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12" r:id="rId2"/>
    <p:sldId id="310" r:id="rId3"/>
    <p:sldId id="313" r:id="rId4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C814D"/>
    <a:srgbClr val="CC0099"/>
    <a:srgbClr val="FFFF00"/>
    <a:srgbClr val="EFFF1D"/>
    <a:srgbClr val="FECEFC"/>
    <a:srgbClr val="E9EFF7"/>
    <a:srgbClr val="FBFFCD"/>
    <a:srgbClr val="FDFFE1"/>
    <a:srgbClr val="F7FF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보통 스타일 2 - 강조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012ECD-51FC-41F1-AA8D-1B2483CD663E}" styleName="밝은 스타일 2 - 강조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27102A9-8310-4765-A935-A1911B00CA55}" styleName="밝은 스타일 1 - 강조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2A488322-F2BA-4B5B-9748-0D474271808F}" styleName="보통 스타일 3 - 강조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FD0F851-EC5A-4D38-B0AD-8093EC10F338}" styleName="밝은 스타일 1 - 강조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A111915-BE36-4E01-A7E5-04B1672EAD32}" styleName="밝은 스타일 2 - 강조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83762" autoAdjust="0"/>
  </p:normalViewPr>
  <p:slideViewPr>
    <p:cSldViewPr>
      <p:cViewPr varScale="1">
        <p:scale>
          <a:sx n="114" d="100"/>
          <a:sy n="114" d="100"/>
        </p:scale>
        <p:origin x="156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0" d="100"/>
          <a:sy n="90" d="100"/>
        </p:scale>
        <p:origin x="-3828" y="-108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74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574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F10562-0F28-4B1D-BD07-D0855AA8AFDE}" type="datetimeFigureOut">
              <a:rPr lang="ko-KR" altLang="en-US" smtClean="0"/>
              <a:pPr/>
              <a:t>2018-04-10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29207"/>
            <a:ext cx="2945659" cy="4957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50443" y="9429207"/>
            <a:ext cx="2945659" cy="4957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385E2D-91B5-4794-8321-107A6200AA1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317613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D3519E-1821-4634-94B7-1293127B9E6E}" type="datetimeFigureOut">
              <a:rPr lang="ko-KR" altLang="en-US" smtClean="0"/>
              <a:pPr/>
              <a:t>2018-04-10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600CA6-BAB4-4392-9457-D4516E4D09B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26084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 baseline="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600CA6-BAB4-4392-9457-D4516E4D09B4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173463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/>
              <a:t>As I said, I used ray transfer matrix method. </a:t>
            </a:r>
          </a:p>
          <a:p>
            <a:r>
              <a:rPr lang="en-US" altLang="ko-KR" dirty="0"/>
              <a:t>It is a type of ray tracing technique used in the design of optical system. </a:t>
            </a:r>
          </a:p>
          <a:p>
            <a:r>
              <a:rPr lang="en-US" altLang="ko-KR" dirty="0"/>
              <a:t>It involves the construction of a ray transfer matrix which describes the optical system. </a:t>
            </a:r>
          </a:p>
          <a:p>
            <a:r>
              <a:rPr lang="en-US" altLang="ko-KR" dirty="0"/>
              <a:t>Tracing of a light path through the system can be performed by multiplying the matrix with a vector representing the light.</a:t>
            </a:r>
          </a:p>
          <a:p>
            <a:r>
              <a:rPr lang="en-US" altLang="ko-KR" dirty="0"/>
              <a:t>This equation is ray </a:t>
            </a:r>
            <a:r>
              <a:rPr lang="en-US" altLang="ko-KR" dirty="0" err="1"/>
              <a:t>fransfer</a:t>
            </a:r>
            <a:r>
              <a:rPr lang="en-US" altLang="ko-KR" dirty="0"/>
              <a:t> matrix for gaussian beam. Q is complex beam parameter consist of beam waist, wavelength, radius of curvature. </a:t>
            </a:r>
          </a:p>
          <a:p>
            <a:r>
              <a:rPr lang="en-US" altLang="ko-KR" dirty="0"/>
              <a:t>K is constant, and A B C D is a ray transfer matrix and it depends on the type of lens or mirror. </a:t>
            </a:r>
          </a:p>
          <a:p>
            <a:r>
              <a:rPr lang="en-US" altLang="ko-KR" dirty="0"/>
              <a:t>Using this technique, I did collimating.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600CA6-BAB4-4392-9457-D4516E4D09B4}" type="slidenum">
              <a:rPr lang="ko-KR" altLang="en-US" smtClean="0"/>
              <a:pPr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651214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/>
              <a:t>As I said, I used ray transfer matrix method. </a:t>
            </a:r>
          </a:p>
          <a:p>
            <a:r>
              <a:rPr lang="en-US" altLang="ko-KR" dirty="0"/>
              <a:t>It is a type of ray tracing technique used in the design of optical system. </a:t>
            </a:r>
          </a:p>
          <a:p>
            <a:r>
              <a:rPr lang="en-US" altLang="ko-KR" dirty="0"/>
              <a:t>It involves the construction of a ray transfer matrix which describes the optical system. </a:t>
            </a:r>
          </a:p>
          <a:p>
            <a:r>
              <a:rPr lang="en-US" altLang="ko-KR" dirty="0"/>
              <a:t>Tracing of a light path through the system can be performed by multiplying the matrix with a vector representing the light.</a:t>
            </a:r>
          </a:p>
          <a:p>
            <a:r>
              <a:rPr lang="en-US" altLang="ko-KR" dirty="0"/>
              <a:t>This equation is ray </a:t>
            </a:r>
            <a:r>
              <a:rPr lang="en-US" altLang="ko-KR" dirty="0" err="1"/>
              <a:t>fransfer</a:t>
            </a:r>
            <a:r>
              <a:rPr lang="en-US" altLang="ko-KR" dirty="0"/>
              <a:t> matrix for gaussian beam. Q is complex beam parameter consist of beam waist, wavelength, radius of curvature. </a:t>
            </a:r>
          </a:p>
          <a:p>
            <a:r>
              <a:rPr lang="en-US" altLang="ko-KR" dirty="0"/>
              <a:t>K is constant, and A B C D is a ray transfer matrix and it depends on the type of lens or mirror. </a:t>
            </a:r>
          </a:p>
          <a:p>
            <a:r>
              <a:rPr lang="en-US" altLang="ko-KR" dirty="0"/>
              <a:t>Using this technique, I did collimating.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600CA6-BAB4-4392-9457-D4516E4D09B4}" type="slidenum">
              <a:rPr lang="ko-KR" altLang="en-US" smtClean="0"/>
              <a:pPr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883434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5297CE6-77DE-4E18-BCD4-07CBBF84FA4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9C9F21-2FA2-422A-B61D-27F6085686A4}" type="datetimeFigureOut">
              <a:rPr lang="ko-KR" altLang="en-US" smtClean="0"/>
              <a:pPr/>
              <a:t>2018-04-10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5297CE6-77DE-4E18-BCD4-07CBBF84FA4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9C9F21-2FA2-422A-B61D-27F6085686A4}" type="datetimeFigureOut">
              <a:rPr lang="ko-KR" altLang="en-US" smtClean="0"/>
              <a:pPr/>
              <a:t>2018-04-10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5297CE6-77DE-4E18-BCD4-07CBBF84FA4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9C9F21-2FA2-422A-B61D-27F6085686A4}" type="datetimeFigureOut">
              <a:rPr lang="ko-KR" altLang="en-US" smtClean="0"/>
              <a:pPr/>
              <a:t>2018-04-10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5297CE6-77DE-4E18-BCD4-07CBBF84FA4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9C9F21-2FA2-422A-B61D-27F6085686A4}" type="datetimeFigureOut">
              <a:rPr lang="ko-KR" altLang="en-US" smtClean="0"/>
              <a:pPr/>
              <a:t>2018-04-10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5297CE6-77DE-4E18-BCD4-07CBBF84FA4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1"/>
          <p:cNvSpPr>
            <a:spLocks noGrp="1"/>
          </p:cNvSpPr>
          <p:nvPr>
            <p:ph type="title"/>
          </p:nvPr>
        </p:nvSpPr>
        <p:spPr>
          <a:xfrm>
            <a:off x="12032" y="116632"/>
            <a:ext cx="9131968" cy="778098"/>
          </a:xfrm>
          <a:prstGeom prst="rect">
            <a:avLst/>
          </a:prstGeom>
        </p:spPr>
        <p:txBody>
          <a:bodyPr anchor="ctr"/>
          <a:lstStyle>
            <a:lvl1pPr marL="360000" algn="l">
              <a:defRPr kumimoji="1" lang="ko-KR" altLang="en-US" sz="2400" b="1" kern="1200" baseline="0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  <a:cs typeface="+mn-cs"/>
              </a:defRPr>
            </a:lvl1pPr>
          </a:lstStyle>
          <a:p>
            <a:r>
              <a:rPr lang="ko-KR" altLang="en-US" dirty="0"/>
              <a:t>마스터 제목 스타일 편집</a:t>
            </a:r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9C9F21-2FA2-422A-B61D-27F6085686A4}" type="datetimeFigureOut">
              <a:rPr lang="ko-KR" altLang="en-US" smtClean="0"/>
              <a:pPr/>
              <a:t>2018-04-10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5297CE6-77DE-4E18-BCD4-07CBBF84FA4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9C9F21-2FA2-422A-B61D-27F6085686A4}" type="datetimeFigureOut">
              <a:rPr lang="ko-KR" altLang="en-US" smtClean="0"/>
              <a:pPr/>
              <a:t>2018-04-10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ko-KR" altLang="en-US" dirty="0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9C9F21-2FA2-422A-B61D-27F6085686A4}" type="datetimeFigureOut">
              <a:rPr lang="ko-KR" altLang="en-US" smtClean="0"/>
              <a:pPr/>
              <a:t>2018-04-10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5297CE6-77DE-4E18-BCD4-07CBBF84FA4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9C9F21-2FA2-422A-B61D-27F6085686A4}" type="datetimeFigureOut">
              <a:rPr lang="ko-KR" altLang="en-US" smtClean="0"/>
              <a:pPr/>
              <a:t>2018-04-10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5297CE6-77DE-4E18-BCD4-07CBBF84FA4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9C9F21-2FA2-422A-B61D-27F6085686A4}" type="datetimeFigureOut">
              <a:rPr lang="ko-KR" altLang="en-US" smtClean="0"/>
              <a:pPr/>
              <a:t>2018-04-10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5297CE6-77DE-4E18-BCD4-07CBBF84FA4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9C9F21-2FA2-422A-B61D-27F6085686A4}" type="datetimeFigureOut">
              <a:rPr lang="ko-KR" altLang="en-US" smtClean="0"/>
              <a:pPr/>
              <a:t>2018-04-10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5297CE6-77DE-4E18-BCD4-07CBBF84FA4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9C9F21-2FA2-422A-B61D-27F6085686A4}" type="datetimeFigureOut">
              <a:rPr lang="ko-KR" altLang="en-US" smtClean="0"/>
              <a:pPr/>
              <a:t>2018-04-10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5297CE6-77DE-4E18-BCD4-07CBBF84FA4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>
            <a:extLst>
              <a:ext uri="{FF2B5EF4-FFF2-40B4-BE49-F238E27FC236}">
                <a16:creationId xmlns:a16="http://schemas.microsoft.com/office/drawing/2014/main" id="{9CB1C6B0-0B3F-4C57-A9E3-A38134958D36}"/>
              </a:ext>
            </a:extLst>
          </p:cNvPr>
          <p:cNvSpPr/>
          <p:nvPr userDrawn="1"/>
        </p:nvSpPr>
        <p:spPr>
          <a:xfrm>
            <a:off x="0" y="0"/>
            <a:ext cx="9144000" cy="963808"/>
          </a:xfrm>
          <a:prstGeom prst="rect">
            <a:avLst/>
          </a:prstGeom>
          <a:solidFill>
            <a:srgbClr val="2C81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직사각형 18">
            <a:extLst>
              <a:ext uri="{FF2B5EF4-FFF2-40B4-BE49-F238E27FC236}">
                <a16:creationId xmlns:a16="http://schemas.microsoft.com/office/drawing/2014/main" id="{BEC8ACB3-1D3E-4997-A0A2-33FD52727652}"/>
              </a:ext>
            </a:extLst>
          </p:cNvPr>
          <p:cNvSpPr/>
          <p:nvPr userDrawn="1"/>
        </p:nvSpPr>
        <p:spPr>
          <a:xfrm>
            <a:off x="-1951" y="5894192"/>
            <a:ext cx="9144000" cy="963808"/>
          </a:xfrm>
          <a:prstGeom prst="rect">
            <a:avLst/>
          </a:prstGeom>
          <a:solidFill>
            <a:srgbClr val="2C81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20" name="직선 연결선 19">
            <a:extLst>
              <a:ext uri="{FF2B5EF4-FFF2-40B4-BE49-F238E27FC236}">
                <a16:creationId xmlns:a16="http://schemas.microsoft.com/office/drawing/2014/main" id="{68568C47-81F8-499A-8205-EC8F141D0A41}"/>
              </a:ext>
            </a:extLst>
          </p:cNvPr>
          <p:cNvCxnSpPr>
            <a:cxnSpLocks/>
          </p:cNvCxnSpPr>
          <p:nvPr userDrawn="1"/>
        </p:nvCxnSpPr>
        <p:spPr>
          <a:xfrm>
            <a:off x="-1951" y="966037"/>
            <a:ext cx="9144000" cy="0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직선 연결선 20">
            <a:extLst>
              <a:ext uri="{FF2B5EF4-FFF2-40B4-BE49-F238E27FC236}">
                <a16:creationId xmlns:a16="http://schemas.microsoft.com/office/drawing/2014/main" id="{BCB1890B-B8B6-4A1C-977D-E0A7A1E2E61A}"/>
              </a:ext>
            </a:extLst>
          </p:cNvPr>
          <p:cNvCxnSpPr>
            <a:cxnSpLocks/>
          </p:cNvCxnSpPr>
          <p:nvPr userDrawn="1"/>
        </p:nvCxnSpPr>
        <p:spPr>
          <a:xfrm>
            <a:off x="-1951" y="5873110"/>
            <a:ext cx="9144000" cy="0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ransition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1276893" y="3151798"/>
            <a:ext cx="6590213" cy="554403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8890" tIns="8890" rIns="8890" bIns="8890" numCol="1" spcCol="1270" anchor="ctr" anchorCtr="0">
            <a:noAutofit/>
          </a:bodyPr>
          <a:lstStyle/>
          <a:p>
            <a:pPr lvl="0" algn="ctr" defTabSz="622300">
              <a:lnSpc>
                <a:spcPct val="15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altLang="ko-KR" sz="2400" b="1" dirty="0">
                <a:solidFill>
                  <a:schemeClr val="tx1"/>
                </a:solidFill>
                <a:latin typeface="Times New Roman" pitchFamily="18" charset="0"/>
                <a:ea typeface="나눔바른고딕" pitchFamily="50" charset="-127"/>
                <a:cs typeface="Times New Roman" pitchFamily="18" charset="0"/>
              </a:rPr>
              <a:t>Thin film Modeling </a:t>
            </a:r>
            <a:endParaRPr lang="ko-KR" altLang="en-US" sz="2400" b="1" dirty="0">
              <a:solidFill>
                <a:schemeClr val="tx1"/>
              </a:solidFill>
              <a:latin typeface="Times New Roman" pitchFamily="18" charset="0"/>
              <a:ea typeface="나눔바른고딕" pitchFamily="50" charset="-127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2988645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Information of the specimen 	</a:t>
            </a:r>
            <a:endParaRPr lang="ko-KR" alt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25A2B06C-A2FB-4360-9012-4A79BD8E11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650" y="3360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7CDCFC0C-C480-4C42-93FF-AB7748A6335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8974" t="20601" r="21651" b="31800"/>
          <a:stretch/>
        </p:blipFill>
        <p:spPr>
          <a:xfrm>
            <a:off x="539552" y="2136602"/>
            <a:ext cx="3600400" cy="2448272"/>
          </a:xfrm>
          <a:prstGeom prst="rect">
            <a:avLst/>
          </a:prstGeom>
        </p:spPr>
      </p:pic>
      <p:sp>
        <p:nvSpPr>
          <p:cNvPr id="8" name="직사각형 7">
            <a:extLst>
              <a:ext uri="{FF2B5EF4-FFF2-40B4-BE49-F238E27FC236}">
                <a16:creationId xmlns:a16="http://schemas.microsoft.com/office/drawing/2014/main" id="{5715816C-F2AC-42EB-9581-A4431A0E5686}"/>
              </a:ext>
            </a:extLst>
          </p:cNvPr>
          <p:cNvSpPr/>
          <p:nvPr/>
        </p:nvSpPr>
        <p:spPr>
          <a:xfrm>
            <a:off x="4572000" y="1340768"/>
            <a:ext cx="446452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ko-KR" dirty="0">
                <a:latin typeface="times" panose="02020603050405020304" pitchFamily="18" charset="0"/>
                <a:cs typeface="times" panose="02020603050405020304" pitchFamily="18" charset="0"/>
              </a:rPr>
              <a:t>Substrate ( Silicon; hot pink color )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dirty="0">
                <a:latin typeface="times" panose="02020603050405020304" pitchFamily="18" charset="0"/>
                <a:ea typeface="나눔바른고딕" pitchFamily="50" charset="-127"/>
                <a:cs typeface="times" pitchFamily="18" charset="0"/>
              </a:rPr>
              <a:t>Width X : 5 mm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dirty="0">
                <a:latin typeface="times" panose="02020603050405020304" pitchFamily="18" charset="0"/>
                <a:ea typeface="나눔바른고딕" pitchFamily="50" charset="-127"/>
                <a:cs typeface="times" pitchFamily="18" charset="0"/>
              </a:rPr>
              <a:t>Width Y : 5 mm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dirty="0">
                <a:latin typeface="times" panose="02020603050405020304" pitchFamily="18" charset="0"/>
                <a:ea typeface="나눔바른고딕" pitchFamily="50" charset="-127"/>
                <a:cs typeface="times" pitchFamily="18" charset="0"/>
              </a:rPr>
              <a:t>Height : 750 um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dirty="0">
                <a:latin typeface="times" panose="02020603050405020304" pitchFamily="18" charset="0"/>
                <a:ea typeface="나눔바른고딕" pitchFamily="50" charset="-127"/>
                <a:cs typeface="times" pitchFamily="18" charset="0"/>
              </a:rPr>
              <a:t> Thin film ( Platinum; gray color )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dirty="0">
                <a:latin typeface="times" panose="02020603050405020304" pitchFamily="18" charset="0"/>
                <a:ea typeface="나눔바른고딕" pitchFamily="50" charset="-127"/>
                <a:cs typeface="times" pitchFamily="18" charset="0"/>
              </a:rPr>
              <a:t>Width X : 5 mm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dirty="0">
                <a:latin typeface="times" panose="02020603050405020304" pitchFamily="18" charset="0"/>
                <a:ea typeface="나눔바른고딕" pitchFamily="50" charset="-127"/>
                <a:cs typeface="times" pitchFamily="18" charset="0"/>
              </a:rPr>
              <a:t>Width Y : 5 mm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dirty="0">
                <a:latin typeface="times" panose="02020603050405020304" pitchFamily="18" charset="0"/>
                <a:ea typeface="나눔바른고딕" pitchFamily="50" charset="-127"/>
                <a:cs typeface="times" pitchFamily="18" charset="0"/>
              </a:rPr>
              <a:t>Height : 100 nm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ko-KR" dirty="0">
              <a:latin typeface="times" panose="02020603050405020304" pitchFamily="18" charset="0"/>
              <a:ea typeface="나눔바른고딕" pitchFamily="50" charset="-127"/>
              <a:cs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3247984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Information of the specimen	</a:t>
            </a:r>
            <a:endParaRPr lang="ko-KR" alt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25A2B06C-A2FB-4360-9012-4A79BD8E11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650" y="3360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5715816C-F2AC-42EB-9581-A4431A0E5686}"/>
              </a:ext>
            </a:extLst>
          </p:cNvPr>
          <p:cNvSpPr/>
          <p:nvPr/>
        </p:nvSpPr>
        <p:spPr>
          <a:xfrm>
            <a:off x="4572000" y="1340768"/>
            <a:ext cx="4464526" cy="32778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ko-KR" dirty="0">
                <a:latin typeface="times" panose="02020603050405020304" pitchFamily="18" charset="0"/>
                <a:cs typeface="times" panose="02020603050405020304" pitchFamily="18" charset="0"/>
              </a:rPr>
              <a:t>Boundary condition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dirty="0">
                <a:latin typeface="times" panose="02020603050405020304" pitchFamily="18" charset="0"/>
                <a:ea typeface="나눔바른고딕" pitchFamily="50" charset="-127"/>
                <a:cs typeface="times" pitchFamily="18" charset="0"/>
              </a:rPr>
              <a:t>Fixed ; bottom surface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dirty="0">
                <a:latin typeface="times" panose="02020603050405020304" pitchFamily="18" charset="0"/>
                <a:ea typeface="나눔바른고딕" pitchFamily="50" charset="-127"/>
                <a:cs typeface="times" pitchFamily="18" charset="0"/>
              </a:rPr>
              <a:t>Interface 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dirty="0">
                <a:latin typeface="times" panose="02020603050405020304" pitchFamily="18" charset="0"/>
                <a:ea typeface="나눔바른고딕" pitchFamily="50" charset="-127"/>
                <a:cs typeface="times" pitchFamily="18" charset="0"/>
              </a:rPr>
              <a:t>There is a gap(10nm) between substrate and thin film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dirty="0">
                <a:latin typeface="times" panose="02020603050405020304" pitchFamily="18" charset="0"/>
                <a:ea typeface="나눔바른고딕" pitchFamily="50" charset="-127"/>
                <a:cs typeface="times" pitchFamily="18" charset="0"/>
              </a:rPr>
              <a:t>Connect substrate and thin film with spring.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dirty="0">
                <a:latin typeface="times" panose="02020603050405020304" pitchFamily="18" charset="0"/>
                <a:ea typeface="나눔바른고딕" pitchFamily="50" charset="-127"/>
                <a:cs typeface="times" pitchFamily="18" charset="0"/>
              </a:rPr>
              <a:t>Spring constant : 4.5N/m</a:t>
            </a:r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93893863-724D-4351-B3A3-D1B7F4FCC49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5038" t="20638" r="20076" b="27527"/>
          <a:stretch/>
        </p:blipFill>
        <p:spPr>
          <a:xfrm>
            <a:off x="628650" y="2264021"/>
            <a:ext cx="3376700" cy="2193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52800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20284</TotalTime>
  <Words>338</Words>
  <Application>Microsoft Office PowerPoint</Application>
  <PresentationFormat>화면 슬라이드 쇼(4:3)</PresentationFormat>
  <Paragraphs>34</Paragraphs>
  <Slides>3</Slides>
  <Notes>3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9" baseType="lpstr">
      <vt:lpstr>나눔바른고딕</vt:lpstr>
      <vt:lpstr>맑은 고딕</vt:lpstr>
      <vt:lpstr>Arial</vt:lpstr>
      <vt:lpstr>times</vt:lpstr>
      <vt:lpstr>Times New Roman</vt:lpstr>
      <vt:lpstr>Office 테마</vt:lpstr>
      <vt:lpstr>PowerPoint 프레젠테이션</vt:lpstr>
      <vt:lpstr>Information of the specimen  </vt:lpstr>
      <vt:lpstr>Information of the specimen 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Dr.Kwak</dc:creator>
  <cp:lastModifiedBy>KimJongSung</cp:lastModifiedBy>
  <cp:revision>1122</cp:revision>
  <cp:lastPrinted>2014-06-18T08:50:56Z</cp:lastPrinted>
  <dcterms:created xsi:type="dcterms:W3CDTF">2012-10-05T19:39:54Z</dcterms:created>
  <dcterms:modified xsi:type="dcterms:W3CDTF">2018-04-10T20:30:02Z</dcterms:modified>
</cp:coreProperties>
</file>