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77" r:id="rId1"/>
    <p:sldMasterId id="2147483694" r:id="rId2"/>
  </p:sldMasterIdLst>
  <p:notesMasterIdLst>
    <p:notesMasterId r:id="rId11"/>
  </p:notesMasterIdLst>
  <p:sldIdLst>
    <p:sldId id="261" r:id="rId3"/>
    <p:sldId id="262" r:id="rId4"/>
    <p:sldId id="271" r:id="rId5"/>
    <p:sldId id="279" r:id="rId6"/>
    <p:sldId id="280" r:id="rId7"/>
    <p:sldId id="263" r:id="rId8"/>
    <p:sldId id="275" r:id="rId9"/>
    <p:sldId id="278" r:id="rId10"/>
  </p:sldIdLst>
  <p:sldSz cx="9144000" cy="5143500" type="screen16x9"/>
  <p:notesSz cx="6858000" cy="9144000"/>
  <p:embeddedFontLst>
    <p:embeddedFont>
      <p:font typeface="Calibri" panose="020F0502020204030204" pitchFamily="34" charset="0"/>
      <p:regular r:id="rId12"/>
      <p:bold r:id="rId13"/>
      <p:italic r:id="rId14"/>
      <p:boldItalic r:id="rId15"/>
    </p:embeddedFont>
    <p:embeddedFont>
      <p:font typeface="Lato" panose="020B0604020202020204" charset="0"/>
      <p:regular r:id="rId16"/>
      <p:bold r:id="rId17"/>
      <p:italic r:id="rId18"/>
      <p:boldItalic r:id="rId19"/>
    </p:embeddedFont>
    <p:embeddedFont>
      <p:font typeface="Lato Light" panose="020F0302020204030203" charset="0"/>
      <p:regular r:id="rId20"/>
      <p:italic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84154" autoAdjust="0"/>
  </p:normalViewPr>
  <p:slideViewPr>
    <p:cSldViewPr>
      <p:cViewPr varScale="1">
        <p:scale>
          <a:sx n="111" d="100"/>
          <a:sy n="111" d="100"/>
        </p:scale>
        <p:origin x="634" y="7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1.xml"/><Relationship Id="rId21" Type="http://schemas.openxmlformats.org/officeDocument/2006/relationships/font" Target="fonts/font10.fntdata"/><Relationship Id="rId7" Type="http://schemas.openxmlformats.org/officeDocument/2006/relationships/slide" Target="slides/slide5.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font" Target="fonts/font4.fntdata"/><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font" Target="fonts/font8.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3.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3/2/2022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a:t>You</a:t>
            </a:r>
            <a:r>
              <a:rPr lang="sv-SE" baseline="0" dirty="0"/>
              <a:t> can use the heading from the application documentation for the title.</a:t>
            </a:r>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6</a:t>
            </a:fld>
            <a:endParaRPr lang="en-US"/>
          </a:p>
        </p:txBody>
      </p:sp>
    </p:spTree>
    <p:extLst>
      <p:ext uri="{BB962C8B-B14F-4D97-AF65-F5344CB8AC3E}">
        <p14:creationId xmlns:p14="http://schemas.microsoft.com/office/powerpoint/2010/main" val="15232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88B3A9A2-A8E6-44B9-B8F3-91C5FB4F6B08}" type="slidenum">
              <a:rPr lang="en-US" smtClean="0"/>
              <a:t>7</a:t>
            </a:fld>
            <a:endParaRPr lang="en-US"/>
          </a:p>
        </p:txBody>
      </p:sp>
    </p:spTree>
    <p:extLst>
      <p:ext uri="{BB962C8B-B14F-4D97-AF65-F5344CB8AC3E}">
        <p14:creationId xmlns:p14="http://schemas.microsoft.com/office/powerpoint/2010/main" val="2007936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6022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946221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773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5642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93641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84793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722504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562685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952598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8721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6120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945016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21900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1136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2529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5209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3047642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953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30466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6716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457263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53804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1984034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283239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8639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817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65501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0478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1455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9946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4224289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06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58468316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36561" indent="-285743" algn="l" defTabSz="914378"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803255"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154839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err="1"/>
              <a:t>Jelly</a:t>
            </a:r>
            <a:r>
              <a:rPr lang="sv-SE"/>
              <a:t> Roll</a:t>
            </a:r>
            <a:endParaRPr lang="sv-SE" dirty="0"/>
          </a:p>
        </p:txBody>
      </p:sp>
      <p:sp>
        <p:nvSpPr>
          <p:cNvPr id="3" name="Subtitle 2"/>
          <p:cNvSpPr>
            <a:spLocks noGrp="1"/>
          </p:cNvSpPr>
          <p:nvPr>
            <p:ph type="body" idx="1"/>
          </p:nvPr>
        </p:nvSpPr>
        <p:spPr/>
        <p:txBody>
          <a:bodyPr>
            <a:normAutofit fontScale="92500" lnSpcReduction="10000"/>
          </a:bodyPr>
          <a:lstStyle/>
          <a:p>
            <a:endParaRPr lang="sv-SE" dirty="0"/>
          </a:p>
        </p:txBody>
      </p:sp>
      <p:sp>
        <p:nvSpPr>
          <p:cNvPr id="4" name="Text Placeholder 3">
            <a:extLst>
              <a:ext uri="{FF2B5EF4-FFF2-40B4-BE49-F238E27FC236}">
                <a16:creationId xmlns:a16="http://schemas.microsoft.com/office/drawing/2014/main" id="{B87716DF-3140-473B-952C-B054B3E13ECB}"/>
              </a:ext>
            </a:extLst>
          </p:cNvPr>
          <p:cNvSpPr>
            <a:spLocks noGrp="1"/>
          </p:cNvSpPr>
          <p:nvPr>
            <p:ph type="body" idx="10"/>
          </p:nvPr>
        </p:nvSpPr>
        <p:spPr/>
        <p:txBody>
          <a:bodyPr/>
          <a:lstStyle/>
          <a:p>
            <a:endParaRPr lang="en-SE"/>
          </a:p>
        </p:txBody>
      </p:sp>
      <p:sp>
        <p:nvSpPr>
          <p:cNvPr id="5" name="Text Placeholder 4">
            <a:extLst>
              <a:ext uri="{FF2B5EF4-FFF2-40B4-BE49-F238E27FC236}">
                <a16:creationId xmlns:a16="http://schemas.microsoft.com/office/drawing/2014/main" id="{01ECE0BB-7440-4F48-B7B5-641B40872E67}"/>
              </a:ext>
            </a:extLst>
          </p:cNvPr>
          <p:cNvSpPr>
            <a:spLocks noGrp="1"/>
          </p:cNvSpPr>
          <p:nvPr>
            <p:ph type="body" idx="11"/>
          </p:nvPr>
        </p:nvSpPr>
        <p:spPr/>
        <p:txBody>
          <a:bodyPr>
            <a:normAutofit lnSpcReduction="10000"/>
          </a:bodyPr>
          <a:lstStyle/>
          <a:p>
            <a:endParaRPr lang="en-SE"/>
          </a:p>
        </p:txBody>
      </p:sp>
      <p:sp>
        <p:nvSpPr>
          <p:cNvPr id="6" name="Text Placeholder 5">
            <a:extLst>
              <a:ext uri="{FF2B5EF4-FFF2-40B4-BE49-F238E27FC236}">
                <a16:creationId xmlns:a16="http://schemas.microsoft.com/office/drawing/2014/main" id="{5644AB4A-A815-4009-BE33-01AD7D93A7E9}"/>
              </a:ext>
            </a:extLst>
          </p:cNvPr>
          <p:cNvSpPr>
            <a:spLocks noGrp="1"/>
          </p:cNvSpPr>
          <p:nvPr>
            <p:ph type="body" idx="12"/>
          </p:nvPr>
        </p:nvSpPr>
        <p:spPr/>
        <p:txBody>
          <a:bodyPr/>
          <a:lstStyle/>
          <a:p>
            <a:endParaRPr lang="en-SE"/>
          </a:p>
        </p:txBody>
      </p:sp>
      <p:pic>
        <p:nvPicPr>
          <p:cNvPr id="9" name="Picture 8">
            <a:extLst>
              <a:ext uri="{FF2B5EF4-FFF2-40B4-BE49-F238E27FC236}">
                <a16:creationId xmlns:a16="http://schemas.microsoft.com/office/drawing/2014/main" id="{4A6DE3B0-A8BB-49BE-A8ED-FF973EA01BFD}"/>
              </a:ext>
            </a:extLst>
          </p:cNvPr>
          <p:cNvPicPr>
            <a:picLocks noChangeAspect="1"/>
          </p:cNvPicPr>
          <p:nvPr/>
        </p:nvPicPr>
        <p:blipFill>
          <a:blip r:embed="rId3"/>
          <a:stretch>
            <a:fillRect/>
          </a:stretch>
        </p:blipFill>
        <p:spPr>
          <a:xfrm>
            <a:off x="5029200" y="469900"/>
            <a:ext cx="3790950" cy="3790950"/>
          </a:xfrm>
          <a:prstGeom prst="rect">
            <a:avLst/>
          </a:prstGeom>
        </p:spPr>
      </p:pic>
    </p:spTree>
    <p:extLst>
      <p:ext uri="{BB962C8B-B14F-4D97-AF65-F5344CB8AC3E}">
        <p14:creationId xmlns:p14="http://schemas.microsoft.com/office/powerpoint/2010/main" val="3407987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normAutofit/>
          </a:bodyPr>
          <a:lstStyle/>
          <a:p>
            <a:r>
              <a:rPr lang="en-US" dirty="0"/>
              <a:t>In a cylindrical or prismatic battery cell, the active layers, current collector metal foils and separators are wound into a “jelly roll”</a:t>
            </a:r>
          </a:p>
          <a:p>
            <a:r>
              <a:rPr lang="en-US" dirty="0"/>
              <a:t>Additional tabs (metal strips) are welded to the current collector foils in order to conduct the current to the exterior of the cell can</a:t>
            </a:r>
          </a:p>
          <a:p>
            <a:r>
              <a:rPr lang="en-US" dirty="0"/>
              <a:t>The interplay of the various dimensions of the layers and the tabs, in combination with the magnitude of the cell current, governs the temperature and current distribution in the battery cell</a:t>
            </a:r>
          </a:p>
          <a:p>
            <a:r>
              <a:rPr lang="en-US" dirty="0"/>
              <a:t>This tutorial models the ohmic and activation losses, and the resulting temperature distribution, in a jelly roll for a pseudo-stationary case at a constant cell current</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3E7D5797-D6BE-4037-908A-B539CE8C7A21}"/>
              </a:ext>
            </a:extLst>
          </p:cNvPr>
          <p:cNvPicPr>
            <a:picLocks noGrp="1" noChangeAspect="1"/>
          </p:cNvPicPr>
          <p:nvPr>
            <p:ph sz="half" idx="1"/>
          </p:nvPr>
        </p:nvPicPr>
        <p:blipFill>
          <a:blip r:embed="rId2"/>
          <a:stretch>
            <a:fillRect/>
          </a:stretch>
        </p:blipFill>
        <p:spPr>
          <a:xfrm>
            <a:off x="628650" y="1418034"/>
            <a:ext cx="3965575" cy="2974181"/>
          </a:xfrm>
        </p:spPr>
      </p:pic>
      <p:pic>
        <p:nvPicPr>
          <p:cNvPr id="13" name="Content Placeholder 12">
            <a:extLst>
              <a:ext uri="{FF2B5EF4-FFF2-40B4-BE49-F238E27FC236}">
                <a16:creationId xmlns:a16="http://schemas.microsoft.com/office/drawing/2014/main" id="{AD2F1F0F-3EA2-4814-8090-5F806BF710F2}"/>
              </a:ext>
            </a:extLst>
          </p:cNvPr>
          <p:cNvPicPr>
            <a:picLocks noGrp="1" noChangeAspect="1"/>
          </p:cNvPicPr>
          <p:nvPr>
            <p:ph sz="half" idx="2"/>
          </p:nvPr>
        </p:nvPicPr>
        <p:blipFill>
          <a:blip r:embed="rId3"/>
          <a:stretch>
            <a:fillRect/>
          </a:stretch>
        </p:blipFill>
        <p:spPr>
          <a:xfrm>
            <a:off x="5486400" y="1543051"/>
            <a:ext cx="3200400" cy="2400300"/>
          </a:xfrm>
        </p:spPr>
      </p:pic>
      <p:sp>
        <p:nvSpPr>
          <p:cNvPr id="2" name="Title 1">
            <a:extLst>
              <a:ext uri="{FF2B5EF4-FFF2-40B4-BE49-F238E27FC236}">
                <a16:creationId xmlns:a16="http://schemas.microsoft.com/office/drawing/2014/main" id="{A1CC09AF-798B-413A-8604-DA9D2A1CE8D7}"/>
              </a:ext>
            </a:extLst>
          </p:cNvPr>
          <p:cNvSpPr>
            <a:spLocks noGrp="1"/>
          </p:cNvSpPr>
          <p:nvPr>
            <p:ph type="title"/>
          </p:nvPr>
        </p:nvSpPr>
        <p:spPr/>
        <p:txBody>
          <a:bodyPr/>
          <a:lstStyle/>
          <a:p>
            <a:r>
              <a:rPr lang="en-US" dirty="0"/>
              <a:t>Jelly Roll Configuration</a:t>
            </a:r>
            <a:endParaRPr lang="en-SE" dirty="0"/>
          </a:p>
        </p:txBody>
      </p:sp>
      <p:cxnSp>
        <p:nvCxnSpPr>
          <p:cNvPr id="15" name="Straight Connector 14">
            <a:extLst>
              <a:ext uri="{FF2B5EF4-FFF2-40B4-BE49-F238E27FC236}">
                <a16:creationId xmlns:a16="http://schemas.microsoft.com/office/drawing/2014/main" id="{72076E6E-07F4-4D6E-92A6-8784B16BA4C0}"/>
              </a:ext>
            </a:extLst>
          </p:cNvPr>
          <p:cNvCxnSpPr>
            <a:cxnSpLocks/>
          </p:cNvCxnSpPr>
          <p:nvPr/>
        </p:nvCxnSpPr>
        <p:spPr>
          <a:xfrm>
            <a:off x="2646680" y="3460750"/>
            <a:ext cx="2743200" cy="45720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6" name="Straight Connector 15">
            <a:extLst>
              <a:ext uri="{FF2B5EF4-FFF2-40B4-BE49-F238E27FC236}">
                <a16:creationId xmlns:a16="http://schemas.microsoft.com/office/drawing/2014/main" id="{C972F7BB-D8F0-43CD-A2B5-72DCEE3D8E6F}"/>
              </a:ext>
            </a:extLst>
          </p:cNvPr>
          <p:cNvCxnSpPr>
            <a:cxnSpLocks/>
          </p:cNvCxnSpPr>
          <p:nvPr/>
        </p:nvCxnSpPr>
        <p:spPr>
          <a:xfrm flipV="1">
            <a:off x="2648191" y="1703070"/>
            <a:ext cx="2665489" cy="152400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4" name="TextBox 23">
            <a:extLst>
              <a:ext uri="{FF2B5EF4-FFF2-40B4-BE49-F238E27FC236}">
                <a16:creationId xmlns:a16="http://schemas.microsoft.com/office/drawing/2014/main" id="{F53A015E-4805-47EE-88B5-5A1AF311155C}"/>
              </a:ext>
            </a:extLst>
          </p:cNvPr>
          <p:cNvSpPr txBox="1"/>
          <p:nvPr/>
        </p:nvSpPr>
        <p:spPr>
          <a:xfrm>
            <a:off x="7087174" y="2038094"/>
            <a:ext cx="1184940" cy="200055"/>
          </a:xfrm>
          <a:prstGeom prst="rect">
            <a:avLst/>
          </a:prstGeom>
          <a:noFill/>
        </p:spPr>
        <p:txBody>
          <a:bodyPr wrap="none" rtlCol="0">
            <a:spAutoFit/>
          </a:bodyPr>
          <a:lstStyle/>
          <a:p>
            <a:r>
              <a:rPr lang="en-US" sz="700" dirty="0">
                <a:latin typeface="Lato Light" panose="020F0302020204030203" pitchFamily="34" charset="0"/>
              </a:rPr>
              <a:t>Positive Current Collector</a:t>
            </a:r>
          </a:p>
        </p:txBody>
      </p:sp>
      <p:sp>
        <p:nvSpPr>
          <p:cNvPr id="26" name="TextBox 25">
            <a:extLst>
              <a:ext uri="{FF2B5EF4-FFF2-40B4-BE49-F238E27FC236}">
                <a16:creationId xmlns:a16="http://schemas.microsoft.com/office/drawing/2014/main" id="{47119780-F9C6-4C04-B594-E9F195C5BDB6}"/>
              </a:ext>
            </a:extLst>
          </p:cNvPr>
          <p:cNvSpPr txBox="1"/>
          <p:nvPr/>
        </p:nvSpPr>
        <p:spPr>
          <a:xfrm>
            <a:off x="7087174" y="2213274"/>
            <a:ext cx="1109599" cy="200055"/>
          </a:xfrm>
          <a:prstGeom prst="rect">
            <a:avLst/>
          </a:prstGeom>
          <a:noFill/>
        </p:spPr>
        <p:txBody>
          <a:bodyPr wrap="none" rtlCol="0">
            <a:spAutoFit/>
          </a:bodyPr>
          <a:lstStyle/>
          <a:p>
            <a:r>
              <a:rPr lang="en-US" sz="700" dirty="0">
                <a:latin typeface="Lato Light" panose="020F0302020204030203" pitchFamily="34" charset="0"/>
              </a:rPr>
              <a:t>Positive Electrode Layer</a:t>
            </a:r>
          </a:p>
        </p:txBody>
      </p:sp>
      <p:sp>
        <p:nvSpPr>
          <p:cNvPr id="27" name="TextBox 26">
            <a:extLst>
              <a:ext uri="{FF2B5EF4-FFF2-40B4-BE49-F238E27FC236}">
                <a16:creationId xmlns:a16="http://schemas.microsoft.com/office/drawing/2014/main" id="{0289BBF9-C5C8-4D04-BD96-ABB1692DBBF4}"/>
              </a:ext>
            </a:extLst>
          </p:cNvPr>
          <p:cNvSpPr txBox="1"/>
          <p:nvPr/>
        </p:nvSpPr>
        <p:spPr>
          <a:xfrm>
            <a:off x="7087174" y="3081405"/>
            <a:ext cx="562975" cy="200055"/>
          </a:xfrm>
          <a:prstGeom prst="rect">
            <a:avLst/>
          </a:prstGeom>
          <a:noFill/>
        </p:spPr>
        <p:txBody>
          <a:bodyPr wrap="none" rtlCol="0">
            <a:spAutoFit/>
          </a:bodyPr>
          <a:lstStyle/>
          <a:p>
            <a:r>
              <a:rPr lang="en-US" sz="700" dirty="0">
                <a:latin typeface="Lato Light" panose="020F0302020204030203" pitchFamily="34" charset="0"/>
              </a:rPr>
              <a:t>Separator</a:t>
            </a:r>
          </a:p>
        </p:txBody>
      </p:sp>
      <p:sp>
        <p:nvSpPr>
          <p:cNvPr id="28" name="TextBox 27">
            <a:extLst>
              <a:ext uri="{FF2B5EF4-FFF2-40B4-BE49-F238E27FC236}">
                <a16:creationId xmlns:a16="http://schemas.microsoft.com/office/drawing/2014/main" id="{777BFF82-D6B3-48C6-B8B1-D3DEFDDC032C}"/>
              </a:ext>
            </a:extLst>
          </p:cNvPr>
          <p:cNvSpPr txBox="1"/>
          <p:nvPr/>
        </p:nvSpPr>
        <p:spPr>
          <a:xfrm>
            <a:off x="7087174" y="2571750"/>
            <a:ext cx="1151277" cy="200055"/>
          </a:xfrm>
          <a:prstGeom prst="rect">
            <a:avLst/>
          </a:prstGeom>
          <a:noFill/>
        </p:spPr>
        <p:txBody>
          <a:bodyPr wrap="none" rtlCol="0">
            <a:spAutoFit/>
          </a:bodyPr>
          <a:lstStyle/>
          <a:p>
            <a:r>
              <a:rPr lang="en-US" sz="700" dirty="0">
                <a:latin typeface="Lato Light" panose="020F0302020204030203" pitchFamily="34" charset="0"/>
              </a:rPr>
              <a:t>Negative Electrode Layer</a:t>
            </a:r>
          </a:p>
        </p:txBody>
      </p:sp>
      <p:sp>
        <p:nvSpPr>
          <p:cNvPr id="29" name="TextBox 28">
            <a:extLst>
              <a:ext uri="{FF2B5EF4-FFF2-40B4-BE49-F238E27FC236}">
                <a16:creationId xmlns:a16="http://schemas.microsoft.com/office/drawing/2014/main" id="{A52692E6-FC41-410D-87F6-CFDFD9D978B4}"/>
              </a:ext>
            </a:extLst>
          </p:cNvPr>
          <p:cNvSpPr txBox="1"/>
          <p:nvPr/>
        </p:nvSpPr>
        <p:spPr>
          <a:xfrm>
            <a:off x="7087174" y="2723894"/>
            <a:ext cx="1226618" cy="200055"/>
          </a:xfrm>
          <a:prstGeom prst="rect">
            <a:avLst/>
          </a:prstGeom>
          <a:noFill/>
        </p:spPr>
        <p:txBody>
          <a:bodyPr wrap="none" rtlCol="0">
            <a:spAutoFit/>
          </a:bodyPr>
          <a:lstStyle/>
          <a:p>
            <a:r>
              <a:rPr lang="en-US" sz="700" dirty="0">
                <a:latin typeface="Lato Light" panose="020F0302020204030203" pitchFamily="34" charset="0"/>
              </a:rPr>
              <a:t>Negative Current Collector</a:t>
            </a:r>
          </a:p>
        </p:txBody>
      </p:sp>
      <p:sp>
        <p:nvSpPr>
          <p:cNvPr id="30" name="TextBox 29">
            <a:extLst>
              <a:ext uri="{FF2B5EF4-FFF2-40B4-BE49-F238E27FC236}">
                <a16:creationId xmlns:a16="http://schemas.microsoft.com/office/drawing/2014/main" id="{9A8805D6-00C9-4500-9845-3D4480C52267}"/>
              </a:ext>
            </a:extLst>
          </p:cNvPr>
          <p:cNvSpPr txBox="1"/>
          <p:nvPr/>
        </p:nvSpPr>
        <p:spPr>
          <a:xfrm>
            <a:off x="7087174" y="2895745"/>
            <a:ext cx="1151277" cy="200055"/>
          </a:xfrm>
          <a:prstGeom prst="rect">
            <a:avLst/>
          </a:prstGeom>
          <a:noFill/>
        </p:spPr>
        <p:txBody>
          <a:bodyPr wrap="none" rtlCol="0">
            <a:spAutoFit/>
          </a:bodyPr>
          <a:lstStyle/>
          <a:p>
            <a:r>
              <a:rPr lang="en-US" sz="700" dirty="0">
                <a:latin typeface="Lato Light" panose="020F0302020204030203" pitchFamily="34" charset="0"/>
              </a:rPr>
              <a:t>Negative Electrode Layer</a:t>
            </a:r>
          </a:p>
        </p:txBody>
      </p:sp>
      <p:sp>
        <p:nvSpPr>
          <p:cNvPr id="32" name="TextBox 31">
            <a:extLst>
              <a:ext uri="{FF2B5EF4-FFF2-40B4-BE49-F238E27FC236}">
                <a16:creationId xmlns:a16="http://schemas.microsoft.com/office/drawing/2014/main" id="{A6B96E0E-8183-4088-81BF-8F31AEA51B2C}"/>
              </a:ext>
            </a:extLst>
          </p:cNvPr>
          <p:cNvSpPr txBox="1"/>
          <p:nvPr/>
        </p:nvSpPr>
        <p:spPr>
          <a:xfrm>
            <a:off x="7087174" y="2388242"/>
            <a:ext cx="562975" cy="200055"/>
          </a:xfrm>
          <a:prstGeom prst="rect">
            <a:avLst/>
          </a:prstGeom>
          <a:noFill/>
        </p:spPr>
        <p:txBody>
          <a:bodyPr wrap="none" rtlCol="0">
            <a:spAutoFit/>
          </a:bodyPr>
          <a:lstStyle/>
          <a:p>
            <a:r>
              <a:rPr lang="en-US" sz="700" dirty="0">
                <a:latin typeface="Lato Light" panose="020F0302020204030203" pitchFamily="34" charset="0"/>
              </a:rPr>
              <a:t>Separator</a:t>
            </a:r>
          </a:p>
        </p:txBody>
      </p:sp>
      <p:sp>
        <p:nvSpPr>
          <p:cNvPr id="33" name="TextBox 32">
            <a:extLst>
              <a:ext uri="{FF2B5EF4-FFF2-40B4-BE49-F238E27FC236}">
                <a16:creationId xmlns:a16="http://schemas.microsoft.com/office/drawing/2014/main" id="{852535F8-6634-4B49-B7AA-470D60EC9B81}"/>
              </a:ext>
            </a:extLst>
          </p:cNvPr>
          <p:cNvSpPr txBox="1"/>
          <p:nvPr/>
        </p:nvSpPr>
        <p:spPr>
          <a:xfrm>
            <a:off x="7087174" y="3238245"/>
            <a:ext cx="1109599" cy="200055"/>
          </a:xfrm>
          <a:prstGeom prst="rect">
            <a:avLst/>
          </a:prstGeom>
          <a:noFill/>
        </p:spPr>
        <p:txBody>
          <a:bodyPr wrap="none" rtlCol="0">
            <a:spAutoFit/>
          </a:bodyPr>
          <a:lstStyle/>
          <a:p>
            <a:r>
              <a:rPr lang="en-US" sz="700" dirty="0">
                <a:latin typeface="Lato Light" panose="020F0302020204030203" pitchFamily="34" charset="0"/>
              </a:rPr>
              <a:t>Positive Electrode Layer</a:t>
            </a:r>
          </a:p>
        </p:txBody>
      </p:sp>
      <p:sp>
        <p:nvSpPr>
          <p:cNvPr id="34" name="TextBox 33">
            <a:extLst>
              <a:ext uri="{FF2B5EF4-FFF2-40B4-BE49-F238E27FC236}">
                <a16:creationId xmlns:a16="http://schemas.microsoft.com/office/drawing/2014/main" id="{87ED5523-DDA0-4595-90BB-C9D39FACEBFC}"/>
              </a:ext>
            </a:extLst>
          </p:cNvPr>
          <p:cNvSpPr txBox="1"/>
          <p:nvPr/>
        </p:nvSpPr>
        <p:spPr>
          <a:xfrm>
            <a:off x="6319003" y="1703070"/>
            <a:ext cx="651140" cy="200055"/>
          </a:xfrm>
          <a:prstGeom prst="rect">
            <a:avLst/>
          </a:prstGeom>
          <a:noFill/>
        </p:spPr>
        <p:txBody>
          <a:bodyPr wrap="none" rtlCol="0">
            <a:spAutoFit/>
          </a:bodyPr>
          <a:lstStyle/>
          <a:p>
            <a:r>
              <a:rPr lang="en-US" sz="700" dirty="0">
                <a:latin typeface="Lato Light" panose="020F0302020204030203" pitchFamily="34" charset="0"/>
              </a:rPr>
              <a:t>Positive Tab</a:t>
            </a:r>
          </a:p>
        </p:txBody>
      </p:sp>
      <p:sp>
        <p:nvSpPr>
          <p:cNvPr id="35" name="TextBox 34">
            <a:extLst>
              <a:ext uri="{FF2B5EF4-FFF2-40B4-BE49-F238E27FC236}">
                <a16:creationId xmlns:a16="http://schemas.microsoft.com/office/drawing/2014/main" id="{D2E5B186-1C42-4D57-A50B-534DCDDE3987}"/>
              </a:ext>
            </a:extLst>
          </p:cNvPr>
          <p:cNvSpPr txBox="1"/>
          <p:nvPr/>
        </p:nvSpPr>
        <p:spPr>
          <a:xfrm>
            <a:off x="3464848" y="1595348"/>
            <a:ext cx="763351" cy="215444"/>
          </a:xfrm>
          <a:prstGeom prst="rect">
            <a:avLst/>
          </a:prstGeom>
          <a:noFill/>
        </p:spPr>
        <p:txBody>
          <a:bodyPr wrap="none" rtlCol="0">
            <a:spAutoFit/>
          </a:bodyPr>
          <a:lstStyle/>
          <a:p>
            <a:r>
              <a:rPr lang="en-US" sz="800" dirty="0">
                <a:latin typeface="Lato Light" panose="020F0302020204030203" pitchFamily="34" charset="0"/>
              </a:rPr>
              <a:t>Negative Tab</a:t>
            </a:r>
          </a:p>
        </p:txBody>
      </p:sp>
      <p:sp>
        <p:nvSpPr>
          <p:cNvPr id="36" name="TextBox 35">
            <a:extLst>
              <a:ext uri="{FF2B5EF4-FFF2-40B4-BE49-F238E27FC236}">
                <a16:creationId xmlns:a16="http://schemas.microsoft.com/office/drawing/2014/main" id="{B70CC335-DC6A-424E-BD18-DEF1A9B983F2}"/>
              </a:ext>
            </a:extLst>
          </p:cNvPr>
          <p:cNvSpPr txBox="1"/>
          <p:nvPr/>
        </p:nvSpPr>
        <p:spPr>
          <a:xfrm>
            <a:off x="2354649" y="2809707"/>
            <a:ext cx="718466" cy="215444"/>
          </a:xfrm>
          <a:prstGeom prst="rect">
            <a:avLst/>
          </a:prstGeom>
          <a:noFill/>
        </p:spPr>
        <p:txBody>
          <a:bodyPr wrap="none" rtlCol="0">
            <a:spAutoFit/>
          </a:bodyPr>
          <a:lstStyle/>
          <a:p>
            <a:r>
              <a:rPr lang="en-US" sz="800" dirty="0">
                <a:latin typeface="Lato Light" panose="020F0302020204030203" pitchFamily="34" charset="0"/>
              </a:rPr>
              <a:t>Positive Tab</a:t>
            </a:r>
          </a:p>
        </p:txBody>
      </p:sp>
    </p:spTree>
    <p:extLst>
      <p:ext uri="{BB962C8B-B14F-4D97-AF65-F5344CB8AC3E}">
        <p14:creationId xmlns:p14="http://schemas.microsoft.com/office/powerpoint/2010/main" val="1564864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11B9B2-404E-4FE7-A5BD-3619B89D952E}"/>
              </a:ext>
            </a:extLst>
          </p:cNvPr>
          <p:cNvSpPr>
            <a:spLocks noGrp="1"/>
          </p:cNvSpPr>
          <p:nvPr>
            <p:ph type="title"/>
          </p:nvPr>
        </p:nvSpPr>
        <p:spPr/>
        <p:txBody>
          <a:bodyPr/>
          <a:lstStyle/>
          <a:p>
            <a:r>
              <a:rPr lang="en-US" dirty="0"/>
              <a:t>Model Geometry	</a:t>
            </a:r>
            <a:endParaRPr lang="en-SE" dirty="0"/>
          </a:p>
        </p:txBody>
      </p:sp>
      <p:sp>
        <p:nvSpPr>
          <p:cNvPr id="24" name="Content Placeholder 23">
            <a:extLst>
              <a:ext uri="{FF2B5EF4-FFF2-40B4-BE49-F238E27FC236}">
                <a16:creationId xmlns:a16="http://schemas.microsoft.com/office/drawing/2014/main" id="{A86FF4C3-E40C-4D77-BF41-E2C5FC5CFC00}"/>
              </a:ext>
            </a:extLst>
          </p:cNvPr>
          <p:cNvSpPr>
            <a:spLocks noGrp="1"/>
          </p:cNvSpPr>
          <p:nvPr>
            <p:ph sz="half" idx="1"/>
          </p:nvPr>
        </p:nvSpPr>
        <p:spPr/>
        <p:txBody>
          <a:bodyPr>
            <a:normAutofit fontScale="92500" lnSpcReduction="20000"/>
          </a:bodyPr>
          <a:lstStyle/>
          <a:p>
            <a:r>
              <a:rPr lang="en-US" dirty="0"/>
              <a:t>The model is defined in 3D</a:t>
            </a:r>
          </a:p>
          <a:p>
            <a:r>
              <a:rPr lang="en-US" dirty="0"/>
              <a:t>The roll is designed to fit a 18650 can</a:t>
            </a:r>
          </a:p>
          <a:p>
            <a:pPr lvl="1"/>
            <a:r>
              <a:rPr lang="en-US" dirty="0"/>
              <a:t>60 mm high</a:t>
            </a:r>
          </a:p>
          <a:p>
            <a:pPr lvl="1"/>
            <a:r>
              <a:rPr lang="en-US" dirty="0"/>
              <a:t>8.5 mm outer spiral radius, including negative tab</a:t>
            </a:r>
          </a:p>
          <a:p>
            <a:pPr lvl="1"/>
            <a:r>
              <a:rPr lang="en-US" dirty="0"/>
              <a:t>2 mm inner radius, including positive tab</a:t>
            </a:r>
          </a:p>
          <a:p>
            <a:r>
              <a:rPr lang="en-US" dirty="0"/>
              <a:t>Parametric curves, based on </a:t>
            </a:r>
            <a:r>
              <a:rPr lang="en-US" dirty="0" err="1"/>
              <a:t>archimedal</a:t>
            </a:r>
            <a:r>
              <a:rPr lang="en-US" dirty="0"/>
              <a:t> spiral functions are used to define the winding</a:t>
            </a:r>
          </a:p>
          <a:p>
            <a:pPr lvl="1"/>
            <a:r>
              <a:rPr lang="en-US" dirty="0"/>
              <a:t>A constant cell thickness is assumed</a:t>
            </a:r>
          </a:p>
          <a:p>
            <a:r>
              <a:rPr lang="en-US" dirty="0"/>
              <a:t>The geometry is finalized as an assembly of two parts</a:t>
            </a:r>
          </a:p>
          <a:p>
            <a:pPr lvl="1"/>
            <a:r>
              <a:rPr lang="en-US" dirty="0"/>
              <a:t>Assembly boundaries are placed in the middle of the separators</a:t>
            </a:r>
          </a:p>
          <a:p>
            <a:pPr lvl="1"/>
            <a:r>
              <a:rPr lang="en-US" dirty="0"/>
              <a:t>This allows for sweeping the meshes in the thru-plane direction</a:t>
            </a:r>
          </a:p>
          <a:p>
            <a:endParaRPr lang="en-SE" dirty="0"/>
          </a:p>
        </p:txBody>
      </p:sp>
      <p:pic>
        <p:nvPicPr>
          <p:cNvPr id="30" name="Content Placeholder 29">
            <a:extLst>
              <a:ext uri="{FF2B5EF4-FFF2-40B4-BE49-F238E27FC236}">
                <a16:creationId xmlns:a16="http://schemas.microsoft.com/office/drawing/2014/main" id="{7B232583-1FEA-41EB-AE49-6F1468E8D722}"/>
              </a:ext>
            </a:extLst>
          </p:cNvPr>
          <p:cNvPicPr>
            <a:picLocks noGrp="1" noChangeAspect="1"/>
          </p:cNvPicPr>
          <p:nvPr>
            <p:ph sz="half" idx="2"/>
          </p:nvPr>
        </p:nvPicPr>
        <p:blipFill>
          <a:blip r:embed="rId2"/>
          <a:stretch>
            <a:fillRect/>
          </a:stretch>
        </p:blipFill>
        <p:spPr>
          <a:xfrm>
            <a:off x="4721225" y="1418034"/>
            <a:ext cx="3965575" cy="2974181"/>
          </a:xfrm>
        </p:spPr>
      </p:pic>
      <p:pic>
        <p:nvPicPr>
          <p:cNvPr id="32" name="Picture 31">
            <a:extLst>
              <a:ext uri="{FF2B5EF4-FFF2-40B4-BE49-F238E27FC236}">
                <a16:creationId xmlns:a16="http://schemas.microsoft.com/office/drawing/2014/main" id="{AA95FA66-15A1-46D4-8CEB-2935CEB47335}"/>
              </a:ext>
            </a:extLst>
          </p:cNvPr>
          <p:cNvPicPr>
            <a:picLocks noChangeAspect="1"/>
          </p:cNvPicPr>
          <p:nvPr/>
        </p:nvPicPr>
        <p:blipFill>
          <a:blip r:embed="rId3"/>
          <a:stretch>
            <a:fillRect/>
          </a:stretch>
        </p:blipFill>
        <p:spPr>
          <a:xfrm>
            <a:off x="6704012" y="209550"/>
            <a:ext cx="3075310" cy="2306483"/>
          </a:xfrm>
          <a:prstGeom prst="rect">
            <a:avLst/>
          </a:prstGeom>
        </p:spPr>
      </p:pic>
      <p:cxnSp>
        <p:nvCxnSpPr>
          <p:cNvPr id="33" name="Straight Connector 32">
            <a:extLst>
              <a:ext uri="{FF2B5EF4-FFF2-40B4-BE49-F238E27FC236}">
                <a16:creationId xmlns:a16="http://schemas.microsoft.com/office/drawing/2014/main" id="{E73CDF61-384A-4BE4-AD5C-4DC0246AF783}"/>
              </a:ext>
            </a:extLst>
          </p:cNvPr>
          <p:cNvCxnSpPr>
            <a:cxnSpLocks/>
          </p:cNvCxnSpPr>
          <p:nvPr/>
        </p:nvCxnSpPr>
        <p:spPr>
          <a:xfrm flipV="1">
            <a:off x="5458900" y="514350"/>
            <a:ext cx="2550356" cy="228600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5" name="Straight Connector 34">
            <a:extLst>
              <a:ext uri="{FF2B5EF4-FFF2-40B4-BE49-F238E27FC236}">
                <a16:creationId xmlns:a16="http://schemas.microsoft.com/office/drawing/2014/main" id="{44B3AD41-F7CE-4BD4-A7FD-8D7B6D7D6EBE}"/>
              </a:ext>
            </a:extLst>
          </p:cNvPr>
          <p:cNvCxnSpPr>
            <a:cxnSpLocks/>
          </p:cNvCxnSpPr>
          <p:nvPr/>
        </p:nvCxnSpPr>
        <p:spPr>
          <a:xfrm flipH="1">
            <a:off x="8156880" y="576800"/>
            <a:ext cx="337845" cy="259080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0" name="TextBox 39">
            <a:extLst>
              <a:ext uri="{FF2B5EF4-FFF2-40B4-BE49-F238E27FC236}">
                <a16:creationId xmlns:a16="http://schemas.microsoft.com/office/drawing/2014/main" id="{02ED1F61-EC22-4BF1-A9A5-FFA698AEB6AF}"/>
              </a:ext>
            </a:extLst>
          </p:cNvPr>
          <p:cNvSpPr txBox="1"/>
          <p:nvPr/>
        </p:nvSpPr>
        <p:spPr>
          <a:xfrm>
            <a:off x="6170962" y="2114550"/>
            <a:ext cx="718466" cy="215444"/>
          </a:xfrm>
          <a:prstGeom prst="rect">
            <a:avLst/>
          </a:prstGeom>
          <a:noFill/>
        </p:spPr>
        <p:txBody>
          <a:bodyPr wrap="none" rtlCol="0">
            <a:spAutoFit/>
          </a:bodyPr>
          <a:lstStyle/>
          <a:p>
            <a:r>
              <a:rPr lang="en-US" sz="800" dirty="0">
                <a:latin typeface="Lato Light" panose="020F0302020204030203" pitchFamily="34" charset="0"/>
              </a:rPr>
              <a:t>Positive Tab</a:t>
            </a:r>
          </a:p>
        </p:txBody>
      </p:sp>
    </p:spTree>
    <p:extLst>
      <p:ext uri="{BB962C8B-B14F-4D97-AF65-F5344CB8AC3E}">
        <p14:creationId xmlns:p14="http://schemas.microsoft.com/office/powerpoint/2010/main" val="2392865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908A4B-D81E-46D2-9C60-72A462B882E3}"/>
              </a:ext>
            </a:extLst>
          </p:cNvPr>
          <p:cNvSpPr>
            <a:spLocks noGrp="1"/>
          </p:cNvSpPr>
          <p:nvPr>
            <p:ph sz="half" idx="1"/>
          </p:nvPr>
        </p:nvSpPr>
        <p:spPr/>
        <p:txBody>
          <a:bodyPr>
            <a:normAutofit fontScale="92500" lnSpcReduction="20000"/>
          </a:bodyPr>
          <a:lstStyle/>
          <a:p>
            <a:r>
              <a:rPr lang="en-US" dirty="0"/>
              <a:t>Positive Tab</a:t>
            </a:r>
          </a:p>
          <a:p>
            <a:pPr lvl="1"/>
            <a:r>
              <a:rPr lang="en-US" dirty="0"/>
              <a:t>Aluminum, 100 </a:t>
            </a:r>
            <a:r>
              <a:rPr lang="en-US" dirty="0">
                <a:latin typeface="Symbol" panose="05050102010706020507" pitchFamily="18" charset="2"/>
              </a:rPr>
              <a:t>m</a:t>
            </a:r>
            <a:r>
              <a:rPr lang="en-US" dirty="0"/>
              <a:t>m thick, 4 mm wide</a:t>
            </a:r>
          </a:p>
          <a:p>
            <a:r>
              <a:rPr lang="en-US" dirty="0"/>
              <a:t>Positive Current Collector</a:t>
            </a:r>
          </a:p>
          <a:p>
            <a:pPr lvl="1"/>
            <a:r>
              <a:rPr lang="en-US" dirty="0"/>
              <a:t>Aluminum, 10 </a:t>
            </a:r>
            <a:r>
              <a:rPr lang="en-US" dirty="0">
                <a:latin typeface="Symbol" panose="05050102010706020507" pitchFamily="18" charset="2"/>
              </a:rPr>
              <a:t>m</a:t>
            </a:r>
            <a:r>
              <a:rPr lang="en-US" dirty="0"/>
              <a:t>m thick</a:t>
            </a:r>
          </a:p>
          <a:p>
            <a:r>
              <a:rPr lang="en-US" dirty="0"/>
              <a:t>Positive Electrode</a:t>
            </a:r>
          </a:p>
          <a:p>
            <a:pPr lvl="1"/>
            <a:r>
              <a:rPr lang="en-US" dirty="0"/>
              <a:t>NMC 111, 200 </a:t>
            </a:r>
            <a:r>
              <a:rPr lang="en-US" dirty="0">
                <a:latin typeface="Symbol" panose="05050102010706020507" pitchFamily="18" charset="2"/>
              </a:rPr>
              <a:t>m</a:t>
            </a:r>
            <a:r>
              <a:rPr lang="en-US" dirty="0"/>
              <a:t>m thick</a:t>
            </a:r>
          </a:p>
          <a:p>
            <a:r>
              <a:rPr lang="en-US" dirty="0"/>
              <a:t>Separator</a:t>
            </a:r>
          </a:p>
          <a:p>
            <a:pPr lvl="1"/>
            <a:r>
              <a:rPr lang="en-US" dirty="0"/>
              <a:t>30 </a:t>
            </a:r>
            <a:r>
              <a:rPr lang="en-US" dirty="0">
                <a:latin typeface="Symbol" panose="05050102010706020507" pitchFamily="18" charset="2"/>
              </a:rPr>
              <a:t>m</a:t>
            </a:r>
            <a:r>
              <a:rPr lang="en-US" dirty="0"/>
              <a:t>m thick </a:t>
            </a:r>
          </a:p>
          <a:p>
            <a:r>
              <a:rPr lang="en-US" dirty="0"/>
              <a:t>Negative Electrode</a:t>
            </a:r>
          </a:p>
          <a:p>
            <a:pPr lvl="1"/>
            <a:r>
              <a:rPr lang="en-US" dirty="0"/>
              <a:t>Graphite, 200 </a:t>
            </a:r>
            <a:r>
              <a:rPr lang="en-US" dirty="0">
                <a:latin typeface="Symbol" panose="05050102010706020507" pitchFamily="18" charset="2"/>
              </a:rPr>
              <a:t>m</a:t>
            </a:r>
            <a:r>
              <a:rPr lang="en-US" dirty="0"/>
              <a:t>m thick</a:t>
            </a:r>
          </a:p>
          <a:p>
            <a:r>
              <a:rPr lang="en-US" dirty="0"/>
              <a:t>Negative Current Collector</a:t>
            </a:r>
          </a:p>
          <a:p>
            <a:pPr lvl="1"/>
            <a:r>
              <a:rPr lang="en-US" dirty="0"/>
              <a:t>Copper, 10 </a:t>
            </a:r>
            <a:r>
              <a:rPr lang="en-US" dirty="0">
                <a:latin typeface="Symbol" panose="05050102010706020507" pitchFamily="18" charset="2"/>
              </a:rPr>
              <a:t>m</a:t>
            </a:r>
            <a:r>
              <a:rPr lang="en-US" dirty="0"/>
              <a:t>m thick</a:t>
            </a:r>
          </a:p>
          <a:p>
            <a:r>
              <a:rPr lang="en-US" dirty="0"/>
              <a:t>Negative Tab</a:t>
            </a:r>
          </a:p>
          <a:p>
            <a:pPr lvl="1"/>
            <a:r>
              <a:rPr lang="en-US" dirty="0"/>
              <a:t>Nickel, 100 </a:t>
            </a:r>
            <a:r>
              <a:rPr lang="en-US" dirty="0">
                <a:latin typeface="Symbol" panose="05050102010706020507" pitchFamily="18" charset="2"/>
              </a:rPr>
              <a:t>m</a:t>
            </a:r>
            <a:r>
              <a:rPr lang="en-US" dirty="0"/>
              <a:t>m thick, 4 mm wide</a:t>
            </a:r>
          </a:p>
          <a:p>
            <a:pPr lvl="1"/>
            <a:endParaRPr lang="en-SE" dirty="0"/>
          </a:p>
        </p:txBody>
      </p:sp>
      <p:pic>
        <p:nvPicPr>
          <p:cNvPr id="6" name="Content Placeholder 5">
            <a:extLst>
              <a:ext uri="{FF2B5EF4-FFF2-40B4-BE49-F238E27FC236}">
                <a16:creationId xmlns:a16="http://schemas.microsoft.com/office/drawing/2014/main" id="{FCECD5AC-DE2A-4C7B-A161-C9968D4418C3}"/>
              </a:ext>
            </a:extLst>
          </p:cNvPr>
          <p:cNvPicPr>
            <a:picLocks noGrp="1" noChangeAspect="1"/>
          </p:cNvPicPr>
          <p:nvPr>
            <p:ph sz="half" idx="2"/>
          </p:nvPr>
        </p:nvPicPr>
        <p:blipFill>
          <a:blip r:embed="rId2"/>
          <a:stretch>
            <a:fillRect/>
          </a:stretch>
        </p:blipFill>
        <p:spPr>
          <a:xfrm>
            <a:off x="4576465" y="1657350"/>
            <a:ext cx="3965575" cy="1285681"/>
          </a:xfrm>
        </p:spPr>
      </p:pic>
      <p:sp>
        <p:nvSpPr>
          <p:cNvPr id="4" name="Title 3">
            <a:extLst>
              <a:ext uri="{FF2B5EF4-FFF2-40B4-BE49-F238E27FC236}">
                <a16:creationId xmlns:a16="http://schemas.microsoft.com/office/drawing/2014/main" id="{E3E3E194-352F-4FEC-B978-0D1A4ADBC2C1}"/>
              </a:ext>
            </a:extLst>
          </p:cNvPr>
          <p:cNvSpPr>
            <a:spLocks noGrp="1"/>
          </p:cNvSpPr>
          <p:nvPr>
            <p:ph type="title"/>
          </p:nvPr>
        </p:nvSpPr>
        <p:spPr/>
        <p:txBody>
          <a:bodyPr/>
          <a:lstStyle/>
          <a:p>
            <a:r>
              <a:rPr lang="en-US" dirty="0"/>
              <a:t>Materials</a:t>
            </a:r>
            <a:endParaRPr lang="en-SE" dirty="0"/>
          </a:p>
        </p:txBody>
      </p:sp>
      <p:sp>
        <p:nvSpPr>
          <p:cNvPr id="7" name="TextBox 6">
            <a:extLst>
              <a:ext uri="{FF2B5EF4-FFF2-40B4-BE49-F238E27FC236}">
                <a16:creationId xmlns:a16="http://schemas.microsoft.com/office/drawing/2014/main" id="{497B0402-4A1B-47E8-B8D5-C0F2C3124B2A}"/>
              </a:ext>
            </a:extLst>
          </p:cNvPr>
          <p:cNvSpPr txBox="1"/>
          <p:nvPr/>
        </p:nvSpPr>
        <p:spPr>
          <a:xfrm>
            <a:off x="4953000" y="3181350"/>
            <a:ext cx="21260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Material nodes in the model builder</a:t>
            </a:r>
          </a:p>
        </p:txBody>
      </p:sp>
    </p:spTree>
    <p:extLst>
      <p:ext uri="{BB962C8B-B14F-4D97-AF65-F5344CB8AC3E}">
        <p14:creationId xmlns:p14="http://schemas.microsoft.com/office/powerpoint/2010/main" val="3025540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92500" lnSpcReduction="10000"/>
          </a:bodyPr>
          <a:lstStyle/>
          <a:p>
            <a:r>
              <a:rPr lang="en-US" dirty="0"/>
              <a:t>Secondary Current Distribution</a:t>
            </a:r>
          </a:p>
          <a:p>
            <a:pPr lvl="1"/>
            <a:r>
              <a:rPr lang="en-US" dirty="0"/>
              <a:t>Defines the pseudo-stationary operation point for a constant current</a:t>
            </a:r>
          </a:p>
          <a:p>
            <a:pPr lvl="1"/>
            <a:r>
              <a:rPr lang="en-US" dirty="0"/>
              <a:t>Includes ohmic resistances and activation polarization (no concentration effects included)</a:t>
            </a:r>
          </a:p>
          <a:p>
            <a:pPr lvl="1"/>
            <a:r>
              <a:rPr lang="en-US" dirty="0"/>
              <a:t>Cell current of 3 A applied at the positive terminal</a:t>
            </a:r>
          </a:p>
          <a:p>
            <a:pPr lvl="1"/>
            <a:r>
              <a:rPr lang="en-US" dirty="0"/>
              <a:t>Negative terminal is grounded</a:t>
            </a:r>
          </a:p>
          <a:p>
            <a:r>
              <a:rPr lang="en-US" dirty="0"/>
              <a:t>Heat Transfer in Solids </a:t>
            </a:r>
          </a:p>
          <a:p>
            <a:pPr lvl="1"/>
            <a:r>
              <a:rPr lang="en-US" dirty="0"/>
              <a:t>Convective heat flux condition on the outer jelly roll boundary facing the can</a:t>
            </a:r>
          </a:p>
          <a:p>
            <a:r>
              <a:rPr lang="en-US" dirty="0"/>
              <a:t>Electrochemical Heating</a:t>
            </a:r>
          </a:p>
          <a:p>
            <a:pPr lvl="1"/>
            <a:r>
              <a:rPr lang="en-US" dirty="0"/>
              <a:t>Heat sources added due to ohmic resistances (Joule heating) and activation overpotentials</a:t>
            </a:r>
          </a:p>
          <a:p>
            <a:endParaRPr lang="en-US" dirty="0"/>
          </a:p>
        </p:txBody>
      </p:sp>
      <p:pic>
        <p:nvPicPr>
          <p:cNvPr id="9" name="Content Placeholder 8">
            <a:extLst>
              <a:ext uri="{FF2B5EF4-FFF2-40B4-BE49-F238E27FC236}">
                <a16:creationId xmlns:a16="http://schemas.microsoft.com/office/drawing/2014/main" id="{A59C5EE7-2E59-427F-9032-E755966AC07B}"/>
              </a:ext>
            </a:extLst>
          </p:cNvPr>
          <p:cNvPicPr>
            <a:picLocks noGrp="1" noChangeAspect="1"/>
          </p:cNvPicPr>
          <p:nvPr>
            <p:ph sz="half" idx="2"/>
          </p:nvPr>
        </p:nvPicPr>
        <p:blipFill>
          <a:blip r:embed="rId3"/>
          <a:stretch>
            <a:fillRect/>
          </a:stretch>
        </p:blipFill>
        <p:spPr>
          <a:xfrm>
            <a:off x="5791200" y="1314321"/>
            <a:ext cx="1836742" cy="2610107"/>
          </a:xfrm>
        </p:spPr>
      </p:pic>
      <p:sp>
        <p:nvSpPr>
          <p:cNvPr id="2" name="Title 1"/>
          <p:cNvSpPr>
            <a:spLocks noGrp="1"/>
          </p:cNvSpPr>
          <p:nvPr>
            <p:ph type="title"/>
          </p:nvPr>
        </p:nvSpPr>
        <p:spPr/>
        <p:txBody>
          <a:bodyPr/>
          <a:lstStyle/>
          <a:p>
            <a:r>
              <a:rPr lang="en-US" dirty="0"/>
              <a:t>Physics Definition</a:t>
            </a:r>
          </a:p>
        </p:txBody>
      </p:sp>
      <p:sp>
        <p:nvSpPr>
          <p:cNvPr id="26" name="TextBox 25">
            <a:extLst>
              <a:ext uri="{FF2B5EF4-FFF2-40B4-BE49-F238E27FC236}">
                <a16:creationId xmlns:a16="http://schemas.microsoft.com/office/drawing/2014/main" id="{132913C7-1C14-4CF2-85E3-EC7E77C0CFB7}"/>
              </a:ext>
            </a:extLst>
          </p:cNvPr>
          <p:cNvSpPr txBox="1"/>
          <p:nvPr/>
        </p:nvSpPr>
        <p:spPr>
          <a:xfrm>
            <a:off x="5943600" y="4220206"/>
            <a:ext cx="21260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Physics setup in the model builder</a:t>
            </a:r>
          </a:p>
        </p:txBody>
      </p:sp>
    </p:spTree>
    <p:extLst>
      <p:ext uri="{BB962C8B-B14F-4D97-AF65-F5344CB8AC3E}">
        <p14:creationId xmlns:p14="http://schemas.microsoft.com/office/powerpoint/2010/main" val="3845323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D645498-A25D-42BF-A109-56E6B83A51F4}"/>
              </a:ext>
            </a:extLst>
          </p:cNvPr>
          <p:cNvSpPr>
            <a:spLocks noGrp="1"/>
          </p:cNvSpPr>
          <p:nvPr>
            <p:ph type="body" idx="1"/>
          </p:nvPr>
        </p:nvSpPr>
        <p:spPr/>
        <p:txBody>
          <a:bodyPr/>
          <a:lstStyle/>
          <a:p>
            <a:r>
              <a:rPr lang="en-US" dirty="0"/>
              <a:t>Negative Side</a:t>
            </a:r>
            <a:endParaRPr lang="en-SE" dirty="0"/>
          </a:p>
        </p:txBody>
      </p:sp>
      <p:pic>
        <p:nvPicPr>
          <p:cNvPr id="8" name="Content Placeholder 7">
            <a:extLst>
              <a:ext uri="{FF2B5EF4-FFF2-40B4-BE49-F238E27FC236}">
                <a16:creationId xmlns:a16="http://schemas.microsoft.com/office/drawing/2014/main" id="{B37163CD-DDB6-424B-90D5-600664B96842}"/>
              </a:ext>
            </a:extLst>
          </p:cNvPr>
          <p:cNvPicPr>
            <a:picLocks noGrp="1" noChangeAspect="1"/>
          </p:cNvPicPr>
          <p:nvPr>
            <p:ph sz="half" idx="2"/>
          </p:nvPr>
        </p:nvPicPr>
        <p:blipFill>
          <a:blip r:embed="rId3"/>
          <a:stretch>
            <a:fillRect/>
          </a:stretch>
        </p:blipFill>
        <p:spPr>
          <a:xfrm>
            <a:off x="630627" y="1730574"/>
            <a:ext cx="3969558" cy="2977752"/>
          </a:xfrm>
        </p:spPr>
      </p:pic>
      <p:sp>
        <p:nvSpPr>
          <p:cNvPr id="10" name="Text Placeholder 9">
            <a:extLst>
              <a:ext uri="{FF2B5EF4-FFF2-40B4-BE49-F238E27FC236}">
                <a16:creationId xmlns:a16="http://schemas.microsoft.com/office/drawing/2014/main" id="{3C92FD33-DCF1-44BD-A62F-0DBDAB8EF877}"/>
              </a:ext>
            </a:extLst>
          </p:cNvPr>
          <p:cNvSpPr>
            <a:spLocks noGrp="1"/>
          </p:cNvSpPr>
          <p:nvPr>
            <p:ph type="body" sz="quarter" idx="3"/>
          </p:nvPr>
        </p:nvSpPr>
        <p:spPr/>
        <p:txBody>
          <a:bodyPr/>
          <a:lstStyle/>
          <a:p>
            <a:r>
              <a:rPr lang="en-US" dirty="0"/>
              <a:t>Positive Side</a:t>
            </a:r>
            <a:endParaRPr lang="en-SE" dirty="0"/>
          </a:p>
        </p:txBody>
      </p:sp>
      <p:pic>
        <p:nvPicPr>
          <p:cNvPr id="13" name="Content Placeholder 12">
            <a:extLst>
              <a:ext uri="{FF2B5EF4-FFF2-40B4-BE49-F238E27FC236}">
                <a16:creationId xmlns:a16="http://schemas.microsoft.com/office/drawing/2014/main" id="{0F24FFB1-D5DC-4E04-8B6F-8760B3274F04}"/>
              </a:ext>
            </a:extLst>
          </p:cNvPr>
          <p:cNvPicPr>
            <a:picLocks noGrp="1" noChangeAspect="1"/>
          </p:cNvPicPr>
          <p:nvPr>
            <p:ph sz="quarter" idx="4"/>
          </p:nvPr>
        </p:nvPicPr>
        <p:blipFill>
          <a:blip r:embed="rId4"/>
          <a:stretch>
            <a:fillRect/>
          </a:stretch>
        </p:blipFill>
        <p:spPr>
          <a:xfrm>
            <a:off x="4715264" y="1729978"/>
            <a:ext cx="3971146" cy="2978943"/>
          </a:xfrm>
        </p:spPr>
      </p:pic>
      <p:sp>
        <p:nvSpPr>
          <p:cNvPr id="5" name="Title 4">
            <a:extLst>
              <a:ext uri="{FF2B5EF4-FFF2-40B4-BE49-F238E27FC236}">
                <a16:creationId xmlns:a16="http://schemas.microsoft.com/office/drawing/2014/main" id="{63E89ECE-D467-4A88-ABAC-D59546823090}"/>
              </a:ext>
            </a:extLst>
          </p:cNvPr>
          <p:cNvSpPr>
            <a:spLocks noGrp="1"/>
          </p:cNvSpPr>
          <p:nvPr>
            <p:ph type="title"/>
          </p:nvPr>
        </p:nvSpPr>
        <p:spPr/>
        <p:txBody>
          <a:bodyPr/>
          <a:lstStyle/>
          <a:p>
            <a:r>
              <a:rPr lang="en-US" dirty="0"/>
              <a:t>Electrode Phase Polarization</a:t>
            </a:r>
            <a:endParaRPr lang="en-SE" dirty="0"/>
          </a:p>
        </p:txBody>
      </p:sp>
    </p:spTree>
    <p:extLst>
      <p:ext uri="{BB962C8B-B14F-4D97-AF65-F5344CB8AC3E}">
        <p14:creationId xmlns:p14="http://schemas.microsoft.com/office/powerpoint/2010/main" val="2849296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DE87841-EE27-429B-A48E-8D0D9F1A893F}"/>
              </a:ext>
            </a:extLst>
          </p:cNvPr>
          <p:cNvSpPr>
            <a:spLocks noGrp="1"/>
          </p:cNvSpPr>
          <p:nvPr>
            <p:ph type="title"/>
          </p:nvPr>
        </p:nvSpPr>
        <p:spPr/>
        <p:txBody>
          <a:bodyPr/>
          <a:lstStyle/>
          <a:p>
            <a:r>
              <a:rPr lang="en-US" dirty="0"/>
              <a:t>Temperature</a:t>
            </a:r>
            <a:endParaRPr lang="en-SE" dirty="0"/>
          </a:p>
        </p:txBody>
      </p:sp>
      <p:pic>
        <p:nvPicPr>
          <p:cNvPr id="10" name="Content Placeholder 9">
            <a:extLst>
              <a:ext uri="{FF2B5EF4-FFF2-40B4-BE49-F238E27FC236}">
                <a16:creationId xmlns:a16="http://schemas.microsoft.com/office/drawing/2014/main" id="{95639C78-A725-4BD1-9FEA-101A9FA9C6DD}"/>
              </a:ext>
            </a:extLst>
          </p:cNvPr>
          <p:cNvPicPr>
            <a:picLocks noGrp="1" noChangeAspect="1"/>
          </p:cNvPicPr>
          <p:nvPr>
            <p:ph idx="1"/>
          </p:nvPr>
        </p:nvPicPr>
        <p:blipFill>
          <a:blip r:embed="rId2"/>
          <a:stretch>
            <a:fillRect/>
          </a:stretch>
        </p:blipFill>
        <p:spPr>
          <a:xfrm>
            <a:off x="2156315" y="1028700"/>
            <a:ext cx="5002819" cy="3752850"/>
          </a:xfrm>
        </p:spPr>
      </p:pic>
    </p:spTree>
    <p:extLst>
      <p:ext uri="{BB962C8B-B14F-4D97-AF65-F5344CB8AC3E}">
        <p14:creationId xmlns:p14="http://schemas.microsoft.com/office/powerpoint/2010/main" val="4081599646"/>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2499</TotalTime>
  <Words>403</Words>
  <Application>Microsoft Office PowerPoint</Application>
  <PresentationFormat>On-screen Show (16:9)</PresentationFormat>
  <Paragraphs>66</Paragraphs>
  <Slides>8</Slides>
  <Notes>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Lato</vt:lpstr>
      <vt:lpstr>Symbol</vt:lpstr>
      <vt:lpstr>Calibri</vt:lpstr>
      <vt:lpstr>Arial</vt:lpstr>
      <vt:lpstr>Wingdings</vt:lpstr>
      <vt:lpstr>Lato Light</vt:lpstr>
      <vt:lpstr>2_comsol-slide-template-NEW</vt:lpstr>
      <vt:lpstr>comsol-slide-template-NEW</vt:lpstr>
      <vt:lpstr>Jelly Roll</vt:lpstr>
      <vt:lpstr>Background</vt:lpstr>
      <vt:lpstr>Jelly Roll Configuration</vt:lpstr>
      <vt:lpstr>Model Geometry </vt:lpstr>
      <vt:lpstr>Materials</vt:lpstr>
      <vt:lpstr>Physics Definition</vt:lpstr>
      <vt:lpstr>Electrode Phase Polarization</vt:lpstr>
      <vt:lpstr>Temperature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Henrik Ekström</cp:lastModifiedBy>
  <cp:revision>79</cp:revision>
  <dcterms:created xsi:type="dcterms:W3CDTF">2006-08-16T00:00:00Z</dcterms:created>
  <dcterms:modified xsi:type="dcterms:W3CDTF">2022-03-02T15:46:22Z</dcterms:modified>
</cp:coreProperties>
</file>