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77" r:id="rId1"/>
    <p:sldMasterId id="2147483694" r:id="rId2"/>
  </p:sldMasterIdLst>
  <p:notesMasterIdLst>
    <p:notesMasterId r:id="rId13"/>
  </p:notesMasterIdLst>
  <p:sldIdLst>
    <p:sldId id="261" r:id="rId3"/>
    <p:sldId id="262" r:id="rId4"/>
    <p:sldId id="272" r:id="rId5"/>
    <p:sldId id="279" r:id="rId6"/>
    <p:sldId id="280" r:id="rId7"/>
    <p:sldId id="281" r:id="rId8"/>
    <p:sldId id="275" r:id="rId9"/>
    <p:sldId id="277" r:id="rId10"/>
    <p:sldId id="278" r:id="rId11"/>
    <p:sldId id="282" r:id="rId1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Lato" panose="020B0604020202020204" charset="0"/>
      <p:regular r:id="rId18"/>
      <p:bold r:id="rId19"/>
      <p:italic r:id="rId20"/>
      <p:boldItalic r:id="rId21"/>
    </p:embeddedFont>
    <p:embeddedFont>
      <p:font typeface="Lato Light" panose="020F0302020204030203" charset="0"/>
      <p:regular r:id="rId22"/>
      <p: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4154" autoAdjust="0"/>
  </p:normalViewPr>
  <p:slideViewPr>
    <p:cSldViewPr>
      <p:cViewPr varScale="1">
        <p:scale>
          <a:sx n="111" d="100"/>
          <a:sy n="111" d="100"/>
        </p:scale>
        <p:origin x="634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8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9356-AC72-409D-90D8-8C02829E7BF8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A9A2-A8E6-44B9-B8F3-91C5FB4F6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You</a:t>
            </a:r>
            <a:r>
              <a:rPr lang="sv-SE" baseline="0" dirty="0"/>
              <a:t> can use the heading from the application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4631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38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73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92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3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8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060228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9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8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946221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9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1773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5642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6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1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5936412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1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7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168479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2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1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722504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400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2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1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2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1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62685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8952598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698721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120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0945016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900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011363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2529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2093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47642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9531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30466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167163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457263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53804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3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3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9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9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84034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5283239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39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1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501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0478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1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55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028701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1657332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5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5" y="1657349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946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428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20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1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84683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36561" indent="-285743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803255" indent="-228594" algn="l" defTabSz="914378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1548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Jelly</a:t>
            </a:r>
            <a:r>
              <a:rPr lang="sv-SE" dirty="0"/>
              <a:t> Roll </a:t>
            </a:r>
            <a:r>
              <a:rPr lang="sv-SE" dirty="0" err="1"/>
              <a:t>Using</a:t>
            </a:r>
            <a:r>
              <a:rPr lang="sv-SE" dirty="0"/>
              <a:t> a </a:t>
            </a:r>
            <a:r>
              <a:rPr lang="sv-SE" dirty="0" err="1"/>
              <a:t>Flattened</a:t>
            </a:r>
            <a:r>
              <a:rPr lang="sv-SE" dirty="0"/>
              <a:t> </a:t>
            </a:r>
            <a:r>
              <a:rPr lang="sv-SE" dirty="0" err="1"/>
              <a:t>Geometry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sv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7716DF-3140-473B-952C-B054B3E13EC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ECE0BB-7440-4F48-B7B5-641B40872E67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 lnSpcReduction="10000"/>
          </a:bodyPr>
          <a:lstStyle/>
          <a:p>
            <a:endParaRPr lang="en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644AB4A-A815-4009-BE33-01AD7D93A7E9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CD979D-9570-421D-BE75-1435B2715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2" y="-19051"/>
            <a:ext cx="4800598" cy="360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987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2A3A0E9-40A2-4772-B41D-E4532DD20AB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29039" y="1418034"/>
            <a:ext cx="3964797" cy="2974181"/>
          </a:xfr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998D41D-7E49-4B2B-B2B4-E79D6231B1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721225" y="1418034"/>
            <a:ext cx="3965575" cy="297418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25EC99-6A5C-455F-9B54-A04B7E4D8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Original Geometry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2329128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example replicates the results of the Jelly Roll tutorial example using a flattened representation of the wound spiral-based geometry</a:t>
            </a:r>
          </a:p>
          <a:p>
            <a:pPr lvl="1"/>
            <a:r>
              <a:rPr lang="en-US" dirty="0"/>
              <a:t>See the above model for details on the background, original geometry, materials, and the general physics setup</a:t>
            </a:r>
          </a:p>
          <a:p>
            <a:r>
              <a:rPr lang="en-US" dirty="0"/>
              <a:t>Mapping the original problem to a flattened 3d geometry, with flat surfaces, brings several advantages</a:t>
            </a:r>
          </a:p>
          <a:p>
            <a:pPr lvl="1"/>
            <a:r>
              <a:rPr lang="en-US" dirty="0"/>
              <a:t>The curvature of the wound layers does not need to be resolved in the mesh. That is: the flattened geometry allows for a coarser mesh which results in a smaller problem size</a:t>
            </a:r>
          </a:p>
          <a:p>
            <a:pPr lvl="1"/>
            <a:r>
              <a:rPr lang="en-US" dirty="0"/>
              <a:t>Results visualization along the spiral direction becomes simplified</a:t>
            </a:r>
          </a:p>
          <a:p>
            <a:pPr lvl="1"/>
            <a:r>
              <a:rPr lang="en-US" dirty="0"/>
              <a:t>Introducing multiple tabs in the geometry sequence becomes easier</a:t>
            </a:r>
          </a:p>
          <a:p>
            <a:r>
              <a:rPr lang="en-US" dirty="0"/>
              <a:t>Transport equations on the flattened geometry neglect the effect of the local curvature of the layers</a:t>
            </a:r>
          </a:p>
          <a:p>
            <a:pPr lvl="1"/>
            <a:r>
              <a:rPr lang="en-US" dirty="0"/>
              <a:t>This effect will however be shown to have a very limited impact on the results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553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9B5435-6B26-4DAE-83E4-82ED52FDE3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Original Geometry</a:t>
            </a:r>
            <a:endParaRPr lang="en-SE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8C39989-AC31-4A84-BD43-E96D1DF5526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0238" y="1730574"/>
            <a:ext cx="3970337" cy="2977752"/>
          </a:xfr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B1B9FD0-F50F-46CF-B617-431916E6B9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Flattened Model Geometry</a:t>
            </a:r>
            <a:endParaRPr lang="en-SE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C5D56F-A7A1-4A59-A3AD-8B6E716A5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Geometry</a:t>
            </a:r>
            <a:endParaRPr lang="en-S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DFE42-8336-44FA-B093-BAA779A549B5}"/>
              </a:ext>
            </a:extLst>
          </p:cNvPr>
          <p:cNvSpPr txBox="1"/>
          <p:nvPr/>
        </p:nvSpPr>
        <p:spPr>
          <a:xfrm>
            <a:off x="8251329" y="3091307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Lato Light" panose="020F0302020204030203" pitchFamily="34" charset="0"/>
              </a:rPr>
              <a:t>Negative</a:t>
            </a:r>
          </a:p>
          <a:p>
            <a:pPr algn="r"/>
            <a:r>
              <a:rPr lang="en-US" sz="800" dirty="0">
                <a:latin typeface="Lato Light" panose="020F0302020204030203" pitchFamily="34" charset="0"/>
              </a:rPr>
              <a:t>Tab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8B332A-DA82-430A-A570-22415C5AC73F}"/>
              </a:ext>
            </a:extLst>
          </p:cNvPr>
          <p:cNvSpPr txBox="1"/>
          <p:nvPr/>
        </p:nvSpPr>
        <p:spPr>
          <a:xfrm>
            <a:off x="4570495" y="2905118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Lato Light" panose="020F0302020204030203" pitchFamily="34" charset="0"/>
              </a:rPr>
              <a:t>Positive</a:t>
            </a:r>
          </a:p>
          <a:p>
            <a:pPr algn="r"/>
            <a:r>
              <a:rPr lang="en-US" sz="800" dirty="0">
                <a:latin typeface="Lato Light" panose="020F0302020204030203" pitchFamily="34" charset="0"/>
              </a:rPr>
              <a:t>Tab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0407FF-5928-49F5-AE7C-A80FD963EF61}"/>
              </a:ext>
            </a:extLst>
          </p:cNvPr>
          <p:cNvSpPr txBox="1"/>
          <p:nvPr/>
        </p:nvSpPr>
        <p:spPr>
          <a:xfrm>
            <a:off x="7524418" y="1713640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Lato Light" panose="020F0302020204030203" pitchFamily="34" charset="0"/>
              </a:rPr>
              <a:t>Outer boundary</a:t>
            </a:r>
          </a:p>
          <a:p>
            <a:r>
              <a:rPr lang="en-US" sz="800" dirty="0">
                <a:latin typeface="Lato Light" panose="020F0302020204030203" pitchFamily="34" charset="0"/>
              </a:rPr>
              <a:t>facing cell can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B724CB-FDFC-4112-AC74-76A2C18A23E7}"/>
              </a:ext>
            </a:extLst>
          </p:cNvPr>
          <p:cNvSpPr txBox="1"/>
          <p:nvPr/>
        </p:nvSpPr>
        <p:spPr>
          <a:xfrm>
            <a:off x="5029200" y="4463795"/>
            <a:ext cx="1116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Lato Light" panose="020F0302020204030203" pitchFamily="34" charset="0"/>
              </a:rPr>
              <a:t>Inner boundary</a:t>
            </a:r>
          </a:p>
          <a:p>
            <a:r>
              <a:rPr lang="en-US" sz="800" dirty="0">
                <a:latin typeface="Lato Light" panose="020F0302020204030203" pitchFamily="34" charset="0"/>
              </a:rPr>
              <a:t>facing center of spiral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B467D93E-6C8B-4D92-8A48-383C2B033EDE}"/>
              </a:ext>
            </a:extLst>
          </p:cNvPr>
          <p:cNvSpPr/>
          <p:nvPr/>
        </p:nvSpPr>
        <p:spPr>
          <a:xfrm>
            <a:off x="6409394" y="3918094"/>
            <a:ext cx="891591" cy="338554"/>
          </a:xfrm>
          <a:prstGeom prst="arc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1CA81F-532A-43FF-96AD-4264130034B1}"/>
              </a:ext>
            </a:extLst>
          </p:cNvPr>
          <p:cNvSpPr txBox="1"/>
          <p:nvPr/>
        </p:nvSpPr>
        <p:spPr>
          <a:xfrm>
            <a:off x="7368125" y="4007077"/>
            <a:ext cx="1204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Lato Light" panose="020F0302020204030203" pitchFamily="34" charset="0"/>
              </a:rPr>
              <a:t>Spiral winding direction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FADC37-A3A5-4FEE-AD28-CDF2CA355E06}"/>
              </a:ext>
            </a:extLst>
          </p:cNvPr>
          <p:cNvSpPr txBox="1"/>
          <p:nvPr/>
        </p:nvSpPr>
        <p:spPr>
          <a:xfrm>
            <a:off x="2348345" y="1713640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Lato Light" panose="020F0302020204030203" pitchFamily="34" charset="0"/>
              </a:rPr>
              <a:t>Positive</a:t>
            </a:r>
          </a:p>
          <a:p>
            <a:pPr algn="r"/>
            <a:r>
              <a:rPr lang="en-US" sz="800" dirty="0">
                <a:latin typeface="Lato Light" panose="020F0302020204030203" pitchFamily="34" charset="0"/>
              </a:rPr>
              <a:t>Tab</a:t>
            </a: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EDB31FE3-2730-40DC-B0BB-B49C4B0A1D0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3426B92-C54E-4314-AF56-CD402886A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805" y="1708510"/>
            <a:ext cx="3970336" cy="297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10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7D90549-3709-46FA-948F-9C1F5B939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Layers</a:t>
            </a:r>
            <a:endParaRPr lang="en-S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EB57416-DAD8-4E65-8C50-D4577C341D18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4114800" y="771525"/>
            <a:ext cx="4800600" cy="360044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9CC59C-891C-4D63-9A57-680F874EA153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As a result of the spiral winding in the original geometry, the positive and negative current collectors differ in length</a:t>
            </a:r>
          </a:p>
          <a:p>
            <a:r>
              <a:rPr lang="en-US" dirty="0"/>
              <a:t>The geometry is split into two parts, based on different the lengths of the current collectors</a:t>
            </a:r>
          </a:p>
          <a:p>
            <a:pPr lvl="1"/>
            <a:r>
              <a:rPr lang="en-US" dirty="0"/>
              <a:t>A virtual offset is added between the two parts</a:t>
            </a:r>
          </a:p>
          <a:p>
            <a:pPr lvl="1"/>
            <a:r>
              <a:rPr lang="en-US" dirty="0"/>
              <a:t>The separators are split in half and divided between the two parts</a:t>
            </a:r>
          </a:p>
          <a:p>
            <a:pPr marL="0" indent="0">
              <a:buNone/>
            </a:pPr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211CE7-FF9F-43E2-A266-F775BD2EB014}"/>
              </a:ext>
            </a:extLst>
          </p:cNvPr>
          <p:cNvSpPr txBox="1"/>
          <p:nvPr/>
        </p:nvSpPr>
        <p:spPr>
          <a:xfrm>
            <a:off x="8350769" y="3124200"/>
            <a:ext cx="8643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Lato Light" panose="020F0302020204030203" pitchFamily="34" charset="0"/>
              </a:rPr>
              <a:t>Current Collector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E1FE22-91F6-47BC-8DA0-D0FB21BFA5AA}"/>
              </a:ext>
            </a:extLst>
          </p:cNvPr>
          <p:cNvSpPr txBox="1"/>
          <p:nvPr/>
        </p:nvSpPr>
        <p:spPr>
          <a:xfrm>
            <a:off x="8350769" y="2920003"/>
            <a:ext cx="78899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Lato Light" panose="020F0302020204030203" pitchFamily="34" charset="0"/>
              </a:rPr>
              <a:t>Electrode Layer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572C09-DCC1-433C-B6E7-B3935F38B5A5}"/>
              </a:ext>
            </a:extLst>
          </p:cNvPr>
          <p:cNvSpPr txBox="1"/>
          <p:nvPr/>
        </p:nvSpPr>
        <p:spPr>
          <a:xfrm>
            <a:off x="3484159" y="2021584"/>
            <a:ext cx="78899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Lato Light" panose="020F0302020204030203" pitchFamily="34" charset="0"/>
              </a:rPr>
              <a:t>Electrode Layer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83BE03-7234-4B44-815F-1BD53BF06224}"/>
              </a:ext>
            </a:extLst>
          </p:cNvPr>
          <p:cNvSpPr txBox="1"/>
          <p:nvPr/>
        </p:nvSpPr>
        <p:spPr>
          <a:xfrm>
            <a:off x="3408819" y="1829977"/>
            <a:ext cx="8643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Lato Light" panose="020F0302020204030203" pitchFamily="34" charset="0"/>
              </a:rPr>
              <a:t>Current Collector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B0552B-A8A4-4DF8-8C2F-F96EFF6B2943}"/>
              </a:ext>
            </a:extLst>
          </p:cNvPr>
          <p:cNvSpPr txBox="1"/>
          <p:nvPr/>
        </p:nvSpPr>
        <p:spPr>
          <a:xfrm>
            <a:off x="3484159" y="1622468"/>
            <a:ext cx="78899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Lato Light" panose="020F0302020204030203" pitchFamily="34" charset="0"/>
              </a:rPr>
              <a:t>Electrode Layer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F27EF5-A517-41B2-9289-7410FBF1EFBF}"/>
              </a:ext>
            </a:extLst>
          </p:cNvPr>
          <p:cNvSpPr txBox="1"/>
          <p:nvPr/>
        </p:nvSpPr>
        <p:spPr>
          <a:xfrm>
            <a:off x="8507712" y="1515332"/>
            <a:ext cx="3305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Lato Light" panose="020F0302020204030203" pitchFamily="34" charset="0"/>
              </a:rPr>
              <a:t>Tab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603677-8896-412A-B2F9-E8AB193D6BDE}"/>
              </a:ext>
            </a:extLst>
          </p:cNvPr>
          <p:cNvSpPr txBox="1"/>
          <p:nvPr/>
        </p:nvSpPr>
        <p:spPr>
          <a:xfrm>
            <a:off x="8350769" y="3312721"/>
            <a:ext cx="78899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Lato Light" panose="020F0302020204030203" pitchFamily="34" charset="0"/>
              </a:rPr>
              <a:t>Electrode Layer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838E00-886D-4972-B124-FD1A20491E98}"/>
              </a:ext>
            </a:extLst>
          </p:cNvPr>
          <p:cNvSpPr txBox="1"/>
          <p:nvPr/>
        </p:nvSpPr>
        <p:spPr>
          <a:xfrm>
            <a:off x="5334000" y="1076846"/>
            <a:ext cx="1012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Lato Light" panose="020F0302020204030203" pitchFamily="34" charset="0"/>
              </a:rPr>
              <a:t>Positive Part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EBB388-426F-4D0A-BF48-9F80A6352B7F}"/>
              </a:ext>
            </a:extLst>
          </p:cNvPr>
          <p:cNvSpPr txBox="1"/>
          <p:nvPr/>
        </p:nvSpPr>
        <p:spPr>
          <a:xfrm>
            <a:off x="5333999" y="3719208"/>
            <a:ext cx="1085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Lato Light" panose="020F0302020204030203" pitchFamily="34" charset="0"/>
              </a:rPr>
              <a:t>Negative Part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0C6BC3-22B8-421D-9498-9E206CF334EF}"/>
              </a:ext>
            </a:extLst>
          </p:cNvPr>
          <p:cNvSpPr txBox="1"/>
          <p:nvPr/>
        </p:nvSpPr>
        <p:spPr>
          <a:xfrm>
            <a:off x="4107888" y="3473021"/>
            <a:ext cx="3305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Lato Light" panose="020F0302020204030203" pitchFamily="34" charset="0"/>
              </a:rPr>
              <a:t>Tab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0AAC53-324E-4416-BC8F-69B70E657F2B}"/>
              </a:ext>
            </a:extLst>
          </p:cNvPr>
          <p:cNvSpPr txBox="1"/>
          <p:nvPr/>
        </p:nvSpPr>
        <p:spPr>
          <a:xfrm>
            <a:off x="5368288" y="434001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>
              <a:spcBef>
                <a:spcPts val="1000"/>
              </a:spcBef>
            </a:pPr>
            <a:r>
              <a:rPr lang="en-US" sz="800" b="1" i="1" dirty="0">
                <a:solidFill>
                  <a:srgbClr val="3B81B7"/>
                </a:solidFill>
                <a:latin typeface="Lato" panose="020F0502020204030203" pitchFamily="34" charset="77"/>
              </a:rPr>
              <a:t>Model geometry, seen from above. Scaled 100 times in the thru-plane direction.</a:t>
            </a:r>
          </a:p>
        </p:txBody>
      </p:sp>
    </p:spTree>
    <p:extLst>
      <p:ext uri="{BB962C8B-B14F-4D97-AF65-F5344CB8AC3E}">
        <p14:creationId xmlns:p14="http://schemas.microsoft.com/office/powerpoint/2010/main" val="4110718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13A54B5-F702-47A2-ADE3-09AF1B6D6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Meshing</a:t>
            </a:r>
            <a:endParaRPr lang="en-S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931B59A-A6DD-43F0-889E-6A96C25526CB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4114800" y="771525"/>
            <a:ext cx="4800600" cy="3600449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BBD48C-5E26-476C-BAC2-2EEA1F38E718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The geometry is finalized as an assembly, with pair boundaries located between the separators and the electrodes</a:t>
            </a:r>
          </a:p>
          <a:p>
            <a:r>
              <a:rPr lang="en-US" dirty="0"/>
              <a:t>This allows for sweeping the mesh in the thru-plane direction, with non-matching meshes at the separator-electrode pair boundaries</a:t>
            </a:r>
          </a:p>
          <a:p>
            <a:endParaRPr lang="en-S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C2DF3E-E991-4C15-8A5F-0B3A5DFFC7D3}"/>
              </a:ext>
            </a:extLst>
          </p:cNvPr>
          <p:cNvSpPr txBox="1"/>
          <p:nvPr/>
        </p:nvSpPr>
        <p:spPr>
          <a:xfrm>
            <a:off x="5368288" y="434001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>
              <a:spcBef>
                <a:spcPts val="1000"/>
              </a:spcBef>
            </a:pPr>
            <a:r>
              <a:rPr lang="en-US" sz="800" b="1" i="1" dirty="0">
                <a:solidFill>
                  <a:srgbClr val="3B81B7"/>
                </a:solidFill>
                <a:latin typeface="Lato" panose="020F0502020204030203" pitchFamily="34" charset="77"/>
              </a:rPr>
              <a:t>Meshed model geometry, seen from above. Scaled 100 times in the thru-plane direction.</a:t>
            </a:r>
          </a:p>
        </p:txBody>
      </p:sp>
    </p:spTree>
    <p:extLst>
      <p:ext uri="{BB962C8B-B14F-4D97-AF65-F5344CB8AC3E}">
        <p14:creationId xmlns:p14="http://schemas.microsoft.com/office/powerpoint/2010/main" val="874835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13A54B5-F702-47A2-ADE3-09AF1B6D6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Coupling Between the Positive and Negative Parts</a:t>
            </a:r>
            <a:endParaRPr lang="en-S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931B59A-A6DD-43F0-889E-6A96C25526CB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4114800" y="771525"/>
            <a:ext cx="4800600" cy="3600449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BBD48C-5E26-476C-BAC2-2EEA1F38E718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Potential and Temperature conditions and Linear Extrusion operators are defined at the shared separator boundaries between the two parts</a:t>
            </a:r>
          </a:p>
          <a:p>
            <a:r>
              <a:rPr lang="en-US" dirty="0"/>
              <a:t>The resulting coupling prescribes continuity in</a:t>
            </a:r>
          </a:p>
          <a:p>
            <a:pPr lvl="1"/>
            <a:r>
              <a:rPr lang="en-US" dirty="0"/>
              <a:t>Temperature/Potential</a:t>
            </a:r>
          </a:p>
          <a:p>
            <a:pPr lvl="1"/>
            <a:r>
              <a:rPr lang="en-US" dirty="0"/>
              <a:t>Total Heat Flux/Current</a:t>
            </a:r>
          </a:p>
          <a:p>
            <a:r>
              <a:rPr lang="en-US" dirty="0"/>
              <a:t>Note: Local Heat flux/Current density will be discontinuous due to the different lengths of the two parts</a:t>
            </a:r>
          </a:p>
          <a:p>
            <a:r>
              <a:rPr lang="en-US" dirty="0" err="1"/>
              <a:t>Equidistributed</a:t>
            </a:r>
            <a:r>
              <a:rPr lang="en-US" dirty="0"/>
              <a:t> mapped surface meshes with an equal amount of elements (node points) are used at the coupling/extrusion separator boundaries in order to avoid spurious oscillations in the numerical solution</a:t>
            </a:r>
          </a:p>
          <a:p>
            <a:endParaRPr lang="en-SE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33E2C87-51C8-4B31-BE4C-9C732FD4CADD}"/>
              </a:ext>
            </a:extLst>
          </p:cNvPr>
          <p:cNvCxnSpPr>
            <a:cxnSpLocks/>
          </p:cNvCxnSpPr>
          <p:nvPr/>
        </p:nvCxnSpPr>
        <p:spPr>
          <a:xfrm>
            <a:off x="4248631" y="2418383"/>
            <a:ext cx="0" cy="30480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E275D34-AB04-40FB-AFCA-6CB8C99B366D}"/>
              </a:ext>
            </a:extLst>
          </p:cNvPr>
          <p:cNvCxnSpPr>
            <a:cxnSpLocks/>
          </p:cNvCxnSpPr>
          <p:nvPr/>
        </p:nvCxnSpPr>
        <p:spPr>
          <a:xfrm flipH="1">
            <a:off x="8381750" y="2420317"/>
            <a:ext cx="381000" cy="302866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3159938-3358-42D0-B633-02A5C5F95CF3}"/>
              </a:ext>
            </a:extLst>
          </p:cNvPr>
          <p:cNvSpPr/>
          <p:nvPr/>
        </p:nvSpPr>
        <p:spPr>
          <a:xfrm>
            <a:off x="3664395" y="1494845"/>
            <a:ext cx="843995" cy="2203901"/>
          </a:xfrm>
          <a:custGeom>
            <a:avLst/>
            <a:gdLst>
              <a:gd name="connsiteX0" fmla="*/ 843995 w 843995"/>
              <a:gd name="connsiteY0" fmla="*/ 2154804 h 2203901"/>
              <a:gd name="connsiteX1" fmla="*/ 160182 w 843995"/>
              <a:gd name="connsiteY1" fmla="*/ 1971924 h 2203901"/>
              <a:gd name="connsiteX2" fmla="*/ 25010 w 843995"/>
              <a:gd name="connsiteY2" fmla="*/ 333955 h 2203901"/>
              <a:gd name="connsiteX3" fmla="*/ 541845 w 843995"/>
              <a:gd name="connsiteY3" fmla="*/ 0 h 2203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995" h="2203901">
                <a:moveTo>
                  <a:pt x="843995" y="2154804"/>
                </a:moveTo>
                <a:cubicBezTo>
                  <a:pt x="570337" y="2215101"/>
                  <a:pt x="296679" y="2275399"/>
                  <a:pt x="160182" y="1971924"/>
                </a:cubicBezTo>
                <a:cubicBezTo>
                  <a:pt x="23685" y="1668449"/>
                  <a:pt x="-38600" y="662609"/>
                  <a:pt x="25010" y="333955"/>
                </a:cubicBezTo>
                <a:cubicBezTo>
                  <a:pt x="88620" y="5301"/>
                  <a:pt x="244996" y="63610"/>
                  <a:pt x="541845" y="0"/>
                </a:cubicBezTo>
              </a:path>
            </a:pathLst>
          </a:cu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8E139FD-E51B-4AFC-AEC0-968655CF4B84}"/>
              </a:ext>
            </a:extLst>
          </p:cNvPr>
          <p:cNvSpPr/>
          <p:nvPr/>
        </p:nvSpPr>
        <p:spPr>
          <a:xfrm>
            <a:off x="7839986" y="1379226"/>
            <a:ext cx="1153678" cy="2262471"/>
          </a:xfrm>
          <a:custGeom>
            <a:avLst/>
            <a:gdLst>
              <a:gd name="connsiteX0" fmla="*/ 564543 w 1153678"/>
              <a:gd name="connsiteY0" fmla="*/ 2262471 h 2262471"/>
              <a:gd name="connsiteX1" fmla="*/ 1121134 w 1153678"/>
              <a:gd name="connsiteY1" fmla="*/ 1324217 h 2262471"/>
              <a:gd name="connsiteX2" fmla="*/ 970059 w 1153678"/>
              <a:gd name="connsiteY2" fmla="*/ 131522 h 2262471"/>
              <a:gd name="connsiteX3" fmla="*/ 0 w 1153678"/>
              <a:gd name="connsiteY3" fmla="*/ 83814 h 2262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3678" h="2262471">
                <a:moveTo>
                  <a:pt x="564543" y="2262471"/>
                </a:moveTo>
                <a:cubicBezTo>
                  <a:pt x="809045" y="1970923"/>
                  <a:pt x="1053548" y="1679375"/>
                  <a:pt x="1121134" y="1324217"/>
                </a:cubicBezTo>
                <a:cubicBezTo>
                  <a:pt x="1188720" y="969059"/>
                  <a:pt x="1156915" y="338256"/>
                  <a:pt x="970059" y="131522"/>
                </a:cubicBezTo>
                <a:cubicBezTo>
                  <a:pt x="783203" y="-75212"/>
                  <a:pt x="391601" y="4301"/>
                  <a:pt x="0" y="83814"/>
                </a:cubicBezTo>
              </a:path>
            </a:pathLst>
          </a:cu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B9AC16-B4B0-40A6-90AA-346AF6712464}"/>
              </a:ext>
            </a:extLst>
          </p:cNvPr>
          <p:cNvSpPr txBox="1"/>
          <p:nvPr/>
        </p:nvSpPr>
        <p:spPr>
          <a:xfrm>
            <a:off x="5368288" y="434001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>
              <a:spcBef>
                <a:spcPts val="1000"/>
              </a:spcBef>
            </a:pPr>
            <a:r>
              <a:rPr lang="en-US" sz="800" b="1" i="1" dirty="0">
                <a:solidFill>
                  <a:srgbClr val="3B81B7"/>
                </a:solidFill>
                <a:latin typeface="Lato" panose="020F0502020204030203" pitchFamily="34" charset="77"/>
              </a:rPr>
              <a:t>The arrows indicate the source/destination mapping of the linear extrusion operators.</a:t>
            </a:r>
          </a:p>
        </p:txBody>
      </p:sp>
    </p:spTree>
    <p:extLst>
      <p:ext uri="{BB962C8B-B14F-4D97-AF65-F5344CB8AC3E}">
        <p14:creationId xmlns:p14="http://schemas.microsoft.com/office/powerpoint/2010/main" val="2587454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D645498-A25D-42BF-A109-56E6B83A51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Negative Side</a:t>
            </a:r>
            <a:endParaRPr lang="en-SE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37163CD-DDB6-424B-90D5-600664B968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0238" y="1730574"/>
            <a:ext cx="3970336" cy="2977752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C92FD33-DCF1-44BD-A62F-0DBDAB8EF8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Positive Side</a:t>
            </a:r>
            <a:endParaRPr lang="en-SE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F24FFB1-D5DC-4E04-8B6F-8760B3274F0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4875" y="1729978"/>
            <a:ext cx="3971924" cy="2978943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3E89ECE-D467-4A88-ABAC-D59546823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Electrode Phase Polarization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2849296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D645498-A25D-42BF-A109-56E6B83A51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Separator 1</a:t>
            </a:r>
            <a:endParaRPr lang="en-SE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37163CD-DDB6-424B-90D5-600664B968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0238" y="1730574"/>
            <a:ext cx="3970336" cy="2977752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C92FD33-DCF1-44BD-A62F-0DBDAB8EF8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Separator 2</a:t>
            </a:r>
            <a:endParaRPr lang="en-SE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F24FFB1-D5DC-4E04-8B6F-8760B3274F0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714875" y="1729978"/>
            <a:ext cx="3971924" cy="2978943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3E89ECE-D467-4A88-ABAC-D59546823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Thru-Plane Current Densities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2028271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DE87841-EE27-429B-A48E-8D0D9F1A8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</a:t>
            </a:r>
            <a:endParaRPr lang="en-SE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5639C78-A725-4BD1-9FEA-101A9FA9C6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5825" y="1028700"/>
            <a:ext cx="5003800" cy="3752850"/>
          </a:xfrm>
        </p:spPr>
      </p:pic>
    </p:spTree>
    <p:extLst>
      <p:ext uri="{BB962C8B-B14F-4D97-AF65-F5344CB8AC3E}">
        <p14:creationId xmlns:p14="http://schemas.microsoft.com/office/powerpoint/2010/main" val="4081599646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ppt/theme/theme2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comsol_presentation_16_9</Template>
  <TotalTime>19561</TotalTime>
  <Words>463</Words>
  <Application>Microsoft Office PowerPoint</Application>
  <PresentationFormat>On-screen Show (16:9)</PresentationFormat>
  <Paragraphs>65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Lato</vt:lpstr>
      <vt:lpstr>Lato Light</vt:lpstr>
      <vt:lpstr>Arial</vt:lpstr>
      <vt:lpstr>Calibri</vt:lpstr>
      <vt:lpstr>Wingdings</vt:lpstr>
      <vt:lpstr>2_comsol-slide-template-NEW</vt:lpstr>
      <vt:lpstr>comsol-slide-template-NEW</vt:lpstr>
      <vt:lpstr>Jelly Roll Using a Flattened Geometry</vt:lpstr>
      <vt:lpstr>Background</vt:lpstr>
      <vt:lpstr>Model Geometry</vt:lpstr>
      <vt:lpstr>Layers</vt:lpstr>
      <vt:lpstr>Meshing</vt:lpstr>
      <vt:lpstr>Coupling Between the Positive and Negative Parts</vt:lpstr>
      <vt:lpstr>Electrode Phase Polarization</vt:lpstr>
      <vt:lpstr>Thru-Plane Current Densities</vt:lpstr>
      <vt:lpstr>Temperature</vt:lpstr>
      <vt:lpstr>Comparison with Original Geometry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COMSOL</dc:creator>
  <cp:lastModifiedBy>Henrik Ekström</cp:lastModifiedBy>
  <cp:revision>81</cp:revision>
  <dcterms:created xsi:type="dcterms:W3CDTF">2006-08-16T00:00:00Z</dcterms:created>
  <dcterms:modified xsi:type="dcterms:W3CDTF">2022-02-15T15:07:11Z</dcterms:modified>
</cp:coreProperties>
</file>