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 id="2147483711" r:id="rId3"/>
    <p:sldMasterId id="2147483770" r:id="rId4"/>
  </p:sldMasterIdLst>
  <p:notesMasterIdLst>
    <p:notesMasterId r:id="rId13"/>
  </p:notesMasterIdLst>
  <p:sldIdLst>
    <p:sldId id="271" r:id="rId5"/>
    <p:sldId id="272" r:id="rId6"/>
    <p:sldId id="273" r:id="rId7"/>
    <p:sldId id="275" r:id="rId8"/>
    <p:sldId id="277" r:id="rId9"/>
    <p:sldId id="278" r:id="rId10"/>
    <p:sldId id="279" r:id="rId11"/>
    <p:sldId id="280"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
      <p:font typeface="Cambria Math" panose="02040503050406030204" pitchFamily="18" charset="0"/>
      <p:regular r:id="rId18"/>
    </p:embeddedFont>
    <p:embeddedFont>
      <p:font typeface="Lato" panose="020F0502020204030203" pitchFamily="34" charset="0"/>
      <p:regular r:id="rId19"/>
      <p:bold r:id="rId20"/>
      <p:italic r:id="rId21"/>
      <p:boldItalic r:id="rId22"/>
    </p:embeddedFont>
    <p:embeddedFont>
      <p:font typeface="Lato Black" panose="020F0502020204030203" pitchFamily="34" charset="0"/>
      <p:bold r:id="rId23"/>
      <p:boldItalic r:id="rId24"/>
    </p:embeddedFont>
    <p:embeddedFont>
      <p:font typeface="Lato Light" panose="020F0502020204030203" pitchFamily="34"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4154" autoAdjust="0"/>
  </p:normalViewPr>
  <p:slideViewPr>
    <p:cSldViewPr>
      <p:cViewPr varScale="1">
        <p:scale>
          <a:sx n="133" d="100"/>
          <a:sy n="133" d="100"/>
        </p:scale>
        <p:origin x="786"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Master" Target="slideMasters/slideMaster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1.fntdata"/><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4/19/2022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212444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83650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2237564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3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9715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7716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58846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9715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7716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46797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9715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7716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080396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[Full] GUI image only (crop off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220669" y="111370"/>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6" name="Picture 5">
            <a:extLst>
              <a:ext uri="{FF2B5EF4-FFF2-40B4-BE49-F238E27FC236}">
                <a16:creationId xmlns:a16="http://schemas.microsoft.com/office/drawing/2014/main" id="{9CA9F7B5-F62B-6E4D-8984-B874954D5A43}"/>
              </a:ext>
            </a:extLst>
          </p:cNvPr>
          <p:cNvPicPr>
            <a:picLocks noChangeAspect="1"/>
          </p:cNvPicPr>
          <p:nvPr/>
        </p:nvPicPr>
        <p:blipFill rotWithShape="1">
          <a:blip r:embed="rId2"/>
          <a:srcRect l="24096"/>
          <a:stretch/>
        </p:blipFill>
        <p:spPr>
          <a:xfrm>
            <a:off x="0" y="115218"/>
            <a:ext cx="1200154" cy="322933"/>
          </a:xfrm>
          <a:prstGeom prst="rect">
            <a:avLst/>
          </a:prstGeom>
        </p:spPr>
      </p:pic>
      <p:pic>
        <p:nvPicPr>
          <p:cNvPr id="7" name="Picture 6">
            <a:extLst>
              <a:ext uri="{FF2B5EF4-FFF2-40B4-BE49-F238E27FC236}">
                <a16:creationId xmlns:a16="http://schemas.microsoft.com/office/drawing/2014/main" id="{F39E27CC-146B-944C-A4C0-BF47284A93D7}"/>
              </a:ext>
            </a:extLst>
          </p:cNvPr>
          <p:cNvPicPr>
            <a:picLocks noChangeAspect="1"/>
          </p:cNvPicPr>
          <p:nvPr/>
        </p:nvPicPr>
        <p:blipFill>
          <a:blip r:embed="rId3"/>
          <a:stretch>
            <a:fillRect/>
          </a:stretch>
        </p:blipFill>
        <p:spPr>
          <a:xfrm>
            <a:off x="115778" y="230322"/>
            <a:ext cx="846363" cy="78366"/>
          </a:xfrm>
          <a:prstGeom prst="rect">
            <a:avLst/>
          </a:prstGeom>
        </p:spPr>
      </p:pic>
    </p:spTree>
    <p:extLst>
      <p:ext uri="{BB962C8B-B14F-4D97-AF65-F5344CB8AC3E}">
        <p14:creationId xmlns:p14="http://schemas.microsoft.com/office/powerpoint/2010/main" val="194053863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p:txBody>
      </p:sp>
    </p:spTree>
    <p:extLst>
      <p:ext uri="{BB962C8B-B14F-4D97-AF65-F5344CB8AC3E}">
        <p14:creationId xmlns:p14="http://schemas.microsoft.com/office/powerpoint/2010/main" val="24172386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27520706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7815362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4234180" y="2960014"/>
            <a:ext cx="2103120" cy="174311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4180"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6501853" y="2960014"/>
            <a:ext cx="2086869" cy="174311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501853" y="2603500"/>
            <a:ext cx="2087648"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85461417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64246365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2228850"/>
            <a:ext cx="2417762" cy="24765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10338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1_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2228850"/>
            <a:ext cx="2417762" cy="24765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94813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638550"/>
            <a:ext cx="1920240" cy="150495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94813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638550"/>
            <a:ext cx="1920240" cy="150495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48390446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92762153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43400" y="1181101"/>
            <a:ext cx="4343400" cy="933451"/>
          </a:xfrm>
          <a:prstGeom prst="rect">
            <a:avLst/>
          </a:prstGeom>
        </p:spPr>
        <p:txBody>
          <a:bodyPr anchor="b">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26534140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15218"/>
            <a:ext cx="1200154" cy="322933"/>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15778" y="230322"/>
            <a:ext cx="846363" cy="78366"/>
          </a:xfrm>
          <a:prstGeom prst="rect">
            <a:avLst/>
          </a:prstGeom>
        </p:spPr>
      </p:pic>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524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4686032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15218"/>
            <a:ext cx="1200154" cy="322933"/>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15778" y="230322"/>
            <a:ext cx="846363" cy="78366"/>
          </a:xfrm>
          <a:prstGeom prst="rect">
            <a:avLst/>
          </a:prstGeom>
        </p:spPr>
      </p:pic>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5665734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765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765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55291788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083870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765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765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196542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051356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5508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88841319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0672065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4122111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15358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429448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497930"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637921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634033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664458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657351"/>
            <a:ext cx="1965960" cy="1472185"/>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657352"/>
            <a:ext cx="1965960" cy="147218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31295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31295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657351"/>
            <a:ext cx="1965960" cy="1472185"/>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31295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657351"/>
            <a:ext cx="1965960" cy="1472185"/>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31295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69488" y="3638550"/>
            <a:ext cx="4864512" cy="124322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Optional (body) copy*</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0826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9978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427157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8766375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2179546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8380216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98925677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26957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2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2"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2559825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24772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1_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7104682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2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588757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545745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900170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075616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273301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18005727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10687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207388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29602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52592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05616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1666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992863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71327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065378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0450047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731247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641348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229261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2553950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626083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5146586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8191620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51496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8282326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27112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9140159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0202861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7799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42500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6958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77668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200908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4076484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54180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28784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53982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91103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13099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30751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86092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22844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13354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383689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67113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34107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72910104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910616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688085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50789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2267536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9230590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7912162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542287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377723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234198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124669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cSld name="1_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75934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cSld name="2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2932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cSld name="2_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199862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9465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809356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5289" y="1282701"/>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35430905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21349865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12065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87833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81500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3355279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176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slideLayout" Target="../slideLayouts/slideLayout71.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image" Target="../media/image2.pn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61" Type="http://schemas.openxmlformats.org/officeDocument/2006/relationships/image" Target="../media/image8.emf"/><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image" Target="../media/image7.emf"/><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slideLayout" Target="../slideLayouts/slideLayout116.xml"/><Relationship Id="rId39" Type="http://schemas.openxmlformats.org/officeDocument/2006/relationships/slideLayout" Target="../slideLayouts/slideLayout129.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34" Type="http://schemas.openxmlformats.org/officeDocument/2006/relationships/slideLayout" Target="../slideLayouts/slideLayout124.xml"/><Relationship Id="rId42" Type="http://schemas.openxmlformats.org/officeDocument/2006/relationships/slideLayout" Target="../slideLayouts/slideLayout132.xml"/><Relationship Id="rId47" Type="http://schemas.openxmlformats.org/officeDocument/2006/relationships/slideLayout" Target="../slideLayouts/slideLayout137.xml"/><Relationship Id="rId50" Type="http://schemas.openxmlformats.org/officeDocument/2006/relationships/slideLayout" Target="../slideLayouts/slideLayout140.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33" Type="http://schemas.openxmlformats.org/officeDocument/2006/relationships/slideLayout" Target="../slideLayouts/slideLayout123.xml"/><Relationship Id="rId38" Type="http://schemas.openxmlformats.org/officeDocument/2006/relationships/slideLayout" Target="../slideLayouts/slideLayout128.xml"/><Relationship Id="rId46" Type="http://schemas.openxmlformats.org/officeDocument/2006/relationships/slideLayout" Target="../slideLayouts/slideLayout136.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29" Type="http://schemas.openxmlformats.org/officeDocument/2006/relationships/slideLayout" Target="../slideLayouts/slideLayout119.xml"/><Relationship Id="rId41" Type="http://schemas.openxmlformats.org/officeDocument/2006/relationships/slideLayout" Target="../slideLayouts/slideLayout131.xml"/><Relationship Id="rId54" Type="http://schemas.openxmlformats.org/officeDocument/2006/relationships/image" Target="../media/image2.png"/><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32" Type="http://schemas.openxmlformats.org/officeDocument/2006/relationships/slideLayout" Target="../slideLayouts/slideLayout122.xml"/><Relationship Id="rId37" Type="http://schemas.openxmlformats.org/officeDocument/2006/relationships/slideLayout" Target="../slideLayouts/slideLayout127.xml"/><Relationship Id="rId40" Type="http://schemas.openxmlformats.org/officeDocument/2006/relationships/slideLayout" Target="../slideLayouts/slideLayout130.xml"/><Relationship Id="rId45" Type="http://schemas.openxmlformats.org/officeDocument/2006/relationships/slideLayout" Target="../slideLayouts/slideLayout135.xml"/><Relationship Id="rId53" Type="http://schemas.openxmlformats.org/officeDocument/2006/relationships/image" Target="../media/image8.emf"/><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28" Type="http://schemas.openxmlformats.org/officeDocument/2006/relationships/slideLayout" Target="../slideLayouts/slideLayout118.xml"/><Relationship Id="rId36" Type="http://schemas.openxmlformats.org/officeDocument/2006/relationships/slideLayout" Target="../slideLayouts/slideLayout126.xml"/><Relationship Id="rId49" Type="http://schemas.openxmlformats.org/officeDocument/2006/relationships/slideLayout" Target="../slideLayouts/slideLayout139.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31" Type="http://schemas.openxmlformats.org/officeDocument/2006/relationships/slideLayout" Target="../slideLayouts/slideLayout121.xml"/><Relationship Id="rId44" Type="http://schemas.openxmlformats.org/officeDocument/2006/relationships/slideLayout" Target="../slideLayouts/slideLayout134.xml"/><Relationship Id="rId52" Type="http://schemas.openxmlformats.org/officeDocument/2006/relationships/image" Target="../media/image7.emf"/><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slideLayout" Target="../slideLayouts/slideLayout117.xml"/><Relationship Id="rId30" Type="http://schemas.openxmlformats.org/officeDocument/2006/relationships/slideLayout" Target="../slideLayouts/slideLayout120.xml"/><Relationship Id="rId35" Type="http://schemas.openxmlformats.org/officeDocument/2006/relationships/slideLayout" Target="../slideLayouts/slideLayout125.xml"/><Relationship Id="rId43" Type="http://schemas.openxmlformats.org/officeDocument/2006/relationships/slideLayout" Target="../slideLayouts/slideLayout133.xml"/><Relationship Id="rId48" Type="http://schemas.openxmlformats.org/officeDocument/2006/relationships/slideLayout" Target="../slideLayouts/slideLayout138.xml"/><Relationship Id="rId8" Type="http://schemas.openxmlformats.org/officeDocument/2006/relationships/slideLayout" Target="../slideLayouts/slideLayout98.xml"/><Relationship Id="rId5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15779" y="223914"/>
            <a:ext cx="752320" cy="69658"/>
          </a:xfrm>
          <a:prstGeom prst="rect">
            <a:avLst/>
          </a:prstGeom>
        </p:spPr>
      </p:pic>
    </p:spTree>
    <p:extLst>
      <p:ext uri="{BB962C8B-B14F-4D97-AF65-F5344CB8AC3E}">
        <p14:creationId xmlns:p14="http://schemas.microsoft.com/office/powerpoint/2010/main" val="42099047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2"/>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2"/>
          <a:srcRect l="24096"/>
          <a:stretch/>
        </p:blipFill>
        <p:spPr>
          <a:xfrm>
            <a:off x="0" y="115218"/>
            <a:ext cx="1200154" cy="322933"/>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3"/>
          <a:stretch>
            <a:fillRect/>
          </a:stretch>
        </p:blipFill>
        <p:spPr>
          <a:xfrm>
            <a:off x="115778" y="230322"/>
            <a:ext cx="846363" cy="78366"/>
          </a:xfrm>
          <a:prstGeom prst="rect">
            <a:avLst/>
          </a:prstGeom>
        </p:spPr>
      </p:pic>
    </p:spTree>
    <p:extLst>
      <p:ext uri="{BB962C8B-B14F-4D97-AF65-F5344CB8AC3E}">
        <p14:creationId xmlns:p14="http://schemas.microsoft.com/office/powerpoint/2010/main" val="83947340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 id="2147483795" r:id="rId25"/>
    <p:sldLayoutId id="2147483796" r:id="rId26"/>
    <p:sldLayoutId id="2147483797"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06" r:id="rId36"/>
    <p:sldLayoutId id="2147483807" r:id="rId37"/>
    <p:sldLayoutId id="2147483808" r:id="rId38"/>
    <p:sldLayoutId id="2147483809" r:id="rId39"/>
    <p:sldLayoutId id="2147483810" r:id="rId40"/>
    <p:sldLayoutId id="2147483811" r:id="rId41"/>
    <p:sldLayoutId id="2147483812" r:id="rId42"/>
    <p:sldLayoutId id="2147483813" r:id="rId43"/>
    <p:sldLayoutId id="2147483814" r:id="rId44"/>
    <p:sldLayoutId id="2147483815" r:id="rId45"/>
    <p:sldLayoutId id="2147483816" r:id="rId46"/>
    <p:sldLayoutId id="2147483817" r:id="rId47"/>
    <p:sldLayoutId id="2147483818" r:id="rId48"/>
    <p:sldLayoutId id="2147483819" r:id="rId49"/>
    <p:sldLayoutId id="2147483820" r:id="rId5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4"/>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8.xml"/><Relationship Id="rId5" Type="http://schemas.openxmlformats.org/officeDocument/2006/relationships/image" Target="../media/image16.png"/><Relationship Id="rId4" Type="http://schemas.openxmlformats.org/officeDocument/2006/relationships/image" Target="../media/image90.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8.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3" Type="http://schemas.openxmlformats.org/officeDocument/2006/relationships/hyperlink" Target="https://ncihub.org/wiki/FDA_CFD" TargetMode="External"/><Relationship Id="rId2" Type="http://schemas.openxmlformats.org/officeDocument/2006/relationships/hyperlink" Target="https://doi.org/10.1016/B978-141603134-5.50023-8" TargetMode="Externa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Centrifugal Blood Pump</a:t>
            </a:r>
          </a:p>
        </p:txBody>
      </p:sp>
      <p:pic>
        <p:nvPicPr>
          <p:cNvPr id="16" name="Picture 15">
            <a:extLst>
              <a:ext uri="{FF2B5EF4-FFF2-40B4-BE49-F238E27FC236}">
                <a16:creationId xmlns:a16="http://schemas.microsoft.com/office/drawing/2014/main" id="{FF1C925F-0A96-45A3-921F-E7E37113EFFB}"/>
              </a:ext>
            </a:extLst>
          </p:cNvPr>
          <p:cNvPicPr>
            <a:picLocks noChangeAspect="1"/>
          </p:cNvPicPr>
          <p:nvPr/>
        </p:nvPicPr>
        <p:blipFill>
          <a:blip r:embed="rId3"/>
          <a:stretch>
            <a:fillRect/>
          </a:stretch>
        </p:blipFill>
        <p:spPr>
          <a:xfrm>
            <a:off x="1967941" y="-247650"/>
            <a:ext cx="7450667" cy="4191000"/>
          </a:xfrm>
          <a:prstGeom prst="rect">
            <a:avLst/>
          </a:prstGeom>
        </p:spPr>
      </p:pic>
    </p:spTree>
    <p:extLst>
      <p:ext uri="{BB962C8B-B14F-4D97-AF65-F5344CB8AC3E}">
        <p14:creationId xmlns:p14="http://schemas.microsoft.com/office/powerpoint/2010/main" val="356497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a:bodyPr>
          <a:lstStyle/>
          <a:p>
            <a:r>
              <a:rPr lang="en-US" sz="1400" dirty="0"/>
              <a:t>Fluid-structure interaction is a vital aspect in a variety of medical devices. Centrifugal blood pump is one such device which involves a rotating impeller to pump blood.</a:t>
            </a:r>
          </a:p>
          <a:p>
            <a:r>
              <a:rPr lang="en-US" sz="1400" dirty="0"/>
              <a:t>Centrifugal pumps have been found to lead to less trauma to red blood cells and lower systemic inflammatory response when compared with roller pumps</a:t>
            </a:r>
            <a:r>
              <a:rPr lang="en-US" sz="1400" baseline="30000" dirty="0"/>
              <a:t>1</a:t>
            </a:r>
            <a:r>
              <a:rPr lang="en-US" sz="1400" dirty="0"/>
              <a:t>.</a:t>
            </a:r>
            <a:r>
              <a:rPr lang="en-US" sz="1400" baseline="30000" dirty="0"/>
              <a:t> </a:t>
            </a:r>
            <a:r>
              <a:rPr lang="en-US" sz="1400" dirty="0"/>
              <a:t>One of the important indicators of this is shear stress and numerical modeling can provide these values in the flow at all locations, which are hard to obtain through experiments. </a:t>
            </a:r>
          </a:p>
          <a:p>
            <a:r>
              <a:rPr lang="en-US" sz="1400" dirty="0"/>
              <a:t>So, effectively modeling such medical devices will aid in the process of improving their design, testing new device concepts, and understanding the behavior of existing designs in various operating conditions. </a:t>
            </a:r>
          </a:p>
          <a:p>
            <a:r>
              <a:rPr lang="en-US" sz="1400" dirty="0"/>
              <a:t>The geometry used in this model is taken from FDA’s Computational Round Robin #2.</a:t>
            </a:r>
            <a:r>
              <a:rPr lang="en-US" sz="1400" baseline="30000" dirty="0"/>
              <a:t>2</a:t>
            </a:r>
            <a:r>
              <a:rPr lang="en-US" sz="1400" dirty="0"/>
              <a:t> FDA devised a model centrifugal blood pump and asked the CFD community to run a set of simulations under given flow rates and pump speeds. Experimental validations of flow in the pump were also performed for comparison. </a:t>
            </a:r>
          </a:p>
        </p:txBody>
      </p:sp>
    </p:spTree>
    <p:extLst>
      <p:ext uri="{BB962C8B-B14F-4D97-AF65-F5344CB8AC3E}">
        <p14:creationId xmlns:p14="http://schemas.microsoft.com/office/powerpoint/2010/main" val="1093802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Definition &amp; Implementation</a:t>
            </a:r>
          </a:p>
        </p:txBody>
      </p:sp>
      <p:pic>
        <p:nvPicPr>
          <p:cNvPr id="6" name="Content Placeholder 5">
            <a:extLst>
              <a:ext uri="{FF2B5EF4-FFF2-40B4-BE49-F238E27FC236}">
                <a16:creationId xmlns:a16="http://schemas.microsoft.com/office/drawing/2014/main" id="{3DB77494-C973-42D3-9F2F-2EBD82D4F0B5}"/>
              </a:ext>
            </a:extLst>
          </p:cNvPr>
          <p:cNvPicPr>
            <a:picLocks noGrp="1" noChangeAspect="1"/>
          </p:cNvPicPr>
          <p:nvPr>
            <p:ph sz="quarter" idx="11"/>
          </p:nvPr>
        </p:nvPicPr>
        <p:blipFill rotWithShape="1">
          <a:blip r:embed="rId3"/>
          <a:srcRect l="31058" t="8336" r="30035" b="982"/>
          <a:stretch/>
        </p:blipFill>
        <p:spPr>
          <a:xfrm>
            <a:off x="5742359" y="712635"/>
            <a:ext cx="2644279" cy="3466758"/>
          </a:xfrm>
        </p:spPr>
      </p:pic>
      <mc:AlternateContent xmlns:mc="http://schemas.openxmlformats.org/markup-compatibility/2006" xmlns:a14="http://schemas.microsoft.com/office/drawing/2010/main">
        <mc:Choice Requires="a14">
          <p:sp>
            <p:nvSpPr>
              <p:cNvPr id="3" name="Content Placeholder 2"/>
              <p:cNvSpPr>
                <a:spLocks noGrp="1"/>
              </p:cNvSpPr>
              <p:nvPr>
                <p:ph sz="half" idx="10"/>
              </p:nvPr>
            </p:nvSpPr>
            <p:spPr/>
            <p:txBody>
              <a:bodyPr>
                <a:normAutofit fontScale="92500" lnSpcReduction="20000"/>
              </a:bodyPr>
              <a:lstStyle/>
              <a:p>
                <a:r>
                  <a:rPr lang="en-US" dirty="0"/>
                  <a:t>Moving Mesh is used to rotate the impeller/rotor</a:t>
                </a:r>
              </a:p>
              <a:p>
                <a:r>
                  <a:rPr lang="en-US" dirty="0"/>
                  <a:t>Turbulent flow in the pump is resolved using RANS models; first using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𝜀</m:t>
                    </m:r>
                    <m:r>
                      <a:rPr lang="en-US" b="0" i="1" smtClean="0">
                        <a:latin typeface="Cambria Math" panose="02040503050406030204" pitchFamily="18" charset="0"/>
                      </a:rPr>
                      <m:t>  </m:t>
                    </m:r>
                  </m:oMath>
                </a14:m>
                <a:r>
                  <a:rPr lang="en-US" dirty="0"/>
                  <a:t> model solved with Study 1.</a:t>
                </a:r>
              </a:p>
              <a:p>
                <a:r>
                  <a:rPr lang="en-US" b="0" i="1" dirty="0"/>
                  <a:t>Generate New Turbulence Model </a:t>
                </a:r>
                <a:r>
                  <a:rPr lang="en-US" dirty="0"/>
                  <a:t>option is used to create a turbulent flow interface using SST model, solved with Study 2. This also generates initial values for the new interface based on solution from Study 1</a:t>
                </a:r>
              </a:p>
              <a:p>
                <a:r>
                  <a:rPr lang="en-US" dirty="0"/>
                  <a:t>Frozen Rotor study is used to compute the steady state flow involving rotating machinery </a:t>
                </a:r>
              </a:p>
            </p:txBody>
          </p:sp>
        </mc:Choice>
        <mc:Fallback xmlns="">
          <p:sp>
            <p:nvSpPr>
              <p:cNvPr id="3" name="Content Placeholder 2"/>
              <p:cNvSpPr>
                <a:spLocks noGrp="1" noRot="1" noChangeAspect="1" noMove="1" noResize="1" noEditPoints="1" noAdjustHandles="1" noChangeArrowheads="1" noChangeShapeType="1" noTextEdit="1"/>
              </p:cNvSpPr>
              <p:nvPr>
                <p:ph sz="half" idx="10"/>
              </p:nvPr>
            </p:nvSpPr>
            <p:spPr>
              <a:blipFill>
                <a:blip r:embed="rId4"/>
                <a:stretch>
                  <a:fillRect t="-1349" r="-207"/>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9D5F0968-191E-4458-BA4F-E26597DD340B}"/>
              </a:ext>
            </a:extLst>
          </p:cNvPr>
          <p:cNvSpPr txBox="1"/>
          <p:nvPr/>
        </p:nvSpPr>
        <p:spPr>
          <a:xfrm>
            <a:off x="8122759" y="666790"/>
            <a:ext cx="907621" cy="276999"/>
          </a:xfrm>
          <a:prstGeom prst="rect">
            <a:avLst/>
          </a:prstGeom>
          <a:noFill/>
        </p:spPr>
        <p:txBody>
          <a:bodyPr wrap="none" rtlCol="0">
            <a:spAutoFit/>
          </a:bodyPr>
          <a:lstStyle/>
          <a:p>
            <a:r>
              <a:rPr lang="en-US" sz="1200" dirty="0">
                <a:latin typeface="Lato Light" panose="020F0302020204030203" pitchFamily="34" charset="0"/>
              </a:rPr>
              <a:t>Blood Inlet</a:t>
            </a:r>
          </a:p>
        </p:txBody>
      </p:sp>
      <p:sp>
        <p:nvSpPr>
          <p:cNvPr id="23" name="TextBox 22">
            <a:extLst>
              <a:ext uri="{FF2B5EF4-FFF2-40B4-BE49-F238E27FC236}">
                <a16:creationId xmlns:a16="http://schemas.microsoft.com/office/drawing/2014/main" id="{1506BAAA-A1E1-481D-9B04-BBFDD98ED10F}"/>
              </a:ext>
            </a:extLst>
          </p:cNvPr>
          <p:cNvSpPr txBox="1"/>
          <p:nvPr/>
        </p:nvSpPr>
        <p:spPr>
          <a:xfrm>
            <a:off x="6096061" y="4179393"/>
            <a:ext cx="1734770" cy="461665"/>
          </a:xfrm>
          <a:prstGeom prst="rect">
            <a:avLst/>
          </a:prstGeom>
          <a:noFill/>
        </p:spPr>
        <p:txBody>
          <a:bodyPr wrap="none" rtlCol="0">
            <a:spAutoFit/>
          </a:bodyPr>
          <a:lstStyle/>
          <a:p>
            <a:r>
              <a:rPr lang="en-US" sz="1200" dirty="0">
                <a:latin typeface="Lato Light" panose="020F0302020204030203" pitchFamily="34" charset="0"/>
              </a:rPr>
              <a:t>Moving mesh</a:t>
            </a:r>
          </a:p>
          <a:p>
            <a:r>
              <a:rPr lang="en-US" sz="1200" dirty="0">
                <a:latin typeface="Lato Light" panose="020F0302020204030203" pitchFamily="34" charset="0"/>
              </a:rPr>
              <a:t>for domain deformation</a:t>
            </a:r>
          </a:p>
        </p:txBody>
      </p:sp>
      <p:cxnSp>
        <p:nvCxnSpPr>
          <p:cNvPr id="27" name="Straight Connector 26">
            <a:extLst>
              <a:ext uri="{FF2B5EF4-FFF2-40B4-BE49-F238E27FC236}">
                <a16:creationId xmlns:a16="http://schemas.microsoft.com/office/drawing/2014/main" id="{C0689F9E-5ABF-48AA-AC49-2A81DE227F46}"/>
              </a:ext>
            </a:extLst>
          </p:cNvPr>
          <p:cNvCxnSpPr>
            <a:cxnSpLocks/>
          </p:cNvCxnSpPr>
          <p:nvPr/>
        </p:nvCxnSpPr>
        <p:spPr>
          <a:xfrm>
            <a:off x="7696200" y="811640"/>
            <a:ext cx="426559"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3950241-B6E1-476F-91D5-30B3B1A3CCA0}"/>
              </a:ext>
            </a:extLst>
          </p:cNvPr>
          <p:cNvSpPr/>
          <p:nvPr/>
        </p:nvSpPr>
        <p:spPr>
          <a:xfrm>
            <a:off x="6535256" y="2919394"/>
            <a:ext cx="308383" cy="257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Connector: Elbow 33">
            <a:extLst>
              <a:ext uri="{FF2B5EF4-FFF2-40B4-BE49-F238E27FC236}">
                <a16:creationId xmlns:a16="http://schemas.microsoft.com/office/drawing/2014/main" id="{EAE9645D-449E-4FCB-B64B-53E11936264F}"/>
              </a:ext>
            </a:extLst>
          </p:cNvPr>
          <p:cNvCxnSpPr>
            <a:cxnSpLocks/>
          </p:cNvCxnSpPr>
          <p:nvPr/>
        </p:nvCxnSpPr>
        <p:spPr>
          <a:xfrm rot="16200000" flipV="1">
            <a:off x="8267959" y="3232678"/>
            <a:ext cx="199920" cy="152084"/>
          </a:xfrm>
          <a:prstGeom prst="bentConnector3">
            <a:avLst>
              <a:gd name="adj1" fmla="val 100820"/>
            </a:avLst>
          </a:prstGeom>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DE87F7B-A528-4E15-89F2-9FC5B7D147F1}"/>
              </a:ext>
            </a:extLst>
          </p:cNvPr>
          <p:cNvSpPr/>
          <p:nvPr/>
        </p:nvSpPr>
        <p:spPr>
          <a:xfrm>
            <a:off x="6659319" y="3124026"/>
            <a:ext cx="274881" cy="362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8AF0D1F-6E7B-40D1-AE37-7C001D94E0A1}"/>
              </a:ext>
            </a:extLst>
          </p:cNvPr>
          <p:cNvSpPr/>
          <p:nvPr/>
        </p:nvSpPr>
        <p:spPr>
          <a:xfrm>
            <a:off x="7696200" y="2776534"/>
            <a:ext cx="259214" cy="347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4D50B9F-80C3-426E-9C8E-1F4F23EDAF59}"/>
              </a:ext>
            </a:extLst>
          </p:cNvPr>
          <p:cNvSpPr txBox="1"/>
          <p:nvPr/>
        </p:nvSpPr>
        <p:spPr>
          <a:xfrm>
            <a:off x="7988107" y="3408680"/>
            <a:ext cx="1042273" cy="276999"/>
          </a:xfrm>
          <a:prstGeom prst="rect">
            <a:avLst/>
          </a:prstGeom>
          <a:noFill/>
        </p:spPr>
        <p:txBody>
          <a:bodyPr wrap="none" rtlCol="0">
            <a:spAutoFit/>
          </a:bodyPr>
          <a:lstStyle/>
          <a:p>
            <a:r>
              <a:rPr lang="en-US" sz="1200" dirty="0">
                <a:latin typeface="Lato Light" panose="020F0302020204030203" pitchFamily="34" charset="0"/>
              </a:rPr>
              <a:t>Blood Outlet</a:t>
            </a:r>
          </a:p>
        </p:txBody>
      </p:sp>
      <p:cxnSp>
        <p:nvCxnSpPr>
          <p:cNvPr id="32" name="Straight Connector 31">
            <a:extLst>
              <a:ext uri="{FF2B5EF4-FFF2-40B4-BE49-F238E27FC236}">
                <a16:creationId xmlns:a16="http://schemas.microsoft.com/office/drawing/2014/main" id="{407F679A-D509-439D-8282-066CD7CC3153}"/>
              </a:ext>
            </a:extLst>
          </p:cNvPr>
          <p:cNvCxnSpPr>
            <a:cxnSpLocks/>
          </p:cNvCxnSpPr>
          <p:nvPr/>
        </p:nvCxnSpPr>
        <p:spPr>
          <a:xfrm>
            <a:off x="6321976" y="3943350"/>
            <a:ext cx="0" cy="300335"/>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675A38C-C4AE-45FF-A6A0-3B8F1371037D}"/>
              </a:ext>
            </a:extLst>
          </p:cNvPr>
          <p:cNvPicPr>
            <a:picLocks noChangeAspect="1"/>
          </p:cNvPicPr>
          <p:nvPr/>
        </p:nvPicPr>
        <p:blipFill>
          <a:blip r:embed="rId5"/>
          <a:stretch>
            <a:fillRect/>
          </a:stretch>
        </p:blipFill>
        <p:spPr>
          <a:xfrm>
            <a:off x="3935810" y="1218606"/>
            <a:ext cx="1930179" cy="3348744"/>
          </a:xfrm>
          <a:prstGeom prst="rect">
            <a:avLst/>
          </a:prstGeom>
        </p:spPr>
      </p:pic>
      <p:cxnSp>
        <p:nvCxnSpPr>
          <p:cNvPr id="38" name="Straight Connector 37">
            <a:extLst>
              <a:ext uri="{FF2B5EF4-FFF2-40B4-BE49-F238E27FC236}">
                <a16:creationId xmlns:a16="http://schemas.microsoft.com/office/drawing/2014/main" id="{F4C4BEB4-2B31-424D-A06A-9353E60EE175}"/>
              </a:ext>
            </a:extLst>
          </p:cNvPr>
          <p:cNvCxnSpPr>
            <a:cxnSpLocks/>
          </p:cNvCxnSpPr>
          <p:nvPr/>
        </p:nvCxnSpPr>
        <p:spPr>
          <a:xfrm>
            <a:off x="3579813" y="1686150"/>
            <a:ext cx="4849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7DEEA07F-FC27-457B-AC74-618802DB3BFE}"/>
              </a:ext>
            </a:extLst>
          </p:cNvPr>
          <p:cNvCxnSpPr>
            <a:cxnSpLocks/>
          </p:cNvCxnSpPr>
          <p:nvPr/>
        </p:nvCxnSpPr>
        <p:spPr>
          <a:xfrm rot="10800000" flipV="1">
            <a:off x="3579814" y="1885950"/>
            <a:ext cx="484999" cy="4572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A993C926-DCE6-4C53-B3A6-FBD1D6B61085}"/>
              </a:ext>
            </a:extLst>
          </p:cNvPr>
          <p:cNvCxnSpPr>
            <a:cxnSpLocks/>
          </p:cNvCxnSpPr>
          <p:nvPr/>
        </p:nvCxnSpPr>
        <p:spPr>
          <a:xfrm rot="10800000" flipV="1">
            <a:off x="3594284" y="2638649"/>
            <a:ext cx="654801" cy="371846"/>
          </a:xfrm>
          <a:prstGeom prst="bentConnector3">
            <a:avLst>
              <a:gd name="adj1" fmla="val 68693"/>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5E7A2CA0-6D2A-4397-BCDB-DA3002ACA105}"/>
              </a:ext>
            </a:extLst>
          </p:cNvPr>
          <p:cNvCxnSpPr>
            <a:cxnSpLocks/>
          </p:cNvCxnSpPr>
          <p:nvPr/>
        </p:nvCxnSpPr>
        <p:spPr>
          <a:xfrm>
            <a:off x="3650697" y="4410225"/>
            <a:ext cx="48499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6260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Results</a:t>
            </a:r>
            <a:endParaRPr lang="sv-SE" dirty="0"/>
          </a:p>
        </p:txBody>
      </p:sp>
      <p:sp>
        <p:nvSpPr>
          <p:cNvPr id="40" name="Content Placeholder 39">
            <a:extLst>
              <a:ext uri="{FF2B5EF4-FFF2-40B4-BE49-F238E27FC236}">
                <a16:creationId xmlns:a16="http://schemas.microsoft.com/office/drawing/2014/main" id="{A5E4B458-A168-4266-8D5F-681090270F03}"/>
              </a:ext>
            </a:extLst>
          </p:cNvPr>
          <p:cNvSpPr>
            <a:spLocks noGrp="1"/>
          </p:cNvSpPr>
          <p:nvPr>
            <p:ph sz="half" idx="10"/>
          </p:nvPr>
        </p:nvSpPr>
        <p:spPr/>
        <p:txBody>
          <a:bodyPr/>
          <a:lstStyle/>
          <a:p>
            <a:r>
              <a:rPr lang="en-US" dirty="0"/>
              <a:t>The velocity magnitude surface plot in the blade passage plane shows good qualitative agreement with the PIV surface velocity plot from </a:t>
            </a:r>
            <a:r>
              <a:rPr lang="en-US" dirty="0" err="1"/>
              <a:t>Malinauskas</a:t>
            </a:r>
            <a:r>
              <a:rPr lang="en-US" dirty="0"/>
              <a:t> et. al. </a:t>
            </a:r>
            <a:r>
              <a:rPr lang="en-US" baseline="30000" dirty="0"/>
              <a:t>3</a:t>
            </a:r>
            <a:endParaRPr lang="en-US" dirty="0"/>
          </a:p>
        </p:txBody>
      </p:sp>
      <p:sp>
        <p:nvSpPr>
          <p:cNvPr id="4" name="Text Placeholder 3">
            <a:extLst>
              <a:ext uri="{FF2B5EF4-FFF2-40B4-BE49-F238E27FC236}">
                <a16:creationId xmlns:a16="http://schemas.microsoft.com/office/drawing/2014/main" id="{70D3B0C4-8FA6-4A7D-9989-BF6BF66B1FA2}"/>
              </a:ext>
            </a:extLst>
          </p:cNvPr>
          <p:cNvSpPr>
            <a:spLocks noGrp="1"/>
          </p:cNvSpPr>
          <p:nvPr>
            <p:ph type="body" sz="quarter" idx="12"/>
          </p:nvPr>
        </p:nvSpPr>
        <p:spPr>
          <a:xfrm>
            <a:off x="4114800" y="4629150"/>
            <a:ext cx="4267200" cy="304800"/>
          </a:xfrm>
        </p:spPr>
        <p:txBody>
          <a:bodyPr>
            <a:normAutofit fontScale="92500" lnSpcReduction="20000"/>
          </a:bodyPr>
          <a:lstStyle/>
          <a:p>
            <a:r>
              <a:rPr lang="en-US" sz="900" b="1" i="1" dirty="0">
                <a:solidFill>
                  <a:srgbClr val="3B81B7"/>
                </a:solidFill>
                <a:latin typeface="Lato" panose="020F0502020204030203" pitchFamily="34" charset="77"/>
              </a:rPr>
              <a:t>Velocity magnitude at the blade passage plane under operating conditions of 3500[rpm] and an inlet flow rate of 6 [L/min] </a:t>
            </a:r>
          </a:p>
          <a:p>
            <a:endParaRPr lang="en-US" dirty="0"/>
          </a:p>
        </p:txBody>
      </p:sp>
      <p:pic>
        <p:nvPicPr>
          <p:cNvPr id="11" name="Picture 10">
            <a:extLst>
              <a:ext uri="{FF2B5EF4-FFF2-40B4-BE49-F238E27FC236}">
                <a16:creationId xmlns:a16="http://schemas.microsoft.com/office/drawing/2014/main" id="{74DE73FF-2D4C-4727-AF90-A50F73ADA713}"/>
              </a:ext>
            </a:extLst>
          </p:cNvPr>
          <p:cNvPicPr>
            <a:picLocks noChangeAspect="1"/>
          </p:cNvPicPr>
          <p:nvPr/>
        </p:nvPicPr>
        <p:blipFill>
          <a:blip r:embed="rId2"/>
          <a:stretch>
            <a:fillRect/>
          </a:stretch>
        </p:blipFill>
        <p:spPr>
          <a:xfrm>
            <a:off x="3962400" y="971550"/>
            <a:ext cx="5325010" cy="2995318"/>
          </a:xfrm>
          <a:prstGeom prst="rect">
            <a:avLst/>
          </a:prstGeom>
        </p:spPr>
      </p:pic>
    </p:spTree>
    <p:extLst>
      <p:ext uri="{BB962C8B-B14F-4D97-AF65-F5344CB8AC3E}">
        <p14:creationId xmlns:p14="http://schemas.microsoft.com/office/powerpoint/2010/main" val="1110532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Results</a:t>
            </a:r>
            <a:endParaRPr lang="sv-SE" dirty="0"/>
          </a:p>
        </p:txBody>
      </p:sp>
      <p:pic>
        <p:nvPicPr>
          <p:cNvPr id="20" name="Content Placeholder 19">
            <a:extLst>
              <a:ext uri="{FF2B5EF4-FFF2-40B4-BE49-F238E27FC236}">
                <a16:creationId xmlns:a16="http://schemas.microsoft.com/office/drawing/2014/main" id="{49E04998-E008-4C73-BB7C-94C94134C8EB}"/>
              </a:ext>
            </a:extLst>
          </p:cNvPr>
          <p:cNvPicPr>
            <a:picLocks noGrp="1" noChangeAspect="1"/>
          </p:cNvPicPr>
          <p:nvPr>
            <p:ph sz="quarter" idx="11"/>
          </p:nvPr>
        </p:nvPicPr>
        <p:blipFill rotWithShape="1">
          <a:blip r:embed="rId2"/>
          <a:srcRect t="7229"/>
          <a:stretch/>
        </p:blipFill>
        <p:spPr>
          <a:xfrm>
            <a:off x="4038600" y="1428750"/>
            <a:ext cx="4570500" cy="2385056"/>
          </a:xfrm>
        </p:spPr>
      </p:pic>
      <p:sp>
        <p:nvSpPr>
          <p:cNvPr id="40" name="Content Placeholder 39">
            <a:extLst>
              <a:ext uri="{FF2B5EF4-FFF2-40B4-BE49-F238E27FC236}">
                <a16:creationId xmlns:a16="http://schemas.microsoft.com/office/drawing/2014/main" id="{A5E4B458-A168-4266-8D5F-681090270F03}"/>
              </a:ext>
            </a:extLst>
          </p:cNvPr>
          <p:cNvSpPr>
            <a:spLocks noGrp="1"/>
          </p:cNvSpPr>
          <p:nvPr>
            <p:ph sz="half" idx="10"/>
          </p:nvPr>
        </p:nvSpPr>
        <p:spPr/>
        <p:txBody>
          <a:bodyPr/>
          <a:lstStyle/>
          <a:p>
            <a:r>
              <a:rPr lang="en-US" dirty="0"/>
              <a:t>The pressure head of the pump from the model shows good agreement with the experimental results from </a:t>
            </a:r>
            <a:r>
              <a:rPr lang="en-US" dirty="0" err="1"/>
              <a:t>Malinauskas</a:t>
            </a:r>
            <a:r>
              <a:rPr lang="en-US" dirty="0"/>
              <a:t> et. al. </a:t>
            </a:r>
            <a:r>
              <a:rPr lang="en-US" baseline="30000" dirty="0"/>
              <a:t>3</a:t>
            </a:r>
            <a:endParaRPr lang="en-US" dirty="0"/>
          </a:p>
        </p:txBody>
      </p:sp>
      <p:sp>
        <p:nvSpPr>
          <p:cNvPr id="26" name="TextBox 25">
            <a:extLst>
              <a:ext uri="{FF2B5EF4-FFF2-40B4-BE49-F238E27FC236}">
                <a16:creationId xmlns:a16="http://schemas.microsoft.com/office/drawing/2014/main" id="{8DED3FD8-B5CC-4764-80F2-3427A89D1F0E}"/>
              </a:ext>
            </a:extLst>
          </p:cNvPr>
          <p:cNvSpPr txBox="1"/>
          <p:nvPr/>
        </p:nvSpPr>
        <p:spPr>
          <a:xfrm>
            <a:off x="4458962" y="3901939"/>
            <a:ext cx="4150138"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Pressure head at different inlet flow rates for the centrifugal pump operating at 3500 [rpm]</a:t>
            </a:r>
          </a:p>
        </p:txBody>
      </p:sp>
    </p:spTree>
    <p:extLst>
      <p:ext uri="{BB962C8B-B14F-4D97-AF65-F5344CB8AC3E}">
        <p14:creationId xmlns:p14="http://schemas.microsoft.com/office/powerpoint/2010/main" val="1531745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2D1377-9A8D-4770-99D7-5E2F918990B1}"/>
              </a:ext>
            </a:extLst>
          </p:cNvPr>
          <p:cNvSpPr>
            <a:spLocks noGrp="1"/>
          </p:cNvSpPr>
          <p:nvPr>
            <p:ph type="title"/>
          </p:nvPr>
        </p:nvSpPr>
        <p:spPr/>
        <p:txBody>
          <a:bodyPr/>
          <a:lstStyle/>
          <a:p>
            <a:r>
              <a:rPr lang="en-US" dirty="0"/>
              <a:t>Results</a:t>
            </a:r>
          </a:p>
        </p:txBody>
      </p:sp>
      <p:sp>
        <p:nvSpPr>
          <p:cNvPr id="28" name="TextBox 27">
            <a:extLst>
              <a:ext uri="{FF2B5EF4-FFF2-40B4-BE49-F238E27FC236}">
                <a16:creationId xmlns:a16="http://schemas.microsoft.com/office/drawing/2014/main" id="{1DB93F11-AD27-4A97-B94C-F7959149D463}"/>
              </a:ext>
            </a:extLst>
          </p:cNvPr>
          <p:cNvSpPr txBox="1"/>
          <p:nvPr/>
        </p:nvSpPr>
        <p:spPr>
          <a:xfrm>
            <a:off x="994999" y="3837922"/>
            <a:ext cx="3683963" cy="33855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Velocity magnitude based on the x &amp; y velocity components along the radial cut line compared with experimental results from </a:t>
            </a:r>
            <a:r>
              <a:rPr lang="en-US" sz="800" b="1" i="1" dirty="0" err="1">
                <a:solidFill>
                  <a:srgbClr val="3B81B7"/>
                </a:solidFill>
                <a:latin typeface="Lato" panose="020F0502020204030203" pitchFamily="34" charset="77"/>
              </a:rPr>
              <a:t>Malinauskas</a:t>
            </a:r>
            <a:r>
              <a:rPr lang="en-US" sz="800" b="1" i="1" dirty="0">
                <a:solidFill>
                  <a:srgbClr val="3B81B7"/>
                </a:solidFill>
                <a:latin typeface="Lato" panose="020F0502020204030203" pitchFamily="34" charset="77"/>
              </a:rPr>
              <a:t> et. al. </a:t>
            </a:r>
            <a:r>
              <a:rPr lang="en-US" sz="800" b="1" i="1" baseline="30000" dirty="0">
                <a:solidFill>
                  <a:srgbClr val="3B81B7"/>
                </a:solidFill>
                <a:latin typeface="Lato" panose="020F0502020204030203" pitchFamily="34" charset="77"/>
              </a:rPr>
              <a:t>3</a:t>
            </a:r>
          </a:p>
        </p:txBody>
      </p:sp>
      <p:sp>
        <p:nvSpPr>
          <p:cNvPr id="29" name="TextBox 28">
            <a:extLst>
              <a:ext uri="{FF2B5EF4-FFF2-40B4-BE49-F238E27FC236}">
                <a16:creationId xmlns:a16="http://schemas.microsoft.com/office/drawing/2014/main" id="{911580C2-E33F-464A-83F4-8311B54B63B1}"/>
              </a:ext>
            </a:extLst>
          </p:cNvPr>
          <p:cNvSpPr txBox="1"/>
          <p:nvPr/>
        </p:nvSpPr>
        <p:spPr>
          <a:xfrm>
            <a:off x="5038866" y="3830309"/>
            <a:ext cx="3683963" cy="33855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Velocity magnitude based on the x &amp; y velocity components along the diffuser cut line compared with experimental results from </a:t>
            </a:r>
            <a:r>
              <a:rPr lang="en-US" sz="800" b="1" i="1" dirty="0" err="1">
                <a:solidFill>
                  <a:srgbClr val="3B81B7"/>
                </a:solidFill>
                <a:latin typeface="Lato" panose="020F0502020204030203" pitchFamily="34" charset="77"/>
              </a:rPr>
              <a:t>Malinauskas</a:t>
            </a:r>
            <a:r>
              <a:rPr lang="en-US" sz="800" b="1" i="1" dirty="0">
                <a:solidFill>
                  <a:srgbClr val="3B81B7"/>
                </a:solidFill>
                <a:latin typeface="Lato" panose="020F0502020204030203" pitchFamily="34" charset="77"/>
              </a:rPr>
              <a:t> et. al. </a:t>
            </a:r>
            <a:r>
              <a:rPr lang="en-US" sz="800" b="1" i="1" baseline="30000" dirty="0">
                <a:solidFill>
                  <a:srgbClr val="3B81B7"/>
                </a:solidFill>
                <a:latin typeface="Lato" panose="020F0502020204030203" pitchFamily="34" charset="77"/>
              </a:rPr>
              <a:t>3 </a:t>
            </a:r>
          </a:p>
        </p:txBody>
      </p:sp>
      <p:grpSp>
        <p:nvGrpSpPr>
          <p:cNvPr id="51" name="Group 50">
            <a:extLst>
              <a:ext uri="{FF2B5EF4-FFF2-40B4-BE49-F238E27FC236}">
                <a16:creationId xmlns:a16="http://schemas.microsoft.com/office/drawing/2014/main" id="{F7AD110C-441A-4BA7-B2D8-2D898742685D}"/>
              </a:ext>
            </a:extLst>
          </p:cNvPr>
          <p:cNvGrpSpPr/>
          <p:nvPr/>
        </p:nvGrpSpPr>
        <p:grpSpPr>
          <a:xfrm>
            <a:off x="1218094" y="2023272"/>
            <a:ext cx="686906" cy="866100"/>
            <a:chOff x="1180628" y="2037672"/>
            <a:chExt cx="686906" cy="866100"/>
          </a:xfrm>
        </p:grpSpPr>
        <p:sp>
          <p:nvSpPr>
            <p:cNvPr id="22" name="TextBox 21">
              <a:extLst>
                <a:ext uri="{FF2B5EF4-FFF2-40B4-BE49-F238E27FC236}">
                  <a16:creationId xmlns:a16="http://schemas.microsoft.com/office/drawing/2014/main" id="{6AC45B25-F926-4E0F-A0F6-72888E7E589B}"/>
                </a:ext>
              </a:extLst>
            </p:cNvPr>
            <p:cNvSpPr txBox="1"/>
            <p:nvPr/>
          </p:nvSpPr>
          <p:spPr>
            <a:xfrm>
              <a:off x="1524000" y="2374808"/>
              <a:ext cx="226344" cy="230832"/>
            </a:xfrm>
            <a:prstGeom prst="rect">
              <a:avLst/>
            </a:prstGeom>
            <a:noFill/>
          </p:spPr>
          <p:txBody>
            <a:bodyPr wrap="none" rtlCol="0">
              <a:spAutoFit/>
            </a:bodyPr>
            <a:lstStyle/>
            <a:p>
              <a:r>
                <a:rPr lang="en-US" sz="900" dirty="0">
                  <a:solidFill>
                    <a:srgbClr val="FF0000"/>
                  </a:solidFill>
                </a:rPr>
                <a:t>r</a:t>
              </a:r>
            </a:p>
          </p:txBody>
        </p:sp>
        <p:grpSp>
          <p:nvGrpSpPr>
            <p:cNvPr id="44" name="Group 43">
              <a:extLst>
                <a:ext uri="{FF2B5EF4-FFF2-40B4-BE49-F238E27FC236}">
                  <a16:creationId xmlns:a16="http://schemas.microsoft.com/office/drawing/2014/main" id="{F1F1EC8E-D012-4D92-9E79-9072CB2F7948}"/>
                </a:ext>
              </a:extLst>
            </p:cNvPr>
            <p:cNvGrpSpPr>
              <a:grpSpLocks noChangeAspect="1"/>
            </p:cNvGrpSpPr>
            <p:nvPr/>
          </p:nvGrpSpPr>
          <p:grpSpPr>
            <a:xfrm>
              <a:off x="1180628" y="2037672"/>
              <a:ext cx="686906" cy="866100"/>
              <a:chOff x="1143000" y="1123950"/>
              <a:chExt cx="2721763" cy="3431787"/>
            </a:xfrm>
          </p:grpSpPr>
          <p:pic>
            <p:nvPicPr>
              <p:cNvPr id="45" name="Picture 44">
                <a:extLst>
                  <a:ext uri="{FF2B5EF4-FFF2-40B4-BE49-F238E27FC236}">
                    <a16:creationId xmlns:a16="http://schemas.microsoft.com/office/drawing/2014/main" id="{68C76F81-B817-4E24-B329-577A808CD05C}"/>
                  </a:ext>
                </a:extLst>
              </p:cNvPr>
              <p:cNvPicPr>
                <a:picLocks noChangeAspect="1"/>
              </p:cNvPicPr>
              <p:nvPr/>
            </p:nvPicPr>
            <p:blipFill rotWithShape="1">
              <a:blip r:embed="rId2"/>
              <a:srcRect l="34446" t="34569" r="33334" b="29940"/>
              <a:stretch/>
            </p:blipFill>
            <p:spPr>
              <a:xfrm rot="16200000">
                <a:off x="787988" y="1478962"/>
                <a:ext cx="3431787" cy="2721763"/>
              </a:xfrm>
              <a:prstGeom prst="rect">
                <a:avLst/>
              </a:prstGeom>
            </p:spPr>
          </p:pic>
          <p:sp>
            <p:nvSpPr>
              <p:cNvPr id="46" name="Isosceles Triangle 45">
                <a:extLst>
                  <a:ext uri="{FF2B5EF4-FFF2-40B4-BE49-F238E27FC236}">
                    <a16:creationId xmlns:a16="http://schemas.microsoft.com/office/drawing/2014/main" id="{E1A50692-9F1B-4991-988D-7C28B7FED9D7}"/>
                  </a:ext>
                </a:extLst>
              </p:cNvPr>
              <p:cNvSpPr/>
              <p:nvPr/>
            </p:nvSpPr>
            <p:spPr>
              <a:xfrm rot="2660580">
                <a:off x="3075297" y="2469834"/>
                <a:ext cx="104147" cy="14769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0" name="Group 49">
            <a:extLst>
              <a:ext uri="{FF2B5EF4-FFF2-40B4-BE49-F238E27FC236}">
                <a16:creationId xmlns:a16="http://schemas.microsoft.com/office/drawing/2014/main" id="{5F259F98-2003-4769-AD9A-F31C8D6CA31C}"/>
              </a:ext>
            </a:extLst>
          </p:cNvPr>
          <p:cNvGrpSpPr/>
          <p:nvPr/>
        </p:nvGrpSpPr>
        <p:grpSpPr>
          <a:xfrm>
            <a:off x="5247439" y="2023722"/>
            <a:ext cx="720227" cy="835349"/>
            <a:chOff x="4994773" y="2023722"/>
            <a:chExt cx="720227" cy="835349"/>
          </a:xfrm>
        </p:grpSpPr>
        <p:sp>
          <p:nvSpPr>
            <p:cNvPr id="33" name="TextBox 32">
              <a:extLst>
                <a:ext uri="{FF2B5EF4-FFF2-40B4-BE49-F238E27FC236}">
                  <a16:creationId xmlns:a16="http://schemas.microsoft.com/office/drawing/2014/main" id="{1B36FA5F-AE29-4DA3-B6E2-C9D19926E99C}"/>
                </a:ext>
              </a:extLst>
            </p:cNvPr>
            <p:cNvSpPr txBox="1"/>
            <p:nvPr/>
          </p:nvSpPr>
          <p:spPr>
            <a:xfrm>
              <a:off x="5466214" y="2023722"/>
              <a:ext cx="248786" cy="230832"/>
            </a:xfrm>
            <a:prstGeom prst="rect">
              <a:avLst/>
            </a:prstGeom>
            <a:noFill/>
          </p:spPr>
          <p:txBody>
            <a:bodyPr wrap="none" rtlCol="0">
              <a:spAutoFit/>
            </a:bodyPr>
            <a:lstStyle/>
            <a:p>
              <a:r>
                <a:rPr lang="en-US" sz="900" dirty="0">
                  <a:solidFill>
                    <a:srgbClr val="FF0000"/>
                  </a:solidFill>
                </a:rPr>
                <a:t>d</a:t>
              </a:r>
              <a:endParaRPr lang="en-US" sz="1200" dirty="0">
                <a:solidFill>
                  <a:srgbClr val="FF0000"/>
                </a:solidFill>
              </a:endParaRPr>
            </a:p>
          </p:txBody>
        </p:sp>
        <p:grpSp>
          <p:nvGrpSpPr>
            <p:cNvPr id="47" name="Group 46">
              <a:extLst>
                <a:ext uri="{FF2B5EF4-FFF2-40B4-BE49-F238E27FC236}">
                  <a16:creationId xmlns:a16="http://schemas.microsoft.com/office/drawing/2014/main" id="{23D7B00C-7A9B-4D0C-959C-9BCFCF85DC1E}"/>
                </a:ext>
              </a:extLst>
            </p:cNvPr>
            <p:cNvGrpSpPr>
              <a:grpSpLocks noChangeAspect="1"/>
            </p:cNvGrpSpPr>
            <p:nvPr/>
          </p:nvGrpSpPr>
          <p:grpSpPr>
            <a:xfrm>
              <a:off x="4994773" y="2037672"/>
              <a:ext cx="690397" cy="821399"/>
              <a:chOff x="3886202" y="2023723"/>
              <a:chExt cx="1960161" cy="2332091"/>
            </a:xfrm>
          </p:grpSpPr>
          <p:pic>
            <p:nvPicPr>
              <p:cNvPr id="48" name="Picture 47">
                <a:extLst>
                  <a:ext uri="{FF2B5EF4-FFF2-40B4-BE49-F238E27FC236}">
                    <a16:creationId xmlns:a16="http://schemas.microsoft.com/office/drawing/2014/main" id="{33AAFCCB-8083-460C-B3B6-E32E8E106C3A}"/>
                  </a:ext>
                </a:extLst>
              </p:cNvPr>
              <p:cNvPicPr>
                <a:picLocks noChangeAspect="1"/>
              </p:cNvPicPr>
              <p:nvPr/>
            </p:nvPicPr>
            <p:blipFill rotWithShape="1">
              <a:blip r:embed="rId3"/>
              <a:srcRect l="34446" t="33026" r="33889" b="30008"/>
              <a:stretch/>
            </p:blipFill>
            <p:spPr>
              <a:xfrm rot="16200000">
                <a:off x="3700237" y="2209688"/>
                <a:ext cx="2332091" cy="1960161"/>
              </a:xfrm>
              <a:prstGeom prst="rect">
                <a:avLst/>
              </a:prstGeom>
            </p:spPr>
          </p:pic>
          <p:sp>
            <p:nvSpPr>
              <p:cNvPr id="49" name="Isosceles Triangle 48">
                <a:extLst>
                  <a:ext uri="{FF2B5EF4-FFF2-40B4-BE49-F238E27FC236}">
                    <a16:creationId xmlns:a16="http://schemas.microsoft.com/office/drawing/2014/main" id="{09D090CC-0122-40D0-8FAA-DCB6CB1BF80C}"/>
                  </a:ext>
                </a:extLst>
              </p:cNvPr>
              <p:cNvSpPr/>
              <p:nvPr/>
            </p:nvSpPr>
            <p:spPr>
              <a:xfrm rot="5400000">
                <a:off x="5607811" y="2463098"/>
                <a:ext cx="68200" cy="96716"/>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4" name="Picture 13">
            <a:extLst>
              <a:ext uri="{FF2B5EF4-FFF2-40B4-BE49-F238E27FC236}">
                <a16:creationId xmlns:a16="http://schemas.microsoft.com/office/drawing/2014/main" id="{243147F5-8C0E-4FFA-AF19-650A4C049780}"/>
              </a:ext>
            </a:extLst>
          </p:cNvPr>
          <p:cNvPicPr>
            <a:picLocks noChangeAspect="1"/>
          </p:cNvPicPr>
          <p:nvPr/>
        </p:nvPicPr>
        <p:blipFill>
          <a:blip r:embed="rId4"/>
          <a:stretch>
            <a:fillRect/>
          </a:stretch>
        </p:blipFill>
        <p:spPr>
          <a:xfrm>
            <a:off x="4699470" y="1303666"/>
            <a:ext cx="4023359" cy="2514600"/>
          </a:xfrm>
          <a:prstGeom prst="rect">
            <a:avLst/>
          </a:prstGeom>
        </p:spPr>
      </p:pic>
      <p:pic>
        <p:nvPicPr>
          <p:cNvPr id="24" name="Picture 23">
            <a:extLst>
              <a:ext uri="{FF2B5EF4-FFF2-40B4-BE49-F238E27FC236}">
                <a16:creationId xmlns:a16="http://schemas.microsoft.com/office/drawing/2014/main" id="{F6BF9550-9122-463F-A17A-5D0D7FFF5700}"/>
              </a:ext>
            </a:extLst>
          </p:cNvPr>
          <p:cNvPicPr>
            <a:picLocks noChangeAspect="1"/>
          </p:cNvPicPr>
          <p:nvPr/>
        </p:nvPicPr>
        <p:blipFill>
          <a:blip r:embed="rId5"/>
          <a:stretch>
            <a:fillRect/>
          </a:stretch>
        </p:blipFill>
        <p:spPr>
          <a:xfrm>
            <a:off x="643441" y="1303666"/>
            <a:ext cx="4023359" cy="2514599"/>
          </a:xfrm>
          <a:prstGeom prst="rect">
            <a:avLst/>
          </a:prstGeom>
        </p:spPr>
      </p:pic>
    </p:spTree>
    <p:extLst>
      <p:ext uri="{BB962C8B-B14F-4D97-AF65-F5344CB8AC3E}">
        <p14:creationId xmlns:p14="http://schemas.microsoft.com/office/powerpoint/2010/main" val="3155762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1B81AE-5558-415D-BCDF-1FFE728CD13C}"/>
              </a:ext>
            </a:extLst>
          </p:cNvPr>
          <p:cNvSpPr>
            <a:spLocks noGrp="1"/>
          </p:cNvSpPr>
          <p:nvPr>
            <p:ph type="title"/>
          </p:nvPr>
        </p:nvSpPr>
        <p:spPr/>
        <p:txBody>
          <a:bodyPr/>
          <a:lstStyle/>
          <a:p>
            <a:r>
              <a:rPr lang="en-US" dirty="0"/>
              <a:t>Conclusions</a:t>
            </a:r>
          </a:p>
        </p:txBody>
      </p:sp>
      <p:pic>
        <p:nvPicPr>
          <p:cNvPr id="9" name="Content Placeholder 8">
            <a:extLst>
              <a:ext uri="{FF2B5EF4-FFF2-40B4-BE49-F238E27FC236}">
                <a16:creationId xmlns:a16="http://schemas.microsoft.com/office/drawing/2014/main" id="{0AEF1EC4-6D2B-4958-B514-8AEAE1F50588}"/>
              </a:ext>
            </a:extLst>
          </p:cNvPr>
          <p:cNvPicPr>
            <a:picLocks noGrp="1" noChangeAspect="1"/>
          </p:cNvPicPr>
          <p:nvPr>
            <p:ph sz="quarter" idx="11"/>
          </p:nvPr>
        </p:nvPicPr>
        <p:blipFill>
          <a:blip r:embed="rId2"/>
          <a:stretch>
            <a:fillRect/>
          </a:stretch>
        </p:blipFill>
        <p:spPr>
          <a:xfrm>
            <a:off x="3763432" y="1166915"/>
            <a:ext cx="5380568" cy="3026569"/>
          </a:xfrm>
        </p:spPr>
      </p:pic>
      <p:sp>
        <p:nvSpPr>
          <p:cNvPr id="14" name="Content Placeholder 13">
            <a:extLst>
              <a:ext uri="{FF2B5EF4-FFF2-40B4-BE49-F238E27FC236}">
                <a16:creationId xmlns:a16="http://schemas.microsoft.com/office/drawing/2014/main" id="{E521359C-D974-437F-A148-19B1A32817F1}"/>
              </a:ext>
            </a:extLst>
          </p:cNvPr>
          <p:cNvSpPr>
            <a:spLocks noGrp="1"/>
          </p:cNvSpPr>
          <p:nvPr>
            <p:ph sz="half" idx="10"/>
          </p:nvPr>
        </p:nvSpPr>
        <p:spPr/>
        <p:txBody>
          <a:bodyPr/>
          <a:lstStyle/>
          <a:p>
            <a:r>
              <a:rPr lang="en-US" dirty="0"/>
              <a:t>Computational fluid dynamics  (CFD) can be effectively used to characterize fluid flow in medical devices.</a:t>
            </a:r>
          </a:p>
          <a:p>
            <a:r>
              <a:rPr lang="en-US" dirty="0"/>
              <a:t>COMSOL’s CFD Module and Mixer Module offer an effective CFD solution for fluid flow in rotating machinery, common in centrifugal blood pumps.</a:t>
            </a:r>
          </a:p>
          <a:p>
            <a:r>
              <a:rPr lang="en-US" dirty="0"/>
              <a:t>Results are consistent with previously reported studies by other CFD groups.</a:t>
            </a:r>
            <a:r>
              <a:rPr lang="en-US" baseline="30000" dirty="0"/>
              <a:t> 3</a:t>
            </a:r>
            <a:r>
              <a:rPr lang="en-US" dirty="0"/>
              <a:t> </a:t>
            </a:r>
          </a:p>
        </p:txBody>
      </p:sp>
      <p:sp>
        <p:nvSpPr>
          <p:cNvPr id="2" name="Text Placeholder 1">
            <a:extLst>
              <a:ext uri="{FF2B5EF4-FFF2-40B4-BE49-F238E27FC236}">
                <a16:creationId xmlns:a16="http://schemas.microsoft.com/office/drawing/2014/main" id="{74D656F4-8F8B-473B-B91D-DA651626C3BF}"/>
              </a:ext>
            </a:extLst>
          </p:cNvPr>
          <p:cNvSpPr>
            <a:spLocks noGrp="1"/>
          </p:cNvSpPr>
          <p:nvPr>
            <p:ph type="body" sz="quarter" idx="12"/>
          </p:nvPr>
        </p:nvSpPr>
        <p:spPr>
          <a:xfrm>
            <a:off x="4114800" y="4629150"/>
            <a:ext cx="4267200" cy="304800"/>
          </a:xfrm>
        </p:spPr>
        <p:txBody>
          <a:bodyPr>
            <a:normAutofit fontScale="92500" lnSpcReduction="20000"/>
          </a:bodyPr>
          <a:lstStyle/>
          <a:p>
            <a:r>
              <a:rPr lang="en-US" sz="900" b="1" i="1" dirty="0">
                <a:solidFill>
                  <a:srgbClr val="3B81B7"/>
                </a:solidFill>
                <a:latin typeface="Lato" panose="020F0502020204030203" pitchFamily="34" charset="77"/>
              </a:rPr>
              <a:t>Velocity magnitude multi-slice plot animation created using the Transformation dataset operation</a:t>
            </a:r>
          </a:p>
          <a:p>
            <a:endParaRPr lang="en-US" dirty="0"/>
          </a:p>
        </p:txBody>
      </p:sp>
    </p:spTree>
    <p:extLst>
      <p:ext uri="{BB962C8B-B14F-4D97-AF65-F5344CB8AC3E}">
        <p14:creationId xmlns:p14="http://schemas.microsoft.com/office/powerpoint/2010/main" val="4137446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marL="0" indent="0">
              <a:buNone/>
            </a:pPr>
            <a:r>
              <a:rPr lang="en-US" dirty="0"/>
              <a:t>[1]</a:t>
            </a:r>
            <a:r>
              <a:rPr lang="en-US" baseline="30000" dirty="0"/>
              <a:t> </a:t>
            </a:r>
            <a:r>
              <a:rPr lang="en-US" dirty="0"/>
              <a:t>Laura K. Diaz, Anthony Chang, CHAPTER 19 - Cardiac Assist Devices, Editor(s): Charles J. </a:t>
            </a:r>
            <a:r>
              <a:rPr lang="en-US" dirty="0" err="1"/>
              <a:t>Coté</a:t>
            </a:r>
            <a:r>
              <a:rPr lang="en-US" dirty="0"/>
              <a:t>, Jerrold </a:t>
            </a:r>
            <a:r>
              <a:rPr lang="en-US" dirty="0" err="1"/>
              <a:t>Lerman</a:t>
            </a:r>
            <a:r>
              <a:rPr lang="en-US" dirty="0"/>
              <a:t>, I. David </a:t>
            </a:r>
            <a:r>
              <a:rPr lang="en-US" dirty="0" err="1"/>
              <a:t>Todres</a:t>
            </a:r>
            <a:r>
              <a:rPr lang="en-US" dirty="0"/>
              <a:t>, A Practice of Anesthesia for Infants and Children (Fourth Edition), W.B. Saunders, 2009, Pages 439-451, ISBN 9781416031345, </a:t>
            </a:r>
            <a:r>
              <a:rPr lang="en-US" dirty="0">
                <a:hlinkClick r:id="rId2"/>
              </a:rPr>
              <a:t>https://doi.org/10.1016/B978-141603134-5.50023-8</a:t>
            </a:r>
            <a:endParaRPr lang="en-US" dirty="0"/>
          </a:p>
          <a:p>
            <a:pPr marL="0" indent="0">
              <a:buNone/>
            </a:pPr>
            <a:r>
              <a:rPr lang="en-US" dirty="0"/>
              <a:t>[2] Computational Fluid Dynamics Round Robin Study: </a:t>
            </a:r>
            <a:r>
              <a:rPr lang="en-US" dirty="0">
                <a:hlinkClick r:id="rId3"/>
              </a:rPr>
              <a:t>https://ncihub.org/wiki/FDA_CFD</a:t>
            </a:r>
            <a:endParaRPr lang="en-US" dirty="0"/>
          </a:p>
          <a:p>
            <a:pPr marL="0" indent="0">
              <a:buNone/>
            </a:pPr>
            <a:r>
              <a:rPr lang="en-US" dirty="0">
                <a:solidFill>
                  <a:srgbClr val="222222"/>
                </a:solidFill>
              </a:rPr>
              <a:t>[3]</a:t>
            </a:r>
            <a:r>
              <a:rPr lang="en-US" baseline="30000" dirty="0">
                <a:solidFill>
                  <a:srgbClr val="222222"/>
                </a:solidFill>
              </a:rPr>
              <a:t> </a:t>
            </a:r>
            <a:r>
              <a:rPr lang="en-US" dirty="0" err="1">
                <a:solidFill>
                  <a:srgbClr val="222222"/>
                </a:solidFill>
              </a:rPr>
              <a:t>Malinauskas</a:t>
            </a:r>
            <a:r>
              <a:rPr lang="en-US" dirty="0">
                <a:solidFill>
                  <a:srgbClr val="222222"/>
                </a:solidFill>
              </a:rPr>
              <a:t>, R. A., </a:t>
            </a:r>
            <a:r>
              <a:rPr lang="en-US" dirty="0" err="1">
                <a:solidFill>
                  <a:srgbClr val="222222"/>
                </a:solidFill>
              </a:rPr>
              <a:t>Hariharan</a:t>
            </a:r>
            <a:r>
              <a:rPr lang="en-US" dirty="0">
                <a:solidFill>
                  <a:srgbClr val="222222"/>
                </a:solidFill>
              </a:rPr>
              <a:t>, P., Day, S. W., </a:t>
            </a:r>
            <a:r>
              <a:rPr lang="en-US" dirty="0" err="1">
                <a:solidFill>
                  <a:srgbClr val="222222"/>
                </a:solidFill>
              </a:rPr>
              <a:t>Herbertson</a:t>
            </a:r>
            <a:r>
              <a:rPr lang="en-US" dirty="0">
                <a:solidFill>
                  <a:srgbClr val="222222"/>
                </a:solidFill>
              </a:rPr>
              <a:t>, L. H., </a:t>
            </a:r>
            <a:r>
              <a:rPr lang="en-US" dirty="0" err="1">
                <a:solidFill>
                  <a:srgbClr val="222222"/>
                </a:solidFill>
              </a:rPr>
              <a:t>Buesen</a:t>
            </a:r>
            <a:r>
              <a:rPr lang="en-US" dirty="0">
                <a:solidFill>
                  <a:srgbClr val="222222"/>
                </a:solidFill>
              </a:rPr>
              <a:t>, M., </a:t>
            </a:r>
            <a:r>
              <a:rPr lang="en-US" dirty="0" err="1">
                <a:solidFill>
                  <a:srgbClr val="222222"/>
                </a:solidFill>
              </a:rPr>
              <a:t>Steinseifer</a:t>
            </a:r>
            <a:r>
              <a:rPr lang="en-US" dirty="0">
                <a:solidFill>
                  <a:srgbClr val="222222"/>
                </a:solidFill>
              </a:rPr>
              <a:t>, U., ... &amp; Craven, B. A. (2017). FDA benchmark medical device flow models for CFD validation. </a:t>
            </a:r>
            <a:r>
              <a:rPr lang="en-US" i="1" dirty="0" err="1">
                <a:solidFill>
                  <a:srgbClr val="222222"/>
                </a:solidFill>
              </a:rPr>
              <a:t>Asaio</a:t>
            </a:r>
            <a:r>
              <a:rPr lang="en-US" i="1" dirty="0">
                <a:solidFill>
                  <a:srgbClr val="222222"/>
                </a:solidFill>
              </a:rPr>
              <a:t> Journal</a:t>
            </a:r>
            <a:r>
              <a:rPr lang="en-US" dirty="0">
                <a:solidFill>
                  <a:srgbClr val="222222"/>
                </a:solidFill>
              </a:rPr>
              <a:t>, </a:t>
            </a:r>
            <a:r>
              <a:rPr lang="en-US" i="1" dirty="0">
                <a:solidFill>
                  <a:srgbClr val="222222"/>
                </a:solidFill>
              </a:rPr>
              <a:t>63</a:t>
            </a:r>
            <a:r>
              <a:rPr lang="en-US" dirty="0">
                <a:solidFill>
                  <a:srgbClr val="222222"/>
                </a:solidFill>
              </a:rPr>
              <a:t>(2), 150-160.</a:t>
            </a:r>
            <a:endParaRPr lang="en-US" dirty="0"/>
          </a:p>
          <a:p>
            <a:pPr marL="0" indent="0">
              <a:buNone/>
            </a:pPr>
            <a:endParaRPr lang="en-US" dirty="0"/>
          </a:p>
        </p:txBody>
      </p:sp>
    </p:spTree>
    <p:extLst>
      <p:ext uri="{BB962C8B-B14F-4D97-AF65-F5344CB8AC3E}">
        <p14:creationId xmlns:p14="http://schemas.microsoft.com/office/powerpoint/2010/main" val="33577749"/>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1719C8D-E6CC-8C4C-9577-B8D6C52497CD}" vid="{C7532908-2085-F44A-A8FC-BE09920E98E1}"/>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dating-Template-2022-V2" id="{B5176BEC-8C5C-AE4C-92AB-C0F78BE12DF4}" vid="{3DD4393C-EA48-8A49-B769-7986B70E2E3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3749</TotalTime>
  <Words>661</Words>
  <Application>Microsoft Office PowerPoint</Application>
  <PresentationFormat>On-screen Show (16:9)</PresentationFormat>
  <Paragraphs>39</Paragraphs>
  <Slides>8</Slides>
  <Notes>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8</vt:i4>
      </vt:variant>
    </vt:vector>
  </HeadingPairs>
  <TitlesOfParts>
    <vt:vector size="19" baseType="lpstr">
      <vt:lpstr>Cambria Math</vt:lpstr>
      <vt:lpstr>Lato Black</vt:lpstr>
      <vt:lpstr>Lato Light</vt:lpstr>
      <vt:lpstr>Wingdings</vt:lpstr>
      <vt:lpstr>Arial</vt:lpstr>
      <vt:lpstr>Lato</vt:lpstr>
      <vt:lpstr>Calibri</vt:lpstr>
      <vt:lpstr>2_comsol-slide-template-NEW</vt:lpstr>
      <vt:lpstr>comsol-slide-template-NEW</vt:lpstr>
      <vt:lpstr>1_comsol-slide-template-NEW</vt:lpstr>
      <vt:lpstr>3_comsol-slide-template-NEW</vt:lpstr>
      <vt:lpstr>Centrifugal Blood Pump</vt:lpstr>
      <vt:lpstr>Background</vt:lpstr>
      <vt:lpstr>Model Definition &amp; Implementation</vt:lpstr>
      <vt:lpstr>Results</vt:lpstr>
      <vt:lpstr>Results</vt:lpstr>
      <vt:lpstr>Results</vt:lpstr>
      <vt:lpstr>Conclusions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Siva Sashank Tholeti</cp:lastModifiedBy>
  <cp:revision>83</cp:revision>
  <dcterms:created xsi:type="dcterms:W3CDTF">2006-08-16T00:00:00Z</dcterms:created>
  <dcterms:modified xsi:type="dcterms:W3CDTF">2022-04-19T13:32:07Z</dcterms:modified>
</cp:coreProperties>
</file>