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2" r:id="rId1"/>
  </p:sldMasterIdLst>
  <p:notesMasterIdLst>
    <p:notesMasterId r:id="rId9"/>
  </p:notesMasterIdLst>
  <p:sldIdLst>
    <p:sldId id="2580" r:id="rId2"/>
    <p:sldId id="2581" r:id="rId3"/>
    <p:sldId id="2582" r:id="rId4"/>
    <p:sldId id="2583" r:id="rId5"/>
    <p:sldId id="2585" r:id="rId6"/>
    <p:sldId id="2586" r:id="rId7"/>
    <p:sldId id="2588" r:id="rId8"/>
  </p:sldIdLst>
  <p:sldSz cx="9144000" cy="5143500" type="screen16x9"/>
  <p:notesSz cx="7053263" cy="93091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EAF4"/>
    <a:srgbClr val="C3D7E5"/>
    <a:srgbClr val="DBDBDD"/>
    <a:srgbClr val="F1F5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399" autoAdjust="0"/>
    <p:restoredTop sz="95000" autoAdjust="0"/>
  </p:normalViewPr>
  <p:slideViewPr>
    <p:cSldViewPr snapToGrid="0" showGuides="1">
      <p:cViewPr varScale="1">
        <p:scale>
          <a:sx n="157" d="100"/>
          <a:sy n="157" d="100"/>
        </p:scale>
        <p:origin x="160" y="568"/>
      </p:cViewPr>
      <p:guideLst>
        <p:guide orient="horz" pos="1620"/>
        <p:guide pos="2880"/>
      </p:guideLst>
    </p:cSldViewPr>
  </p:slideViewPr>
  <p:outlineViewPr>
    <p:cViewPr>
      <p:scale>
        <a:sx n="33" d="100"/>
        <a:sy n="33" d="100"/>
      </p:scale>
      <p:origin x="0" y="-2940"/>
    </p:cViewPr>
  </p:outlineViewPr>
  <p:notesTextViewPr>
    <p:cViewPr>
      <p:scale>
        <a:sx n="3" d="2"/>
        <a:sy n="3" d="2"/>
      </p:scale>
      <p:origin x="0" y="0"/>
    </p:cViewPr>
  </p:notesTextViewPr>
  <p:sorterViewPr>
    <p:cViewPr>
      <p:scale>
        <a:sx n="100" d="100"/>
        <a:sy n="100" d="100"/>
      </p:scale>
      <p:origin x="0" y="-488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7072"/>
          </a:xfrm>
          <a:prstGeom prst="rect">
            <a:avLst/>
          </a:prstGeom>
        </p:spPr>
        <p:txBody>
          <a:bodyPr vert="horz" lIns="93497" tIns="46749" rIns="93497" bIns="46749" rtlCol="0"/>
          <a:lstStyle>
            <a:lvl1pPr algn="l">
              <a:defRPr sz="1200"/>
            </a:lvl1pPr>
          </a:lstStyle>
          <a:p>
            <a:endParaRPr lang="en-US"/>
          </a:p>
        </p:txBody>
      </p:sp>
      <p:sp>
        <p:nvSpPr>
          <p:cNvPr id="3" name="Date Placeholder 2"/>
          <p:cNvSpPr>
            <a:spLocks noGrp="1"/>
          </p:cNvSpPr>
          <p:nvPr>
            <p:ph type="dt" idx="1"/>
          </p:nvPr>
        </p:nvSpPr>
        <p:spPr>
          <a:xfrm>
            <a:off x="3995217" y="0"/>
            <a:ext cx="3056414" cy="467072"/>
          </a:xfrm>
          <a:prstGeom prst="rect">
            <a:avLst/>
          </a:prstGeom>
        </p:spPr>
        <p:txBody>
          <a:bodyPr vert="horz" lIns="93497" tIns="46749" rIns="93497" bIns="46749" rtlCol="0"/>
          <a:lstStyle>
            <a:lvl1pPr algn="r">
              <a:defRPr sz="1200"/>
            </a:lvl1pPr>
          </a:lstStyle>
          <a:p>
            <a:fld id="{FF256858-8270-4D47-AE03-23F142485F54}" type="datetimeFigureOut">
              <a:rPr lang="en-US" smtClean="0"/>
              <a:t>7/14/22</a:t>
            </a:fld>
            <a:endParaRPr lang="en-US"/>
          </a:p>
        </p:txBody>
      </p:sp>
      <p:sp>
        <p:nvSpPr>
          <p:cNvPr id="4" name="Slide Image Placeholder 3"/>
          <p:cNvSpPr>
            <a:spLocks noGrp="1" noRot="1" noChangeAspect="1"/>
          </p:cNvSpPr>
          <p:nvPr>
            <p:ph type="sldImg" idx="2"/>
          </p:nvPr>
        </p:nvSpPr>
        <p:spPr>
          <a:xfrm>
            <a:off x="733425" y="1163638"/>
            <a:ext cx="5586413" cy="3141662"/>
          </a:xfrm>
          <a:prstGeom prst="rect">
            <a:avLst/>
          </a:prstGeom>
          <a:noFill/>
          <a:ln w="12700">
            <a:solidFill>
              <a:prstClr val="black"/>
            </a:solidFill>
          </a:ln>
        </p:spPr>
        <p:txBody>
          <a:bodyPr vert="horz" lIns="93497" tIns="46749" rIns="93497" bIns="46749" rtlCol="0" anchor="ctr"/>
          <a:lstStyle/>
          <a:p>
            <a:endParaRPr lang="en-US"/>
          </a:p>
        </p:txBody>
      </p:sp>
      <p:sp>
        <p:nvSpPr>
          <p:cNvPr id="5" name="Notes Placeholder 4"/>
          <p:cNvSpPr>
            <a:spLocks noGrp="1"/>
          </p:cNvSpPr>
          <p:nvPr>
            <p:ph type="body" sz="quarter" idx="3"/>
          </p:nvPr>
        </p:nvSpPr>
        <p:spPr>
          <a:xfrm>
            <a:off x="705327" y="4480004"/>
            <a:ext cx="5642610" cy="3665458"/>
          </a:xfrm>
          <a:prstGeom prst="rect">
            <a:avLst/>
          </a:prstGeom>
        </p:spPr>
        <p:txBody>
          <a:bodyPr vert="horz" lIns="93497" tIns="46749" rIns="93497" bIns="4674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56414" cy="467071"/>
          </a:xfrm>
          <a:prstGeom prst="rect">
            <a:avLst/>
          </a:prstGeom>
        </p:spPr>
        <p:txBody>
          <a:bodyPr vert="horz" lIns="93497" tIns="46749" rIns="93497" bIns="46749" rtlCol="0" anchor="b"/>
          <a:lstStyle>
            <a:lvl1pPr algn="l">
              <a:defRPr sz="1200"/>
            </a:lvl1pPr>
          </a:lstStyle>
          <a:p>
            <a:endParaRPr lang="en-US"/>
          </a:p>
        </p:txBody>
      </p:sp>
      <p:sp>
        <p:nvSpPr>
          <p:cNvPr id="7" name="Slide Number Placeholder 6"/>
          <p:cNvSpPr>
            <a:spLocks noGrp="1"/>
          </p:cNvSpPr>
          <p:nvPr>
            <p:ph type="sldNum" sz="quarter" idx="5"/>
          </p:nvPr>
        </p:nvSpPr>
        <p:spPr>
          <a:xfrm>
            <a:off x="3995217" y="8842030"/>
            <a:ext cx="3056414" cy="467071"/>
          </a:xfrm>
          <a:prstGeom prst="rect">
            <a:avLst/>
          </a:prstGeom>
        </p:spPr>
        <p:txBody>
          <a:bodyPr vert="horz" lIns="93497" tIns="46749" rIns="93497" bIns="46749" rtlCol="0" anchor="b"/>
          <a:lstStyle>
            <a:lvl1pPr algn="r">
              <a:defRPr sz="1200"/>
            </a:lvl1pPr>
          </a:lstStyle>
          <a:p>
            <a:fld id="{D0C25644-3692-43B5-84F7-6A9A4EF45880}" type="slidenum">
              <a:rPr lang="en-US" smtClean="0"/>
              <a:t>‹#›</a:t>
            </a:fld>
            <a:endParaRPr lang="en-US"/>
          </a:p>
        </p:txBody>
      </p:sp>
    </p:spTree>
    <p:extLst>
      <p:ext uri="{BB962C8B-B14F-4D97-AF65-F5344CB8AC3E}">
        <p14:creationId xmlns:p14="http://schemas.microsoft.com/office/powerpoint/2010/main" val="1674134676"/>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5.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327948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269552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2337918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6810883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8337971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21353827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88101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562351"/>
            <a:ext cx="1634721" cy="12954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88101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562351"/>
            <a:ext cx="1634721" cy="12954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4589977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187050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41598160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8713485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297131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9385762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285750"/>
            <a:ext cx="2196352" cy="1295400"/>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6987697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1047749"/>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310362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387681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90341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442704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1152758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7905816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159282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511867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49604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4866373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4574381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100018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8910953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901641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0217755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027911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562884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4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2006837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7477647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4440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11393105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155407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935366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7298527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7457722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7876337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635745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11338140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0737808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328093913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83887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00363119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1709939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668932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80914432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97677376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571045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7465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45853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068869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2"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30667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9686289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2.emf"/><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3.png"/><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1.emf"/><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7"/>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8"/>
          <a:stretch>
            <a:fillRect/>
          </a:stretch>
        </p:blipFill>
        <p:spPr>
          <a:xfrm>
            <a:off x="115778" y="223913"/>
            <a:ext cx="752320" cy="69658"/>
          </a:xfrm>
          <a:prstGeom prst="rect">
            <a:avLst/>
          </a:prstGeom>
        </p:spPr>
      </p:pic>
    </p:spTree>
    <p:extLst>
      <p:ext uri="{BB962C8B-B14F-4D97-AF65-F5344CB8AC3E}">
        <p14:creationId xmlns:p14="http://schemas.microsoft.com/office/powerpoint/2010/main" val="203818091"/>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 id="2147483845" r:id="rId13"/>
    <p:sldLayoutId id="2147483846" r:id="rId14"/>
    <p:sldLayoutId id="2147483847" r:id="rId15"/>
    <p:sldLayoutId id="2147483848" r:id="rId16"/>
    <p:sldLayoutId id="2147483849" r:id="rId17"/>
    <p:sldLayoutId id="2147483850" r:id="rId18"/>
    <p:sldLayoutId id="2147483851" r:id="rId19"/>
    <p:sldLayoutId id="2147483852" r:id="rId20"/>
    <p:sldLayoutId id="2147483853" r:id="rId21"/>
    <p:sldLayoutId id="2147483854" r:id="rId22"/>
    <p:sldLayoutId id="2147483855" r:id="rId23"/>
    <p:sldLayoutId id="2147483856" r:id="rId24"/>
    <p:sldLayoutId id="2147483857" r:id="rId25"/>
    <p:sldLayoutId id="2147483858" r:id="rId26"/>
    <p:sldLayoutId id="2147483859" r:id="rId27"/>
    <p:sldLayoutId id="2147483860" r:id="rId28"/>
    <p:sldLayoutId id="2147483861" r:id="rId29"/>
    <p:sldLayoutId id="2147483862" r:id="rId30"/>
    <p:sldLayoutId id="2147483863" r:id="rId31"/>
    <p:sldLayoutId id="2147483864" r:id="rId32"/>
    <p:sldLayoutId id="2147483865" r:id="rId33"/>
    <p:sldLayoutId id="2147483866" r:id="rId34"/>
    <p:sldLayoutId id="2147483867" r:id="rId35"/>
    <p:sldLayoutId id="2147483868" r:id="rId36"/>
    <p:sldLayoutId id="2147483869" r:id="rId37"/>
    <p:sldLayoutId id="2147483870" r:id="rId38"/>
    <p:sldLayoutId id="2147483871" r:id="rId39"/>
    <p:sldLayoutId id="2147483872" r:id="rId40"/>
    <p:sldLayoutId id="2147483873" r:id="rId41"/>
    <p:sldLayoutId id="2147483874" r:id="rId42"/>
    <p:sldLayoutId id="2147483875" r:id="rId43"/>
    <p:sldLayoutId id="2147483876" r:id="rId44"/>
    <p:sldLayoutId id="2147483877" r:id="rId45"/>
    <p:sldLayoutId id="2147483878" r:id="rId46"/>
    <p:sldLayoutId id="2147483879" r:id="rId47"/>
    <p:sldLayoutId id="2147483880" r:id="rId48"/>
    <p:sldLayoutId id="2147483881" r:id="rId49"/>
    <p:sldLayoutId id="2147483882" r:id="rId50"/>
    <p:sldLayoutId id="2147483883" r:id="rId51"/>
    <p:sldLayoutId id="2147483884" r:id="rId52"/>
    <p:sldLayoutId id="2147483885" r:id="rId53"/>
    <p:sldLayoutId id="2147483886" r:id="rId54"/>
    <p:sldLayoutId id="2147483887" r:id="rId55"/>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5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comsol.com/model/107641" TargetMode="External"/><Relationship Id="rId2" Type="http://schemas.openxmlformats.org/officeDocument/2006/relationships/hyperlink" Target="https://www.comsol.com/blogs/extracting-electrical-circuits-from-electromagnetics-simulations/"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comsol.com/model/107641" TargetMode="External"/><Relationship Id="rId1" Type="http://schemas.openxmlformats.org/officeDocument/2006/relationships/slideLayout" Target="../slideLayouts/slideLayout30.xml"/><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3.png"/><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436C4-039B-424B-969A-6B1F56FC8C2B}"/>
              </a:ext>
            </a:extLst>
          </p:cNvPr>
          <p:cNvSpPr>
            <a:spLocks noGrp="1"/>
          </p:cNvSpPr>
          <p:nvPr>
            <p:ph type="title"/>
          </p:nvPr>
        </p:nvSpPr>
        <p:spPr/>
        <p:txBody>
          <a:bodyPr/>
          <a:lstStyle/>
          <a:p>
            <a:r>
              <a:rPr lang="en-US" dirty="0"/>
              <a:t>Extracting Electrical Circuits from Electromagnetic Simulations</a:t>
            </a:r>
          </a:p>
        </p:txBody>
      </p:sp>
      <p:pic>
        <p:nvPicPr>
          <p:cNvPr id="8" name="Picture 7">
            <a:extLst>
              <a:ext uri="{FF2B5EF4-FFF2-40B4-BE49-F238E27FC236}">
                <a16:creationId xmlns:a16="http://schemas.microsoft.com/office/drawing/2014/main" id="{38F010E9-EDE4-4745-A146-A3813284A6F1}"/>
              </a:ext>
            </a:extLst>
          </p:cNvPr>
          <p:cNvPicPr>
            <a:picLocks noChangeAspect="1"/>
          </p:cNvPicPr>
          <p:nvPr/>
        </p:nvPicPr>
        <p:blipFill rotWithShape="1">
          <a:blip r:embed="rId2"/>
          <a:srcRect t="26396" r="27235"/>
          <a:stretch/>
        </p:blipFill>
        <p:spPr>
          <a:xfrm>
            <a:off x="5315137" y="-66745"/>
            <a:ext cx="3902281" cy="2960479"/>
          </a:xfrm>
          <a:prstGeom prst="rect">
            <a:avLst/>
          </a:prstGeom>
        </p:spPr>
      </p:pic>
    </p:spTree>
    <p:extLst>
      <p:ext uri="{BB962C8B-B14F-4D97-AF65-F5344CB8AC3E}">
        <p14:creationId xmlns:p14="http://schemas.microsoft.com/office/powerpoint/2010/main" val="1684896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0CE1E929-B14F-46A7-B112-DE62899214FB}"/>
              </a:ext>
            </a:extLst>
          </p:cNvPr>
          <p:cNvSpPr>
            <a:spLocks noGrp="1"/>
          </p:cNvSpPr>
          <p:nvPr>
            <p:ph type="title"/>
          </p:nvPr>
        </p:nvSpPr>
        <p:spPr/>
        <p:txBody>
          <a:bodyPr/>
          <a:lstStyle/>
          <a:p>
            <a:r>
              <a:rPr lang="en-US" dirty="0"/>
              <a:t>Highlights</a:t>
            </a:r>
          </a:p>
        </p:txBody>
      </p:sp>
      <p:sp>
        <p:nvSpPr>
          <p:cNvPr id="11" name="Content Placeholder 10">
            <a:extLst>
              <a:ext uri="{FF2B5EF4-FFF2-40B4-BE49-F238E27FC236}">
                <a16:creationId xmlns:a16="http://schemas.microsoft.com/office/drawing/2014/main" id="{7687EDB7-9C5D-427D-B108-E819CE11DCA5}"/>
              </a:ext>
            </a:extLst>
          </p:cNvPr>
          <p:cNvSpPr>
            <a:spLocks noGrp="1"/>
          </p:cNvSpPr>
          <p:nvPr>
            <p:ph idx="1"/>
          </p:nvPr>
        </p:nvSpPr>
        <p:spPr/>
        <p:txBody>
          <a:bodyPr/>
          <a:lstStyle/>
          <a:p>
            <a:r>
              <a:rPr lang="en-US" dirty="0"/>
              <a:t>Circuit Extractor add-in</a:t>
            </a:r>
          </a:p>
          <a:p>
            <a:pPr lvl="1"/>
            <a:r>
              <a:rPr lang="en-US" dirty="0"/>
              <a:t>Basics and preliminary steps</a:t>
            </a:r>
          </a:p>
          <a:p>
            <a:pPr lvl="1"/>
            <a:r>
              <a:rPr lang="en-US" dirty="0"/>
              <a:t>Primer on Circuit Extractor, introductory case </a:t>
            </a:r>
          </a:p>
          <a:p>
            <a:pPr lvl="1"/>
            <a:r>
              <a:rPr lang="en-US" dirty="0"/>
              <a:t>RL square wave response verification, case 1</a:t>
            </a:r>
          </a:p>
          <a:p>
            <a:pPr lvl="1"/>
            <a:r>
              <a:rPr lang="en-US" dirty="0"/>
              <a:t>Resistors network stationary current verification, case 2</a:t>
            </a:r>
          </a:p>
          <a:p>
            <a:pPr lvl="1"/>
            <a:r>
              <a:rPr lang="en-US" dirty="0"/>
              <a:t>RLC frequency domain extraction for PCB coil model, case 3</a:t>
            </a:r>
          </a:p>
          <a:p>
            <a:r>
              <a:rPr lang="en-US" dirty="0"/>
              <a:t>More information in blog </a:t>
            </a:r>
            <a:r>
              <a:rPr lang="en-US" dirty="0">
                <a:hlinkClick r:id="rId2"/>
              </a:rPr>
              <a:t>Extracting Electrical Circuits from Electromagnetic Simulations</a:t>
            </a:r>
            <a:endParaRPr lang="en-US" dirty="0"/>
          </a:p>
          <a:p>
            <a:r>
              <a:rPr lang="en-US" dirty="0"/>
              <a:t>Models available </a:t>
            </a:r>
            <a:r>
              <a:rPr lang="en-US" dirty="0">
                <a:hlinkClick r:id="rId3"/>
              </a:rPr>
              <a:t>here</a:t>
            </a:r>
            <a:endParaRPr lang="en-US" dirty="0"/>
          </a:p>
        </p:txBody>
      </p:sp>
    </p:spTree>
    <p:extLst>
      <p:ext uri="{BB962C8B-B14F-4D97-AF65-F5344CB8AC3E}">
        <p14:creationId xmlns:p14="http://schemas.microsoft.com/office/powerpoint/2010/main" val="3868648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B8AED5F4-561B-417B-812E-32B2FA65AD90}"/>
              </a:ext>
            </a:extLst>
          </p:cNvPr>
          <p:cNvSpPr>
            <a:spLocks noGrp="1"/>
          </p:cNvSpPr>
          <p:nvPr>
            <p:ph sz="quarter" idx="17"/>
          </p:nvPr>
        </p:nvSpPr>
        <p:spPr/>
        <p:txBody>
          <a:bodyPr/>
          <a:lstStyle/>
          <a:p>
            <a:endParaRPr lang="en-US"/>
          </a:p>
        </p:txBody>
      </p:sp>
      <p:sp>
        <p:nvSpPr>
          <p:cNvPr id="2" name="Title 1">
            <a:extLst>
              <a:ext uri="{FF2B5EF4-FFF2-40B4-BE49-F238E27FC236}">
                <a16:creationId xmlns:a16="http://schemas.microsoft.com/office/drawing/2014/main" id="{44C68204-E6FA-42F1-8889-0E4237781B9A}"/>
              </a:ext>
            </a:extLst>
          </p:cNvPr>
          <p:cNvSpPr>
            <a:spLocks noGrp="1"/>
          </p:cNvSpPr>
          <p:nvPr>
            <p:ph type="title"/>
          </p:nvPr>
        </p:nvSpPr>
        <p:spPr/>
        <p:txBody>
          <a:bodyPr>
            <a:normAutofit/>
          </a:bodyPr>
          <a:lstStyle/>
          <a:p>
            <a:r>
              <a:rPr lang="en-US" dirty="0"/>
              <a:t>Circuit Extractor Add-in, Basic &amp; Preliminary Steps</a:t>
            </a:r>
          </a:p>
        </p:txBody>
      </p:sp>
      <p:sp>
        <p:nvSpPr>
          <p:cNvPr id="3" name="Content Placeholder 2">
            <a:extLst>
              <a:ext uri="{FF2B5EF4-FFF2-40B4-BE49-F238E27FC236}">
                <a16:creationId xmlns:a16="http://schemas.microsoft.com/office/drawing/2014/main" id="{75934570-81F0-4A0E-92D1-CBAADFD37AD4}"/>
              </a:ext>
            </a:extLst>
          </p:cNvPr>
          <p:cNvSpPr>
            <a:spLocks noGrp="1"/>
          </p:cNvSpPr>
          <p:nvPr>
            <p:ph sz="half" idx="10"/>
          </p:nvPr>
        </p:nvSpPr>
        <p:spPr>
          <a:xfrm>
            <a:off x="350126" y="3028949"/>
            <a:ext cx="2631910" cy="1918364"/>
          </a:xfrm>
        </p:spPr>
        <p:txBody>
          <a:bodyPr>
            <a:normAutofit/>
          </a:bodyPr>
          <a:lstStyle/>
          <a:p>
            <a:r>
              <a:rPr lang="en-US" dirty="0"/>
              <a:t>Convert Source Sweep studies into Electrical Circuits</a:t>
            </a:r>
          </a:p>
          <a:p>
            <a:r>
              <a:rPr lang="en-US" dirty="0"/>
              <a:t>Click on "Developer" in top ribbon</a:t>
            </a:r>
          </a:p>
          <a:p>
            <a:r>
              <a:rPr lang="en-US" dirty="0"/>
              <a:t>Select "Add-in Libraries“</a:t>
            </a:r>
          </a:p>
          <a:p>
            <a:r>
              <a:rPr lang="en-US" dirty="0"/>
              <a:t>Expand the AC/DC Module </a:t>
            </a:r>
          </a:p>
          <a:p>
            <a:r>
              <a:rPr lang="en-US" dirty="0"/>
              <a:t>Check "</a:t>
            </a:r>
            <a:r>
              <a:rPr lang="en-US" dirty="0" err="1"/>
              <a:t>circuit_extractor</a:t>
            </a:r>
            <a:r>
              <a:rPr lang="en-US" dirty="0"/>
              <a:t>"</a:t>
            </a:r>
          </a:p>
        </p:txBody>
      </p:sp>
      <p:pic>
        <p:nvPicPr>
          <p:cNvPr id="11" name="Picture 2" descr="http://cww.comsol.com/confluence/download/attachments/352947676/image2022-5-11_9-45-27.png?version=1&amp;modificationDate=1652255128000&amp;api=v2">
            <a:extLst>
              <a:ext uri="{FF2B5EF4-FFF2-40B4-BE49-F238E27FC236}">
                <a16:creationId xmlns:a16="http://schemas.microsoft.com/office/drawing/2014/main" id="{8A659E69-0AA7-43A7-9C29-E4650ABBA0C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 t="660" r="30569"/>
          <a:stretch/>
        </p:blipFill>
        <p:spPr bwMode="auto">
          <a:xfrm>
            <a:off x="3271059" y="436765"/>
            <a:ext cx="6029890" cy="4729845"/>
          </a:xfrm>
          <a:prstGeom prst="rect">
            <a:avLst/>
          </a:prstGeom>
          <a:noFill/>
          <a:ln w="3175">
            <a:solidFill>
              <a:schemeClr val="bg2"/>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4104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F83BC697-A367-4853-926D-B05C76556CDC}"/>
              </a:ext>
            </a:extLst>
          </p:cNvPr>
          <p:cNvSpPr>
            <a:spLocks noGrp="1"/>
          </p:cNvSpPr>
          <p:nvPr>
            <p:ph sz="half" idx="10"/>
          </p:nvPr>
        </p:nvSpPr>
        <p:spPr/>
        <p:txBody>
          <a:bodyPr/>
          <a:lstStyle/>
          <a:p>
            <a:r>
              <a:rPr lang="en-US" dirty="0">
                <a:hlinkClick r:id="rId2"/>
              </a:rPr>
              <a:t>Open  model for introductory case with suffix “BeforeAddin”</a:t>
            </a:r>
            <a:endParaRPr lang="en-US" dirty="0"/>
          </a:p>
          <a:p>
            <a:r>
              <a:rPr lang="en-US" dirty="0"/>
              <a:t>Solve Source Sweep, getting lumped matrices</a:t>
            </a:r>
          </a:p>
          <a:p>
            <a:r>
              <a:rPr lang="en-US" dirty="0"/>
              <a:t>From Developer menu, Add-ins, select “Circuit Extractor”</a:t>
            </a:r>
          </a:p>
          <a:p>
            <a:r>
              <a:rPr lang="en-US" dirty="0"/>
              <a:t>Set Circuit Extractor as in image and press “Extract Circuit”</a:t>
            </a:r>
          </a:p>
          <a:p>
            <a:endParaRPr lang="en-US" dirty="0"/>
          </a:p>
        </p:txBody>
      </p:sp>
      <p:sp>
        <p:nvSpPr>
          <p:cNvPr id="11" name="Content Placeholder 10">
            <a:extLst>
              <a:ext uri="{FF2B5EF4-FFF2-40B4-BE49-F238E27FC236}">
                <a16:creationId xmlns:a16="http://schemas.microsoft.com/office/drawing/2014/main" id="{A96757F5-585C-4E8A-86B4-C003B3270734}"/>
              </a:ext>
            </a:extLst>
          </p:cNvPr>
          <p:cNvSpPr>
            <a:spLocks noGrp="1"/>
          </p:cNvSpPr>
          <p:nvPr>
            <p:ph sz="quarter" idx="19"/>
          </p:nvPr>
        </p:nvSpPr>
        <p:spPr/>
        <p:txBody>
          <a:bodyPr/>
          <a:lstStyle/>
          <a:p>
            <a:r>
              <a:rPr lang="en-US" dirty="0"/>
              <a:t>Output</a:t>
            </a:r>
          </a:p>
        </p:txBody>
      </p:sp>
      <p:sp>
        <p:nvSpPr>
          <p:cNvPr id="12" name="Content Placeholder 11">
            <a:extLst>
              <a:ext uri="{FF2B5EF4-FFF2-40B4-BE49-F238E27FC236}">
                <a16:creationId xmlns:a16="http://schemas.microsoft.com/office/drawing/2014/main" id="{EE10332A-CA4B-4D54-AF9D-2842A6C836C2}"/>
              </a:ext>
            </a:extLst>
          </p:cNvPr>
          <p:cNvSpPr>
            <a:spLocks noGrp="1"/>
          </p:cNvSpPr>
          <p:nvPr>
            <p:ph sz="quarter" idx="20"/>
          </p:nvPr>
        </p:nvSpPr>
        <p:spPr/>
        <p:txBody>
          <a:bodyPr/>
          <a:lstStyle/>
          <a:p>
            <a:r>
              <a:rPr lang="en-US" dirty="0"/>
              <a:t>SPICE File Preview</a:t>
            </a:r>
          </a:p>
          <a:p>
            <a:r>
              <a:rPr lang="en-US" dirty="0"/>
              <a:t>Electrical Circuit Interface</a:t>
            </a:r>
          </a:p>
          <a:p>
            <a:r>
              <a:rPr lang="en-US" dirty="0"/>
              <a:t>.</a:t>
            </a:r>
            <a:r>
              <a:rPr lang="en-US" dirty="0" err="1"/>
              <a:t>cir</a:t>
            </a:r>
            <a:r>
              <a:rPr lang="en-US" dirty="0"/>
              <a:t> file</a:t>
            </a:r>
          </a:p>
        </p:txBody>
      </p:sp>
      <p:sp>
        <p:nvSpPr>
          <p:cNvPr id="9" name="Title 8">
            <a:extLst>
              <a:ext uri="{FF2B5EF4-FFF2-40B4-BE49-F238E27FC236}">
                <a16:creationId xmlns:a16="http://schemas.microsoft.com/office/drawing/2014/main" id="{C99B56F8-5F50-4C1E-AA01-C30BF1A71F9D}"/>
              </a:ext>
            </a:extLst>
          </p:cNvPr>
          <p:cNvSpPr>
            <a:spLocks noGrp="1"/>
          </p:cNvSpPr>
          <p:nvPr>
            <p:ph type="title"/>
          </p:nvPr>
        </p:nvSpPr>
        <p:spPr/>
        <p:txBody>
          <a:bodyPr>
            <a:normAutofit/>
          </a:bodyPr>
          <a:lstStyle/>
          <a:p>
            <a:r>
              <a:rPr lang="en-US" dirty="0"/>
              <a:t>Primer on Circuit Extractor </a:t>
            </a:r>
          </a:p>
        </p:txBody>
      </p:sp>
      <p:pic>
        <p:nvPicPr>
          <p:cNvPr id="3074" name="Picture 2" descr="http://cww.comsol.com/confluence/download/attachments/352947676/image2022-5-25_10-50-28.png?version=1&amp;modificationDate=1653468629000&amp;api=v2">
            <a:extLst>
              <a:ext uri="{FF2B5EF4-FFF2-40B4-BE49-F238E27FC236}">
                <a16:creationId xmlns:a16="http://schemas.microsoft.com/office/drawing/2014/main" id="{33C61876-6C7A-4380-90EB-1D0FD14CE11F}"/>
              </a:ext>
            </a:extLst>
          </p:cNvPr>
          <p:cNvPicPr>
            <a:picLocks noGrp="1" noChangeAspect="1" noChangeArrowheads="1"/>
          </p:cNvPicPr>
          <p:nvPr>
            <p:ph sz="quarter" idx="29"/>
          </p:nvPr>
        </p:nvPicPr>
        <p:blipFill rotWithShape="1">
          <a:blip r:embed="rId3">
            <a:extLst>
              <a:ext uri="{28A0092B-C50C-407E-A947-70E740481C1C}">
                <a14:useLocalDpi xmlns:a14="http://schemas.microsoft.com/office/drawing/2010/main" val="0"/>
              </a:ext>
            </a:extLst>
          </a:blip>
          <a:srcRect t="28302" b="20315"/>
          <a:stretch/>
        </p:blipFill>
        <p:spPr bwMode="auto">
          <a:xfrm>
            <a:off x="3930452" y="293676"/>
            <a:ext cx="2143300" cy="154179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cww.comsol.com/confluence/download/attachments/352947676/image2022-5-25_10-31-27.png?version=1&amp;modificationDate=1653467488000&amp;api=v2">
            <a:extLst>
              <a:ext uri="{FF2B5EF4-FFF2-40B4-BE49-F238E27FC236}">
                <a16:creationId xmlns:a16="http://schemas.microsoft.com/office/drawing/2014/main" id="{94B6B5CE-254E-434C-AB19-F6B70B62E6DC}"/>
              </a:ext>
            </a:extLst>
          </p:cNvPr>
          <p:cNvPicPr>
            <a:picLocks noGrp="1" noChangeAspect="1" noChangeArrowheads="1"/>
          </p:cNvPicPr>
          <p:nvPr>
            <p:ph sz="quarter" idx="31"/>
          </p:nvPr>
        </p:nvPicPr>
        <p:blipFill rotWithShape="1">
          <a:blip r:embed="rId4">
            <a:extLst>
              <a:ext uri="{28A0092B-C50C-407E-A947-70E740481C1C}">
                <a14:useLocalDpi xmlns:a14="http://schemas.microsoft.com/office/drawing/2010/main" val="0"/>
              </a:ext>
            </a:extLst>
          </a:blip>
          <a:srcRect b="24775"/>
          <a:stretch/>
        </p:blipFill>
        <p:spPr bwMode="auto">
          <a:xfrm>
            <a:off x="3629415" y="1928813"/>
            <a:ext cx="2639624" cy="3263911"/>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cww.comsol.com/confluence/download/attachments/352947676/Img2.png?version=2&amp;modificationDate=1653393812000&amp;api=v2">
            <a:extLst>
              <a:ext uri="{FF2B5EF4-FFF2-40B4-BE49-F238E27FC236}">
                <a16:creationId xmlns:a16="http://schemas.microsoft.com/office/drawing/2014/main" id="{20D94964-0ACF-4F06-9AEA-D34C8D446096}"/>
              </a:ext>
            </a:extLst>
          </p:cNvPr>
          <p:cNvPicPr>
            <a:picLocks noGrp="1" noChangeAspect="1" noChangeArrowheads="1"/>
          </p:cNvPicPr>
          <p:nvPr>
            <p:ph sz="quarter" idx="30"/>
          </p:nvPr>
        </p:nvPicPr>
        <p:blipFill>
          <a:blip r:embed="rId5">
            <a:extLst>
              <a:ext uri="{28A0092B-C50C-407E-A947-70E740481C1C}">
                <a14:useLocalDpi xmlns:a14="http://schemas.microsoft.com/office/drawing/2010/main" val="0"/>
              </a:ext>
            </a:extLst>
          </a:blip>
          <a:srcRect/>
          <a:stretch>
            <a:fillRect/>
          </a:stretch>
        </p:blipFill>
        <p:spPr bwMode="auto">
          <a:xfrm>
            <a:off x="6634943" y="0"/>
            <a:ext cx="1974877" cy="3214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823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a:extLst>
              <a:ext uri="{FF2B5EF4-FFF2-40B4-BE49-F238E27FC236}">
                <a16:creationId xmlns:a16="http://schemas.microsoft.com/office/drawing/2014/main" id="{5A8EEAC2-E899-4A97-BAD0-2504BF4B27E9}"/>
              </a:ext>
            </a:extLst>
          </p:cNvPr>
          <p:cNvSpPr>
            <a:spLocks noGrp="1"/>
          </p:cNvSpPr>
          <p:nvPr>
            <p:ph sz="half" idx="10"/>
          </p:nvPr>
        </p:nvSpPr>
        <p:spPr/>
        <p:txBody>
          <a:bodyPr>
            <a:normAutofit lnSpcReduction="10000"/>
          </a:bodyPr>
          <a:lstStyle/>
          <a:p>
            <a:r>
              <a:rPr lang="en-US" dirty="0"/>
              <a:t>Self inductance smooths resulting current as because of as self inductance RL response</a:t>
            </a:r>
          </a:p>
          <a:p>
            <a:r>
              <a:rPr lang="en-US" dirty="0"/>
              <a:t>Mutual inductive effects will generate currents on secondary coil</a:t>
            </a:r>
          </a:p>
        </p:txBody>
      </p:sp>
      <p:sp>
        <p:nvSpPr>
          <p:cNvPr id="11" name="Content Placeholder 10">
            <a:extLst>
              <a:ext uri="{FF2B5EF4-FFF2-40B4-BE49-F238E27FC236}">
                <a16:creationId xmlns:a16="http://schemas.microsoft.com/office/drawing/2014/main" id="{0AB3AC27-7DD9-435F-B426-0AB3B786260F}"/>
              </a:ext>
            </a:extLst>
          </p:cNvPr>
          <p:cNvSpPr>
            <a:spLocks noGrp="1"/>
          </p:cNvSpPr>
          <p:nvPr>
            <p:ph sz="quarter" idx="29"/>
          </p:nvPr>
        </p:nvSpPr>
        <p:spPr/>
        <p:txBody>
          <a:bodyPr/>
          <a:lstStyle/>
          <a:p>
            <a:r>
              <a:rPr lang="en-US"/>
              <a:t> </a:t>
            </a:r>
            <a:endParaRPr lang="en-US" dirty="0"/>
          </a:p>
        </p:txBody>
      </p:sp>
      <p:sp>
        <p:nvSpPr>
          <p:cNvPr id="10" name="Content Placeholder 9">
            <a:extLst>
              <a:ext uri="{FF2B5EF4-FFF2-40B4-BE49-F238E27FC236}">
                <a16:creationId xmlns:a16="http://schemas.microsoft.com/office/drawing/2014/main" id="{8FF8FDEB-859D-48D2-AA29-8CD241B858E7}"/>
              </a:ext>
            </a:extLst>
          </p:cNvPr>
          <p:cNvSpPr>
            <a:spLocks noGrp="1"/>
          </p:cNvSpPr>
          <p:nvPr>
            <p:ph sz="quarter" idx="19"/>
          </p:nvPr>
        </p:nvSpPr>
        <p:spPr/>
        <p:txBody>
          <a:bodyPr>
            <a:normAutofit fontScale="92500" lnSpcReduction="20000"/>
          </a:bodyPr>
          <a:lstStyle/>
          <a:p>
            <a:r>
              <a:rPr lang="en-US" dirty="0"/>
              <a:t>Input square voltage signal on previous example</a:t>
            </a:r>
          </a:p>
        </p:txBody>
      </p:sp>
      <p:sp>
        <p:nvSpPr>
          <p:cNvPr id="23" name="Content Placeholder 22">
            <a:extLst>
              <a:ext uri="{FF2B5EF4-FFF2-40B4-BE49-F238E27FC236}">
                <a16:creationId xmlns:a16="http://schemas.microsoft.com/office/drawing/2014/main" id="{9F5B45FC-3F2C-447E-BD6A-64256156C068}"/>
              </a:ext>
            </a:extLst>
          </p:cNvPr>
          <p:cNvSpPr>
            <a:spLocks noGrp="1"/>
          </p:cNvSpPr>
          <p:nvPr>
            <p:ph sz="half" idx="30"/>
          </p:nvPr>
        </p:nvSpPr>
        <p:spPr/>
        <p:txBody>
          <a:bodyPr>
            <a:normAutofit lnSpcReduction="10000"/>
          </a:bodyPr>
          <a:lstStyle/>
          <a:p>
            <a:r>
              <a:rPr lang="en-US" dirty="0"/>
              <a:t>Solid line: full FEM transient approach, solved by means of "Magnetic Fields" physics</a:t>
            </a:r>
          </a:p>
          <a:p>
            <a:r>
              <a:rPr lang="en-US" dirty="0"/>
              <a:t>Open circles: solving the extracted Electrical Circuit</a:t>
            </a:r>
          </a:p>
        </p:txBody>
      </p:sp>
      <p:sp>
        <p:nvSpPr>
          <p:cNvPr id="13" name="Content Placeholder 12">
            <a:extLst>
              <a:ext uri="{FF2B5EF4-FFF2-40B4-BE49-F238E27FC236}">
                <a16:creationId xmlns:a16="http://schemas.microsoft.com/office/drawing/2014/main" id="{FEC4A5CB-0009-4E32-B1D5-C8131F618FB8}"/>
              </a:ext>
            </a:extLst>
          </p:cNvPr>
          <p:cNvSpPr>
            <a:spLocks noGrp="1"/>
          </p:cNvSpPr>
          <p:nvPr>
            <p:ph sz="quarter" idx="31"/>
          </p:nvPr>
        </p:nvSpPr>
        <p:spPr/>
        <p:txBody>
          <a:bodyPr/>
          <a:lstStyle/>
          <a:p>
            <a:r>
              <a:rPr lang="en-US"/>
              <a:t> </a:t>
            </a:r>
            <a:endParaRPr lang="en-US" dirty="0"/>
          </a:p>
        </p:txBody>
      </p:sp>
      <p:sp>
        <p:nvSpPr>
          <p:cNvPr id="14" name="Content Placeholder 13">
            <a:extLst>
              <a:ext uri="{FF2B5EF4-FFF2-40B4-BE49-F238E27FC236}">
                <a16:creationId xmlns:a16="http://schemas.microsoft.com/office/drawing/2014/main" id="{E2A6E218-314A-47E3-B4FD-9A70030ED414}"/>
              </a:ext>
            </a:extLst>
          </p:cNvPr>
          <p:cNvSpPr>
            <a:spLocks noGrp="1"/>
          </p:cNvSpPr>
          <p:nvPr>
            <p:ph sz="quarter" idx="32"/>
          </p:nvPr>
        </p:nvSpPr>
        <p:spPr/>
        <p:txBody>
          <a:bodyPr>
            <a:normAutofit fontScale="92500" lnSpcReduction="20000"/>
          </a:bodyPr>
          <a:lstStyle/>
          <a:p>
            <a:r>
              <a:rPr lang="en-US"/>
              <a:t>Comparison of FEM and CIR</a:t>
            </a:r>
            <a:endParaRPr lang="en-US" dirty="0"/>
          </a:p>
        </p:txBody>
      </p:sp>
      <p:sp>
        <p:nvSpPr>
          <p:cNvPr id="8" name="Title 7">
            <a:extLst>
              <a:ext uri="{FF2B5EF4-FFF2-40B4-BE49-F238E27FC236}">
                <a16:creationId xmlns:a16="http://schemas.microsoft.com/office/drawing/2014/main" id="{B3D015F6-23FC-4E20-B450-559EFBB64DCE}"/>
              </a:ext>
            </a:extLst>
          </p:cNvPr>
          <p:cNvSpPr>
            <a:spLocks noGrp="1"/>
          </p:cNvSpPr>
          <p:nvPr>
            <p:ph type="title"/>
          </p:nvPr>
        </p:nvSpPr>
        <p:spPr/>
        <p:txBody>
          <a:bodyPr/>
          <a:lstStyle/>
          <a:p>
            <a:r>
              <a:rPr lang="en-US" dirty="0"/>
              <a:t>CASE 1: RL Square Wave Response Verification</a:t>
            </a:r>
          </a:p>
        </p:txBody>
      </p:sp>
      <p:pic>
        <p:nvPicPr>
          <p:cNvPr id="4100" name="Picture 4" descr="http://cww.comsol.com/confluence/download/attachments/352947676/image2022-5-25_10-57-9.png?version=1&amp;modificationDate=1653469029000&amp;api=v2">
            <a:extLst>
              <a:ext uri="{FF2B5EF4-FFF2-40B4-BE49-F238E27FC236}">
                <a16:creationId xmlns:a16="http://schemas.microsoft.com/office/drawing/2014/main" id="{30473C0F-BD25-43C0-A7DB-E924CA5C16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0919" y="1416227"/>
            <a:ext cx="2456515" cy="1842386"/>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cww.comsol.com/confluence/download/attachments/352947676/image2022-5-25_10-57-28.png?version=1&amp;modificationDate=1653469049000&amp;api=v2">
            <a:extLst>
              <a:ext uri="{FF2B5EF4-FFF2-40B4-BE49-F238E27FC236}">
                <a16:creationId xmlns:a16="http://schemas.microsoft.com/office/drawing/2014/main" id="{E2022088-1F3C-4E30-8FD0-9172B21A4A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6396" y="1462255"/>
            <a:ext cx="2456515" cy="18423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49000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2EC398D-A0D5-4DCE-9345-2D2E37368234}"/>
              </a:ext>
            </a:extLst>
          </p:cNvPr>
          <p:cNvSpPr>
            <a:spLocks noGrp="1"/>
          </p:cNvSpPr>
          <p:nvPr>
            <p:ph type="title"/>
          </p:nvPr>
        </p:nvSpPr>
        <p:spPr/>
        <p:txBody>
          <a:bodyPr>
            <a:normAutofit fontScale="90000"/>
          </a:bodyPr>
          <a:lstStyle/>
          <a:p>
            <a:r>
              <a:rPr lang="en-US" dirty="0"/>
              <a:t>CASE 2: Resistors Network Stationary Current Verification</a:t>
            </a:r>
          </a:p>
        </p:txBody>
      </p:sp>
      <p:sp>
        <p:nvSpPr>
          <p:cNvPr id="10" name="Content Placeholder 9">
            <a:extLst>
              <a:ext uri="{FF2B5EF4-FFF2-40B4-BE49-F238E27FC236}">
                <a16:creationId xmlns:a16="http://schemas.microsoft.com/office/drawing/2014/main" id="{A86DC267-DADC-4A09-85FC-36D3534AA702}"/>
              </a:ext>
            </a:extLst>
          </p:cNvPr>
          <p:cNvSpPr>
            <a:spLocks noGrp="1"/>
          </p:cNvSpPr>
          <p:nvPr>
            <p:ph sz="half" idx="10"/>
          </p:nvPr>
        </p:nvSpPr>
        <p:spPr/>
        <p:txBody>
          <a:bodyPr>
            <a:normAutofit lnSpcReduction="10000"/>
          </a:bodyPr>
          <a:lstStyle/>
          <a:p>
            <a:r>
              <a:rPr lang="en-US" dirty="0"/>
              <a:t>Geometry from ECAD Import Module Library. The ODB++ file is provided courtesy of Hypertherm, Inc., Hanover, NH, USA</a:t>
            </a:r>
          </a:p>
          <a:p>
            <a:r>
              <a:rPr lang="en-US" dirty="0"/>
              <a:t>Extract circuit of a 6 pin resistive mix feeding network</a:t>
            </a:r>
          </a:p>
        </p:txBody>
      </p:sp>
      <p:pic>
        <p:nvPicPr>
          <p:cNvPr id="5122" name="Picture 2" descr="http://cww.comsol.com/confluence/download/attachments/352947676/image2022-5-25_14-1-22.png?version=1&amp;modificationDate=1653480083000&amp;api=v2">
            <a:extLst>
              <a:ext uri="{FF2B5EF4-FFF2-40B4-BE49-F238E27FC236}">
                <a16:creationId xmlns:a16="http://schemas.microsoft.com/office/drawing/2014/main" id="{99AD1CA9-9BF6-482C-84B4-F3CBE7E424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8198" b="7529"/>
          <a:stretch/>
        </p:blipFill>
        <p:spPr bwMode="auto">
          <a:xfrm>
            <a:off x="3271058" y="436766"/>
            <a:ext cx="5934357" cy="4756207"/>
          </a:xfrm>
          <a:prstGeom prst="rect">
            <a:avLst/>
          </a:prstGeom>
          <a:noFill/>
          <a:ln w="3175">
            <a:solidFill>
              <a:schemeClr val="bg2"/>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42890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a:extLst>
              <a:ext uri="{FF2B5EF4-FFF2-40B4-BE49-F238E27FC236}">
                <a16:creationId xmlns:a16="http://schemas.microsoft.com/office/drawing/2014/main" id="{5A8EEAC2-E899-4A97-BAD0-2504BF4B27E9}"/>
              </a:ext>
            </a:extLst>
          </p:cNvPr>
          <p:cNvSpPr>
            <a:spLocks noGrp="1"/>
          </p:cNvSpPr>
          <p:nvPr>
            <p:ph sz="half" idx="10"/>
          </p:nvPr>
        </p:nvSpPr>
        <p:spPr/>
        <p:txBody>
          <a:bodyPr>
            <a:normAutofit/>
          </a:bodyPr>
          <a:lstStyle/>
          <a:p>
            <a:r>
              <a:rPr lang="en-US" dirty="0"/>
              <a:t>Matrices from different physics</a:t>
            </a:r>
          </a:p>
          <a:p>
            <a:r>
              <a:rPr lang="en-US" dirty="0"/>
              <a:t>Extracting single RLC and sweeping regimes from inductive to capacitive</a:t>
            </a:r>
          </a:p>
        </p:txBody>
      </p:sp>
      <p:sp>
        <p:nvSpPr>
          <p:cNvPr id="11" name="Content Placeholder 10">
            <a:extLst>
              <a:ext uri="{FF2B5EF4-FFF2-40B4-BE49-F238E27FC236}">
                <a16:creationId xmlns:a16="http://schemas.microsoft.com/office/drawing/2014/main" id="{0AB3AC27-7DD9-435F-B426-0AB3B786260F}"/>
              </a:ext>
            </a:extLst>
          </p:cNvPr>
          <p:cNvSpPr>
            <a:spLocks noGrp="1"/>
          </p:cNvSpPr>
          <p:nvPr>
            <p:ph sz="quarter" idx="29"/>
          </p:nvPr>
        </p:nvSpPr>
        <p:spPr/>
        <p:txBody>
          <a:bodyPr/>
          <a:lstStyle/>
          <a:p>
            <a:r>
              <a:rPr lang="en-US"/>
              <a:t> </a:t>
            </a:r>
            <a:endParaRPr lang="en-US" dirty="0"/>
          </a:p>
        </p:txBody>
      </p:sp>
      <p:sp>
        <p:nvSpPr>
          <p:cNvPr id="10" name="Content Placeholder 9">
            <a:extLst>
              <a:ext uri="{FF2B5EF4-FFF2-40B4-BE49-F238E27FC236}">
                <a16:creationId xmlns:a16="http://schemas.microsoft.com/office/drawing/2014/main" id="{8FF8FDEB-859D-48D2-AA29-8CD241B858E7}"/>
              </a:ext>
            </a:extLst>
          </p:cNvPr>
          <p:cNvSpPr>
            <a:spLocks noGrp="1"/>
          </p:cNvSpPr>
          <p:nvPr>
            <p:ph sz="quarter" idx="19"/>
          </p:nvPr>
        </p:nvSpPr>
        <p:spPr/>
        <p:txBody>
          <a:bodyPr>
            <a:normAutofit fontScale="92500" lnSpcReduction="20000"/>
          </a:bodyPr>
          <a:lstStyle/>
          <a:p>
            <a:r>
              <a:rPr lang="en-US" dirty="0"/>
              <a:t>Model computing separately RL and C</a:t>
            </a:r>
          </a:p>
        </p:txBody>
      </p:sp>
      <p:sp>
        <p:nvSpPr>
          <p:cNvPr id="23" name="Content Placeholder 22">
            <a:extLst>
              <a:ext uri="{FF2B5EF4-FFF2-40B4-BE49-F238E27FC236}">
                <a16:creationId xmlns:a16="http://schemas.microsoft.com/office/drawing/2014/main" id="{9F5B45FC-3F2C-447E-BD6A-64256156C068}"/>
              </a:ext>
            </a:extLst>
          </p:cNvPr>
          <p:cNvSpPr>
            <a:spLocks noGrp="1"/>
          </p:cNvSpPr>
          <p:nvPr>
            <p:ph sz="half" idx="30"/>
          </p:nvPr>
        </p:nvSpPr>
        <p:spPr/>
        <p:txBody>
          <a:bodyPr>
            <a:normAutofit/>
          </a:bodyPr>
          <a:lstStyle/>
          <a:p>
            <a:r>
              <a:rPr lang="en-US" dirty="0"/>
              <a:t>Impedance showing LC resonance</a:t>
            </a:r>
          </a:p>
          <a:p>
            <a:r>
              <a:rPr lang="en-US" dirty="0"/>
              <a:t>Power transfer for different lines</a:t>
            </a:r>
          </a:p>
        </p:txBody>
      </p:sp>
      <p:sp>
        <p:nvSpPr>
          <p:cNvPr id="13" name="Content Placeholder 12">
            <a:extLst>
              <a:ext uri="{FF2B5EF4-FFF2-40B4-BE49-F238E27FC236}">
                <a16:creationId xmlns:a16="http://schemas.microsoft.com/office/drawing/2014/main" id="{FEC4A5CB-0009-4E32-B1D5-C8131F618FB8}"/>
              </a:ext>
            </a:extLst>
          </p:cNvPr>
          <p:cNvSpPr>
            <a:spLocks noGrp="1"/>
          </p:cNvSpPr>
          <p:nvPr>
            <p:ph sz="quarter" idx="31"/>
          </p:nvPr>
        </p:nvSpPr>
        <p:spPr/>
        <p:txBody>
          <a:bodyPr/>
          <a:lstStyle/>
          <a:p>
            <a:r>
              <a:rPr lang="en-US"/>
              <a:t> </a:t>
            </a:r>
            <a:endParaRPr lang="en-US" dirty="0"/>
          </a:p>
        </p:txBody>
      </p:sp>
      <p:sp>
        <p:nvSpPr>
          <p:cNvPr id="14" name="Content Placeholder 13">
            <a:extLst>
              <a:ext uri="{FF2B5EF4-FFF2-40B4-BE49-F238E27FC236}">
                <a16:creationId xmlns:a16="http://schemas.microsoft.com/office/drawing/2014/main" id="{E2A6E218-314A-47E3-B4FD-9A70030ED414}"/>
              </a:ext>
            </a:extLst>
          </p:cNvPr>
          <p:cNvSpPr>
            <a:spLocks noGrp="1"/>
          </p:cNvSpPr>
          <p:nvPr>
            <p:ph sz="quarter" idx="32"/>
          </p:nvPr>
        </p:nvSpPr>
        <p:spPr/>
        <p:txBody>
          <a:bodyPr>
            <a:normAutofit fontScale="92500" lnSpcReduction="20000"/>
          </a:bodyPr>
          <a:lstStyle/>
          <a:p>
            <a:r>
              <a:rPr lang="en-US" dirty="0"/>
              <a:t>Frequency sweep of extracted circuit</a:t>
            </a:r>
          </a:p>
        </p:txBody>
      </p:sp>
      <p:sp>
        <p:nvSpPr>
          <p:cNvPr id="8" name="Title 7">
            <a:extLst>
              <a:ext uri="{FF2B5EF4-FFF2-40B4-BE49-F238E27FC236}">
                <a16:creationId xmlns:a16="http://schemas.microsoft.com/office/drawing/2014/main" id="{B3D015F6-23FC-4E20-B450-559EFBB64DCE}"/>
              </a:ext>
            </a:extLst>
          </p:cNvPr>
          <p:cNvSpPr>
            <a:spLocks noGrp="1"/>
          </p:cNvSpPr>
          <p:nvPr>
            <p:ph type="title"/>
          </p:nvPr>
        </p:nvSpPr>
        <p:spPr/>
        <p:txBody>
          <a:bodyPr>
            <a:normAutofit/>
          </a:bodyPr>
          <a:lstStyle/>
          <a:p>
            <a:r>
              <a:rPr lang="en-US" dirty="0"/>
              <a:t>CASE 3: RLC Frequency Domain Extraction for PCB Coil Model</a:t>
            </a:r>
          </a:p>
        </p:txBody>
      </p:sp>
      <p:pic>
        <p:nvPicPr>
          <p:cNvPr id="12" name="Picture 11">
            <a:extLst>
              <a:ext uri="{FF2B5EF4-FFF2-40B4-BE49-F238E27FC236}">
                <a16:creationId xmlns:a16="http://schemas.microsoft.com/office/drawing/2014/main" id="{999C72EA-261F-444A-97F5-829715B9C530}"/>
              </a:ext>
            </a:extLst>
          </p:cNvPr>
          <p:cNvPicPr>
            <a:picLocks noChangeAspect="1"/>
          </p:cNvPicPr>
          <p:nvPr/>
        </p:nvPicPr>
        <p:blipFill rotWithShape="1">
          <a:blip r:embed="rId2"/>
          <a:srcRect t="2267" b="2361"/>
          <a:stretch/>
        </p:blipFill>
        <p:spPr>
          <a:xfrm>
            <a:off x="1223968" y="1427811"/>
            <a:ext cx="2669424" cy="1909396"/>
          </a:xfrm>
          <a:prstGeom prst="rect">
            <a:avLst/>
          </a:prstGeom>
        </p:spPr>
      </p:pic>
      <p:pic>
        <p:nvPicPr>
          <p:cNvPr id="2" name="Picture 1">
            <a:extLst>
              <a:ext uri="{FF2B5EF4-FFF2-40B4-BE49-F238E27FC236}">
                <a16:creationId xmlns:a16="http://schemas.microsoft.com/office/drawing/2014/main" id="{A7D02D55-42B5-4A97-BAF0-AA2149AFE2A8}"/>
              </a:ext>
            </a:extLst>
          </p:cNvPr>
          <p:cNvPicPr>
            <a:picLocks noChangeAspect="1"/>
          </p:cNvPicPr>
          <p:nvPr/>
        </p:nvPicPr>
        <p:blipFill>
          <a:blip r:embed="rId3"/>
          <a:stretch>
            <a:fillRect/>
          </a:stretch>
        </p:blipFill>
        <p:spPr>
          <a:xfrm>
            <a:off x="5483548" y="1405113"/>
            <a:ext cx="2608892" cy="1956670"/>
          </a:xfrm>
          <a:prstGeom prst="rect">
            <a:avLst/>
          </a:prstGeom>
        </p:spPr>
      </p:pic>
    </p:spTree>
    <p:extLst>
      <p:ext uri="{BB962C8B-B14F-4D97-AF65-F5344CB8AC3E}">
        <p14:creationId xmlns:p14="http://schemas.microsoft.com/office/powerpoint/2010/main" val="2316885993"/>
      </p:ext>
    </p:extLst>
  </p:cSld>
  <p:clrMapOvr>
    <a:masterClrMapping/>
  </p:clrMapOvr>
</p:sld>
</file>

<file path=ppt/theme/theme1.xml><?xml version="1.0" encoding="utf-8"?>
<a:theme xmlns:a="http://schemas.openxmlformats.org/drawingml/2006/main" name="COMSOL-Mar22">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Mar22" id="{950FAE12-65DB-3545-84C2-D7C99E202585}" vid="{54106109-2CFB-294D-B8F1-F8F5853CE6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COMSOL_PowerPoint_template</Template>
  <TotalTime>6784</TotalTime>
  <Words>314</Words>
  <Application>Microsoft Macintosh PowerPoint</Application>
  <PresentationFormat>On-screen Show (16:9)</PresentationFormat>
  <Paragraphs>46</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Calibri</vt:lpstr>
      <vt:lpstr>Lato</vt:lpstr>
      <vt:lpstr>Lato Black</vt:lpstr>
      <vt:lpstr>Lato Light</vt:lpstr>
      <vt:lpstr>Wingdings</vt:lpstr>
      <vt:lpstr>COMSOL-Mar22</vt:lpstr>
      <vt:lpstr>Extracting Electrical Circuits from Electromagnetic Simulations</vt:lpstr>
      <vt:lpstr>Highlights</vt:lpstr>
      <vt:lpstr>Circuit Extractor Add-in, Basic &amp; Preliminary Steps</vt:lpstr>
      <vt:lpstr>Primer on Circuit Extractor </vt:lpstr>
      <vt:lpstr>CASE 1: RL Square Wave Response Verification</vt:lpstr>
      <vt:lpstr>CASE 2: Resistors Network Stationary Current Verification</vt:lpstr>
      <vt:lpstr>CASE 3: RLC Frequency Domain Extraction for PCB Coil Model</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Introducing COMSOL Multiphysics® Version 6.0</dc:title>
  <dc:creator>Ed Fontes</dc:creator>
  <cp:lastModifiedBy>Microsoft Office User</cp:lastModifiedBy>
  <cp:revision>404</cp:revision>
  <cp:lastPrinted>2022-02-03T08:41:15Z</cp:lastPrinted>
  <dcterms:created xsi:type="dcterms:W3CDTF">2021-12-22T08:05:04Z</dcterms:created>
  <dcterms:modified xsi:type="dcterms:W3CDTF">2022-07-14T13:23:25Z</dcterms:modified>
</cp:coreProperties>
</file>