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814" r:id="rId1"/>
  </p:sldMasterIdLst>
  <p:notesMasterIdLst>
    <p:notesMasterId r:id="rId10"/>
  </p:notesMasterIdLst>
  <p:handoutMasterIdLst>
    <p:handoutMasterId r:id="rId11"/>
  </p:handoutMasterIdLst>
  <p:sldIdLst>
    <p:sldId id="262" r:id="rId2"/>
    <p:sldId id="268" r:id="rId3"/>
    <p:sldId id="272" r:id="rId4"/>
    <p:sldId id="267" r:id="rId5"/>
    <p:sldId id="265" r:id="rId6"/>
    <p:sldId id="271" r:id="rId7"/>
    <p:sldId id="270" r:id="rId8"/>
    <p:sldId id="269" r:id="rId9"/>
  </p:sldIdLst>
  <p:sldSz cx="9144000" cy="5143500" type="screen16x9"/>
  <p:notesSz cx="7315200" cy="9601200"/>
  <p:embeddedFontLst>
    <p:embeddedFont>
      <p:font typeface="Calibri Light" panose="020F0302020204030204" pitchFamily="34" charset="0"/>
      <p:regular r:id="rId12"/>
      <p:italic r:id="rId13"/>
    </p:embeddedFont>
    <p:embeddedFont>
      <p:font typeface="Cambria Math" panose="02040503050406030204" pitchFamily="18" charset="0"/>
      <p:regular r:id="rId14"/>
    </p:embeddedFont>
    <p:embeddedFont>
      <p:font typeface="Lato" panose="020F0502020204030203" pitchFamily="34" charset="0"/>
      <p:regular r:id="rId15"/>
      <p:bold r:id="rId16"/>
      <p:italic r:id="rId17"/>
      <p:boldItalic r:id="rId18"/>
    </p:embeddedFont>
    <p:embeddedFont>
      <p:font typeface="Lato Black" panose="020F0A02020204030203" pitchFamily="34" charset="0"/>
      <p:bold r:id="rId19"/>
      <p:italic r:id="rId20"/>
      <p:boldItalic r:id="rId21"/>
    </p:embeddedFont>
    <p:embeddedFont>
      <p:font typeface="Lato Light" panose="020F0302020204030203" pitchFamily="34" charset="0"/>
      <p:regular r:id="rId22"/>
      <p:italic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D7E5"/>
    <a:srgbClr val="84C2EA"/>
    <a:srgbClr val="FFD999"/>
    <a:srgbClr val="F19986"/>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89" autoAdjust="0"/>
    <p:restoredTop sz="92025" autoAdjust="0"/>
  </p:normalViewPr>
  <p:slideViewPr>
    <p:cSldViewPr>
      <p:cViewPr varScale="1">
        <p:scale>
          <a:sx n="198" d="100"/>
          <a:sy n="198" d="100"/>
        </p:scale>
        <p:origin x="834" y="150"/>
      </p:cViewPr>
      <p:guideLst>
        <p:guide orient="horz" pos="1620"/>
        <p:guide pos="2880"/>
      </p:guideLst>
    </p:cSldViewPr>
  </p:slideViewPr>
  <p:outlineViewPr>
    <p:cViewPr>
      <p:scale>
        <a:sx n="33" d="100"/>
        <a:sy n="33" d="100"/>
      </p:scale>
      <p:origin x="0" y="-7446"/>
    </p:cViewPr>
  </p:outlineViewPr>
  <p:notesTextViewPr>
    <p:cViewPr>
      <p:scale>
        <a:sx n="3" d="2"/>
        <a:sy n="3" d="2"/>
      </p:scale>
      <p:origin x="0" y="0"/>
    </p:cViewPr>
  </p:notesTextViewPr>
  <p:sorterViewPr>
    <p:cViewPr>
      <p:scale>
        <a:sx n="1" d="1"/>
        <a:sy n="1" d="1"/>
      </p:scale>
      <p:origin x="0" y="0"/>
    </p:cViewPr>
  </p:sorterViewPr>
  <p:notesViewPr>
    <p:cSldViewPr>
      <p:cViewPr varScale="1">
        <p:scale>
          <a:sx n="86" d="100"/>
          <a:sy n="86" d="100"/>
        </p:scale>
        <p:origin x="-2358" y="-78"/>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10" Type="http://schemas.openxmlformats.org/officeDocument/2006/relationships/notesMaster" Target="notesMasters/notesMaster1.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9CB7DFBB-723A-4C70-937C-7B7B9979FA7A}" type="datetimeFigureOut">
              <a:rPr lang="en-US" smtClean="0">
                <a:latin typeface="Lato" panose="020F0502020204030203" pitchFamily="34" charset="0"/>
              </a:rPr>
              <a:t>4/4/2023</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atin typeface="Lato" panose="020F0502020204030203" pitchFamily="34" charset="0"/>
              </a:defRPr>
            </a:lvl1pPr>
          </a:lstStyle>
          <a:p>
            <a:fld id="{6C6E9356-AC72-409D-90D8-8C02829E7BF8}" type="datetimeFigureOut">
              <a:rPr lang="en-US" smtClean="0"/>
              <a:pPr/>
              <a:t>4/4/2023</a:t>
            </a:fld>
            <a:endParaRPr lang="en-US" dirty="0"/>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3170126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6559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62829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382373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26100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306699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17757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52887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955009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3230757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42073559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103319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15771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072464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1328688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5381156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1286327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8540295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7363916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38848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0705827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823445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924924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5888041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05077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8266540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0966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672274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023312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106891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233372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6324296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34741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5307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7776076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912401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593465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409416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989494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3700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379067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88148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330262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930179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85156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41309396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81154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0128042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5620153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32101178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2714002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2586892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8803481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2173063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70165051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3735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5863644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93315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93258"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90"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90"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841929"/>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90"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93258"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93258"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6"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6"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6"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4"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4"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4"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55609766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3_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3767586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2 image with subtitle + body text, Title V2">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1129836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3 images, Title, limited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4460676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2 image with list, Title">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spTree>
    <p:extLst>
      <p:ext uri="{BB962C8B-B14F-4D97-AF65-F5344CB8AC3E}">
        <p14:creationId xmlns:p14="http://schemas.microsoft.com/office/powerpoint/2010/main" val="5524979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Title, body text, 1 image, 2 subtitles with body text V2">
    <p:spTree>
      <p:nvGrpSpPr>
        <p:cNvPr id="1" name=""/>
        <p:cNvGrpSpPr/>
        <p:nvPr/>
      </p:nvGrpSpPr>
      <p:grpSpPr>
        <a:xfrm>
          <a:off x="0" y="0"/>
          <a:ext cx="0" cy="0"/>
          <a:chOff x="0" y="0"/>
          <a:chExt cx="0" cy="0"/>
        </a:xfrm>
      </p:grpSpPr>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38681846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cSld name="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356795"/>
            <a:ext cx="1904400"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04400" cy="1684437"/>
          </a:xfrm>
          <a:prstGeom prst="rect">
            <a:avLst/>
          </a:prstGeom>
          <a:solidFill>
            <a:schemeClr val="bg1">
              <a:lumMod val="95000"/>
            </a:schemeClr>
          </a:solidFill>
        </p:spPr>
        <p:txBody>
          <a:bodyPr>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1"/>
            <a:r>
              <a:rPr lang="en-US" dirty="0"/>
              <a:t>Second level bullets only (hit tab)</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56795"/>
            <a:ext cx="1904400"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04400"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Title 1">
            <a:extLst>
              <a:ext uri="{FF2B5EF4-FFF2-40B4-BE49-F238E27FC236}">
                <a16:creationId xmlns:a16="http://schemas.microsoft.com/office/drawing/2014/main" id="{4663C0AE-01DD-BA46-8AE1-AA5CB09AB1E7}"/>
              </a:ext>
            </a:extLst>
          </p:cNvPr>
          <p:cNvSpPr>
            <a:spLocks noGrp="1"/>
          </p:cNvSpPr>
          <p:nvPr>
            <p:ph type="title"/>
          </p:nvPr>
        </p:nvSpPr>
        <p:spPr>
          <a:xfrm>
            <a:off x="457200" y="590550"/>
            <a:ext cx="8305800" cy="6858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04400" cy="1684437"/>
          </a:xfrm>
          <a:prstGeom prst="rect">
            <a:avLst/>
          </a:prstGeom>
          <a:solidFill>
            <a:schemeClr val="bg1">
              <a:lumMod val="95000"/>
            </a:schemeClr>
          </a:solidFill>
        </p:spPr>
        <p:txBody>
          <a:bodyPr>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1"/>
            <a:r>
              <a:rPr lang="en-US" dirty="0"/>
              <a:t>Second level bullets only (hit tab)</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04400"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356795"/>
            <a:ext cx="1904400"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04400" cy="1684437"/>
          </a:xfrm>
          <a:prstGeom prst="rect">
            <a:avLst/>
          </a:prstGeom>
          <a:solidFill>
            <a:schemeClr val="bg1">
              <a:lumMod val="95000"/>
            </a:schemeClr>
          </a:solidFill>
        </p:spPr>
        <p:txBody>
          <a:bodyPr>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1"/>
            <a:r>
              <a:rPr lang="en-US" dirty="0"/>
              <a:t>Second level bullets only (hit tab)</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04400"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356795"/>
            <a:ext cx="1904400"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04400" cy="1684437"/>
          </a:xfrm>
          <a:prstGeom prst="rect">
            <a:avLst/>
          </a:prstGeom>
          <a:solidFill>
            <a:schemeClr val="bg1">
              <a:lumMod val="95000"/>
            </a:schemeClr>
          </a:solidFill>
        </p:spPr>
        <p:txBody>
          <a:bodyPr>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1"/>
            <a:r>
              <a:rPr lang="en-US" dirty="0"/>
              <a:t>Second level bullets only (hit tab)</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04400"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156132026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734255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79466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134796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5994170"/>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 Type="http://schemas.openxmlformats.org/officeDocument/2006/relationships/slideLayout" Target="../slideLayouts/slideLayout7.xml"/><Relationship Id="rId71"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image" Target="../media/image3.png"/><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70"/>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71"/>
          <a:stretch>
            <a:fillRect/>
          </a:stretch>
        </p:blipFill>
        <p:spPr>
          <a:xfrm>
            <a:off x="115778" y="223913"/>
            <a:ext cx="752320" cy="69658"/>
          </a:xfrm>
          <a:prstGeom prst="rect">
            <a:avLst/>
          </a:prstGeom>
        </p:spPr>
      </p:pic>
    </p:spTree>
    <p:extLst>
      <p:ext uri="{BB962C8B-B14F-4D97-AF65-F5344CB8AC3E}">
        <p14:creationId xmlns:p14="http://schemas.microsoft.com/office/powerpoint/2010/main" val="3102669687"/>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 id="2147483828" r:id="rId14"/>
    <p:sldLayoutId id="2147483829" r:id="rId15"/>
    <p:sldLayoutId id="2147483830" r:id="rId16"/>
    <p:sldLayoutId id="2147483831" r:id="rId17"/>
    <p:sldLayoutId id="2147483832" r:id="rId18"/>
    <p:sldLayoutId id="2147483833" r:id="rId19"/>
    <p:sldLayoutId id="2147483834" r:id="rId20"/>
    <p:sldLayoutId id="2147483835" r:id="rId21"/>
    <p:sldLayoutId id="2147483836" r:id="rId22"/>
    <p:sldLayoutId id="2147483837" r:id="rId23"/>
    <p:sldLayoutId id="2147483838" r:id="rId24"/>
    <p:sldLayoutId id="2147483839" r:id="rId25"/>
    <p:sldLayoutId id="2147483840" r:id="rId26"/>
    <p:sldLayoutId id="2147483841" r:id="rId27"/>
    <p:sldLayoutId id="2147483842" r:id="rId28"/>
    <p:sldLayoutId id="2147483843" r:id="rId29"/>
    <p:sldLayoutId id="2147483844" r:id="rId30"/>
    <p:sldLayoutId id="2147483845" r:id="rId31"/>
    <p:sldLayoutId id="2147483846" r:id="rId32"/>
    <p:sldLayoutId id="2147483847" r:id="rId33"/>
    <p:sldLayoutId id="2147483848" r:id="rId34"/>
    <p:sldLayoutId id="2147483849" r:id="rId35"/>
    <p:sldLayoutId id="2147483850" r:id="rId36"/>
    <p:sldLayoutId id="2147483851" r:id="rId37"/>
    <p:sldLayoutId id="2147483852" r:id="rId38"/>
    <p:sldLayoutId id="2147483853" r:id="rId39"/>
    <p:sldLayoutId id="2147483854" r:id="rId40"/>
    <p:sldLayoutId id="2147483855" r:id="rId41"/>
    <p:sldLayoutId id="2147483856" r:id="rId42"/>
    <p:sldLayoutId id="2147483857" r:id="rId43"/>
    <p:sldLayoutId id="2147483858" r:id="rId44"/>
    <p:sldLayoutId id="2147483859" r:id="rId45"/>
    <p:sldLayoutId id="2147483860" r:id="rId46"/>
    <p:sldLayoutId id="2147483861" r:id="rId47"/>
    <p:sldLayoutId id="2147483862" r:id="rId48"/>
    <p:sldLayoutId id="2147483863" r:id="rId49"/>
    <p:sldLayoutId id="2147483864" r:id="rId50"/>
    <p:sldLayoutId id="2147483865" r:id="rId51"/>
    <p:sldLayoutId id="2147483866" r:id="rId52"/>
    <p:sldLayoutId id="2147483867" r:id="rId53"/>
    <p:sldLayoutId id="2147483868" r:id="rId54"/>
    <p:sldLayoutId id="2147483869" r:id="rId55"/>
    <p:sldLayoutId id="2147483870" r:id="rId56"/>
    <p:sldLayoutId id="2147483871" r:id="rId57"/>
    <p:sldLayoutId id="2147483872" r:id="rId58"/>
    <p:sldLayoutId id="2147483873" r:id="rId59"/>
    <p:sldLayoutId id="2147483874" r:id="rId60"/>
    <p:sldLayoutId id="2147483875" r:id="rId61"/>
    <p:sldLayoutId id="2147483878" r:id="rId62"/>
    <p:sldLayoutId id="2147483879" r:id="rId63"/>
    <p:sldLayoutId id="2147483880" r:id="rId64"/>
    <p:sldLayoutId id="2147483881" r:id="rId65"/>
    <p:sldLayoutId id="2147483882" r:id="rId66"/>
    <p:sldLayoutId id="2147483884" r:id="rId67"/>
    <p:sldLayoutId id="2147483886" r:id="rId68"/>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72"/>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8.xml"/></Relationships>
</file>

<file path=ppt/slides/_rels/slide2.xml.rels><?xml version="1.0" encoding="UTF-8" standalone="yes"?>
<Relationships xmlns="http://schemas.openxmlformats.org/package/2006/relationships"><Relationship Id="rId2" Type="http://schemas.openxmlformats.org/officeDocument/2006/relationships/hyperlink" Target="comsol.com/model/44501"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 Id="rId5" Type="http://schemas.openxmlformats.org/officeDocument/2006/relationships/hyperlink" Target="comsol.com/model/44501" TargetMode="Externa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5" Type="http://schemas.openxmlformats.org/officeDocument/2006/relationships/hyperlink" Target="comsol.com/model/44501" TargetMode="Externa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hyperlink" Target="comsol.com/model/4450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comsol.com/model/44501" TargetMode="Externa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hyperlink" Target="comsol.com/model/44501" TargetMode="External"/><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www.comsol.com/model/topology-optimization-of-an-mbb-beam-7428" TargetMode="External"/><Relationship Id="rId2" Type="http://schemas.openxmlformats.org/officeDocument/2006/relationships/hyperlink" Target="http://www.comsol.com/model/topology-optimization-of-a-loaded-knee-structure-4374" TargetMode="External"/><Relationship Id="rId1" Type="http://schemas.openxmlformats.org/officeDocument/2006/relationships/slideLayout" Target="../slideLayouts/slideLayout6.xml"/><Relationship Id="rId5" Type="http://schemas.openxmlformats.org/officeDocument/2006/relationships/hyperlink" Target="http://www.comsol.com/blogs/category/all/optimization/" TargetMode="External"/><Relationship Id="rId4" Type="http://schemas.openxmlformats.org/officeDocument/2006/relationships/hyperlink" Target="http://www.comsol.com/model/optimization-of-a-tesla-microvalve-1451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Topology Optimization and Verification of an Acoustic Mode in a 2D Room</a:t>
            </a:r>
          </a:p>
        </p:txBody>
      </p:sp>
      <p:sp>
        <p:nvSpPr>
          <p:cNvPr id="3" name="Subtitle 2"/>
          <p:cNvSpPr>
            <a:spLocks noGrp="1"/>
          </p:cNvSpPr>
          <p:nvPr>
            <p:ph type="body" idx="1"/>
          </p:nvPr>
        </p:nvSpPr>
        <p:spPr/>
        <p:txBody>
          <a:bodyPr>
            <a:normAutofit lnSpcReduction="10000"/>
          </a:bodyPr>
          <a:lstStyle/>
          <a:p>
            <a:endParaRPr lang="en-US" dirty="0"/>
          </a:p>
        </p:txBody>
      </p:sp>
      <p:sp>
        <p:nvSpPr>
          <p:cNvPr id="4" name="Text Placeholder 3">
            <a:extLst>
              <a:ext uri="{FF2B5EF4-FFF2-40B4-BE49-F238E27FC236}">
                <a16:creationId xmlns:a16="http://schemas.microsoft.com/office/drawing/2014/main" id="{38C775F1-3E36-4A26-9358-C8C1B82B5687}"/>
              </a:ext>
            </a:extLst>
          </p:cNvPr>
          <p:cNvSpPr>
            <a:spLocks noGrp="1"/>
          </p:cNvSpPr>
          <p:nvPr>
            <p:ph type="body" idx="10"/>
          </p:nvPr>
        </p:nvSpPr>
        <p:spPr/>
        <p:txBody>
          <a:bodyPr/>
          <a:lstStyle/>
          <a:p>
            <a:endParaRPr lang="en-DK"/>
          </a:p>
        </p:txBody>
      </p:sp>
      <p:sp>
        <p:nvSpPr>
          <p:cNvPr id="5" name="Text Placeholder 4">
            <a:extLst>
              <a:ext uri="{FF2B5EF4-FFF2-40B4-BE49-F238E27FC236}">
                <a16:creationId xmlns:a16="http://schemas.microsoft.com/office/drawing/2014/main" id="{BD6D8863-20BC-4BEE-89F3-893A3F536319}"/>
              </a:ext>
            </a:extLst>
          </p:cNvPr>
          <p:cNvSpPr>
            <a:spLocks noGrp="1"/>
          </p:cNvSpPr>
          <p:nvPr>
            <p:ph type="body" idx="11"/>
          </p:nvPr>
        </p:nvSpPr>
        <p:spPr/>
        <p:txBody>
          <a:bodyPr>
            <a:normAutofit lnSpcReduction="10000"/>
          </a:bodyPr>
          <a:lstStyle/>
          <a:p>
            <a:endParaRPr lang="en-DK"/>
          </a:p>
        </p:txBody>
      </p:sp>
      <p:sp>
        <p:nvSpPr>
          <p:cNvPr id="6" name="Text Placeholder 5">
            <a:extLst>
              <a:ext uri="{FF2B5EF4-FFF2-40B4-BE49-F238E27FC236}">
                <a16:creationId xmlns:a16="http://schemas.microsoft.com/office/drawing/2014/main" id="{EB545D5B-87EB-4D8E-93B2-6EAD45BE1177}"/>
              </a:ext>
            </a:extLst>
          </p:cNvPr>
          <p:cNvSpPr>
            <a:spLocks noGrp="1"/>
          </p:cNvSpPr>
          <p:nvPr>
            <p:ph type="body" idx="12"/>
          </p:nvPr>
        </p:nvSpPr>
        <p:spPr/>
        <p:txBody>
          <a:bodyPr/>
          <a:lstStyle/>
          <a:p>
            <a:endParaRPr lang="en-DK"/>
          </a:p>
        </p:txBody>
      </p:sp>
    </p:spTree>
    <p:extLst>
      <p:ext uri="{BB962C8B-B14F-4D97-AF65-F5344CB8AC3E}">
        <p14:creationId xmlns:p14="http://schemas.microsoft.com/office/powerpoint/2010/main" val="830876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000" dirty="0"/>
              <a:t>Topology Optimization</a:t>
            </a:r>
          </a:p>
        </p:txBody>
      </p:sp>
      <p:sp>
        <p:nvSpPr>
          <p:cNvPr id="4" name="Rectangle 3"/>
          <p:cNvSpPr/>
          <p:nvPr/>
        </p:nvSpPr>
        <p:spPr>
          <a:xfrm>
            <a:off x="3028950" y="2637651"/>
            <a:ext cx="3143250" cy="16002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 name="Rectangle 4"/>
          <p:cNvSpPr/>
          <p:nvPr/>
        </p:nvSpPr>
        <p:spPr>
          <a:xfrm>
            <a:off x="3028950" y="2351901"/>
            <a:ext cx="3143250" cy="28575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Oval 5"/>
          <p:cNvSpPr/>
          <p:nvPr/>
        </p:nvSpPr>
        <p:spPr>
          <a:xfrm>
            <a:off x="5429250" y="3494901"/>
            <a:ext cx="457200" cy="4572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3451860" y="3780651"/>
            <a:ext cx="34290" cy="3429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TextBox 7"/>
          <p:cNvSpPr txBox="1"/>
          <p:nvPr/>
        </p:nvSpPr>
        <p:spPr>
          <a:xfrm>
            <a:off x="5069794" y="2009001"/>
            <a:ext cx="1587294" cy="300082"/>
          </a:xfrm>
          <a:prstGeom prst="rect">
            <a:avLst/>
          </a:prstGeom>
          <a:noFill/>
        </p:spPr>
        <p:txBody>
          <a:bodyPr wrap="none" rtlCol="0">
            <a:spAutoFit/>
          </a:bodyPr>
          <a:lstStyle/>
          <a:p>
            <a:r>
              <a:rPr lang="en-US" sz="1350" dirty="0">
                <a:latin typeface="+mj-lt"/>
              </a:rPr>
              <a:t>Design domain:</a:t>
            </a:r>
            <a:r>
              <a:rPr lang="en-US" sz="1350" dirty="0">
                <a:latin typeface="Calibri Light" panose="020F0302020204030204" pitchFamily="34" charset="0"/>
              </a:rPr>
              <a:t> </a:t>
            </a:r>
            <a:r>
              <a:rPr lang="en-US" sz="1350" dirty="0" err="1">
                <a:latin typeface="Symbol" panose="05050102010706020507" pitchFamily="18" charset="2"/>
              </a:rPr>
              <a:t>W</a:t>
            </a:r>
            <a:r>
              <a:rPr lang="en-US" sz="1350" baseline="-25000" dirty="0" err="1"/>
              <a:t>d</a:t>
            </a:r>
            <a:endParaRPr lang="en-US" sz="1350" baseline="-25000" dirty="0"/>
          </a:p>
        </p:txBody>
      </p:sp>
      <p:sp>
        <p:nvSpPr>
          <p:cNvPr id="9" name="TextBox 8"/>
          <p:cNvSpPr txBox="1"/>
          <p:nvPr/>
        </p:nvSpPr>
        <p:spPr>
          <a:xfrm>
            <a:off x="4972050" y="4295001"/>
            <a:ext cx="1860766" cy="300082"/>
          </a:xfrm>
          <a:prstGeom prst="rect">
            <a:avLst/>
          </a:prstGeom>
          <a:noFill/>
        </p:spPr>
        <p:txBody>
          <a:bodyPr wrap="none" rtlCol="0">
            <a:spAutoFit/>
          </a:bodyPr>
          <a:lstStyle/>
          <a:p>
            <a:r>
              <a:rPr lang="en-US" sz="1350" dirty="0">
                <a:latin typeface="+mj-lt"/>
              </a:rPr>
              <a:t>Objective domain:</a:t>
            </a:r>
            <a:r>
              <a:rPr lang="en-US" sz="1350" dirty="0">
                <a:latin typeface="Calibri Light" panose="020F0302020204030204" pitchFamily="34" charset="0"/>
              </a:rPr>
              <a:t> </a:t>
            </a:r>
            <a:r>
              <a:rPr lang="en-US" sz="1350" dirty="0" err="1">
                <a:latin typeface="Symbol" panose="05050102010706020507" pitchFamily="18" charset="2"/>
              </a:rPr>
              <a:t>W</a:t>
            </a:r>
            <a:r>
              <a:rPr lang="en-US" sz="1350" baseline="-25000" dirty="0" err="1"/>
              <a:t>ob</a:t>
            </a:r>
            <a:endParaRPr lang="en-US" sz="1350" baseline="-25000" dirty="0"/>
          </a:p>
        </p:txBody>
      </p:sp>
      <p:sp>
        <p:nvSpPr>
          <p:cNvPr id="10" name="TextBox 9"/>
          <p:cNvSpPr txBox="1"/>
          <p:nvPr/>
        </p:nvSpPr>
        <p:spPr>
          <a:xfrm>
            <a:off x="2772204" y="4295001"/>
            <a:ext cx="1132618" cy="300082"/>
          </a:xfrm>
          <a:prstGeom prst="rect">
            <a:avLst/>
          </a:prstGeom>
          <a:noFill/>
        </p:spPr>
        <p:txBody>
          <a:bodyPr wrap="none" rtlCol="0">
            <a:spAutoFit/>
          </a:bodyPr>
          <a:lstStyle/>
          <a:p>
            <a:r>
              <a:rPr lang="en-US" sz="1350" dirty="0">
                <a:latin typeface="+mj-lt"/>
              </a:rPr>
              <a:t>Point source</a:t>
            </a:r>
            <a:endParaRPr lang="en-US" sz="1350" baseline="-25000" dirty="0">
              <a:latin typeface="+mj-lt"/>
            </a:endParaRPr>
          </a:p>
        </p:txBody>
      </p:sp>
      <p:sp>
        <p:nvSpPr>
          <p:cNvPr id="11" name="TextBox 10"/>
          <p:cNvSpPr txBox="1"/>
          <p:nvPr/>
        </p:nvSpPr>
        <p:spPr>
          <a:xfrm>
            <a:off x="3486150" y="2971800"/>
            <a:ext cx="1436612" cy="300082"/>
          </a:xfrm>
          <a:prstGeom prst="rect">
            <a:avLst/>
          </a:prstGeom>
          <a:noFill/>
        </p:spPr>
        <p:txBody>
          <a:bodyPr wrap="none" rtlCol="0">
            <a:spAutoFit/>
          </a:bodyPr>
          <a:lstStyle/>
          <a:p>
            <a:r>
              <a:rPr lang="en-US" sz="1350" dirty="0">
                <a:latin typeface="+mj-lt"/>
              </a:rPr>
              <a:t>Acoustic domain</a:t>
            </a:r>
            <a:endParaRPr lang="en-US" sz="1350" baseline="-25000" dirty="0">
              <a:latin typeface="+mj-lt"/>
            </a:endParaRPr>
          </a:p>
        </p:txBody>
      </p:sp>
      <p:sp>
        <p:nvSpPr>
          <p:cNvPr id="12" name="Content Placeholder 11"/>
          <p:cNvSpPr>
            <a:spLocks noGrp="1"/>
          </p:cNvSpPr>
          <p:nvPr>
            <p:ph idx="1"/>
          </p:nvPr>
        </p:nvSpPr>
        <p:spPr>
          <a:xfrm>
            <a:off x="1485900" y="1371600"/>
            <a:ext cx="6172200" cy="3257550"/>
          </a:xfrm>
        </p:spPr>
        <p:txBody>
          <a:bodyPr>
            <a:normAutofit/>
          </a:bodyPr>
          <a:lstStyle/>
          <a:p>
            <a:r>
              <a:rPr lang="en-US" sz="1500" dirty="0"/>
              <a:t>Goal of the optimization is to distribute solid material in the design domain in order to minimize the sound pressure level in the objective domain (at a single given frequency).</a:t>
            </a:r>
          </a:p>
        </p:txBody>
      </p:sp>
      <p:cxnSp>
        <p:nvCxnSpPr>
          <p:cNvPr id="14" name="Straight Arrow Connector 13"/>
          <p:cNvCxnSpPr>
            <a:stCxn id="8" idx="1"/>
          </p:cNvCxnSpPr>
          <p:nvPr/>
        </p:nvCxnSpPr>
        <p:spPr>
          <a:xfrm flipH="1">
            <a:off x="4857750" y="2159042"/>
            <a:ext cx="212044" cy="335734"/>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9" idx="0"/>
          </p:cNvCxnSpPr>
          <p:nvPr/>
        </p:nvCxnSpPr>
        <p:spPr>
          <a:xfrm flipH="1" flipV="1">
            <a:off x="5662349" y="3814941"/>
            <a:ext cx="240084" cy="480060"/>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0" idx="0"/>
          </p:cNvCxnSpPr>
          <p:nvPr/>
        </p:nvCxnSpPr>
        <p:spPr>
          <a:xfrm flipV="1">
            <a:off x="3338513" y="3839335"/>
            <a:ext cx="113347" cy="455666"/>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0BD5F7B7-00E0-48AE-B6C5-AE30A6122EF0}"/>
              </a:ext>
            </a:extLst>
          </p:cNvPr>
          <p:cNvSpPr/>
          <p:nvPr/>
        </p:nvSpPr>
        <p:spPr>
          <a:xfrm>
            <a:off x="7071190" y="4648787"/>
            <a:ext cx="1760418" cy="323165"/>
          </a:xfrm>
          <a:prstGeom prst="rect">
            <a:avLst/>
          </a:prstGeom>
        </p:spPr>
        <p:txBody>
          <a:bodyPr wrap="none">
            <a:spAutoFit/>
          </a:bodyPr>
          <a:lstStyle/>
          <a:p>
            <a:r>
              <a:rPr lang="en-US" sz="750" i="1" dirty="0">
                <a:solidFill>
                  <a:schemeClr val="accent5"/>
                </a:solidFill>
                <a:latin typeface="Lato"/>
                <a:hlinkClick r:id="rId2" action="ppaction://hlinkfile">
                  <a:extLst>
                    <a:ext uri="{A12FA001-AC4F-418D-AE19-62706E023703}">
                      <ahyp:hlinkClr xmlns:ahyp="http://schemas.microsoft.com/office/drawing/2018/hyperlinkcolor" val="tx"/>
                    </a:ext>
                  </a:extLst>
                </a:hlinkClick>
              </a:rPr>
              <a:t>Topology Optimization and Verification </a:t>
            </a:r>
            <a:br>
              <a:rPr lang="en-US" sz="750" i="1" dirty="0">
                <a:solidFill>
                  <a:schemeClr val="accent5"/>
                </a:solidFill>
                <a:latin typeface="Lato"/>
                <a:hlinkClick r:id="rId2" action="ppaction://hlinkfile">
                  <a:extLst>
                    <a:ext uri="{A12FA001-AC4F-418D-AE19-62706E023703}">
                      <ahyp:hlinkClr xmlns:ahyp="http://schemas.microsoft.com/office/drawing/2018/hyperlinkcolor" val="tx"/>
                    </a:ext>
                  </a:extLst>
                </a:hlinkClick>
              </a:rPr>
            </a:br>
            <a:r>
              <a:rPr lang="en-US" sz="750" i="1" dirty="0">
                <a:solidFill>
                  <a:schemeClr val="accent5"/>
                </a:solidFill>
                <a:latin typeface="Lato"/>
                <a:hlinkClick r:id="rId2" action="ppaction://hlinkfile">
                  <a:extLst>
                    <a:ext uri="{A12FA001-AC4F-418D-AE19-62706E023703}">
                      <ahyp:hlinkClr xmlns:ahyp="http://schemas.microsoft.com/office/drawing/2018/hyperlinkcolor" val="tx"/>
                    </a:ext>
                  </a:extLst>
                </a:hlinkClick>
              </a:rPr>
              <a:t>of an Acoustic Mode in a 2D Room</a:t>
            </a:r>
            <a:endParaRPr lang="en-DK" sz="750" i="1" dirty="0">
              <a:solidFill>
                <a:schemeClr val="accent5"/>
              </a:solidFill>
              <a:latin typeface="Lato"/>
            </a:endParaRPr>
          </a:p>
        </p:txBody>
      </p:sp>
    </p:spTree>
    <p:extLst>
      <p:ext uri="{BB962C8B-B14F-4D97-AF65-F5344CB8AC3E}">
        <p14:creationId xmlns:p14="http://schemas.microsoft.com/office/powerpoint/2010/main" val="2385564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000" dirty="0"/>
              <a:t>Topology Optimization</a:t>
            </a:r>
          </a:p>
        </p:txBody>
      </p:sp>
      <mc:AlternateContent xmlns:mc="http://schemas.openxmlformats.org/markup-compatibility/2006">
        <mc:Choice xmlns:a14="http://schemas.microsoft.com/office/drawing/2010/main" Requires="a14">
          <p:sp>
            <p:nvSpPr>
              <p:cNvPr id="12" name="Content Placeholder 11"/>
              <p:cNvSpPr>
                <a:spLocks noGrp="1"/>
              </p:cNvSpPr>
              <p:nvPr>
                <p:ph idx="1"/>
              </p:nvPr>
            </p:nvSpPr>
            <p:spPr>
              <a:xfrm>
                <a:off x="1485900" y="1371600"/>
                <a:ext cx="6172200" cy="3257550"/>
              </a:xfrm>
            </p:spPr>
            <p:txBody>
              <a:bodyPr>
                <a:normAutofit fontScale="92500" lnSpcReduction="20000"/>
              </a:bodyPr>
              <a:lstStyle/>
              <a:p>
                <a:r>
                  <a:rPr lang="en-US" sz="1500" dirty="0"/>
                  <a:t>We define two media by their density </a:t>
                </a:r>
                <a:r>
                  <a:rPr lang="en-US" sz="1500" dirty="0">
                    <a:latin typeface="Symbol" panose="05050102010706020507" pitchFamily="18" charset="2"/>
                  </a:rPr>
                  <a:t>r</a:t>
                </a:r>
                <a:r>
                  <a:rPr lang="en-US" sz="1500" dirty="0"/>
                  <a:t> and bulk modulus </a:t>
                </a:r>
                <a:r>
                  <a:rPr lang="en-US" sz="1500" i="1" dirty="0"/>
                  <a:t>K</a:t>
                </a:r>
                <a:r>
                  <a:rPr lang="en-US" sz="1500" dirty="0"/>
                  <a:t>: an air material (</a:t>
                </a:r>
                <a:r>
                  <a:rPr lang="en-US" sz="1500" dirty="0">
                    <a:latin typeface="Symbol" panose="05050102010706020507" pitchFamily="18" charset="2"/>
                  </a:rPr>
                  <a:t>r</a:t>
                </a:r>
                <a:r>
                  <a:rPr lang="en-US" sz="1500" baseline="-25000" dirty="0"/>
                  <a:t>1</a:t>
                </a:r>
                <a:r>
                  <a:rPr lang="en-US" sz="1500" dirty="0"/>
                  <a:t>, </a:t>
                </a:r>
                <a:r>
                  <a:rPr lang="en-US" sz="1500" i="1" dirty="0"/>
                  <a:t>K</a:t>
                </a:r>
                <a:r>
                  <a:rPr lang="en-US" sz="1500" baseline="-25000" dirty="0"/>
                  <a:t>1</a:t>
                </a:r>
                <a:r>
                  <a:rPr lang="en-US" sz="1500" dirty="0"/>
                  <a:t>) and a solid material (</a:t>
                </a:r>
                <a:r>
                  <a:rPr lang="en-US" sz="1500" dirty="0">
                    <a:latin typeface="Symbol" panose="05050102010706020507" pitchFamily="18" charset="2"/>
                  </a:rPr>
                  <a:t>r</a:t>
                </a:r>
                <a:r>
                  <a:rPr lang="en-US" sz="1500" baseline="-25000" dirty="0"/>
                  <a:t>2</a:t>
                </a:r>
                <a:r>
                  <a:rPr lang="en-US" sz="1500" dirty="0"/>
                  <a:t>, </a:t>
                </a:r>
                <a:r>
                  <a:rPr lang="en-US" sz="1500" i="1" dirty="0"/>
                  <a:t>K</a:t>
                </a:r>
                <a:r>
                  <a:rPr lang="en-US" sz="1500" baseline="-25000" dirty="0"/>
                  <a:t>2</a:t>
                </a:r>
                <a:r>
                  <a:rPr lang="en-US" sz="1500" dirty="0"/>
                  <a:t>).</a:t>
                </a:r>
              </a:p>
              <a:p>
                <a:r>
                  <a:rPr lang="en-US" sz="1500" dirty="0"/>
                  <a:t>Now optimize the objective function </a:t>
                </a:r>
                <a:r>
                  <a:rPr lang="en-US" sz="1500" i="1" dirty="0"/>
                  <a:t>F</a:t>
                </a:r>
                <a:r>
                  <a:rPr lang="en-US" sz="1500" dirty="0"/>
                  <a:t>(</a:t>
                </a:r>
                <a14:m>
                  <m:oMath xmlns:m="http://schemas.openxmlformats.org/officeDocument/2006/math">
                    <m:sSub>
                      <m:sSubPr>
                        <m:ctrlPr>
                          <a:rPr lang="da-DK" sz="1500" i="1">
                            <a:latin typeface="Cambria Math" panose="02040503050406030204" pitchFamily="18" charset="0"/>
                            <a:ea typeface="Cambria Math"/>
                          </a:rPr>
                        </m:ctrlPr>
                      </m:sSubPr>
                      <m:e>
                        <m:r>
                          <a:rPr lang="da-DK" sz="1500" i="1">
                            <a:latin typeface="Cambria Math" panose="02040503050406030204" pitchFamily="18" charset="0"/>
                            <a:ea typeface="Cambria Math"/>
                          </a:rPr>
                          <m:t>𝜃</m:t>
                        </m:r>
                      </m:e>
                      <m:sub>
                        <m:r>
                          <a:rPr lang="da-DK" sz="1500" i="1">
                            <a:latin typeface="Cambria Math" panose="02040503050406030204" pitchFamily="18" charset="0"/>
                            <a:ea typeface="Cambria Math"/>
                          </a:rPr>
                          <m:t>𝑐</m:t>
                        </m:r>
                      </m:sub>
                    </m:sSub>
                  </m:oMath>
                </a14:m>
                <a:r>
                  <a:rPr lang="en-US" sz="1500" dirty="0"/>
                  <a:t>) by varying the continuous design variable field </a:t>
                </a:r>
                <a14:m>
                  <m:oMath xmlns:m="http://schemas.openxmlformats.org/officeDocument/2006/math">
                    <m:sSub>
                      <m:sSubPr>
                        <m:ctrlPr>
                          <a:rPr lang="da-DK" sz="1500" i="1">
                            <a:latin typeface="Cambria Math" panose="02040503050406030204" pitchFamily="18" charset="0"/>
                            <a:ea typeface="Cambria Math"/>
                          </a:rPr>
                        </m:ctrlPr>
                      </m:sSubPr>
                      <m:e>
                        <m:r>
                          <a:rPr lang="da-DK" sz="1500" i="1">
                            <a:latin typeface="Cambria Math" panose="02040503050406030204" pitchFamily="18" charset="0"/>
                            <a:ea typeface="Cambria Math"/>
                          </a:rPr>
                          <m:t>𝜃</m:t>
                        </m:r>
                      </m:e>
                      <m:sub>
                        <m:r>
                          <a:rPr lang="da-DK" sz="1500" i="1">
                            <a:latin typeface="Cambria Math" panose="02040503050406030204" pitchFamily="18" charset="0"/>
                            <a:ea typeface="Cambria Math"/>
                          </a:rPr>
                          <m:t>𝑐</m:t>
                        </m:r>
                      </m:sub>
                    </m:sSub>
                  </m:oMath>
                </a14:m>
                <a:r>
                  <a:rPr lang="en-US" sz="1500" dirty="0">
                    <a:latin typeface="Symbol" panose="05050102010706020507" pitchFamily="18" charset="2"/>
                  </a:rPr>
                  <a:t> </a:t>
                </a:r>
                <a:r>
                  <a:rPr lang="en-US" sz="1500" dirty="0"/>
                  <a:t>in the design domain. In this case minimize:</a:t>
                </a:r>
              </a:p>
              <a:p>
                <a:endParaRPr lang="en-US" sz="1500" dirty="0"/>
              </a:p>
              <a:p>
                <a:endParaRPr lang="en-US" sz="1500" dirty="0"/>
              </a:p>
              <a:p>
                <a:r>
                  <a:rPr lang="en-US" sz="1500" dirty="0"/>
                  <a:t>The local density and bulk modulus depend on </a:t>
                </a:r>
                <a14:m>
                  <m:oMath xmlns:m="http://schemas.openxmlformats.org/officeDocument/2006/math">
                    <m:sSub>
                      <m:sSubPr>
                        <m:ctrlPr>
                          <a:rPr lang="da-DK" sz="1500" i="1">
                            <a:latin typeface="Cambria Math" panose="02040503050406030204" pitchFamily="18" charset="0"/>
                            <a:ea typeface="Cambria Math"/>
                          </a:rPr>
                        </m:ctrlPr>
                      </m:sSubPr>
                      <m:e>
                        <m:r>
                          <a:rPr lang="da-DK" sz="1500" i="1">
                            <a:latin typeface="Cambria Math" panose="02040503050406030204" pitchFamily="18" charset="0"/>
                            <a:ea typeface="Cambria Math"/>
                          </a:rPr>
                          <m:t>𝜃</m:t>
                        </m:r>
                      </m:e>
                      <m:sub>
                        <m:r>
                          <a:rPr lang="da-DK" sz="1500" i="1">
                            <a:latin typeface="Cambria Math" panose="02040503050406030204" pitchFamily="18" charset="0"/>
                            <a:ea typeface="Cambria Math"/>
                          </a:rPr>
                          <m:t>𝑐</m:t>
                        </m:r>
                      </m:sub>
                    </m:sSub>
                  </m:oMath>
                </a14:m>
                <a:r>
                  <a:rPr lang="en-US" sz="1500" dirty="0">
                    <a:latin typeface="Symbol" panose="05050102010706020507" pitchFamily="18" charset="2"/>
                  </a:rPr>
                  <a:t> </a:t>
                </a:r>
                <a:r>
                  <a:rPr lang="en-US" sz="1500" dirty="0"/>
                  <a:t>through a, so called, inverse SIMP interpolation. For example, for the density:</a:t>
                </a:r>
              </a:p>
              <a:p>
                <a:endParaRPr lang="en-US" sz="1500" dirty="0"/>
              </a:p>
              <a:p>
                <a:pPr marL="0" indent="0">
                  <a:buNone/>
                </a:pPr>
                <a:endParaRPr lang="en-US" sz="1500" dirty="0"/>
              </a:p>
              <a:p>
                <a:r>
                  <a:rPr lang="en-US" sz="1500" dirty="0"/>
                  <a:t>In structural mechanics optimizations the so called SIMP interpolation is often used.</a:t>
                </a:r>
              </a:p>
            </p:txBody>
          </p:sp>
        </mc:Choice>
        <mc:Fallback>
          <p:sp>
            <p:nvSpPr>
              <p:cNvPr id="12" name="Content Placeholder 11"/>
              <p:cNvSpPr>
                <a:spLocks noGrp="1" noRot="1" noChangeAspect="1" noMove="1" noResize="1" noEditPoints="1" noAdjustHandles="1" noChangeArrowheads="1" noChangeShapeType="1" noTextEdit="1"/>
              </p:cNvSpPr>
              <p:nvPr>
                <p:ph idx="1"/>
              </p:nvPr>
            </p:nvSpPr>
            <p:spPr>
              <a:xfrm>
                <a:off x="1485900" y="1371600"/>
                <a:ext cx="6172200" cy="3257550"/>
              </a:xfrm>
              <a:blipFill>
                <a:blip r:embed="rId2"/>
                <a:stretch>
                  <a:fillRect l="-1680" t="-168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TextBox 2"/>
              <p:cNvSpPr txBox="1"/>
              <p:nvPr/>
            </p:nvSpPr>
            <p:spPr>
              <a:xfrm>
                <a:off x="2971801" y="2437855"/>
                <a:ext cx="3333541" cy="38805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unc>
                        <m:funcPr>
                          <m:ctrlPr>
                            <a:rPr lang="en-US" sz="1350" i="1">
                              <a:latin typeface="Cambria Math" panose="02040503050406030204" pitchFamily="18" charset="0"/>
                            </a:rPr>
                          </m:ctrlPr>
                        </m:funcPr>
                        <m:fName>
                          <m:limLow>
                            <m:limLowPr>
                              <m:ctrlPr>
                                <a:rPr lang="en-US" sz="1350" i="1">
                                  <a:latin typeface="Cambria Math" panose="02040503050406030204" pitchFamily="18" charset="0"/>
                                </a:rPr>
                              </m:ctrlPr>
                            </m:limLowPr>
                            <m:e>
                              <m:r>
                                <m:rPr>
                                  <m:sty m:val="p"/>
                                </m:rPr>
                                <a:rPr lang="en-US" sz="1350">
                                  <a:latin typeface="Cambria Math"/>
                                </a:rPr>
                                <m:t>min</m:t>
                              </m:r>
                            </m:e>
                            <m:lim>
                              <m:r>
                                <a:rPr lang="en-US" sz="1350" i="1">
                                  <a:latin typeface="Cambria Math"/>
                                  <a:ea typeface="Cambria Math"/>
                                </a:rPr>
                                <m:t>𝜂</m:t>
                              </m:r>
                            </m:lim>
                          </m:limLow>
                        </m:fName>
                        <m:e>
                          <m:r>
                            <a:rPr lang="en-US" sz="1350" i="1">
                              <a:latin typeface="Cambria Math"/>
                            </a:rPr>
                            <m:t>𝐹</m:t>
                          </m:r>
                          <m:d>
                            <m:dPr>
                              <m:ctrlPr>
                                <a:rPr lang="en-US" sz="1350" i="1">
                                  <a:latin typeface="Cambria Math" panose="02040503050406030204" pitchFamily="18" charset="0"/>
                                </a:rPr>
                              </m:ctrlPr>
                            </m:dPr>
                            <m:e>
                              <m:sSub>
                                <m:sSubPr>
                                  <m:ctrlPr>
                                    <a:rPr lang="da-DK" sz="1350" i="1">
                                      <a:latin typeface="Cambria Math" panose="02040503050406030204" pitchFamily="18" charset="0"/>
                                      <a:ea typeface="Cambria Math"/>
                                    </a:rPr>
                                  </m:ctrlPr>
                                </m:sSubPr>
                                <m:e>
                                  <m:r>
                                    <a:rPr lang="da-DK" sz="1350" i="1">
                                      <a:latin typeface="Cambria Math" panose="02040503050406030204" pitchFamily="18" charset="0"/>
                                      <a:ea typeface="Cambria Math"/>
                                    </a:rPr>
                                    <m:t>𝜃</m:t>
                                  </m:r>
                                </m:e>
                                <m:sub>
                                  <m:r>
                                    <a:rPr lang="da-DK" sz="1350" i="1">
                                      <a:latin typeface="Cambria Math" panose="02040503050406030204" pitchFamily="18" charset="0"/>
                                      <a:ea typeface="Cambria Math"/>
                                    </a:rPr>
                                    <m:t>𝑐</m:t>
                                  </m:r>
                                </m:sub>
                              </m:sSub>
                            </m:e>
                          </m:d>
                          <m:r>
                            <a:rPr lang="en-US" sz="1350" i="1">
                              <a:latin typeface="Cambria Math"/>
                              <a:ea typeface="Cambria Math"/>
                            </a:rPr>
                            <m:t>   </m:t>
                          </m:r>
                          <m:r>
                            <m:rPr>
                              <m:sty m:val="p"/>
                            </m:rPr>
                            <a:rPr lang="en-US" sz="1350">
                              <a:latin typeface="Cambria Math"/>
                              <a:ea typeface="Cambria Math"/>
                            </a:rPr>
                            <m:t>with</m:t>
                          </m:r>
                          <m:r>
                            <a:rPr lang="en-US" sz="1350" i="1">
                              <a:latin typeface="Cambria Math"/>
                              <a:ea typeface="Cambria Math"/>
                            </a:rPr>
                            <m:t>   0&lt;</m:t>
                          </m:r>
                          <m:sSub>
                            <m:sSubPr>
                              <m:ctrlPr>
                                <a:rPr lang="da-DK" sz="1350" i="1">
                                  <a:latin typeface="Cambria Math" panose="02040503050406030204" pitchFamily="18" charset="0"/>
                                  <a:ea typeface="Cambria Math"/>
                                </a:rPr>
                              </m:ctrlPr>
                            </m:sSubPr>
                            <m:e>
                              <m:r>
                                <a:rPr lang="da-DK" sz="1350" i="1">
                                  <a:latin typeface="Cambria Math" panose="02040503050406030204" pitchFamily="18" charset="0"/>
                                  <a:ea typeface="Cambria Math"/>
                                </a:rPr>
                                <m:t>𝜃</m:t>
                              </m:r>
                            </m:e>
                            <m:sub>
                              <m:r>
                                <a:rPr lang="da-DK" sz="1350" i="1">
                                  <a:latin typeface="Cambria Math" panose="02040503050406030204" pitchFamily="18" charset="0"/>
                                  <a:ea typeface="Cambria Math"/>
                                </a:rPr>
                                <m:t>𝑐</m:t>
                              </m:r>
                            </m:sub>
                          </m:sSub>
                          <m:r>
                            <a:rPr lang="en-US" sz="1350" i="1">
                              <a:latin typeface="Cambria Math"/>
                              <a:ea typeface="Cambria Math"/>
                            </a:rPr>
                            <m:t>≤1 ∀ (</m:t>
                          </m:r>
                          <m:r>
                            <a:rPr lang="en-US" sz="1350" i="1">
                              <a:latin typeface="Cambria Math"/>
                              <a:ea typeface="Cambria Math"/>
                            </a:rPr>
                            <m:t>𝑥</m:t>
                          </m:r>
                          <m:r>
                            <a:rPr lang="en-US" sz="1350" i="1">
                              <a:latin typeface="Cambria Math"/>
                              <a:ea typeface="Cambria Math"/>
                            </a:rPr>
                            <m:t>,</m:t>
                          </m:r>
                          <m:r>
                            <a:rPr lang="en-US" sz="1350" i="1">
                              <a:latin typeface="Cambria Math"/>
                              <a:ea typeface="Cambria Math"/>
                            </a:rPr>
                            <m:t>𝑦</m:t>
                          </m:r>
                          <m:r>
                            <a:rPr lang="en-US" sz="1350" i="1">
                              <a:latin typeface="Cambria Math"/>
                              <a:ea typeface="Cambria Math"/>
                            </a:rPr>
                            <m:t>)∈</m:t>
                          </m:r>
                          <m:sSub>
                            <m:sSubPr>
                              <m:ctrlPr>
                                <a:rPr lang="en-US" sz="1350" i="1">
                                  <a:latin typeface="Cambria Math" panose="02040503050406030204" pitchFamily="18" charset="0"/>
                                  <a:ea typeface="Cambria Math"/>
                                </a:rPr>
                              </m:ctrlPr>
                            </m:sSubPr>
                            <m:e>
                              <m:r>
                                <m:rPr>
                                  <m:sty m:val="p"/>
                                </m:rPr>
                                <a:rPr lang="el-GR" sz="1350" i="1">
                                  <a:latin typeface="Cambria Math"/>
                                  <a:ea typeface="Cambria Math"/>
                                </a:rPr>
                                <m:t>Ω</m:t>
                              </m:r>
                            </m:e>
                            <m:sub>
                              <m:r>
                                <a:rPr lang="en-US" sz="1350" i="1">
                                  <a:latin typeface="Cambria Math"/>
                                  <a:ea typeface="Cambria Math"/>
                                </a:rPr>
                                <m:t>𝑑</m:t>
                              </m:r>
                            </m:sub>
                          </m:sSub>
                        </m:e>
                      </m:func>
                    </m:oMath>
                  </m:oMathPara>
                </a14:m>
                <a:endParaRPr lang="en-US" sz="1350" dirty="0"/>
              </a:p>
            </p:txBody>
          </p:sp>
        </mc:Choice>
        <mc:Fallback>
          <p:sp>
            <p:nvSpPr>
              <p:cNvPr id="3" name="TextBox 2"/>
              <p:cNvSpPr txBox="1">
                <a:spLocks noRot="1" noChangeAspect="1" noMove="1" noResize="1" noEditPoints="1" noAdjustHandles="1" noChangeArrowheads="1" noChangeShapeType="1" noTextEdit="1"/>
              </p:cNvSpPr>
              <p:nvPr/>
            </p:nvSpPr>
            <p:spPr>
              <a:xfrm>
                <a:off x="2971801" y="2437855"/>
                <a:ext cx="3333541" cy="388055"/>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TextBox 12"/>
              <p:cNvSpPr txBox="1"/>
              <p:nvPr/>
            </p:nvSpPr>
            <p:spPr>
              <a:xfrm>
                <a:off x="2387058" y="3381644"/>
                <a:ext cx="4230069" cy="599780"/>
              </a:xfrm>
              <a:prstGeom prst="rect">
                <a:avLst/>
              </a:prstGeom>
              <a:noFill/>
            </p:spPr>
            <p:txBody>
              <a:bodyPr wrap="none" rtlCol="0">
                <a:spAutoFit/>
              </a:bodyPr>
              <a:lstStyle/>
              <a:p>
                <a14:m>
                  <m:oMath xmlns:m="http://schemas.openxmlformats.org/officeDocument/2006/math">
                    <m:r>
                      <a:rPr lang="en-US" sz="1350" i="1">
                        <a:latin typeface="Cambria Math"/>
                        <a:ea typeface="Cambria Math"/>
                      </a:rPr>
                      <m:t>𝜌</m:t>
                    </m:r>
                    <m:d>
                      <m:dPr>
                        <m:ctrlPr>
                          <a:rPr lang="en-US" sz="1350" i="1">
                            <a:latin typeface="Cambria Math" panose="02040503050406030204" pitchFamily="18" charset="0"/>
                            <a:ea typeface="Cambria Math"/>
                          </a:rPr>
                        </m:ctrlPr>
                      </m:dPr>
                      <m:e>
                        <m:sSub>
                          <m:sSubPr>
                            <m:ctrlPr>
                              <a:rPr lang="da-DK" sz="1350" i="1">
                                <a:latin typeface="Cambria Math" panose="02040503050406030204" pitchFamily="18" charset="0"/>
                                <a:ea typeface="Cambria Math"/>
                              </a:rPr>
                            </m:ctrlPr>
                          </m:sSubPr>
                          <m:e>
                            <m:r>
                              <a:rPr lang="da-DK" sz="1350" i="1">
                                <a:latin typeface="Cambria Math" panose="02040503050406030204" pitchFamily="18" charset="0"/>
                                <a:ea typeface="Cambria Math"/>
                              </a:rPr>
                              <m:t>𝜃</m:t>
                            </m:r>
                          </m:e>
                          <m:sub>
                            <m:r>
                              <a:rPr lang="da-DK" sz="1350" i="1">
                                <a:latin typeface="Cambria Math" panose="02040503050406030204" pitchFamily="18" charset="0"/>
                                <a:ea typeface="Cambria Math"/>
                              </a:rPr>
                              <m:t>𝑝</m:t>
                            </m:r>
                          </m:sub>
                        </m:sSub>
                      </m:e>
                    </m:d>
                    <m:r>
                      <a:rPr lang="en-US" sz="1350" i="1">
                        <a:latin typeface="Cambria Math"/>
                        <a:ea typeface="Cambria Math"/>
                      </a:rPr>
                      <m:t>=</m:t>
                    </m:r>
                    <m:sSup>
                      <m:sSupPr>
                        <m:ctrlPr>
                          <a:rPr lang="en-US" sz="1350" i="1">
                            <a:latin typeface="Cambria Math" panose="02040503050406030204" pitchFamily="18" charset="0"/>
                            <a:ea typeface="Cambria Math"/>
                          </a:rPr>
                        </m:ctrlPr>
                      </m:sSupPr>
                      <m:e>
                        <m:d>
                          <m:dPr>
                            <m:ctrlPr>
                              <a:rPr lang="en-US" sz="1350" i="1">
                                <a:latin typeface="Cambria Math" panose="02040503050406030204" pitchFamily="18" charset="0"/>
                                <a:ea typeface="Cambria Math"/>
                              </a:rPr>
                            </m:ctrlPr>
                          </m:dPr>
                          <m:e>
                            <m:f>
                              <m:fPr>
                                <m:ctrlPr>
                                  <a:rPr lang="en-US" sz="1350" i="1">
                                    <a:latin typeface="Cambria Math" panose="02040503050406030204" pitchFamily="18" charset="0"/>
                                    <a:ea typeface="Cambria Math"/>
                                  </a:rPr>
                                </m:ctrlPr>
                              </m:fPr>
                              <m:num>
                                <m:r>
                                  <a:rPr lang="en-US" sz="1350" i="1">
                                    <a:latin typeface="Cambria Math"/>
                                    <a:ea typeface="Cambria Math"/>
                                  </a:rPr>
                                  <m:t>1</m:t>
                                </m:r>
                              </m:num>
                              <m:den>
                                <m:sSub>
                                  <m:sSubPr>
                                    <m:ctrlPr>
                                      <a:rPr lang="en-US" sz="1350" i="1">
                                        <a:latin typeface="Cambria Math" panose="02040503050406030204" pitchFamily="18" charset="0"/>
                                        <a:ea typeface="Cambria Math"/>
                                      </a:rPr>
                                    </m:ctrlPr>
                                  </m:sSubPr>
                                  <m:e>
                                    <m:r>
                                      <a:rPr lang="en-US" sz="1350" i="1">
                                        <a:latin typeface="Cambria Math"/>
                                        <a:ea typeface="Cambria Math"/>
                                      </a:rPr>
                                      <m:t>𝜌</m:t>
                                    </m:r>
                                  </m:e>
                                  <m:sub>
                                    <m:r>
                                      <a:rPr lang="da-DK" sz="1350" i="1">
                                        <a:latin typeface="Cambria Math" panose="02040503050406030204" pitchFamily="18" charset="0"/>
                                        <a:ea typeface="Cambria Math"/>
                                      </a:rPr>
                                      <m:t>2</m:t>
                                    </m:r>
                                  </m:sub>
                                </m:sSub>
                              </m:den>
                            </m:f>
                            <m:r>
                              <a:rPr lang="en-US" sz="1350" i="1">
                                <a:latin typeface="Cambria Math"/>
                                <a:ea typeface="Cambria Math"/>
                              </a:rPr>
                              <m:t>+</m:t>
                            </m:r>
                            <m:sSub>
                              <m:sSubPr>
                                <m:ctrlPr>
                                  <a:rPr lang="da-DK" sz="1350" i="1">
                                    <a:latin typeface="Cambria Math" panose="02040503050406030204" pitchFamily="18" charset="0"/>
                                    <a:ea typeface="Cambria Math"/>
                                  </a:rPr>
                                </m:ctrlPr>
                              </m:sSubPr>
                              <m:e>
                                <m:r>
                                  <a:rPr lang="da-DK" sz="1350" i="1">
                                    <a:latin typeface="Cambria Math" panose="02040503050406030204" pitchFamily="18" charset="0"/>
                                    <a:ea typeface="Cambria Math"/>
                                  </a:rPr>
                                  <m:t>𝜃</m:t>
                                </m:r>
                              </m:e>
                              <m:sub>
                                <m:r>
                                  <a:rPr lang="da-DK" sz="1350" i="1">
                                    <a:latin typeface="Cambria Math" panose="02040503050406030204" pitchFamily="18" charset="0"/>
                                    <a:ea typeface="Cambria Math"/>
                                  </a:rPr>
                                  <m:t>𝑝</m:t>
                                </m:r>
                              </m:sub>
                            </m:sSub>
                            <m:d>
                              <m:dPr>
                                <m:ctrlPr>
                                  <a:rPr lang="en-US" sz="1350" i="1">
                                    <a:latin typeface="Cambria Math" panose="02040503050406030204" pitchFamily="18" charset="0"/>
                                    <a:ea typeface="Cambria Math"/>
                                  </a:rPr>
                                </m:ctrlPr>
                              </m:dPr>
                              <m:e>
                                <m:f>
                                  <m:fPr>
                                    <m:ctrlPr>
                                      <a:rPr lang="en-US" sz="1350" i="1">
                                        <a:latin typeface="Cambria Math" panose="02040503050406030204" pitchFamily="18" charset="0"/>
                                        <a:ea typeface="Cambria Math"/>
                                      </a:rPr>
                                    </m:ctrlPr>
                                  </m:fPr>
                                  <m:num>
                                    <m:r>
                                      <a:rPr lang="en-US" sz="1350" i="1">
                                        <a:latin typeface="Cambria Math"/>
                                        <a:ea typeface="Cambria Math"/>
                                      </a:rPr>
                                      <m:t>1</m:t>
                                    </m:r>
                                  </m:num>
                                  <m:den>
                                    <m:sSub>
                                      <m:sSubPr>
                                        <m:ctrlPr>
                                          <a:rPr lang="en-US" sz="1350" i="1">
                                            <a:latin typeface="Cambria Math" panose="02040503050406030204" pitchFamily="18" charset="0"/>
                                            <a:ea typeface="Cambria Math"/>
                                          </a:rPr>
                                        </m:ctrlPr>
                                      </m:sSubPr>
                                      <m:e>
                                        <m:r>
                                          <a:rPr lang="en-US" sz="1350" i="1">
                                            <a:latin typeface="Cambria Math"/>
                                            <a:ea typeface="Cambria Math"/>
                                          </a:rPr>
                                          <m:t>𝜌</m:t>
                                        </m:r>
                                      </m:e>
                                      <m:sub>
                                        <m:r>
                                          <a:rPr lang="da-DK" sz="1350" i="1">
                                            <a:latin typeface="Cambria Math" panose="02040503050406030204" pitchFamily="18" charset="0"/>
                                            <a:ea typeface="Cambria Math"/>
                                          </a:rPr>
                                          <m:t>1</m:t>
                                        </m:r>
                                      </m:sub>
                                    </m:sSub>
                                  </m:den>
                                </m:f>
                                <m:r>
                                  <a:rPr lang="en-US" sz="1350" i="1">
                                    <a:latin typeface="Cambria Math"/>
                                    <a:ea typeface="Cambria Math"/>
                                  </a:rPr>
                                  <m:t>−</m:t>
                                </m:r>
                                <m:f>
                                  <m:fPr>
                                    <m:ctrlPr>
                                      <a:rPr lang="en-US" sz="1350" i="1">
                                        <a:latin typeface="Cambria Math" panose="02040503050406030204" pitchFamily="18" charset="0"/>
                                        <a:ea typeface="Cambria Math"/>
                                      </a:rPr>
                                    </m:ctrlPr>
                                  </m:fPr>
                                  <m:num>
                                    <m:r>
                                      <a:rPr lang="en-US" sz="1350" i="1">
                                        <a:latin typeface="Cambria Math"/>
                                        <a:ea typeface="Cambria Math"/>
                                      </a:rPr>
                                      <m:t>1</m:t>
                                    </m:r>
                                  </m:num>
                                  <m:den>
                                    <m:sSub>
                                      <m:sSubPr>
                                        <m:ctrlPr>
                                          <a:rPr lang="en-US" sz="1350" i="1">
                                            <a:latin typeface="Cambria Math" panose="02040503050406030204" pitchFamily="18" charset="0"/>
                                            <a:ea typeface="Cambria Math"/>
                                          </a:rPr>
                                        </m:ctrlPr>
                                      </m:sSubPr>
                                      <m:e>
                                        <m:r>
                                          <a:rPr lang="en-US" sz="1350" i="1">
                                            <a:latin typeface="Cambria Math"/>
                                            <a:ea typeface="Cambria Math"/>
                                          </a:rPr>
                                          <m:t>𝜌</m:t>
                                        </m:r>
                                      </m:e>
                                      <m:sub>
                                        <m:r>
                                          <a:rPr lang="da-DK" sz="1350" i="1">
                                            <a:latin typeface="Cambria Math" panose="02040503050406030204" pitchFamily="18" charset="0"/>
                                            <a:ea typeface="Cambria Math"/>
                                          </a:rPr>
                                          <m:t>2</m:t>
                                        </m:r>
                                      </m:sub>
                                    </m:sSub>
                                  </m:den>
                                </m:f>
                              </m:e>
                            </m:d>
                          </m:e>
                        </m:d>
                      </m:e>
                      <m:sup>
                        <m:r>
                          <a:rPr lang="en-US" sz="1350" i="1">
                            <a:latin typeface="Cambria Math"/>
                            <a:ea typeface="Cambria Math"/>
                          </a:rPr>
                          <m:t>−1</m:t>
                        </m:r>
                      </m:sup>
                    </m:sSup>
                    <m:r>
                      <a:rPr lang="en-US" sz="1350" i="1">
                        <a:latin typeface="Cambria Math"/>
                        <a:ea typeface="Cambria Math"/>
                      </a:rPr>
                      <m:t>  </m:t>
                    </m:r>
                    <m:r>
                      <m:rPr>
                        <m:sty m:val="p"/>
                      </m:rPr>
                      <a:rPr lang="en-US" sz="1350">
                        <a:latin typeface="Cambria Math"/>
                        <a:ea typeface="Cambria Math"/>
                      </a:rPr>
                      <m:t>such</m:t>
                    </m:r>
                    <m:r>
                      <a:rPr lang="en-US" sz="1350">
                        <a:latin typeface="Cambria Math"/>
                        <a:ea typeface="Cambria Math"/>
                      </a:rPr>
                      <m:t> </m:t>
                    </m:r>
                    <m:r>
                      <m:rPr>
                        <m:sty m:val="p"/>
                      </m:rPr>
                      <a:rPr lang="en-US" sz="1350">
                        <a:latin typeface="Cambria Math"/>
                        <a:ea typeface="Cambria Math"/>
                      </a:rPr>
                      <m:t>that</m:t>
                    </m:r>
                    <m:r>
                      <a:rPr lang="en-US" sz="1350" i="1">
                        <a:latin typeface="Cambria Math"/>
                        <a:ea typeface="Cambria Math"/>
                      </a:rPr>
                      <m:t>  </m:t>
                    </m:r>
                    <m:d>
                      <m:dPr>
                        <m:begChr m:val="{"/>
                        <m:endChr m:val=""/>
                        <m:ctrlPr>
                          <a:rPr lang="en-US" sz="1350" i="1">
                            <a:latin typeface="Cambria Math" panose="02040503050406030204" pitchFamily="18" charset="0"/>
                            <a:ea typeface="Cambria Math"/>
                          </a:rPr>
                        </m:ctrlPr>
                      </m:dPr>
                      <m:e>
                        <m:m>
                          <m:mPr>
                            <m:mcs>
                              <m:mc>
                                <m:mcPr>
                                  <m:count m:val="1"/>
                                  <m:mcJc m:val="center"/>
                                </m:mcPr>
                              </m:mc>
                            </m:mcs>
                            <m:ctrlPr>
                              <a:rPr lang="en-US" sz="1350" i="1">
                                <a:latin typeface="Cambria Math" panose="02040503050406030204" pitchFamily="18" charset="0"/>
                                <a:ea typeface="Cambria Math"/>
                              </a:rPr>
                            </m:ctrlPr>
                          </m:mPr>
                          <m:mr>
                            <m:e>
                              <m:r>
                                <a:rPr lang="en-US" sz="1350" i="1">
                                  <a:latin typeface="Cambria Math"/>
                                  <a:ea typeface="Cambria Math"/>
                                </a:rPr>
                                <m:t>𝜌</m:t>
                              </m:r>
                              <m:d>
                                <m:dPr>
                                  <m:ctrlPr>
                                    <a:rPr lang="en-US" sz="1350" i="1">
                                      <a:latin typeface="Cambria Math" panose="02040503050406030204" pitchFamily="18" charset="0"/>
                                      <a:ea typeface="Cambria Math"/>
                                    </a:rPr>
                                  </m:ctrlPr>
                                </m:dPr>
                                <m:e>
                                  <m:r>
                                    <a:rPr lang="en-US" sz="1350" i="1">
                                      <a:latin typeface="Cambria Math"/>
                                      <a:ea typeface="Cambria Math"/>
                                    </a:rPr>
                                    <m:t>0</m:t>
                                  </m:r>
                                </m:e>
                              </m:d>
                              <m:r>
                                <a:rPr lang="en-US" sz="1350" i="1">
                                  <a:latin typeface="Cambria Math"/>
                                  <a:ea typeface="Cambria Math"/>
                                </a:rPr>
                                <m:t>=</m:t>
                              </m:r>
                              <m:sSub>
                                <m:sSubPr>
                                  <m:ctrlPr>
                                    <a:rPr lang="en-US" sz="1350" i="1">
                                      <a:latin typeface="Cambria Math" panose="02040503050406030204" pitchFamily="18" charset="0"/>
                                      <a:ea typeface="Cambria Math"/>
                                    </a:rPr>
                                  </m:ctrlPr>
                                </m:sSubPr>
                                <m:e>
                                  <m:r>
                                    <a:rPr lang="en-US" sz="1350" i="1">
                                      <a:latin typeface="Cambria Math"/>
                                      <a:ea typeface="Cambria Math"/>
                                    </a:rPr>
                                    <m:t>𝜌</m:t>
                                  </m:r>
                                </m:e>
                                <m:sub>
                                  <m:r>
                                    <a:rPr lang="da-DK" sz="1350" i="1">
                                      <a:latin typeface="Cambria Math" panose="02040503050406030204" pitchFamily="18" charset="0"/>
                                      <a:ea typeface="Cambria Math"/>
                                    </a:rPr>
                                    <m:t>2</m:t>
                                  </m:r>
                                </m:sub>
                              </m:sSub>
                            </m:e>
                          </m:mr>
                          <m:mr>
                            <m:e>
                              <m:r>
                                <a:rPr lang="en-US" sz="1350" i="1">
                                  <a:latin typeface="Cambria Math"/>
                                  <a:ea typeface="Cambria Math"/>
                                </a:rPr>
                                <m:t>𝜌</m:t>
                              </m:r>
                              <m:d>
                                <m:dPr>
                                  <m:ctrlPr>
                                    <a:rPr lang="en-US" sz="1350" i="1">
                                      <a:latin typeface="Cambria Math" panose="02040503050406030204" pitchFamily="18" charset="0"/>
                                      <a:ea typeface="Cambria Math"/>
                                    </a:rPr>
                                  </m:ctrlPr>
                                </m:dPr>
                                <m:e>
                                  <m:r>
                                    <a:rPr lang="en-US" sz="1350" i="1">
                                      <a:latin typeface="Cambria Math"/>
                                      <a:ea typeface="Cambria Math"/>
                                    </a:rPr>
                                    <m:t>1</m:t>
                                  </m:r>
                                </m:e>
                              </m:d>
                              <m:r>
                                <a:rPr lang="en-US" sz="1350" i="1">
                                  <a:latin typeface="Cambria Math"/>
                                  <a:ea typeface="Cambria Math"/>
                                </a:rPr>
                                <m:t>=</m:t>
                              </m:r>
                              <m:sSub>
                                <m:sSubPr>
                                  <m:ctrlPr>
                                    <a:rPr lang="en-US" sz="1350" i="1">
                                      <a:latin typeface="Cambria Math" panose="02040503050406030204" pitchFamily="18" charset="0"/>
                                      <a:ea typeface="Cambria Math"/>
                                    </a:rPr>
                                  </m:ctrlPr>
                                </m:sSubPr>
                                <m:e>
                                  <m:r>
                                    <a:rPr lang="en-US" sz="1350" i="1">
                                      <a:latin typeface="Cambria Math"/>
                                      <a:ea typeface="Cambria Math"/>
                                    </a:rPr>
                                    <m:t>𝜌</m:t>
                                  </m:r>
                                </m:e>
                                <m:sub>
                                  <m:r>
                                    <a:rPr lang="da-DK" sz="1350" i="1">
                                      <a:latin typeface="Cambria Math" panose="02040503050406030204" pitchFamily="18" charset="0"/>
                                      <a:ea typeface="Cambria Math"/>
                                    </a:rPr>
                                    <m:t>1</m:t>
                                  </m:r>
                                </m:sub>
                              </m:sSub>
                            </m:e>
                          </m:mr>
                        </m:m>
                      </m:e>
                    </m:d>
                    <m:r>
                      <a:rPr lang="en-US" sz="1350" i="1">
                        <a:latin typeface="Cambria Math"/>
                        <a:ea typeface="Cambria Math"/>
                      </a:rPr>
                      <m:t> </m:t>
                    </m:r>
                  </m:oMath>
                </a14:m>
                <a:r>
                  <a:rPr lang="en-US" sz="1350" dirty="0"/>
                  <a:t> </a:t>
                </a:r>
              </a:p>
            </p:txBody>
          </p:sp>
        </mc:Choice>
        <mc:Fallback>
          <p:sp>
            <p:nvSpPr>
              <p:cNvPr id="13" name="TextBox 12"/>
              <p:cNvSpPr txBox="1">
                <a:spLocks noRot="1" noChangeAspect="1" noMove="1" noResize="1" noEditPoints="1" noAdjustHandles="1" noChangeArrowheads="1" noChangeShapeType="1" noTextEdit="1"/>
              </p:cNvSpPr>
              <p:nvPr/>
            </p:nvSpPr>
            <p:spPr>
              <a:xfrm>
                <a:off x="2387058" y="3381644"/>
                <a:ext cx="4230069" cy="599780"/>
              </a:xfrm>
              <a:prstGeom prst="rect">
                <a:avLst/>
              </a:prstGeom>
              <a:blipFill>
                <a:blip r:embed="rId4"/>
                <a:stretch>
                  <a:fillRect/>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8257B60D-DAA2-455C-8D86-98523050B5CF}"/>
              </a:ext>
            </a:extLst>
          </p:cNvPr>
          <p:cNvSpPr/>
          <p:nvPr/>
        </p:nvSpPr>
        <p:spPr>
          <a:xfrm>
            <a:off x="7071190" y="4648787"/>
            <a:ext cx="1760418" cy="323165"/>
          </a:xfrm>
          <a:prstGeom prst="rect">
            <a:avLst/>
          </a:prstGeom>
        </p:spPr>
        <p:txBody>
          <a:bodyPr wrap="none">
            <a:spAutoFit/>
          </a:bodyPr>
          <a:lstStyle/>
          <a:p>
            <a:r>
              <a:rPr lang="en-US" sz="750" i="1" dirty="0">
                <a:solidFill>
                  <a:schemeClr val="accent5"/>
                </a:solidFill>
                <a:latin typeface="Lato"/>
                <a:hlinkClick r:id="rId5" action="ppaction://hlinkfile">
                  <a:extLst>
                    <a:ext uri="{A12FA001-AC4F-418D-AE19-62706E023703}">
                      <ahyp:hlinkClr xmlns:ahyp="http://schemas.microsoft.com/office/drawing/2018/hyperlinkcolor" val="tx"/>
                    </a:ext>
                  </a:extLst>
                </a:hlinkClick>
              </a:rPr>
              <a:t>Topology Optimization and Verification </a:t>
            </a:r>
            <a:br>
              <a:rPr lang="en-US" sz="750" i="1" dirty="0">
                <a:solidFill>
                  <a:schemeClr val="accent5"/>
                </a:solidFill>
                <a:latin typeface="Lato"/>
                <a:hlinkClick r:id="rId5" action="ppaction://hlinkfile">
                  <a:extLst>
                    <a:ext uri="{A12FA001-AC4F-418D-AE19-62706E023703}">
                      <ahyp:hlinkClr xmlns:ahyp="http://schemas.microsoft.com/office/drawing/2018/hyperlinkcolor" val="tx"/>
                    </a:ext>
                  </a:extLst>
                </a:hlinkClick>
              </a:rPr>
            </a:br>
            <a:r>
              <a:rPr lang="en-US" sz="750" i="1" dirty="0">
                <a:solidFill>
                  <a:schemeClr val="accent5"/>
                </a:solidFill>
                <a:latin typeface="Lato"/>
                <a:hlinkClick r:id="rId5" action="ppaction://hlinkfile">
                  <a:extLst>
                    <a:ext uri="{A12FA001-AC4F-418D-AE19-62706E023703}">
                      <ahyp:hlinkClr xmlns:ahyp="http://schemas.microsoft.com/office/drawing/2018/hyperlinkcolor" val="tx"/>
                    </a:ext>
                  </a:extLst>
                </a:hlinkClick>
              </a:rPr>
              <a:t>of an Acoustic Mode in a 2D Room</a:t>
            </a:r>
            <a:endParaRPr lang="en-DK" sz="750" i="1" dirty="0">
              <a:solidFill>
                <a:schemeClr val="accent5"/>
              </a:solidFill>
              <a:latin typeface="Lato"/>
            </a:endParaRPr>
          </a:p>
        </p:txBody>
      </p:sp>
    </p:spTree>
    <p:extLst>
      <p:ext uri="{BB962C8B-B14F-4D97-AF65-F5344CB8AC3E}">
        <p14:creationId xmlns:p14="http://schemas.microsoft.com/office/powerpoint/2010/main" val="2126324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000" dirty="0"/>
              <a:t>Topology Optimization</a:t>
            </a:r>
          </a:p>
        </p:txBody>
      </p:sp>
      <mc:AlternateContent xmlns:mc="http://schemas.openxmlformats.org/markup-compatibility/2006">
        <mc:Choice xmlns:a14="http://schemas.microsoft.com/office/drawing/2010/main" Requires="a14">
          <p:sp>
            <p:nvSpPr>
              <p:cNvPr id="12" name="Content Placeholder 11"/>
              <p:cNvSpPr>
                <a:spLocks noGrp="1"/>
              </p:cNvSpPr>
              <p:nvPr>
                <p:ph idx="1"/>
              </p:nvPr>
            </p:nvSpPr>
            <p:spPr>
              <a:xfrm>
                <a:off x="1485900" y="1371600"/>
                <a:ext cx="6172200" cy="3257550"/>
              </a:xfrm>
            </p:spPr>
            <p:txBody>
              <a:bodyPr>
                <a:normAutofit fontScale="85000" lnSpcReduction="20000"/>
              </a:bodyPr>
              <a:lstStyle/>
              <a:p>
                <a:r>
                  <a:rPr lang="en-US" sz="1500" dirty="0"/>
                  <a:t>In the present model, the topology optimization has the following objective function:</a:t>
                </a:r>
              </a:p>
              <a:p>
                <a:endParaRPr lang="en-US" sz="1500" dirty="0"/>
              </a:p>
              <a:p>
                <a:endParaRPr lang="en-US" sz="1500" dirty="0"/>
              </a:p>
              <a:p>
                <a:endParaRPr lang="en-US" sz="1500" dirty="0"/>
              </a:p>
              <a:p>
                <a:r>
                  <a:rPr lang="en-US" sz="1500" dirty="0"/>
                  <a:t>The optimization is carried out with an integral constraint on the design variable</a:t>
                </a:r>
                <a14:m>
                  <m:oMath xmlns:m="http://schemas.openxmlformats.org/officeDocument/2006/math">
                    <m:r>
                      <a:rPr lang="da-DK" sz="1500">
                        <a:latin typeface="Cambria Math" panose="02040503050406030204" pitchFamily="18" charset="0"/>
                        <a:ea typeface="Cambria Math"/>
                      </a:rPr>
                      <m:t> </m:t>
                    </m:r>
                    <m:r>
                      <a:rPr lang="da-DK" sz="1500" i="1">
                        <a:latin typeface="Cambria Math" panose="02040503050406030204" pitchFamily="18" charset="0"/>
                        <a:ea typeface="Cambria Math"/>
                      </a:rPr>
                      <m:t>𝜃</m:t>
                    </m:r>
                  </m:oMath>
                </a14:m>
                <a:r>
                  <a:rPr lang="en-US" sz="1500" dirty="0"/>
                  <a:t>. The constraint ensures a maximal filling percentage specified by the constant </a:t>
                </a:r>
                <a14:m>
                  <m:oMath xmlns:m="http://schemas.openxmlformats.org/officeDocument/2006/math">
                    <m:sSub>
                      <m:sSubPr>
                        <m:ctrlPr>
                          <a:rPr lang="da-DK" sz="1500" i="1">
                            <a:latin typeface="Cambria Math" panose="02040503050406030204" pitchFamily="18" charset="0"/>
                            <a:ea typeface="Cambria Math"/>
                          </a:rPr>
                        </m:ctrlPr>
                      </m:sSubPr>
                      <m:e>
                        <m:r>
                          <a:rPr lang="da-DK" sz="1500" i="1">
                            <a:latin typeface="Cambria Math" panose="02040503050406030204" pitchFamily="18" charset="0"/>
                            <a:ea typeface="Cambria Math"/>
                          </a:rPr>
                          <m:t>𝑉</m:t>
                        </m:r>
                      </m:e>
                      <m:sub>
                        <m:r>
                          <m:rPr>
                            <m:sty m:val="p"/>
                          </m:rPr>
                          <a:rPr lang="da-DK" sz="1500">
                            <a:latin typeface="Cambria Math" panose="02040503050406030204" pitchFamily="18" charset="0"/>
                            <a:ea typeface="Cambria Math"/>
                          </a:rPr>
                          <m:t>frac</m:t>
                        </m:r>
                      </m:sub>
                    </m:sSub>
                  </m:oMath>
                </a14:m>
                <a:r>
                  <a:rPr lang="en-US" sz="1500" dirty="0"/>
                  <a:t>.  The integral inequality constraint is given by:</a:t>
                </a:r>
              </a:p>
              <a:p>
                <a:endParaRPr lang="en-US" sz="1500" dirty="0"/>
              </a:p>
              <a:p>
                <a:endParaRPr lang="en-US" sz="1500" dirty="0"/>
              </a:p>
              <a:p>
                <a:endParaRPr lang="en-US" sz="1500" dirty="0"/>
              </a:p>
              <a:p>
                <a:r>
                  <a:rPr lang="en-US" sz="1500" dirty="0"/>
                  <a:t>Finally a milling constraint is imposed to ensure that the design adheres to ceiling of the room</a:t>
                </a:r>
              </a:p>
            </p:txBody>
          </p:sp>
        </mc:Choice>
        <mc:Fallback>
          <p:sp>
            <p:nvSpPr>
              <p:cNvPr id="12" name="Content Placeholder 11"/>
              <p:cNvSpPr>
                <a:spLocks noGrp="1" noRot="1" noChangeAspect="1" noMove="1" noResize="1" noEditPoints="1" noAdjustHandles="1" noChangeArrowheads="1" noChangeShapeType="1" noTextEdit="1"/>
              </p:cNvSpPr>
              <p:nvPr>
                <p:ph idx="1"/>
              </p:nvPr>
            </p:nvSpPr>
            <p:spPr>
              <a:xfrm>
                <a:off x="1485900" y="1371600"/>
                <a:ext cx="6172200" cy="3257550"/>
              </a:xfrm>
              <a:blipFill>
                <a:blip r:embed="rId2"/>
                <a:stretch>
                  <a:fillRect l="-1581" t="-1311" r="-79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TextBox 3"/>
              <p:cNvSpPr txBox="1"/>
              <p:nvPr/>
            </p:nvSpPr>
            <p:spPr>
              <a:xfrm>
                <a:off x="3602858" y="1679007"/>
                <a:ext cx="2129301" cy="86837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350" i="1" smtClean="0">
                          <a:latin typeface="Cambria Math"/>
                        </a:rPr>
                        <m:t>𝐹</m:t>
                      </m:r>
                      <m:d>
                        <m:dPr>
                          <m:ctrlPr>
                            <a:rPr lang="en-US" sz="1350" i="1">
                              <a:latin typeface="Cambria Math" panose="02040503050406030204" pitchFamily="18" charset="0"/>
                            </a:rPr>
                          </m:ctrlPr>
                        </m:dPr>
                        <m:e>
                          <m:r>
                            <a:rPr lang="en-US" sz="1350" i="1">
                              <a:latin typeface="Cambria Math"/>
                              <a:ea typeface="Cambria Math"/>
                            </a:rPr>
                            <m:t>𝜂</m:t>
                          </m:r>
                        </m:e>
                      </m:d>
                      <m:r>
                        <a:rPr lang="en-US" sz="1350" i="1">
                          <a:latin typeface="Cambria Math"/>
                        </a:rPr>
                        <m:t>=</m:t>
                      </m:r>
                      <m:sSub>
                        <m:sSubPr>
                          <m:ctrlPr>
                            <a:rPr lang="en-US" sz="1350" i="1">
                              <a:latin typeface="Cambria Math" panose="02040503050406030204" pitchFamily="18" charset="0"/>
                            </a:rPr>
                          </m:ctrlPr>
                        </m:sSubPr>
                        <m:e>
                          <m:r>
                            <m:rPr>
                              <m:sty m:val="p"/>
                            </m:rPr>
                            <a:rPr lang="en-US" sz="1350">
                              <a:latin typeface="Cambria Math"/>
                            </a:rPr>
                            <m:t>log</m:t>
                          </m:r>
                        </m:e>
                        <m:sub>
                          <m:r>
                            <a:rPr lang="en-US" sz="1350" i="1">
                              <a:latin typeface="Cambria Math"/>
                            </a:rPr>
                            <m:t>10</m:t>
                          </m:r>
                        </m:sub>
                      </m:sSub>
                      <m:d>
                        <m:dPr>
                          <m:ctrlPr>
                            <a:rPr lang="en-US" sz="1350" i="1">
                              <a:latin typeface="Cambria Math" panose="02040503050406030204" pitchFamily="18" charset="0"/>
                            </a:rPr>
                          </m:ctrlPr>
                        </m:dPr>
                        <m:e>
                          <m:f>
                            <m:fPr>
                              <m:ctrlPr>
                                <a:rPr lang="en-US" sz="1350" i="1">
                                  <a:latin typeface="Cambria Math" panose="02040503050406030204" pitchFamily="18" charset="0"/>
                                </a:rPr>
                              </m:ctrlPr>
                            </m:fPr>
                            <m:num>
                              <m:nary>
                                <m:naryPr>
                                  <m:ctrlPr>
                                    <a:rPr lang="en-US" sz="1350" i="1">
                                      <a:latin typeface="Cambria Math" panose="02040503050406030204" pitchFamily="18" charset="0"/>
                                    </a:rPr>
                                  </m:ctrlPr>
                                </m:naryPr>
                                <m:sub>
                                  <m:sSub>
                                    <m:sSubPr>
                                      <m:ctrlPr>
                                        <a:rPr lang="en-US" sz="1350" i="1">
                                          <a:latin typeface="Cambria Math" panose="02040503050406030204" pitchFamily="18" charset="0"/>
                                        </a:rPr>
                                      </m:ctrlPr>
                                    </m:sSubPr>
                                    <m:e>
                                      <m:r>
                                        <m:rPr>
                                          <m:sty m:val="p"/>
                                        </m:rPr>
                                        <a:rPr lang="el-GR" sz="1350" i="1">
                                          <a:latin typeface="Cambria Math"/>
                                          <a:ea typeface="Cambria Math"/>
                                        </a:rPr>
                                        <m:t>Ω</m:t>
                                      </m:r>
                                    </m:e>
                                    <m:sub>
                                      <m:r>
                                        <m:rPr>
                                          <m:sty m:val="p"/>
                                        </m:rPr>
                                        <a:rPr lang="en-US" sz="1350" i="0">
                                          <a:latin typeface="Cambria Math"/>
                                        </a:rPr>
                                        <m:t>ob</m:t>
                                      </m:r>
                                      <m:r>
                                        <m:rPr>
                                          <m:sty m:val="p"/>
                                        </m:rPr>
                                        <a:rPr lang="da-DK" sz="1350" b="0" i="0" smtClean="0">
                                          <a:latin typeface="Cambria Math" panose="02040503050406030204" pitchFamily="18" charset="0"/>
                                        </a:rPr>
                                        <m:t>j</m:t>
                                      </m:r>
                                    </m:sub>
                                  </m:sSub>
                                </m:sub>
                                <m:sup/>
                                <m:e>
                                  <m:sSup>
                                    <m:sSupPr>
                                      <m:ctrlPr>
                                        <a:rPr lang="en-US" sz="1350" i="1">
                                          <a:latin typeface="Cambria Math" panose="02040503050406030204" pitchFamily="18" charset="0"/>
                                        </a:rPr>
                                      </m:ctrlPr>
                                    </m:sSupPr>
                                    <m:e>
                                      <m:r>
                                        <a:rPr lang="en-US" sz="1350" i="1">
                                          <a:latin typeface="Cambria Math"/>
                                        </a:rPr>
                                        <m:t>|</m:t>
                                      </m:r>
                                      <m:r>
                                        <a:rPr lang="en-US" sz="1350" i="1">
                                          <a:latin typeface="Cambria Math"/>
                                        </a:rPr>
                                        <m:t>𝑝</m:t>
                                      </m:r>
                                      <m:r>
                                        <a:rPr lang="en-US" sz="1350" i="1">
                                          <a:latin typeface="Cambria Math"/>
                                        </a:rPr>
                                        <m:t>|</m:t>
                                      </m:r>
                                    </m:e>
                                    <m:sup>
                                      <m:r>
                                        <a:rPr lang="en-US" sz="1350" i="1">
                                          <a:latin typeface="Cambria Math"/>
                                        </a:rPr>
                                        <m:t>2</m:t>
                                      </m:r>
                                    </m:sup>
                                  </m:sSup>
                                </m:e>
                              </m:nary>
                            </m:num>
                            <m:den>
                              <m:nary>
                                <m:naryPr>
                                  <m:ctrlPr>
                                    <a:rPr lang="en-US" sz="1350" i="1">
                                      <a:latin typeface="Cambria Math" panose="02040503050406030204" pitchFamily="18" charset="0"/>
                                    </a:rPr>
                                  </m:ctrlPr>
                                </m:naryPr>
                                <m:sub>
                                  <m:sSub>
                                    <m:sSubPr>
                                      <m:ctrlPr>
                                        <a:rPr lang="en-US" sz="1350" i="1">
                                          <a:latin typeface="Cambria Math" panose="02040503050406030204" pitchFamily="18" charset="0"/>
                                        </a:rPr>
                                      </m:ctrlPr>
                                    </m:sSubPr>
                                    <m:e>
                                      <m:r>
                                        <m:rPr>
                                          <m:sty m:val="p"/>
                                        </m:rPr>
                                        <a:rPr lang="el-GR" sz="1350" i="1">
                                          <a:latin typeface="Cambria Math"/>
                                          <a:ea typeface="Cambria Math"/>
                                        </a:rPr>
                                        <m:t>Ω</m:t>
                                      </m:r>
                                    </m:e>
                                    <m:sub>
                                      <m:r>
                                        <m:rPr>
                                          <m:sty m:val="p"/>
                                        </m:rPr>
                                        <a:rPr lang="en-US" sz="1350" i="0">
                                          <a:latin typeface="Cambria Math"/>
                                        </a:rPr>
                                        <m:t>ob</m:t>
                                      </m:r>
                                      <m:r>
                                        <m:rPr>
                                          <m:sty m:val="p"/>
                                        </m:rPr>
                                        <a:rPr lang="da-DK" sz="1350" b="0" i="0" smtClean="0">
                                          <a:latin typeface="Cambria Math" panose="02040503050406030204" pitchFamily="18" charset="0"/>
                                        </a:rPr>
                                        <m:t>j</m:t>
                                      </m:r>
                                    </m:sub>
                                  </m:sSub>
                                </m:sub>
                                <m:sup/>
                                <m:e>
                                  <m:r>
                                    <a:rPr lang="en-US" sz="1350" i="1">
                                      <a:latin typeface="Cambria Math"/>
                                    </a:rPr>
                                    <m:t>1</m:t>
                                  </m:r>
                                </m:e>
                              </m:nary>
                            </m:den>
                          </m:f>
                        </m:e>
                      </m:d>
                    </m:oMath>
                  </m:oMathPara>
                </a14:m>
                <a:endParaRPr lang="en-US" sz="1350" dirty="0"/>
              </a:p>
            </p:txBody>
          </p:sp>
        </mc:Choice>
        <mc:Fallback>
          <p:sp>
            <p:nvSpPr>
              <p:cNvPr id="4" name="TextBox 3"/>
              <p:cNvSpPr txBox="1">
                <a:spLocks noRot="1" noChangeAspect="1" noMove="1" noResize="1" noEditPoints="1" noAdjustHandles="1" noChangeArrowheads="1" noChangeShapeType="1" noTextEdit="1"/>
              </p:cNvSpPr>
              <p:nvPr/>
            </p:nvSpPr>
            <p:spPr>
              <a:xfrm>
                <a:off x="3602858" y="1679007"/>
                <a:ext cx="2129301" cy="86837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TextBox 6"/>
              <p:cNvSpPr txBox="1"/>
              <p:nvPr/>
            </p:nvSpPr>
            <p:spPr>
              <a:xfrm>
                <a:off x="3794466" y="3378512"/>
                <a:ext cx="1706686" cy="6264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nary>
                        <m:naryPr>
                          <m:ctrlPr>
                            <a:rPr lang="en-US" sz="1350" i="1">
                              <a:latin typeface="Cambria Math" panose="02040503050406030204" pitchFamily="18" charset="0"/>
                            </a:rPr>
                          </m:ctrlPr>
                        </m:naryPr>
                        <m:sub>
                          <m:sSub>
                            <m:sSubPr>
                              <m:ctrlPr>
                                <a:rPr lang="en-US" sz="1350" i="1">
                                  <a:latin typeface="Cambria Math" panose="02040503050406030204" pitchFamily="18" charset="0"/>
                                </a:rPr>
                              </m:ctrlPr>
                            </m:sSubPr>
                            <m:e>
                              <m:r>
                                <m:rPr>
                                  <m:sty m:val="p"/>
                                </m:rPr>
                                <a:rPr lang="el-GR" sz="1350" i="1">
                                  <a:latin typeface="Cambria Math"/>
                                  <a:ea typeface="Cambria Math"/>
                                </a:rPr>
                                <m:t>Ω</m:t>
                              </m:r>
                            </m:e>
                            <m:sub>
                              <m:r>
                                <m:rPr>
                                  <m:sty m:val="p"/>
                                </m:rPr>
                                <a:rPr lang="en-US" sz="1350">
                                  <a:latin typeface="Cambria Math"/>
                                </a:rPr>
                                <m:t>ob</m:t>
                              </m:r>
                              <m:r>
                                <m:rPr>
                                  <m:sty m:val="p"/>
                                </m:rPr>
                                <a:rPr lang="da-DK" sz="1350">
                                  <a:latin typeface="Cambria Math" panose="02040503050406030204" pitchFamily="18" charset="0"/>
                                </a:rPr>
                                <m:t>j</m:t>
                              </m:r>
                            </m:sub>
                          </m:sSub>
                        </m:sub>
                        <m:sup/>
                        <m:e>
                          <m:r>
                            <a:rPr lang="da-DK" sz="1350" i="1">
                              <a:latin typeface="Cambria Math" panose="02040503050406030204" pitchFamily="18" charset="0"/>
                              <a:ea typeface="Cambria Math"/>
                            </a:rPr>
                            <m:t>𝜃</m:t>
                          </m:r>
                        </m:e>
                      </m:nary>
                      <m:r>
                        <a:rPr lang="en-US" sz="1350" i="1">
                          <a:latin typeface="Cambria Math"/>
                          <a:ea typeface="Cambria Math"/>
                        </a:rPr>
                        <m:t>≤</m:t>
                      </m:r>
                      <m:sSub>
                        <m:sSubPr>
                          <m:ctrlPr>
                            <a:rPr lang="da-DK" sz="1350" i="1">
                              <a:latin typeface="Cambria Math" panose="02040503050406030204" pitchFamily="18" charset="0"/>
                              <a:ea typeface="Cambria Math"/>
                            </a:rPr>
                          </m:ctrlPr>
                        </m:sSubPr>
                        <m:e>
                          <m:r>
                            <a:rPr lang="da-DK" sz="1350" i="1">
                              <a:latin typeface="Cambria Math" panose="02040503050406030204" pitchFamily="18" charset="0"/>
                              <a:ea typeface="Cambria Math"/>
                            </a:rPr>
                            <m:t>𝑉</m:t>
                          </m:r>
                        </m:e>
                        <m:sub>
                          <m:r>
                            <m:rPr>
                              <m:sty m:val="p"/>
                            </m:rPr>
                            <a:rPr lang="da-DK" sz="1350">
                              <a:latin typeface="Cambria Math" panose="02040503050406030204" pitchFamily="18" charset="0"/>
                              <a:ea typeface="Cambria Math"/>
                            </a:rPr>
                            <m:t>frac</m:t>
                          </m:r>
                        </m:sub>
                      </m:sSub>
                      <m:nary>
                        <m:naryPr>
                          <m:ctrlPr>
                            <a:rPr lang="en-US" sz="1350" i="1">
                              <a:latin typeface="Cambria Math" panose="02040503050406030204" pitchFamily="18" charset="0"/>
                            </a:rPr>
                          </m:ctrlPr>
                        </m:naryPr>
                        <m:sub>
                          <m:sSub>
                            <m:sSubPr>
                              <m:ctrlPr>
                                <a:rPr lang="en-US" sz="1350" i="1">
                                  <a:latin typeface="Cambria Math" panose="02040503050406030204" pitchFamily="18" charset="0"/>
                                </a:rPr>
                              </m:ctrlPr>
                            </m:sSubPr>
                            <m:e>
                              <m:r>
                                <m:rPr>
                                  <m:sty m:val="p"/>
                                </m:rPr>
                                <a:rPr lang="el-GR" sz="1350" i="1">
                                  <a:latin typeface="Cambria Math"/>
                                  <a:ea typeface="Cambria Math"/>
                                </a:rPr>
                                <m:t>Ω</m:t>
                              </m:r>
                            </m:e>
                            <m:sub>
                              <m:r>
                                <m:rPr>
                                  <m:sty m:val="p"/>
                                </m:rPr>
                                <a:rPr lang="en-US" sz="1350">
                                  <a:latin typeface="Cambria Math"/>
                                </a:rPr>
                                <m:t>ob</m:t>
                              </m:r>
                              <m:r>
                                <m:rPr>
                                  <m:sty m:val="p"/>
                                </m:rPr>
                                <a:rPr lang="da-DK" sz="1350">
                                  <a:latin typeface="Cambria Math" panose="02040503050406030204" pitchFamily="18" charset="0"/>
                                </a:rPr>
                                <m:t>j</m:t>
                              </m:r>
                            </m:sub>
                          </m:sSub>
                        </m:sub>
                        <m:sup/>
                        <m:e>
                          <m:r>
                            <a:rPr lang="en-US" sz="1350" i="1">
                              <a:latin typeface="Cambria Math"/>
                            </a:rPr>
                            <m:t>1</m:t>
                          </m:r>
                        </m:e>
                      </m:nary>
                    </m:oMath>
                  </m:oMathPara>
                </a14:m>
                <a:endParaRPr lang="en-US" sz="1350" dirty="0"/>
              </a:p>
            </p:txBody>
          </p:sp>
        </mc:Choice>
        <mc:Fallback>
          <p:sp>
            <p:nvSpPr>
              <p:cNvPr id="7" name="TextBox 6"/>
              <p:cNvSpPr txBox="1">
                <a:spLocks noRot="1" noChangeAspect="1" noMove="1" noResize="1" noEditPoints="1" noAdjustHandles="1" noChangeArrowheads="1" noChangeShapeType="1" noTextEdit="1"/>
              </p:cNvSpPr>
              <p:nvPr/>
            </p:nvSpPr>
            <p:spPr>
              <a:xfrm>
                <a:off x="3794466" y="3378512"/>
                <a:ext cx="1706686" cy="626454"/>
              </a:xfrm>
              <a:prstGeom prst="rect">
                <a:avLst/>
              </a:prstGeom>
              <a:blipFill>
                <a:blip r:embed="rId4"/>
                <a:stretch>
                  <a:fillRect/>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8AF55076-4B20-4DD5-A8AC-51EA189E2F02}"/>
              </a:ext>
            </a:extLst>
          </p:cNvPr>
          <p:cNvSpPr/>
          <p:nvPr/>
        </p:nvSpPr>
        <p:spPr>
          <a:xfrm>
            <a:off x="7071190" y="4648787"/>
            <a:ext cx="1760418" cy="323165"/>
          </a:xfrm>
          <a:prstGeom prst="rect">
            <a:avLst/>
          </a:prstGeom>
        </p:spPr>
        <p:txBody>
          <a:bodyPr wrap="none">
            <a:spAutoFit/>
          </a:bodyPr>
          <a:lstStyle/>
          <a:p>
            <a:r>
              <a:rPr lang="en-US" sz="750" i="1" dirty="0">
                <a:solidFill>
                  <a:schemeClr val="accent5"/>
                </a:solidFill>
                <a:latin typeface="Lato"/>
                <a:hlinkClick r:id="rId5" action="ppaction://hlinkfile">
                  <a:extLst>
                    <a:ext uri="{A12FA001-AC4F-418D-AE19-62706E023703}">
                      <ahyp:hlinkClr xmlns:ahyp="http://schemas.microsoft.com/office/drawing/2018/hyperlinkcolor" val="tx"/>
                    </a:ext>
                  </a:extLst>
                </a:hlinkClick>
              </a:rPr>
              <a:t>Topology Optimization and Verification </a:t>
            </a:r>
            <a:br>
              <a:rPr lang="en-US" sz="750" i="1" dirty="0">
                <a:solidFill>
                  <a:schemeClr val="accent5"/>
                </a:solidFill>
                <a:latin typeface="Lato"/>
                <a:hlinkClick r:id="rId5" action="ppaction://hlinkfile">
                  <a:extLst>
                    <a:ext uri="{A12FA001-AC4F-418D-AE19-62706E023703}">
                      <ahyp:hlinkClr xmlns:ahyp="http://schemas.microsoft.com/office/drawing/2018/hyperlinkcolor" val="tx"/>
                    </a:ext>
                  </a:extLst>
                </a:hlinkClick>
              </a:rPr>
            </a:br>
            <a:r>
              <a:rPr lang="en-US" sz="750" i="1" dirty="0">
                <a:solidFill>
                  <a:schemeClr val="accent5"/>
                </a:solidFill>
                <a:latin typeface="Lato"/>
                <a:hlinkClick r:id="rId5" action="ppaction://hlinkfile">
                  <a:extLst>
                    <a:ext uri="{A12FA001-AC4F-418D-AE19-62706E023703}">
                      <ahyp:hlinkClr xmlns:ahyp="http://schemas.microsoft.com/office/drawing/2018/hyperlinkcolor" val="tx"/>
                    </a:ext>
                  </a:extLst>
                </a:hlinkClick>
              </a:rPr>
              <a:t>of an Acoustic Mode in a 2D Room</a:t>
            </a:r>
            <a:endParaRPr lang="en-DK" sz="750" i="1" dirty="0">
              <a:solidFill>
                <a:schemeClr val="accent5"/>
              </a:solidFill>
              <a:latin typeface="Lato"/>
            </a:endParaRPr>
          </a:p>
        </p:txBody>
      </p:sp>
    </p:spTree>
    <p:extLst>
      <p:ext uri="{BB962C8B-B14F-4D97-AF65-F5344CB8AC3E}">
        <p14:creationId xmlns:p14="http://schemas.microsoft.com/office/powerpoint/2010/main" val="42199392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4EF3829-FF99-2A52-0466-96916BB673D9}"/>
              </a:ext>
            </a:extLst>
          </p:cNvPr>
          <p:cNvPicPr>
            <a:picLocks noChangeAspect="1"/>
          </p:cNvPicPr>
          <p:nvPr/>
        </p:nvPicPr>
        <p:blipFill>
          <a:blip r:embed="rId2"/>
          <a:stretch>
            <a:fillRect/>
          </a:stretch>
        </p:blipFill>
        <p:spPr>
          <a:xfrm>
            <a:off x="331470" y="2744599"/>
            <a:ext cx="4160523" cy="2340294"/>
          </a:xfrm>
          <a:prstGeom prst="rect">
            <a:avLst/>
          </a:prstGeom>
        </p:spPr>
      </p:pic>
      <p:pic>
        <p:nvPicPr>
          <p:cNvPr id="5" name="Picture 4">
            <a:extLst>
              <a:ext uri="{FF2B5EF4-FFF2-40B4-BE49-F238E27FC236}">
                <a16:creationId xmlns:a16="http://schemas.microsoft.com/office/drawing/2014/main" id="{B1D74393-604C-9213-9368-6DAB7277ABA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84186" y="1321594"/>
            <a:ext cx="4160520" cy="2340293"/>
          </a:xfrm>
          <a:prstGeom prst="rect">
            <a:avLst/>
          </a:prstGeom>
        </p:spPr>
      </p:pic>
      <p:sp>
        <p:nvSpPr>
          <p:cNvPr id="2" name="Title 1"/>
          <p:cNvSpPr>
            <a:spLocks noGrp="1"/>
          </p:cNvSpPr>
          <p:nvPr>
            <p:ph type="title"/>
          </p:nvPr>
        </p:nvSpPr>
        <p:spPr/>
        <p:txBody>
          <a:bodyPr>
            <a:normAutofit/>
          </a:bodyPr>
          <a:lstStyle/>
          <a:p>
            <a:r>
              <a:rPr lang="sv-SE" sz="3000" dirty="0"/>
              <a:t>Results of Topology Optimization</a:t>
            </a:r>
          </a:p>
        </p:txBody>
      </p:sp>
      <p:sp>
        <p:nvSpPr>
          <p:cNvPr id="9" name="TextBox 8"/>
          <p:cNvSpPr txBox="1"/>
          <p:nvPr/>
        </p:nvSpPr>
        <p:spPr>
          <a:xfrm>
            <a:off x="5018328" y="1402154"/>
            <a:ext cx="1542410" cy="300082"/>
          </a:xfrm>
          <a:prstGeom prst="rect">
            <a:avLst/>
          </a:prstGeom>
          <a:noFill/>
        </p:spPr>
        <p:txBody>
          <a:bodyPr wrap="none" rtlCol="0">
            <a:spAutoFit/>
          </a:bodyPr>
          <a:lstStyle/>
          <a:p>
            <a:r>
              <a:rPr lang="en-US" sz="1350" dirty="0">
                <a:latin typeface="+mj-lt"/>
              </a:rPr>
              <a:t>Optimized Design</a:t>
            </a:r>
          </a:p>
        </p:txBody>
      </p:sp>
      <p:sp>
        <p:nvSpPr>
          <p:cNvPr id="12" name="TextBox 11"/>
          <p:cNvSpPr txBox="1"/>
          <p:nvPr/>
        </p:nvSpPr>
        <p:spPr>
          <a:xfrm>
            <a:off x="1445896" y="1679228"/>
            <a:ext cx="2075714" cy="715581"/>
          </a:xfrm>
          <a:prstGeom prst="rect">
            <a:avLst/>
          </a:prstGeom>
          <a:noFill/>
        </p:spPr>
        <p:txBody>
          <a:bodyPr wrap="square" rtlCol="0">
            <a:spAutoFit/>
          </a:bodyPr>
          <a:lstStyle/>
          <a:p>
            <a:r>
              <a:rPr lang="en-US" sz="1350" dirty="0">
                <a:latin typeface="+mj-lt"/>
              </a:rPr>
              <a:t>Material distribution inside the design domain. Black is solid.</a:t>
            </a:r>
          </a:p>
        </p:txBody>
      </p:sp>
      <p:cxnSp>
        <p:nvCxnSpPr>
          <p:cNvPr id="13" name="Straight Arrow Connector 12"/>
          <p:cNvCxnSpPr>
            <a:cxnSpLocks/>
          </p:cNvCxnSpPr>
          <p:nvPr/>
        </p:nvCxnSpPr>
        <p:spPr>
          <a:xfrm>
            <a:off x="3447315" y="1850843"/>
            <a:ext cx="876491" cy="0"/>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746E5C23-44CC-42A8-A52F-F5984B4D7263}"/>
              </a:ext>
            </a:extLst>
          </p:cNvPr>
          <p:cNvSpPr/>
          <p:nvPr/>
        </p:nvSpPr>
        <p:spPr>
          <a:xfrm>
            <a:off x="7071190" y="4648787"/>
            <a:ext cx="1760418" cy="323165"/>
          </a:xfrm>
          <a:prstGeom prst="rect">
            <a:avLst/>
          </a:prstGeom>
        </p:spPr>
        <p:txBody>
          <a:bodyPr wrap="none">
            <a:spAutoFit/>
          </a:bodyPr>
          <a:lstStyle/>
          <a:p>
            <a:r>
              <a:rPr lang="en-US" sz="750" i="1" dirty="0">
                <a:solidFill>
                  <a:schemeClr val="accent5"/>
                </a:solidFill>
                <a:latin typeface="Lato"/>
                <a:hlinkClick r:id="rId4" action="ppaction://hlinkfile">
                  <a:extLst>
                    <a:ext uri="{A12FA001-AC4F-418D-AE19-62706E023703}">
                      <ahyp:hlinkClr xmlns:ahyp="http://schemas.microsoft.com/office/drawing/2018/hyperlinkcolor" val="tx"/>
                    </a:ext>
                  </a:extLst>
                </a:hlinkClick>
              </a:rPr>
              <a:t>Topology Optimization and Verification </a:t>
            </a:r>
            <a:br>
              <a:rPr lang="en-US" sz="750" i="1" dirty="0">
                <a:solidFill>
                  <a:schemeClr val="accent5"/>
                </a:solidFill>
                <a:latin typeface="Lato"/>
                <a:hlinkClick r:id="rId4" action="ppaction://hlinkfile">
                  <a:extLst>
                    <a:ext uri="{A12FA001-AC4F-418D-AE19-62706E023703}">
                      <ahyp:hlinkClr xmlns:ahyp="http://schemas.microsoft.com/office/drawing/2018/hyperlinkcolor" val="tx"/>
                    </a:ext>
                  </a:extLst>
                </a:hlinkClick>
              </a:rPr>
            </a:br>
            <a:r>
              <a:rPr lang="en-US" sz="750" i="1" dirty="0">
                <a:solidFill>
                  <a:schemeClr val="accent5"/>
                </a:solidFill>
                <a:latin typeface="Lato"/>
                <a:hlinkClick r:id="rId4" action="ppaction://hlinkfile">
                  <a:extLst>
                    <a:ext uri="{A12FA001-AC4F-418D-AE19-62706E023703}">
                      <ahyp:hlinkClr xmlns:ahyp="http://schemas.microsoft.com/office/drawing/2018/hyperlinkcolor" val="tx"/>
                    </a:ext>
                  </a:extLst>
                </a:hlinkClick>
              </a:rPr>
              <a:t>of an Acoustic Mode in a 2D Room</a:t>
            </a:r>
            <a:endParaRPr lang="en-DK" sz="750" i="1" dirty="0">
              <a:solidFill>
                <a:schemeClr val="accent5"/>
              </a:solidFill>
              <a:latin typeface="Lato"/>
            </a:endParaRPr>
          </a:p>
        </p:txBody>
      </p:sp>
      <p:sp>
        <p:nvSpPr>
          <p:cNvPr id="14" name="TextBox 13">
            <a:extLst>
              <a:ext uri="{FF2B5EF4-FFF2-40B4-BE49-F238E27FC236}">
                <a16:creationId xmlns:a16="http://schemas.microsoft.com/office/drawing/2014/main" id="{56996487-E530-DF5C-0AD7-EE1AC69688D8}"/>
              </a:ext>
            </a:extLst>
          </p:cNvPr>
          <p:cNvSpPr txBox="1"/>
          <p:nvPr/>
        </p:nvSpPr>
        <p:spPr>
          <a:xfrm>
            <a:off x="1823092" y="2793295"/>
            <a:ext cx="1180131" cy="300082"/>
          </a:xfrm>
          <a:prstGeom prst="rect">
            <a:avLst/>
          </a:prstGeom>
          <a:noFill/>
        </p:spPr>
        <p:txBody>
          <a:bodyPr wrap="none" rtlCol="0">
            <a:spAutoFit/>
          </a:bodyPr>
          <a:lstStyle/>
          <a:p>
            <a:r>
              <a:rPr lang="en-US" sz="1350" dirty="0">
                <a:latin typeface="+mj-lt"/>
              </a:rPr>
              <a:t>Initial Design</a:t>
            </a:r>
          </a:p>
        </p:txBody>
      </p:sp>
    </p:spTree>
    <p:extLst>
      <p:ext uri="{BB962C8B-B14F-4D97-AF65-F5344CB8AC3E}">
        <p14:creationId xmlns:p14="http://schemas.microsoft.com/office/powerpoint/2010/main" val="3064431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000" dirty="0"/>
              <a:t>Verification</a:t>
            </a:r>
          </a:p>
        </p:txBody>
      </p:sp>
      <p:sp>
        <p:nvSpPr>
          <p:cNvPr id="10" name="Content Placeholder 11"/>
          <p:cNvSpPr>
            <a:spLocks noGrp="1"/>
          </p:cNvSpPr>
          <p:nvPr>
            <p:ph idx="1"/>
          </p:nvPr>
        </p:nvSpPr>
        <p:spPr>
          <a:xfrm>
            <a:off x="1485900" y="1371600"/>
            <a:ext cx="6172200" cy="1085850"/>
          </a:xfrm>
        </p:spPr>
        <p:txBody>
          <a:bodyPr>
            <a:normAutofit/>
          </a:bodyPr>
          <a:lstStyle/>
          <a:p>
            <a:r>
              <a:rPr lang="en-US" sz="1500" dirty="0"/>
              <a:t>A geometry is created from the contour of the topology optimized results. The geometry is used to verify the design using actual Sound Hard Boundary conditions at the surface if the solid. The analysis is carried out in Component 2 of the model.</a:t>
            </a:r>
          </a:p>
        </p:txBody>
      </p:sp>
      <p:sp>
        <p:nvSpPr>
          <p:cNvPr id="4" name="TextBox 3"/>
          <p:cNvSpPr txBox="1"/>
          <p:nvPr/>
        </p:nvSpPr>
        <p:spPr>
          <a:xfrm>
            <a:off x="2477920" y="4229100"/>
            <a:ext cx="955711" cy="300082"/>
          </a:xfrm>
          <a:prstGeom prst="rect">
            <a:avLst/>
          </a:prstGeom>
          <a:noFill/>
        </p:spPr>
        <p:txBody>
          <a:bodyPr wrap="none" rtlCol="0">
            <a:spAutoFit/>
          </a:bodyPr>
          <a:lstStyle/>
          <a:p>
            <a:r>
              <a:rPr lang="en-US" sz="1350" dirty="0">
                <a:latin typeface="+mj-lt"/>
              </a:rPr>
              <a:t>Geometry</a:t>
            </a:r>
          </a:p>
        </p:txBody>
      </p:sp>
      <p:sp>
        <p:nvSpPr>
          <p:cNvPr id="14" name="TextBox 13"/>
          <p:cNvSpPr txBox="1"/>
          <p:nvPr/>
        </p:nvSpPr>
        <p:spPr>
          <a:xfrm>
            <a:off x="4914901" y="4229100"/>
            <a:ext cx="2377574" cy="300082"/>
          </a:xfrm>
          <a:prstGeom prst="rect">
            <a:avLst/>
          </a:prstGeom>
          <a:noFill/>
        </p:spPr>
        <p:txBody>
          <a:bodyPr wrap="none" rtlCol="0">
            <a:spAutoFit/>
          </a:bodyPr>
          <a:lstStyle/>
          <a:p>
            <a:r>
              <a:rPr lang="en-US" sz="1350" dirty="0">
                <a:latin typeface="+mj-lt"/>
              </a:rPr>
              <a:t>Simulation on solid geometry</a:t>
            </a:r>
          </a:p>
        </p:txBody>
      </p:sp>
      <p:sp>
        <p:nvSpPr>
          <p:cNvPr id="8" name="Rectangle 7">
            <a:extLst>
              <a:ext uri="{FF2B5EF4-FFF2-40B4-BE49-F238E27FC236}">
                <a16:creationId xmlns:a16="http://schemas.microsoft.com/office/drawing/2014/main" id="{B7CBB8E6-B9C2-4118-A797-BF1A3327A16B}"/>
              </a:ext>
            </a:extLst>
          </p:cNvPr>
          <p:cNvSpPr/>
          <p:nvPr/>
        </p:nvSpPr>
        <p:spPr>
          <a:xfrm>
            <a:off x="7071190" y="4648787"/>
            <a:ext cx="1760418" cy="323165"/>
          </a:xfrm>
          <a:prstGeom prst="rect">
            <a:avLst/>
          </a:prstGeom>
        </p:spPr>
        <p:txBody>
          <a:bodyPr wrap="none">
            <a:spAutoFit/>
          </a:bodyPr>
          <a:lstStyle/>
          <a:p>
            <a:r>
              <a:rPr lang="en-US" sz="750" i="1" dirty="0">
                <a:solidFill>
                  <a:schemeClr val="accent5"/>
                </a:solidFill>
                <a:latin typeface="Lato"/>
                <a:hlinkClick r:id="rId2" action="ppaction://hlinkfile">
                  <a:extLst>
                    <a:ext uri="{A12FA001-AC4F-418D-AE19-62706E023703}">
                      <ahyp:hlinkClr xmlns:ahyp="http://schemas.microsoft.com/office/drawing/2018/hyperlinkcolor" val="tx"/>
                    </a:ext>
                  </a:extLst>
                </a:hlinkClick>
              </a:rPr>
              <a:t>Topology Optimization and Verification </a:t>
            </a:r>
            <a:br>
              <a:rPr lang="en-US" sz="750" i="1" dirty="0">
                <a:solidFill>
                  <a:schemeClr val="accent5"/>
                </a:solidFill>
                <a:latin typeface="Lato"/>
                <a:hlinkClick r:id="rId2" action="ppaction://hlinkfile">
                  <a:extLst>
                    <a:ext uri="{A12FA001-AC4F-418D-AE19-62706E023703}">
                      <ahyp:hlinkClr xmlns:ahyp="http://schemas.microsoft.com/office/drawing/2018/hyperlinkcolor" val="tx"/>
                    </a:ext>
                  </a:extLst>
                </a:hlinkClick>
              </a:rPr>
            </a:br>
            <a:r>
              <a:rPr lang="en-US" sz="750" i="1" dirty="0">
                <a:solidFill>
                  <a:schemeClr val="accent5"/>
                </a:solidFill>
                <a:latin typeface="Lato"/>
                <a:hlinkClick r:id="rId2" action="ppaction://hlinkfile">
                  <a:extLst>
                    <a:ext uri="{A12FA001-AC4F-418D-AE19-62706E023703}">
                      <ahyp:hlinkClr xmlns:ahyp="http://schemas.microsoft.com/office/drawing/2018/hyperlinkcolor" val="tx"/>
                    </a:ext>
                  </a:extLst>
                </a:hlinkClick>
              </a:rPr>
              <a:t>of an Acoustic Mode in a 2D Room</a:t>
            </a:r>
            <a:endParaRPr lang="en-DK" sz="750" i="1" dirty="0">
              <a:solidFill>
                <a:schemeClr val="accent5"/>
              </a:solidFill>
              <a:latin typeface="Lato"/>
            </a:endParaRPr>
          </a:p>
        </p:txBody>
      </p:sp>
      <p:pic>
        <p:nvPicPr>
          <p:cNvPr id="32" name="Picture 31">
            <a:extLst>
              <a:ext uri="{FF2B5EF4-FFF2-40B4-BE49-F238E27FC236}">
                <a16:creationId xmlns:a16="http://schemas.microsoft.com/office/drawing/2014/main" id="{21204167-30FE-736B-EBBB-AA071650BF98}"/>
              </a:ext>
            </a:extLst>
          </p:cNvPr>
          <p:cNvPicPr>
            <a:picLocks noChangeAspect="1"/>
          </p:cNvPicPr>
          <p:nvPr/>
        </p:nvPicPr>
        <p:blipFill>
          <a:blip r:embed="rId3"/>
          <a:stretch>
            <a:fillRect/>
          </a:stretch>
        </p:blipFill>
        <p:spPr>
          <a:xfrm>
            <a:off x="1309629" y="2535126"/>
            <a:ext cx="2873420" cy="1616299"/>
          </a:xfrm>
          <a:prstGeom prst="rect">
            <a:avLst/>
          </a:prstGeom>
        </p:spPr>
      </p:pic>
      <p:pic>
        <p:nvPicPr>
          <p:cNvPr id="43" name="Picture 42">
            <a:extLst>
              <a:ext uri="{FF2B5EF4-FFF2-40B4-BE49-F238E27FC236}">
                <a16:creationId xmlns:a16="http://schemas.microsoft.com/office/drawing/2014/main" id="{9C278598-6099-11B0-B77F-4FC02BC3E8CA}"/>
              </a:ext>
            </a:extLst>
          </p:cNvPr>
          <p:cNvPicPr>
            <a:picLocks noChangeAspect="1"/>
          </p:cNvPicPr>
          <p:nvPr/>
        </p:nvPicPr>
        <p:blipFill>
          <a:blip r:embed="rId4"/>
          <a:stretch>
            <a:fillRect/>
          </a:stretch>
        </p:blipFill>
        <p:spPr>
          <a:xfrm>
            <a:off x="4525009" y="2495551"/>
            <a:ext cx="2990216" cy="1681997"/>
          </a:xfrm>
          <a:prstGeom prst="rect">
            <a:avLst/>
          </a:prstGeom>
        </p:spPr>
      </p:pic>
    </p:spTree>
    <p:extLst>
      <p:ext uri="{BB962C8B-B14F-4D97-AF65-F5344CB8AC3E}">
        <p14:creationId xmlns:p14="http://schemas.microsoft.com/office/powerpoint/2010/main" val="2322092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2252E97-F96C-5D4B-B52A-0F9A0AFBA042}"/>
              </a:ext>
            </a:extLst>
          </p:cNvPr>
          <p:cNvPicPr>
            <a:picLocks noChangeAspect="1"/>
          </p:cNvPicPr>
          <p:nvPr/>
        </p:nvPicPr>
        <p:blipFill>
          <a:blip r:embed="rId2"/>
          <a:stretch>
            <a:fillRect/>
          </a:stretch>
        </p:blipFill>
        <p:spPr>
          <a:xfrm>
            <a:off x="1881555" y="1354939"/>
            <a:ext cx="5262196" cy="2959985"/>
          </a:xfrm>
          <a:prstGeom prst="rect">
            <a:avLst/>
          </a:prstGeom>
        </p:spPr>
      </p:pic>
      <p:sp>
        <p:nvSpPr>
          <p:cNvPr id="2" name="Title 1"/>
          <p:cNvSpPr>
            <a:spLocks noGrp="1"/>
          </p:cNvSpPr>
          <p:nvPr>
            <p:ph type="title"/>
          </p:nvPr>
        </p:nvSpPr>
        <p:spPr/>
        <p:txBody>
          <a:bodyPr>
            <a:normAutofit/>
          </a:bodyPr>
          <a:lstStyle/>
          <a:p>
            <a:r>
              <a:rPr lang="sv-SE" sz="3000" dirty="0"/>
              <a:t>Results</a:t>
            </a:r>
          </a:p>
        </p:txBody>
      </p:sp>
      <p:sp>
        <p:nvSpPr>
          <p:cNvPr id="3" name="TextBox 2"/>
          <p:cNvSpPr txBox="1"/>
          <p:nvPr/>
        </p:nvSpPr>
        <p:spPr>
          <a:xfrm>
            <a:off x="3348587" y="4593231"/>
            <a:ext cx="1986441" cy="300082"/>
          </a:xfrm>
          <a:prstGeom prst="rect">
            <a:avLst/>
          </a:prstGeom>
          <a:noFill/>
        </p:spPr>
        <p:txBody>
          <a:bodyPr wrap="none" rtlCol="0">
            <a:spAutoFit/>
          </a:bodyPr>
          <a:lstStyle/>
          <a:p>
            <a:r>
              <a:rPr lang="en-US" sz="1350" dirty="0">
                <a:latin typeface="+mj-lt"/>
              </a:rPr>
              <a:t>Optimization frequency</a:t>
            </a:r>
          </a:p>
        </p:txBody>
      </p:sp>
      <p:cxnSp>
        <p:nvCxnSpPr>
          <p:cNvPr id="10" name="Straight Arrow Connector 9"/>
          <p:cNvCxnSpPr/>
          <p:nvPr/>
        </p:nvCxnSpPr>
        <p:spPr>
          <a:xfrm flipV="1">
            <a:off x="5086350" y="4240724"/>
            <a:ext cx="0" cy="429772"/>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BCB3EC20-C760-410E-BF5C-9D302001E68C}"/>
              </a:ext>
            </a:extLst>
          </p:cNvPr>
          <p:cNvSpPr/>
          <p:nvPr/>
        </p:nvSpPr>
        <p:spPr>
          <a:xfrm>
            <a:off x="7071190" y="4648787"/>
            <a:ext cx="1760418" cy="323165"/>
          </a:xfrm>
          <a:prstGeom prst="rect">
            <a:avLst/>
          </a:prstGeom>
        </p:spPr>
        <p:txBody>
          <a:bodyPr wrap="none">
            <a:spAutoFit/>
          </a:bodyPr>
          <a:lstStyle/>
          <a:p>
            <a:r>
              <a:rPr lang="en-US" sz="750" i="1" dirty="0">
                <a:solidFill>
                  <a:schemeClr val="accent5"/>
                </a:solidFill>
                <a:latin typeface="Lato"/>
                <a:hlinkClick r:id="rId3" action="ppaction://hlinkfile">
                  <a:extLst>
                    <a:ext uri="{A12FA001-AC4F-418D-AE19-62706E023703}">
                      <ahyp:hlinkClr xmlns:ahyp="http://schemas.microsoft.com/office/drawing/2018/hyperlinkcolor" val="tx"/>
                    </a:ext>
                  </a:extLst>
                </a:hlinkClick>
              </a:rPr>
              <a:t>Topology Optimization and Verification </a:t>
            </a:r>
            <a:br>
              <a:rPr lang="en-US" sz="750" i="1" dirty="0">
                <a:solidFill>
                  <a:schemeClr val="accent5"/>
                </a:solidFill>
                <a:latin typeface="Lato"/>
                <a:hlinkClick r:id="rId3" action="ppaction://hlinkfile">
                  <a:extLst>
                    <a:ext uri="{A12FA001-AC4F-418D-AE19-62706E023703}">
                      <ahyp:hlinkClr xmlns:ahyp="http://schemas.microsoft.com/office/drawing/2018/hyperlinkcolor" val="tx"/>
                    </a:ext>
                  </a:extLst>
                </a:hlinkClick>
              </a:rPr>
            </a:br>
            <a:r>
              <a:rPr lang="en-US" sz="750" i="1" dirty="0">
                <a:solidFill>
                  <a:schemeClr val="accent5"/>
                </a:solidFill>
                <a:latin typeface="Lato"/>
                <a:hlinkClick r:id="rId3" action="ppaction://hlinkfile">
                  <a:extLst>
                    <a:ext uri="{A12FA001-AC4F-418D-AE19-62706E023703}">
                      <ahyp:hlinkClr xmlns:ahyp="http://schemas.microsoft.com/office/drawing/2018/hyperlinkcolor" val="tx"/>
                    </a:ext>
                  </a:extLst>
                </a:hlinkClick>
              </a:rPr>
              <a:t>of an Acoustic Mode in a 2D Room</a:t>
            </a:r>
            <a:endParaRPr lang="en-DK" sz="750" i="1" dirty="0">
              <a:solidFill>
                <a:schemeClr val="accent5"/>
              </a:solidFill>
              <a:latin typeface="Lato"/>
            </a:endParaRPr>
          </a:p>
        </p:txBody>
      </p:sp>
    </p:spTree>
    <p:extLst>
      <p:ext uri="{BB962C8B-B14F-4D97-AF65-F5344CB8AC3E}">
        <p14:creationId xmlns:p14="http://schemas.microsoft.com/office/powerpoint/2010/main" val="2994925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000" dirty="0"/>
              <a:t>Some References</a:t>
            </a:r>
          </a:p>
        </p:txBody>
      </p:sp>
      <p:sp>
        <p:nvSpPr>
          <p:cNvPr id="3" name="Content Placeholder 2"/>
          <p:cNvSpPr>
            <a:spLocks noGrp="1"/>
          </p:cNvSpPr>
          <p:nvPr>
            <p:ph idx="1"/>
          </p:nvPr>
        </p:nvSpPr>
        <p:spPr/>
        <p:txBody>
          <a:bodyPr>
            <a:normAutofit/>
          </a:bodyPr>
          <a:lstStyle/>
          <a:p>
            <a:r>
              <a:rPr lang="en-US" sz="1500" dirty="0"/>
              <a:t>The example studied here is often used in literature, see for example:</a:t>
            </a:r>
          </a:p>
          <a:p>
            <a:pPr lvl="1"/>
            <a:r>
              <a:rPr lang="en-US" sz="1200" dirty="0"/>
              <a:t>J. M. </a:t>
            </a:r>
            <a:r>
              <a:rPr lang="en-US" sz="1200" dirty="0" err="1"/>
              <a:t>Taglass</a:t>
            </a:r>
            <a:r>
              <a:rPr lang="en-US" sz="1200" dirty="0"/>
              <a:t>, “Acoustic Design with Topology Optimization,” Master Thesis, Technical University of Denmark (2015).</a:t>
            </a:r>
          </a:p>
          <a:p>
            <a:pPr lvl="1"/>
            <a:r>
              <a:rPr lang="en-US" sz="1200" dirty="0"/>
              <a:t>M. B. </a:t>
            </a:r>
            <a:r>
              <a:rPr lang="en-US" sz="1200" dirty="0" err="1"/>
              <a:t>Dühring</a:t>
            </a:r>
            <a:r>
              <a:rPr lang="en-US" sz="1200" dirty="0"/>
              <a:t>, J. S. Jensen, and O. Sigmund, “Acoustic design by topology optimization,” J. Sound </a:t>
            </a:r>
            <a:r>
              <a:rPr lang="en-US" sz="1200" dirty="0" err="1"/>
              <a:t>Vib</a:t>
            </a:r>
            <a:r>
              <a:rPr lang="en-US" sz="1200" dirty="0"/>
              <a:t>., </a:t>
            </a:r>
            <a:r>
              <a:rPr lang="en-US" sz="1200" b="1" dirty="0"/>
              <a:t>317</a:t>
            </a:r>
            <a:r>
              <a:rPr lang="en-US" sz="1200" dirty="0"/>
              <a:t> (2008).</a:t>
            </a:r>
          </a:p>
          <a:p>
            <a:pPr lvl="1"/>
            <a:r>
              <a:rPr lang="en-US" sz="1200" dirty="0"/>
              <a:t>R. Ellebæk Christiansen, “Topology Optimization for Wave Propagation Problems with Experimental Validation,” Ph.D. Thesis, Technical University of Denmark (2016).</a:t>
            </a:r>
          </a:p>
          <a:p>
            <a:r>
              <a:rPr lang="en-US" sz="1500" dirty="0"/>
              <a:t>Examples in COMSOL:</a:t>
            </a:r>
          </a:p>
          <a:p>
            <a:pPr lvl="1"/>
            <a:r>
              <a:rPr lang="en-US" sz="1200" dirty="0"/>
              <a:t>Topology Optimization of a Loaded Knee Structure (</a:t>
            </a:r>
            <a:r>
              <a:rPr lang="en-US" sz="1200" dirty="0">
                <a:hlinkClick r:id="rId2"/>
              </a:rPr>
              <a:t>www.comsol.com/model/topology-optimization-of-a-loaded-knee-structure-4374</a:t>
            </a:r>
            <a:r>
              <a:rPr lang="en-US" sz="1200" dirty="0"/>
              <a:t>)</a:t>
            </a:r>
          </a:p>
          <a:p>
            <a:pPr lvl="1"/>
            <a:r>
              <a:rPr lang="en-US" sz="1200" dirty="0"/>
              <a:t>Topology Optimization of an MBB Beam (</a:t>
            </a:r>
            <a:r>
              <a:rPr lang="en-US" sz="1200" dirty="0">
                <a:hlinkClick r:id="rId3"/>
              </a:rPr>
              <a:t>www.comsol.com/model/topology-optimization-of-an-mbb-beam-7428</a:t>
            </a:r>
            <a:r>
              <a:rPr lang="en-US" sz="1200" dirty="0"/>
              <a:t>)</a:t>
            </a:r>
          </a:p>
          <a:p>
            <a:pPr lvl="1"/>
            <a:r>
              <a:rPr lang="en-US" sz="1200" dirty="0"/>
              <a:t>Optimization of a Tesla </a:t>
            </a:r>
            <a:r>
              <a:rPr lang="en-US" sz="1200" dirty="0" err="1"/>
              <a:t>Microvalve</a:t>
            </a:r>
            <a:r>
              <a:rPr lang="en-US" sz="1200" dirty="0"/>
              <a:t> (</a:t>
            </a:r>
            <a:r>
              <a:rPr lang="en-US" sz="1200" dirty="0">
                <a:hlinkClick r:id="rId4"/>
              </a:rPr>
              <a:t>www.comsol.com/model/optimization-of-a-tesla-microvalve-14513</a:t>
            </a:r>
            <a:r>
              <a:rPr lang="en-US" sz="1200" dirty="0"/>
              <a:t>)</a:t>
            </a:r>
          </a:p>
          <a:p>
            <a:r>
              <a:rPr lang="en-US" sz="1500" dirty="0"/>
              <a:t>Blog posts on comsol.com:</a:t>
            </a:r>
          </a:p>
          <a:p>
            <a:pPr lvl="1"/>
            <a:r>
              <a:rPr lang="en-US" sz="1200" dirty="0">
                <a:hlinkClick r:id="rId5"/>
              </a:rPr>
              <a:t>www.comsol.com/blogs/category/all/optimization/</a:t>
            </a:r>
            <a:endParaRPr lang="en-US" sz="1200" dirty="0"/>
          </a:p>
        </p:txBody>
      </p:sp>
    </p:spTree>
    <p:extLst>
      <p:ext uri="{BB962C8B-B14F-4D97-AF65-F5344CB8AC3E}">
        <p14:creationId xmlns:p14="http://schemas.microsoft.com/office/powerpoint/2010/main" val="3657814605"/>
      </p:ext>
    </p:extLst>
  </p:cSld>
  <p:clrMapOvr>
    <a:masterClrMapping/>
  </p:clrMapOvr>
</p:sld>
</file>

<file path=ppt/theme/theme1.xml><?xml version="1.0" encoding="utf-8"?>
<a:theme xmlns:a="http://schemas.openxmlformats.org/drawingml/2006/main" name="COMSOL_Apr25">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Apr25" id="{9EE01D0D-25D1-CD47-AE3E-F5E510E9EB4F}" vid="{169F4AEA-1033-2C4D-9DD1-E87413C910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5039</TotalTime>
  <Words>572</Words>
  <Application>Microsoft Office PowerPoint</Application>
  <PresentationFormat>On-screen Show (16:9)</PresentationFormat>
  <Paragraphs>58</Paragraphs>
  <Slides>8</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Lato Light</vt:lpstr>
      <vt:lpstr>Arial</vt:lpstr>
      <vt:lpstr>Cambria Math</vt:lpstr>
      <vt:lpstr>Lato</vt:lpstr>
      <vt:lpstr>Calibri Light</vt:lpstr>
      <vt:lpstr>Wingdings</vt:lpstr>
      <vt:lpstr>Lato Black</vt:lpstr>
      <vt:lpstr>Symbol</vt:lpstr>
      <vt:lpstr>COMSOL_Apr25</vt:lpstr>
      <vt:lpstr>Topology Optimization and Verification of an Acoustic Mode in a 2D Room</vt:lpstr>
      <vt:lpstr>Topology Optimization</vt:lpstr>
      <vt:lpstr>Topology Optimization</vt:lpstr>
      <vt:lpstr>Topology Optimization</vt:lpstr>
      <vt:lpstr>Results of Topology Optimization</vt:lpstr>
      <vt:lpstr>Verification</vt:lpstr>
      <vt:lpstr>Results</vt:lpstr>
      <vt:lpstr>Some 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Kristian Ejlebjærg Jensen</dc:creator>
  <cp:lastModifiedBy>Kristian Ejlebjærg Jensen</cp:lastModifiedBy>
  <cp:revision>70</cp:revision>
  <cp:lastPrinted>2023-04-04T08:30:22Z</cp:lastPrinted>
  <dcterms:created xsi:type="dcterms:W3CDTF">2022-04-21T12:06:36Z</dcterms:created>
  <dcterms:modified xsi:type="dcterms:W3CDTF">2023-04-04T13:46:49Z</dcterms:modified>
</cp:coreProperties>
</file>