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61" r:id="rId4"/>
    <p:sldId id="270" r:id="rId5"/>
    <p:sldId id="259" r:id="rId6"/>
    <p:sldId id="268" r:id="rId7"/>
    <p:sldId id="260" r:id="rId8"/>
    <p:sldId id="269" r:id="rId9"/>
    <p:sldId id="271" r:id="rId10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3"/>
    </p:embeddedFont>
    <p:embeddedFont>
      <p:font typeface="Lato" panose="020B0604020202020204" charset="0"/>
      <p:regular r:id="rId14"/>
      <p:bold r:id="rId15"/>
      <p:italic r:id="rId16"/>
      <p:boldItalic r:id="rId17"/>
    </p:embeddedFont>
    <p:embeddedFont>
      <p:font typeface="Lato Black" panose="020B0604020202020204" charset="0"/>
      <p:bold r:id="rId18"/>
      <p:italic r:id="rId19"/>
      <p:boldItalic r:id="rId20"/>
    </p:embeddedFont>
    <p:embeddedFont>
      <p:font typeface="Lato Light" panose="020F0302020204030203" charset="0"/>
      <p:regular r:id="rId21"/>
      <p: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46F2B7-6606-654F-89BC-FF8C03880BB5}">
          <p14:sldIdLst>
            <p14:sldId id="257"/>
            <p14:sldId id="258"/>
            <p14:sldId id="261"/>
            <p14:sldId id="270"/>
            <p14:sldId id="259"/>
            <p14:sldId id="268"/>
            <p14:sldId id="260"/>
            <p14:sldId id="269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F19986"/>
    <a:srgbClr val="C3D7E5"/>
    <a:srgbClr val="C3D2E6"/>
    <a:srgbClr val="C8D7E5"/>
    <a:srgbClr val="CDD7E5"/>
    <a:srgbClr val="C9D5D9"/>
    <a:srgbClr val="D2DDE2"/>
    <a:srgbClr val="D9E5F0"/>
    <a:srgbClr val="CAD4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1345" autoAdjust="0"/>
  </p:normalViewPr>
  <p:slideViewPr>
    <p:cSldViewPr>
      <p:cViewPr varScale="1">
        <p:scale>
          <a:sx n="106" d="100"/>
          <a:sy n="106" d="100"/>
        </p:scale>
        <p:origin x="825" y="5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9/27/2023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9/27/2023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82700"/>
            <a:ext cx="8062912" cy="2139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3441700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504" y="3441700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504" y="3714750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53133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5313362" cy="3162300"/>
          </a:xfrm>
          <a:prstGeom prst="rect">
            <a:avLst/>
          </a:prstGeom>
        </p:spPr>
        <p:txBody>
          <a:bodyPr lIns="0"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6066BEB-7D2D-5A43-9F67-5650CF5696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92008" y="4629150"/>
            <a:ext cx="2523392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2949575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2949575" cy="31623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AFD1F65-F171-7645-9310-3848480AA1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14800" y="46291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2949575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2949575" cy="31623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530032C-BEDF-DA40-8660-8F9EF489DC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14800" y="46291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374223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croped GUI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D31936-C3F8-4543-8C3C-56E4DA99C47C}"/>
              </a:ext>
            </a:extLst>
          </p:cNvPr>
          <p:cNvSpPr/>
          <p:nvPr userDrawn="1"/>
        </p:nvSpPr>
        <p:spPr>
          <a:xfrm>
            <a:off x="0" y="-19050"/>
            <a:ext cx="9144000" cy="3619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143000" y="971550"/>
            <a:ext cx="7699124" cy="4330757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[Full] GUI image only (crop off the bottom a little)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6800" y="115217"/>
            <a:ext cx="5410200" cy="326781"/>
          </a:xfrm>
          <a:prstGeom prst="rect">
            <a:avLst/>
          </a:prstGeom>
        </p:spPr>
        <p:txBody>
          <a:bodyPr lIns="91440" anchor="t">
            <a:normAutofit/>
          </a:bodyPr>
          <a:lstStyle>
            <a:lvl1pPr>
              <a:defRPr sz="1000" b="1" i="0">
                <a:solidFill>
                  <a:schemeClr val="accent2"/>
                </a:solidFill>
                <a:latin typeface="Lato Black" panose="020F0502020204030203" pitchFamily="34" charset="77"/>
              </a:defRPr>
            </a:lvl1pPr>
          </a:lstStyle>
          <a:p>
            <a:r>
              <a:rPr lang="en-US" dirty="0"/>
              <a:t>ALL CAPS SMALL TITLE***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E75701-0E22-4B4A-8AA4-6D0F867616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5DBF44-D76D-FF41-BCD4-B3E4748860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05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UI image, Title,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0" y="1047750"/>
            <a:ext cx="37338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1058" y="436766"/>
            <a:ext cx="5872941" cy="4706734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0150"/>
            <a:ext cx="2417762" cy="15240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3028950"/>
            <a:ext cx="2417762" cy="16764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4966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UI image, Title, 2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2" y="2881010"/>
            <a:ext cx="1634721" cy="685801"/>
          </a:xfrm>
          <a:solidFill>
            <a:schemeClr val="tx2"/>
          </a:solidFill>
        </p:spPr>
        <p:txBody>
          <a:bodyPr lIns="274320" tIns="137160" rIns="137160" bIns="45720" anchor="b" anchorCtr="0">
            <a:noAutofit/>
          </a:bodyPr>
          <a:lstStyle>
            <a:lvl1pPr marL="0" indent="0">
              <a:buNone/>
              <a:defRPr sz="12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3562351"/>
            <a:ext cx="1634721" cy="1295400"/>
          </a:xfrm>
          <a:solidFill>
            <a:schemeClr val="tx2"/>
          </a:solidFill>
        </p:spPr>
        <p:txBody>
          <a:bodyPr lIns="274320" tIns="45720" rIns="13716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1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634717" y="2881010"/>
            <a:ext cx="1634721" cy="685801"/>
          </a:xfrm>
          <a:solidFill>
            <a:schemeClr val="tx2"/>
          </a:solidFill>
        </p:spPr>
        <p:txBody>
          <a:bodyPr lIns="137160" tIns="137160" rIns="274320" bIns="45720" anchor="b" anchorCtr="0">
            <a:noAutofit/>
          </a:bodyPr>
          <a:lstStyle>
            <a:lvl1pPr marL="0" indent="0">
              <a:buNone/>
              <a:defRPr sz="12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634717" y="3562351"/>
            <a:ext cx="1634721" cy="1295400"/>
          </a:xfrm>
          <a:solidFill>
            <a:schemeClr val="tx2"/>
          </a:solidFill>
        </p:spPr>
        <p:txBody>
          <a:bodyPr lIns="137160" tIns="45720" rIns="27432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1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1058" y="436766"/>
            <a:ext cx="5872941" cy="4706734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1001132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4400" y="742950"/>
            <a:ext cx="2971801" cy="440055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180" y="1009650"/>
            <a:ext cx="422402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234180" y="2190750"/>
            <a:ext cx="422402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2109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GUI image, Title, Subtitle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0" y="2603500"/>
            <a:ext cx="9144000" cy="2539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62000" y="742950"/>
            <a:ext cx="3124200" cy="440055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179" y="1009650"/>
            <a:ext cx="4355321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234180" y="2960014"/>
            <a:ext cx="2103120" cy="174311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34180" y="2603499"/>
            <a:ext cx="210312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6501852" y="2960014"/>
            <a:ext cx="2086869" cy="174311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501852" y="2603499"/>
            <a:ext cx="2087648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216F9D-0A18-0D45-88C3-02BB594F532D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532434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text, 1 image, 2 subtitles with body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276600" y="438149"/>
            <a:ext cx="5867400" cy="4267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5214" y="433531"/>
            <a:ext cx="5944986" cy="42672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Content slide for product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66560" y="285750"/>
            <a:ext cx="1920240" cy="1295400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66560" y="2647950"/>
            <a:ext cx="192024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66560" y="1583327"/>
            <a:ext cx="1920240" cy="106462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766560" y="3562351"/>
            <a:ext cx="1920240" cy="129539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645178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text, 1 image, 2 subtitles with body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276600" y="438149"/>
            <a:ext cx="5867400" cy="4267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275214" y="433531"/>
            <a:ext cx="5944986" cy="42672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66560" y="2878462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66560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746172" y="2878462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46172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 (no bullets)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BEB5B93-0024-7142-918B-08276C405FC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638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503" y="4267777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503" y="4540827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1 image, 2 subtitles with body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222885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22885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1100"/>
            <a:ext cx="4572000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400800" y="285750"/>
            <a:ext cx="2196352" cy="1295400"/>
          </a:xfrm>
          <a:solidFill>
            <a:schemeClr val="tx2"/>
          </a:solidFill>
        </p:spPr>
        <p:txBody>
          <a:bodyPr lIns="137160" tIns="137160" rIns="9144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00800" y="2647950"/>
            <a:ext cx="2196352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1583327"/>
            <a:ext cx="2196352" cy="106462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400800" y="3562350"/>
            <a:ext cx="2196352" cy="1574620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DF43F1-1BE8-FB45-B35F-B0C76E6E80D7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735178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option for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222885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1100"/>
            <a:ext cx="3429001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336774" y="1047749"/>
            <a:ext cx="4343400" cy="933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ONLY 2-3 lines max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22885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C9FBA76-EC57-5B44-B1FE-EAEF7BA59C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022" y="4854151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Short  caption in this style only if necessary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01E1EC-B975-014E-8E66-21D00AC155D1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751600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4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5908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908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47155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383459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127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73810"/>
            <a:ext cx="7467600" cy="879516"/>
          </a:xfrm>
          <a:prstGeom prst="rect">
            <a:avLst/>
          </a:prstGeom>
          <a:solidFill>
            <a:schemeClr val="tx2"/>
          </a:solidFill>
        </p:spPr>
        <p:txBody>
          <a:bodyPr lIns="548640" rIns="137160" bIns="13716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90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Image, Title, 4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5908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908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47155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383459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AE7833-1F13-1049-9DAF-FBC22A380B2E}"/>
              </a:ext>
            </a:extLst>
          </p:cNvPr>
          <p:cNvSpPr/>
          <p:nvPr userDrawn="1"/>
        </p:nvSpPr>
        <p:spPr>
          <a:xfrm>
            <a:off x="0" y="293571"/>
            <a:ext cx="4038600" cy="29639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038600" y="-1270"/>
            <a:ext cx="51054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7041"/>
            <a:ext cx="4038600" cy="2056109"/>
          </a:xfrm>
          <a:prstGeom prst="rect">
            <a:avLst/>
          </a:prstGeom>
          <a:noFill/>
        </p:spPr>
        <p:txBody>
          <a:bodyPr lIns="548640" rIns="365760" bIns="4572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BC1F31E-85D9-5E4B-9BA9-85B4AD8EDEE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0" y="2349680"/>
            <a:ext cx="4038600" cy="907869"/>
          </a:xfrm>
          <a:noFill/>
        </p:spPr>
        <p:txBody>
          <a:bodyPr lIns="548640" tIns="45720" rIns="18288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895566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up to 6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43434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 userDrawn="1"/>
        </p:nvSpPr>
        <p:spPr>
          <a:xfrm>
            <a:off x="0" y="742950"/>
            <a:ext cx="4577080" cy="111711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73270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409574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72617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408921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724400" y="231030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724400" y="267334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58000" y="230377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858000" y="266681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724400" y="91838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724400" y="128142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858000" y="91185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858000" y="127489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5CD9F75-76C2-2A47-880F-C009597967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0DE0E9-8C99-4D46-8B07-92DD1F616E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5080" y="0"/>
            <a:ext cx="4343400" cy="5144770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2950"/>
            <a:ext cx="4572000" cy="111711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BD05A2-B42C-BE44-965E-7F053542FD06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5661071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with 2 subtitle + body text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7695A3-DB90-DE48-AAFB-C8FD0D1921BE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685800" y="1574619"/>
            <a:ext cx="8077200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5800" y="1574619"/>
            <a:ext cx="8077200" cy="356888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0363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570363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42EB25-D658-9942-9DB4-E2923B92DF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53200" y="4705350"/>
            <a:ext cx="2133600" cy="304800"/>
          </a:xfrm>
        </p:spPr>
        <p:txBody>
          <a:bodyPr>
            <a:normAutofit/>
          </a:bodyPr>
          <a:lstStyle>
            <a:lvl1pPr marL="0" indent="0" algn="r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 but stay on the right side)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7CB46-B20E-E64B-A5F3-5BBCD7834F0A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242220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list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 userDrawn="1"/>
        </p:nvSpPr>
        <p:spPr>
          <a:xfrm>
            <a:off x="5984631" y="0"/>
            <a:ext cx="3159369" cy="26479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0" y="0"/>
            <a:ext cx="5867400" cy="26479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0" y="-1"/>
            <a:ext cx="5867400" cy="264795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5984631" y="0"/>
            <a:ext cx="3159368" cy="264795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EB2B3C0-BE3D-C642-9655-D583015F60A2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0" y="3505198"/>
            <a:ext cx="7924799" cy="1276351"/>
          </a:xfrm>
          <a:prstGeom prst="rect">
            <a:avLst/>
          </a:prstGeom>
        </p:spPr>
        <p:txBody>
          <a:bodyPr lIns="0"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 simple list all in second level bullets in two columns or a short statement no bullets is what this space is meant for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54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subtitle + body text, 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2648EAF-8AF0-9F4C-BC6F-40C4FE897DB7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DE880E-D4F2-E340-948C-FA17EE464C92}"/>
              </a:ext>
            </a:extLst>
          </p:cNvPr>
          <p:cNvSpPr/>
          <p:nvPr userDrawn="1"/>
        </p:nvSpPr>
        <p:spPr>
          <a:xfrm>
            <a:off x="4709162" y="1428751"/>
            <a:ext cx="3657600" cy="3714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0536AE-01BB-8045-A38A-303A59E98089}"/>
              </a:ext>
            </a:extLst>
          </p:cNvPr>
          <p:cNvSpPr/>
          <p:nvPr userDrawn="1"/>
        </p:nvSpPr>
        <p:spPr>
          <a:xfrm>
            <a:off x="467497" y="1428751"/>
            <a:ext cx="3657600" cy="3714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428751"/>
            <a:ext cx="3657600" cy="371475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709162" y="1428751"/>
            <a:ext cx="3657600" cy="371475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514600" y="280035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14600" y="348615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756265" y="280035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756265" y="348615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79D5A6B-338A-F24D-A1D4-D3D1F6AE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476EDB-7F87-6E4A-ABA7-A90079C262B4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4168393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subtitle + body text, Titl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 userDrawn="1"/>
        </p:nvSpPr>
        <p:spPr>
          <a:xfrm>
            <a:off x="6248400" y="1574619"/>
            <a:ext cx="2895600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0" y="1574619"/>
            <a:ext cx="5527431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0" y="1574619"/>
            <a:ext cx="5527431" cy="3568881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901694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901694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248400" y="1574619"/>
            <a:ext cx="2895600" cy="3568881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014857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014857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BB7BB-A57D-6A42-A8EF-2733338AD4C1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9270923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3347728"/>
            <a:ext cx="9144000" cy="1795772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697856"/>
            <a:ext cx="4023360" cy="108369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428750"/>
            <a:ext cx="4023360" cy="19093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3341340"/>
            <a:ext cx="40233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F462960-F6E0-1F47-9992-B0808AB8B3DB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4722974" y="3697856"/>
            <a:ext cx="4023360" cy="108369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AD116F9F-6368-7345-A08A-884ECE8BF88F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722974" y="1428750"/>
            <a:ext cx="4023360" cy="19093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16A9DCB3-1BC9-EA4E-B87A-4380F9F9DF2F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722974" y="3341340"/>
            <a:ext cx="40233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DE7F42C-D2D9-4642-9E56-0728CC909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D79798-99E3-D349-B3AD-A90199B5D738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2454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282700"/>
            <a:ext cx="8062912" cy="2139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0200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0200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7266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7266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5288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359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, Title, limi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8F918A-EF77-FD4D-BE1F-C758B655E4B1}"/>
              </a:ext>
            </a:extLst>
          </p:cNvPr>
          <p:cNvSpPr/>
          <p:nvPr userDrawn="1"/>
        </p:nvSpPr>
        <p:spPr>
          <a:xfrm>
            <a:off x="3671415" y="302683"/>
            <a:ext cx="2566988" cy="1536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198B12-F0DC-FC40-A343-A79509F228C4}"/>
              </a:ext>
            </a:extLst>
          </p:cNvPr>
          <p:cNvSpPr/>
          <p:nvPr userDrawn="1"/>
        </p:nvSpPr>
        <p:spPr>
          <a:xfrm>
            <a:off x="3671415" y="1929468"/>
            <a:ext cx="2566988" cy="3214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BC1452-772F-BB4B-94B4-41012A92321B}"/>
              </a:ext>
            </a:extLst>
          </p:cNvPr>
          <p:cNvSpPr/>
          <p:nvPr userDrawn="1"/>
        </p:nvSpPr>
        <p:spPr>
          <a:xfrm>
            <a:off x="6339590" y="0"/>
            <a:ext cx="2566988" cy="3214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671415" y="302684"/>
            <a:ext cx="2566988" cy="15367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339590" y="0"/>
            <a:ext cx="2566988" cy="32140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671415" y="1929116"/>
            <a:ext cx="2566988" cy="321403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89DF55-FF69-934F-BC9B-AA09EC400408}"/>
              </a:ext>
            </a:extLst>
          </p:cNvPr>
          <p:cNvSpPr txBox="1">
            <a:spLocks/>
          </p:cNvSpPr>
          <p:nvPr userDrawn="1"/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Content slide for product 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 keep it short!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39590" y="3333751"/>
            <a:ext cx="2271010" cy="4572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39590" y="3790951"/>
            <a:ext cx="2271010" cy="10667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784850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77864E-1883-FB4A-BFFB-8AB6E7F64745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2192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12192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E63FEF0-55B6-114F-A6B3-FE428535D08B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33249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0767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0767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DBF2A4A-AD2B-F046-A13E-2CC51186C7DE}"/>
              </a:ext>
            </a:extLst>
          </p:cNvPr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61824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9342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9342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B941F4-5073-B340-827B-8F1CE30E21CD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49417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E63FEF0-55B6-114F-A6B3-FE428535D08B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3246120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DBF2A4A-AD2B-F046-A13E-2CC51186C7DE}"/>
              </a:ext>
            </a:extLst>
          </p:cNvPr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6111240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4222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4222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4796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4796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3648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3648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3523167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887847"/>
            <a:ext cx="9144000" cy="2255653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16B809F6-FA4E-924A-B401-7F4C46B121C1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291840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A592BC2-CD25-7946-B073-3B5CE272ECA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291840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1C023B6E-F50F-6B4F-BB0D-25BB7E8C8591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291840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05509D20-557E-7F4F-8618-542438C490BA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6116183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157A14B8-DB9F-0649-A945-CCC8C7777ABD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16183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DA1F315-0513-4B41-A677-CA87DD3A63B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116183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EFE7D30-4EBF-A243-AE4D-EE54C9A4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4B4D73-C8B6-A043-BE6D-1F7AC5BFAEA4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4822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Title, limi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AF1CB3C-159C-3347-BFAC-E45F31299484}"/>
              </a:ext>
            </a:extLst>
          </p:cNvPr>
          <p:cNvSpPr/>
          <p:nvPr userDrawn="1"/>
        </p:nvSpPr>
        <p:spPr>
          <a:xfrm>
            <a:off x="503338" y="819150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EE92EE-CB1A-564D-AFDA-ECC078177899}"/>
              </a:ext>
            </a:extLst>
          </p:cNvPr>
          <p:cNvSpPr/>
          <p:nvPr userDrawn="1"/>
        </p:nvSpPr>
        <p:spPr>
          <a:xfrm>
            <a:off x="2540115" y="819150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3ADE27-8124-2E48-9321-9D361EB8E511}"/>
              </a:ext>
            </a:extLst>
          </p:cNvPr>
          <p:cNvSpPr/>
          <p:nvPr userDrawn="1"/>
        </p:nvSpPr>
        <p:spPr>
          <a:xfrm>
            <a:off x="2548581" y="2893719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2C7726-2FB8-454D-88F1-E8C59C67CCDE}"/>
              </a:ext>
            </a:extLst>
          </p:cNvPr>
          <p:cNvSpPr/>
          <p:nvPr userDrawn="1"/>
        </p:nvSpPr>
        <p:spPr>
          <a:xfrm>
            <a:off x="4624723" y="2893719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03337" y="819150"/>
            <a:ext cx="1965960" cy="196595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558873" y="2886100"/>
            <a:ext cx="1947202" cy="197357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40853" y="819150"/>
            <a:ext cx="1965221" cy="196595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89DF55-FF69-934F-BC9B-AA09EC400408}"/>
              </a:ext>
            </a:extLst>
          </p:cNvPr>
          <p:cNvSpPr txBox="1">
            <a:spLocks/>
          </p:cNvSpPr>
          <p:nvPr userDrawn="1"/>
        </p:nvSpPr>
        <p:spPr>
          <a:xfrm>
            <a:off x="4852143" y="895350"/>
            <a:ext cx="2417762" cy="800100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Content slide for product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852144" y="1695450"/>
            <a:ext cx="2691656" cy="9432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ONLY, keep it short!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3337" y="2886100"/>
            <a:ext cx="1935062" cy="4572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Optional Short Title Here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503337" y="3343300"/>
            <a:ext cx="1935062" cy="10667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9EB7CA6-DB6B-5C45-9FED-7ADC8E9AB8D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24723" y="2893719"/>
            <a:ext cx="1965960" cy="196596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</p:spTree>
    <p:extLst>
      <p:ext uri="{BB962C8B-B14F-4D97-AF65-F5344CB8AC3E}">
        <p14:creationId xmlns:p14="http://schemas.microsoft.com/office/powerpoint/2010/main" val="31183735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80968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885950"/>
            <a:ext cx="1965960" cy="1474470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3358135"/>
            <a:ext cx="9144000" cy="178536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580968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2580968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717024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717024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717024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40792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40792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840792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FA1BC06-C30C-E541-AF0C-1F21C8CB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9818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5A7777-3C04-1941-9F4E-C2DB672F7808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0640366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91861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683922"/>
            <a:ext cx="9144000" cy="2459578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572802"/>
            <a:ext cx="1963970" cy="1104733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591861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591861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4712240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4712240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712240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828634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6828634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6828634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D41E1C-45C4-2E4C-AB71-F892A91A1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3E8921-A472-0C43-95E9-7AB398192939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8563309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683922"/>
            <a:ext cx="9144000" cy="2459578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81022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81022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81022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68" name="Content Placeholder 3">
            <a:extLst>
              <a:ext uri="{FF2B5EF4-FFF2-40B4-BE49-F238E27FC236}">
                <a16:creationId xmlns:a16="http://schemas.microsoft.com/office/drawing/2014/main" id="{8B594A98-55B7-1246-AEE0-5FDE3E436BED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095522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9" name="Content Placeholder 3">
            <a:extLst>
              <a:ext uri="{FF2B5EF4-FFF2-40B4-BE49-F238E27FC236}">
                <a16:creationId xmlns:a16="http://schemas.microsoft.com/office/drawing/2014/main" id="{9135D390-8302-B148-B61C-F2EB0A6B8E60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095524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0" name="Content Placeholder 3">
            <a:extLst>
              <a:ext uri="{FF2B5EF4-FFF2-40B4-BE49-F238E27FC236}">
                <a16:creationId xmlns:a16="http://schemas.microsoft.com/office/drawing/2014/main" id="{C429E927-13E4-5749-A6B0-9E7C5F36071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095522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1C342233-4927-944A-8984-5E2A1A231A9E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3810018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2" name="Content Placeholder 3">
            <a:extLst>
              <a:ext uri="{FF2B5EF4-FFF2-40B4-BE49-F238E27FC236}">
                <a16:creationId xmlns:a16="http://schemas.microsoft.com/office/drawing/2014/main" id="{E5DADEB8-A31C-2947-9FF2-B8C7C448170A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3810020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3" name="Content Placeholder 3">
            <a:extLst>
              <a:ext uri="{FF2B5EF4-FFF2-40B4-BE49-F238E27FC236}">
                <a16:creationId xmlns:a16="http://schemas.microsoft.com/office/drawing/2014/main" id="{EBD1B705-DE93-7C47-9AF9-6ECF4F926A3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10018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4" name="Content Placeholder 3">
            <a:extLst>
              <a:ext uri="{FF2B5EF4-FFF2-40B4-BE49-F238E27FC236}">
                <a16:creationId xmlns:a16="http://schemas.microsoft.com/office/drawing/2014/main" id="{E182A473-23D7-FC41-8E6E-928368EE742D}"/>
              </a:ext>
            </a:extLst>
          </p:cNvPr>
          <p:cNvSpPr>
            <a:spLocks noGrp="1"/>
          </p:cNvSpPr>
          <p:nvPr>
            <p:ph sz="half" idx="36" hasCustomPrompt="1"/>
          </p:nvPr>
        </p:nvSpPr>
        <p:spPr>
          <a:xfrm>
            <a:off x="5524510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5" name="Content Placeholder 3">
            <a:extLst>
              <a:ext uri="{FF2B5EF4-FFF2-40B4-BE49-F238E27FC236}">
                <a16:creationId xmlns:a16="http://schemas.microsoft.com/office/drawing/2014/main" id="{65B64471-861D-1C41-A965-8FC89E3EEDD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5524512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6" name="Content Placeholder 3">
            <a:extLst>
              <a:ext uri="{FF2B5EF4-FFF2-40B4-BE49-F238E27FC236}">
                <a16:creationId xmlns:a16="http://schemas.microsoft.com/office/drawing/2014/main" id="{F1669C60-8680-4649-8495-52945E083E5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5524510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338917CB-5AD5-4944-A65E-AA566160C114}"/>
              </a:ext>
            </a:extLst>
          </p:cNvPr>
          <p:cNvSpPr>
            <a:spLocks noGrp="1"/>
          </p:cNvSpPr>
          <p:nvPr>
            <p:ph sz="half" idx="39" hasCustomPrompt="1"/>
          </p:nvPr>
        </p:nvSpPr>
        <p:spPr>
          <a:xfrm>
            <a:off x="7238998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8" name="Content Placeholder 3">
            <a:extLst>
              <a:ext uri="{FF2B5EF4-FFF2-40B4-BE49-F238E27FC236}">
                <a16:creationId xmlns:a16="http://schemas.microsoft.com/office/drawing/2014/main" id="{692BBACE-53AB-9C45-BC70-65A594691A6D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7239000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9" name="Content Placeholder 3">
            <a:extLst>
              <a:ext uri="{FF2B5EF4-FFF2-40B4-BE49-F238E27FC236}">
                <a16:creationId xmlns:a16="http://schemas.microsoft.com/office/drawing/2014/main" id="{894634CD-6884-094D-9979-41AB688FEAC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238998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1ACB9DE9-1DE3-FD4C-840A-5CED7A2C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9144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61978B-BB12-314C-AD11-51663F3433EB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665163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5715000" y="0"/>
            <a:ext cx="3429000" cy="51435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72327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504950"/>
            <a:ext cx="1965960" cy="1472184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2327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87454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87454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02581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02581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0" y="3486148"/>
            <a:ext cx="4864512" cy="1243222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Optional (body) copy*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51054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762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34551FB-B332-9440-9C5C-BC9D2C8CEF62}"/>
              </a:ext>
            </a:extLst>
          </p:cNvPr>
          <p:cNvSpPr/>
          <p:nvPr userDrawn="1"/>
        </p:nvSpPr>
        <p:spPr>
          <a:xfrm>
            <a:off x="0" y="0"/>
            <a:ext cx="3429000" cy="51435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01C095-FC4F-B548-86F9-AF8655C17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1FA408-826D-594C-99A2-F4CA1B6EF2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72327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504950"/>
            <a:ext cx="1965960" cy="1472184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2327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87454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87454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02581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02581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733800" y="3486148"/>
            <a:ext cx="4864512" cy="1243222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Optional (body) copy*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0" y="590550"/>
            <a:ext cx="5034741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89297-7F62-8B4A-BA56-D6D605894BFF}"/>
              </a:ext>
            </a:extLst>
          </p:cNvPr>
          <p:cNvSpPr txBox="1"/>
          <p:nvPr userDrawn="1"/>
        </p:nvSpPr>
        <p:spPr>
          <a:xfrm>
            <a:off x="3727656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15494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a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876550"/>
            <a:ext cx="9144000" cy="226695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555354" y="1387823"/>
            <a:ext cx="6033292" cy="3393727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(exception for the software background, but NEVER white)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0501915-90EE-1846-8F71-3B5AA397CB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5354" y="483870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Short  caption in this style only if necessary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926AAB5-0EF8-C144-BDC0-B1C98EDAA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D09613-FB09-C64E-9B5B-059931212333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85919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838200" y="2343150"/>
            <a:ext cx="8305800" cy="23622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2584615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469488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4699742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6814869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353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0" y="2343150"/>
            <a:ext cx="8305800" cy="23622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2584615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469488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4699742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6814869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8136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with short titles + short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84615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69488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69488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584615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99742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4699742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14869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814869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584615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69488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69488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469488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2584615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584615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4699742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4699742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4699742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814869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6814869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6814869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510DEEC1-B7D0-2F46-82BD-5E91A5F3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51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84615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69488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99742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14869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584615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69488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469488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584615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4699742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4699742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814869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6814869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304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0FD1A557-27D3-3444-B648-617B453087D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if using the solid background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Align text center if white </a:t>
            </a:r>
            <a:r>
              <a:rPr lang="en-US" dirty="0" err="1"/>
              <a:t>bkgnd</a:t>
            </a:r>
            <a:endParaRPr lang="en-US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514E8FA2-B67C-DF44-869F-B67F8CB3460A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1336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EEB8B18F-4FBC-9140-90B6-A0CDF8BE3AEB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1336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Align text left if solid background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BEB108C-4568-064F-8ABF-CCC569AEA8F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8100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88783318-437C-BF4F-AE11-0130FCABA632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100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Captions no longer than 2 lines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60D69093-5942-2F4A-837D-D5627B64938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54864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D262EF29-B002-F444-BB27-3AE712302E1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54864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128656FA-B401-3D45-B9B6-8B5FF8CED57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71628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7CB89430-A3A0-A641-8787-A7AE6F29A8A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71628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7571DCA7-594E-494F-AADE-BC41B66BBFCE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4572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B5159A4-78B1-4544-A0AB-77A77FFECA2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572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6" name="Content Placeholder 3">
            <a:extLst>
              <a:ext uri="{FF2B5EF4-FFF2-40B4-BE49-F238E27FC236}">
                <a16:creationId xmlns:a16="http://schemas.microsoft.com/office/drawing/2014/main" id="{DC3FBC57-26A1-A840-9EB7-BB175D4D6B92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1336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7" name="Content Placeholder 3">
            <a:extLst>
              <a:ext uri="{FF2B5EF4-FFF2-40B4-BE49-F238E27FC236}">
                <a16:creationId xmlns:a16="http://schemas.microsoft.com/office/drawing/2014/main" id="{142B5D21-DDD3-FF4B-8CA6-EE386537D307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21336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8" name="Content Placeholder 3">
            <a:extLst>
              <a:ext uri="{FF2B5EF4-FFF2-40B4-BE49-F238E27FC236}">
                <a16:creationId xmlns:a16="http://schemas.microsoft.com/office/drawing/2014/main" id="{3962A4AF-E295-3441-A76C-0DC350D83F13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38100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9" name="Content Placeholder 3">
            <a:extLst>
              <a:ext uri="{FF2B5EF4-FFF2-40B4-BE49-F238E27FC236}">
                <a16:creationId xmlns:a16="http://schemas.microsoft.com/office/drawing/2014/main" id="{44D1F572-C9BC-C747-B6B3-2A807FEB5291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100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60" name="Content Placeholder 3">
            <a:extLst>
              <a:ext uri="{FF2B5EF4-FFF2-40B4-BE49-F238E27FC236}">
                <a16:creationId xmlns:a16="http://schemas.microsoft.com/office/drawing/2014/main" id="{2409BE41-66D2-E94C-930C-A5210EB04806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54864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1" name="Content Placeholder 3">
            <a:extLst>
              <a:ext uri="{FF2B5EF4-FFF2-40B4-BE49-F238E27FC236}">
                <a16:creationId xmlns:a16="http://schemas.microsoft.com/office/drawing/2014/main" id="{9D1114D4-21D7-6C45-A75F-B799CEFEC867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54864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62" name="Content Placeholder 3">
            <a:extLst>
              <a:ext uri="{FF2B5EF4-FFF2-40B4-BE49-F238E27FC236}">
                <a16:creationId xmlns:a16="http://schemas.microsoft.com/office/drawing/2014/main" id="{8E981D74-E025-3D41-A194-C0AAB855B2E6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1628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3" name="Content Placeholder 3">
            <a:extLst>
              <a:ext uri="{FF2B5EF4-FFF2-40B4-BE49-F238E27FC236}">
                <a16:creationId xmlns:a16="http://schemas.microsoft.com/office/drawing/2014/main" id="{1F7A6889-59BF-2444-AFE7-CB86FC91D04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71628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</p:spTree>
    <p:extLst>
      <p:ext uri="{BB962C8B-B14F-4D97-AF65-F5344CB8AC3E}">
        <p14:creationId xmlns:p14="http://schemas.microsoft.com/office/powerpoint/2010/main" val="36425473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Su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7965CD-FA83-9448-A139-4AB1535A9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6" r="65000" b="5556"/>
          <a:stretch/>
        </p:blipFill>
        <p:spPr>
          <a:xfrm>
            <a:off x="0" y="2038350"/>
            <a:ext cx="3200400" cy="3105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3DC4EF-1577-BE40-ABF0-F0C3E6CEE3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6"/>
          <a:stretch/>
        </p:blipFill>
        <p:spPr>
          <a:xfrm>
            <a:off x="3352800" y="0"/>
            <a:ext cx="5791200" cy="514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867473-05FC-554F-A68B-B8F0557EA367}"/>
              </a:ext>
            </a:extLst>
          </p:cNvPr>
          <p:cNvSpPr txBox="1"/>
          <p:nvPr userDrawn="1"/>
        </p:nvSpPr>
        <p:spPr>
          <a:xfrm>
            <a:off x="381000" y="81915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The COMSOL</a:t>
            </a:r>
            <a:r>
              <a:rPr lang="en-US" sz="2400" b="1" i="0" baseline="30000" dirty="0">
                <a:solidFill>
                  <a:schemeClr val="accent1"/>
                </a:solidFill>
                <a:latin typeface="Lato" panose="020F0502020204030203" pitchFamily="34" charset="77"/>
              </a:rPr>
              <a:t>®</a:t>
            </a:r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 Software </a:t>
            </a:r>
            <a:b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</a:br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Product Suite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FB9411-9EA8-F649-80DA-CB9F0573DAFD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39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model engin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D3C201-71FE-464B-ABCA-108FCE710067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478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model engineer to design engine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63733B-B783-6044-9B7E-2DF2B15E61F5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305800" cy="37528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design engineers to opera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615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944503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 userDrawn="1"/>
        </p:nvSpPr>
        <p:spPr>
          <a:xfrm>
            <a:off x="0" y="-14130"/>
            <a:ext cx="1828800" cy="1061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45724B-950E-744E-9747-AF29555C4795}"/>
              </a:ext>
            </a:extLst>
          </p:cNvPr>
          <p:cNvSpPr/>
          <p:nvPr userDrawn="1"/>
        </p:nvSpPr>
        <p:spPr>
          <a:xfrm>
            <a:off x="152400" y="4781550"/>
            <a:ext cx="1600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 userDrawn="1"/>
        </p:nvSpPr>
        <p:spPr>
          <a:xfrm>
            <a:off x="0" y="-14130"/>
            <a:ext cx="17526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832361-EE77-E244-A282-B332AF3177D9}"/>
              </a:ext>
            </a:extLst>
          </p:cNvPr>
          <p:cNvSpPr/>
          <p:nvPr userDrawn="1"/>
        </p:nvSpPr>
        <p:spPr>
          <a:xfrm>
            <a:off x="152400" y="4781550"/>
            <a:ext cx="1600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3513"/>
            <a:ext cx="4112486" cy="375283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714" y="1333513"/>
            <a:ext cx="4036286" cy="375283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90563"/>
            <a:ext cx="8305801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788" y="1333514"/>
            <a:ext cx="4041574" cy="628631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788" y="1962145"/>
            <a:ext cx="4041574" cy="3124205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808" y="1333515"/>
            <a:ext cx="4043192" cy="6286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808" y="1962162"/>
            <a:ext cx="4043192" cy="312418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64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305800" cy="37528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9622" y="47815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742951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524249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6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 userDrawn="1"/>
        </p:nvPicPr>
        <p:blipFill>
          <a:blip r:embed="rId57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74" r:id="rId10"/>
    <p:sldLayoutId id="2147483664" r:id="rId11"/>
    <p:sldLayoutId id="2147483675" r:id="rId12"/>
    <p:sldLayoutId id="2147483682" r:id="rId13"/>
    <p:sldLayoutId id="2147483681" r:id="rId14"/>
    <p:sldLayoutId id="2147483683" r:id="rId15"/>
    <p:sldLayoutId id="2147483692" r:id="rId16"/>
    <p:sldLayoutId id="2147483689" r:id="rId17"/>
    <p:sldLayoutId id="2147483679" r:id="rId18"/>
    <p:sldLayoutId id="2147483680" r:id="rId19"/>
    <p:sldLayoutId id="2147483684" r:id="rId20"/>
    <p:sldLayoutId id="2147483694" r:id="rId21"/>
    <p:sldLayoutId id="2147483687" r:id="rId22"/>
    <p:sldLayoutId id="2147483722" r:id="rId23"/>
    <p:sldLayoutId id="2147483691" r:id="rId24"/>
    <p:sldLayoutId id="2147483710" r:id="rId25"/>
    <p:sldLayoutId id="2147483714" r:id="rId26"/>
    <p:sldLayoutId id="2147483686" r:id="rId27"/>
    <p:sldLayoutId id="2147483702" r:id="rId28"/>
    <p:sldLayoutId id="2147483698" r:id="rId29"/>
    <p:sldLayoutId id="2147483720" r:id="rId30"/>
    <p:sldLayoutId id="2147483699" r:id="rId31"/>
    <p:sldLayoutId id="2147483707" r:id="rId32"/>
    <p:sldLayoutId id="2147483697" r:id="rId33"/>
    <p:sldLayoutId id="2147483721" r:id="rId34"/>
    <p:sldLayoutId id="2147483685" r:id="rId35"/>
    <p:sldLayoutId id="2147483695" r:id="rId36"/>
    <p:sldLayoutId id="2147483701" r:id="rId37"/>
    <p:sldLayoutId id="2147483705" r:id="rId38"/>
    <p:sldLayoutId id="2147483713" r:id="rId39"/>
    <p:sldLayoutId id="2147483703" r:id="rId40"/>
    <p:sldLayoutId id="2147483706" r:id="rId41"/>
    <p:sldLayoutId id="2147483708" r:id="rId42"/>
    <p:sldLayoutId id="2147483693" r:id="rId43"/>
    <p:sldLayoutId id="2147483700" r:id="rId44"/>
    <p:sldLayoutId id="2147483711" r:id="rId45"/>
    <p:sldLayoutId id="2147483669" r:id="rId46"/>
    <p:sldLayoutId id="2147483716" r:id="rId47"/>
    <p:sldLayoutId id="2147483717" r:id="rId48"/>
    <p:sldLayoutId id="2147483718" r:id="rId49"/>
    <p:sldLayoutId id="2147483719" r:id="rId50"/>
    <p:sldLayoutId id="2147483715" r:id="rId51"/>
    <p:sldLayoutId id="2147483671" r:id="rId52"/>
    <p:sldLayoutId id="2147483672" r:id="rId53"/>
    <p:sldLayoutId id="2147483673" r:id="rId5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58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Estimation </a:t>
            </a:r>
            <a:br>
              <a:rPr lang="en-US" dirty="0"/>
            </a:br>
            <a:r>
              <a:rPr lang="en-US" dirty="0"/>
              <a:t>with Covariance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B90D4-7725-4CF7-BF9C-2132C95F71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2810A7-B1A6-4004-A9A9-610633CCE3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50" t="38334" r="3750" b="40000"/>
          <a:stretch/>
        </p:blipFill>
        <p:spPr>
          <a:xfrm rot="20265067">
            <a:off x="4104957" y="3365499"/>
            <a:ext cx="50292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S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212020-601B-9312-028A-739966AF63B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38100"/>
            <a:ext cx="2514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estimating model parameters in order to fit experimental data, data noise and modeling uncertainties will propagate to uncertainties in the estimated parameters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 particular for nonlinear models, small parameter variations can lead to large and unexpected changes in the model predictions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You can export the parameter </a:t>
            </a:r>
            <a:r>
              <a:rPr lang="en-US" i="1" dirty="0"/>
              <a:t>confidence intervals</a:t>
            </a:r>
            <a:r>
              <a:rPr lang="en-US" dirty="0"/>
              <a:t> as well as the full </a:t>
            </a:r>
            <a:r>
              <a:rPr lang="en-US" i="1" dirty="0"/>
              <a:t>covariance matrix, </a:t>
            </a:r>
            <a:r>
              <a:rPr lang="en-US" dirty="0"/>
              <a:t>when</a:t>
            </a:r>
            <a:r>
              <a:rPr lang="en-US" i="1" dirty="0"/>
              <a:t> using </a:t>
            </a:r>
            <a:r>
              <a:rPr lang="en-US" dirty="0"/>
              <a:t>a </a:t>
            </a:r>
            <a:r>
              <a:rPr lang="en-US" b="1" dirty="0"/>
              <a:t>Parameter Estimation/Optimization</a:t>
            </a:r>
            <a:r>
              <a:rPr lang="en-US" dirty="0"/>
              <a:t> study step with the </a:t>
            </a:r>
            <a:r>
              <a:rPr lang="en-US" b="1" dirty="0"/>
              <a:t>Levenberg-Marquardt</a:t>
            </a:r>
            <a:r>
              <a:rPr lang="en-US" dirty="0"/>
              <a:t> solver, </a:t>
            </a:r>
            <a:endParaRPr lang="en-US" i="1" dirty="0"/>
          </a:p>
          <a:p>
            <a:pPr lvl="1"/>
            <a:r>
              <a:rPr lang="en-US" dirty="0"/>
              <a:t>This allows for uncertainty quantification in real-life components as a direct result of experimental noise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A3C8D8B-39F4-A673-D0E0-416B6391EA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A36969-15A9-D72D-26FC-208A8F872A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898" t="24341" r="9634" b="26977"/>
          <a:stretch/>
        </p:blipFill>
        <p:spPr>
          <a:xfrm>
            <a:off x="6756764" y="186202"/>
            <a:ext cx="1494675" cy="185339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9C012BF-B46C-A0D6-79D3-75F286770DFD}"/>
              </a:ext>
            </a:extLst>
          </p:cNvPr>
          <p:cNvSpPr/>
          <p:nvPr/>
        </p:nvSpPr>
        <p:spPr>
          <a:xfrm>
            <a:off x="6587158" y="321394"/>
            <a:ext cx="1828800" cy="18429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FD1726-92A3-A7DD-7A96-C465A2E158E2}"/>
              </a:ext>
            </a:extLst>
          </p:cNvPr>
          <p:cNvSpPr txBox="1"/>
          <p:nvPr/>
        </p:nvSpPr>
        <p:spPr>
          <a:xfrm>
            <a:off x="6544252" y="2150740"/>
            <a:ext cx="1240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Spread in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AE1538-B94E-38E1-6E33-06E12386C8ED}"/>
              </a:ext>
            </a:extLst>
          </p:cNvPr>
          <p:cNvSpPr/>
          <p:nvPr/>
        </p:nvSpPr>
        <p:spPr>
          <a:xfrm>
            <a:off x="6587158" y="2973806"/>
            <a:ext cx="1828800" cy="16306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C171CD-2650-405C-B738-453FE2E83094}"/>
              </a:ext>
            </a:extLst>
          </p:cNvPr>
          <p:cNvSpPr txBox="1"/>
          <p:nvPr/>
        </p:nvSpPr>
        <p:spPr>
          <a:xfrm>
            <a:off x="6524587" y="4605531"/>
            <a:ext cx="2503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Spread in estimated parameters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2D993C-FAF8-86DF-84E1-9EA347A87105}"/>
              </a:ext>
            </a:extLst>
          </p:cNvPr>
          <p:cNvCxnSpPr>
            <a:cxnSpLocks/>
          </p:cNvCxnSpPr>
          <p:nvPr/>
        </p:nvCxnSpPr>
        <p:spPr>
          <a:xfrm flipH="1">
            <a:off x="8415958" y="3789121"/>
            <a:ext cx="334592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F0940C-0F77-193A-7CD6-0530D4F2FF33}"/>
              </a:ext>
            </a:extLst>
          </p:cNvPr>
          <p:cNvCxnSpPr>
            <a:cxnSpLocks/>
          </p:cNvCxnSpPr>
          <p:nvPr/>
        </p:nvCxnSpPr>
        <p:spPr>
          <a:xfrm flipH="1">
            <a:off x="8415958" y="1181100"/>
            <a:ext cx="334592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504D6E-E637-F344-6246-F06801E2C0B1}"/>
              </a:ext>
            </a:extLst>
          </p:cNvPr>
          <p:cNvCxnSpPr>
            <a:cxnSpLocks/>
          </p:cNvCxnSpPr>
          <p:nvPr/>
        </p:nvCxnSpPr>
        <p:spPr>
          <a:xfrm flipV="1">
            <a:off x="8750550" y="1181715"/>
            <a:ext cx="0" cy="2607406"/>
          </a:xfrm>
          <a:prstGeom prst="straightConnector1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AF095DB-2F27-47C6-96C2-09C353ACBB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50" t="38334" r="3750" b="40000"/>
          <a:stretch/>
        </p:blipFill>
        <p:spPr>
          <a:xfrm rot="18861653">
            <a:off x="6360632" y="3600377"/>
            <a:ext cx="2200453" cy="43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2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Illustrative Example (Solid Mechanics)</a:t>
            </a:r>
            <a:endParaRPr lang="en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45A8AA-E03C-FC7E-DBBE-6018F6B7B23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functionality is illustrated by fitting two parameters of a Yeoh </a:t>
            </a:r>
            <a:r>
              <a:rPr lang="en-US" dirty="0" err="1"/>
              <a:t>hyperelastic</a:t>
            </a:r>
            <a:r>
              <a:rPr lang="en-US" dirty="0"/>
              <a:t> model given noisy uniaxial and </a:t>
            </a:r>
            <a:r>
              <a:rPr lang="en-US" dirty="0" err="1"/>
              <a:t>equibiaxial</a:t>
            </a:r>
            <a:r>
              <a:rPr lang="en-US" dirty="0"/>
              <a:t> data: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Multiple noisy datasets are generated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nOpt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100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Yeoh parameters </a:t>
            </a:r>
            <a:r>
              <a:rPr lang="en-US" i="1" dirty="0"/>
              <a:t>c</a:t>
            </a:r>
            <a:r>
              <a:rPr lang="en-US" baseline="-25000" dirty="0"/>
              <a:t>1</a:t>
            </a:r>
            <a:r>
              <a:rPr lang="en-US" dirty="0"/>
              <a:t> and </a:t>
            </a:r>
            <a:r>
              <a:rPr lang="en-US" i="1" dirty="0"/>
              <a:t>c</a:t>
            </a:r>
            <a:r>
              <a:rPr lang="en-US" baseline="-25000" dirty="0"/>
              <a:t>2 </a:t>
            </a:r>
            <a:r>
              <a:rPr lang="en-US" dirty="0"/>
              <a:t>are estimated for each individual dataset, resulting in corresponding samples in parameter space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average and variance from the datasets are computed, and the parameter covariance matrix is computed by estimating the Yeoh parameters from the averaged data using variance as (inverse) weights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resulting distribution of estimated parameters is compared with the covariance matrix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BBCCDC-C3B4-B092-3305-F4DD50079B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37F368-70C1-472D-8B47-B24337F0F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-247650"/>
            <a:ext cx="3695549" cy="27737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3CC3B3-45E4-4CC0-A336-799707E08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4" b="3269"/>
          <a:stretch/>
        </p:blipFill>
        <p:spPr>
          <a:xfrm>
            <a:off x="6324372" y="2569340"/>
            <a:ext cx="2658664" cy="197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2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 Details (1/2)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5486400" cy="375285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For step-by-step instructions on how to set up a parameter estimation problem for an </a:t>
            </a:r>
            <a:r>
              <a:rPr lang="en-US" dirty="0" err="1">
                <a:latin typeface="+mn-lt"/>
              </a:rPr>
              <a:t>hyperelastic</a:t>
            </a:r>
            <a:r>
              <a:rPr lang="en-US" dirty="0">
                <a:latin typeface="+mn-lt"/>
              </a:rPr>
              <a:t> material model, see the model “Parameter Estimation of </a:t>
            </a:r>
            <a:r>
              <a:rPr lang="en-US" dirty="0" err="1">
                <a:latin typeface="+mn-lt"/>
              </a:rPr>
              <a:t>Hyperelastic</a:t>
            </a:r>
            <a:r>
              <a:rPr lang="en-US" dirty="0">
                <a:latin typeface="+mn-lt"/>
              </a:rPr>
              <a:t> Materials”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 </a:t>
            </a:r>
            <a:r>
              <a:rPr lang="en-US" dirty="0">
                <a:latin typeface="+mn-lt"/>
              </a:rPr>
              <a:t>in the Application Library of the Nonlinear Structural Materials Module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Global Least-Squares Objective</a:t>
            </a:r>
            <a:r>
              <a:rPr lang="en-US" dirty="0"/>
              <a:t> node under </a:t>
            </a:r>
            <a:r>
              <a:rPr lang="en-US" b="1" dirty="0"/>
              <a:t>Parameter Estimation</a:t>
            </a:r>
            <a:r>
              <a:rPr lang="en-US" dirty="0"/>
              <a:t> is used to define the objective function 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66F679-6263-4C7C-8D58-412D02206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028950"/>
            <a:ext cx="3415338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 Details (2/2)</a:t>
            </a:r>
            <a:endParaRPr lang="en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4572000" cy="375285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 order to propagate experimentally measured variance to parameter covariance, you can link a </a:t>
                </a:r>
                <a:r>
                  <a:rPr lang="en-US" b="1" dirty="0"/>
                  <a:t>Variance</a:t>
                </a:r>
                <a:r>
                  <a:rPr lang="en-US" dirty="0"/>
                  <a:t> column to each </a:t>
                </a:r>
                <a:r>
                  <a:rPr lang="en-US" b="1" dirty="0"/>
                  <a:t>Value</a:t>
                </a:r>
                <a:r>
                  <a:rPr lang="en-US" dirty="0"/>
                  <a:t> column in a </a:t>
                </a:r>
                <a:r>
                  <a:rPr lang="en-US" b="1" dirty="0"/>
                  <a:t>Global Least-Squares Objective</a:t>
                </a:r>
                <a:r>
                  <a:rPr lang="en-US" dirty="0"/>
                  <a:t> node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The variance will be used as inverse weights in the </a:t>
                </a:r>
                <a:r>
                  <a:rPr lang="en-US" i="1" dirty="0"/>
                  <a:t>objective</a:t>
                </a:r>
                <a:r>
                  <a:rPr lang="en-US" dirty="0"/>
                  <a:t> </a:t>
                </a:r>
                <a:r>
                  <a:rPr lang="en-US" i="1" dirty="0"/>
                  <a:t>Q</a:t>
                </a:r>
                <a:r>
                  <a:rPr lang="en-US" dirty="0"/>
                  <a:t> and in the computation of the parameter covariance matrix </a:t>
                </a:r>
                <a:r>
                  <a:rPr lang="en-US" i="1" dirty="0"/>
                  <a:t>D</a:t>
                </a:r>
                <a:br>
                  <a:rPr lang="en-US" i="1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𝝃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𝝃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br>
                  <a:rPr lang="en-US" dirty="0"/>
                </a:b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4572000" cy="3752850"/>
              </a:xfrm>
              <a:blipFill>
                <a:blip r:embed="rId2"/>
                <a:stretch>
                  <a:fillRect l="-2533" t="-1138" r="-133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3E71F1F-E59A-4614-ADAE-AF9D9C0D8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581150"/>
            <a:ext cx="3958178" cy="3295650"/>
          </a:xfrm>
          <a:prstGeom prst="rect">
            <a:avLst/>
          </a:prstGeom>
        </p:spPr>
      </p:pic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674CBDE4-CC2A-4FCE-A3AA-92B46C8F5320}"/>
              </a:ext>
            </a:extLst>
          </p:cNvPr>
          <p:cNvCxnSpPr>
            <a:cxnSpLocks/>
          </p:cNvCxnSpPr>
          <p:nvPr/>
        </p:nvCxnSpPr>
        <p:spPr>
          <a:xfrm>
            <a:off x="2362200" y="4019550"/>
            <a:ext cx="2819400" cy="762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1EFB737-D77F-42BF-8C9D-95DB32528FC9}"/>
              </a:ext>
            </a:extLst>
          </p:cNvPr>
          <p:cNvCxnSpPr>
            <a:cxnSpLocks/>
          </p:cNvCxnSpPr>
          <p:nvPr/>
        </p:nvCxnSpPr>
        <p:spPr>
          <a:xfrm flipV="1">
            <a:off x="4038600" y="3257550"/>
            <a:ext cx="1066800" cy="552451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26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Estimation Results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5181600" cy="3752850"/>
          </a:xfrm>
        </p:spPr>
        <p:txBody>
          <a:bodyPr>
            <a:normAutofit/>
          </a:bodyPr>
          <a:lstStyle/>
          <a:p>
            <a:r>
              <a:rPr lang="en-US" dirty="0"/>
              <a:t>Accurate model fit for both uniaxial and </a:t>
            </a:r>
            <a:r>
              <a:rPr lang="en-US" dirty="0" err="1"/>
              <a:t>equibiaxial</a:t>
            </a:r>
            <a:r>
              <a:rPr lang="en-US" dirty="0"/>
              <a:t> data as well as the estimated error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A823A3-C559-4093-87CA-4BBD972C5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038350"/>
            <a:ext cx="3730953" cy="2800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75F215-B4AF-4EE0-8EC4-C0349772D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038350"/>
            <a:ext cx="3730954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9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Confidence Ellipse</a:t>
            </a:r>
            <a:endParaRPr lang="en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7086600" cy="37528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parameter distribution is compared by plotting the 95% </a:t>
                </a:r>
                <a:r>
                  <a:rPr lang="en-US" i="1" dirty="0"/>
                  <a:t>confidence ellipse </a:t>
                </a:r>
                <a:r>
                  <a:rPr lang="en-US" dirty="0"/>
                  <a:t>with the parameter samples generated. </a:t>
                </a:r>
              </a:p>
              <a:p>
                <a:r>
                  <a:rPr lang="en-US" dirty="0"/>
                  <a:t> The confidence ellipse for a normally distributed random variable </a:t>
                </a:r>
                <a:r>
                  <a:rPr lang="en-US" b="1" i="1" dirty="0"/>
                  <a:t>x</a:t>
                </a:r>
                <a:r>
                  <a:rPr lang="en-US" dirty="0"/>
                  <a:t> with mean </a:t>
                </a:r>
                <a:r>
                  <a:rPr lang="en-US" b="1" dirty="0"/>
                  <a:t>µ</a:t>
                </a:r>
                <a:r>
                  <a:rPr lang="en-US" dirty="0"/>
                  <a:t> and covariance matrix </a:t>
                </a:r>
                <a:r>
                  <a:rPr lang="en-US" b="1" dirty="0">
                    <a:sym typeface="Symbol" panose="05050102010706020507" pitchFamily="18" charset="2"/>
                  </a:rPr>
                  <a:t> </a:t>
                </a:r>
                <a:r>
                  <a:rPr lang="en-US" dirty="0"/>
                  <a:t>is defined such that </a:t>
                </a:r>
                <a:br>
                  <a:rPr lang="en-US" dirty="0"/>
                </a:br>
                <a:br>
                  <a:rPr lang="en-US" i="1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Prob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]=1−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scale </a:t>
                </a:r>
                <a:r>
                  <a:rPr lang="en-US" i="1" dirty="0"/>
                  <a:t>s </a:t>
                </a:r>
                <a:r>
                  <a:rPr lang="en-US" dirty="0"/>
                  <a:t>of the confidence ellipse depends on the confidence level. Here, we use a 95% confidence level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dirty="0"/>
                  <a:t>) and have 2 degrees of freedom, so the scale can be computed as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≈5.991</m:t>
                    </m:r>
                  </m:oMath>
                </a14:m>
                <a:r>
                  <a:rPr lang="en-US" dirty="0"/>
                  <a:t>, </a:t>
                </a:r>
                <a:r>
                  <a:rPr lang="en-US" i="1" dirty="0"/>
                  <a:t>F</a:t>
                </a:r>
                <a:r>
                  <a:rPr lang="en-US" dirty="0"/>
                  <a:t> being the chi-squared cumulative distribution function</a:t>
                </a:r>
              </a:p>
              <a:p>
                <a:r>
                  <a:rPr lang="en-US" dirty="0"/>
                  <a:t>For plotting, a simplified expression can be obtained by diagonalizing the covariance matrix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7086600" cy="3752850"/>
              </a:xfrm>
              <a:blipFill>
                <a:blip r:embed="rId2"/>
                <a:stretch>
                  <a:fillRect l="-1548" t="-813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2142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Confidence Ellipse</a:t>
            </a:r>
            <a:endParaRPr lang="en-SE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E458DEB-646B-45EC-A047-40E60FBED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3581400" cy="37528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plot contains</a:t>
            </a:r>
          </a:p>
          <a:p>
            <a:r>
              <a:rPr lang="en-US" dirty="0"/>
              <a:t>The estimated parameters for different data sets as </a:t>
            </a:r>
            <a:r>
              <a:rPr lang="en-US" dirty="0">
                <a:solidFill>
                  <a:srgbClr val="FF0000"/>
                </a:solidFill>
              </a:rPr>
              <a:t>red dots</a:t>
            </a:r>
            <a:r>
              <a:rPr lang="en-US" dirty="0"/>
              <a:t>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CC00FF"/>
                </a:solidFill>
              </a:rPr>
              <a:t>magenta confidence ellipse</a:t>
            </a:r>
            <a:r>
              <a:rPr lang="en-US" dirty="0"/>
              <a:t> is shown for the estimated parameters centered in the true parameter values*</a:t>
            </a:r>
          </a:p>
          <a:p>
            <a:r>
              <a:rPr lang="en-US" dirty="0"/>
              <a:t>Similarly, the black confidence ellipse is drawn based on the confidence interval, disregarding parameter correlation</a:t>
            </a:r>
          </a:p>
          <a:p>
            <a:pPr marL="0" indent="0">
              <a:buNone/>
            </a:pPr>
            <a:r>
              <a:rPr lang="en-US" dirty="0"/>
              <a:t>Of the 100 samples, 92 fall within the covariance ellipse. For larger sample sizes, this will approach 95%</a:t>
            </a:r>
            <a:br>
              <a:rPr lang="en-US" dirty="0"/>
            </a:br>
            <a:br>
              <a:rPr lang="en-US" dirty="0"/>
            </a:br>
            <a:r>
              <a:rPr lang="en-US" dirty="0"/>
              <a:t>*</a:t>
            </a:r>
            <a:r>
              <a:rPr lang="en-US" i="1" dirty="0"/>
              <a:t>For the confidence ellipse from a single sample, there is a 95 % probability that an ellipse centered around the estimated parameters contain the true values.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13FB07-A59E-4EDE-90FB-00A876B79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084442"/>
            <a:ext cx="4624676" cy="346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4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BB88F2-D50A-4C26-84EE-3F2D7FBEA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333500"/>
            <a:ext cx="4242221" cy="3276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A937D6-B03F-4209-B435-03A7AE371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Working with Model Methods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1DB50-F706-4D87-867D-5AAA462D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4419600" cy="3752850"/>
          </a:xfrm>
        </p:spPr>
        <p:txBody>
          <a:bodyPr/>
          <a:lstStyle/>
          <a:p>
            <a:r>
              <a:rPr lang="en-US" dirty="0"/>
              <a:t>When working with model methods and the Application Builder, you can control the code preferences in the Application Builder section in the Preferences</a:t>
            </a:r>
          </a:p>
          <a:p>
            <a:pPr lvl="1"/>
            <a:r>
              <a:rPr lang="en-US" dirty="0"/>
              <a:t>Select “View all code” to be able to see the utility methods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computeEigenDecomposition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and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invertMatrix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 that are used in the calculation of the confidence ellipse</a:t>
            </a:r>
            <a:endParaRPr lang="en-SE" dirty="0">
              <a:latin typeface="+mn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285786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5423A06F-E92E-1545-BA9D-D203FABA862C}" vid="{7E8727E8-AF0E-7E44-9F06-7A63252AAB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Slide-Template-2022-Confidential</Template>
  <TotalTime>1712</TotalTime>
  <Words>640</Words>
  <Application>Microsoft Office PowerPoint</Application>
  <PresentationFormat>On-screen Show (16:9)</PresentationFormat>
  <Paragraphs>44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Lato Black</vt:lpstr>
      <vt:lpstr>Courier New</vt:lpstr>
      <vt:lpstr>Lato</vt:lpstr>
      <vt:lpstr>Wingdings</vt:lpstr>
      <vt:lpstr>Symbol</vt:lpstr>
      <vt:lpstr>Lato Light</vt:lpstr>
      <vt:lpstr>Cambria Math</vt:lpstr>
      <vt:lpstr>comsol-slide-template-NEW</vt:lpstr>
      <vt:lpstr>Parameter Estimation  with Covariance Analysis</vt:lpstr>
      <vt:lpstr>Introduction</vt:lpstr>
      <vt:lpstr>Illustrative Example (Solid Mechanics)</vt:lpstr>
      <vt:lpstr>COMSOL Implementation Details (1/2)</vt:lpstr>
      <vt:lpstr>COMSOL Implementation Details (2/2)</vt:lpstr>
      <vt:lpstr>Parameter Estimation Results</vt:lpstr>
      <vt:lpstr>Confidence Ellipse</vt:lpstr>
      <vt:lpstr>Confidence Ellipse</vt:lpstr>
      <vt:lpstr>Appendix: Working with Model Methods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 Guidelines</dc:title>
  <dc:creator>Adam Wahlsten</dc:creator>
  <cp:lastModifiedBy>Adam Wahlsten</cp:lastModifiedBy>
  <cp:revision>85</cp:revision>
  <dcterms:created xsi:type="dcterms:W3CDTF">2022-03-12T13:20:42Z</dcterms:created>
  <dcterms:modified xsi:type="dcterms:W3CDTF">2023-09-27T14:56:30Z</dcterms:modified>
</cp:coreProperties>
</file>