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1" r:id="rId3"/>
    <p:sldId id="462" r:id="rId4"/>
    <p:sldId id="469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1" d="100"/>
          <a:sy n="161" d="100"/>
        </p:scale>
        <p:origin x="612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11/2/2023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7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255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255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Optimization of a </a:t>
            </a:r>
            <a:br>
              <a:rPr lang="en-US" dirty="0"/>
            </a:br>
            <a:r>
              <a:rPr lang="en-US" dirty="0"/>
              <a:t>Water Heater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809C48-21FB-4DF0-9927-D650A1DDE8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0421" y="1710267"/>
            <a:ext cx="5291579" cy="403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Shape Optimization </a:t>
            </a:r>
            <a:br>
              <a:rPr lang="en-US" dirty="0"/>
            </a:br>
            <a:r>
              <a:rPr lang="en-US" dirty="0"/>
              <a:t>of a Water Heater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816928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Controls</a:t>
            </a:r>
          </a:p>
          <a:p>
            <a:r>
              <a:rPr lang="en-US" sz="1800" dirty="0"/>
              <a:t>Pipe diameter and position is controlled by </a:t>
            </a:r>
            <a:r>
              <a:rPr lang="en-US" sz="1800" b="1" dirty="0"/>
              <a:t>Transformation 1</a:t>
            </a:r>
          </a:p>
          <a:p>
            <a:r>
              <a:rPr lang="en-US" sz="1800" dirty="0"/>
              <a:t>Chamber size (top) is controlled by </a:t>
            </a:r>
            <a:r>
              <a:rPr lang="en-US" sz="1800" b="1" dirty="0"/>
              <a:t>Transformation 2</a:t>
            </a:r>
            <a:r>
              <a:rPr lang="en-US" sz="1800" dirty="0"/>
              <a:t>.</a:t>
            </a:r>
            <a:endParaRPr lang="en-US" sz="1800" b="1" dirty="0"/>
          </a:p>
          <a:p>
            <a:r>
              <a:rPr lang="en-US" sz="1800" dirty="0"/>
              <a:t>A</a:t>
            </a:r>
            <a:r>
              <a:rPr lang="en-US" sz="1800" b="1" dirty="0"/>
              <a:t> General Extrusion</a:t>
            </a:r>
            <a:r>
              <a:rPr lang="en-US" sz="1800" dirty="0"/>
              <a:t> operator  maintains the wall thickness of the pipe.</a:t>
            </a:r>
          </a:p>
          <a:p>
            <a:r>
              <a:rPr lang="en-US" sz="1800" dirty="0"/>
              <a:t>The heating in the water domain is used as objective.</a:t>
            </a:r>
          </a:p>
          <a:p>
            <a:pPr lvl="1"/>
            <a:r>
              <a:rPr lang="en-US" sz="1534" dirty="0"/>
              <a:t>Implemented as a constraint to trigger termination for satisfying performance.</a:t>
            </a:r>
          </a:p>
          <a:p>
            <a:pPr lvl="2"/>
            <a:endParaRPr lang="en-US" sz="1267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7666A9-5115-422B-BE35-940099C79814}"/>
              </a:ext>
            </a:extLst>
          </p:cNvPr>
          <p:cNvSpPr/>
          <p:nvPr/>
        </p:nvSpPr>
        <p:spPr>
          <a:xfrm>
            <a:off x="9281005" y="6440726"/>
            <a:ext cx="28107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Shape Optimization of a Water Heater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F2999E-9112-40C4-8F6B-D25DD0548BD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063" y="718456"/>
            <a:ext cx="6736238" cy="57739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5504B7-6AAE-425C-8B24-FBD63DDCE611}"/>
              </a:ext>
            </a:extLst>
          </p:cNvPr>
          <p:cNvCxnSpPr/>
          <p:nvPr/>
        </p:nvCxnSpPr>
        <p:spPr>
          <a:xfrm flipH="1">
            <a:off x="8557182" y="2404283"/>
            <a:ext cx="1885361" cy="0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27C1AD5-00AE-4D98-8A9D-8BC718E70D4E}"/>
              </a:ext>
            </a:extLst>
          </p:cNvPr>
          <p:cNvCxnSpPr>
            <a:cxnSpLocks/>
          </p:cNvCxnSpPr>
          <p:nvPr/>
        </p:nvCxnSpPr>
        <p:spPr>
          <a:xfrm flipV="1">
            <a:off x="8557181" y="2480820"/>
            <a:ext cx="1" cy="516904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F75A9A-9F31-4B0D-A040-4B77A8C94D00}"/>
              </a:ext>
            </a:extLst>
          </p:cNvPr>
          <p:cNvCxnSpPr/>
          <p:nvPr/>
        </p:nvCxnSpPr>
        <p:spPr>
          <a:xfrm flipH="1">
            <a:off x="8557181" y="3318684"/>
            <a:ext cx="1885361" cy="0"/>
          </a:xfrm>
          <a:prstGeom prst="straightConnector1">
            <a:avLst/>
          </a:prstGeom>
          <a:ln w="22225">
            <a:solidFill>
              <a:schemeClr val="tx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D94F4F5-99D8-4195-9964-15554FEA9864}"/>
              </a:ext>
            </a:extLst>
          </p:cNvPr>
          <p:cNvSpPr txBox="1">
            <a:spLocks/>
          </p:cNvSpPr>
          <p:nvPr/>
        </p:nvSpPr>
        <p:spPr>
          <a:xfrm>
            <a:off x="10484570" y="2178572"/>
            <a:ext cx="1013346" cy="451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792" indent="-304792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defRPr sz="2133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Lato" panose="020F0502020204030203" pitchFamily="34" charset="0"/>
              <a:buChar char="-"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dirty="0"/>
              <a:t>Water</a:t>
            </a:r>
            <a:endParaRPr lang="en-US" sz="1267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FDF7926-97E4-409D-9C92-24F7F87C4FFA}"/>
              </a:ext>
            </a:extLst>
          </p:cNvPr>
          <p:cNvSpPr txBox="1">
            <a:spLocks/>
          </p:cNvSpPr>
          <p:nvPr/>
        </p:nvSpPr>
        <p:spPr>
          <a:xfrm>
            <a:off x="10469339" y="3127002"/>
            <a:ext cx="1013346" cy="451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792" indent="-304792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defRPr sz="2133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Lato" panose="020F0502020204030203" pitchFamily="34" charset="0"/>
              <a:buChar char="-"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dirty="0"/>
              <a:t>Pipe</a:t>
            </a:r>
            <a:endParaRPr lang="en-US" sz="1267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F125D9B-8736-4C20-A073-793C039D5C5C}"/>
              </a:ext>
            </a:extLst>
          </p:cNvPr>
          <p:cNvCxnSpPr>
            <a:cxnSpLocks/>
          </p:cNvCxnSpPr>
          <p:nvPr/>
        </p:nvCxnSpPr>
        <p:spPr>
          <a:xfrm flipH="1">
            <a:off x="8557182" y="4233085"/>
            <a:ext cx="1885360" cy="0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9012D82-620D-48E9-A3DF-31E6FB9F4B51}"/>
              </a:ext>
            </a:extLst>
          </p:cNvPr>
          <p:cNvSpPr txBox="1">
            <a:spLocks/>
          </p:cNvSpPr>
          <p:nvPr/>
        </p:nvSpPr>
        <p:spPr>
          <a:xfrm>
            <a:off x="10484570" y="4007374"/>
            <a:ext cx="1013346" cy="451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792" indent="-304792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defRPr sz="2133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Lato" panose="020F0502020204030203" pitchFamily="34" charset="0"/>
              <a:buChar char="-"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dirty="0"/>
              <a:t>Air</a:t>
            </a:r>
            <a:endParaRPr lang="en-US" sz="1267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BDB4EB-C37F-496D-ABAF-4B9771CC35E9}"/>
              </a:ext>
            </a:extLst>
          </p:cNvPr>
          <p:cNvCxnSpPr>
            <a:cxnSpLocks/>
          </p:cNvCxnSpPr>
          <p:nvPr/>
        </p:nvCxnSpPr>
        <p:spPr>
          <a:xfrm>
            <a:off x="8583104" y="5875764"/>
            <a:ext cx="0" cy="242233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8C91046-B74F-4921-8081-2573E3824382}"/>
              </a:ext>
            </a:extLst>
          </p:cNvPr>
          <p:cNvCxnSpPr/>
          <p:nvPr/>
        </p:nvCxnSpPr>
        <p:spPr>
          <a:xfrm flipH="1">
            <a:off x="8573209" y="5876212"/>
            <a:ext cx="1885361" cy="0"/>
          </a:xfrm>
          <a:prstGeom prst="straightConnector1">
            <a:avLst/>
          </a:prstGeom>
          <a:ln w="22225">
            <a:solidFill>
              <a:schemeClr val="tx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71ABFBED-310F-4292-92BA-6A6A71D97BE9}"/>
              </a:ext>
            </a:extLst>
          </p:cNvPr>
          <p:cNvSpPr txBox="1">
            <a:spLocks/>
          </p:cNvSpPr>
          <p:nvPr/>
        </p:nvSpPr>
        <p:spPr>
          <a:xfrm>
            <a:off x="10442542" y="5667024"/>
            <a:ext cx="1013346" cy="451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792" indent="-304792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Char char="§"/>
              <a:defRPr sz="2133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Lato" panose="020F0502020204030203" pitchFamily="34" charset="0"/>
              <a:buChar char="-"/>
              <a:defRPr sz="1867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dirty="0"/>
              <a:t>Port</a:t>
            </a:r>
            <a:endParaRPr lang="en-US" sz="1267" dirty="0"/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Shape Optimization of a Water Heater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dirty="0"/>
              <a:t>Verification</a:t>
            </a:r>
          </a:p>
          <a:p>
            <a:r>
              <a:rPr lang="en-US" sz="1800" dirty="0"/>
              <a:t>The optimization produces distorted mesh elements, which can decrease the solution accuracy, so we perform a verification.</a:t>
            </a:r>
          </a:p>
          <a:p>
            <a:r>
              <a:rPr lang="en-US" sz="1800" dirty="0"/>
              <a:t>A </a:t>
            </a:r>
            <a:r>
              <a:rPr lang="en-US" sz="1800" b="1" dirty="0"/>
              <a:t>Filter</a:t>
            </a:r>
            <a:r>
              <a:rPr lang="en-US" sz="1800" dirty="0"/>
              <a:t> dataset is used to transfer the optimized design to a new component.</a:t>
            </a:r>
          </a:p>
          <a:p>
            <a:r>
              <a:rPr lang="en-US" sz="1800" dirty="0"/>
              <a:t>The use of material links and coordinate based selections in the optimization component simplifies the setup of the verification.</a:t>
            </a:r>
          </a:p>
          <a:p>
            <a:r>
              <a:rPr lang="en-US" sz="1800" dirty="0"/>
              <a:t>The objective in the verification component is almost identical.</a:t>
            </a:r>
          </a:p>
          <a:p>
            <a:pPr lvl="1"/>
            <a:endParaRPr lang="en-US" sz="1534" dirty="0"/>
          </a:p>
          <a:p>
            <a:pPr lvl="2"/>
            <a:endParaRPr lang="en-US" sz="1267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941264-43E6-40E9-9A45-09302C602D0F}"/>
              </a:ext>
            </a:extLst>
          </p:cNvPr>
          <p:cNvSpPr/>
          <p:nvPr/>
        </p:nvSpPr>
        <p:spPr>
          <a:xfrm>
            <a:off x="9281005" y="6440726"/>
            <a:ext cx="28107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Shape Optimization of a Water Heater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A745E1-5A8A-4705-A5C4-1BF1024F5D1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7810144" y="1117732"/>
            <a:ext cx="4591246" cy="35050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3F8ED1-2BE2-469F-85D9-91679A901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593" y="5359532"/>
            <a:ext cx="4686300" cy="11239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DC8230-99ED-4F58-8218-AFF7443C97CD}"/>
              </a:ext>
            </a:extLst>
          </p:cNvPr>
          <p:cNvSpPr/>
          <p:nvPr/>
        </p:nvSpPr>
        <p:spPr>
          <a:xfrm flipH="1">
            <a:off x="8908329" y="5330494"/>
            <a:ext cx="433563" cy="108119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bg2">
                  <a:lumMod val="0"/>
                  <a:lumOff val="10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B313DD-5596-49F0-8B88-F6C6CCF00963}"/>
              </a:ext>
            </a:extLst>
          </p:cNvPr>
          <p:cNvSpPr/>
          <p:nvPr/>
        </p:nvSpPr>
        <p:spPr>
          <a:xfrm rot="5400000" flipH="1">
            <a:off x="6944693" y="4086283"/>
            <a:ext cx="108099" cy="46863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chemeClr val="bg2">
                  <a:lumMod val="0"/>
                  <a:lumOff val="10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25169684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12505</TotalTime>
  <Words>160</Words>
  <Application>Microsoft Office PowerPoint</Application>
  <PresentationFormat>Widescreen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Shape Optimization of a  Water Heater</vt:lpstr>
      <vt:lpstr>Shape Optimization  of a Water Heater</vt:lpstr>
      <vt:lpstr>Shape Optimization of a Water Heater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166</cp:revision>
  <dcterms:created xsi:type="dcterms:W3CDTF">2018-09-05T09:19:01Z</dcterms:created>
  <dcterms:modified xsi:type="dcterms:W3CDTF">2023-11-02T12:31:25Z</dcterms:modified>
</cp:coreProperties>
</file>