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2.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94" r:id="rId1"/>
    <p:sldMasterId id="2147483711" r:id="rId2"/>
    <p:sldMasterId id="2147483771" r:id="rId3"/>
  </p:sldMasterIdLst>
  <p:notesMasterIdLst>
    <p:notesMasterId r:id="rId12"/>
  </p:notesMasterIdLst>
  <p:sldIdLst>
    <p:sldId id="256" r:id="rId4"/>
    <p:sldId id="262" r:id="rId5"/>
    <p:sldId id="1236" r:id="rId6"/>
    <p:sldId id="281" r:id="rId7"/>
    <p:sldId id="277" r:id="rId8"/>
    <p:sldId id="1238" r:id="rId9"/>
    <p:sldId id="280" r:id="rId10"/>
    <p:sldId id="275" r:id="rId11"/>
  </p:sldIdLst>
  <p:sldSz cx="9144000" cy="5143500" type="screen16x9"/>
  <p:notesSz cx="6858000" cy="9144000"/>
  <p:embeddedFontLst>
    <p:embeddedFont>
      <p:font typeface="Calibri" panose="020F0502020204030204" pitchFamily="34" charset="0"/>
      <p:regular r:id="rId13"/>
      <p:bold r:id="rId14"/>
      <p:italic r:id="rId15"/>
      <p:boldItalic r:id="rId16"/>
    </p:embeddedFont>
    <p:embeddedFont>
      <p:font typeface="Lato" panose="020B0604020202020204" charset="0"/>
      <p:regular r:id="rId17"/>
      <p:bold r:id="rId18"/>
      <p:italic r:id="rId19"/>
      <p:boldItalic r:id="rId20"/>
    </p:embeddedFont>
    <p:embeddedFont>
      <p:font typeface="Lato Black" panose="020B0604020202020204" charset="0"/>
      <p:bold r:id="rId21"/>
      <p:italic r:id="rId22"/>
      <p:boldItalic r:id="rId23"/>
    </p:embeddedFont>
    <p:embeddedFont>
      <p:font typeface="Lato Light" panose="020F0302020204030203" charset="0"/>
      <p:regular r:id="rId24"/>
      <p:italic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2" autoAdjust="0"/>
    <p:restoredTop sz="84205" autoAdjust="0"/>
  </p:normalViewPr>
  <p:slideViewPr>
    <p:cSldViewPr>
      <p:cViewPr varScale="1">
        <p:scale>
          <a:sx n="121" d="100"/>
          <a:sy n="121" d="100"/>
        </p:scale>
        <p:origin x="1320" y="108"/>
      </p:cViewPr>
      <p:guideLst>
        <p:guide orient="horz" pos="1620"/>
        <p:guide pos="2880"/>
      </p:guideLst>
    </p:cSldViewPr>
  </p:slideViewPr>
  <p:outlineViewPr>
    <p:cViewPr>
      <p:scale>
        <a:sx n="33" d="100"/>
        <a:sy n="33" d="100"/>
      </p:scale>
      <p:origin x="0" y="-1998"/>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font" Target="fonts/font9.fntdata"/><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Master" Target="slideMasters/slideMaster2.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12.fntdata"/><Relationship Id="rId5" Type="http://schemas.openxmlformats.org/officeDocument/2006/relationships/slide" Target="slides/slide2.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font" Target="fonts/font7.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11/28/2023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354038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4</a:t>
            </a:fld>
            <a:endParaRPr lang="en-US"/>
          </a:p>
        </p:txBody>
      </p:sp>
    </p:spTree>
    <p:extLst>
      <p:ext uri="{BB962C8B-B14F-4D97-AF65-F5344CB8AC3E}">
        <p14:creationId xmlns:p14="http://schemas.microsoft.com/office/powerpoint/2010/main" val="165030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29.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73.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726192"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726192"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95259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3046650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4764980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98811449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4177016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297123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2250364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p:nvSpPr>
        <p:spPr>
          <a:xfrm>
            <a:off x="457200" y="1276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a:t>Content slide for product </a:t>
            </a:r>
            <a:endParaRPr lang="en-US"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70001023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2185622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67702061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0906561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p:nvSpPr>
        <p:spPr>
          <a:xfrm>
            <a:off x="4852143" y="895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2756145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16716345"/>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5830758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512471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7020462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32734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32247432"/>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9529499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9793899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3717483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481839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98363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4572637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63085561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146788638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2860889634"/>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00755240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60632550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19949752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2861957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979710054"/>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68128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04837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5380458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cSld name="1_Title and Picture with Captio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4415888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5283239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8639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68177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4025385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900651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809994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726191"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726191"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987211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9518642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8899242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9446515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1556145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6517249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50646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015127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4358220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0521193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42287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661209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762878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5025334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901407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9189255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8552840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616624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9425472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1333663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898703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748810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219009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5840641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18031022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52590729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56709943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0171157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3788690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5478043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3452894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8529510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85673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0113637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4772273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1685208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8666214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7427079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8272264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570801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511383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18653040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458271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09094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125294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4206452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976986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2789777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630513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5253177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5014275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2354367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7151247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81298920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73902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552093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85425411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62764467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837258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831167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726191"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726191"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18573862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660042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75829804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713B8294-7D1F-47BC-BF36-78B26E82D58B}"/>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7390198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218547795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787672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230476427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2980122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63449389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13264333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2"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0200701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328275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8935030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4120272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6784538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42884397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3132726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495311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19684691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6460556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170814161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45435168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34720618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80293448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3429001"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49"/>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417054851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6701977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7628265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81740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9" Type="http://schemas.openxmlformats.org/officeDocument/2006/relationships/slideLayout" Target="../slideLayouts/slideLayout55.xml"/><Relationship Id="rId21" Type="http://schemas.openxmlformats.org/officeDocument/2006/relationships/slideLayout" Target="../slideLayouts/slideLayout37.xml"/><Relationship Id="rId34" Type="http://schemas.openxmlformats.org/officeDocument/2006/relationships/slideLayout" Target="../slideLayouts/slideLayout50.xml"/><Relationship Id="rId42" Type="http://schemas.openxmlformats.org/officeDocument/2006/relationships/slideLayout" Target="../slideLayouts/slideLayout58.xml"/><Relationship Id="rId47" Type="http://schemas.openxmlformats.org/officeDocument/2006/relationships/slideLayout" Target="../slideLayouts/slideLayout63.xml"/><Relationship Id="rId50" Type="http://schemas.openxmlformats.org/officeDocument/2006/relationships/slideLayout" Target="../slideLayouts/slideLayout66.xml"/><Relationship Id="rId55" Type="http://schemas.openxmlformats.org/officeDocument/2006/relationships/slideLayout" Target="../slideLayouts/slideLayout71.xml"/><Relationship Id="rId63" Type="http://schemas.openxmlformats.org/officeDocument/2006/relationships/image" Target="../media/image2.png"/><Relationship Id="rId7" Type="http://schemas.openxmlformats.org/officeDocument/2006/relationships/slideLayout" Target="../slideLayouts/slideLayout2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9" Type="http://schemas.openxmlformats.org/officeDocument/2006/relationships/slideLayout" Target="../slideLayouts/slideLayout45.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slideLayout" Target="../slideLayouts/slideLayout53.xml"/><Relationship Id="rId40" Type="http://schemas.openxmlformats.org/officeDocument/2006/relationships/slideLayout" Target="../slideLayouts/slideLayout56.xml"/><Relationship Id="rId45" Type="http://schemas.openxmlformats.org/officeDocument/2006/relationships/slideLayout" Target="../slideLayouts/slideLayout61.xml"/><Relationship Id="rId53" Type="http://schemas.openxmlformats.org/officeDocument/2006/relationships/slideLayout" Target="../slideLayouts/slideLayout69.xml"/><Relationship Id="rId58" Type="http://schemas.openxmlformats.org/officeDocument/2006/relationships/slideLayout" Target="../slideLayouts/slideLayout74.xml"/><Relationship Id="rId5" Type="http://schemas.openxmlformats.org/officeDocument/2006/relationships/slideLayout" Target="../slideLayouts/slideLayout21.xml"/><Relationship Id="rId61" Type="http://schemas.openxmlformats.org/officeDocument/2006/relationships/image" Target="../media/image7.emf"/><Relationship Id="rId19" Type="http://schemas.openxmlformats.org/officeDocument/2006/relationships/slideLayout" Target="../slideLayouts/slideLayout3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43" Type="http://schemas.openxmlformats.org/officeDocument/2006/relationships/slideLayout" Target="../slideLayouts/slideLayout59.xml"/><Relationship Id="rId48" Type="http://schemas.openxmlformats.org/officeDocument/2006/relationships/slideLayout" Target="../slideLayouts/slideLayout64.xml"/><Relationship Id="rId56" Type="http://schemas.openxmlformats.org/officeDocument/2006/relationships/slideLayout" Target="../slideLayouts/slideLayout72.xml"/><Relationship Id="rId8" Type="http://schemas.openxmlformats.org/officeDocument/2006/relationships/slideLayout" Target="../slideLayouts/slideLayout24.xml"/><Relationship Id="rId51" Type="http://schemas.openxmlformats.org/officeDocument/2006/relationships/slideLayout" Target="../slideLayouts/slideLayout67.xml"/><Relationship Id="rId3" Type="http://schemas.openxmlformats.org/officeDocument/2006/relationships/slideLayout" Target="../slideLayouts/slideLayout19.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slideLayout" Target="../slideLayouts/slideLayout54.xml"/><Relationship Id="rId46" Type="http://schemas.openxmlformats.org/officeDocument/2006/relationships/slideLayout" Target="../slideLayouts/slideLayout62.xml"/><Relationship Id="rId59" Type="http://schemas.openxmlformats.org/officeDocument/2006/relationships/slideLayout" Target="../slideLayouts/slideLayout75.xml"/><Relationship Id="rId20" Type="http://schemas.openxmlformats.org/officeDocument/2006/relationships/slideLayout" Target="../slideLayouts/slideLayout36.xml"/><Relationship Id="rId41" Type="http://schemas.openxmlformats.org/officeDocument/2006/relationships/slideLayout" Target="../slideLayouts/slideLayout57.xml"/><Relationship Id="rId54" Type="http://schemas.openxmlformats.org/officeDocument/2006/relationships/slideLayout" Target="../slideLayouts/slideLayout70.xml"/><Relationship Id="rId62" Type="http://schemas.openxmlformats.org/officeDocument/2006/relationships/image" Target="../media/image8.emf"/><Relationship Id="rId1" Type="http://schemas.openxmlformats.org/officeDocument/2006/relationships/slideLayout" Target="../slideLayouts/slideLayout17.xml"/><Relationship Id="rId6" Type="http://schemas.openxmlformats.org/officeDocument/2006/relationships/slideLayout" Target="../slideLayouts/slideLayout22.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49" Type="http://schemas.openxmlformats.org/officeDocument/2006/relationships/slideLayout" Target="../slideLayouts/slideLayout65.xml"/><Relationship Id="rId57" Type="http://schemas.openxmlformats.org/officeDocument/2006/relationships/slideLayout" Target="../slideLayouts/slideLayout73.xml"/><Relationship Id="rId10" Type="http://schemas.openxmlformats.org/officeDocument/2006/relationships/slideLayout" Target="../slideLayouts/slideLayout26.xml"/><Relationship Id="rId31" Type="http://schemas.openxmlformats.org/officeDocument/2006/relationships/slideLayout" Target="../slideLayouts/slideLayout47.xml"/><Relationship Id="rId44" Type="http://schemas.openxmlformats.org/officeDocument/2006/relationships/slideLayout" Target="../slideLayouts/slideLayout60.xml"/><Relationship Id="rId52" Type="http://schemas.openxmlformats.org/officeDocument/2006/relationships/slideLayout" Target="../slideLayouts/slideLayout68.xml"/><Relationship Id="rId60" Type="http://schemas.openxmlformats.org/officeDocument/2006/relationships/theme" Target="../theme/theme2.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88.xml"/><Relationship Id="rId18" Type="http://schemas.openxmlformats.org/officeDocument/2006/relationships/slideLayout" Target="../slideLayouts/slideLayout93.xml"/><Relationship Id="rId26" Type="http://schemas.openxmlformats.org/officeDocument/2006/relationships/slideLayout" Target="../slideLayouts/slideLayout101.xml"/><Relationship Id="rId39" Type="http://schemas.openxmlformats.org/officeDocument/2006/relationships/slideLayout" Target="../slideLayouts/slideLayout114.xml"/><Relationship Id="rId21" Type="http://schemas.openxmlformats.org/officeDocument/2006/relationships/slideLayout" Target="../slideLayouts/slideLayout96.xml"/><Relationship Id="rId34" Type="http://schemas.openxmlformats.org/officeDocument/2006/relationships/slideLayout" Target="../slideLayouts/slideLayout109.xml"/><Relationship Id="rId42" Type="http://schemas.openxmlformats.org/officeDocument/2006/relationships/slideLayout" Target="../slideLayouts/slideLayout117.xml"/><Relationship Id="rId47" Type="http://schemas.openxmlformats.org/officeDocument/2006/relationships/slideLayout" Target="../slideLayouts/slideLayout122.xml"/><Relationship Id="rId50" Type="http://schemas.openxmlformats.org/officeDocument/2006/relationships/slideLayout" Target="../slideLayouts/slideLayout125.xml"/><Relationship Id="rId55" Type="http://schemas.openxmlformats.org/officeDocument/2006/relationships/slideLayout" Target="../slideLayouts/slideLayout130.xml"/><Relationship Id="rId7" Type="http://schemas.openxmlformats.org/officeDocument/2006/relationships/slideLayout" Target="../slideLayouts/slideLayout82.xml"/><Relationship Id="rId2" Type="http://schemas.openxmlformats.org/officeDocument/2006/relationships/slideLayout" Target="../slideLayouts/slideLayout77.xml"/><Relationship Id="rId16" Type="http://schemas.openxmlformats.org/officeDocument/2006/relationships/slideLayout" Target="../slideLayouts/slideLayout91.xml"/><Relationship Id="rId29" Type="http://schemas.openxmlformats.org/officeDocument/2006/relationships/slideLayout" Target="../slideLayouts/slideLayout104.xml"/><Relationship Id="rId11" Type="http://schemas.openxmlformats.org/officeDocument/2006/relationships/slideLayout" Target="../slideLayouts/slideLayout86.xml"/><Relationship Id="rId24" Type="http://schemas.openxmlformats.org/officeDocument/2006/relationships/slideLayout" Target="../slideLayouts/slideLayout99.xml"/><Relationship Id="rId32" Type="http://schemas.openxmlformats.org/officeDocument/2006/relationships/slideLayout" Target="../slideLayouts/slideLayout107.xml"/><Relationship Id="rId37" Type="http://schemas.openxmlformats.org/officeDocument/2006/relationships/slideLayout" Target="../slideLayouts/slideLayout112.xml"/><Relationship Id="rId40" Type="http://schemas.openxmlformats.org/officeDocument/2006/relationships/slideLayout" Target="../slideLayouts/slideLayout115.xml"/><Relationship Id="rId45" Type="http://schemas.openxmlformats.org/officeDocument/2006/relationships/slideLayout" Target="../slideLayouts/slideLayout120.xml"/><Relationship Id="rId53" Type="http://schemas.openxmlformats.org/officeDocument/2006/relationships/slideLayout" Target="../slideLayouts/slideLayout128.xml"/><Relationship Id="rId58" Type="http://schemas.openxmlformats.org/officeDocument/2006/relationships/image" Target="../media/image8.emf"/><Relationship Id="rId5" Type="http://schemas.openxmlformats.org/officeDocument/2006/relationships/slideLayout" Target="../slideLayouts/slideLayout80.xml"/><Relationship Id="rId19" Type="http://schemas.openxmlformats.org/officeDocument/2006/relationships/slideLayout" Target="../slideLayouts/slideLayout94.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slideLayout" Target="../slideLayouts/slideLayout89.xml"/><Relationship Id="rId22" Type="http://schemas.openxmlformats.org/officeDocument/2006/relationships/slideLayout" Target="../slideLayouts/slideLayout97.xml"/><Relationship Id="rId27" Type="http://schemas.openxmlformats.org/officeDocument/2006/relationships/slideLayout" Target="../slideLayouts/slideLayout102.xml"/><Relationship Id="rId30" Type="http://schemas.openxmlformats.org/officeDocument/2006/relationships/slideLayout" Target="../slideLayouts/slideLayout105.xml"/><Relationship Id="rId35" Type="http://schemas.openxmlformats.org/officeDocument/2006/relationships/slideLayout" Target="../slideLayouts/slideLayout110.xml"/><Relationship Id="rId43" Type="http://schemas.openxmlformats.org/officeDocument/2006/relationships/slideLayout" Target="../slideLayouts/slideLayout118.xml"/><Relationship Id="rId48" Type="http://schemas.openxmlformats.org/officeDocument/2006/relationships/slideLayout" Target="../slideLayouts/slideLayout123.xml"/><Relationship Id="rId56" Type="http://schemas.openxmlformats.org/officeDocument/2006/relationships/theme" Target="../theme/theme3.xml"/><Relationship Id="rId8" Type="http://schemas.openxmlformats.org/officeDocument/2006/relationships/slideLayout" Target="../slideLayouts/slideLayout83.xml"/><Relationship Id="rId51" Type="http://schemas.openxmlformats.org/officeDocument/2006/relationships/slideLayout" Target="../slideLayouts/slideLayout126.xml"/><Relationship Id="rId3" Type="http://schemas.openxmlformats.org/officeDocument/2006/relationships/slideLayout" Target="../slideLayouts/slideLayout78.xml"/><Relationship Id="rId12" Type="http://schemas.openxmlformats.org/officeDocument/2006/relationships/slideLayout" Target="../slideLayouts/slideLayout87.xml"/><Relationship Id="rId17" Type="http://schemas.openxmlformats.org/officeDocument/2006/relationships/slideLayout" Target="../slideLayouts/slideLayout92.xml"/><Relationship Id="rId25" Type="http://schemas.openxmlformats.org/officeDocument/2006/relationships/slideLayout" Target="../slideLayouts/slideLayout100.xml"/><Relationship Id="rId33" Type="http://schemas.openxmlformats.org/officeDocument/2006/relationships/slideLayout" Target="../slideLayouts/slideLayout108.xml"/><Relationship Id="rId38" Type="http://schemas.openxmlformats.org/officeDocument/2006/relationships/slideLayout" Target="../slideLayouts/slideLayout113.xml"/><Relationship Id="rId46" Type="http://schemas.openxmlformats.org/officeDocument/2006/relationships/slideLayout" Target="../slideLayouts/slideLayout121.xml"/><Relationship Id="rId59" Type="http://schemas.openxmlformats.org/officeDocument/2006/relationships/image" Target="../media/image2.png"/><Relationship Id="rId20" Type="http://schemas.openxmlformats.org/officeDocument/2006/relationships/slideLayout" Target="../slideLayouts/slideLayout95.xml"/><Relationship Id="rId41" Type="http://schemas.openxmlformats.org/officeDocument/2006/relationships/slideLayout" Target="../slideLayouts/slideLayout116.xml"/><Relationship Id="rId54" Type="http://schemas.openxmlformats.org/officeDocument/2006/relationships/slideLayout" Target="../slideLayouts/slideLayout129.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5" Type="http://schemas.openxmlformats.org/officeDocument/2006/relationships/slideLayout" Target="../slideLayouts/slideLayout90.xml"/><Relationship Id="rId23" Type="http://schemas.openxmlformats.org/officeDocument/2006/relationships/slideLayout" Target="../slideLayouts/slideLayout98.xml"/><Relationship Id="rId28" Type="http://schemas.openxmlformats.org/officeDocument/2006/relationships/slideLayout" Target="../slideLayouts/slideLayout103.xml"/><Relationship Id="rId36" Type="http://schemas.openxmlformats.org/officeDocument/2006/relationships/slideLayout" Target="../slideLayouts/slideLayout111.xml"/><Relationship Id="rId49" Type="http://schemas.openxmlformats.org/officeDocument/2006/relationships/slideLayout" Target="../slideLayouts/slideLayout124.xml"/><Relationship Id="rId57" Type="http://schemas.openxmlformats.org/officeDocument/2006/relationships/image" Target="../media/image7.emf"/><Relationship Id="rId10" Type="http://schemas.openxmlformats.org/officeDocument/2006/relationships/slideLayout" Target="../slideLayouts/slideLayout85.xml"/><Relationship Id="rId31" Type="http://schemas.openxmlformats.org/officeDocument/2006/relationships/slideLayout" Target="../slideLayouts/slideLayout106.xml"/><Relationship Id="rId44" Type="http://schemas.openxmlformats.org/officeDocument/2006/relationships/slideLayout" Target="../slideLayouts/slideLayout119.xml"/><Relationship Id="rId52" Type="http://schemas.openxmlformats.org/officeDocument/2006/relationships/slideLayout" Target="../slideLayouts/slideLayout1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61548393"/>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1"/>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2"/>
          <a:stretch>
            <a:fillRect/>
          </a:stretch>
        </p:blipFill>
        <p:spPr>
          <a:xfrm>
            <a:off x="115778" y="223913"/>
            <a:ext cx="752320" cy="69658"/>
          </a:xfrm>
          <a:prstGeom prst="rect">
            <a:avLst/>
          </a:prstGeom>
        </p:spPr>
      </p:pic>
    </p:spTree>
    <p:extLst>
      <p:ext uri="{BB962C8B-B14F-4D97-AF65-F5344CB8AC3E}">
        <p14:creationId xmlns:p14="http://schemas.microsoft.com/office/powerpoint/2010/main" val="2002146271"/>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33" r:id="rId22"/>
    <p:sldLayoutId id="2147483734" r:id="rId23"/>
    <p:sldLayoutId id="2147483735" r:id="rId24"/>
    <p:sldLayoutId id="2147483736" r:id="rId25"/>
    <p:sldLayoutId id="2147483737" r:id="rId26"/>
    <p:sldLayoutId id="2147483738" r:id="rId27"/>
    <p:sldLayoutId id="2147483739" r:id="rId28"/>
    <p:sldLayoutId id="2147483740" r:id="rId29"/>
    <p:sldLayoutId id="2147483741" r:id="rId30"/>
    <p:sldLayoutId id="2147483742" r:id="rId31"/>
    <p:sldLayoutId id="2147483743" r:id="rId32"/>
    <p:sldLayoutId id="2147483744" r:id="rId33"/>
    <p:sldLayoutId id="2147483745" r:id="rId34"/>
    <p:sldLayoutId id="2147483746" r:id="rId35"/>
    <p:sldLayoutId id="2147483747" r:id="rId36"/>
    <p:sldLayoutId id="2147483748" r:id="rId37"/>
    <p:sldLayoutId id="2147483749" r:id="rId38"/>
    <p:sldLayoutId id="2147483750" r:id="rId39"/>
    <p:sldLayoutId id="2147483751" r:id="rId40"/>
    <p:sldLayoutId id="2147483752" r:id="rId41"/>
    <p:sldLayoutId id="2147483753" r:id="rId42"/>
    <p:sldLayoutId id="2147483754" r:id="rId43"/>
    <p:sldLayoutId id="2147483755" r:id="rId44"/>
    <p:sldLayoutId id="2147483756" r:id="rId45"/>
    <p:sldLayoutId id="2147483757" r:id="rId46"/>
    <p:sldLayoutId id="2147483758" r:id="rId47"/>
    <p:sldLayoutId id="2147483759" r:id="rId48"/>
    <p:sldLayoutId id="2147483760" r:id="rId49"/>
    <p:sldLayoutId id="2147483761" r:id="rId50"/>
    <p:sldLayoutId id="2147483762" r:id="rId51"/>
    <p:sldLayoutId id="2147483763" r:id="rId52"/>
    <p:sldLayoutId id="2147483764" r:id="rId53"/>
    <p:sldLayoutId id="2147483765" r:id="rId54"/>
    <p:sldLayoutId id="2147483766" r:id="rId55"/>
    <p:sldLayoutId id="2147483767" r:id="rId56"/>
    <p:sldLayoutId id="2147483768" r:id="rId57"/>
    <p:sldLayoutId id="2147483769" r:id="rId58"/>
    <p:sldLayoutId id="2147483770" r:id="rId59"/>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3"/>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7"/>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8"/>
          <a:stretch>
            <a:fillRect/>
          </a:stretch>
        </p:blipFill>
        <p:spPr>
          <a:xfrm>
            <a:off x="115778" y="223913"/>
            <a:ext cx="752320" cy="69658"/>
          </a:xfrm>
          <a:prstGeom prst="rect">
            <a:avLst/>
          </a:prstGeom>
        </p:spPr>
      </p:pic>
    </p:spTree>
    <p:extLst>
      <p:ext uri="{BB962C8B-B14F-4D97-AF65-F5344CB8AC3E}">
        <p14:creationId xmlns:p14="http://schemas.microsoft.com/office/powerpoint/2010/main" val="1292825262"/>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 id="2147483784" r:id="rId13"/>
    <p:sldLayoutId id="2147483785" r:id="rId14"/>
    <p:sldLayoutId id="2147483786" r:id="rId15"/>
    <p:sldLayoutId id="2147483787" r:id="rId16"/>
    <p:sldLayoutId id="2147483788" r:id="rId17"/>
    <p:sldLayoutId id="2147483789" r:id="rId18"/>
    <p:sldLayoutId id="2147483790" r:id="rId19"/>
    <p:sldLayoutId id="2147483791" r:id="rId20"/>
    <p:sldLayoutId id="2147483792" r:id="rId21"/>
    <p:sldLayoutId id="2147483793" r:id="rId22"/>
    <p:sldLayoutId id="2147483794" r:id="rId23"/>
    <p:sldLayoutId id="2147483795" r:id="rId24"/>
    <p:sldLayoutId id="2147483796" r:id="rId25"/>
    <p:sldLayoutId id="2147483797" r:id="rId26"/>
    <p:sldLayoutId id="2147483798" r:id="rId27"/>
    <p:sldLayoutId id="2147483799" r:id="rId28"/>
    <p:sldLayoutId id="2147483800" r:id="rId29"/>
    <p:sldLayoutId id="2147483801" r:id="rId30"/>
    <p:sldLayoutId id="2147483802" r:id="rId31"/>
    <p:sldLayoutId id="2147483803" r:id="rId32"/>
    <p:sldLayoutId id="2147483804" r:id="rId33"/>
    <p:sldLayoutId id="2147483805" r:id="rId34"/>
    <p:sldLayoutId id="2147483806" r:id="rId35"/>
    <p:sldLayoutId id="2147483807" r:id="rId36"/>
    <p:sldLayoutId id="2147483808" r:id="rId37"/>
    <p:sldLayoutId id="2147483809" r:id="rId38"/>
    <p:sldLayoutId id="2147483810" r:id="rId39"/>
    <p:sldLayoutId id="2147483811" r:id="rId40"/>
    <p:sldLayoutId id="2147483812" r:id="rId41"/>
    <p:sldLayoutId id="2147483813" r:id="rId42"/>
    <p:sldLayoutId id="2147483814" r:id="rId43"/>
    <p:sldLayoutId id="2147483815" r:id="rId44"/>
    <p:sldLayoutId id="2147483816" r:id="rId45"/>
    <p:sldLayoutId id="2147483817" r:id="rId46"/>
    <p:sldLayoutId id="2147483818" r:id="rId47"/>
    <p:sldLayoutId id="2147483819" r:id="rId48"/>
    <p:sldLayoutId id="2147483820" r:id="rId49"/>
    <p:sldLayoutId id="2147483821" r:id="rId50"/>
    <p:sldLayoutId id="2147483822" r:id="rId51"/>
    <p:sldLayoutId id="2147483823" r:id="rId52"/>
    <p:sldLayoutId id="2147483824" r:id="rId53"/>
    <p:sldLayoutId id="2147483825" r:id="rId54"/>
    <p:sldLayoutId id="2147483826" r:id="rId55"/>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7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0.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Layout" Target="../slideLayouts/slideLayout80.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80.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1.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1B127-CCCE-4CD6-AD3E-DE501340E9E7}"/>
              </a:ext>
            </a:extLst>
          </p:cNvPr>
          <p:cNvSpPr>
            <a:spLocks noGrp="1"/>
          </p:cNvSpPr>
          <p:nvPr>
            <p:ph type="title"/>
          </p:nvPr>
        </p:nvSpPr>
        <p:spPr/>
        <p:txBody>
          <a:bodyPr>
            <a:normAutofit fontScale="90000"/>
          </a:bodyPr>
          <a:lstStyle/>
          <a:p>
            <a:r>
              <a:rPr lang="en-US" dirty="0"/>
              <a:t>Water and Carbon Dioxide Co-Electrolysis in a Solid Oxide </a:t>
            </a:r>
            <a:r>
              <a:rPr lang="en-US" dirty="0" err="1"/>
              <a:t>Electrolyzer</a:t>
            </a:r>
            <a:r>
              <a:rPr lang="en-US" dirty="0"/>
              <a:t> Cell</a:t>
            </a:r>
            <a:endParaRPr lang="en-SE" dirty="0"/>
          </a:p>
        </p:txBody>
      </p:sp>
      <p:sp>
        <p:nvSpPr>
          <p:cNvPr id="3" name="Subtitle 2">
            <a:extLst>
              <a:ext uri="{FF2B5EF4-FFF2-40B4-BE49-F238E27FC236}">
                <a16:creationId xmlns:a16="http://schemas.microsoft.com/office/drawing/2014/main" id="{DA61A299-A85C-4A0D-9256-4DE809E3290C}"/>
              </a:ext>
            </a:extLst>
          </p:cNvPr>
          <p:cNvSpPr>
            <a:spLocks noGrp="1"/>
          </p:cNvSpPr>
          <p:nvPr>
            <p:ph type="body" idx="1"/>
          </p:nvPr>
        </p:nvSpPr>
        <p:spPr/>
        <p:txBody>
          <a:bodyPr>
            <a:normAutofit lnSpcReduction="10000"/>
          </a:bodyPr>
          <a:lstStyle/>
          <a:p>
            <a:r>
              <a:rPr lang="en-US" dirty="0"/>
              <a:t>COMSOL</a:t>
            </a:r>
            <a:endParaRPr lang="en-SE" dirty="0"/>
          </a:p>
        </p:txBody>
      </p:sp>
      <p:sp>
        <p:nvSpPr>
          <p:cNvPr id="14" name="Text Placeholder 13">
            <a:extLst>
              <a:ext uri="{FF2B5EF4-FFF2-40B4-BE49-F238E27FC236}">
                <a16:creationId xmlns:a16="http://schemas.microsoft.com/office/drawing/2014/main" id="{78DF1301-A06C-454D-A368-225A1EE062B9}"/>
              </a:ext>
            </a:extLst>
          </p:cNvPr>
          <p:cNvSpPr>
            <a:spLocks noGrp="1"/>
          </p:cNvSpPr>
          <p:nvPr>
            <p:ph type="body" idx="10"/>
          </p:nvPr>
        </p:nvSpPr>
        <p:spPr/>
        <p:txBody>
          <a:bodyPr/>
          <a:lstStyle/>
          <a:p>
            <a:endParaRPr lang="en-SE"/>
          </a:p>
        </p:txBody>
      </p:sp>
      <p:sp>
        <p:nvSpPr>
          <p:cNvPr id="15" name="Text Placeholder 14">
            <a:extLst>
              <a:ext uri="{FF2B5EF4-FFF2-40B4-BE49-F238E27FC236}">
                <a16:creationId xmlns:a16="http://schemas.microsoft.com/office/drawing/2014/main" id="{E412CC69-7D2F-4AB2-8506-E6519B70B3E8}"/>
              </a:ext>
            </a:extLst>
          </p:cNvPr>
          <p:cNvSpPr>
            <a:spLocks noGrp="1"/>
          </p:cNvSpPr>
          <p:nvPr>
            <p:ph type="body" idx="11"/>
          </p:nvPr>
        </p:nvSpPr>
        <p:spPr/>
        <p:txBody>
          <a:bodyPr>
            <a:normAutofit lnSpcReduction="10000"/>
          </a:bodyPr>
          <a:lstStyle/>
          <a:p>
            <a:endParaRPr lang="en-SE"/>
          </a:p>
        </p:txBody>
      </p:sp>
      <p:sp>
        <p:nvSpPr>
          <p:cNvPr id="16" name="Text Placeholder 15">
            <a:extLst>
              <a:ext uri="{FF2B5EF4-FFF2-40B4-BE49-F238E27FC236}">
                <a16:creationId xmlns:a16="http://schemas.microsoft.com/office/drawing/2014/main" id="{83C77CA8-2E9C-4960-B9E4-57384CE86570}"/>
              </a:ext>
            </a:extLst>
          </p:cNvPr>
          <p:cNvSpPr>
            <a:spLocks noGrp="1"/>
          </p:cNvSpPr>
          <p:nvPr>
            <p:ph type="body" idx="12"/>
          </p:nvPr>
        </p:nvSpPr>
        <p:spPr/>
        <p:txBody>
          <a:bodyPr/>
          <a:lstStyle/>
          <a:p>
            <a:endParaRPr lang="en-SE"/>
          </a:p>
        </p:txBody>
      </p:sp>
      <p:pic>
        <p:nvPicPr>
          <p:cNvPr id="9" name="Picture 8">
            <a:extLst>
              <a:ext uri="{FF2B5EF4-FFF2-40B4-BE49-F238E27FC236}">
                <a16:creationId xmlns:a16="http://schemas.microsoft.com/office/drawing/2014/main" id="{859A700F-298F-4B1C-ABF4-D40C44710E48}"/>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10000" b="90000" l="10000" r="90000"/>
                    </a14:imgEffect>
                  </a14:imgLayer>
                </a14:imgProps>
              </a:ext>
            </a:extLst>
          </a:blip>
          <a:srcRect l="1991" t="27820" r="2979" b="17364"/>
          <a:stretch/>
        </p:blipFill>
        <p:spPr>
          <a:xfrm>
            <a:off x="623888" y="916959"/>
            <a:ext cx="8331956" cy="2819400"/>
          </a:xfrm>
          <a:prstGeom prst="rect">
            <a:avLst/>
          </a:prstGeom>
        </p:spPr>
      </p:pic>
    </p:spTree>
    <p:extLst>
      <p:ext uri="{BB962C8B-B14F-4D97-AF65-F5344CB8AC3E}">
        <p14:creationId xmlns:p14="http://schemas.microsoft.com/office/powerpoint/2010/main" val="1907974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endParaRPr lang="en-US" noProof="0" dirty="0"/>
          </a:p>
        </p:txBody>
      </p:sp>
      <p:sp>
        <p:nvSpPr>
          <p:cNvPr id="3" name="Content Placeholder 2"/>
          <p:cNvSpPr>
            <a:spLocks noGrp="1"/>
          </p:cNvSpPr>
          <p:nvPr>
            <p:ph idx="1"/>
          </p:nvPr>
        </p:nvSpPr>
        <p:spPr/>
        <p:txBody>
          <a:bodyPr>
            <a:normAutofit/>
          </a:bodyPr>
          <a:lstStyle/>
          <a:p>
            <a:r>
              <a:rPr lang="en-US" dirty="0"/>
              <a:t>A solid oxide </a:t>
            </a:r>
            <a:r>
              <a:rPr lang="en-US" dirty="0" err="1"/>
              <a:t>electrolyzer</a:t>
            </a:r>
            <a:r>
              <a:rPr lang="en-US" dirty="0"/>
              <a:t> cell model is presented here for co-electrolysis of H</a:t>
            </a:r>
            <a:r>
              <a:rPr lang="en-US" baseline="-25000" dirty="0"/>
              <a:t>2</a:t>
            </a:r>
            <a:r>
              <a:rPr lang="en-US" dirty="0"/>
              <a:t>O and CO</a:t>
            </a:r>
            <a:r>
              <a:rPr lang="en-US" baseline="-25000" dirty="0"/>
              <a:t>2</a:t>
            </a:r>
          </a:p>
          <a:p>
            <a:r>
              <a:rPr lang="en-US" dirty="0"/>
              <a:t>The model includes the full coupling between the mass balances and gas flow in the H</a:t>
            </a:r>
            <a:r>
              <a:rPr lang="en-US" baseline="-25000" dirty="0"/>
              <a:t>2</a:t>
            </a:r>
            <a:r>
              <a:rPr lang="en-US" dirty="0"/>
              <a:t> and O</a:t>
            </a:r>
            <a:r>
              <a:rPr lang="en-US" baseline="-25000" dirty="0"/>
              <a:t>2</a:t>
            </a:r>
            <a:r>
              <a:rPr lang="en-US" dirty="0"/>
              <a:t> gas diffusion electrodes, the momentum balances in the H2 and O2 gas flow channels, the energy balance across the cell, the balance of the ionic current carried by the oxide ion, and an electronic-current balance</a:t>
            </a:r>
          </a:p>
          <a:p>
            <a:r>
              <a:rPr lang="en-US" dirty="0"/>
              <a:t>A reversible water gas shift reaction is included in the H</a:t>
            </a:r>
            <a:r>
              <a:rPr lang="en-US" baseline="-25000" dirty="0"/>
              <a:t>2</a:t>
            </a:r>
            <a:r>
              <a:rPr lang="en-US" dirty="0"/>
              <a:t> gas diffusion electrode and H</a:t>
            </a:r>
            <a:r>
              <a:rPr lang="en-US" baseline="-25000" dirty="0"/>
              <a:t>2</a:t>
            </a:r>
            <a:r>
              <a:rPr lang="en-US" dirty="0"/>
              <a:t> gas flow channel</a:t>
            </a:r>
          </a:p>
          <a:p>
            <a:r>
              <a:rPr lang="en-US" dirty="0"/>
              <a:t>The model computes the spatial distributions of the various species across the gas diffusion electrodes and gas flow channels </a:t>
            </a:r>
          </a:p>
          <a:p>
            <a:r>
              <a:rPr lang="en-US" dirty="0"/>
              <a:t>The spatial distribution of the total current density along the electrode length is also evaluated in the model using the general projection operator</a:t>
            </a:r>
          </a:p>
        </p:txBody>
      </p:sp>
    </p:spTree>
    <p:extLst>
      <p:ext uri="{BB962C8B-B14F-4D97-AF65-F5344CB8AC3E}">
        <p14:creationId xmlns:p14="http://schemas.microsoft.com/office/powerpoint/2010/main" val="965553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427D8BC7-5C0E-4522-97D4-7DDA6627F65E}"/>
              </a:ext>
            </a:extLst>
          </p:cNvPr>
          <p:cNvPicPr>
            <a:picLocks noGrp="1" noChangeAspect="1"/>
          </p:cNvPicPr>
          <p:nvPr>
            <p:ph idx="1"/>
          </p:nvPr>
        </p:nvPicPr>
        <p:blipFill rotWithShape="1">
          <a:blip r:embed="rId2"/>
          <a:srcRect t="28568" b="29055"/>
          <a:stretch/>
        </p:blipFill>
        <p:spPr>
          <a:xfrm>
            <a:off x="2019132" y="1181099"/>
            <a:ext cx="6820068" cy="1695451"/>
          </a:xfrm>
          <a:prstGeom prst="rect">
            <a:avLst/>
          </a:prstGeom>
        </p:spPr>
      </p:pic>
      <p:sp>
        <p:nvSpPr>
          <p:cNvPr id="4" name="Title 3">
            <a:extLst>
              <a:ext uri="{FF2B5EF4-FFF2-40B4-BE49-F238E27FC236}">
                <a16:creationId xmlns:a16="http://schemas.microsoft.com/office/drawing/2014/main" id="{A9C93656-79E5-46EE-87A4-BDA391AE776B}"/>
              </a:ext>
            </a:extLst>
          </p:cNvPr>
          <p:cNvSpPr>
            <a:spLocks noGrp="1"/>
          </p:cNvSpPr>
          <p:nvPr>
            <p:ph type="title"/>
          </p:nvPr>
        </p:nvSpPr>
        <p:spPr/>
        <p:txBody>
          <a:bodyPr/>
          <a:lstStyle/>
          <a:p>
            <a:r>
              <a:rPr lang="en-US" dirty="0"/>
              <a:t>Model Geometry</a:t>
            </a:r>
            <a:endParaRPr lang="en-SE" dirty="0"/>
          </a:p>
        </p:txBody>
      </p:sp>
      <p:cxnSp>
        <p:nvCxnSpPr>
          <p:cNvPr id="15" name="Connector: Elbow 14">
            <a:extLst>
              <a:ext uri="{FF2B5EF4-FFF2-40B4-BE49-F238E27FC236}">
                <a16:creationId xmlns:a16="http://schemas.microsoft.com/office/drawing/2014/main" id="{09C7099B-4E2B-454E-BEF0-EC0D1944601E}"/>
              </a:ext>
            </a:extLst>
          </p:cNvPr>
          <p:cNvCxnSpPr>
            <a:cxnSpLocks/>
          </p:cNvCxnSpPr>
          <p:nvPr/>
        </p:nvCxnSpPr>
        <p:spPr>
          <a:xfrm flipV="1">
            <a:off x="1798641" y="2132038"/>
            <a:ext cx="525291" cy="94897"/>
          </a:xfrm>
          <a:prstGeom prst="bentConnector3">
            <a:avLst>
              <a:gd name="adj1" fmla="val 50000"/>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cxnSp>
        <p:nvCxnSpPr>
          <p:cNvPr id="32" name="Connector: Elbow 31">
            <a:extLst>
              <a:ext uri="{FF2B5EF4-FFF2-40B4-BE49-F238E27FC236}">
                <a16:creationId xmlns:a16="http://schemas.microsoft.com/office/drawing/2014/main" id="{909F174D-C46C-4820-B0F0-B7CAA235D422}"/>
              </a:ext>
            </a:extLst>
          </p:cNvPr>
          <p:cNvCxnSpPr>
            <a:cxnSpLocks/>
          </p:cNvCxnSpPr>
          <p:nvPr/>
        </p:nvCxnSpPr>
        <p:spPr>
          <a:xfrm>
            <a:off x="1798641" y="2096467"/>
            <a:ext cx="525291" cy="0"/>
          </a:xfrm>
          <a:prstGeom prst="straightConnector1">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7" name="TextBox 6">
            <a:extLst>
              <a:ext uri="{FF2B5EF4-FFF2-40B4-BE49-F238E27FC236}">
                <a16:creationId xmlns:a16="http://schemas.microsoft.com/office/drawing/2014/main" id="{4B81A9BF-804B-4AFE-9844-C9A7E090AE8C}"/>
              </a:ext>
            </a:extLst>
          </p:cNvPr>
          <p:cNvSpPr txBox="1"/>
          <p:nvPr/>
        </p:nvSpPr>
        <p:spPr>
          <a:xfrm>
            <a:off x="927092" y="1945322"/>
            <a:ext cx="871549" cy="261610"/>
          </a:xfrm>
          <a:prstGeom prst="rect">
            <a:avLst/>
          </a:prstGeom>
          <a:noFill/>
        </p:spPr>
        <p:txBody>
          <a:bodyPr wrap="square" rtlCol="0">
            <a:spAutoFit/>
          </a:bodyPr>
          <a:lstStyle/>
          <a:p>
            <a:r>
              <a:rPr lang="en-US" sz="1100" dirty="0">
                <a:solidFill>
                  <a:srgbClr val="393A39"/>
                </a:solidFill>
                <a:latin typeface="Lato Light" panose="020F0302020204030203" pitchFamily="34" charset="77"/>
              </a:rPr>
              <a:t>Membrane</a:t>
            </a:r>
          </a:p>
        </p:txBody>
      </p:sp>
      <p:cxnSp>
        <p:nvCxnSpPr>
          <p:cNvPr id="29" name="Connector: Elbow 28">
            <a:extLst>
              <a:ext uri="{FF2B5EF4-FFF2-40B4-BE49-F238E27FC236}">
                <a16:creationId xmlns:a16="http://schemas.microsoft.com/office/drawing/2014/main" id="{2B2D7B91-98F2-40F8-94A7-2F38CECB8970}"/>
              </a:ext>
            </a:extLst>
          </p:cNvPr>
          <p:cNvCxnSpPr>
            <a:cxnSpLocks/>
          </p:cNvCxnSpPr>
          <p:nvPr/>
        </p:nvCxnSpPr>
        <p:spPr>
          <a:xfrm>
            <a:off x="1798641" y="1943774"/>
            <a:ext cx="525291" cy="68774"/>
          </a:xfrm>
          <a:prstGeom prst="bentConnector3">
            <a:avLst>
              <a:gd name="adj1" fmla="val 50000"/>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31" name="TextBox 30">
            <a:extLst>
              <a:ext uri="{FF2B5EF4-FFF2-40B4-BE49-F238E27FC236}">
                <a16:creationId xmlns:a16="http://schemas.microsoft.com/office/drawing/2014/main" id="{9C5E0ACD-7A0E-4EF3-949C-E419CD304BA3}"/>
              </a:ext>
            </a:extLst>
          </p:cNvPr>
          <p:cNvSpPr txBox="1"/>
          <p:nvPr/>
        </p:nvSpPr>
        <p:spPr>
          <a:xfrm>
            <a:off x="266532" y="1816477"/>
            <a:ext cx="1672680" cy="261610"/>
          </a:xfrm>
          <a:prstGeom prst="rect">
            <a:avLst/>
          </a:prstGeom>
          <a:noFill/>
        </p:spPr>
        <p:txBody>
          <a:bodyPr wrap="square" rtlCol="0">
            <a:spAutoFit/>
          </a:bodyPr>
          <a:lstStyle/>
          <a:p>
            <a:r>
              <a:rPr lang="en-US" sz="1100" dirty="0">
                <a:solidFill>
                  <a:srgbClr val="393A39"/>
                </a:solidFill>
                <a:latin typeface="Lato Light" panose="020F0302020204030203" pitchFamily="34" charset="77"/>
              </a:rPr>
              <a:t>Gas Diffusion Electrode</a:t>
            </a:r>
          </a:p>
        </p:txBody>
      </p:sp>
      <p:cxnSp>
        <p:nvCxnSpPr>
          <p:cNvPr id="37" name="Connector: Elbow 36">
            <a:extLst>
              <a:ext uri="{FF2B5EF4-FFF2-40B4-BE49-F238E27FC236}">
                <a16:creationId xmlns:a16="http://schemas.microsoft.com/office/drawing/2014/main" id="{39A03C3F-92CC-45F0-963E-345002395423}"/>
              </a:ext>
            </a:extLst>
          </p:cNvPr>
          <p:cNvCxnSpPr>
            <a:cxnSpLocks/>
          </p:cNvCxnSpPr>
          <p:nvPr/>
        </p:nvCxnSpPr>
        <p:spPr>
          <a:xfrm>
            <a:off x="1801290" y="1716929"/>
            <a:ext cx="525291" cy="68774"/>
          </a:xfrm>
          <a:prstGeom prst="bentConnector3">
            <a:avLst>
              <a:gd name="adj1" fmla="val 50000"/>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38" name="TextBox 37">
            <a:extLst>
              <a:ext uri="{FF2B5EF4-FFF2-40B4-BE49-F238E27FC236}">
                <a16:creationId xmlns:a16="http://schemas.microsoft.com/office/drawing/2014/main" id="{2FDC3D58-4793-48BA-BB22-4535DBBAEB0A}"/>
              </a:ext>
            </a:extLst>
          </p:cNvPr>
          <p:cNvSpPr txBox="1"/>
          <p:nvPr/>
        </p:nvSpPr>
        <p:spPr>
          <a:xfrm>
            <a:off x="571332" y="1574841"/>
            <a:ext cx="1595543" cy="261610"/>
          </a:xfrm>
          <a:prstGeom prst="rect">
            <a:avLst/>
          </a:prstGeom>
          <a:noFill/>
        </p:spPr>
        <p:txBody>
          <a:bodyPr wrap="square" rtlCol="0">
            <a:spAutoFit/>
          </a:bodyPr>
          <a:lstStyle/>
          <a:p>
            <a:r>
              <a:rPr lang="en-US" sz="1100" dirty="0">
                <a:solidFill>
                  <a:srgbClr val="393A39"/>
                </a:solidFill>
                <a:latin typeface="Lato Light" panose="020F0302020204030203" pitchFamily="34" charset="77"/>
              </a:rPr>
              <a:t>Gas Flow Channel</a:t>
            </a:r>
          </a:p>
        </p:txBody>
      </p:sp>
      <p:cxnSp>
        <p:nvCxnSpPr>
          <p:cNvPr id="39" name="Connector: Elbow 38">
            <a:extLst>
              <a:ext uri="{FF2B5EF4-FFF2-40B4-BE49-F238E27FC236}">
                <a16:creationId xmlns:a16="http://schemas.microsoft.com/office/drawing/2014/main" id="{D713448F-767E-4DF1-872B-4A324A11ED93}"/>
              </a:ext>
            </a:extLst>
          </p:cNvPr>
          <p:cNvCxnSpPr>
            <a:cxnSpLocks/>
          </p:cNvCxnSpPr>
          <p:nvPr/>
        </p:nvCxnSpPr>
        <p:spPr>
          <a:xfrm flipV="1">
            <a:off x="1796578" y="2330951"/>
            <a:ext cx="525291" cy="94897"/>
          </a:xfrm>
          <a:prstGeom prst="bentConnector3">
            <a:avLst>
              <a:gd name="adj1" fmla="val 50000"/>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41" name="TextBox 40">
            <a:extLst>
              <a:ext uri="{FF2B5EF4-FFF2-40B4-BE49-F238E27FC236}">
                <a16:creationId xmlns:a16="http://schemas.microsoft.com/office/drawing/2014/main" id="{2CE2A4FA-E4C0-4201-A2F7-49C6AE76AE64}"/>
              </a:ext>
            </a:extLst>
          </p:cNvPr>
          <p:cNvSpPr txBox="1"/>
          <p:nvPr/>
        </p:nvSpPr>
        <p:spPr>
          <a:xfrm>
            <a:off x="571332" y="2278943"/>
            <a:ext cx="1340294" cy="261610"/>
          </a:xfrm>
          <a:prstGeom prst="rect">
            <a:avLst/>
          </a:prstGeom>
          <a:noFill/>
        </p:spPr>
        <p:txBody>
          <a:bodyPr wrap="square" rtlCol="0">
            <a:spAutoFit/>
          </a:bodyPr>
          <a:lstStyle/>
          <a:p>
            <a:r>
              <a:rPr lang="en-US" sz="1100" dirty="0">
                <a:solidFill>
                  <a:srgbClr val="393A39"/>
                </a:solidFill>
                <a:latin typeface="Lato Light" panose="020F0302020204030203" pitchFamily="34" charset="77"/>
              </a:rPr>
              <a:t>Gas Flow Channel</a:t>
            </a:r>
          </a:p>
        </p:txBody>
      </p:sp>
      <p:cxnSp>
        <p:nvCxnSpPr>
          <p:cNvPr id="42" name="Connector: Elbow 31">
            <a:extLst>
              <a:ext uri="{FF2B5EF4-FFF2-40B4-BE49-F238E27FC236}">
                <a16:creationId xmlns:a16="http://schemas.microsoft.com/office/drawing/2014/main" id="{142CBEC1-8BBC-4CC1-862F-CE265079B388}"/>
              </a:ext>
            </a:extLst>
          </p:cNvPr>
          <p:cNvCxnSpPr>
            <a:cxnSpLocks/>
          </p:cNvCxnSpPr>
          <p:nvPr/>
        </p:nvCxnSpPr>
        <p:spPr>
          <a:xfrm>
            <a:off x="1809147" y="2551290"/>
            <a:ext cx="525291" cy="0"/>
          </a:xfrm>
          <a:prstGeom prst="straightConnector1">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43" name="TextBox 42">
            <a:extLst>
              <a:ext uri="{FF2B5EF4-FFF2-40B4-BE49-F238E27FC236}">
                <a16:creationId xmlns:a16="http://schemas.microsoft.com/office/drawing/2014/main" id="{89D992FA-281D-40CC-93CD-B2E66E20BB83}"/>
              </a:ext>
            </a:extLst>
          </p:cNvPr>
          <p:cNvSpPr txBox="1"/>
          <p:nvPr/>
        </p:nvSpPr>
        <p:spPr>
          <a:xfrm>
            <a:off x="929722" y="2415911"/>
            <a:ext cx="997444" cy="261610"/>
          </a:xfrm>
          <a:prstGeom prst="rect">
            <a:avLst/>
          </a:prstGeom>
          <a:noFill/>
        </p:spPr>
        <p:txBody>
          <a:bodyPr wrap="square" rtlCol="0">
            <a:spAutoFit/>
          </a:bodyPr>
          <a:lstStyle/>
          <a:p>
            <a:r>
              <a:rPr lang="en-US" sz="1100" dirty="0">
                <a:solidFill>
                  <a:srgbClr val="393A39"/>
                </a:solidFill>
                <a:latin typeface="Lato Light" panose="020F0302020204030203" pitchFamily="34" charset="77"/>
              </a:rPr>
              <a:t>Interconnect</a:t>
            </a:r>
          </a:p>
        </p:txBody>
      </p:sp>
      <p:cxnSp>
        <p:nvCxnSpPr>
          <p:cNvPr id="44" name="Connector: Elbow 31">
            <a:extLst>
              <a:ext uri="{FF2B5EF4-FFF2-40B4-BE49-F238E27FC236}">
                <a16:creationId xmlns:a16="http://schemas.microsoft.com/office/drawing/2014/main" id="{14578F7D-F01D-4E6E-99EA-92A5CBC91247}"/>
              </a:ext>
            </a:extLst>
          </p:cNvPr>
          <p:cNvCxnSpPr>
            <a:cxnSpLocks/>
          </p:cNvCxnSpPr>
          <p:nvPr/>
        </p:nvCxnSpPr>
        <p:spPr>
          <a:xfrm>
            <a:off x="1798641" y="1549032"/>
            <a:ext cx="525291" cy="0"/>
          </a:xfrm>
          <a:prstGeom prst="straightConnector1">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45" name="TextBox 44">
            <a:extLst>
              <a:ext uri="{FF2B5EF4-FFF2-40B4-BE49-F238E27FC236}">
                <a16:creationId xmlns:a16="http://schemas.microsoft.com/office/drawing/2014/main" id="{5D171B3D-F4D4-4385-B7ED-A6F5F8CB4199}"/>
              </a:ext>
            </a:extLst>
          </p:cNvPr>
          <p:cNvSpPr txBox="1"/>
          <p:nvPr/>
        </p:nvSpPr>
        <p:spPr>
          <a:xfrm>
            <a:off x="919216" y="1413653"/>
            <a:ext cx="997444" cy="261610"/>
          </a:xfrm>
          <a:prstGeom prst="rect">
            <a:avLst/>
          </a:prstGeom>
          <a:noFill/>
        </p:spPr>
        <p:txBody>
          <a:bodyPr wrap="square" rtlCol="0">
            <a:spAutoFit/>
          </a:bodyPr>
          <a:lstStyle/>
          <a:p>
            <a:r>
              <a:rPr lang="en-US" sz="1100" dirty="0">
                <a:solidFill>
                  <a:srgbClr val="393A39"/>
                </a:solidFill>
                <a:latin typeface="Lato Light" panose="020F0302020204030203" pitchFamily="34" charset="77"/>
              </a:rPr>
              <a:t>Interconnect</a:t>
            </a:r>
          </a:p>
        </p:txBody>
      </p:sp>
      <p:sp>
        <p:nvSpPr>
          <p:cNvPr id="46" name="Content Placeholder 2">
            <a:extLst>
              <a:ext uri="{FF2B5EF4-FFF2-40B4-BE49-F238E27FC236}">
                <a16:creationId xmlns:a16="http://schemas.microsoft.com/office/drawing/2014/main" id="{74C0E65E-6792-4986-9690-49BB8DE596D7}"/>
              </a:ext>
            </a:extLst>
          </p:cNvPr>
          <p:cNvSpPr txBox="1">
            <a:spLocks/>
          </p:cNvSpPr>
          <p:nvPr/>
        </p:nvSpPr>
        <p:spPr>
          <a:xfrm>
            <a:off x="628256" y="3027427"/>
            <a:ext cx="7794460" cy="1695452"/>
          </a:xfrm>
          <a:prstGeom prst="rect">
            <a:avLst/>
          </a:prstGeom>
        </p:spPr>
        <p:txBody>
          <a:bodyPr vert="horz" lIns="0" tIns="45720" rIns="91440" bIns="45720" rtlCol="0">
            <a:normAutofit/>
          </a:bodyPr>
          <a:lst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3"/>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Geometry defined in 2D</a:t>
            </a:r>
          </a:p>
          <a:p>
            <a:pPr lvl="1"/>
            <a:r>
              <a:rPr lang="en-US" dirty="0"/>
              <a:t>Includes gas diffusion electrode, gas flow channel and interconnect for the anode and cathode in addition to membrane</a:t>
            </a:r>
          </a:p>
          <a:p>
            <a:r>
              <a:rPr lang="en-US" dirty="0"/>
              <a:t>The modeled species in H2 Gas Mixture (Cathode): H</a:t>
            </a:r>
            <a:r>
              <a:rPr lang="en-US" baseline="-25000" dirty="0"/>
              <a:t>2</a:t>
            </a:r>
            <a:r>
              <a:rPr lang="en-US" dirty="0"/>
              <a:t>, H</a:t>
            </a:r>
            <a:r>
              <a:rPr lang="en-US" baseline="-25000" dirty="0"/>
              <a:t>2</a:t>
            </a:r>
            <a:r>
              <a:rPr lang="en-US" dirty="0"/>
              <a:t>O,</a:t>
            </a:r>
            <a:r>
              <a:rPr lang="en-US" baseline="-25000" dirty="0"/>
              <a:t> </a:t>
            </a:r>
            <a:r>
              <a:rPr lang="en-US" dirty="0"/>
              <a:t>CO</a:t>
            </a:r>
            <a:r>
              <a:rPr lang="en-US" baseline="-25000" dirty="0"/>
              <a:t>2</a:t>
            </a:r>
            <a:r>
              <a:rPr lang="en-US" dirty="0"/>
              <a:t> and CO</a:t>
            </a:r>
          </a:p>
          <a:p>
            <a:r>
              <a:rPr lang="en-US" dirty="0"/>
              <a:t>The modeled species in O2 Gas Mixture (Anode):</a:t>
            </a:r>
            <a:r>
              <a:rPr lang="en-US" baseline="30000" dirty="0"/>
              <a:t> </a:t>
            </a:r>
            <a:r>
              <a:rPr lang="en-US" dirty="0"/>
              <a:t>O</a:t>
            </a:r>
            <a:r>
              <a:rPr lang="en-US" baseline="-25000" dirty="0"/>
              <a:t>2 </a:t>
            </a:r>
            <a:r>
              <a:rPr lang="en-US" dirty="0"/>
              <a:t>and N</a:t>
            </a:r>
            <a:r>
              <a:rPr lang="en-US" baseline="-25000" dirty="0"/>
              <a:t>2</a:t>
            </a:r>
            <a:endParaRPr lang="en-US" baseline="30000" dirty="0"/>
          </a:p>
        </p:txBody>
      </p:sp>
      <p:sp>
        <p:nvSpPr>
          <p:cNvPr id="47" name="TextBox 46">
            <a:extLst>
              <a:ext uri="{FF2B5EF4-FFF2-40B4-BE49-F238E27FC236}">
                <a16:creationId xmlns:a16="http://schemas.microsoft.com/office/drawing/2014/main" id="{7FF2CE8A-12F7-41D0-8020-BE0C3585E00B}"/>
              </a:ext>
            </a:extLst>
          </p:cNvPr>
          <p:cNvSpPr txBox="1"/>
          <p:nvPr/>
        </p:nvSpPr>
        <p:spPr>
          <a:xfrm>
            <a:off x="264449" y="2079635"/>
            <a:ext cx="1672680" cy="261610"/>
          </a:xfrm>
          <a:prstGeom prst="rect">
            <a:avLst/>
          </a:prstGeom>
          <a:noFill/>
        </p:spPr>
        <p:txBody>
          <a:bodyPr wrap="square" rtlCol="0">
            <a:spAutoFit/>
          </a:bodyPr>
          <a:lstStyle/>
          <a:p>
            <a:r>
              <a:rPr lang="en-US" sz="1100" dirty="0">
                <a:solidFill>
                  <a:srgbClr val="393A39"/>
                </a:solidFill>
                <a:latin typeface="Lato Light" panose="020F0302020204030203" pitchFamily="34" charset="77"/>
              </a:rPr>
              <a:t>Gas Diffusion Electrode</a:t>
            </a:r>
          </a:p>
        </p:txBody>
      </p:sp>
    </p:spTree>
    <p:extLst>
      <p:ext uri="{BB962C8B-B14F-4D97-AF65-F5344CB8AC3E}">
        <p14:creationId xmlns:p14="http://schemas.microsoft.com/office/powerpoint/2010/main" val="3878648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Definition </a:t>
            </a:r>
            <a:endParaRPr lang="en-US" noProof="0" dirty="0"/>
          </a:p>
        </p:txBody>
      </p:sp>
      <p:sp>
        <p:nvSpPr>
          <p:cNvPr id="3" name="Content Placeholder 2"/>
          <p:cNvSpPr>
            <a:spLocks noGrp="1"/>
          </p:cNvSpPr>
          <p:nvPr>
            <p:ph idx="1"/>
          </p:nvPr>
        </p:nvSpPr>
        <p:spPr>
          <a:xfrm>
            <a:off x="457200" y="1333500"/>
            <a:ext cx="4038600" cy="3752850"/>
          </a:xfrm>
        </p:spPr>
        <p:txBody>
          <a:bodyPr>
            <a:normAutofit lnSpcReduction="10000"/>
          </a:bodyPr>
          <a:lstStyle/>
          <a:p>
            <a:r>
              <a:rPr lang="en-US" noProof="0" dirty="0"/>
              <a:t>H</a:t>
            </a:r>
            <a:r>
              <a:rPr lang="en-US" baseline="-25000" noProof="0" dirty="0"/>
              <a:t>2</a:t>
            </a:r>
            <a:r>
              <a:rPr lang="en-US" noProof="0" dirty="0"/>
              <a:t>O electrolysis reaction occurs at the </a:t>
            </a:r>
            <a:r>
              <a:rPr lang="en-US" dirty="0"/>
              <a:t>H</a:t>
            </a:r>
            <a:r>
              <a:rPr lang="en-US" baseline="-25000" dirty="0"/>
              <a:t>2</a:t>
            </a:r>
            <a:r>
              <a:rPr lang="en-US" dirty="0"/>
              <a:t> gas diffusion electrode</a:t>
            </a:r>
          </a:p>
          <a:p>
            <a:pPr lvl="1"/>
            <a:r>
              <a:rPr lang="en-US" dirty="0"/>
              <a:t>2H</a:t>
            </a:r>
            <a:r>
              <a:rPr lang="en-US" baseline="-25000" dirty="0"/>
              <a:t>2</a:t>
            </a:r>
            <a:r>
              <a:rPr lang="en-US" dirty="0"/>
              <a:t>O(g) + 4</a:t>
            </a:r>
            <a:r>
              <a:rPr lang="en-US" i="1" dirty="0"/>
              <a:t>e</a:t>
            </a:r>
            <a:r>
              <a:rPr lang="en-US" baseline="30000" dirty="0"/>
              <a:t>-</a:t>
            </a:r>
            <a:r>
              <a:rPr lang="en-US" dirty="0"/>
              <a:t> </a:t>
            </a:r>
            <a:r>
              <a:rPr lang="en-US" dirty="0">
                <a:sym typeface="Symbol" panose="05050102010706020507" pitchFamily="18" charset="2"/>
              </a:rPr>
              <a:t>→</a:t>
            </a:r>
            <a:r>
              <a:rPr lang="en-US" dirty="0"/>
              <a:t>  2H</a:t>
            </a:r>
            <a:r>
              <a:rPr lang="en-US" baseline="-25000" dirty="0"/>
              <a:t>2</a:t>
            </a:r>
            <a:r>
              <a:rPr lang="en-US" dirty="0"/>
              <a:t>(g) + 2O</a:t>
            </a:r>
            <a:r>
              <a:rPr lang="en-US" baseline="30000" dirty="0"/>
              <a:t>2-</a:t>
            </a:r>
            <a:r>
              <a:rPr lang="en-US" dirty="0"/>
              <a:t> </a:t>
            </a:r>
          </a:p>
          <a:p>
            <a:r>
              <a:rPr lang="en-US" dirty="0"/>
              <a:t>CO</a:t>
            </a:r>
            <a:r>
              <a:rPr lang="en-US" baseline="-25000" dirty="0"/>
              <a:t>2</a:t>
            </a:r>
            <a:r>
              <a:rPr lang="en-US" dirty="0"/>
              <a:t> electrolysis reaction occurs at the H</a:t>
            </a:r>
            <a:r>
              <a:rPr lang="en-US" baseline="-25000" dirty="0"/>
              <a:t>2</a:t>
            </a:r>
            <a:r>
              <a:rPr lang="en-US" dirty="0"/>
              <a:t> gas diffusion electrode</a:t>
            </a:r>
          </a:p>
          <a:p>
            <a:pPr lvl="1"/>
            <a:r>
              <a:rPr lang="en-US" dirty="0"/>
              <a:t>CO</a:t>
            </a:r>
            <a:r>
              <a:rPr lang="en-US" baseline="-25000" dirty="0"/>
              <a:t>2</a:t>
            </a:r>
            <a:r>
              <a:rPr lang="en-US" dirty="0"/>
              <a:t>(g) + 2</a:t>
            </a:r>
            <a:r>
              <a:rPr lang="en-US" i="1" dirty="0"/>
              <a:t>e</a:t>
            </a:r>
            <a:r>
              <a:rPr lang="en-US" baseline="30000" dirty="0"/>
              <a:t>-</a:t>
            </a:r>
            <a:r>
              <a:rPr lang="en-US" dirty="0"/>
              <a:t> </a:t>
            </a:r>
            <a:r>
              <a:rPr lang="en-US" dirty="0">
                <a:sym typeface="Symbol" panose="05050102010706020507" pitchFamily="18" charset="2"/>
              </a:rPr>
              <a:t>→</a:t>
            </a:r>
            <a:r>
              <a:rPr lang="en-US" dirty="0"/>
              <a:t>  CO (g) + O</a:t>
            </a:r>
            <a:r>
              <a:rPr lang="en-US" baseline="30000" dirty="0"/>
              <a:t>2-</a:t>
            </a:r>
            <a:r>
              <a:rPr lang="en-US" dirty="0"/>
              <a:t> </a:t>
            </a:r>
          </a:p>
          <a:p>
            <a:r>
              <a:rPr lang="en-US" dirty="0"/>
              <a:t>Oxygen ions are oxidized to form oxygen gas at the O</a:t>
            </a:r>
            <a:r>
              <a:rPr lang="en-US" baseline="-25000" dirty="0"/>
              <a:t>2</a:t>
            </a:r>
            <a:r>
              <a:rPr lang="en-US" dirty="0"/>
              <a:t> gas diffusion electrode</a:t>
            </a:r>
          </a:p>
          <a:p>
            <a:pPr lvl="1"/>
            <a:r>
              <a:rPr lang="en-US" dirty="0"/>
              <a:t>2O</a:t>
            </a:r>
            <a:r>
              <a:rPr lang="en-US" baseline="30000" dirty="0"/>
              <a:t>2-</a:t>
            </a:r>
            <a:r>
              <a:rPr lang="en-US" dirty="0"/>
              <a:t>  </a:t>
            </a:r>
            <a:r>
              <a:rPr lang="en-US" dirty="0">
                <a:sym typeface="Symbol" panose="05050102010706020507" pitchFamily="18" charset="2"/>
              </a:rPr>
              <a:t>→</a:t>
            </a:r>
            <a:r>
              <a:rPr lang="en-US" dirty="0"/>
              <a:t>  O</a:t>
            </a:r>
            <a:r>
              <a:rPr lang="en-US" baseline="-25000" dirty="0"/>
              <a:t>2</a:t>
            </a:r>
            <a:r>
              <a:rPr lang="en-US" dirty="0"/>
              <a:t>(g)</a:t>
            </a:r>
            <a:r>
              <a:rPr lang="en-US" baseline="-25000" dirty="0"/>
              <a:t> </a:t>
            </a:r>
            <a:r>
              <a:rPr lang="en-US" dirty="0"/>
              <a:t> + 4</a:t>
            </a:r>
            <a:r>
              <a:rPr lang="en-US" i="1" dirty="0"/>
              <a:t>e</a:t>
            </a:r>
            <a:r>
              <a:rPr lang="en-US" baseline="30000" dirty="0"/>
              <a:t>- </a:t>
            </a:r>
            <a:r>
              <a:rPr lang="en-US" dirty="0"/>
              <a:t> </a:t>
            </a:r>
            <a:endParaRPr lang="en-US" noProof="0" dirty="0"/>
          </a:p>
          <a:p>
            <a:r>
              <a:rPr lang="en-US" dirty="0"/>
              <a:t>A reversible water gas shift reaction occurs at the H</a:t>
            </a:r>
            <a:r>
              <a:rPr lang="en-US" baseline="-25000" dirty="0"/>
              <a:t>2</a:t>
            </a:r>
            <a:r>
              <a:rPr lang="en-US" dirty="0"/>
              <a:t> gas diffusion electrode and H</a:t>
            </a:r>
            <a:r>
              <a:rPr lang="en-US" baseline="-25000" dirty="0"/>
              <a:t>2</a:t>
            </a:r>
            <a:r>
              <a:rPr lang="en-US" dirty="0"/>
              <a:t> gas flow channel</a:t>
            </a:r>
            <a:endParaRPr lang="en-US" noProof="0" dirty="0"/>
          </a:p>
          <a:p>
            <a:pPr lvl="1"/>
            <a:r>
              <a:rPr lang="en-US" dirty="0"/>
              <a:t>CO(g) + H</a:t>
            </a:r>
            <a:r>
              <a:rPr lang="en-US" baseline="-25000" dirty="0"/>
              <a:t>2</a:t>
            </a:r>
            <a:r>
              <a:rPr lang="en-US" dirty="0"/>
              <a:t>O(g) </a:t>
            </a:r>
            <a:r>
              <a:rPr lang="en-US" dirty="0">
                <a:sym typeface="Symbol" panose="05050102010706020507" pitchFamily="18" charset="2"/>
              </a:rPr>
              <a:t>            </a:t>
            </a:r>
            <a:r>
              <a:rPr lang="en-US" dirty="0"/>
              <a:t> CO</a:t>
            </a:r>
            <a:r>
              <a:rPr lang="en-US" baseline="-25000" dirty="0"/>
              <a:t>2</a:t>
            </a:r>
            <a:r>
              <a:rPr lang="en-US" dirty="0"/>
              <a:t>(g) + H</a:t>
            </a:r>
            <a:r>
              <a:rPr lang="en-US" baseline="-25000" dirty="0"/>
              <a:t>2</a:t>
            </a:r>
            <a:r>
              <a:rPr lang="en-US" dirty="0"/>
              <a:t>(g)</a:t>
            </a:r>
            <a:r>
              <a:rPr lang="en-US" baseline="-25000" dirty="0"/>
              <a:t> </a:t>
            </a:r>
            <a:endParaRPr lang="en-US" dirty="0"/>
          </a:p>
        </p:txBody>
      </p:sp>
      <p:cxnSp>
        <p:nvCxnSpPr>
          <p:cNvPr id="7" name="Straight Arrow Connector 6">
            <a:extLst>
              <a:ext uri="{FF2B5EF4-FFF2-40B4-BE49-F238E27FC236}">
                <a16:creationId xmlns:a16="http://schemas.microsoft.com/office/drawing/2014/main" id="{5FE47A20-36F7-4E88-A384-420399D0CF2D}"/>
              </a:ext>
            </a:extLst>
          </p:cNvPr>
          <p:cNvCxnSpPr/>
          <p:nvPr/>
        </p:nvCxnSpPr>
        <p:spPr>
          <a:xfrm>
            <a:off x="2209800" y="4654550"/>
            <a:ext cx="381000" cy="0"/>
          </a:xfrm>
          <a:prstGeom prst="straightConnector1">
            <a:avLst/>
          </a:prstGeom>
          <a:ln w="12700" cmpd="sng">
            <a:headEnd type="arrow"/>
            <a:tailEnd type="arrow"/>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99C96336-53B1-4EBF-B8BD-977F769EEC12}"/>
              </a:ext>
            </a:extLst>
          </p:cNvPr>
          <p:cNvPicPr>
            <a:picLocks noChangeAspect="1"/>
          </p:cNvPicPr>
          <p:nvPr/>
        </p:nvPicPr>
        <p:blipFill>
          <a:blip r:embed="rId3"/>
          <a:stretch>
            <a:fillRect/>
          </a:stretch>
        </p:blipFill>
        <p:spPr>
          <a:xfrm>
            <a:off x="5676900" y="590550"/>
            <a:ext cx="2743200" cy="4410075"/>
          </a:xfrm>
          <a:prstGeom prst="rect">
            <a:avLst/>
          </a:prstGeom>
          <a:ln>
            <a:solidFill>
              <a:schemeClr val="accent2">
                <a:lumMod val="20000"/>
                <a:lumOff val="80000"/>
              </a:schemeClr>
            </a:solidFill>
          </a:ln>
        </p:spPr>
      </p:pic>
    </p:spTree>
    <p:extLst>
      <p:ext uri="{BB962C8B-B14F-4D97-AF65-F5344CB8AC3E}">
        <p14:creationId xmlns:p14="http://schemas.microsoft.com/office/powerpoint/2010/main" val="2831063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7115DA0-5939-46F3-9151-4225677F669F}"/>
              </a:ext>
            </a:extLst>
          </p:cNvPr>
          <p:cNvPicPr>
            <a:picLocks noChangeAspect="1"/>
          </p:cNvPicPr>
          <p:nvPr/>
        </p:nvPicPr>
        <p:blipFill>
          <a:blip r:embed="rId2"/>
          <a:stretch>
            <a:fillRect/>
          </a:stretch>
        </p:blipFill>
        <p:spPr>
          <a:xfrm>
            <a:off x="4774122" y="1128548"/>
            <a:ext cx="3842031" cy="2520000"/>
          </a:xfrm>
          <a:prstGeom prst="rect">
            <a:avLst/>
          </a:prstGeom>
        </p:spPr>
      </p:pic>
      <p:pic>
        <p:nvPicPr>
          <p:cNvPr id="2" name="Picture 1">
            <a:extLst>
              <a:ext uri="{FF2B5EF4-FFF2-40B4-BE49-F238E27FC236}">
                <a16:creationId xmlns:a16="http://schemas.microsoft.com/office/drawing/2014/main" id="{3F9CA165-12D5-41A6-9116-5379891F6A9A}"/>
              </a:ext>
            </a:extLst>
          </p:cNvPr>
          <p:cNvPicPr>
            <a:picLocks noChangeAspect="1"/>
          </p:cNvPicPr>
          <p:nvPr/>
        </p:nvPicPr>
        <p:blipFill>
          <a:blip r:embed="rId3"/>
          <a:stretch>
            <a:fillRect/>
          </a:stretch>
        </p:blipFill>
        <p:spPr>
          <a:xfrm>
            <a:off x="527849" y="1128548"/>
            <a:ext cx="3842031" cy="2520000"/>
          </a:xfrm>
          <a:prstGeom prst="rect">
            <a:avLst/>
          </a:prstGeom>
        </p:spPr>
      </p:pic>
      <p:sp>
        <p:nvSpPr>
          <p:cNvPr id="3" name="Content Placeholder 2">
            <a:extLst>
              <a:ext uri="{FF2B5EF4-FFF2-40B4-BE49-F238E27FC236}">
                <a16:creationId xmlns:a16="http://schemas.microsoft.com/office/drawing/2014/main" id="{0A17B199-95B3-4589-89B1-B0D23AD4456A}"/>
              </a:ext>
            </a:extLst>
          </p:cNvPr>
          <p:cNvSpPr>
            <a:spLocks noGrp="1"/>
          </p:cNvSpPr>
          <p:nvPr>
            <p:ph sz="half" idx="1"/>
          </p:nvPr>
        </p:nvSpPr>
        <p:spPr>
          <a:xfrm>
            <a:off x="533400" y="3709559"/>
            <a:ext cx="7886700" cy="867176"/>
          </a:xfrm>
        </p:spPr>
        <p:txBody>
          <a:bodyPr>
            <a:normAutofit fontScale="77500" lnSpcReduction="20000"/>
          </a:bodyPr>
          <a:lstStyle/>
          <a:p>
            <a:r>
              <a:rPr lang="en-US" dirty="0"/>
              <a:t>H</a:t>
            </a:r>
            <a:r>
              <a:rPr lang="en-US" baseline="-25000" dirty="0"/>
              <a:t>2</a:t>
            </a:r>
            <a:r>
              <a:rPr lang="en-US" dirty="0"/>
              <a:t> and CO concentrations are found to increase along the electrode length due to H</a:t>
            </a:r>
            <a:r>
              <a:rPr lang="en-US" baseline="-25000" dirty="0"/>
              <a:t>2</a:t>
            </a:r>
            <a:r>
              <a:rPr lang="en-US" dirty="0"/>
              <a:t>O and CO</a:t>
            </a:r>
            <a:r>
              <a:rPr lang="en-US" baseline="-25000" dirty="0"/>
              <a:t>2 </a:t>
            </a:r>
            <a:r>
              <a:rPr lang="en-US" dirty="0"/>
              <a:t>electrolysis reactions, respectively, for applied potential of 1.5 V</a:t>
            </a:r>
          </a:p>
          <a:p>
            <a:r>
              <a:rPr lang="en-US" dirty="0"/>
              <a:t>Difference in concentration between the H</a:t>
            </a:r>
            <a:r>
              <a:rPr lang="en-US" baseline="-25000" dirty="0"/>
              <a:t>2</a:t>
            </a:r>
            <a:r>
              <a:rPr lang="en-US" dirty="0"/>
              <a:t> gas diffusion electrode and H</a:t>
            </a:r>
            <a:r>
              <a:rPr lang="en-US" baseline="-25000" dirty="0"/>
              <a:t>2</a:t>
            </a:r>
            <a:r>
              <a:rPr lang="en-US" dirty="0"/>
              <a:t> gas flow channel is considerably higher for CO when compared to H</a:t>
            </a:r>
            <a:r>
              <a:rPr lang="en-US" baseline="-25000" dirty="0"/>
              <a:t>2</a:t>
            </a:r>
            <a:r>
              <a:rPr lang="en-US" dirty="0"/>
              <a:t>, which is attributed to slower diffusion of CO than H</a:t>
            </a:r>
            <a:r>
              <a:rPr lang="en-US" baseline="-25000" dirty="0"/>
              <a:t>2</a:t>
            </a:r>
            <a:endParaRPr lang="en-US" dirty="0"/>
          </a:p>
        </p:txBody>
      </p:sp>
      <p:sp>
        <p:nvSpPr>
          <p:cNvPr id="4" name="Title 3">
            <a:extLst>
              <a:ext uri="{FF2B5EF4-FFF2-40B4-BE49-F238E27FC236}">
                <a16:creationId xmlns:a16="http://schemas.microsoft.com/office/drawing/2014/main" id="{9484324E-4896-46DF-BC24-322AC113F013}"/>
              </a:ext>
            </a:extLst>
          </p:cNvPr>
          <p:cNvSpPr>
            <a:spLocks noGrp="1"/>
          </p:cNvSpPr>
          <p:nvPr>
            <p:ph type="title"/>
          </p:nvPr>
        </p:nvSpPr>
        <p:spPr/>
        <p:txBody>
          <a:bodyPr/>
          <a:lstStyle/>
          <a:p>
            <a:r>
              <a:rPr lang="en-US" dirty="0"/>
              <a:t>H</a:t>
            </a:r>
            <a:r>
              <a:rPr lang="en-US" baseline="-25000" dirty="0"/>
              <a:t>2</a:t>
            </a:r>
            <a:r>
              <a:rPr lang="en-US" dirty="0"/>
              <a:t> and CO Concentrations</a:t>
            </a:r>
            <a:endParaRPr lang="en-IN" dirty="0"/>
          </a:p>
        </p:txBody>
      </p:sp>
      <p:sp>
        <p:nvSpPr>
          <p:cNvPr id="8" name="TextBox 7">
            <a:extLst>
              <a:ext uri="{FF2B5EF4-FFF2-40B4-BE49-F238E27FC236}">
                <a16:creationId xmlns:a16="http://schemas.microsoft.com/office/drawing/2014/main" id="{852B69E9-A940-4C80-94AB-BFCED7151672}"/>
              </a:ext>
            </a:extLst>
          </p:cNvPr>
          <p:cNvSpPr txBox="1"/>
          <p:nvPr/>
        </p:nvSpPr>
        <p:spPr>
          <a:xfrm>
            <a:off x="1033534" y="3356802"/>
            <a:ext cx="2590800" cy="215444"/>
          </a:xfrm>
          <a:prstGeom prst="rect">
            <a:avLst/>
          </a:prstGeom>
          <a:noFill/>
        </p:spPr>
        <p:txBody>
          <a:bodyPr wrap="square" rtlCol="0">
            <a:spAutoFit/>
          </a:bodyPr>
          <a:lstStyle/>
          <a:p>
            <a:pPr defTabSz="914378">
              <a:spcBef>
                <a:spcPts val="1000"/>
              </a:spcBef>
            </a:pPr>
            <a:r>
              <a:rPr lang="en-US" sz="800" b="1" i="1" dirty="0">
                <a:solidFill>
                  <a:srgbClr val="3B81B7"/>
                </a:solidFill>
                <a:latin typeface="Lato" panose="020F0502020204030203" pitchFamily="34" charset="77"/>
              </a:rPr>
              <a:t>H</a:t>
            </a:r>
            <a:r>
              <a:rPr lang="en-US" sz="800" b="1" i="1" baseline="-25000" dirty="0">
                <a:solidFill>
                  <a:srgbClr val="3B81B7"/>
                </a:solidFill>
                <a:latin typeface="Lato" panose="020F0502020204030203" pitchFamily="34" charset="77"/>
              </a:rPr>
              <a:t>2</a:t>
            </a:r>
            <a:r>
              <a:rPr lang="en-US" sz="800" b="1" i="1" dirty="0">
                <a:solidFill>
                  <a:srgbClr val="3B81B7"/>
                </a:solidFill>
                <a:latin typeface="Lato" panose="020F0502020204030203" pitchFamily="34" charset="77"/>
              </a:rPr>
              <a:t> concentration at applied potential = 1.5 V</a:t>
            </a:r>
          </a:p>
        </p:txBody>
      </p:sp>
      <p:sp>
        <p:nvSpPr>
          <p:cNvPr id="11" name="TextBox 10">
            <a:extLst>
              <a:ext uri="{FF2B5EF4-FFF2-40B4-BE49-F238E27FC236}">
                <a16:creationId xmlns:a16="http://schemas.microsoft.com/office/drawing/2014/main" id="{51EB9EF1-10AF-4B55-861C-3B4B9EF5C39D}"/>
              </a:ext>
            </a:extLst>
          </p:cNvPr>
          <p:cNvSpPr txBox="1"/>
          <p:nvPr/>
        </p:nvSpPr>
        <p:spPr>
          <a:xfrm>
            <a:off x="5350186" y="3352336"/>
            <a:ext cx="2590800" cy="215444"/>
          </a:xfrm>
          <a:prstGeom prst="rect">
            <a:avLst/>
          </a:prstGeom>
          <a:noFill/>
        </p:spPr>
        <p:txBody>
          <a:bodyPr wrap="square" rtlCol="0">
            <a:spAutoFit/>
          </a:bodyPr>
          <a:lstStyle/>
          <a:p>
            <a:pPr defTabSz="914378">
              <a:spcBef>
                <a:spcPts val="1000"/>
              </a:spcBef>
            </a:pPr>
            <a:r>
              <a:rPr lang="en-US" sz="800" b="1" i="1" dirty="0">
                <a:solidFill>
                  <a:srgbClr val="3B81B7"/>
                </a:solidFill>
                <a:latin typeface="Lato" panose="020F0502020204030203" pitchFamily="34" charset="77"/>
              </a:rPr>
              <a:t>CO concentration at applied potential = 1.5 V</a:t>
            </a:r>
          </a:p>
        </p:txBody>
      </p:sp>
    </p:spTree>
    <p:extLst>
      <p:ext uri="{BB962C8B-B14F-4D97-AF65-F5344CB8AC3E}">
        <p14:creationId xmlns:p14="http://schemas.microsoft.com/office/powerpoint/2010/main" val="41773286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ECA380E-D59C-4D47-B195-584FEDBF1139}"/>
              </a:ext>
            </a:extLst>
          </p:cNvPr>
          <p:cNvPicPr>
            <a:picLocks noChangeAspect="1"/>
          </p:cNvPicPr>
          <p:nvPr/>
        </p:nvPicPr>
        <p:blipFill>
          <a:blip r:embed="rId2"/>
          <a:stretch>
            <a:fillRect/>
          </a:stretch>
        </p:blipFill>
        <p:spPr>
          <a:xfrm>
            <a:off x="4789605" y="1120388"/>
            <a:ext cx="3842031" cy="2520000"/>
          </a:xfrm>
          <a:prstGeom prst="rect">
            <a:avLst/>
          </a:prstGeom>
        </p:spPr>
      </p:pic>
      <p:pic>
        <p:nvPicPr>
          <p:cNvPr id="2" name="Picture 1">
            <a:extLst>
              <a:ext uri="{FF2B5EF4-FFF2-40B4-BE49-F238E27FC236}">
                <a16:creationId xmlns:a16="http://schemas.microsoft.com/office/drawing/2014/main" id="{5332CC7C-1268-49E2-9628-279EABBBB312}"/>
              </a:ext>
            </a:extLst>
          </p:cNvPr>
          <p:cNvPicPr>
            <a:picLocks noChangeAspect="1"/>
          </p:cNvPicPr>
          <p:nvPr/>
        </p:nvPicPr>
        <p:blipFill>
          <a:blip r:embed="rId3"/>
          <a:stretch>
            <a:fillRect/>
          </a:stretch>
        </p:blipFill>
        <p:spPr>
          <a:xfrm>
            <a:off x="512366" y="1120388"/>
            <a:ext cx="3842031" cy="2520000"/>
          </a:xfrm>
          <a:prstGeom prst="rect">
            <a:avLst/>
          </a:prstGeom>
        </p:spPr>
      </p:pic>
      <p:sp>
        <p:nvSpPr>
          <p:cNvPr id="3" name="Content Placeholder 2">
            <a:extLst>
              <a:ext uri="{FF2B5EF4-FFF2-40B4-BE49-F238E27FC236}">
                <a16:creationId xmlns:a16="http://schemas.microsoft.com/office/drawing/2014/main" id="{0A17B199-95B3-4589-89B1-B0D23AD4456A}"/>
              </a:ext>
            </a:extLst>
          </p:cNvPr>
          <p:cNvSpPr>
            <a:spLocks noGrp="1"/>
          </p:cNvSpPr>
          <p:nvPr>
            <p:ph sz="half" idx="1"/>
          </p:nvPr>
        </p:nvSpPr>
        <p:spPr>
          <a:xfrm>
            <a:off x="586609" y="3640388"/>
            <a:ext cx="8210550" cy="867176"/>
          </a:xfrm>
        </p:spPr>
        <p:txBody>
          <a:bodyPr>
            <a:noAutofit/>
          </a:bodyPr>
          <a:lstStyle/>
          <a:p>
            <a:r>
              <a:rPr lang="en-US" sz="1200" dirty="0"/>
              <a:t>The rate of water gas shift reaction is found to be higher closer to the H</a:t>
            </a:r>
            <a:r>
              <a:rPr lang="en-US" sz="1200" baseline="-25000" dirty="0"/>
              <a:t>2</a:t>
            </a:r>
            <a:r>
              <a:rPr lang="en-US" sz="1200" dirty="0"/>
              <a:t> gas diffusion electrode-membrane interface for applied potential of 1.5 V, which is attributed to the high CO concentration in the region</a:t>
            </a:r>
          </a:p>
          <a:p>
            <a:r>
              <a:rPr lang="en-US" sz="1200" dirty="0"/>
              <a:t>Although both H</a:t>
            </a:r>
            <a:r>
              <a:rPr lang="en-US" sz="1200" baseline="-25000" dirty="0"/>
              <a:t>2</a:t>
            </a:r>
            <a:r>
              <a:rPr lang="en-US" sz="1200" dirty="0"/>
              <a:t>O and CO</a:t>
            </a:r>
            <a:r>
              <a:rPr lang="en-US" sz="1200" baseline="-25000" dirty="0"/>
              <a:t>2 </a:t>
            </a:r>
            <a:r>
              <a:rPr lang="en-US" sz="1200" dirty="0"/>
              <a:t>electrolysis reactions are endothermic, the cell temperature is increased by about 25 K from inlet to outlet for applied potential of 1.5 V. As this applied potential is higher than the thermoneutral potential for both H</a:t>
            </a:r>
            <a:r>
              <a:rPr lang="en-US" sz="1200" baseline="-25000" dirty="0"/>
              <a:t>2</a:t>
            </a:r>
            <a:r>
              <a:rPr lang="en-US" sz="1200" dirty="0"/>
              <a:t>O and CO</a:t>
            </a:r>
            <a:r>
              <a:rPr lang="en-US" sz="1200" baseline="-25000" dirty="0"/>
              <a:t>2 </a:t>
            </a:r>
            <a:r>
              <a:rPr lang="en-US" sz="1200" dirty="0"/>
              <a:t>electrolysis reactions, the heat generated from overpotential losses is more than the heat required for electrolysis reactions.</a:t>
            </a:r>
          </a:p>
        </p:txBody>
      </p:sp>
      <p:sp>
        <p:nvSpPr>
          <p:cNvPr id="4" name="Title 3">
            <a:extLst>
              <a:ext uri="{FF2B5EF4-FFF2-40B4-BE49-F238E27FC236}">
                <a16:creationId xmlns:a16="http://schemas.microsoft.com/office/drawing/2014/main" id="{9484324E-4896-46DF-BC24-322AC113F013}"/>
              </a:ext>
            </a:extLst>
          </p:cNvPr>
          <p:cNvSpPr>
            <a:spLocks noGrp="1"/>
          </p:cNvSpPr>
          <p:nvPr>
            <p:ph type="title"/>
          </p:nvPr>
        </p:nvSpPr>
        <p:spPr/>
        <p:txBody>
          <a:bodyPr/>
          <a:lstStyle/>
          <a:p>
            <a:r>
              <a:rPr lang="en-US" dirty="0"/>
              <a:t>Water Gas Shift Reaction Rate and Temperature</a:t>
            </a:r>
            <a:endParaRPr lang="en-IN" dirty="0"/>
          </a:p>
        </p:txBody>
      </p:sp>
      <p:sp>
        <p:nvSpPr>
          <p:cNvPr id="8" name="TextBox 7">
            <a:extLst>
              <a:ext uri="{FF2B5EF4-FFF2-40B4-BE49-F238E27FC236}">
                <a16:creationId xmlns:a16="http://schemas.microsoft.com/office/drawing/2014/main" id="{852B69E9-A940-4C80-94AB-BFCED7151672}"/>
              </a:ext>
            </a:extLst>
          </p:cNvPr>
          <p:cNvSpPr txBox="1"/>
          <p:nvPr/>
        </p:nvSpPr>
        <p:spPr>
          <a:xfrm>
            <a:off x="838200" y="3333750"/>
            <a:ext cx="2590800" cy="215444"/>
          </a:xfrm>
          <a:prstGeom prst="rect">
            <a:avLst/>
          </a:prstGeom>
          <a:noFill/>
        </p:spPr>
        <p:txBody>
          <a:bodyPr wrap="square" rtlCol="0">
            <a:spAutoFit/>
          </a:bodyPr>
          <a:lstStyle/>
          <a:p>
            <a:pPr defTabSz="914378">
              <a:spcBef>
                <a:spcPts val="1000"/>
              </a:spcBef>
            </a:pPr>
            <a:r>
              <a:rPr lang="en-US" sz="800" b="1" i="1" dirty="0">
                <a:solidFill>
                  <a:srgbClr val="3B81B7"/>
                </a:solidFill>
                <a:latin typeface="Lato" panose="020F0502020204030203" pitchFamily="34" charset="77"/>
              </a:rPr>
              <a:t>Water gas shift reaction rate at applied potential = 1.5 V</a:t>
            </a:r>
          </a:p>
        </p:txBody>
      </p:sp>
      <p:sp>
        <p:nvSpPr>
          <p:cNvPr id="11" name="TextBox 10">
            <a:extLst>
              <a:ext uri="{FF2B5EF4-FFF2-40B4-BE49-F238E27FC236}">
                <a16:creationId xmlns:a16="http://schemas.microsoft.com/office/drawing/2014/main" id="{51EB9EF1-10AF-4B55-861C-3B4B9EF5C39D}"/>
              </a:ext>
            </a:extLst>
          </p:cNvPr>
          <p:cNvSpPr txBox="1"/>
          <p:nvPr/>
        </p:nvSpPr>
        <p:spPr>
          <a:xfrm>
            <a:off x="5105400" y="3333750"/>
            <a:ext cx="2590800" cy="215444"/>
          </a:xfrm>
          <a:prstGeom prst="rect">
            <a:avLst/>
          </a:prstGeom>
          <a:noFill/>
        </p:spPr>
        <p:txBody>
          <a:bodyPr wrap="square" rtlCol="0">
            <a:spAutoFit/>
          </a:bodyPr>
          <a:lstStyle/>
          <a:p>
            <a:pPr defTabSz="914378">
              <a:spcBef>
                <a:spcPts val="1000"/>
              </a:spcBef>
            </a:pPr>
            <a:r>
              <a:rPr lang="en-US" sz="800" b="1" i="1" dirty="0">
                <a:solidFill>
                  <a:srgbClr val="3B81B7"/>
                </a:solidFill>
                <a:latin typeface="Lato" panose="020F0502020204030203" pitchFamily="34" charset="77"/>
              </a:rPr>
              <a:t>Change in temperature at applied potential = 1.5 V</a:t>
            </a:r>
          </a:p>
        </p:txBody>
      </p:sp>
    </p:spTree>
    <p:extLst>
      <p:ext uri="{BB962C8B-B14F-4D97-AF65-F5344CB8AC3E}">
        <p14:creationId xmlns:p14="http://schemas.microsoft.com/office/powerpoint/2010/main" val="40739681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A17B199-95B3-4589-89B1-B0D23AD4456A}"/>
              </a:ext>
            </a:extLst>
          </p:cNvPr>
          <p:cNvSpPr>
            <a:spLocks noGrp="1"/>
          </p:cNvSpPr>
          <p:nvPr>
            <p:ph sz="half" idx="1"/>
          </p:nvPr>
        </p:nvSpPr>
        <p:spPr>
          <a:xfrm>
            <a:off x="628649" y="4174591"/>
            <a:ext cx="8286751" cy="714763"/>
          </a:xfrm>
        </p:spPr>
        <p:txBody>
          <a:bodyPr>
            <a:normAutofit/>
          </a:bodyPr>
          <a:lstStyle/>
          <a:p>
            <a:r>
              <a:rPr lang="en-US" sz="1200" dirty="0"/>
              <a:t>The total cathodic (negative) current density, which is integrated along the y-direction for each grid point along the x-direction using the general projection operator, is found to decrease for H</a:t>
            </a:r>
            <a:r>
              <a:rPr lang="en-US" sz="1200" baseline="-25000" dirty="0"/>
              <a:t>2</a:t>
            </a:r>
            <a:r>
              <a:rPr lang="en-US" sz="1200" dirty="0"/>
              <a:t>O</a:t>
            </a:r>
            <a:r>
              <a:rPr lang="en-US" sz="1200" baseline="-25000" dirty="0"/>
              <a:t> </a:t>
            </a:r>
            <a:r>
              <a:rPr lang="en-US" sz="1200" dirty="0"/>
              <a:t>electrolysis and to increase for CO</a:t>
            </a:r>
            <a:r>
              <a:rPr lang="en-US" sz="1200" baseline="-25000" dirty="0"/>
              <a:t>2 </a:t>
            </a:r>
            <a:r>
              <a:rPr lang="en-US" sz="1200" dirty="0"/>
              <a:t>electrolysis, along the electrode length  </a:t>
            </a:r>
          </a:p>
        </p:txBody>
      </p:sp>
      <p:sp>
        <p:nvSpPr>
          <p:cNvPr id="4" name="Title 3">
            <a:extLst>
              <a:ext uri="{FF2B5EF4-FFF2-40B4-BE49-F238E27FC236}">
                <a16:creationId xmlns:a16="http://schemas.microsoft.com/office/drawing/2014/main" id="{9484324E-4896-46DF-BC24-322AC113F013}"/>
              </a:ext>
            </a:extLst>
          </p:cNvPr>
          <p:cNvSpPr>
            <a:spLocks noGrp="1"/>
          </p:cNvSpPr>
          <p:nvPr>
            <p:ph type="title"/>
          </p:nvPr>
        </p:nvSpPr>
        <p:spPr/>
        <p:txBody>
          <a:bodyPr/>
          <a:lstStyle/>
          <a:p>
            <a:r>
              <a:rPr lang="en-US" dirty="0"/>
              <a:t>Total Current Density</a:t>
            </a:r>
            <a:endParaRPr lang="en-IN" dirty="0"/>
          </a:p>
        </p:txBody>
      </p:sp>
      <p:sp>
        <p:nvSpPr>
          <p:cNvPr id="11" name="TextBox 10">
            <a:extLst>
              <a:ext uri="{FF2B5EF4-FFF2-40B4-BE49-F238E27FC236}">
                <a16:creationId xmlns:a16="http://schemas.microsoft.com/office/drawing/2014/main" id="{4BA35915-733B-47C6-A283-450D0108419F}"/>
              </a:ext>
            </a:extLst>
          </p:cNvPr>
          <p:cNvSpPr txBox="1"/>
          <p:nvPr/>
        </p:nvSpPr>
        <p:spPr>
          <a:xfrm>
            <a:off x="3476624" y="3868533"/>
            <a:ext cx="2590800" cy="215444"/>
          </a:xfrm>
          <a:prstGeom prst="rect">
            <a:avLst/>
          </a:prstGeom>
          <a:noFill/>
        </p:spPr>
        <p:txBody>
          <a:bodyPr wrap="square" rtlCol="0">
            <a:spAutoFit/>
          </a:bodyPr>
          <a:lstStyle/>
          <a:p>
            <a:pPr defTabSz="914378">
              <a:spcBef>
                <a:spcPts val="1000"/>
              </a:spcBef>
            </a:pPr>
            <a:r>
              <a:rPr lang="en-US" sz="800" b="1" i="1" dirty="0">
                <a:solidFill>
                  <a:srgbClr val="3B81B7"/>
                </a:solidFill>
                <a:latin typeface="Lato" panose="020F0502020204030203" pitchFamily="34" charset="77"/>
              </a:rPr>
              <a:t>Total current density at applied potential = 1.5 V</a:t>
            </a:r>
          </a:p>
        </p:txBody>
      </p:sp>
      <p:pic>
        <p:nvPicPr>
          <p:cNvPr id="2" name="Picture 1">
            <a:extLst>
              <a:ext uri="{FF2B5EF4-FFF2-40B4-BE49-F238E27FC236}">
                <a16:creationId xmlns:a16="http://schemas.microsoft.com/office/drawing/2014/main" id="{36C708F5-83E2-4A13-84D7-424F7E83B7ED}"/>
              </a:ext>
            </a:extLst>
          </p:cNvPr>
          <p:cNvPicPr>
            <a:picLocks noChangeAspect="1"/>
          </p:cNvPicPr>
          <p:nvPr/>
        </p:nvPicPr>
        <p:blipFill>
          <a:blip r:embed="rId2"/>
          <a:stretch>
            <a:fillRect/>
          </a:stretch>
        </p:blipFill>
        <p:spPr>
          <a:xfrm>
            <a:off x="2590800" y="1311750"/>
            <a:ext cx="3842031" cy="2520000"/>
          </a:xfrm>
          <a:prstGeom prst="rect">
            <a:avLst/>
          </a:prstGeom>
        </p:spPr>
      </p:pic>
    </p:spTree>
    <p:extLst>
      <p:ext uri="{BB962C8B-B14F-4D97-AF65-F5344CB8AC3E}">
        <p14:creationId xmlns:p14="http://schemas.microsoft.com/office/powerpoint/2010/main" val="1596981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a:xfrm>
            <a:off x="457199" y="1333513"/>
            <a:ext cx="7016261" cy="514350"/>
          </a:xfrm>
        </p:spPr>
        <p:txBody>
          <a:bodyPr>
            <a:noAutofit/>
          </a:bodyPr>
          <a:lstStyle/>
          <a:p>
            <a:pPr marL="342900" indent="-342900">
              <a:buFont typeface="+mj-lt"/>
              <a:buAutoNum type="arabicPeriod"/>
            </a:pPr>
            <a:r>
              <a:rPr lang="en-IN" sz="1400" dirty="0"/>
              <a:t>M. Ni, “</a:t>
            </a:r>
            <a:r>
              <a:rPr lang="en-US" sz="1400" dirty="0"/>
              <a:t>2D thermal modeling of a solid oxide </a:t>
            </a:r>
            <a:r>
              <a:rPr lang="en-US" sz="1400" dirty="0" err="1"/>
              <a:t>electrolyzer</a:t>
            </a:r>
            <a:r>
              <a:rPr lang="en-US" sz="1400" dirty="0"/>
              <a:t> cell (SOEC) for syngas production by H2O/CO2 co-electrolysis</a:t>
            </a:r>
            <a:r>
              <a:rPr lang="en-IN" sz="1400" dirty="0"/>
              <a:t>”</a:t>
            </a:r>
            <a:r>
              <a:rPr lang="en-IN" sz="1500" dirty="0"/>
              <a:t>, International Journal of Hydrogen Energy, Vol. 32, </a:t>
            </a:r>
            <a:r>
              <a:rPr lang="sv-SE" sz="1500" dirty="0"/>
              <a:t>pp. 6389-6399  </a:t>
            </a:r>
            <a:r>
              <a:rPr lang="en-IN" sz="1500" dirty="0"/>
              <a:t>(2012)</a:t>
            </a:r>
            <a:endParaRPr lang="fr-FR" sz="1500" i="1" dirty="0"/>
          </a:p>
        </p:txBody>
      </p:sp>
      <p:sp>
        <p:nvSpPr>
          <p:cNvPr id="2" name="Title 1"/>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2640985797"/>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2.xml><?xml version="1.0" encoding="utf-8"?>
<a:theme xmlns:a="http://schemas.openxmlformats.org/drawingml/2006/main" name="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ppt/theme/theme3.xml><?xml version="1.0" encoding="utf-8"?>
<a:theme xmlns:a="http://schemas.openxmlformats.org/drawingml/2006/main" name="2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5" id="{05F194AA-276C-6341-991A-8D449EA3A14D}" vid="{0D5CAB8A-ED4A-0747-86B9-A77BF5798BA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comsol_presentation_16_9</Template>
  <TotalTime>5323</TotalTime>
  <Words>636</Words>
  <Application>Microsoft Office PowerPoint</Application>
  <PresentationFormat>On-screen Show (16:9)</PresentationFormat>
  <Paragraphs>46</Paragraphs>
  <Slides>8</Slides>
  <Notes>2</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8</vt:i4>
      </vt:variant>
    </vt:vector>
  </HeadingPairs>
  <TitlesOfParts>
    <vt:vector size="18" baseType="lpstr">
      <vt:lpstr>Lato</vt:lpstr>
      <vt:lpstr>Arial</vt:lpstr>
      <vt:lpstr>Calibri</vt:lpstr>
      <vt:lpstr>Lato Black</vt:lpstr>
      <vt:lpstr>Lato Light</vt:lpstr>
      <vt:lpstr>Wingdings</vt:lpstr>
      <vt:lpstr>Symbol</vt:lpstr>
      <vt:lpstr>comsol-slide-template-NEW</vt:lpstr>
      <vt:lpstr>1_comsol-slide-template-NEW</vt:lpstr>
      <vt:lpstr>2_comsol-slide-template-NEW</vt:lpstr>
      <vt:lpstr>Water and Carbon Dioxide Co-Electrolysis in a Solid Oxide Electrolyzer Cell</vt:lpstr>
      <vt:lpstr>Overview</vt:lpstr>
      <vt:lpstr>Model Geometry</vt:lpstr>
      <vt:lpstr>Model Definition </vt:lpstr>
      <vt:lpstr>H2 and CO Concentrations</vt:lpstr>
      <vt:lpstr>Water Gas Shift Reaction Rate and Temperature</vt:lpstr>
      <vt:lpstr>Total Current Density</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COMSOL</dc:creator>
  <cp:lastModifiedBy>Kiran Deshpande</cp:lastModifiedBy>
  <cp:revision>161</cp:revision>
  <dcterms:created xsi:type="dcterms:W3CDTF">2006-08-16T00:00:00Z</dcterms:created>
  <dcterms:modified xsi:type="dcterms:W3CDTF">2023-11-28T11:41:12Z</dcterms:modified>
</cp:coreProperties>
</file>