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3"/>
  </p:notesMasterIdLst>
  <p:sldIdLst>
    <p:sldId id="256" r:id="rId2"/>
    <p:sldId id="287" r:id="rId3"/>
    <p:sldId id="289" r:id="rId4"/>
    <p:sldId id="282" r:id="rId5"/>
    <p:sldId id="284" r:id="rId6"/>
    <p:sldId id="268" r:id="rId7"/>
    <p:sldId id="283" r:id="rId8"/>
    <p:sldId id="277" r:id="rId9"/>
    <p:sldId id="279" r:id="rId10"/>
    <p:sldId id="291" r:id="rId11"/>
    <p:sldId id="292" r:id="rId12"/>
  </p:sldIdLst>
  <p:sldSz cx="12192000" cy="6858000"/>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23" autoAdjust="0"/>
  </p:normalViewPr>
  <p:slideViewPr>
    <p:cSldViewPr snapToGrid="0">
      <p:cViewPr>
        <p:scale>
          <a:sx n="125" d="100"/>
          <a:sy n="125" d="100"/>
        </p:scale>
        <p:origin x="894" y="750"/>
      </p:cViewPr>
      <p:guideLst/>
    </p:cSldViewPr>
  </p:slideViewPr>
  <p:outlineViewPr>
    <p:cViewPr>
      <p:scale>
        <a:sx n="33" d="100"/>
        <a:sy n="33" d="100"/>
      </p:scale>
      <p:origin x="0" y="-2292"/>
    </p:cViewPr>
  </p:outlin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6D3617-7395-4827-A7F9-D768975A3C59}" type="datetimeFigureOut">
              <a:rPr lang="zh-CN" altLang="en-US" smtClean="0"/>
              <a:t>2024/8/16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42598-134D-43DF-BE32-DD95EA19AA12}" type="slidenum">
              <a:rPr lang="zh-CN" altLang="en-US" smtClean="0"/>
              <a:t>‹#›</a:t>
            </a:fld>
            <a:endParaRPr lang="zh-CN" altLang="en-US"/>
          </a:p>
        </p:txBody>
      </p:sp>
    </p:spTree>
    <p:extLst>
      <p:ext uri="{BB962C8B-B14F-4D97-AF65-F5344CB8AC3E}">
        <p14:creationId xmlns:p14="http://schemas.microsoft.com/office/powerpoint/2010/main" val="3323415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8392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18333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72505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40606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7923885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4736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996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275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780272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1598571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581593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0950957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95678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4033481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23506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75832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7916335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244543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4466998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164661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953653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6049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7636256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0739791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38830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4061700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2958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2376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261329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01980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317461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4560306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905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0950908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946774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71767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5311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6079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2608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894956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710188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55261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56681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9631198"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4387130" y="1971083"/>
            <a:ext cx="351934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351934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351934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4387130" y="5340790"/>
            <a:ext cx="351934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8164660" y="1971083"/>
            <a:ext cx="351934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8164660" y="5340790"/>
            <a:ext cx="351934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91983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623971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045376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45563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73216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7351044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8525255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850000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2120209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5017569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245753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50569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44532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542660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406113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2.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3428595394"/>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 id="2147483734" r:id="rId18"/>
    <p:sldLayoutId id="2147483735" r:id="rId19"/>
    <p:sldLayoutId id="2147483736" r:id="rId20"/>
    <p:sldLayoutId id="2147483737" r:id="rId21"/>
    <p:sldLayoutId id="2147483738" r:id="rId22"/>
    <p:sldLayoutId id="2147483739" r:id="rId23"/>
    <p:sldLayoutId id="2147483740" r:id="rId24"/>
    <p:sldLayoutId id="2147483741" r:id="rId25"/>
    <p:sldLayoutId id="2147483742" r:id="rId26"/>
    <p:sldLayoutId id="2147483743" r:id="rId27"/>
    <p:sldLayoutId id="2147483744" r:id="rId28"/>
    <p:sldLayoutId id="2147483745" r:id="rId29"/>
    <p:sldLayoutId id="2147483746" r:id="rId30"/>
    <p:sldLayoutId id="2147483747" r:id="rId31"/>
    <p:sldLayoutId id="2147483748" r:id="rId32"/>
    <p:sldLayoutId id="2147483749" r:id="rId33"/>
    <p:sldLayoutId id="2147483750" r:id="rId34"/>
    <p:sldLayoutId id="2147483751" r:id="rId35"/>
    <p:sldLayoutId id="2147483752" r:id="rId36"/>
    <p:sldLayoutId id="2147483753" r:id="rId37"/>
    <p:sldLayoutId id="2147483754" r:id="rId38"/>
    <p:sldLayoutId id="2147483755" r:id="rId39"/>
    <p:sldLayoutId id="2147483756" r:id="rId40"/>
    <p:sldLayoutId id="2147483757" r:id="rId41"/>
    <p:sldLayoutId id="2147483758" r:id="rId42"/>
    <p:sldLayoutId id="2147483759" r:id="rId43"/>
    <p:sldLayoutId id="2147483760" r:id="rId44"/>
    <p:sldLayoutId id="2147483761" r:id="rId45"/>
    <p:sldLayoutId id="2147483762" r:id="rId46"/>
    <p:sldLayoutId id="2147483763" r:id="rId47"/>
    <p:sldLayoutId id="2147483764" r:id="rId48"/>
    <p:sldLayoutId id="2147483780" r:id="rId49"/>
    <p:sldLayoutId id="2147483765" r:id="rId50"/>
    <p:sldLayoutId id="2147483766" r:id="rId51"/>
    <p:sldLayoutId id="2147483767" r:id="rId52"/>
    <p:sldLayoutId id="2147483768" r:id="rId53"/>
    <p:sldLayoutId id="2147483769" r:id="rId54"/>
    <p:sldLayoutId id="2147483770" r:id="rId55"/>
    <p:sldLayoutId id="2147483771" r:id="rId56"/>
    <p:sldLayoutId id="2147483772" r:id="rId57"/>
    <p:sldLayoutId id="2147483773"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9.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9.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0.png"/><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A8A3B-4C81-44B3-8700-62912892EB66}"/>
              </a:ext>
            </a:extLst>
          </p:cNvPr>
          <p:cNvSpPr>
            <a:spLocks noGrp="1"/>
          </p:cNvSpPr>
          <p:nvPr>
            <p:ph type="title"/>
          </p:nvPr>
        </p:nvSpPr>
        <p:spPr/>
        <p:txBody>
          <a:bodyPr>
            <a:normAutofit/>
          </a:bodyPr>
          <a:lstStyle/>
          <a:p>
            <a:r>
              <a:rPr lang="en-US" sz="4000" b="0" dirty="0"/>
              <a:t>Optimization of the Solder Ball Array to Minimize Chip Warpage</a:t>
            </a:r>
          </a:p>
        </p:txBody>
      </p:sp>
      <p:sp>
        <p:nvSpPr>
          <p:cNvPr id="5" name="文本占位符 4">
            <a:extLst>
              <a:ext uri="{FF2B5EF4-FFF2-40B4-BE49-F238E27FC236}">
                <a16:creationId xmlns:a16="http://schemas.microsoft.com/office/drawing/2014/main" id="{2D2EAE36-7E0F-45E9-A099-0865F4F0E719}"/>
              </a:ext>
            </a:extLst>
          </p:cNvPr>
          <p:cNvSpPr>
            <a:spLocks noGrp="1"/>
          </p:cNvSpPr>
          <p:nvPr>
            <p:ph type="body" idx="1"/>
          </p:nvPr>
        </p:nvSpPr>
        <p:spPr/>
        <p:txBody>
          <a:bodyPr/>
          <a:lstStyle/>
          <a:p>
            <a:pPr>
              <a:defRPr b="0" i="0"/>
            </a:pPr>
            <a:r>
              <a:rPr lang="en-US" altLang="en-US" dirty="0"/>
              <a:t>COMSOL</a:t>
            </a:r>
            <a:endParaRPr lang="x-none" altLang="en-US" dirty="0"/>
          </a:p>
        </p:txBody>
      </p:sp>
      <p:sp>
        <p:nvSpPr>
          <p:cNvPr id="3" name="Text Placeholder 2">
            <a:extLst>
              <a:ext uri="{FF2B5EF4-FFF2-40B4-BE49-F238E27FC236}">
                <a16:creationId xmlns:a16="http://schemas.microsoft.com/office/drawing/2014/main" id="{FF9B6819-C490-45C9-8196-3C4B1FEF8580}"/>
              </a:ext>
            </a:extLst>
          </p:cNvPr>
          <p:cNvSpPr>
            <a:spLocks noGrp="1"/>
          </p:cNvSpPr>
          <p:nvPr>
            <p:ph type="body" idx="10"/>
          </p:nvPr>
        </p:nvSpPr>
        <p:spPr/>
        <p:txBody>
          <a:bodyPr/>
          <a:lstStyle/>
          <a:p>
            <a:endParaRPr lang="en-US"/>
          </a:p>
        </p:txBody>
      </p:sp>
      <p:sp>
        <p:nvSpPr>
          <p:cNvPr id="8" name="Text Placeholder 7">
            <a:extLst>
              <a:ext uri="{FF2B5EF4-FFF2-40B4-BE49-F238E27FC236}">
                <a16:creationId xmlns:a16="http://schemas.microsoft.com/office/drawing/2014/main" id="{F35C08EC-B583-4704-8B66-2D379C750449}"/>
              </a:ext>
            </a:extLst>
          </p:cNvPr>
          <p:cNvSpPr>
            <a:spLocks noGrp="1"/>
          </p:cNvSpPr>
          <p:nvPr>
            <p:ph type="body" idx="11"/>
          </p:nvPr>
        </p:nvSpPr>
        <p:spPr/>
        <p:txBody>
          <a:bodyPr/>
          <a:lstStyle/>
          <a:p>
            <a:endParaRPr lang="en-US"/>
          </a:p>
        </p:txBody>
      </p:sp>
      <p:sp>
        <p:nvSpPr>
          <p:cNvPr id="9" name="Text Placeholder 8">
            <a:extLst>
              <a:ext uri="{FF2B5EF4-FFF2-40B4-BE49-F238E27FC236}">
                <a16:creationId xmlns:a16="http://schemas.microsoft.com/office/drawing/2014/main" id="{E0C4F5ED-7B33-4500-A86E-CC26BDE863D5}"/>
              </a:ext>
            </a:extLst>
          </p:cNvPr>
          <p:cNvSpPr>
            <a:spLocks noGrp="1"/>
          </p:cNvSpPr>
          <p:nvPr>
            <p:ph type="body" idx="12"/>
          </p:nvPr>
        </p:nvSpPr>
        <p:spPr/>
        <p:txBody>
          <a:bodyPr/>
          <a:lstStyle/>
          <a:p>
            <a:endParaRPr lang="en-US"/>
          </a:p>
        </p:txBody>
      </p:sp>
      <p:pic>
        <p:nvPicPr>
          <p:cNvPr id="7" name="图片 6">
            <a:extLst>
              <a:ext uri="{FF2B5EF4-FFF2-40B4-BE49-F238E27FC236}">
                <a16:creationId xmlns:a16="http://schemas.microsoft.com/office/drawing/2014/main" id="{C77B1DE9-9DAB-4F5B-B6D0-84A2584F62A6}"/>
              </a:ext>
            </a:extLst>
          </p:cNvPr>
          <p:cNvPicPr>
            <a:picLocks noChangeAspect="1"/>
          </p:cNvPicPr>
          <p:nvPr/>
        </p:nvPicPr>
        <p:blipFill>
          <a:blip r:embed="rId2"/>
          <a:stretch>
            <a:fillRect/>
          </a:stretch>
        </p:blipFill>
        <p:spPr>
          <a:xfrm>
            <a:off x="5165728" y="-367833"/>
            <a:ext cx="8048026" cy="4740018"/>
          </a:xfrm>
          <a:prstGeom prst="rect">
            <a:avLst/>
          </a:prstGeom>
        </p:spPr>
      </p:pic>
    </p:spTree>
    <p:extLst>
      <p:ext uri="{BB962C8B-B14F-4D97-AF65-F5344CB8AC3E}">
        <p14:creationId xmlns:p14="http://schemas.microsoft.com/office/powerpoint/2010/main" val="27168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a:extLst>
              <a:ext uri="{FF2B5EF4-FFF2-40B4-BE49-F238E27FC236}">
                <a16:creationId xmlns:a16="http://schemas.microsoft.com/office/drawing/2014/main" id="{5E86CC80-CD31-4D14-897E-98D7142B1D95}"/>
              </a:ext>
            </a:extLst>
          </p:cNvPr>
          <p:cNvSpPr>
            <a:spLocks noGrp="1"/>
          </p:cNvSpPr>
          <p:nvPr>
            <p:ph sz="quarter" idx="29"/>
          </p:nvPr>
        </p:nvSpPr>
        <p:spPr/>
        <p:txBody>
          <a:bodyPr/>
          <a:lstStyle/>
          <a:p>
            <a:r>
              <a:rPr lang="en-US" dirty="0"/>
              <a:t> </a:t>
            </a:r>
          </a:p>
        </p:txBody>
      </p:sp>
      <p:sp>
        <p:nvSpPr>
          <p:cNvPr id="23" name="Content Placeholder 22">
            <a:extLst>
              <a:ext uri="{FF2B5EF4-FFF2-40B4-BE49-F238E27FC236}">
                <a16:creationId xmlns:a16="http://schemas.microsoft.com/office/drawing/2014/main" id="{80310149-162B-4E01-8964-A3B68C0A3E7A}"/>
              </a:ext>
            </a:extLst>
          </p:cNvPr>
          <p:cNvSpPr>
            <a:spLocks noGrp="1"/>
          </p:cNvSpPr>
          <p:nvPr>
            <p:ph sz="quarter" idx="21"/>
          </p:nvPr>
        </p:nvSpPr>
        <p:spPr/>
        <p:txBody>
          <a:bodyPr/>
          <a:lstStyle/>
          <a:p>
            <a:r>
              <a:rPr lang="en-US" dirty="0"/>
              <a:t> </a:t>
            </a:r>
          </a:p>
        </p:txBody>
      </p:sp>
      <p:sp>
        <p:nvSpPr>
          <p:cNvPr id="22" name="Content Placeholder 21">
            <a:extLst>
              <a:ext uri="{FF2B5EF4-FFF2-40B4-BE49-F238E27FC236}">
                <a16:creationId xmlns:a16="http://schemas.microsoft.com/office/drawing/2014/main" id="{070FDA82-FD75-491E-A1ED-A2A0790DC30B}"/>
              </a:ext>
            </a:extLst>
          </p:cNvPr>
          <p:cNvSpPr>
            <a:spLocks noGrp="1"/>
          </p:cNvSpPr>
          <p:nvPr>
            <p:ph sz="quarter" idx="19"/>
          </p:nvPr>
        </p:nvSpPr>
        <p:spPr/>
        <p:txBody>
          <a:bodyPr/>
          <a:lstStyle/>
          <a:p>
            <a:r>
              <a:rPr lang="en-US" dirty="0"/>
              <a:t>Distribution of Functional Solder Balls</a:t>
            </a:r>
          </a:p>
        </p:txBody>
      </p:sp>
      <p:sp>
        <p:nvSpPr>
          <p:cNvPr id="25" name="Content Placeholder 24">
            <a:extLst>
              <a:ext uri="{FF2B5EF4-FFF2-40B4-BE49-F238E27FC236}">
                <a16:creationId xmlns:a16="http://schemas.microsoft.com/office/drawing/2014/main" id="{E1260A47-CE5B-4F2C-86F6-12090ED356FB}"/>
              </a:ext>
            </a:extLst>
          </p:cNvPr>
          <p:cNvSpPr>
            <a:spLocks noGrp="1"/>
          </p:cNvSpPr>
          <p:nvPr>
            <p:ph sz="quarter" idx="31"/>
          </p:nvPr>
        </p:nvSpPr>
        <p:spPr/>
        <p:txBody>
          <a:bodyPr/>
          <a:lstStyle/>
          <a:p>
            <a:r>
              <a:rPr lang="en-US" dirty="0"/>
              <a:t>Distribution of Support Solder Balls</a:t>
            </a:r>
          </a:p>
        </p:txBody>
      </p:sp>
      <p:sp>
        <p:nvSpPr>
          <p:cNvPr id="26" name="Content Placeholder 25">
            <a:extLst>
              <a:ext uri="{FF2B5EF4-FFF2-40B4-BE49-F238E27FC236}">
                <a16:creationId xmlns:a16="http://schemas.microsoft.com/office/drawing/2014/main" id="{1B197C1D-0EB1-4119-BF79-E5F1214391F2}"/>
              </a:ext>
            </a:extLst>
          </p:cNvPr>
          <p:cNvSpPr>
            <a:spLocks noGrp="1"/>
          </p:cNvSpPr>
          <p:nvPr>
            <p:ph sz="quarter" idx="35"/>
          </p:nvPr>
        </p:nvSpPr>
        <p:spPr/>
        <p:txBody>
          <a:bodyPr/>
          <a:lstStyle/>
          <a:p>
            <a:r>
              <a:rPr lang="en-US" dirty="0"/>
              <a:t> </a:t>
            </a:r>
          </a:p>
        </p:txBody>
      </p:sp>
      <p:sp>
        <p:nvSpPr>
          <p:cNvPr id="27" name="Content Placeholder 26">
            <a:extLst>
              <a:ext uri="{FF2B5EF4-FFF2-40B4-BE49-F238E27FC236}">
                <a16:creationId xmlns:a16="http://schemas.microsoft.com/office/drawing/2014/main" id="{FD0643B8-5BAF-4578-8C50-AFEE19307C54}"/>
              </a:ext>
            </a:extLst>
          </p:cNvPr>
          <p:cNvSpPr>
            <a:spLocks noGrp="1"/>
          </p:cNvSpPr>
          <p:nvPr>
            <p:ph sz="quarter" idx="37"/>
          </p:nvPr>
        </p:nvSpPr>
        <p:spPr/>
        <p:txBody>
          <a:bodyPr/>
          <a:lstStyle/>
          <a:p>
            <a:r>
              <a:rPr lang="en-US" dirty="0"/>
              <a:t>Optimized Solder Ball Distribution</a:t>
            </a:r>
          </a:p>
        </p:txBody>
      </p:sp>
      <p:sp>
        <p:nvSpPr>
          <p:cNvPr id="21" name="Title 20">
            <a:extLst>
              <a:ext uri="{FF2B5EF4-FFF2-40B4-BE49-F238E27FC236}">
                <a16:creationId xmlns:a16="http://schemas.microsoft.com/office/drawing/2014/main" id="{E76905A8-A291-4001-B631-B8CD93B4819D}"/>
              </a:ext>
            </a:extLst>
          </p:cNvPr>
          <p:cNvSpPr>
            <a:spLocks noGrp="1"/>
          </p:cNvSpPr>
          <p:nvPr>
            <p:ph type="title"/>
          </p:nvPr>
        </p:nvSpPr>
        <p:spPr/>
        <p:txBody>
          <a:bodyPr/>
          <a:lstStyle/>
          <a:p>
            <a:r>
              <a:rPr lang="en-US" dirty="0"/>
              <a:t>Results</a:t>
            </a:r>
          </a:p>
        </p:txBody>
      </p:sp>
      <p:pic>
        <p:nvPicPr>
          <p:cNvPr id="28" name="内容占位符 12">
            <a:extLst>
              <a:ext uri="{FF2B5EF4-FFF2-40B4-BE49-F238E27FC236}">
                <a16:creationId xmlns:a16="http://schemas.microsoft.com/office/drawing/2014/main" id="{9F822B27-B82E-4FDF-966E-2120B48B9C75}"/>
              </a:ext>
            </a:extLst>
          </p:cNvPr>
          <p:cNvPicPr>
            <a:picLocks noChangeAspect="1"/>
          </p:cNvPicPr>
          <p:nvPr/>
        </p:nvPicPr>
        <p:blipFill rotWithShape="1">
          <a:blip r:embed="rId2"/>
          <a:srcRect l="6715" t="8839" r="4197" b="3554"/>
          <a:stretch/>
        </p:blipFill>
        <p:spPr>
          <a:xfrm>
            <a:off x="616742" y="2375755"/>
            <a:ext cx="3521075" cy="2176290"/>
          </a:xfrm>
          <a:prstGeom prst="rect">
            <a:avLst/>
          </a:prstGeom>
          <a:solidFill>
            <a:schemeClr val="bg2"/>
          </a:solidFill>
        </p:spPr>
      </p:pic>
      <p:pic>
        <p:nvPicPr>
          <p:cNvPr id="29" name="内容占位符 17">
            <a:extLst>
              <a:ext uri="{FF2B5EF4-FFF2-40B4-BE49-F238E27FC236}">
                <a16:creationId xmlns:a16="http://schemas.microsoft.com/office/drawing/2014/main" id="{92647804-078B-4B07-A045-63D2E3876B4E}"/>
              </a:ext>
            </a:extLst>
          </p:cNvPr>
          <p:cNvPicPr>
            <a:picLocks noChangeAspect="1"/>
          </p:cNvPicPr>
          <p:nvPr/>
        </p:nvPicPr>
        <p:blipFill rotWithShape="1">
          <a:blip r:embed="rId3"/>
          <a:srcRect l="7379" t="8913" r="4907" b="3421"/>
          <a:stretch/>
        </p:blipFill>
        <p:spPr>
          <a:xfrm>
            <a:off x="4380236" y="2375755"/>
            <a:ext cx="3522663" cy="2212866"/>
          </a:xfrm>
          <a:prstGeom prst="rect">
            <a:avLst/>
          </a:prstGeom>
        </p:spPr>
      </p:pic>
      <p:pic>
        <p:nvPicPr>
          <p:cNvPr id="2" name="Picture 1">
            <a:extLst>
              <a:ext uri="{FF2B5EF4-FFF2-40B4-BE49-F238E27FC236}">
                <a16:creationId xmlns:a16="http://schemas.microsoft.com/office/drawing/2014/main" id="{3B5F7127-2A6A-7FC6-483B-627AA3216024}"/>
              </a:ext>
            </a:extLst>
          </p:cNvPr>
          <p:cNvPicPr>
            <a:picLocks noChangeAspect="1"/>
          </p:cNvPicPr>
          <p:nvPr/>
        </p:nvPicPr>
        <p:blipFill rotWithShape="1">
          <a:blip r:embed="rId4"/>
          <a:srcRect l="7454" r="6534"/>
          <a:stretch/>
        </p:blipFill>
        <p:spPr>
          <a:xfrm>
            <a:off x="8164660" y="2375755"/>
            <a:ext cx="3522911" cy="2303890"/>
          </a:xfrm>
          <a:prstGeom prst="rect">
            <a:avLst/>
          </a:prstGeom>
        </p:spPr>
      </p:pic>
    </p:spTree>
    <p:extLst>
      <p:ext uri="{BB962C8B-B14F-4D97-AF65-F5344CB8AC3E}">
        <p14:creationId xmlns:p14="http://schemas.microsoft.com/office/powerpoint/2010/main" val="1400287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a:extLst>
              <a:ext uri="{FF2B5EF4-FFF2-40B4-BE49-F238E27FC236}">
                <a16:creationId xmlns:a16="http://schemas.microsoft.com/office/drawing/2014/main" id="{5E86CC80-CD31-4D14-897E-98D7142B1D95}"/>
              </a:ext>
            </a:extLst>
          </p:cNvPr>
          <p:cNvSpPr>
            <a:spLocks noGrp="1"/>
          </p:cNvSpPr>
          <p:nvPr>
            <p:ph sz="quarter" idx="29"/>
          </p:nvPr>
        </p:nvSpPr>
        <p:spPr/>
        <p:txBody>
          <a:bodyPr/>
          <a:lstStyle/>
          <a:p>
            <a:r>
              <a:rPr lang="en-US" dirty="0"/>
              <a:t> </a:t>
            </a:r>
          </a:p>
        </p:txBody>
      </p:sp>
      <p:sp>
        <p:nvSpPr>
          <p:cNvPr id="23" name="Content Placeholder 22">
            <a:extLst>
              <a:ext uri="{FF2B5EF4-FFF2-40B4-BE49-F238E27FC236}">
                <a16:creationId xmlns:a16="http://schemas.microsoft.com/office/drawing/2014/main" id="{80310149-162B-4E01-8964-A3B68C0A3E7A}"/>
              </a:ext>
            </a:extLst>
          </p:cNvPr>
          <p:cNvSpPr>
            <a:spLocks noGrp="1"/>
          </p:cNvSpPr>
          <p:nvPr>
            <p:ph sz="quarter" idx="21"/>
          </p:nvPr>
        </p:nvSpPr>
        <p:spPr/>
        <p:txBody>
          <a:bodyPr/>
          <a:lstStyle/>
          <a:p>
            <a:r>
              <a:rPr lang="en-US" dirty="0"/>
              <a:t> </a:t>
            </a:r>
          </a:p>
        </p:txBody>
      </p:sp>
      <p:sp>
        <p:nvSpPr>
          <p:cNvPr id="22" name="Content Placeholder 21">
            <a:extLst>
              <a:ext uri="{FF2B5EF4-FFF2-40B4-BE49-F238E27FC236}">
                <a16:creationId xmlns:a16="http://schemas.microsoft.com/office/drawing/2014/main" id="{070FDA82-FD75-491E-A1ED-A2A0790DC30B}"/>
              </a:ext>
            </a:extLst>
          </p:cNvPr>
          <p:cNvSpPr>
            <a:spLocks noGrp="1"/>
          </p:cNvSpPr>
          <p:nvPr>
            <p:ph sz="quarter" idx="19"/>
          </p:nvPr>
        </p:nvSpPr>
        <p:spPr>
          <a:xfrm>
            <a:off x="609600" y="5149800"/>
            <a:ext cx="3519340" cy="613118"/>
          </a:xfrm>
        </p:spPr>
        <p:txBody>
          <a:bodyPr anchor="t"/>
          <a:lstStyle/>
          <a:p>
            <a:r>
              <a:rPr lang="en-US" dirty="0"/>
              <a:t>Only functional solder balls:</a:t>
            </a:r>
            <a:br>
              <a:rPr lang="en-US" dirty="0"/>
            </a:br>
            <a:r>
              <a:rPr lang="en-US" i="0" dirty="0"/>
              <a:t>𝑜𝑏𝑗=0.0262 𝑢𝑚</a:t>
            </a:r>
          </a:p>
        </p:txBody>
      </p:sp>
      <p:sp>
        <p:nvSpPr>
          <p:cNvPr id="25" name="Content Placeholder 24">
            <a:extLst>
              <a:ext uri="{FF2B5EF4-FFF2-40B4-BE49-F238E27FC236}">
                <a16:creationId xmlns:a16="http://schemas.microsoft.com/office/drawing/2014/main" id="{E1260A47-CE5B-4F2C-86F6-12090ED356FB}"/>
              </a:ext>
            </a:extLst>
          </p:cNvPr>
          <p:cNvSpPr>
            <a:spLocks noGrp="1"/>
          </p:cNvSpPr>
          <p:nvPr>
            <p:ph sz="quarter" idx="31"/>
          </p:nvPr>
        </p:nvSpPr>
        <p:spPr>
          <a:xfrm>
            <a:off x="4387130" y="5149800"/>
            <a:ext cx="3519340" cy="613118"/>
          </a:xfrm>
        </p:spPr>
        <p:txBody>
          <a:bodyPr anchor="t"/>
          <a:lstStyle/>
          <a:p>
            <a:r>
              <a:rPr lang="en-US" dirty="0"/>
              <a:t>With all support solder balls:</a:t>
            </a:r>
            <a:br>
              <a:rPr lang="en-US" dirty="0"/>
            </a:br>
            <a:r>
              <a:rPr lang="en-US" i="0" dirty="0"/>
              <a:t>𝑜𝑏𝑗=0.0162 𝑢𝑚</a:t>
            </a:r>
          </a:p>
        </p:txBody>
      </p:sp>
      <p:sp>
        <p:nvSpPr>
          <p:cNvPr id="26" name="Content Placeholder 25">
            <a:extLst>
              <a:ext uri="{FF2B5EF4-FFF2-40B4-BE49-F238E27FC236}">
                <a16:creationId xmlns:a16="http://schemas.microsoft.com/office/drawing/2014/main" id="{1B197C1D-0EB1-4119-BF79-E5F1214391F2}"/>
              </a:ext>
            </a:extLst>
          </p:cNvPr>
          <p:cNvSpPr>
            <a:spLocks noGrp="1"/>
          </p:cNvSpPr>
          <p:nvPr>
            <p:ph sz="quarter" idx="35"/>
          </p:nvPr>
        </p:nvSpPr>
        <p:spPr/>
        <p:txBody>
          <a:bodyPr/>
          <a:lstStyle/>
          <a:p>
            <a:r>
              <a:rPr lang="en-US" dirty="0"/>
              <a:t> </a:t>
            </a:r>
          </a:p>
        </p:txBody>
      </p:sp>
      <p:sp>
        <p:nvSpPr>
          <p:cNvPr id="27" name="Content Placeholder 26">
            <a:extLst>
              <a:ext uri="{FF2B5EF4-FFF2-40B4-BE49-F238E27FC236}">
                <a16:creationId xmlns:a16="http://schemas.microsoft.com/office/drawing/2014/main" id="{FD0643B8-5BAF-4578-8C50-AFEE19307C54}"/>
              </a:ext>
            </a:extLst>
          </p:cNvPr>
          <p:cNvSpPr>
            <a:spLocks noGrp="1"/>
          </p:cNvSpPr>
          <p:nvPr>
            <p:ph sz="quarter" idx="37"/>
          </p:nvPr>
        </p:nvSpPr>
        <p:spPr>
          <a:xfrm>
            <a:off x="8164660" y="5149800"/>
            <a:ext cx="3519340" cy="613118"/>
          </a:xfrm>
        </p:spPr>
        <p:txBody>
          <a:bodyPr anchor="t"/>
          <a:lstStyle/>
          <a:p>
            <a:r>
              <a:rPr lang="en-US" dirty="0"/>
              <a:t>With optimized solder balls:</a:t>
            </a:r>
            <a:br>
              <a:rPr lang="en-US" dirty="0"/>
            </a:br>
            <a:r>
              <a:rPr lang="en-US" i="0" dirty="0"/>
              <a:t>𝑜𝑏𝑗=0.0138 𝑢𝑚</a:t>
            </a:r>
          </a:p>
        </p:txBody>
      </p:sp>
      <p:sp>
        <p:nvSpPr>
          <p:cNvPr id="21" name="Title 20">
            <a:extLst>
              <a:ext uri="{FF2B5EF4-FFF2-40B4-BE49-F238E27FC236}">
                <a16:creationId xmlns:a16="http://schemas.microsoft.com/office/drawing/2014/main" id="{E76905A8-A291-4001-B631-B8CD93B4819D}"/>
              </a:ext>
            </a:extLst>
          </p:cNvPr>
          <p:cNvSpPr>
            <a:spLocks noGrp="1"/>
          </p:cNvSpPr>
          <p:nvPr>
            <p:ph type="title"/>
          </p:nvPr>
        </p:nvSpPr>
        <p:spPr/>
        <p:txBody>
          <a:bodyPr/>
          <a:lstStyle/>
          <a:p>
            <a:r>
              <a:rPr lang="en-US" dirty="0"/>
              <a:t>Verification</a:t>
            </a:r>
          </a:p>
        </p:txBody>
      </p:sp>
      <p:pic>
        <p:nvPicPr>
          <p:cNvPr id="28" name="内容占位符 12">
            <a:extLst>
              <a:ext uri="{FF2B5EF4-FFF2-40B4-BE49-F238E27FC236}">
                <a16:creationId xmlns:a16="http://schemas.microsoft.com/office/drawing/2014/main" id="{9F822B27-B82E-4FDF-966E-2120B48B9C75}"/>
              </a:ext>
            </a:extLst>
          </p:cNvPr>
          <p:cNvPicPr>
            <a:picLocks noChangeAspect="1"/>
          </p:cNvPicPr>
          <p:nvPr/>
        </p:nvPicPr>
        <p:blipFill rotWithShape="1">
          <a:blip r:embed="rId2"/>
          <a:srcRect l="6715" t="8839" r="4197" b="3554"/>
          <a:stretch/>
        </p:blipFill>
        <p:spPr>
          <a:xfrm>
            <a:off x="616742" y="2375755"/>
            <a:ext cx="3521075" cy="2176290"/>
          </a:xfrm>
          <a:prstGeom prst="rect">
            <a:avLst/>
          </a:prstGeom>
          <a:solidFill>
            <a:schemeClr val="bg2"/>
          </a:solidFill>
        </p:spPr>
      </p:pic>
      <p:pic>
        <p:nvPicPr>
          <p:cNvPr id="29" name="内容占位符 17">
            <a:extLst>
              <a:ext uri="{FF2B5EF4-FFF2-40B4-BE49-F238E27FC236}">
                <a16:creationId xmlns:a16="http://schemas.microsoft.com/office/drawing/2014/main" id="{92647804-078B-4B07-A045-63D2E3876B4E}"/>
              </a:ext>
            </a:extLst>
          </p:cNvPr>
          <p:cNvPicPr>
            <a:picLocks noChangeAspect="1"/>
          </p:cNvPicPr>
          <p:nvPr/>
        </p:nvPicPr>
        <p:blipFill rotWithShape="1">
          <a:blip r:embed="rId3"/>
          <a:srcRect l="7379" t="8913" r="4907" b="3421"/>
          <a:stretch/>
        </p:blipFill>
        <p:spPr>
          <a:xfrm>
            <a:off x="4380236" y="2375755"/>
            <a:ext cx="3522663" cy="2212866"/>
          </a:xfrm>
          <a:prstGeom prst="rect">
            <a:avLst/>
          </a:prstGeom>
        </p:spPr>
      </p:pic>
      <p:pic>
        <p:nvPicPr>
          <p:cNvPr id="3" name="Picture 2">
            <a:extLst>
              <a:ext uri="{FF2B5EF4-FFF2-40B4-BE49-F238E27FC236}">
                <a16:creationId xmlns:a16="http://schemas.microsoft.com/office/drawing/2014/main" id="{C8074DDC-04A7-E24E-E4D0-BE6560637CC0}"/>
              </a:ext>
            </a:extLst>
          </p:cNvPr>
          <p:cNvPicPr>
            <a:picLocks noChangeAspect="1"/>
          </p:cNvPicPr>
          <p:nvPr/>
        </p:nvPicPr>
        <p:blipFill rotWithShape="1">
          <a:blip r:embed="rId4"/>
          <a:srcRect l="7454" r="6534"/>
          <a:stretch/>
        </p:blipFill>
        <p:spPr>
          <a:xfrm>
            <a:off x="8166772" y="2379777"/>
            <a:ext cx="3517227" cy="2300173"/>
          </a:xfrm>
          <a:prstGeom prst="rect">
            <a:avLst/>
          </a:prstGeom>
        </p:spPr>
      </p:pic>
    </p:spTree>
    <p:extLst>
      <p:ext uri="{BB962C8B-B14F-4D97-AF65-F5344CB8AC3E}">
        <p14:creationId xmlns:p14="http://schemas.microsoft.com/office/powerpoint/2010/main" val="6427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990FC913-AE15-4D61-95CD-721D3F4A6880}"/>
              </a:ext>
            </a:extLst>
          </p:cNvPr>
          <p:cNvSpPr>
            <a:spLocks noGrp="1"/>
          </p:cNvSpPr>
          <p:nvPr>
            <p:ph type="title"/>
          </p:nvPr>
        </p:nvSpPr>
        <p:spPr/>
        <p:txBody>
          <a:bodyPr/>
          <a:lstStyle/>
          <a:p>
            <a:r>
              <a:rPr lang="en-US" dirty="0"/>
              <a:t>Introduction</a:t>
            </a:r>
          </a:p>
        </p:txBody>
      </p:sp>
      <p:sp>
        <p:nvSpPr>
          <p:cNvPr id="2" name="Content Placeholder 1">
            <a:extLst>
              <a:ext uri="{FF2B5EF4-FFF2-40B4-BE49-F238E27FC236}">
                <a16:creationId xmlns:a16="http://schemas.microsoft.com/office/drawing/2014/main" id="{7FCB623F-FA79-4425-AAAC-2DA68B752D4E}"/>
              </a:ext>
            </a:extLst>
          </p:cNvPr>
          <p:cNvSpPr>
            <a:spLocks noGrp="1"/>
          </p:cNvSpPr>
          <p:nvPr>
            <p:ph sz="quarter" idx="11"/>
          </p:nvPr>
        </p:nvSpPr>
        <p:spPr/>
        <p:txBody>
          <a:bodyPr/>
          <a:lstStyle/>
          <a:p>
            <a:r>
              <a:rPr lang="en-US" dirty="0"/>
              <a:t> </a:t>
            </a:r>
          </a:p>
        </p:txBody>
      </p:sp>
      <p:sp>
        <p:nvSpPr>
          <p:cNvPr id="10" name="内容占位符 9">
            <a:extLst>
              <a:ext uri="{FF2B5EF4-FFF2-40B4-BE49-F238E27FC236}">
                <a16:creationId xmlns:a16="http://schemas.microsoft.com/office/drawing/2014/main" id="{54C30DE8-6A10-40F5-A7B9-76275EDF8486}"/>
              </a:ext>
            </a:extLst>
          </p:cNvPr>
          <p:cNvSpPr>
            <a:spLocks noGrp="1"/>
          </p:cNvSpPr>
          <p:nvPr>
            <p:ph sz="half" idx="10"/>
          </p:nvPr>
        </p:nvSpPr>
        <p:spPr/>
        <p:txBody>
          <a:bodyPr/>
          <a:lstStyle/>
          <a:p>
            <a:r>
              <a:rPr lang="en-US" dirty="0"/>
              <a:t>BGA (Ball Grid Array) technology is a surface-mount packaging technology used in electronic packaging.</a:t>
            </a:r>
            <a:r>
              <a:rPr lang="x-none" altLang="zh-CN" dirty="0"/>
              <a:t> </a:t>
            </a:r>
            <a:endParaRPr lang="en-US" altLang="zh-CN" dirty="0"/>
          </a:p>
          <a:p>
            <a:r>
              <a:rPr lang="en-US" altLang="zh-CN" dirty="0"/>
              <a:t>This model demonstrates the optimization of the arrangement of the support solder balls to minimize the warpage during operation. </a:t>
            </a:r>
          </a:p>
          <a:p>
            <a:r>
              <a:rPr lang="en-US" altLang="en-US" dirty="0"/>
              <a:t>The target of the optimization is</a:t>
            </a:r>
            <a:r>
              <a:rPr lang="x-none" altLang="en-US" dirty="0"/>
              <a:t> to minimize </a:t>
            </a:r>
            <a:r>
              <a:rPr lang="en-US" altLang="en-US" dirty="0"/>
              <a:t>the </a:t>
            </a:r>
            <a:r>
              <a:rPr lang="x-none" altLang="en-US" dirty="0"/>
              <a:t>warpage </a:t>
            </a:r>
            <a:r>
              <a:rPr lang="en-US" altLang="en-US" dirty="0"/>
              <a:t>of chip as the temperature is changed </a:t>
            </a:r>
            <a:r>
              <a:rPr lang="x-none" altLang="en-US" dirty="0"/>
              <a:t> from room temperature to the operating temperature</a:t>
            </a:r>
            <a:r>
              <a:rPr lang="en-US" altLang="en-US" dirty="0"/>
              <a:t> (</a:t>
            </a:r>
            <a:r>
              <a:rPr lang="x-none" altLang="en-US" dirty="0"/>
              <a:t>70</a:t>
            </a:r>
            <a:r>
              <a:rPr lang="en-US" altLang="en-US" dirty="0"/>
              <a:t> ˚C). </a:t>
            </a:r>
            <a:endParaRPr lang="en-US" dirty="0"/>
          </a:p>
          <a:p>
            <a:endParaRPr lang="en-US" altLang="zh-CN" dirty="0"/>
          </a:p>
          <a:p>
            <a:endParaRPr lang="en-US" dirty="0"/>
          </a:p>
        </p:txBody>
      </p:sp>
      <p:sp>
        <p:nvSpPr>
          <p:cNvPr id="3" name="Text Placeholder 2">
            <a:extLst>
              <a:ext uri="{FF2B5EF4-FFF2-40B4-BE49-F238E27FC236}">
                <a16:creationId xmlns:a16="http://schemas.microsoft.com/office/drawing/2014/main" id="{FE3B546A-26D5-4EDC-BA4A-1118C9E59C82}"/>
              </a:ext>
            </a:extLst>
          </p:cNvPr>
          <p:cNvSpPr>
            <a:spLocks noGrp="1"/>
          </p:cNvSpPr>
          <p:nvPr>
            <p:ph type="body" sz="quarter" idx="12"/>
          </p:nvPr>
        </p:nvSpPr>
        <p:spPr/>
        <p:txBody>
          <a:bodyPr/>
          <a:lstStyle/>
          <a:p>
            <a:r>
              <a:rPr lang="en-US" dirty="0"/>
              <a:t> </a:t>
            </a:r>
          </a:p>
        </p:txBody>
      </p:sp>
      <p:pic>
        <p:nvPicPr>
          <p:cNvPr id="5" name="图片 4">
            <a:extLst>
              <a:ext uri="{FF2B5EF4-FFF2-40B4-BE49-F238E27FC236}">
                <a16:creationId xmlns:a16="http://schemas.microsoft.com/office/drawing/2014/main" id="{358C1204-9E13-40CB-9D42-A58B8C115ADE}"/>
              </a:ext>
            </a:extLst>
          </p:cNvPr>
          <p:cNvPicPr>
            <a:picLocks noChangeAspect="1"/>
          </p:cNvPicPr>
          <p:nvPr/>
        </p:nvPicPr>
        <p:blipFill rotWithShape="1">
          <a:blip r:embed="rId2"/>
          <a:srcRect l="6299" t="15926" r="7361" b="9899"/>
          <a:stretch/>
        </p:blipFill>
        <p:spPr>
          <a:xfrm>
            <a:off x="8325211" y="1814777"/>
            <a:ext cx="4083357" cy="2346981"/>
          </a:xfrm>
          <a:prstGeom prst="rect">
            <a:avLst/>
          </a:prstGeom>
        </p:spPr>
      </p:pic>
    </p:spTree>
    <p:extLst>
      <p:ext uri="{BB962C8B-B14F-4D97-AF65-F5344CB8AC3E}">
        <p14:creationId xmlns:p14="http://schemas.microsoft.com/office/powerpoint/2010/main" val="4149751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a:extLst>
              <a:ext uri="{FF2B5EF4-FFF2-40B4-BE49-F238E27FC236}">
                <a16:creationId xmlns:a16="http://schemas.microsoft.com/office/drawing/2014/main" id="{4BEED3F9-8C78-45EA-945B-A013A3A6BDB6}"/>
              </a:ext>
            </a:extLst>
          </p:cNvPr>
          <p:cNvPicPr>
            <a:picLocks noChangeAspect="1"/>
          </p:cNvPicPr>
          <p:nvPr/>
        </p:nvPicPr>
        <p:blipFill rotWithShape="1">
          <a:blip r:embed="rId2"/>
          <a:srcRect l="6661" t="15926" r="7200" b="10438"/>
          <a:stretch/>
        </p:blipFill>
        <p:spPr>
          <a:xfrm>
            <a:off x="8063316" y="808514"/>
            <a:ext cx="3995208" cy="2284916"/>
          </a:xfrm>
          <a:prstGeom prst="rect">
            <a:avLst/>
          </a:prstGeom>
        </p:spPr>
      </p:pic>
      <p:sp>
        <p:nvSpPr>
          <p:cNvPr id="6" name="标题 5">
            <a:extLst>
              <a:ext uri="{FF2B5EF4-FFF2-40B4-BE49-F238E27FC236}">
                <a16:creationId xmlns:a16="http://schemas.microsoft.com/office/drawing/2014/main" id="{9327F2E0-209E-4A5C-998B-FF3D016C5124}"/>
              </a:ext>
            </a:extLst>
          </p:cNvPr>
          <p:cNvSpPr>
            <a:spLocks noGrp="1"/>
          </p:cNvSpPr>
          <p:nvPr>
            <p:ph type="title"/>
          </p:nvPr>
        </p:nvSpPr>
        <p:spPr/>
        <p:txBody>
          <a:bodyPr/>
          <a:lstStyle/>
          <a:p>
            <a:r>
              <a:rPr lang="en-US" dirty="0"/>
              <a:t>Model Definition</a:t>
            </a:r>
          </a:p>
        </p:txBody>
      </p:sp>
      <p:sp>
        <p:nvSpPr>
          <p:cNvPr id="29" name="Content Placeholder 28">
            <a:extLst>
              <a:ext uri="{FF2B5EF4-FFF2-40B4-BE49-F238E27FC236}">
                <a16:creationId xmlns:a16="http://schemas.microsoft.com/office/drawing/2014/main" id="{72375A2A-325D-45D7-9105-5E70009938FD}"/>
              </a:ext>
            </a:extLst>
          </p:cNvPr>
          <p:cNvSpPr>
            <a:spLocks noGrp="1"/>
          </p:cNvSpPr>
          <p:nvPr>
            <p:ph sz="quarter" idx="11"/>
          </p:nvPr>
        </p:nvSpPr>
        <p:spPr/>
        <p:txBody>
          <a:bodyPr/>
          <a:lstStyle/>
          <a:p>
            <a:r>
              <a:rPr lang="en-US" dirty="0"/>
              <a:t> </a:t>
            </a:r>
          </a:p>
        </p:txBody>
      </p:sp>
      <p:sp>
        <p:nvSpPr>
          <p:cNvPr id="7" name="内容占位符 6">
            <a:extLst>
              <a:ext uri="{FF2B5EF4-FFF2-40B4-BE49-F238E27FC236}">
                <a16:creationId xmlns:a16="http://schemas.microsoft.com/office/drawing/2014/main" id="{A99FBC4E-689B-40E4-BB9B-CD4601741073}"/>
              </a:ext>
            </a:extLst>
          </p:cNvPr>
          <p:cNvSpPr>
            <a:spLocks noGrp="1"/>
          </p:cNvSpPr>
          <p:nvPr>
            <p:ph sz="half" idx="10"/>
          </p:nvPr>
        </p:nvSpPr>
        <p:spPr/>
        <p:txBody>
          <a:bodyPr>
            <a:normAutofit/>
          </a:bodyPr>
          <a:lstStyle/>
          <a:p>
            <a:pPr>
              <a:defRPr b="0" i="0"/>
            </a:pPr>
            <a:r>
              <a:rPr lang="en-US" altLang="en-US" dirty="0"/>
              <a:t>Two</a:t>
            </a:r>
            <a:r>
              <a:rPr lang="x-none" altLang="en-US" dirty="0"/>
              <a:t> types of solder balls</a:t>
            </a:r>
            <a:r>
              <a:rPr lang="en-US" altLang="en-US" dirty="0"/>
              <a:t> are considered in the layout.</a:t>
            </a:r>
            <a:endParaRPr lang="en-US" altLang="zh-CN" dirty="0"/>
          </a:p>
          <a:p>
            <a:pPr lvl="1">
              <a:defRPr b="0" i="0"/>
            </a:pPr>
            <a:r>
              <a:rPr lang="x-none" altLang="en-US" dirty="0"/>
              <a:t>Functional solder balls</a:t>
            </a:r>
            <a:r>
              <a:rPr lang="en-US" altLang="en-US" dirty="0"/>
              <a:t> (grey): they are required t</a:t>
            </a:r>
            <a:r>
              <a:rPr lang="x-none" altLang="en-US" dirty="0"/>
              <a:t>o achieve </a:t>
            </a:r>
            <a:r>
              <a:rPr lang="en-US" altLang="en-US" dirty="0"/>
              <a:t>electric</a:t>
            </a:r>
            <a:r>
              <a:rPr lang="x-none" altLang="en-US" dirty="0"/>
              <a:t> connection</a:t>
            </a:r>
            <a:r>
              <a:rPr lang="en-US" altLang="en-US" dirty="0"/>
              <a:t>. </a:t>
            </a:r>
            <a:r>
              <a:rPr lang="en-US" altLang="zh-CN" dirty="0"/>
              <a:t>Usually the position of the functional solder balls are fixed.</a:t>
            </a:r>
            <a:endParaRPr lang="en-US" altLang="en-US" dirty="0"/>
          </a:p>
          <a:p>
            <a:pPr lvl="1">
              <a:defRPr b="0" i="0"/>
            </a:pPr>
            <a:r>
              <a:rPr lang="x-none" altLang="en-US" dirty="0"/>
              <a:t>Support solder balls</a:t>
            </a:r>
            <a:r>
              <a:rPr lang="en-US" altLang="en-US" dirty="0"/>
              <a:t> (gold): they are used for</a:t>
            </a:r>
            <a:r>
              <a:rPr lang="x-none" altLang="en-US" dirty="0"/>
              <a:t> mechanical connection reinforcement</a:t>
            </a:r>
            <a:r>
              <a:rPr lang="en-US" altLang="en-US" dirty="0"/>
              <a:t>. </a:t>
            </a:r>
          </a:p>
          <a:p>
            <a:pPr>
              <a:defRPr b="0" i="0"/>
            </a:pPr>
            <a:r>
              <a:rPr lang="en-US" altLang="en-US" dirty="0"/>
              <a:t>To minimize the warpage, whether the support solder balls should be placed in its grid is studied based on the optimization methods. </a:t>
            </a:r>
          </a:p>
          <a:p>
            <a:endParaRPr lang="en-US" dirty="0"/>
          </a:p>
        </p:txBody>
      </p:sp>
      <p:sp>
        <p:nvSpPr>
          <p:cNvPr id="30" name="Text Placeholder 29">
            <a:extLst>
              <a:ext uri="{FF2B5EF4-FFF2-40B4-BE49-F238E27FC236}">
                <a16:creationId xmlns:a16="http://schemas.microsoft.com/office/drawing/2014/main" id="{90564D7E-BCD9-4DDE-B3E5-B229B070B30D}"/>
              </a:ext>
            </a:extLst>
          </p:cNvPr>
          <p:cNvSpPr>
            <a:spLocks noGrp="1"/>
          </p:cNvSpPr>
          <p:nvPr>
            <p:ph type="body" sz="quarter" idx="12"/>
          </p:nvPr>
        </p:nvSpPr>
        <p:spPr/>
        <p:txBody>
          <a:bodyPr/>
          <a:lstStyle/>
          <a:p>
            <a:r>
              <a:rPr lang="en-US" dirty="0"/>
              <a:t> </a:t>
            </a:r>
          </a:p>
        </p:txBody>
      </p:sp>
      <p:sp>
        <p:nvSpPr>
          <p:cNvPr id="12" name="文本框 11">
            <a:extLst>
              <a:ext uri="{FF2B5EF4-FFF2-40B4-BE49-F238E27FC236}">
                <a16:creationId xmlns:a16="http://schemas.microsoft.com/office/drawing/2014/main" id="{AA83DD7C-2FD7-4CE6-9A4B-93EC0021A85A}"/>
              </a:ext>
            </a:extLst>
          </p:cNvPr>
          <p:cNvSpPr txBox="1"/>
          <p:nvPr/>
        </p:nvSpPr>
        <p:spPr>
          <a:xfrm>
            <a:off x="5901856" y="659775"/>
            <a:ext cx="898855" cy="369332"/>
          </a:xfrm>
          <a:prstGeom prst="rect">
            <a:avLst/>
          </a:prstGeom>
          <a:noFill/>
        </p:spPr>
        <p:txBody>
          <a:bodyPr wrap="square" rtlCol="0">
            <a:spAutoFit/>
          </a:bodyPr>
          <a:lstStyle/>
          <a:p>
            <a:pPr>
              <a:defRPr b="0" i="0"/>
            </a:pPr>
            <a:r>
              <a:rPr lang="x-none" altLang="en-US" dirty="0">
                <a:latin typeface="Lato Light" panose="020F0302020204030203" pitchFamily="34" charset="0"/>
              </a:rPr>
              <a:t>Chip</a:t>
            </a:r>
            <a:endParaRPr lang="en-US" dirty="0">
              <a:latin typeface="Lato Light" panose="020F0302020204030203" pitchFamily="34" charset="0"/>
            </a:endParaRPr>
          </a:p>
        </p:txBody>
      </p:sp>
      <p:sp>
        <p:nvSpPr>
          <p:cNvPr id="13" name="文本框 12">
            <a:extLst>
              <a:ext uri="{FF2B5EF4-FFF2-40B4-BE49-F238E27FC236}">
                <a16:creationId xmlns:a16="http://schemas.microsoft.com/office/drawing/2014/main" id="{2FB2A8F4-B08D-4798-B65B-858FC2D2622C}"/>
              </a:ext>
            </a:extLst>
          </p:cNvPr>
          <p:cNvSpPr txBox="1"/>
          <p:nvPr/>
        </p:nvSpPr>
        <p:spPr>
          <a:xfrm>
            <a:off x="5901857" y="1053111"/>
            <a:ext cx="898854" cy="369332"/>
          </a:xfrm>
          <a:prstGeom prst="rect">
            <a:avLst/>
          </a:prstGeom>
          <a:noFill/>
        </p:spPr>
        <p:txBody>
          <a:bodyPr wrap="square" rtlCol="0">
            <a:spAutoFit/>
          </a:bodyPr>
          <a:lstStyle/>
          <a:p>
            <a:pPr>
              <a:defRPr b="0" i="0"/>
            </a:pPr>
            <a:r>
              <a:rPr lang="x-none" altLang="zh-CN" dirty="0">
                <a:latin typeface="Lato Light" panose="020F0302020204030203" pitchFamily="34" charset="0"/>
              </a:rPr>
              <a:t>BGA</a:t>
            </a:r>
            <a:r>
              <a:rPr lang="en-US" altLang="zh-CN" dirty="0">
                <a:latin typeface="Lato Light" panose="020F0302020204030203" pitchFamily="34" charset="0"/>
              </a:rPr>
              <a:t>s</a:t>
            </a:r>
            <a:endParaRPr lang="en-US" dirty="0">
              <a:latin typeface="Lato Light" panose="020F0302020204030203" pitchFamily="34" charset="0"/>
            </a:endParaRPr>
          </a:p>
        </p:txBody>
      </p:sp>
      <p:sp>
        <p:nvSpPr>
          <p:cNvPr id="14" name="文本框 13">
            <a:extLst>
              <a:ext uri="{FF2B5EF4-FFF2-40B4-BE49-F238E27FC236}">
                <a16:creationId xmlns:a16="http://schemas.microsoft.com/office/drawing/2014/main" id="{B559E96F-9FF2-4C7B-A884-699AEAC94109}"/>
              </a:ext>
            </a:extLst>
          </p:cNvPr>
          <p:cNvSpPr txBox="1"/>
          <p:nvPr/>
        </p:nvSpPr>
        <p:spPr>
          <a:xfrm>
            <a:off x="5901857" y="1895302"/>
            <a:ext cx="1625614" cy="369332"/>
          </a:xfrm>
          <a:prstGeom prst="rect">
            <a:avLst/>
          </a:prstGeom>
          <a:noFill/>
        </p:spPr>
        <p:txBody>
          <a:bodyPr wrap="square" rtlCol="0">
            <a:spAutoFit/>
          </a:bodyPr>
          <a:lstStyle/>
          <a:p>
            <a:pPr>
              <a:defRPr b="0" i="0"/>
            </a:pPr>
            <a:r>
              <a:rPr lang="x-none" altLang="en-US" dirty="0">
                <a:latin typeface="Lato Light" panose="020F0302020204030203" pitchFamily="34" charset="0"/>
              </a:rPr>
              <a:t>Copper Layer</a:t>
            </a:r>
            <a:endParaRPr lang="en-US" dirty="0">
              <a:latin typeface="Lato Light" panose="020F0302020204030203" pitchFamily="34" charset="0"/>
            </a:endParaRPr>
          </a:p>
        </p:txBody>
      </p:sp>
      <p:sp>
        <p:nvSpPr>
          <p:cNvPr id="15" name="文本框 14">
            <a:extLst>
              <a:ext uri="{FF2B5EF4-FFF2-40B4-BE49-F238E27FC236}">
                <a16:creationId xmlns:a16="http://schemas.microsoft.com/office/drawing/2014/main" id="{F4F37DF1-4107-4EDD-B47E-DBD1B02678C0}"/>
              </a:ext>
            </a:extLst>
          </p:cNvPr>
          <p:cNvSpPr txBox="1"/>
          <p:nvPr/>
        </p:nvSpPr>
        <p:spPr>
          <a:xfrm>
            <a:off x="5901857" y="2284622"/>
            <a:ext cx="898854" cy="369332"/>
          </a:xfrm>
          <a:prstGeom prst="rect">
            <a:avLst/>
          </a:prstGeom>
          <a:noFill/>
        </p:spPr>
        <p:txBody>
          <a:bodyPr wrap="square" rtlCol="0">
            <a:spAutoFit/>
          </a:bodyPr>
          <a:lstStyle/>
          <a:p>
            <a:pPr>
              <a:defRPr b="0" i="0"/>
            </a:pPr>
            <a:r>
              <a:rPr lang="x-none" altLang="zh-CN" dirty="0">
                <a:latin typeface="Lato Light" panose="020F0302020204030203" pitchFamily="34" charset="0"/>
              </a:rPr>
              <a:t>PCB</a:t>
            </a:r>
            <a:endParaRPr lang="en-US" dirty="0">
              <a:latin typeface="Lato Light" panose="020F0302020204030203" pitchFamily="34" charset="0"/>
            </a:endParaRPr>
          </a:p>
        </p:txBody>
      </p:sp>
      <p:cxnSp>
        <p:nvCxnSpPr>
          <p:cNvPr id="17" name="直接箭头连接符 16">
            <a:extLst>
              <a:ext uri="{FF2B5EF4-FFF2-40B4-BE49-F238E27FC236}">
                <a16:creationId xmlns:a16="http://schemas.microsoft.com/office/drawing/2014/main" id="{245D2D0F-977D-49EC-8DCF-C55375F212E1}"/>
              </a:ext>
            </a:extLst>
          </p:cNvPr>
          <p:cNvCxnSpPr>
            <a:cxnSpLocks/>
          </p:cNvCxnSpPr>
          <p:nvPr/>
        </p:nvCxnSpPr>
        <p:spPr>
          <a:xfrm>
            <a:off x="7089078" y="2433360"/>
            <a:ext cx="1877055" cy="0"/>
          </a:xfrm>
          <a:prstGeom prst="straightConnector1">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连接符: 肘形 17">
            <a:extLst>
              <a:ext uri="{FF2B5EF4-FFF2-40B4-BE49-F238E27FC236}">
                <a16:creationId xmlns:a16="http://schemas.microsoft.com/office/drawing/2014/main" id="{9453C149-79C8-49D6-A45C-0E50355C72DC}"/>
              </a:ext>
            </a:extLst>
          </p:cNvPr>
          <p:cNvCxnSpPr>
            <a:cxnSpLocks/>
            <a:stCxn id="13" idx="3"/>
          </p:cNvCxnSpPr>
          <p:nvPr/>
        </p:nvCxnSpPr>
        <p:spPr>
          <a:xfrm>
            <a:off x="6800711" y="1237777"/>
            <a:ext cx="1690146" cy="390370"/>
          </a:xfrm>
          <a:prstGeom prst="bentConnector3">
            <a:avLst>
              <a:gd name="adj1" fmla="val 50000"/>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连接符: 肘形 18">
            <a:extLst>
              <a:ext uri="{FF2B5EF4-FFF2-40B4-BE49-F238E27FC236}">
                <a16:creationId xmlns:a16="http://schemas.microsoft.com/office/drawing/2014/main" id="{81C94EE5-7B2F-4741-926E-FB69DEEBE2CA}"/>
              </a:ext>
            </a:extLst>
          </p:cNvPr>
          <p:cNvCxnSpPr>
            <a:cxnSpLocks/>
            <a:stCxn id="12" idx="3"/>
            <a:endCxn id="11" idx="0"/>
          </p:cNvCxnSpPr>
          <p:nvPr/>
        </p:nvCxnSpPr>
        <p:spPr>
          <a:xfrm>
            <a:off x="6800711" y="844441"/>
            <a:ext cx="2969375" cy="491469"/>
          </a:xfrm>
          <a:prstGeom prst="bentConnector2">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9ACF8477-9560-4843-9757-0D4A79580263}"/>
              </a:ext>
            </a:extLst>
          </p:cNvPr>
          <p:cNvSpPr txBox="1"/>
          <p:nvPr/>
        </p:nvSpPr>
        <p:spPr>
          <a:xfrm>
            <a:off x="9431351" y="6013559"/>
            <a:ext cx="2612437" cy="646331"/>
          </a:xfrm>
          <a:prstGeom prst="rect">
            <a:avLst/>
          </a:prstGeom>
          <a:noFill/>
        </p:spPr>
        <p:txBody>
          <a:bodyPr wrap="square" rtlCol="0">
            <a:spAutoFit/>
          </a:bodyPr>
          <a:lstStyle/>
          <a:p>
            <a:pPr>
              <a:defRPr b="0" i="0"/>
            </a:pPr>
            <a:r>
              <a:rPr lang="x-none" altLang="en-US" dirty="0">
                <a:latin typeface="Lato Light" panose="020F0302020204030203" pitchFamily="34" charset="0"/>
              </a:rPr>
              <a:t>Support solder balls</a:t>
            </a:r>
            <a:r>
              <a:rPr lang="en-US" altLang="en-US" dirty="0">
                <a:latin typeface="Lato Light" panose="020F0302020204030203" pitchFamily="34" charset="0"/>
              </a:rPr>
              <a:t> </a:t>
            </a:r>
            <a:br>
              <a:rPr lang="en-US" altLang="en-US" dirty="0">
                <a:latin typeface="Lato Light" panose="020F0302020204030203" pitchFamily="34" charset="0"/>
              </a:rPr>
            </a:br>
            <a:r>
              <a:rPr lang="x-none" altLang="en-US" dirty="0">
                <a:latin typeface="Lato Light" panose="020F0302020204030203" pitchFamily="34" charset="0"/>
              </a:rPr>
              <a:t>(Optimized area)</a:t>
            </a:r>
            <a:endParaRPr lang="en-US" dirty="0">
              <a:latin typeface="Lato Light" panose="020F0302020204030203" pitchFamily="34" charset="0"/>
            </a:endParaRPr>
          </a:p>
        </p:txBody>
      </p:sp>
      <p:cxnSp>
        <p:nvCxnSpPr>
          <p:cNvPr id="34" name="直接箭头连接符 33">
            <a:extLst>
              <a:ext uri="{FF2B5EF4-FFF2-40B4-BE49-F238E27FC236}">
                <a16:creationId xmlns:a16="http://schemas.microsoft.com/office/drawing/2014/main" id="{92CFCAEF-696B-47F8-BC32-920C83815909}"/>
              </a:ext>
            </a:extLst>
          </p:cNvPr>
          <p:cNvCxnSpPr>
            <a:cxnSpLocks/>
            <a:stCxn id="14" idx="3"/>
          </p:cNvCxnSpPr>
          <p:nvPr/>
        </p:nvCxnSpPr>
        <p:spPr>
          <a:xfrm>
            <a:off x="7527471" y="2079968"/>
            <a:ext cx="1359488" cy="8967"/>
          </a:xfrm>
          <a:prstGeom prst="straightConnector1">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6" name="图片 35">
            <a:extLst>
              <a:ext uri="{FF2B5EF4-FFF2-40B4-BE49-F238E27FC236}">
                <a16:creationId xmlns:a16="http://schemas.microsoft.com/office/drawing/2014/main" id="{04AFBE9A-C06D-4DDE-8E81-F4A648FC58F9}"/>
              </a:ext>
            </a:extLst>
          </p:cNvPr>
          <p:cNvPicPr>
            <a:picLocks noChangeAspect="1"/>
          </p:cNvPicPr>
          <p:nvPr/>
        </p:nvPicPr>
        <p:blipFill rotWithShape="1">
          <a:blip r:embed="rId3"/>
          <a:srcRect l="6299" t="15926" r="7361" b="9899"/>
          <a:stretch/>
        </p:blipFill>
        <p:spPr>
          <a:xfrm>
            <a:off x="5401239" y="3616709"/>
            <a:ext cx="4755640" cy="2733387"/>
          </a:xfrm>
          <a:prstGeom prst="rect">
            <a:avLst/>
          </a:prstGeom>
        </p:spPr>
      </p:pic>
      <p:sp>
        <p:nvSpPr>
          <p:cNvPr id="4" name="矩形 3">
            <a:extLst>
              <a:ext uri="{FF2B5EF4-FFF2-40B4-BE49-F238E27FC236}">
                <a16:creationId xmlns:a16="http://schemas.microsoft.com/office/drawing/2014/main" id="{C52C1A7E-A283-4FC5-9ED3-07DC2DC5BE01}"/>
              </a:ext>
            </a:extLst>
          </p:cNvPr>
          <p:cNvSpPr/>
          <p:nvPr/>
        </p:nvSpPr>
        <p:spPr>
          <a:xfrm>
            <a:off x="9435179" y="3706579"/>
            <a:ext cx="2612437" cy="369332"/>
          </a:xfrm>
          <a:prstGeom prst="rect">
            <a:avLst/>
          </a:prstGeom>
        </p:spPr>
        <p:txBody>
          <a:bodyPr wrap="square">
            <a:spAutoFit/>
          </a:bodyPr>
          <a:lstStyle/>
          <a:p>
            <a:pPr>
              <a:defRPr b="0" i="0"/>
            </a:pPr>
            <a:r>
              <a:rPr lang="x-none" altLang="en-US" dirty="0">
                <a:latin typeface="Lato Light" panose="020F0302020204030203" pitchFamily="34" charset="0"/>
              </a:rPr>
              <a:t>Functional solder balls</a:t>
            </a:r>
            <a:endParaRPr lang="en-US" altLang="en-US" dirty="0">
              <a:latin typeface="Lato Light" panose="020F0302020204030203" pitchFamily="34" charset="0"/>
            </a:endParaRPr>
          </a:p>
        </p:txBody>
      </p:sp>
      <p:sp>
        <p:nvSpPr>
          <p:cNvPr id="11" name="Rectangle 10">
            <a:extLst>
              <a:ext uri="{FF2B5EF4-FFF2-40B4-BE49-F238E27FC236}">
                <a16:creationId xmlns:a16="http://schemas.microsoft.com/office/drawing/2014/main" id="{8719FE7F-5983-4564-8152-5B5356D3330C}"/>
              </a:ext>
            </a:extLst>
          </p:cNvPr>
          <p:cNvSpPr/>
          <p:nvPr/>
        </p:nvSpPr>
        <p:spPr>
          <a:xfrm>
            <a:off x="9609364" y="1335910"/>
            <a:ext cx="321444" cy="321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直接箭头连接符 16">
            <a:extLst>
              <a:ext uri="{FF2B5EF4-FFF2-40B4-BE49-F238E27FC236}">
                <a16:creationId xmlns:a16="http://schemas.microsoft.com/office/drawing/2014/main" id="{39DD8066-D4B6-4C36-8F62-A953BA65065F}"/>
              </a:ext>
            </a:extLst>
          </p:cNvPr>
          <p:cNvCxnSpPr>
            <a:cxnSpLocks/>
            <a:endCxn id="4" idx="1"/>
          </p:cNvCxnSpPr>
          <p:nvPr/>
        </p:nvCxnSpPr>
        <p:spPr>
          <a:xfrm>
            <a:off x="8157411" y="3891245"/>
            <a:ext cx="1277768" cy="0"/>
          </a:xfrm>
          <a:prstGeom prst="straightConnector1">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连接符: 肘形 17">
            <a:extLst>
              <a:ext uri="{FF2B5EF4-FFF2-40B4-BE49-F238E27FC236}">
                <a16:creationId xmlns:a16="http://schemas.microsoft.com/office/drawing/2014/main" id="{60808937-1A18-48C1-B0A9-4EB83F656668}"/>
              </a:ext>
            </a:extLst>
          </p:cNvPr>
          <p:cNvCxnSpPr>
            <a:cxnSpLocks/>
            <a:endCxn id="20" idx="0"/>
          </p:cNvCxnSpPr>
          <p:nvPr/>
        </p:nvCxnSpPr>
        <p:spPr>
          <a:xfrm>
            <a:off x="8796295" y="5243321"/>
            <a:ext cx="1941275" cy="770238"/>
          </a:xfrm>
          <a:prstGeom prst="bentConnector2">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595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257D17-BDC9-4CF1-B053-393C8A4DCEAE}"/>
              </a:ext>
            </a:extLst>
          </p:cNvPr>
          <p:cNvSpPr>
            <a:spLocks noGrp="1"/>
          </p:cNvSpPr>
          <p:nvPr>
            <p:ph type="title"/>
          </p:nvPr>
        </p:nvSpPr>
        <p:spPr/>
        <p:txBody>
          <a:bodyPr/>
          <a:lstStyle/>
          <a:p>
            <a:pPr>
              <a:defRPr b="0" i="0"/>
            </a:pPr>
            <a:r>
              <a:rPr lang="x-none" altLang="en-US" b="1" dirty="0"/>
              <a:t>Model</a:t>
            </a:r>
            <a:r>
              <a:rPr lang="en-US" altLang="en-US" b="1" dirty="0"/>
              <a:t> Definition</a:t>
            </a:r>
            <a:endParaRPr lang="en-US" dirty="0"/>
          </a:p>
        </p:txBody>
      </p:sp>
      <p:sp>
        <p:nvSpPr>
          <p:cNvPr id="3" name="Content Placeholder 2">
            <a:extLst>
              <a:ext uri="{FF2B5EF4-FFF2-40B4-BE49-F238E27FC236}">
                <a16:creationId xmlns:a16="http://schemas.microsoft.com/office/drawing/2014/main" id="{30725406-247C-4994-85CF-56AC8F6F4CFE}"/>
              </a:ext>
            </a:extLst>
          </p:cNvPr>
          <p:cNvSpPr>
            <a:spLocks noGrp="1"/>
          </p:cNvSpPr>
          <p:nvPr>
            <p:ph sz="quarter" idx="11"/>
          </p:nvPr>
        </p:nvSpPr>
        <p:spPr>
          <a:xfrm>
            <a:off x="8229600" y="0"/>
            <a:ext cx="3962400" cy="6858000"/>
          </a:xfrm>
        </p:spPr>
        <p:txBody>
          <a:bodyPr/>
          <a:lstStyle/>
          <a:p>
            <a:r>
              <a:rPr lang="en-US" dirty="0"/>
              <a:t> </a:t>
            </a:r>
          </a:p>
        </p:txBody>
      </p:sp>
      <mc:AlternateContent xmlns:mc="http://schemas.openxmlformats.org/markup-compatibility/2006" xmlns:a14="http://schemas.microsoft.com/office/drawing/2010/main">
        <mc:Choice Requires="a14">
          <p:sp>
            <p:nvSpPr>
              <p:cNvPr id="11" name="内容占位符 3">
                <a:extLst>
                  <a:ext uri="{FF2B5EF4-FFF2-40B4-BE49-F238E27FC236}">
                    <a16:creationId xmlns:a16="http://schemas.microsoft.com/office/drawing/2014/main" id="{FADED293-1B79-4938-BE88-51D958A8F59B}"/>
                  </a:ext>
                </a:extLst>
              </p:cNvPr>
              <p:cNvSpPr>
                <a:spLocks noGrp="1"/>
              </p:cNvSpPr>
              <p:nvPr>
                <p:ph sz="half" idx="10"/>
              </p:nvPr>
            </p:nvSpPr>
            <p:spPr/>
            <p:txBody>
              <a:bodyPr>
                <a:normAutofit/>
              </a:bodyPr>
              <a:lstStyle/>
              <a:p>
                <a:r>
                  <a:rPr lang="en-US" altLang="zh-CN" sz="1400" dirty="0"/>
                  <a:t>There are two discrete states for the support solder balls: 0 (none) and 1 (present).</a:t>
                </a:r>
              </a:p>
              <a:p>
                <a:r>
                  <a:rPr lang="en-US" altLang="zh-CN" sz="1400" dirty="0"/>
                  <a:t>The solder balls are discretely distributed in space and each solder ball has only one state.</a:t>
                </a:r>
              </a:p>
              <a:p>
                <a:pPr lvl="1"/>
                <a:r>
                  <a:rPr lang="en-US" altLang="zh-CN" sz="1200" dirty="0"/>
                  <a:t>At each solder ball, define a control variable θ that characterizes the state of the solder ball</a:t>
                </a:r>
                <a:endParaRPr lang="en-US" altLang="zh-CN" sz="1100" dirty="0"/>
              </a:p>
              <a:p>
                <a:pPr lvl="1"/>
                <a:r>
                  <a:rPr lang="en-US" altLang="zh-CN" sz="1200" dirty="0"/>
                  <a:t>The Young's modulus of the solder balls is controlled by θ</a:t>
                </a:r>
              </a:p>
              <a:p>
                <a:pPr lvl="2"/>
                <a:r>
                  <a:rPr lang="en-US" altLang="zh-CN" sz="1100" dirty="0"/>
                  <a:t>When</a:t>
                </a:r>
                <a14:m>
                  <m:oMath xmlns:m="http://schemas.openxmlformats.org/officeDocument/2006/math">
                    <m:r>
                      <a:rPr lang="en-US" altLang="zh-CN" sz="1100" b="0" i="0" smtClean="0">
                        <a:latin typeface="Cambria Math" panose="02040503050406030204" pitchFamily="18" charset="0"/>
                      </a:rPr>
                      <m:t> </m:t>
                    </m:r>
                    <m:r>
                      <a:rPr lang="zh-CN" altLang="en-US" sz="1100" i="1" smtClean="0">
                        <a:latin typeface="Cambria Math" panose="02040503050406030204" pitchFamily="18" charset="0"/>
                      </a:rPr>
                      <m:t>𝜃</m:t>
                    </m:r>
                    <m:r>
                      <a:rPr lang="en-US" altLang="zh-CN" sz="1100" b="0" i="1" smtClean="0">
                        <a:latin typeface="Cambria Math" panose="02040503050406030204" pitchFamily="18" charset="0"/>
                      </a:rPr>
                      <m:t>=0</m:t>
                    </m:r>
                  </m:oMath>
                </a14:m>
                <a:r>
                  <a:rPr lang="en-US" altLang="zh-CN" sz="1100" dirty="0"/>
                  <a:t>, the Young's modulus of the solder balls is approximated to be 0, indicating the absence of solder balls.</a:t>
                </a:r>
              </a:p>
              <a:p>
                <a:pPr lvl="2"/>
                <a14:m>
                  <m:oMath xmlns:m="http://schemas.openxmlformats.org/officeDocument/2006/math">
                    <m:r>
                      <m:rPr>
                        <m:nor/>
                      </m:rPr>
                      <a:rPr lang="en-US" altLang="zh-CN" sz="1100"/>
                      <m:t>When</m:t>
                    </m:r>
                    <m:r>
                      <m:rPr>
                        <m:nor/>
                      </m:rPr>
                      <a:rPr lang="en-US" altLang="zh-CN" sz="1100" b="0" i="0" smtClean="0"/>
                      <m:t> </m:t>
                    </m:r>
                    <m:r>
                      <a:rPr lang="zh-CN" altLang="en-US" sz="1100" i="1">
                        <a:latin typeface="Cambria Math" panose="02040503050406030204" pitchFamily="18" charset="0"/>
                      </a:rPr>
                      <m:t>𝜃</m:t>
                    </m:r>
                    <m:r>
                      <a:rPr lang="en-US" altLang="zh-CN" sz="1100" i="1">
                        <a:latin typeface="Cambria Math" panose="02040503050406030204" pitchFamily="18" charset="0"/>
                      </a:rPr>
                      <m:t>=</m:t>
                    </m:r>
                    <m:r>
                      <a:rPr lang="en-US" altLang="zh-CN" sz="1100" b="0" i="1" smtClean="0">
                        <a:latin typeface="Cambria Math" panose="02040503050406030204" pitchFamily="18" charset="0"/>
                      </a:rPr>
                      <m:t>1</m:t>
                    </m:r>
                    <m:r>
                      <m:rPr>
                        <m:nor/>
                      </m:rPr>
                      <a:rPr lang="en-US" altLang="zh-CN" sz="1100"/>
                      <m:t>, </m:t>
                    </m:r>
                    <m:r>
                      <m:rPr>
                        <m:nor/>
                      </m:rPr>
                      <a:rPr lang="en-US" altLang="zh-CN" sz="1100"/>
                      <m:t>the</m:t>
                    </m:r>
                    <m:r>
                      <m:rPr>
                        <m:nor/>
                      </m:rPr>
                      <a:rPr lang="en-US" altLang="zh-CN" sz="1100"/>
                      <m:t> </m:t>
                    </m:r>
                    <m:r>
                      <m:rPr>
                        <m:nor/>
                      </m:rPr>
                      <a:rPr lang="en-US" altLang="zh-CN" sz="1100"/>
                      <m:t>Young</m:t>
                    </m:r>
                    <m:r>
                      <m:rPr>
                        <m:nor/>
                      </m:rPr>
                      <a:rPr lang="en-US" altLang="zh-CN" sz="1100"/>
                      <m:t>′</m:t>
                    </m:r>
                    <m:r>
                      <m:rPr>
                        <m:nor/>
                      </m:rPr>
                      <a:rPr lang="en-US" altLang="zh-CN" sz="1100"/>
                      <m:t>s</m:t>
                    </m:r>
                    <m:r>
                      <m:rPr>
                        <m:nor/>
                      </m:rPr>
                      <a:rPr lang="en-US" altLang="zh-CN" sz="1100"/>
                      <m:t> </m:t>
                    </m:r>
                    <m:r>
                      <m:rPr>
                        <m:nor/>
                      </m:rPr>
                      <a:rPr lang="en-US" altLang="zh-CN" sz="1100"/>
                      <m:t>modulus</m:t>
                    </m:r>
                    <m:r>
                      <m:rPr>
                        <m:nor/>
                      </m:rPr>
                      <a:rPr lang="en-US" altLang="zh-CN" sz="1100"/>
                      <m:t> </m:t>
                    </m:r>
                    <m:r>
                      <m:rPr>
                        <m:nor/>
                      </m:rPr>
                      <a:rPr lang="en-US" altLang="zh-CN" sz="1100"/>
                      <m:t>of</m:t>
                    </m:r>
                    <m:r>
                      <m:rPr>
                        <m:nor/>
                      </m:rPr>
                      <a:rPr lang="en-US" altLang="zh-CN" sz="1100"/>
                      <m:t> </m:t>
                    </m:r>
                    <m:r>
                      <m:rPr>
                        <m:nor/>
                      </m:rPr>
                      <a:rPr lang="en-US" altLang="zh-CN" sz="1100"/>
                      <m:t>the</m:t>
                    </m:r>
                    <m:r>
                      <m:rPr>
                        <m:nor/>
                      </m:rPr>
                      <a:rPr lang="en-US" altLang="zh-CN" sz="1100"/>
                      <m:t> </m:t>
                    </m:r>
                    <m:r>
                      <m:rPr>
                        <m:nor/>
                      </m:rPr>
                      <a:rPr lang="en-US" altLang="zh-CN" sz="1100"/>
                      <m:t>solder</m:t>
                    </m:r>
                    <m:r>
                      <m:rPr>
                        <m:nor/>
                      </m:rPr>
                      <a:rPr lang="en-US" altLang="zh-CN" sz="1100"/>
                      <m:t> </m:t>
                    </m:r>
                    <m:r>
                      <m:rPr>
                        <m:nor/>
                      </m:rPr>
                      <a:rPr lang="en-US" altLang="zh-CN" sz="1100"/>
                      <m:t>balls</m:t>
                    </m:r>
                    <m:r>
                      <m:rPr>
                        <m:nor/>
                      </m:rPr>
                      <a:rPr lang="en-US" altLang="zh-CN" sz="1100"/>
                      <m:t> </m:t>
                    </m:r>
                    <m:r>
                      <m:rPr>
                        <m:nor/>
                      </m:rPr>
                      <a:rPr lang="en-US" altLang="zh-CN" sz="1100"/>
                      <m:t>takes</m:t>
                    </m:r>
                    <m:r>
                      <m:rPr>
                        <m:nor/>
                      </m:rPr>
                      <a:rPr lang="en-US" altLang="zh-CN" sz="1100"/>
                      <m:t> </m:t>
                    </m:r>
                    <m:r>
                      <m:rPr>
                        <m:nor/>
                      </m:rPr>
                      <a:rPr lang="en-US" altLang="zh-CN" sz="1100"/>
                      <m:t>on</m:t>
                    </m:r>
                    <m:r>
                      <m:rPr>
                        <m:nor/>
                      </m:rPr>
                      <a:rPr lang="en-US" altLang="zh-CN" sz="1100"/>
                      <m:t> </m:t>
                    </m:r>
                    <m:r>
                      <m:rPr>
                        <m:nor/>
                      </m:rPr>
                      <a:rPr lang="en-US" altLang="zh-CN" sz="1100"/>
                      <m:t>its</m:t>
                    </m:r>
                    <m:r>
                      <m:rPr>
                        <m:nor/>
                      </m:rPr>
                      <a:rPr lang="en-US" altLang="zh-CN" sz="1100"/>
                      <m:t> </m:t>
                    </m:r>
                    <m:r>
                      <m:rPr>
                        <m:nor/>
                      </m:rPr>
                      <a:rPr lang="en-US" altLang="zh-CN" sz="1100"/>
                      <m:t>true</m:t>
                    </m:r>
                    <m:r>
                      <m:rPr>
                        <m:nor/>
                      </m:rPr>
                      <a:rPr lang="en-US" altLang="zh-CN" sz="1100"/>
                      <m:t> </m:t>
                    </m:r>
                    <m:r>
                      <m:rPr>
                        <m:nor/>
                      </m:rPr>
                      <a:rPr lang="en-US" altLang="zh-CN" sz="1100"/>
                      <m:t>material</m:t>
                    </m:r>
                    <m:r>
                      <m:rPr>
                        <m:nor/>
                      </m:rPr>
                      <a:rPr lang="en-US" altLang="zh-CN" sz="1100"/>
                      <m:t> </m:t>
                    </m:r>
                    <m:r>
                      <m:rPr>
                        <m:nor/>
                      </m:rPr>
                      <a:rPr lang="en-US" altLang="zh-CN" sz="1100"/>
                      <m:t>value</m:t>
                    </m:r>
                    <m:r>
                      <m:rPr>
                        <m:nor/>
                      </m:rPr>
                      <a:rPr lang="en-US" altLang="zh-CN" sz="1100"/>
                      <m:t>, </m:t>
                    </m:r>
                    <m:r>
                      <m:rPr>
                        <m:nor/>
                      </m:rPr>
                      <a:rPr lang="en-US" altLang="zh-CN" sz="1100"/>
                      <m:t>indicating</m:t>
                    </m:r>
                    <m:r>
                      <m:rPr>
                        <m:nor/>
                      </m:rPr>
                      <a:rPr lang="en-US" altLang="zh-CN" sz="1100"/>
                      <m:t> </m:t>
                    </m:r>
                    <m:r>
                      <m:rPr>
                        <m:nor/>
                      </m:rPr>
                      <a:rPr lang="en-US" altLang="zh-CN" sz="1100"/>
                      <m:t>the</m:t>
                    </m:r>
                    <m:r>
                      <m:rPr>
                        <m:nor/>
                      </m:rPr>
                      <a:rPr lang="en-US" altLang="zh-CN" sz="1100"/>
                      <m:t> </m:t>
                    </m:r>
                    <m:r>
                      <m:rPr>
                        <m:nor/>
                      </m:rPr>
                      <a:rPr lang="en-US" altLang="zh-CN" sz="1100"/>
                      <m:t>presence</m:t>
                    </m:r>
                    <m:r>
                      <m:rPr>
                        <m:nor/>
                      </m:rPr>
                      <a:rPr lang="en-US" altLang="zh-CN" sz="1100"/>
                      <m:t> </m:t>
                    </m:r>
                    <m:r>
                      <m:rPr>
                        <m:nor/>
                      </m:rPr>
                      <a:rPr lang="en-US" altLang="zh-CN" sz="1100"/>
                      <m:t>of</m:t>
                    </m:r>
                    <m:r>
                      <m:rPr>
                        <m:nor/>
                      </m:rPr>
                      <a:rPr lang="en-US" altLang="zh-CN" sz="1100"/>
                      <m:t> </m:t>
                    </m:r>
                    <m:r>
                      <m:rPr>
                        <m:nor/>
                      </m:rPr>
                      <a:rPr lang="en-US" altLang="zh-CN" sz="1100"/>
                      <m:t>solder</m:t>
                    </m:r>
                    <m:r>
                      <m:rPr>
                        <m:nor/>
                      </m:rPr>
                      <a:rPr lang="en-US" altLang="zh-CN" sz="1100"/>
                      <m:t> </m:t>
                    </m:r>
                    <m:r>
                      <m:rPr>
                        <m:nor/>
                      </m:rPr>
                      <a:rPr lang="en-US" altLang="zh-CN" sz="1100"/>
                      <m:t>balls</m:t>
                    </m:r>
                    <m:r>
                      <m:rPr>
                        <m:nor/>
                      </m:rPr>
                      <a:rPr lang="en-US" altLang="zh-CN" sz="1100"/>
                      <m:t>.</m:t>
                    </m:r>
                  </m:oMath>
                </a14:m>
                <a:endParaRPr lang="en-US" altLang="zh-CN" sz="1100" dirty="0"/>
              </a:p>
              <a:p>
                <a:r>
                  <a:rPr lang="en-US" altLang="zh-CN" sz="1400" dirty="0"/>
                  <a:t>Objective function: The standard deviation of the z-direction displacement of the upper surface of the chip under thermal stress load.</a:t>
                </a:r>
              </a:p>
              <a:p>
                <a:endParaRPr lang="en-US" altLang="zh-CN" sz="1400" dirty="0"/>
              </a:p>
              <a:p>
                <a:endParaRPr lang="en-US" altLang="zh-CN" sz="1400" dirty="0"/>
              </a:p>
              <a:p>
                <a:endParaRPr lang="en-US" sz="1400" dirty="0"/>
              </a:p>
            </p:txBody>
          </p:sp>
        </mc:Choice>
        <mc:Fallback xmlns="">
          <p:sp>
            <p:nvSpPr>
              <p:cNvPr id="11" name="内容占位符 3">
                <a:extLst>
                  <a:ext uri="{FF2B5EF4-FFF2-40B4-BE49-F238E27FC236}">
                    <a16:creationId xmlns:a16="http://schemas.microsoft.com/office/drawing/2014/main" id="{FADED293-1B79-4938-BE88-51D958A8F59B}"/>
                  </a:ext>
                </a:extLst>
              </p:cNvPr>
              <p:cNvSpPr>
                <a:spLocks noGrp="1" noRot="1" noChangeAspect="1" noMove="1" noResize="1" noEditPoints="1" noAdjustHandles="1" noChangeArrowheads="1" noChangeShapeType="1" noTextEdit="1"/>
              </p:cNvSpPr>
              <p:nvPr>
                <p:ph sz="half" idx="10"/>
              </p:nvPr>
            </p:nvSpPr>
            <p:spPr>
              <a:blipFill>
                <a:blip r:embed="rId2"/>
                <a:stretch>
                  <a:fillRect l="-1377" t="-289"/>
                </a:stretch>
              </a:blipFill>
            </p:spPr>
            <p:txBody>
              <a:bodyPr/>
              <a:lstStyle/>
              <a:p>
                <a:r>
                  <a:rPr lang="zh-CN" altLang="en-US">
                    <a:noFill/>
                  </a:rPr>
                  <a:t> </a:t>
                </a:r>
              </a:p>
            </p:txBody>
          </p:sp>
        </mc:Fallback>
      </mc:AlternateContent>
      <p:sp>
        <p:nvSpPr>
          <p:cNvPr id="4" name="Text Placeholder 3">
            <a:extLst>
              <a:ext uri="{FF2B5EF4-FFF2-40B4-BE49-F238E27FC236}">
                <a16:creationId xmlns:a16="http://schemas.microsoft.com/office/drawing/2014/main" id="{BC842C80-96FC-4A94-852C-9C7496B6E2BB}"/>
              </a:ext>
            </a:extLst>
          </p:cNvPr>
          <p:cNvSpPr>
            <a:spLocks noGrp="1"/>
          </p:cNvSpPr>
          <p:nvPr>
            <p:ph type="body" sz="quarter" idx="12"/>
          </p:nvPr>
        </p:nvSpPr>
        <p:spPr/>
        <p:txBody>
          <a:bodyPr/>
          <a:lstStyle/>
          <a:p>
            <a:r>
              <a:rPr lang="en-US" dirty="0"/>
              <a:t> </a:t>
            </a:r>
          </a:p>
        </p:txBody>
      </p:sp>
      <p:sp>
        <p:nvSpPr>
          <p:cNvPr id="10" name="文本框 9">
            <a:extLst>
              <a:ext uri="{FF2B5EF4-FFF2-40B4-BE49-F238E27FC236}">
                <a16:creationId xmlns:a16="http://schemas.microsoft.com/office/drawing/2014/main" id="{87D96159-F2D3-4061-91CA-F5000439CA25}"/>
              </a:ext>
            </a:extLst>
          </p:cNvPr>
          <p:cNvSpPr txBox="1"/>
          <p:nvPr/>
        </p:nvSpPr>
        <p:spPr>
          <a:xfrm>
            <a:off x="9860786" y="4738464"/>
            <a:ext cx="1936607" cy="523220"/>
          </a:xfrm>
          <a:prstGeom prst="rect">
            <a:avLst/>
          </a:prstGeom>
          <a:noFill/>
        </p:spPr>
        <p:txBody>
          <a:bodyPr wrap="square" rtlCol="0">
            <a:spAutoFit/>
          </a:bodyPr>
          <a:lstStyle/>
          <a:p>
            <a:r>
              <a:rPr lang="en-US" altLang="zh-CN" sz="1400" dirty="0">
                <a:latin typeface="Lato Light" panose="020F0302020204030203" pitchFamily="34" charset="0"/>
              </a:rPr>
              <a:t>Define a state variable for each solder ball</a:t>
            </a:r>
          </a:p>
        </p:txBody>
      </p:sp>
      <p:pic>
        <p:nvPicPr>
          <p:cNvPr id="9" name="图片 8">
            <a:extLst>
              <a:ext uri="{FF2B5EF4-FFF2-40B4-BE49-F238E27FC236}">
                <a16:creationId xmlns:a16="http://schemas.microsoft.com/office/drawing/2014/main" id="{82A69560-99EA-4E6A-B329-4AF7EA7D2C83}"/>
              </a:ext>
            </a:extLst>
          </p:cNvPr>
          <p:cNvPicPr>
            <a:picLocks noChangeAspect="1"/>
          </p:cNvPicPr>
          <p:nvPr/>
        </p:nvPicPr>
        <p:blipFill>
          <a:blip r:embed="rId3"/>
          <a:stretch>
            <a:fillRect/>
          </a:stretch>
        </p:blipFill>
        <p:spPr>
          <a:xfrm>
            <a:off x="1201723" y="5220573"/>
            <a:ext cx="1963082" cy="823031"/>
          </a:xfrm>
          <a:prstGeom prst="rect">
            <a:avLst/>
          </a:prstGeom>
        </p:spPr>
      </p:pic>
      <p:pic>
        <p:nvPicPr>
          <p:cNvPr id="14" name="图片 13">
            <a:extLst>
              <a:ext uri="{FF2B5EF4-FFF2-40B4-BE49-F238E27FC236}">
                <a16:creationId xmlns:a16="http://schemas.microsoft.com/office/drawing/2014/main" id="{C607C534-53CE-4EDE-BE9C-E8B51C122078}"/>
              </a:ext>
            </a:extLst>
          </p:cNvPr>
          <p:cNvPicPr>
            <a:picLocks noChangeAspect="1"/>
          </p:cNvPicPr>
          <p:nvPr/>
        </p:nvPicPr>
        <p:blipFill rotWithShape="1">
          <a:blip r:embed="rId4"/>
          <a:srcRect l="7768" t="13333" r="8230" b="8687"/>
          <a:stretch/>
        </p:blipFill>
        <p:spPr>
          <a:xfrm>
            <a:off x="8355840" y="1855566"/>
            <a:ext cx="3974953" cy="2531901"/>
          </a:xfrm>
          <a:prstGeom prst="rect">
            <a:avLst/>
          </a:prstGeom>
        </p:spPr>
      </p:pic>
      <p:cxnSp>
        <p:nvCxnSpPr>
          <p:cNvPr id="6" name="Straight Connector 5">
            <a:extLst>
              <a:ext uri="{FF2B5EF4-FFF2-40B4-BE49-F238E27FC236}">
                <a16:creationId xmlns:a16="http://schemas.microsoft.com/office/drawing/2014/main" id="{34AA0E19-57E8-4E28-A5AE-561812928B84}"/>
              </a:ext>
            </a:extLst>
          </p:cNvPr>
          <p:cNvCxnSpPr>
            <a:stCxn id="10" idx="0"/>
          </p:cNvCxnSpPr>
          <p:nvPr/>
        </p:nvCxnSpPr>
        <p:spPr>
          <a:xfrm flipV="1">
            <a:off x="10829090" y="3608615"/>
            <a:ext cx="29411" cy="1129849"/>
          </a:xfrm>
          <a:prstGeom prst="line">
            <a:avLst/>
          </a:prstGeom>
          <a:ln w="19050">
            <a:solidFill>
              <a:schemeClr val="accent4">
                <a:lumMod val="40000"/>
                <a:lumOff val="6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365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5E8D6C3-EA2A-4DC2-98B7-F6BD96D7250D}"/>
              </a:ext>
            </a:extLst>
          </p:cNvPr>
          <p:cNvSpPr>
            <a:spLocks noGrp="1"/>
          </p:cNvSpPr>
          <p:nvPr>
            <p:ph sz="half" idx="18"/>
          </p:nvPr>
        </p:nvSpPr>
        <p:spPr/>
        <p:txBody>
          <a:bodyPr/>
          <a:lstStyle/>
          <a:p>
            <a:r>
              <a:rPr lang="en-US" altLang="zh-CN" dirty="0"/>
              <a:t>Thermal Expansion: </a:t>
            </a:r>
            <a:br>
              <a:rPr lang="en-US" altLang="zh-CN" dirty="0"/>
            </a:br>
            <a:r>
              <a:rPr lang="en-US" altLang="zh-CN" dirty="0"/>
              <a:t>The temperature rises from 2</a:t>
            </a:r>
            <a:r>
              <a:rPr lang="x-none" altLang="en-US" dirty="0"/>
              <a:t>0</a:t>
            </a:r>
            <a:r>
              <a:rPr lang="en-US" altLang="en-US" dirty="0"/>
              <a:t> ˚C</a:t>
            </a:r>
            <a:r>
              <a:rPr lang="en-US" altLang="zh-CN" dirty="0"/>
              <a:t> to </a:t>
            </a:r>
            <a:r>
              <a:rPr lang="x-none" altLang="en-US" dirty="0"/>
              <a:t>70</a:t>
            </a:r>
            <a:r>
              <a:rPr lang="en-US" altLang="en-US" dirty="0"/>
              <a:t> ˚C</a:t>
            </a:r>
            <a:r>
              <a:rPr lang="en-US" altLang="zh-CN" dirty="0"/>
              <a:t>.</a:t>
            </a:r>
          </a:p>
          <a:p>
            <a:r>
              <a:rPr lang="en-US" altLang="zh-CN" dirty="0"/>
              <a:t>The bottom of the PCB board is fixed. </a:t>
            </a:r>
            <a:endParaRPr lang="zh-CN" altLang="en-US" dirty="0"/>
          </a:p>
        </p:txBody>
      </p:sp>
      <p:sp>
        <p:nvSpPr>
          <p:cNvPr id="4" name="标题 3">
            <a:extLst>
              <a:ext uri="{FF2B5EF4-FFF2-40B4-BE49-F238E27FC236}">
                <a16:creationId xmlns:a16="http://schemas.microsoft.com/office/drawing/2014/main" id="{355ADEAA-3EB8-4217-8F87-AEE6D6E2822A}"/>
              </a:ext>
            </a:extLst>
          </p:cNvPr>
          <p:cNvSpPr>
            <a:spLocks noGrp="1"/>
          </p:cNvSpPr>
          <p:nvPr>
            <p:ph type="title"/>
          </p:nvPr>
        </p:nvSpPr>
        <p:spPr/>
        <p:txBody>
          <a:bodyPr/>
          <a:lstStyle/>
          <a:p>
            <a:r>
              <a:rPr lang="en-US" altLang="zh-CN" dirty="0"/>
              <a:t>Physics Settings</a:t>
            </a:r>
            <a:endParaRPr lang="zh-CN" altLang="en-US" dirty="0"/>
          </a:p>
        </p:txBody>
      </p:sp>
      <p:sp>
        <p:nvSpPr>
          <p:cNvPr id="3" name="Content Placeholder 2">
            <a:extLst>
              <a:ext uri="{FF2B5EF4-FFF2-40B4-BE49-F238E27FC236}">
                <a16:creationId xmlns:a16="http://schemas.microsoft.com/office/drawing/2014/main" id="{AE254467-144B-4B86-83EA-55089D692936}"/>
              </a:ext>
            </a:extLst>
          </p:cNvPr>
          <p:cNvSpPr>
            <a:spLocks noGrp="1"/>
          </p:cNvSpPr>
          <p:nvPr>
            <p:ph sz="quarter" idx="17"/>
          </p:nvPr>
        </p:nvSpPr>
        <p:spPr/>
        <p:txBody>
          <a:bodyPr/>
          <a:lstStyle/>
          <a:p>
            <a:endParaRPr lang="en-US"/>
          </a:p>
        </p:txBody>
      </p:sp>
      <p:pic>
        <p:nvPicPr>
          <p:cNvPr id="8" name="内容占位符 15">
            <a:extLst>
              <a:ext uri="{FF2B5EF4-FFF2-40B4-BE49-F238E27FC236}">
                <a16:creationId xmlns:a16="http://schemas.microsoft.com/office/drawing/2014/main" id="{EDE29184-24B9-4608-A8DC-3BAAC396E706}"/>
              </a:ext>
            </a:extLst>
          </p:cNvPr>
          <p:cNvPicPr>
            <a:picLocks noChangeAspect="1"/>
          </p:cNvPicPr>
          <p:nvPr/>
        </p:nvPicPr>
        <p:blipFill>
          <a:blip r:embed="rId2"/>
          <a:stretch>
            <a:fillRect/>
          </a:stretch>
        </p:blipFill>
        <p:spPr>
          <a:xfrm>
            <a:off x="4361411" y="582355"/>
            <a:ext cx="8071866" cy="6355652"/>
          </a:xfrm>
          <a:prstGeom prst="rect">
            <a:avLst/>
          </a:prstGeom>
          <a:solidFill>
            <a:schemeClr val="bg1"/>
          </a:solidFill>
          <a:ln>
            <a:solidFill>
              <a:schemeClr val="bg2"/>
            </a:solidFill>
          </a:ln>
        </p:spPr>
      </p:pic>
    </p:spTree>
    <p:extLst>
      <p:ext uri="{BB962C8B-B14F-4D97-AF65-F5344CB8AC3E}">
        <p14:creationId xmlns:p14="http://schemas.microsoft.com/office/powerpoint/2010/main" val="2819933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1">
            <a:extLst>
              <a:ext uri="{FF2B5EF4-FFF2-40B4-BE49-F238E27FC236}">
                <a16:creationId xmlns:a16="http://schemas.microsoft.com/office/drawing/2014/main" id="{B49B0DF9-1131-46AA-A2A1-02C8C8078B8E}"/>
              </a:ext>
            </a:extLst>
          </p:cNvPr>
          <p:cNvSpPr>
            <a:spLocks noGrp="1"/>
          </p:cNvSpPr>
          <p:nvPr>
            <p:ph sz="half" idx="18"/>
          </p:nvPr>
        </p:nvSpPr>
        <p:spPr>
          <a:xfrm>
            <a:off x="609600" y="4046187"/>
            <a:ext cx="3223683" cy="2735613"/>
          </a:xfrm>
        </p:spPr>
        <p:txBody>
          <a:bodyPr>
            <a:normAutofit fontScale="85000" lnSpcReduction="10000"/>
          </a:bodyPr>
          <a:lstStyle/>
          <a:p>
            <a:r>
              <a:rPr lang="en-US" altLang="zh-CN" dirty="0"/>
              <a:t>Add a control variable field sub-node</a:t>
            </a:r>
          </a:p>
          <a:p>
            <a:r>
              <a:rPr lang="en-US" altLang="zh-CN" dirty="0"/>
              <a:t>Select each solder ball that needs to be optimized</a:t>
            </a:r>
          </a:p>
          <a:p>
            <a:r>
              <a:rPr lang="en-US" altLang="zh-CN" dirty="0"/>
              <a:t>Shape function type:      Constant over geometric entities</a:t>
            </a:r>
          </a:p>
          <a:p>
            <a:r>
              <a:rPr lang="en-US" altLang="zh-CN" dirty="0"/>
              <a:t>Set boundary from 0 to 1</a:t>
            </a:r>
          </a:p>
          <a:p>
            <a:r>
              <a:rPr lang="en-US" altLang="zh-CN" dirty="0"/>
              <a:t>Define extra objective function to avoid unphysical values</a:t>
            </a:r>
          </a:p>
        </p:txBody>
      </p:sp>
      <p:sp>
        <p:nvSpPr>
          <p:cNvPr id="2" name="标题 1">
            <a:extLst>
              <a:ext uri="{FF2B5EF4-FFF2-40B4-BE49-F238E27FC236}">
                <a16:creationId xmlns:a16="http://schemas.microsoft.com/office/drawing/2014/main" id="{93626C22-6BE8-43B7-8074-C0BE3489DD5A}"/>
              </a:ext>
            </a:extLst>
          </p:cNvPr>
          <p:cNvSpPr>
            <a:spLocks noGrp="1"/>
          </p:cNvSpPr>
          <p:nvPr>
            <p:ph type="title"/>
          </p:nvPr>
        </p:nvSpPr>
        <p:spPr/>
        <p:txBody>
          <a:bodyPr/>
          <a:lstStyle/>
          <a:p>
            <a:r>
              <a:rPr lang="en-US" altLang="zh-CN" dirty="0"/>
              <a:t>Control Variable Field Settings</a:t>
            </a:r>
            <a:endParaRPr lang="en-US" dirty="0"/>
          </a:p>
        </p:txBody>
      </p:sp>
      <p:sp>
        <p:nvSpPr>
          <p:cNvPr id="3" name="Content Placeholder 2">
            <a:extLst>
              <a:ext uri="{FF2B5EF4-FFF2-40B4-BE49-F238E27FC236}">
                <a16:creationId xmlns:a16="http://schemas.microsoft.com/office/drawing/2014/main" id="{1634C5E5-0A56-4650-AEB5-410DEA0B70E5}"/>
              </a:ext>
            </a:extLst>
          </p:cNvPr>
          <p:cNvSpPr>
            <a:spLocks noGrp="1"/>
          </p:cNvSpPr>
          <p:nvPr>
            <p:ph sz="quarter" idx="17"/>
          </p:nvPr>
        </p:nvSpPr>
        <p:spPr/>
        <p:txBody>
          <a:bodyPr/>
          <a:lstStyle/>
          <a:p>
            <a:endParaRPr lang="en-US"/>
          </a:p>
        </p:txBody>
      </p:sp>
      <p:pic>
        <p:nvPicPr>
          <p:cNvPr id="6" name="内容占位符 8">
            <a:extLst>
              <a:ext uri="{FF2B5EF4-FFF2-40B4-BE49-F238E27FC236}">
                <a16:creationId xmlns:a16="http://schemas.microsoft.com/office/drawing/2014/main" id="{0B0045F7-5FDF-442E-A9B5-19633F327720}"/>
              </a:ext>
            </a:extLst>
          </p:cNvPr>
          <p:cNvPicPr>
            <a:picLocks noChangeAspect="1"/>
          </p:cNvPicPr>
          <p:nvPr/>
        </p:nvPicPr>
        <p:blipFill>
          <a:blip r:embed="rId2"/>
          <a:stretch>
            <a:fillRect/>
          </a:stretch>
        </p:blipFill>
        <p:spPr>
          <a:xfrm>
            <a:off x="4361411" y="582355"/>
            <a:ext cx="7977569" cy="6324219"/>
          </a:xfrm>
          <a:prstGeom prst="rect">
            <a:avLst/>
          </a:prstGeom>
          <a:solidFill>
            <a:schemeClr val="bg1"/>
          </a:solidFill>
          <a:ln>
            <a:solidFill>
              <a:schemeClr val="bg2"/>
            </a:solidFill>
          </a:ln>
        </p:spPr>
      </p:pic>
    </p:spTree>
    <p:extLst>
      <p:ext uri="{BB962C8B-B14F-4D97-AF65-F5344CB8AC3E}">
        <p14:creationId xmlns:p14="http://schemas.microsoft.com/office/powerpoint/2010/main" val="888596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F87D430A-AD2C-4F8E-8840-656A20F6A2F1}"/>
                  </a:ext>
                </a:extLst>
              </p:cNvPr>
              <p:cNvSpPr>
                <a:spLocks noGrp="1"/>
              </p:cNvSpPr>
              <p:nvPr>
                <p:ph sz="half" idx="18"/>
              </p:nvPr>
            </p:nvSpPr>
            <p:spPr/>
            <p:txBody>
              <a:bodyPr/>
              <a:lstStyle/>
              <a:p>
                <a:r>
                  <a:rPr lang="en-US" altLang="zh-CN" dirty="0"/>
                  <a:t>The Young's modulus of the solder balls to be optimized is related to the optimization variable</a:t>
                </a:r>
                <a:br>
                  <a:rPr lang="en-US" altLang="zh-CN" dirty="0"/>
                </a:br>
                <a:br>
                  <a:rPr lang="en-US" altLang="zh-CN" dirty="0"/>
                </a:br>
                <a14:m>
                  <m:oMath xmlns:m="http://schemas.openxmlformats.org/officeDocument/2006/math">
                    <m:r>
                      <a:rPr lang="en-US" altLang="zh-CN" b="0" i="1" smtClean="0">
                        <a:latin typeface="Cambria Math" panose="02040503050406030204" pitchFamily="18" charset="0"/>
                      </a:rPr>
                      <m:t>𝐸</m:t>
                    </m:r>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𝐸</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zh-CN" altLang="en-US" b="0" i="1" smtClean="0">
                            <a:latin typeface="Cambria Math" panose="02040503050406030204" pitchFamily="18" charset="0"/>
                          </a:rPr>
                          <m:t>𝜃</m:t>
                        </m:r>
                      </m:e>
                      <m:sub>
                        <m:r>
                          <a:rPr lang="en-US" altLang="zh-CN" b="0" i="1" smtClean="0">
                            <a:latin typeface="Cambria Math" panose="02040503050406030204" pitchFamily="18" charset="0"/>
                          </a:rPr>
                          <m:t>𝑝</m:t>
                        </m:r>
                      </m:sub>
                    </m:sSub>
                  </m:oMath>
                </a14:m>
                <a:endParaRPr lang="zh-CN" altLang="en-US" dirty="0"/>
              </a:p>
            </p:txBody>
          </p:sp>
        </mc:Choice>
        <mc:Fallback xmlns="">
          <p:sp>
            <p:nvSpPr>
              <p:cNvPr id="2" name="内容占位符 1">
                <a:extLst>
                  <a:ext uri="{FF2B5EF4-FFF2-40B4-BE49-F238E27FC236}">
                    <a16:creationId xmlns:a16="http://schemas.microsoft.com/office/drawing/2014/main" id="{F87D430A-AD2C-4F8E-8840-656A20F6A2F1}"/>
                  </a:ext>
                </a:extLst>
              </p:cNvPr>
              <p:cNvSpPr>
                <a:spLocks noGrp="1" noRot="1" noChangeAspect="1" noMove="1" noResize="1" noEditPoints="1" noAdjustHandles="1" noChangeArrowheads="1" noChangeShapeType="1" noTextEdit="1"/>
              </p:cNvSpPr>
              <p:nvPr>
                <p:ph sz="half" idx="18"/>
              </p:nvPr>
            </p:nvSpPr>
            <p:spPr>
              <a:blipFill>
                <a:blip r:embed="rId2"/>
                <a:stretch>
                  <a:fillRect l="-4159" t="-3836" r="-1512"/>
                </a:stretch>
              </a:blipFill>
            </p:spPr>
            <p:txBody>
              <a:bodyPr/>
              <a:lstStyle/>
              <a:p>
                <a:r>
                  <a:rPr lang="en-US">
                    <a:noFill/>
                  </a:rPr>
                  <a:t> </a:t>
                </a:r>
              </a:p>
            </p:txBody>
          </p:sp>
        </mc:Fallback>
      </mc:AlternateContent>
      <p:sp>
        <p:nvSpPr>
          <p:cNvPr id="4" name="标题 3">
            <a:extLst>
              <a:ext uri="{FF2B5EF4-FFF2-40B4-BE49-F238E27FC236}">
                <a16:creationId xmlns:a16="http://schemas.microsoft.com/office/drawing/2014/main" id="{96252BE2-83A8-4611-A12A-F3E5CCDAACD6}"/>
              </a:ext>
            </a:extLst>
          </p:cNvPr>
          <p:cNvSpPr>
            <a:spLocks noGrp="1"/>
          </p:cNvSpPr>
          <p:nvPr>
            <p:ph type="title"/>
          </p:nvPr>
        </p:nvSpPr>
        <p:spPr/>
        <p:txBody>
          <a:bodyPr/>
          <a:lstStyle/>
          <a:p>
            <a:r>
              <a:rPr lang="en-US" altLang="zh-CN" dirty="0"/>
              <a:t>Material Property Settings</a:t>
            </a:r>
            <a:endParaRPr lang="zh-CN" altLang="en-US" dirty="0"/>
          </a:p>
        </p:txBody>
      </p:sp>
      <p:sp>
        <p:nvSpPr>
          <p:cNvPr id="3" name="Content Placeholder 2">
            <a:extLst>
              <a:ext uri="{FF2B5EF4-FFF2-40B4-BE49-F238E27FC236}">
                <a16:creationId xmlns:a16="http://schemas.microsoft.com/office/drawing/2014/main" id="{9967C069-0C93-4047-961C-0A75D3AFE2E3}"/>
              </a:ext>
            </a:extLst>
          </p:cNvPr>
          <p:cNvSpPr>
            <a:spLocks noGrp="1"/>
          </p:cNvSpPr>
          <p:nvPr>
            <p:ph sz="quarter" idx="17"/>
          </p:nvPr>
        </p:nvSpPr>
        <p:spPr/>
        <p:txBody>
          <a:bodyPr/>
          <a:lstStyle/>
          <a:p>
            <a:endParaRPr lang="en-US"/>
          </a:p>
        </p:txBody>
      </p:sp>
      <p:pic>
        <p:nvPicPr>
          <p:cNvPr id="6" name="内容占位符 6">
            <a:extLst>
              <a:ext uri="{FF2B5EF4-FFF2-40B4-BE49-F238E27FC236}">
                <a16:creationId xmlns:a16="http://schemas.microsoft.com/office/drawing/2014/main" id="{34431B45-A298-4D85-8D9F-12346CFDE628}"/>
              </a:ext>
            </a:extLst>
          </p:cNvPr>
          <p:cNvPicPr>
            <a:picLocks noChangeAspect="1"/>
          </p:cNvPicPr>
          <p:nvPr/>
        </p:nvPicPr>
        <p:blipFill>
          <a:blip r:embed="rId3"/>
          <a:stretch>
            <a:fillRect/>
          </a:stretch>
        </p:blipFill>
        <p:spPr>
          <a:xfrm>
            <a:off x="4361411" y="582355"/>
            <a:ext cx="8053007" cy="6368225"/>
          </a:xfrm>
          <a:prstGeom prst="rect">
            <a:avLst/>
          </a:prstGeom>
          <a:solidFill>
            <a:schemeClr val="bg1"/>
          </a:solidFill>
          <a:ln>
            <a:solidFill>
              <a:schemeClr val="bg2"/>
            </a:solidFill>
          </a:ln>
        </p:spPr>
      </p:pic>
    </p:spTree>
    <p:extLst>
      <p:ext uri="{BB962C8B-B14F-4D97-AF65-F5344CB8AC3E}">
        <p14:creationId xmlns:p14="http://schemas.microsoft.com/office/powerpoint/2010/main" val="1470809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D1B92FFF-987B-45E1-BB12-4789A9EF10B7}"/>
                  </a:ext>
                </a:extLst>
              </p:cNvPr>
              <p:cNvSpPr>
                <a:spLocks noGrp="1"/>
              </p:cNvSpPr>
              <p:nvPr>
                <p:ph sz="half" idx="18"/>
              </p:nvPr>
            </p:nvSpPr>
            <p:spPr/>
            <p:txBody>
              <a:bodyPr>
                <a:normAutofit/>
              </a:bodyPr>
              <a:lstStyle/>
              <a:p>
                <a:pPr marL="0" indent="0">
                  <a:buNone/>
                </a:pPr>
                <a:r>
                  <a:rPr lang="en-US" altLang="zh-CN" dirty="0"/>
                  <a:t>The standard deviation of the z-direction displacement of the upper surface after the chip deforms. </a:t>
                </a:r>
                <a:br>
                  <a:rPr lang="en-US" altLang="zh-CN" i="1" dirty="0">
                    <a:latin typeface="Cambria Math" panose="02040503050406030204" pitchFamily="18" charset="0"/>
                  </a:rPr>
                </a:br>
                <a14:m>
                  <m:oMathPara xmlns:m="http://schemas.openxmlformats.org/officeDocument/2006/math">
                    <m:oMathParaPr>
                      <m:jc m:val="left"/>
                    </m:oMathParaPr>
                    <m:oMath xmlns:m="http://schemas.openxmlformats.org/officeDocument/2006/math">
                      <m:r>
                        <m:rPr>
                          <m:sty m:val="p"/>
                        </m:rPr>
                        <a:rPr lang="en-US" altLang="zh-CN" i="0">
                          <a:latin typeface="Cambria Math" panose="02040503050406030204" pitchFamily="18" charset="0"/>
                        </a:rPr>
                        <m:t>obj</m:t>
                      </m:r>
                      <m:r>
                        <a:rPr lang="da-DK" altLang="zh-CN" b="0" i="0" smtClean="0">
                          <a:latin typeface="Cambria Math" panose="02040503050406030204" pitchFamily="18" charset="0"/>
                        </a:rPr>
                        <m:t>1</m:t>
                      </m:r>
                      <m:r>
                        <a:rPr lang="en-US" altLang="zh-CN" i="1">
                          <a:latin typeface="Cambria Math" panose="02040503050406030204" pitchFamily="18" charset="0"/>
                          <a:ea typeface="Cambria Math" panose="02040503050406030204" pitchFamily="18" charset="0"/>
                        </a:rPr>
                        <m:t>=</m:t>
                      </m:r>
                      <m:rad>
                        <m:radPr>
                          <m:degHide m:val="on"/>
                          <m:ctrlPr>
                            <a:rPr lang="en-US" altLang="zh-CN" i="1">
                              <a:latin typeface="Cambria Math" panose="02040503050406030204" pitchFamily="18" charset="0"/>
                              <a:ea typeface="Cambria Math" panose="02040503050406030204" pitchFamily="18" charset="0"/>
                            </a:rPr>
                          </m:ctrlPr>
                        </m:radPr>
                        <m:deg/>
                        <m:e>
                          <m:f>
                            <m:fPr>
                              <m:ctrlPr>
                                <a:rPr lang="en-US" altLang="zh-CN" i="1">
                                  <a:latin typeface="Cambria Math" panose="02040503050406030204" pitchFamily="18" charset="0"/>
                                  <a:ea typeface="Cambria Math" panose="02040503050406030204" pitchFamily="18" charset="0"/>
                                </a:rPr>
                              </m:ctrlPr>
                            </m:fPr>
                            <m:num>
                              <m:nary>
                                <m:naryPr>
                                  <m:chr m:val="∬"/>
                                  <m:limLoc m:val="undOvr"/>
                                  <m:subHide m:val="on"/>
                                  <m:supHide m:val="on"/>
                                  <m:ctrlPr>
                                    <a:rPr lang="en-US" altLang="zh-CN" i="1">
                                      <a:latin typeface="Cambria Math" panose="02040503050406030204" pitchFamily="18" charset="0"/>
                                      <a:ea typeface="Cambria Math" panose="02040503050406030204" pitchFamily="18" charset="0"/>
                                    </a:rPr>
                                  </m:ctrlPr>
                                </m:naryPr>
                                <m:sub/>
                                <m:sup/>
                                <m:e>
                                  <m:sSup>
                                    <m:sSupPr>
                                      <m:ctrlPr>
                                        <a:rPr lang="en-US" altLang="zh-CN" i="1">
                                          <a:latin typeface="Cambria Math" panose="02040503050406030204" pitchFamily="18" charset="0"/>
                                          <a:ea typeface="Cambria Math" panose="02040503050406030204" pitchFamily="18" charset="0"/>
                                        </a:rPr>
                                      </m:ctrlPr>
                                    </m:sSupPr>
                                    <m:e>
                                      <m:d>
                                        <m:dPr>
                                          <m:ctrlPr>
                                            <a:rPr lang="en-US" altLang="zh-CN" i="1">
                                              <a:latin typeface="Cambria Math" panose="02040503050406030204" pitchFamily="18" charset="0"/>
                                              <a:ea typeface="Cambria Math" panose="02040503050406030204" pitchFamily="18" charset="0"/>
                                            </a:rPr>
                                          </m:ctrlPr>
                                        </m:dPr>
                                        <m:e>
                                          <m:r>
                                            <a:rPr lang="en-US" altLang="zh-CN" i="1">
                                              <a:latin typeface="Cambria Math" panose="02040503050406030204" pitchFamily="18" charset="0"/>
                                              <a:ea typeface="Cambria Math" panose="02040503050406030204" pitchFamily="18" charset="0"/>
                                            </a:rPr>
                                            <m:t>𝑤</m:t>
                                          </m:r>
                                          <m:r>
                                            <a:rPr lang="en-US" altLang="zh-CN" i="1">
                                              <a:latin typeface="Cambria Math" panose="02040503050406030204" pitchFamily="18" charset="0"/>
                                              <a:ea typeface="Cambria Math" panose="02040503050406030204" pitchFamily="18" charset="0"/>
                                            </a:rPr>
                                            <m:t>−</m:t>
                                          </m:r>
                                          <m:acc>
                                            <m:accPr>
                                              <m:chr m:val="̅"/>
                                              <m:ctrlPr>
                                                <a:rPr lang="en-US" altLang="zh-CN" i="1">
                                                  <a:latin typeface="Cambria Math" panose="02040503050406030204" pitchFamily="18" charset="0"/>
                                                  <a:ea typeface="Cambria Math" panose="02040503050406030204" pitchFamily="18" charset="0"/>
                                                </a:rPr>
                                              </m:ctrlPr>
                                            </m:accPr>
                                            <m:e>
                                              <m:r>
                                                <a:rPr lang="en-US" altLang="zh-CN" i="1">
                                                  <a:latin typeface="Cambria Math" panose="02040503050406030204" pitchFamily="18" charset="0"/>
                                                  <a:ea typeface="Cambria Math" panose="02040503050406030204" pitchFamily="18" charset="0"/>
                                                </a:rPr>
                                                <m:t>𝑤</m:t>
                                              </m:r>
                                            </m:e>
                                          </m:acc>
                                        </m:e>
                                      </m:d>
                                    </m:e>
                                    <m:sup>
                                      <m:r>
                                        <a:rPr lang="en-US" altLang="zh-CN" i="1">
                                          <a:latin typeface="Cambria Math" panose="02040503050406030204" pitchFamily="18" charset="0"/>
                                          <a:ea typeface="Cambria Math" panose="02040503050406030204" pitchFamily="18" charset="0"/>
                                        </a:rPr>
                                        <m:t>2</m:t>
                                      </m:r>
                                    </m:sup>
                                  </m:sSup>
                                </m:e>
                              </m:nary>
                            </m:num>
                            <m:den>
                              <m:nary>
                                <m:naryPr>
                                  <m:chr m:val="∬"/>
                                  <m:limLoc m:val="undOvr"/>
                                  <m:subHide m:val="on"/>
                                  <m:supHide m:val="on"/>
                                  <m:ctrlPr>
                                    <a:rPr lang="en-US" altLang="zh-CN" i="1">
                                      <a:latin typeface="Cambria Math" panose="02040503050406030204" pitchFamily="18" charset="0"/>
                                      <a:ea typeface="Cambria Math" panose="02040503050406030204" pitchFamily="18" charset="0"/>
                                    </a:rPr>
                                  </m:ctrlPr>
                                </m:naryPr>
                                <m:sub/>
                                <m:sup/>
                                <m:e>
                                  <m:r>
                                    <a:rPr lang="en-US" altLang="zh-CN" i="1">
                                      <a:latin typeface="Cambria Math" panose="02040503050406030204" pitchFamily="18" charset="0"/>
                                      <a:ea typeface="Cambria Math" panose="02040503050406030204" pitchFamily="18" charset="0"/>
                                    </a:rPr>
                                    <m:t>1</m:t>
                                  </m:r>
                                </m:e>
                              </m:nary>
                            </m:den>
                          </m:f>
                        </m:e>
                      </m:rad>
                    </m:oMath>
                  </m:oMathPara>
                </a14:m>
                <a:endParaRPr lang="zh-CN" altLang="en-US" dirty="0"/>
              </a:p>
            </p:txBody>
          </p:sp>
        </mc:Choice>
        <mc:Fallback>
          <p:sp>
            <p:nvSpPr>
              <p:cNvPr id="2" name="内容占位符 1">
                <a:extLst>
                  <a:ext uri="{FF2B5EF4-FFF2-40B4-BE49-F238E27FC236}">
                    <a16:creationId xmlns:a16="http://schemas.microsoft.com/office/drawing/2014/main" id="{D1B92FFF-987B-45E1-BB12-4789A9EF10B7}"/>
                  </a:ext>
                </a:extLst>
              </p:cNvPr>
              <p:cNvSpPr>
                <a:spLocks noGrp="1" noRot="1" noChangeAspect="1" noMove="1" noResize="1" noEditPoints="1" noAdjustHandles="1" noChangeArrowheads="1" noChangeShapeType="1" noTextEdit="1"/>
              </p:cNvSpPr>
              <p:nvPr>
                <p:ph sz="half" idx="18"/>
              </p:nvPr>
            </p:nvSpPr>
            <p:spPr>
              <a:blipFill>
                <a:blip r:embed="rId2"/>
                <a:stretch>
                  <a:fillRect l="-4537" t="-3836"/>
                </a:stretch>
              </a:blipFill>
            </p:spPr>
            <p:txBody>
              <a:bodyPr/>
              <a:lstStyle/>
              <a:p>
                <a:r>
                  <a:rPr lang="en-US">
                    <a:noFill/>
                  </a:rPr>
                  <a:t> </a:t>
                </a:r>
              </a:p>
            </p:txBody>
          </p:sp>
        </mc:Fallback>
      </mc:AlternateContent>
      <p:sp>
        <p:nvSpPr>
          <p:cNvPr id="4" name="标题 3">
            <a:extLst>
              <a:ext uri="{FF2B5EF4-FFF2-40B4-BE49-F238E27FC236}">
                <a16:creationId xmlns:a16="http://schemas.microsoft.com/office/drawing/2014/main" id="{CE236B7B-A546-4439-B70F-5667D85CD49C}"/>
              </a:ext>
            </a:extLst>
          </p:cNvPr>
          <p:cNvSpPr>
            <a:spLocks noGrp="1"/>
          </p:cNvSpPr>
          <p:nvPr>
            <p:ph type="title"/>
          </p:nvPr>
        </p:nvSpPr>
        <p:spPr/>
        <p:txBody>
          <a:bodyPr/>
          <a:lstStyle/>
          <a:p>
            <a:r>
              <a:rPr lang="en-US" altLang="zh-CN" dirty="0"/>
              <a:t>Objective Function</a:t>
            </a:r>
            <a:endParaRPr lang="zh-CN" altLang="en-US" dirty="0"/>
          </a:p>
        </p:txBody>
      </p:sp>
      <p:sp>
        <p:nvSpPr>
          <p:cNvPr id="3" name="Content Placeholder 2">
            <a:extLst>
              <a:ext uri="{FF2B5EF4-FFF2-40B4-BE49-F238E27FC236}">
                <a16:creationId xmlns:a16="http://schemas.microsoft.com/office/drawing/2014/main" id="{B80A3D94-F657-4260-91BA-829AAAF46A46}"/>
              </a:ext>
            </a:extLst>
          </p:cNvPr>
          <p:cNvSpPr>
            <a:spLocks noGrp="1"/>
          </p:cNvSpPr>
          <p:nvPr>
            <p:ph sz="quarter" idx="17"/>
          </p:nvPr>
        </p:nvSpPr>
        <p:spPr/>
        <p:txBody>
          <a:bodyPr/>
          <a:lstStyle/>
          <a:p>
            <a:endParaRPr lang="en-US"/>
          </a:p>
        </p:txBody>
      </p:sp>
      <p:pic>
        <p:nvPicPr>
          <p:cNvPr id="5" name="Picture 4">
            <a:extLst>
              <a:ext uri="{FF2B5EF4-FFF2-40B4-BE49-F238E27FC236}">
                <a16:creationId xmlns:a16="http://schemas.microsoft.com/office/drawing/2014/main" id="{E469E9EA-AB4F-6E15-C54D-05A44D6A73C8}"/>
              </a:ext>
            </a:extLst>
          </p:cNvPr>
          <p:cNvPicPr>
            <a:picLocks noChangeAspect="1"/>
          </p:cNvPicPr>
          <p:nvPr/>
        </p:nvPicPr>
        <p:blipFill rotWithShape="1">
          <a:blip r:embed="rId3"/>
          <a:srcRect r="42745" b="30514"/>
          <a:stretch/>
        </p:blipFill>
        <p:spPr>
          <a:xfrm>
            <a:off x="4360863" y="582355"/>
            <a:ext cx="7831137" cy="6275646"/>
          </a:xfrm>
          <a:prstGeom prst="rect">
            <a:avLst/>
          </a:prstGeom>
        </p:spPr>
      </p:pic>
    </p:spTree>
    <p:extLst>
      <p:ext uri="{BB962C8B-B14F-4D97-AF65-F5344CB8AC3E}">
        <p14:creationId xmlns:p14="http://schemas.microsoft.com/office/powerpoint/2010/main" val="94610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F68C079-87DB-4836-9E86-B3405052A928}"/>
              </a:ext>
            </a:extLst>
          </p:cNvPr>
          <p:cNvSpPr>
            <a:spLocks noGrp="1"/>
          </p:cNvSpPr>
          <p:nvPr>
            <p:ph sz="half" idx="18"/>
          </p:nvPr>
        </p:nvSpPr>
        <p:spPr/>
        <p:txBody>
          <a:bodyPr>
            <a:normAutofit/>
          </a:bodyPr>
          <a:lstStyle/>
          <a:p>
            <a:r>
              <a:rPr lang="en-US" altLang="zh-CN" dirty="0"/>
              <a:t>Select the </a:t>
            </a:r>
            <a:r>
              <a:rPr lang="en-US" altLang="zh-CN" i="1" dirty="0"/>
              <a:t>MMA</a:t>
            </a:r>
            <a:r>
              <a:rPr lang="en-US" altLang="zh-CN" dirty="0"/>
              <a:t> optimization solver</a:t>
            </a:r>
          </a:p>
          <a:p>
            <a:r>
              <a:rPr lang="en-US" altLang="zh-CN" dirty="0"/>
              <a:t>Add both objectives</a:t>
            </a:r>
          </a:p>
          <a:p>
            <a:pPr lvl="1"/>
            <a:r>
              <a:rPr lang="en-US" altLang="zh-CN" dirty="0"/>
              <a:t>z-displacement</a:t>
            </a:r>
          </a:p>
          <a:p>
            <a:pPr lvl="1"/>
            <a:r>
              <a:rPr lang="en-US" altLang="zh-CN" dirty="0"/>
              <a:t>Intermediate material</a:t>
            </a:r>
          </a:p>
        </p:txBody>
      </p:sp>
      <p:sp>
        <p:nvSpPr>
          <p:cNvPr id="4" name="标题 3">
            <a:extLst>
              <a:ext uri="{FF2B5EF4-FFF2-40B4-BE49-F238E27FC236}">
                <a16:creationId xmlns:a16="http://schemas.microsoft.com/office/drawing/2014/main" id="{6E0A0ABF-4EED-49D6-9473-2F9CB10B810E}"/>
              </a:ext>
            </a:extLst>
          </p:cNvPr>
          <p:cNvSpPr>
            <a:spLocks noGrp="1"/>
          </p:cNvSpPr>
          <p:nvPr>
            <p:ph type="title"/>
          </p:nvPr>
        </p:nvSpPr>
        <p:spPr/>
        <p:txBody>
          <a:bodyPr/>
          <a:lstStyle/>
          <a:p>
            <a:r>
              <a:rPr lang="en-US" altLang="zh-CN" dirty="0"/>
              <a:t>Optimization Study</a:t>
            </a:r>
            <a:endParaRPr lang="zh-CN" altLang="en-US" dirty="0"/>
          </a:p>
        </p:txBody>
      </p:sp>
      <p:sp>
        <p:nvSpPr>
          <p:cNvPr id="3" name="Content Placeholder 2">
            <a:extLst>
              <a:ext uri="{FF2B5EF4-FFF2-40B4-BE49-F238E27FC236}">
                <a16:creationId xmlns:a16="http://schemas.microsoft.com/office/drawing/2014/main" id="{8886B59D-D743-4F78-9541-01F5B0CB23FF}"/>
              </a:ext>
            </a:extLst>
          </p:cNvPr>
          <p:cNvSpPr>
            <a:spLocks noGrp="1"/>
          </p:cNvSpPr>
          <p:nvPr>
            <p:ph sz="quarter" idx="17"/>
          </p:nvPr>
        </p:nvSpPr>
        <p:spPr/>
        <p:txBody>
          <a:bodyPr/>
          <a:lstStyle/>
          <a:p>
            <a:endParaRPr lang="en-US"/>
          </a:p>
        </p:txBody>
      </p:sp>
      <p:pic>
        <p:nvPicPr>
          <p:cNvPr id="11" name="Picture 10">
            <a:extLst>
              <a:ext uri="{FF2B5EF4-FFF2-40B4-BE49-F238E27FC236}">
                <a16:creationId xmlns:a16="http://schemas.microsoft.com/office/drawing/2014/main" id="{8D522A61-5583-F805-6054-D0E5477793A8}"/>
              </a:ext>
            </a:extLst>
          </p:cNvPr>
          <p:cNvPicPr>
            <a:picLocks noChangeAspect="1"/>
          </p:cNvPicPr>
          <p:nvPr/>
        </p:nvPicPr>
        <p:blipFill rotWithShape="1">
          <a:blip r:embed="rId2"/>
          <a:srcRect r="28436" b="27990"/>
          <a:stretch/>
        </p:blipFill>
        <p:spPr>
          <a:xfrm>
            <a:off x="4361411" y="582355"/>
            <a:ext cx="7830588" cy="6275645"/>
          </a:xfrm>
          <a:prstGeom prst="rect">
            <a:avLst/>
          </a:prstGeom>
        </p:spPr>
      </p:pic>
    </p:spTree>
    <p:extLst>
      <p:ext uri="{BB962C8B-B14F-4D97-AF65-F5344CB8AC3E}">
        <p14:creationId xmlns:p14="http://schemas.microsoft.com/office/powerpoint/2010/main" val="412627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Slide-Template-2023</Template>
  <TotalTime>30754</TotalTime>
  <Words>513</Words>
  <Application>Microsoft Office PowerPoint</Application>
  <PresentationFormat>Widescreen</PresentationFormat>
  <Paragraphs>65</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Cambria Math</vt:lpstr>
      <vt:lpstr>等线</vt:lpstr>
      <vt:lpstr>Lato</vt:lpstr>
      <vt:lpstr>Lato Black</vt:lpstr>
      <vt:lpstr>Lato Light</vt:lpstr>
      <vt:lpstr>Wingdings</vt:lpstr>
      <vt:lpstr>comsol-slide-template-NEW</vt:lpstr>
      <vt:lpstr>Optimization of the Solder Ball Array to Minimize Chip Warpage</vt:lpstr>
      <vt:lpstr>Introduction</vt:lpstr>
      <vt:lpstr>Model Definition</vt:lpstr>
      <vt:lpstr>Model Definition</vt:lpstr>
      <vt:lpstr>Physics Settings</vt:lpstr>
      <vt:lpstr>Control Variable Field Settings</vt:lpstr>
      <vt:lpstr>Material Property Settings</vt:lpstr>
      <vt:lpstr>Objective Function</vt:lpstr>
      <vt:lpstr>Optimization Study</vt:lpstr>
      <vt:lpstr>Results</vt:lpstr>
      <vt:lpstr>Verification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焊球布局拓扑优化</dc:title>
  <dc:creator>Yilei Jin</dc:creator>
  <cp:lastModifiedBy>Kristian Ejlebjærg Jensen</cp:lastModifiedBy>
  <cp:revision>108</cp:revision>
  <dcterms:created xsi:type="dcterms:W3CDTF">2023-11-28T02:54:42Z</dcterms:created>
  <dcterms:modified xsi:type="dcterms:W3CDTF">2024-08-16T08:56:10Z</dcterms:modified>
</cp:coreProperties>
</file>