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5"/>
  </p:notesMasterIdLst>
  <p:sldIdLst>
    <p:sldId id="256" r:id="rId2"/>
    <p:sldId id="257" r:id="rId3"/>
    <p:sldId id="258" r:id="rId4"/>
  </p:sldIdLst>
  <p:sldSz cx="9144000" cy="5143500" type="screen16x9"/>
  <p:notesSz cx="6858000" cy="9144000"/>
  <p:embeddedFontLst>
    <p:embeddedFont>
      <p:font typeface="Lato" panose="020F0502020204030203" pitchFamily="34" charset="0"/>
      <p:regular r:id="rId6"/>
      <p:bold r:id="rId7"/>
      <p:italic r:id="rId8"/>
      <p:boldItalic r:id="rId9"/>
    </p:embeddedFont>
    <p:embeddedFont>
      <p:font typeface="Lato Black" panose="020F0A02020204030203" pitchFamily="34" charset="0"/>
      <p:bold r:id="rId10"/>
      <p:italic r:id="rId11"/>
      <p:boldItalic r:id="rId12"/>
    </p:embeddedFont>
    <p:embeddedFont>
      <p:font typeface="Lato Light" panose="020F0302020204030203" pitchFamily="34" charset="0"/>
      <p:regular r:id="rId13"/>
      <p:italic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5" autoAdjust="0"/>
    <p:restoredTop sz="94660"/>
  </p:normalViewPr>
  <p:slideViewPr>
    <p:cSldViewPr snapToGrid="0">
      <p:cViewPr>
        <p:scale>
          <a:sx n="100" d="100"/>
          <a:sy n="100" d="100"/>
        </p:scale>
        <p:origin x="2790" y="2028"/>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76852B-5F5C-4423-88D2-B3A8451A3576}" type="datetimeFigureOut">
              <a:rPr lang="en-SE" smtClean="0"/>
              <a:t>10/01/2024</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AE6013-C150-428F-B23D-3344DE2A61EB}" type="slidenum">
              <a:rPr lang="en-SE" smtClean="0"/>
              <a:t>‹#›</a:t>
            </a:fld>
            <a:endParaRPr lang="en-SE"/>
          </a:p>
        </p:txBody>
      </p:sp>
    </p:spTree>
    <p:extLst>
      <p:ext uri="{BB962C8B-B14F-4D97-AF65-F5344CB8AC3E}">
        <p14:creationId xmlns:p14="http://schemas.microsoft.com/office/powerpoint/2010/main" val="1961305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FD54A-6672-43FE-8D53-E4911D6A33C5}"/>
              </a:ext>
            </a:extLst>
          </p:cNvPr>
          <p:cNvSpPr>
            <a:spLocks noGrp="1"/>
          </p:cNvSpPr>
          <p:nvPr>
            <p:ph type="title"/>
          </p:nvPr>
        </p:nvSpPr>
        <p:spPr/>
        <p:txBody>
          <a:bodyPr>
            <a:normAutofit/>
          </a:bodyPr>
          <a:lstStyle/>
          <a:p>
            <a:r>
              <a:rPr lang="en-US" dirty="0"/>
              <a:t>Optimization of Chemical Etching</a:t>
            </a:r>
          </a:p>
        </p:txBody>
      </p:sp>
      <p:sp>
        <p:nvSpPr>
          <p:cNvPr id="6" name="Text Placeholder 5">
            <a:extLst>
              <a:ext uri="{FF2B5EF4-FFF2-40B4-BE49-F238E27FC236}">
                <a16:creationId xmlns:a16="http://schemas.microsoft.com/office/drawing/2014/main" id="{087BBA08-F4E8-D501-5164-5D17E3814EA8}"/>
              </a:ext>
            </a:extLst>
          </p:cNvPr>
          <p:cNvSpPr>
            <a:spLocks noGrp="1"/>
          </p:cNvSpPr>
          <p:nvPr>
            <p:ph type="body" idx="1"/>
          </p:nvPr>
        </p:nvSpPr>
        <p:spPr/>
        <p:txBody>
          <a:bodyPr>
            <a:normAutofit lnSpcReduction="10000"/>
          </a:bodyPr>
          <a:lstStyle/>
          <a:p>
            <a:endParaRPr lang="en-US"/>
          </a:p>
        </p:txBody>
      </p:sp>
      <p:sp>
        <p:nvSpPr>
          <p:cNvPr id="8" name="Text Placeholder 7">
            <a:extLst>
              <a:ext uri="{FF2B5EF4-FFF2-40B4-BE49-F238E27FC236}">
                <a16:creationId xmlns:a16="http://schemas.microsoft.com/office/drawing/2014/main" id="{9D6D655B-7F2A-677B-0DE8-E620955A4F43}"/>
              </a:ext>
            </a:extLst>
          </p:cNvPr>
          <p:cNvSpPr>
            <a:spLocks noGrp="1"/>
          </p:cNvSpPr>
          <p:nvPr>
            <p:ph type="body" idx="10"/>
          </p:nvPr>
        </p:nvSpPr>
        <p:spPr/>
        <p:txBody>
          <a:bodyPr/>
          <a:lstStyle/>
          <a:p>
            <a:endParaRPr lang="en-US"/>
          </a:p>
        </p:txBody>
      </p:sp>
      <p:pic>
        <p:nvPicPr>
          <p:cNvPr id="3" name="Picture 2">
            <a:extLst>
              <a:ext uri="{FF2B5EF4-FFF2-40B4-BE49-F238E27FC236}">
                <a16:creationId xmlns:a16="http://schemas.microsoft.com/office/drawing/2014/main" id="{B4CA94A8-D6FE-8D98-18B7-CFB904DD8227}"/>
              </a:ext>
            </a:extLst>
          </p:cNvPr>
          <p:cNvPicPr>
            <a:picLocks noChangeAspect="1"/>
          </p:cNvPicPr>
          <p:nvPr/>
        </p:nvPicPr>
        <p:blipFill>
          <a:blip r:embed="rId2">
            <a:clrChange>
              <a:clrFrom>
                <a:srgbClr val="FFFFFF"/>
              </a:clrFrom>
              <a:clrTo>
                <a:srgbClr val="FFFFFF">
                  <a:alpha val="0"/>
                </a:srgbClr>
              </a:clrTo>
            </a:clrChange>
          </a:blip>
          <a:srcRect t="47747" r="35169"/>
          <a:stretch/>
        </p:blipFill>
        <p:spPr>
          <a:xfrm>
            <a:off x="4223748" y="0"/>
            <a:ext cx="4920252" cy="2230710"/>
          </a:xfrm>
          <a:prstGeom prst="rect">
            <a:avLst/>
          </a:prstGeom>
        </p:spPr>
      </p:pic>
    </p:spTree>
    <p:extLst>
      <p:ext uri="{BB962C8B-B14F-4D97-AF65-F5344CB8AC3E}">
        <p14:creationId xmlns:p14="http://schemas.microsoft.com/office/powerpoint/2010/main" val="3177674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3FA9402-3979-81E6-8874-9A093818289B}"/>
              </a:ext>
            </a:extLst>
          </p:cNvPr>
          <p:cNvSpPr>
            <a:spLocks noGrp="1"/>
          </p:cNvSpPr>
          <p:nvPr>
            <p:ph type="title"/>
          </p:nvPr>
        </p:nvSpPr>
        <p:spPr/>
        <p:txBody>
          <a:bodyPr/>
          <a:lstStyle/>
          <a:p>
            <a:r>
              <a:rPr lang="da-DK" dirty="0"/>
              <a:t>Forward problem</a:t>
            </a:r>
            <a:endParaRPr lang="en-US" dirty="0"/>
          </a:p>
        </p:txBody>
      </p:sp>
      <p:sp>
        <p:nvSpPr>
          <p:cNvPr id="9" name="Content Placeholder 8">
            <a:extLst>
              <a:ext uri="{FF2B5EF4-FFF2-40B4-BE49-F238E27FC236}">
                <a16:creationId xmlns:a16="http://schemas.microsoft.com/office/drawing/2014/main" id="{A805F1FC-9D56-2F68-9748-C1DA8B060AAB}"/>
              </a:ext>
            </a:extLst>
          </p:cNvPr>
          <p:cNvSpPr>
            <a:spLocks noGrp="1"/>
          </p:cNvSpPr>
          <p:nvPr>
            <p:ph sz="quarter" idx="11"/>
          </p:nvPr>
        </p:nvSpPr>
        <p:spPr/>
        <p:txBody>
          <a:bodyPr/>
          <a:lstStyle/>
          <a:p>
            <a:r>
              <a:rPr lang="da-DK" dirty="0"/>
              <a:t> </a:t>
            </a:r>
            <a:endParaRPr lang="en-US" dirty="0"/>
          </a:p>
        </p:txBody>
      </p:sp>
      <p:sp>
        <p:nvSpPr>
          <p:cNvPr id="8" name="Content Placeholder 7">
            <a:extLst>
              <a:ext uri="{FF2B5EF4-FFF2-40B4-BE49-F238E27FC236}">
                <a16:creationId xmlns:a16="http://schemas.microsoft.com/office/drawing/2014/main" id="{D1F2DD93-AF0D-D960-F35B-AC7C127EF6B6}"/>
              </a:ext>
            </a:extLst>
          </p:cNvPr>
          <p:cNvSpPr>
            <a:spLocks noGrp="1"/>
          </p:cNvSpPr>
          <p:nvPr>
            <p:ph sz="half" idx="10"/>
          </p:nvPr>
        </p:nvSpPr>
        <p:spPr/>
        <p:txBody>
          <a:bodyPr>
            <a:normAutofit lnSpcReduction="10000"/>
          </a:bodyPr>
          <a:lstStyle/>
          <a:p>
            <a:pPr marL="0" indent="0">
              <a:buNone/>
            </a:pPr>
            <a:r>
              <a:rPr lang="da-DK" b="1" dirty="0"/>
              <a:t>Chemical Engineering</a:t>
            </a:r>
          </a:p>
          <a:p>
            <a:pPr>
              <a:spcBef>
                <a:spcPts val="500"/>
              </a:spcBef>
            </a:pPr>
            <a:r>
              <a:rPr lang="en-US" dirty="0"/>
              <a:t>Enforce concentration on left and top boundaries</a:t>
            </a:r>
          </a:p>
          <a:p>
            <a:pPr>
              <a:spcBef>
                <a:spcPts val="500"/>
              </a:spcBef>
            </a:pPr>
            <a:r>
              <a:rPr lang="en-US" dirty="0"/>
              <a:t>Out flow on left boundary</a:t>
            </a:r>
          </a:p>
          <a:p>
            <a:pPr>
              <a:spcBef>
                <a:spcPts val="500"/>
              </a:spcBef>
            </a:pPr>
            <a:r>
              <a:rPr lang="en-US" dirty="0"/>
              <a:t>Reaction term in bottom</a:t>
            </a:r>
          </a:p>
          <a:p>
            <a:pPr marL="0" indent="0">
              <a:buNone/>
            </a:pPr>
            <a:r>
              <a:rPr lang="en-US" b="1" dirty="0"/>
              <a:t>Fluid Dynamics</a:t>
            </a:r>
          </a:p>
          <a:p>
            <a:pPr>
              <a:spcBef>
                <a:spcPts val="500"/>
              </a:spcBef>
            </a:pPr>
            <a:r>
              <a:rPr lang="en-US" dirty="0"/>
              <a:t>Drive flow from top boundary</a:t>
            </a:r>
          </a:p>
          <a:p>
            <a:pPr>
              <a:spcBef>
                <a:spcPts val="500"/>
              </a:spcBef>
            </a:pPr>
            <a:r>
              <a:rPr lang="en-US" dirty="0"/>
              <a:t>Open boundaries on left and right</a:t>
            </a:r>
          </a:p>
          <a:p>
            <a:pPr>
              <a:spcBef>
                <a:spcPts val="500"/>
              </a:spcBef>
            </a:pPr>
            <a:r>
              <a:rPr lang="en-US" dirty="0"/>
              <a:t>Follow mesh movement elsewhere</a:t>
            </a:r>
          </a:p>
          <a:p>
            <a:pPr marL="0" indent="0">
              <a:spcBef>
                <a:spcPts val="500"/>
              </a:spcBef>
              <a:buNone/>
            </a:pPr>
            <a:r>
              <a:rPr lang="en-US" b="1" dirty="0"/>
              <a:t>Deformed Geometry</a:t>
            </a:r>
          </a:p>
          <a:p>
            <a:pPr>
              <a:spcBef>
                <a:spcPts val="500"/>
              </a:spcBef>
            </a:pPr>
            <a:r>
              <a:rPr lang="en-US" dirty="0"/>
              <a:t>Normal mesh velocity depending on reaction term</a:t>
            </a:r>
          </a:p>
        </p:txBody>
      </p:sp>
      <p:sp>
        <p:nvSpPr>
          <p:cNvPr id="10" name="Text Placeholder 9">
            <a:extLst>
              <a:ext uri="{FF2B5EF4-FFF2-40B4-BE49-F238E27FC236}">
                <a16:creationId xmlns:a16="http://schemas.microsoft.com/office/drawing/2014/main" id="{FFD9F5A5-EDD0-2571-BBBA-29D8455AB991}"/>
              </a:ext>
            </a:extLst>
          </p:cNvPr>
          <p:cNvSpPr>
            <a:spLocks noGrp="1"/>
          </p:cNvSpPr>
          <p:nvPr>
            <p:ph type="body" sz="quarter" idx="12"/>
          </p:nvPr>
        </p:nvSpPr>
        <p:spPr/>
        <p:txBody>
          <a:bodyPr/>
          <a:lstStyle/>
          <a:p>
            <a:r>
              <a:rPr lang="en-US" dirty="0"/>
              <a:t>Etching process before optimization</a:t>
            </a:r>
          </a:p>
        </p:txBody>
      </p:sp>
      <p:pic>
        <p:nvPicPr>
          <p:cNvPr id="14" name="Picture 13">
            <a:extLst>
              <a:ext uri="{FF2B5EF4-FFF2-40B4-BE49-F238E27FC236}">
                <a16:creationId xmlns:a16="http://schemas.microsoft.com/office/drawing/2014/main" id="{8845F894-765A-54DE-8935-A86A1BF90A9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351718" y="919396"/>
            <a:ext cx="6520166" cy="3667594"/>
          </a:xfrm>
          <a:prstGeom prst="rect">
            <a:avLst/>
          </a:prstGeom>
        </p:spPr>
      </p:pic>
    </p:spTree>
    <p:extLst>
      <p:ext uri="{BB962C8B-B14F-4D97-AF65-F5344CB8AC3E}">
        <p14:creationId xmlns:p14="http://schemas.microsoft.com/office/powerpoint/2010/main" val="4168747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3FA9402-3979-81E6-8874-9A093818289B}"/>
              </a:ext>
            </a:extLst>
          </p:cNvPr>
          <p:cNvSpPr>
            <a:spLocks noGrp="1"/>
          </p:cNvSpPr>
          <p:nvPr>
            <p:ph type="title"/>
          </p:nvPr>
        </p:nvSpPr>
        <p:spPr/>
        <p:txBody>
          <a:bodyPr/>
          <a:lstStyle/>
          <a:p>
            <a:r>
              <a:rPr lang="en-US" dirty="0"/>
              <a:t>Optimization</a:t>
            </a:r>
          </a:p>
        </p:txBody>
      </p:sp>
      <p:sp>
        <p:nvSpPr>
          <p:cNvPr id="9" name="Content Placeholder 8">
            <a:extLst>
              <a:ext uri="{FF2B5EF4-FFF2-40B4-BE49-F238E27FC236}">
                <a16:creationId xmlns:a16="http://schemas.microsoft.com/office/drawing/2014/main" id="{A805F1FC-9D56-2F68-9748-C1DA8B060AAB}"/>
              </a:ext>
            </a:extLst>
          </p:cNvPr>
          <p:cNvSpPr>
            <a:spLocks noGrp="1"/>
          </p:cNvSpPr>
          <p:nvPr>
            <p:ph sz="quarter" idx="11"/>
          </p:nvPr>
        </p:nvSpPr>
        <p:spPr/>
        <p:txBody>
          <a:bodyPr/>
          <a:lstStyle/>
          <a:p>
            <a:r>
              <a:rPr lang="da-DK" dirty="0"/>
              <a:t> </a:t>
            </a:r>
            <a:endParaRPr lang="en-US" dirty="0"/>
          </a:p>
        </p:txBody>
      </p:sp>
      <p:sp>
        <p:nvSpPr>
          <p:cNvPr id="8" name="Content Placeholder 7">
            <a:extLst>
              <a:ext uri="{FF2B5EF4-FFF2-40B4-BE49-F238E27FC236}">
                <a16:creationId xmlns:a16="http://schemas.microsoft.com/office/drawing/2014/main" id="{D1F2DD93-AF0D-D960-F35B-AC7C127EF6B6}"/>
              </a:ext>
            </a:extLst>
          </p:cNvPr>
          <p:cNvSpPr>
            <a:spLocks noGrp="1"/>
          </p:cNvSpPr>
          <p:nvPr>
            <p:ph sz="half" idx="10"/>
          </p:nvPr>
        </p:nvSpPr>
        <p:spPr>
          <a:xfrm>
            <a:off x="457200" y="1619250"/>
            <a:ext cx="3040505" cy="3162300"/>
          </a:xfrm>
        </p:spPr>
        <p:txBody>
          <a:bodyPr>
            <a:normAutofit/>
          </a:bodyPr>
          <a:lstStyle/>
          <a:p>
            <a:pPr marL="0" indent="0">
              <a:buNone/>
            </a:pPr>
            <a:r>
              <a:rPr lang="en-US" b="1" dirty="0"/>
              <a:t>Objective</a:t>
            </a:r>
          </a:p>
          <a:p>
            <a:pPr>
              <a:spcBef>
                <a:spcPts val="500"/>
              </a:spcBef>
            </a:pPr>
            <a:r>
              <a:rPr lang="en-US" dirty="0"/>
              <a:t>Minimize asymmetry at final time</a:t>
            </a:r>
          </a:p>
          <a:p>
            <a:pPr marL="0" indent="0">
              <a:buNone/>
            </a:pPr>
            <a:r>
              <a:rPr lang="en-US" b="1" dirty="0"/>
              <a:t>Controls</a:t>
            </a:r>
          </a:p>
          <a:p>
            <a:pPr>
              <a:spcBef>
                <a:spcPts val="500"/>
              </a:spcBef>
            </a:pPr>
            <a:r>
              <a:rPr lang="en-US" dirty="0"/>
              <a:t>Control Functions for </a:t>
            </a:r>
          </a:p>
          <a:p>
            <a:pPr lvl="1"/>
            <a:r>
              <a:rPr lang="en-US" dirty="0"/>
              <a:t>Varying imposed reaction in time</a:t>
            </a:r>
          </a:p>
          <a:p>
            <a:pPr lvl="1"/>
            <a:r>
              <a:rPr lang="en-US" dirty="0"/>
              <a:t>Varying imposed convection in time</a:t>
            </a:r>
          </a:p>
          <a:p>
            <a:pPr marL="0" indent="-46037">
              <a:buNone/>
            </a:pPr>
            <a:r>
              <a:rPr lang="en-US" b="1" dirty="0"/>
              <a:t>Solver</a:t>
            </a:r>
          </a:p>
          <a:p>
            <a:pPr marL="239713" indent="-285750"/>
            <a:r>
              <a:rPr lang="en-US" dirty="0"/>
              <a:t>Method of Moving Asymptotes (MMA)</a:t>
            </a:r>
          </a:p>
          <a:p>
            <a:pPr marL="239713" indent="-285750"/>
            <a:endParaRPr lang="en-US" dirty="0"/>
          </a:p>
          <a:p>
            <a:pPr marL="292100" lvl="1" indent="0">
              <a:buNone/>
            </a:pPr>
            <a:endParaRPr lang="en-US" dirty="0"/>
          </a:p>
        </p:txBody>
      </p:sp>
      <p:sp>
        <p:nvSpPr>
          <p:cNvPr id="10" name="Text Placeholder 9">
            <a:extLst>
              <a:ext uri="{FF2B5EF4-FFF2-40B4-BE49-F238E27FC236}">
                <a16:creationId xmlns:a16="http://schemas.microsoft.com/office/drawing/2014/main" id="{FFD9F5A5-EDD0-2571-BBBA-29D8455AB991}"/>
              </a:ext>
            </a:extLst>
          </p:cNvPr>
          <p:cNvSpPr>
            <a:spLocks noGrp="1"/>
          </p:cNvSpPr>
          <p:nvPr>
            <p:ph type="body" sz="quarter" idx="12"/>
          </p:nvPr>
        </p:nvSpPr>
        <p:spPr/>
        <p:txBody>
          <a:bodyPr/>
          <a:lstStyle/>
          <a:p>
            <a:r>
              <a:rPr lang="en-US" dirty="0"/>
              <a:t>Etching process before and after optimization</a:t>
            </a:r>
          </a:p>
        </p:txBody>
      </p:sp>
      <p:pic>
        <p:nvPicPr>
          <p:cNvPr id="12" name="Picture 11">
            <a:extLst>
              <a:ext uri="{FF2B5EF4-FFF2-40B4-BE49-F238E27FC236}">
                <a16:creationId xmlns:a16="http://schemas.microsoft.com/office/drawing/2014/main" id="{F5154AF6-79EF-48B6-ADC4-F7C158FE652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358452" y="923768"/>
            <a:ext cx="6515725" cy="3665095"/>
          </a:xfrm>
          <a:prstGeom prst="rect">
            <a:avLst/>
          </a:prstGeom>
        </p:spPr>
      </p:pic>
    </p:spTree>
    <p:extLst>
      <p:ext uri="{BB962C8B-B14F-4D97-AF65-F5344CB8AC3E}">
        <p14:creationId xmlns:p14="http://schemas.microsoft.com/office/powerpoint/2010/main" val="17059052"/>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55F43776-3B33-483E-9FFD-708179903AFA}" vid="{5CDBF114-2BB9-41DF-957F-C82BD3AAC4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34057</TotalTime>
  <Words>91</Words>
  <Application>Microsoft Office PowerPoint</Application>
  <PresentationFormat>On-screen Show (16:9)</PresentationFormat>
  <Paragraphs>25</Paragraphs>
  <Slides>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Lato</vt:lpstr>
      <vt:lpstr>Arial</vt:lpstr>
      <vt:lpstr>Lato Light</vt:lpstr>
      <vt:lpstr>Lato Black</vt:lpstr>
      <vt:lpstr>Calibri</vt:lpstr>
      <vt:lpstr>Wingdings</vt:lpstr>
      <vt:lpstr>comsol</vt:lpstr>
      <vt:lpstr>Optimization of Chemical Etching</vt:lpstr>
      <vt:lpstr>Forward problem</vt:lpstr>
      <vt:lpstr>Optimization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Pyrolysis of a wood sphere</dc:title>
  <dc:creator>Lina Nordberg Samuelsson</dc:creator>
  <cp:lastModifiedBy>Kristian Ejlebjærg Jensen</cp:lastModifiedBy>
  <cp:revision>70</cp:revision>
  <dcterms:created xsi:type="dcterms:W3CDTF">2023-07-13T12:50:15Z</dcterms:created>
  <dcterms:modified xsi:type="dcterms:W3CDTF">2024-10-01T08:14:59Z</dcterms:modified>
</cp:coreProperties>
</file>