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61" r:id="rId2"/>
    <p:sldId id="262" r:id="rId3"/>
    <p:sldId id="263" r:id="rId4"/>
    <p:sldId id="264" r:id="rId5"/>
    <p:sldId id="265" r:id="rId6"/>
    <p:sldId id="266" r:id="rId7"/>
    <p:sldId id="270" r:id="rId8"/>
    <p:sldId id="271"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5" d="100"/>
          <a:sy n="145" d="100"/>
        </p:scale>
        <p:origin x="624" y="12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1/5/2015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‹N°›</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2507391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sv-SE" dirty="0" smtClean="0">
              <a:latin typeface="GillSans" pitchFamily="34" charset="0"/>
            </a:endParaRPr>
          </a:p>
        </p:txBody>
      </p:sp>
      <p:sp>
        <p:nvSpPr>
          <p:cNvPr id="4" name="Slide Number Placeholder 3"/>
          <p:cNvSpPr>
            <a:spLocks noGrp="1"/>
          </p:cNvSpPr>
          <p:nvPr>
            <p:ph type="sldNum" sz="quarter" idx="10"/>
          </p:nvPr>
        </p:nvSpPr>
        <p:spPr/>
        <p:txBody>
          <a:bodyPr/>
          <a:lstStyle/>
          <a:p>
            <a:fld id="{193491D8-5840-4133-B218-AD38D839AFD4}" type="slidenum">
              <a:rPr lang="sv-SE" smtClean="0"/>
              <a:t>7</a:t>
            </a:fld>
            <a:endParaRPr lang="sv-SE"/>
          </a:p>
        </p:txBody>
      </p:sp>
    </p:spTree>
    <p:extLst>
      <p:ext uri="{BB962C8B-B14F-4D97-AF65-F5344CB8AC3E}">
        <p14:creationId xmlns:p14="http://schemas.microsoft.com/office/powerpoint/2010/main" val="323798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sv-SE" dirty="0" smtClean="0">
              <a:latin typeface="GillSans" pitchFamily="34" charset="0"/>
            </a:endParaRPr>
          </a:p>
        </p:txBody>
      </p:sp>
      <p:sp>
        <p:nvSpPr>
          <p:cNvPr id="4" name="Slide Number Placeholder 3"/>
          <p:cNvSpPr>
            <a:spLocks noGrp="1"/>
          </p:cNvSpPr>
          <p:nvPr>
            <p:ph type="sldNum" sz="quarter" idx="10"/>
          </p:nvPr>
        </p:nvSpPr>
        <p:spPr/>
        <p:txBody>
          <a:bodyPr/>
          <a:lstStyle/>
          <a:p>
            <a:fld id="{193491D8-5840-4133-B218-AD38D839AFD4}" type="slidenum">
              <a:rPr lang="sv-SE" smtClean="0"/>
              <a:t>8</a:t>
            </a:fld>
            <a:endParaRPr lang="sv-SE"/>
          </a:p>
        </p:txBody>
      </p:sp>
    </p:spTree>
    <p:extLst>
      <p:ext uri="{BB962C8B-B14F-4D97-AF65-F5344CB8AC3E}">
        <p14:creationId xmlns:p14="http://schemas.microsoft.com/office/powerpoint/2010/main" val="6915738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
        <p:nvSpPr>
          <p:cNvPr id="7" name="TextBox 6"/>
          <p:cNvSpPr txBox="1"/>
          <p:nvPr userDrawn="1"/>
        </p:nvSpPr>
        <p:spPr>
          <a:xfrm>
            <a:off x="228600" y="4552950"/>
            <a:ext cx="2743200" cy="369332"/>
          </a:xfrm>
          <a:prstGeom prst="rect">
            <a:avLst/>
          </a:prstGeom>
          <a:noFill/>
        </p:spPr>
        <p:txBody>
          <a:bodyPr wrap="square" rtlCol="0">
            <a:spAutoFit/>
          </a:bodyPr>
          <a:lstStyle/>
          <a:p>
            <a:r>
              <a:rPr lang="en-US" sz="600" dirty="0"/>
              <a:t>© Copyright 2014 COMSOL. Any of the images, text, and equations here may be copied and modified for your own internal use. All trademarks are the property of their respective owners. See </a:t>
            </a:r>
            <a:r>
              <a:rPr lang="en-US" sz="600" dirty="0">
                <a:hlinkClick r:id="rId2"/>
              </a:rPr>
              <a:t>www.comsol.com/trademarks</a:t>
            </a:r>
            <a:r>
              <a:rPr lang="en-US" sz="600" dirty="0"/>
              <a:t>.</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0"/>
            <a:ext cx="8229600" cy="85725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504950"/>
            <a:ext cx="82296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0"/>
            <a:ext cx="8229600" cy="85725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04950"/>
            <a:ext cx="40386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04950"/>
            <a:ext cx="40386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2202"/>
            <a:ext cx="9144000" cy="5164752"/>
          </a:xfrm>
          <a:prstGeom prst="rect">
            <a:avLst/>
          </a:prstGeom>
        </p:spPr>
      </p:pic>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1D8BD707-D9CF-40AE-B4C6-C98DA3205C09}" type="datetimeFigureOut">
              <a:rPr lang="en-US" smtClean="0"/>
              <a:pPr/>
              <a:t>1/5/2015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Geometrical View Factor Computation</a:t>
            </a:r>
            <a:endParaRPr lang="sv-SE" dirty="0"/>
          </a:p>
        </p:txBody>
      </p:sp>
      <p:sp>
        <p:nvSpPr>
          <p:cNvPr id="3" name="Subtitle 2"/>
          <p:cNvSpPr>
            <a:spLocks noGrp="1"/>
          </p:cNvSpPr>
          <p:nvPr>
            <p:ph type="subTitle" idx="1"/>
          </p:nvPr>
        </p:nvSpPr>
        <p:spPr/>
        <p:txBody>
          <a:bodyPr/>
          <a:lstStyle/>
          <a:p>
            <a:pPr algn="l"/>
            <a:r>
              <a:rPr lang="en-US" sz="1800" dirty="0"/>
              <a:t>Computing the view </a:t>
            </a:r>
            <a:r>
              <a:rPr lang="en-US" sz="1800" dirty="0" smtClean="0"/>
              <a:t>factors </a:t>
            </a:r>
            <a:r>
              <a:rPr lang="en-US" sz="1800" dirty="0"/>
              <a:t>between two spheres with the Heat Transfer Module</a:t>
            </a:r>
          </a:p>
          <a:p>
            <a:pPr algn="l"/>
            <a:endParaRPr lang="en-US" sz="2000" dirty="0"/>
          </a:p>
        </p:txBody>
      </p:sp>
    </p:spTree>
    <p:extLst>
      <p:ext uri="{BB962C8B-B14F-4D97-AF65-F5344CB8AC3E}">
        <p14:creationId xmlns:p14="http://schemas.microsoft.com/office/powerpoint/2010/main" val="3407987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endParaRPr lang="sv-SE" dirty="0"/>
          </a:p>
        </p:txBody>
      </p:sp>
      <p:sp>
        <p:nvSpPr>
          <p:cNvPr id="3" name="Content Placeholder 2"/>
          <p:cNvSpPr>
            <a:spLocks noGrp="1"/>
          </p:cNvSpPr>
          <p:nvPr>
            <p:ph idx="1"/>
          </p:nvPr>
        </p:nvSpPr>
        <p:spPr>
          <a:xfrm>
            <a:off x="952500" y="1657350"/>
            <a:ext cx="7239000" cy="2667000"/>
          </a:xfrm>
        </p:spPr>
        <p:txBody>
          <a:bodyPr>
            <a:noAutofit/>
          </a:bodyPr>
          <a:lstStyle/>
          <a:p>
            <a:pPr marL="0" indent="0">
              <a:spcAft>
                <a:spcPts val="600"/>
              </a:spcAft>
              <a:buNone/>
            </a:pPr>
            <a:r>
              <a:rPr lang="en-US" sz="1800" dirty="0" smtClean="0"/>
              <a:t>When </a:t>
            </a:r>
            <a:r>
              <a:rPr lang="en-US" sz="1800" dirty="0"/>
              <a:t>simulating surface-to-surface radiation, we rely on the view factors between elements of diffuse surfaces that emit and receive radiation. To compute surface-to-surface radiation in a given geometry, operators are created by the heat interface and can be used to evaluate view factors in </a:t>
            </a:r>
            <a:r>
              <a:rPr lang="en-US" sz="1800" dirty="0" err="1"/>
              <a:t>postprocessing</a:t>
            </a:r>
            <a:r>
              <a:rPr lang="en-US" sz="1800" dirty="0"/>
              <a:t>.</a:t>
            </a:r>
          </a:p>
          <a:p>
            <a:pPr marL="0" indent="0">
              <a:spcAft>
                <a:spcPts val="600"/>
              </a:spcAft>
              <a:buNone/>
            </a:pPr>
            <a:r>
              <a:rPr lang="en-US" sz="1800" dirty="0" smtClean="0"/>
              <a:t>This </a:t>
            </a:r>
            <a:r>
              <a:rPr lang="en-US" sz="1800" dirty="0"/>
              <a:t>model shows how to compute view factors using the operators provided by surface-to-surface radiation features. The geometric configuration consists of two concentric spheres, and the results include computed view factors, which are compared with analytical values.</a:t>
            </a:r>
          </a:p>
        </p:txBody>
      </p:sp>
    </p:spTree>
    <p:extLst>
      <p:ext uri="{BB962C8B-B14F-4D97-AF65-F5344CB8AC3E}">
        <p14:creationId xmlns:p14="http://schemas.microsoft.com/office/powerpoint/2010/main" val="965553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Geometrical Configuration</a:t>
            </a:r>
          </a:p>
        </p:txBody>
      </p:sp>
      <p:sp>
        <p:nvSpPr>
          <p:cNvPr id="3" name="Content Placeholder 2"/>
          <p:cNvSpPr>
            <a:spLocks noGrp="1"/>
          </p:cNvSpPr>
          <p:nvPr>
            <p:ph sz="half" idx="1"/>
          </p:nvPr>
        </p:nvSpPr>
        <p:spPr/>
        <p:txBody>
          <a:bodyPr>
            <a:normAutofit/>
          </a:bodyPr>
          <a:lstStyle/>
          <a:p>
            <a:r>
              <a:rPr lang="en-US" dirty="0" smtClean="0"/>
              <a:t>This simple geometry consists of two concentric spheres</a:t>
            </a:r>
          </a:p>
        </p:txBody>
      </p:sp>
      <p:pic>
        <p:nvPicPr>
          <p:cNvPr id="29" name="Picture 28"/>
          <p:cNvPicPr>
            <a:picLocks noChangeAspect="1"/>
          </p:cNvPicPr>
          <p:nvPr/>
        </p:nvPicPr>
        <p:blipFill>
          <a:blip r:embed="rId2"/>
          <a:stretch>
            <a:fillRect/>
          </a:stretch>
        </p:blipFill>
        <p:spPr>
          <a:xfrm>
            <a:off x="4038600" y="1434385"/>
            <a:ext cx="3885502" cy="3101617"/>
          </a:xfrm>
          <a:prstGeom prst="rect">
            <a:avLst/>
          </a:prstGeom>
        </p:spPr>
      </p:pic>
    </p:spTree>
    <p:extLst>
      <p:ext uri="{BB962C8B-B14F-4D97-AF65-F5344CB8AC3E}">
        <p14:creationId xmlns:p14="http://schemas.microsoft.com/office/powerpoint/2010/main" val="3845323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Analytical results</a:t>
            </a:r>
            <a:endParaRPr lang="sv-SE" dirty="0"/>
          </a:p>
        </p:txBody>
      </p:sp>
      <p:pic>
        <p:nvPicPr>
          <p:cNvPr id="5" name="Image 2"/>
          <p:cNvPicPr>
            <a:picLocks noChangeAspect="1"/>
          </p:cNvPicPr>
          <p:nvPr/>
        </p:nvPicPr>
        <p:blipFill>
          <a:blip r:embed="rId2"/>
          <a:stretch>
            <a:fillRect/>
          </a:stretch>
        </p:blipFill>
        <p:spPr>
          <a:xfrm>
            <a:off x="990600" y="2023789"/>
            <a:ext cx="2362200" cy="1630546"/>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3800" y="1885950"/>
            <a:ext cx="4724400" cy="1906225"/>
          </a:xfrm>
          <a:prstGeom prst="rect">
            <a:avLst/>
          </a:prstGeom>
        </p:spPr>
      </p:pic>
    </p:spTree>
    <p:extLst>
      <p:ext uri="{BB962C8B-B14F-4D97-AF65-F5344CB8AC3E}">
        <p14:creationId xmlns:p14="http://schemas.microsoft.com/office/powerpoint/2010/main" val="10164328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Surface </a:t>
            </a:r>
            <a:r>
              <a:rPr lang="en-US" dirty="0" smtClean="0"/>
              <a:t>Indicator</a:t>
            </a:r>
            <a:endParaRPr lang="sv-SE" dirty="0"/>
          </a:p>
        </p:txBody>
      </p:sp>
      <p:sp>
        <p:nvSpPr>
          <p:cNvPr id="3" name="Content Placeholder 2"/>
          <p:cNvSpPr>
            <a:spLocks noGrp="1"/>
          </p:cNvSpPr>
          <p:nvPr>
            <p:ph idx="1"/>
          </p:nvPr>
        </p:nvSpPr>
        <p:spPr/>
        <p:txBody>
          <a:bodyPr>
            <a:normAutofit/>
          </a:bodyPr>
          <a:lstStyle/>
          <a:p>
            <a:pPr marL="0" indent="0">
              <a:buNone/>
            </a:pPr>
            <a:r>
              <a:rPr lang="en-US" sz="2000" dirty="0" smtClean="0"/>
              <a:t>The ‘</a:t>
            </a:r>
            <a:r>
              <a:rPr lang="en-US" sz="2000" dirty="0" err="1" smtClean="0"/>
              <a:t>ext</a:t>
            </a:r>
            <a:r>
              <a:rPr lang="en-US" sz="2000" dirty="0" smtClean="0"/>
              <a:t>’ </a:t>
            </a:r>
            <a:r>
              <a:rPr lang="en-US" sz="2000" dirty="0"/>
              <a:t>and </a:t>
            </a:r>
            <a:r>
              <a:rPr lang="en-US" sz="2000" dirty="0" smtClean="0"/>
              <a:t>‘</a:t>
            </a:r>
            <a:r>
              <a:rPr lang="en-US" sz="2000" dirty="0" err="1" smtClean="0"/>
              <a:t>int</a:t>
            </a:r>
            <a:r>
              <a:rPr lang="en-US" sz="2000" dirty="0" smtClean="0"/>
              <a:t>’ variables </a:t>
            </a:r>
            <a:r>
              <a:rPr lang="en-US" sz="2000" dirty="0"/>
              <a:t>are </a:t>
            </a:r>
            <a:r>
              <a:rPr lang="en-US" sz="2000" dirty="0" smtClean="0"/>
              <a:t>used as </a:t>
            </a:r>
            <a:r>
              <a:rPr lang="en-US" sz="2000" dirty="0"/>
              <a:t>identity functions for exterior and interior </a:t>
            </a:r>
            <a:r>
              <a:rPr lang="en-US" sz="2000" dirty="0" smtClean="0"/>
              <a:t>surfaces</a:t>
            </a:r>
            <a:endParaRPr lang="en-US" sz="2000" dirty="0"/>
          </a:p>
        </p:txBody>
      </p:sp>
      <p:pic>
        <p:nvPicPr>
          <p:cNvPr id="4" name="Image 3"/>
          <p:cNvPicPr>
            <a:picLocks noChangeAspect="1"/>
          </p:cNvPicPr>
          <p:nvPr/>
        </p:nvPicPr>
        <p:blipFill>
          <a:blip r:embed="rId2"/>
          <a:stretch>
            <a:fillRect/>
          </a:stretch>
        </p:blipFill>
        <p:spPr>
          <a:xfrm>
            <a:off x="2057400" y="2266950"/>
            <a:ext cx="4495800" cy="2294220"/>
          </a:xfrm>
          <a:prstGeom prst="rect">
            <a:avLst/>
          </a:prstGeom>
        </p:spPr>
      </p:pic>
    </p:spTree>
    <p:extLst>
      <p:ext uri="{BB962C8B-B14F-4D97-AF65-F5344CB8AC3E}">
        <p14:creationId xmlns:p14="http://schemas.microsoft.com/office/powerpoint/2010/main" val="3229458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Surface </a:t>
            </a:r>
            <a:r>
              <a:rPr lang="en-US" dirty="0" smtClean="0"/>
              <a:t>Integral</a:t>
            </a:r>
            <a:endParaRPr lang="sv-SE" dirty="0"/>
          </a:p>
        </p:txBody>
      </p:sp>
      <p:sp>
        <p:nvSpPr>
          <p:cNvPr id="3" name="Content Placeholder 2"/>
          <p:cNvSpPr>
            <a:spLocks noGrp="1"/>
          </p:cNvSpPr>
          <p:nvPr>
            <p:ph idx="1"/>
          </p:nvPr>
        </p:nvSpPr>
        <p:spPr/>
        <p:txBody>
          <a:bodyPr>
            <a:normAutofit/>
          </a:bodyPr>
          <a:lstStyle/>
          <a:p>
            <a:pPr marL="0" indent="0">
              <a:buNone/>
            </a:pPr>
            <a:r>
              <a:rPr lang="en-US" sz="2000" dirty="0" smtClean="0"/>
              <a:t>The ‘</a:t>
            </a:r>
            <a:r>
              <a:rPr lang="en-US" sz="2000" dirty="0" err="1" smtClean="0"/>
              <a:t>intop_ext</a:t>
            </a:r>
            <a:r>
              <a:rPr lang="en-US" sz="2000" dirty="0" smtClean="0"/>
              <a:t>’ </a:t>
            </a:r>
            <a:r>
              <a:rPr lang="en-US" sz="2000" dirty="0"/>
              <a:t>and </a:t>
            </a:r>
            <a:r>
              <a:rPr lang="en-US" sz="2000" dirty="0" smtClean="0"/>
              <a:t>‘</a:t>
            </a:r>
            <a:r>
              <a:rPr lang="en-US" sz="2000" dirty="0" err="1" smtClean="0"/>
              <a:t>intop_int</a:t>
            </a:r>
            <a:r>
              <a:rPr lang="en-US" sz="2000" dirty="0" smtClean="0"/>
              <a:t>’ operators </a:t>
            </a:r>
            <a:r>
              <a:rPr lang="en-US" sz="2000" dirty="0"/>
              <a:t>compute surface integrals on exterior and interior surfaces</a:t>
            </a:r>
          </a:p>
        </p:txBody>
      </p:sp>
      <p:pic>
        <p:nvPicPr>
          <p:cNvPr id="4" name="Image 2"/>
          <p:cNvPicPr>
            <a:picLocks noChangeAspect="1"/>
          </p:cNvPicPr>
          <p:nvPr/>
        </p:nvPicPr>
        <p:blipFill>
          <a:blip r:embed="rId2"/>
          <a:stretch>
            <a:fillRect/>
          </a:stretch>
        </p:blipFill>
        <p:spPr>
          <a:xfrm>
            <a:off x="1828800" y="2343150"/>
            <a:ext cx="5243512" cy="2084615"/>
          </a:xfrm>
          <a:prstGeom prst="rect">
            <a:avLst/>
          </a:prstGeom>
        </p:spPr>
      </p:pic>
    </p:spTree>
    <p:extLst>
      <p:ext uri="{BB962C8B-B14F-4D97-AF65-F5344CB8AC3E}">
        <p14:creationId xmlns:p14="http://schemas.microsoft.com/office/powerpoint/2010/main" val="3825589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View </a:t>
            </a:r>
            <a:r>
              <a:rPr lang="en-US" dirty="0" smtClean="0"/>
              <a:t>Factor Computation</a:t>
            </a:r>
            <a:endParaRPr lang="en-US" dirty="0"/>
          </a:p>
        </p:txBody>
      </p:sp>
      <p:pic>
        <p:nvPicPr>
          <p:cNvPr id="3" name="Picture 2"/>
          <p:cNvPicPr>
            <a:picLocks noChangeAspect="1"/>
          </p:cNvPicPr>
          <p:nvPr/>
        </p:nvPicPr>
        <p:blipFill>
          <a:blip r:embed="rId3"/>
          <a:stretch>
            <a:fillRect/>
          </a:stretch>
        </p:blipFill>
        <p:spPr>
          <a:xfrm>
            <a:off x="3572591" y="2006116"/>
            <a:ext cx="802156" cy="321677"/>
          </a:xfrm>
          <a:prstGeom prst="rect">
            <a:avLst/>
          </a:prstGeom>
        </p:spPr>
      </p:pic>
      <p:sp>
        <p:nvSpPr>
          <p:cNvPr id="8" name="Rectangle 1"/>
          <p:cNvSpPr>
            <a:spLocks noChangeArrowheads="1"/>
          </p:cNvSpPr>
          <p:nvPr/>
        </p:nvSpPr>
        <p:spPr bwMode="auto">
          <a:xfrm>
            <a:off x="4606344" y="2028454"/>
            <a:ext cx="33528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err="1" smtClean="0">
                <a:ln>
                  <a:noFill/>
                </a:ln>
                <a:solidFill>
                  <a:schemeClr val="tx1"/>
                </a:solidFill>
                <a:effectLst/>
                <a:latin typeface="Arial Unicode MS" panose="020B0604020202020204" pitchFamily="34" charset="-128"/>
              </a:rPr>
              <a:t>intop_ext</a:t>
            </a:r>
            <a:r>
              <a:rPr kumimoji="0" lang="fr-FR" altLang="fr-FR" sz="1200" b="0" i="0" u="none" strike="noStrike" cap="none" normalizeH="0" baseline="0" dirty="0" smtClean="0">
                <a:ln>
                  <a:noFill/>
                </a:ln>
                <a:solidFill>
                  <a:schemeClr val="tx1"/>
                </a:solidFill>
                <a:effectLst/>
                <a:latin typeface="Arial Unicode MS" panose="020B0604020202020204" pitchFamily="34" charset="-128"/>
              </a:rPr>
              <a:t>(comp1.ht.radopd(0,ext))/</a:t>
            </a:r>
            <a:r>
              <a:rPr kumimoji="0" lang="fr-FR" altLang="fr-FR" sz="1200" b="0" i="0" u="none" strike="noStrike" cap="none" normalizeH="0" baseline="0" dirty="0" err="1" smtClean="0">
                <a:ln>
                  <a:noFill/>
                </a:ln>
                <a:solidFill>
                  <a:schemeClr val="tx1"/>
                </a:solidFill>
                <a:effectLst/>
                <a:latin typeface="Arial Unicode MS" panose="020B0604020202020204" pitchFamily="34" charset="-128"/>
              </a:rPr>
              <a:t>intop_ext</a:t>
            </a:r>
            <a:r>
              <a:rPr kumimoji="0" lang="fr-FR" altLang="fr-FR" sz="1200" b="0" i="0" u="none" strike="noStrike" cap="none" normalizeH="0" baseline="0" dirty="0" smtClean="0">
                <a:ln>
                  <a:noFill/>
                </a:ln>
                <a:solidFill>
                  <a:schemeClr val="tx1"/>
                </a:solidFill>
                <a:effectLst/>
                <a:latin typeface="Arial Unicode MS" panose="020B0604020202020204" pitchFamily="34" charset="-128"/>
              </a:rPr>
              <a:t>(1)</a:t>
            </a:r>
            <a:r>
              <a:rPr kumimoji="0" lang="fr-FR" altLang="fr-FR" sz="1200" b="0" i="0" u="none" strike="noStrike" cap="none" normalizeH="0" baseline="0" dirty="0" smtClean="0">
                <a:ln>
                  <a:noFill/>
                </a:ln>
                <a:solidFill>
                  <a:schemeClr val="tx1"/>
                </a:solidFill>
                <a:effectLst/>
              </a:rPr>
              <a:t> </a:t>
            </a:r>
            <a:endParaRPr kumimoji="0" lang="fr-FR" altLang="fr-FR" sz="12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4"/>
          <a:stretch>
            <a:fillRect/>
          </a:stretch>
        </p:blipFill>
        <p:spPr>
          <a:xfrm>
            <a:off x="3640886" y="3458581"/>
            <a:ext cx="816814" cy="329226"/>
          </a:xfrm>
          <a:prstGeom prst="rect">
            <a:avLst/>
          </a:prstGeom>
        </p:spPr>
      </p:pic>
      <p:sp>
        <p:nvSpPr>
          <p:cNvPr id="11" name="Rectangle 2"/>
          <p:cNvSpPr>
            <a:spLocks noChangeArrowheads="1"/>
          </p:cNvSpPr>
          <p:nvPr/>
        </p:nvSpPr>
        <p:spPr bwMode="auto">
          <a:xfrm>
            <a:off x="4644444" y="3510808"/>
            <a:ext cx="32766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err="1" smtClean="0">
                <a:ln>
                  <a:noFill/>
                </a:ln>
                <a:solidFill>
                  <a:schemeClr val="tx1"/>
                </a:solidFill>
                <a:effectLst/>
                <a:latin typeface="Arial Unicode MS" panose="020B0604020202020204" pitchFamily="34" charset="-128"/>
              </a:rPr>
              <a:t>intop_ext</a:t>
            </a:r>
            <a:r>
              <a:rPr kumimoji="0" lang="fr-FR" altLang="fr-FR" sz="1200" b="0" i="0" u="none" strike="noStrike" cap="none" normalizeH="0" baseline="0" dirty="0" smtClean="0">
                <a:ln>
                  <a:noFill/>
                </a:ln>
                <a:solidFill>
                  <a:schemeClr val="tx1"/>
                </a:solidFill>
                <a:effectLst/>
                <a:latin typeface="Arial Unicode MS" panose="020B0604020202020204" pitchFamily="34" charset="-128"/>
              </a:rPr>
              <a:t>(comp1.ht.radopd(int,0))/</a:t>
            </a:r>
            <a:r>
              <a:rPr kumimoji="0" lang="fr-FR" altLang="fr-FR" sz="1200" b="0" i="0" u="none" strike="noStrike" cap="none" normalizeH="0" baseline="0" dirty="0" err="1" smtClean="0">
                <a:ln>
                  <a:noFill/>
                </a:ln>
                <a:solidFill>
                  <a:schemeClr val="tx1"/>
                </a:solidFill>
                <a:effectLst/>
                <a:latin typeface="Arial Unicode MS" panose="020B0604020202020204" pitchFamily="34" charset="-128"/>
              </a:rPr>
              <a:t>intop_int</a:t>
            </a:r>
            <a:r>
              <a:rPr kumimoji="0" lang="fr-FR" altLang="fr-FR" sz="1200" b="0" i="0" u="none" strike="noStrike" cap="none" normalizeH="0" baseline="0" dirty="0" smtClean="0">
                <a:ln>
                  <a:noFill/>
                </a:ln>
                <a:solidFill>
                  <a:schemeClr val="tx1"/>
                </a:solidFill>
                <a:effectLst/>
                <a:latin typeface="Arial Unicode MS" panose="020B0604020202020204" pitchFamily="34" charset="-128"/>
              </a:rPr>
              <a:t>(1)</a:t>
            </a:r>
            <a:r>
              <a:rPr kumimoji="0" lang="fr-FR" altLang="fr-FR" sz="1200" b="0" i="0" u="none" strike="noStrike" cap="none" normalizeH="0" baseline="0" dirty="0" smtClean="0">
                <a:ln>
                  <a:noFill/>
                </a:ln>
                <a:solidFill>
                  <a:schemeClr val="tx1"/>
                </a:solidFill>
                <a:effectLst/>
              </a:rPr>
              <a:t> </a:t>
            </a:r>
            <a:endParaRPr kumimoji="0" lang="fr-FR" altLang="fr-FR" sz="1200" b="0" i="0" u="none" strike="noStrike" cap="none" normalizeH="0" baseline="0" dirty="0" smtClean="0">
              <a:ln>
                <a:noFill/>
              </a:ln>
              <a:solidFill>
                <a:schemeClr val="tx1"/>
              </a:solidFill>
              <a:effectLst/>
              <a:latin typeface="Arial" panose="020B0604020202020204" pitchFamily="34" charset="0"/>
            </a:endParaRPr>
          </a:p>
        </p:txBody>
      </p:sp>
      <p:pic>
        <p:nvPicPr>
          <p:cNvPr id="5" name="Image 4"/>
          <p:cNvPicPr>
            <a:picLocks noChangeAspect="1"/>
          </p:cNvPicPr>
          <p:nvPr/>
        </p:nvPicPr>
        <p:blipFill>
          <a:blip r:embed="rId5"/>
          <a:stretch>
            <a:fillRect/>
          </a:stretch>
        </p:blipFill>
        <p:spPr>
          <a:xfrm>
            <a:off x="685800" y="1850278"/>
            <a:ext cx="2655194" cy="633349"/>
          </a:xfrm>
          <a:prstGeom prst="rect">
            <a:avLst/>
          </a:prstGeom>
        </p:spPr>
      </p:pic>
      <p:pic>
        <p:nvPicPr>
          <p:cNvPr id="7" name="Image 6"/>
          <p:cNvPicPr>
            <a:picLocks noChangeAspect="1"/>
          </p:cNvPicPr>
          <p:nvPr/>
        </p:nvPicPr>
        <p:blipFill>
          <a:blip r:embed="rId6"/>
          <a:stretch>
            <a:fillRect/>
          </a:stretch>
        </p:blipFill>
        <p:spPr>
          <a:xfrm>
            <a:off x="863342" y="3300106"/>
            <a:ext cx="2590800" cy="646176"/>
          </a:xfrm>
          <a:prstGeom prst="rect">
            <a:avLst/>
          </a:prstGeom>
        </p:spPr>
      </p:pic>
    </p:spTree>
    <p:extLst>
      <p:ext uri="{BB962C8B-B14F-4D97-AF65-F5344CB8AC3E}">
        <p14:creationId xmlns:p14="http://schemas.microsoft.com/office/powerpoint/2010/main" val="721050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Table</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042969031"/>
              </p:ext>
            </p:extLst>
          </p:nvPr>
        </p:nvGraphicFramePr>
        <p:xfrm>
          <a:off x="1066800" y="1962150"/>
          <a:ext cx="7315200" cy="1752600"/>
        </p:xfrm>
        <a:graphic>
          <a:graphicData uri="http://schemas.openxmlformats.org/drawingml/2006/table">
            <a:tbl>
              <a:tblPr firstRow="1" bandRow="1">
                <a:tableStyleId>{5C22544A-7EE6-4342-B048-85BDC9FD1C3A}</a:tableStyleId>
              </a:tblPr>
              <a:tblGrid>
                <a:gridCol w="2070709"/>
                <a:gridCol w="1278438"/>
                <a:gridCol w="1299053"/>
                <a:gridCol w="1371600"/>
                <a:gridCol w="1295400"/>
              </a:tblGrid>
              <a:tr h="438150">
                <a:tc>
                  <a:txBody>
                    <a:bodyPr/>
                    <a:lstStyle/>
                    <a:p>
                      <a:endParaRPr lang="en-US" sz="2100" dirty="0"/>
                    </a:p>
                  </a:txBody>
                  <a:tcPr marL="108037" marR="108037" marT="54018" marB="54018"/>
                </a:tc>
                <a:tc>
                  <a:txBody>
                    <a:bodyPr/>
                    <a:lstStyle/>
                    <a:p>
                      <a:r>
                        <a:rPr lang="en-US" sz="2100" dirty="0" smtClean="0"/>
                        <a:t>Fint_int</a:t>
                      </a:r>
                      <a:endParaRPr lang="en-US" sz="2100" dirty="0"/>
                    </a:p>
                  </a:txBody>
                  <a:tcPr marL="108037" marR="108037" marT="54018" marB="54018"/>
                </a:tc>
                <a:tc>
                  <a:txBody>
                    <a:bodyPr/>
                    <a:lstStyle/>
                    <a:p>
                      <a:r>
                        <a:rPr lang="en-US" sz="2100" dirty="0" smtClean="0"/>
                        <a:t>Fint_ext</a:t>
                      </a:r>
                      <a:endParaRPr lang="en-US" sz="2100" dirty="0"/>
                    </a:p>
                  </a:txBody>
                  <a:tcPr marL="108037" marR="108037" marT="54018" marB="54018"/>
                </a:tc>
                <a:tc>
                  <a:txBody>
                    <a:bodyPr/>
                    <a:lstStyle/>
                    <a:p>
                      <a:r>
                        <a:rPr lang="en-US" sz="2100" dirty="0" smtClean="0"/>
                        <a:t>Fext_ext</a:t>
                      </a:r>
                      <a:endParaRPr lang="en-US" sz="2100" dirty="0"/>
                    </a:p>
                  </a:txBody>
                  <a:tcPr marL="108037" marR="108037" marT="54018" marB="54018"/>
                </a:tc>
                <a:tc>
                  <a:txBody>
                    <a:bodyPr/>
                    <a:lstStyle/>
                    <a:p>
                      <a:r>
                        <a:rPr lang="en-US" sz="2100" dirty="0" smtClean="0"/>
                        <a:t>Fext_int</a:t>
                      </a:r>
                      <a:endParaRPr lang="en-US" sz="2100" dirty="0"/>
                    </a:p>
                  </a:txBody>
                  <a:tcPr marL="108037" marR="108037" marT="54018" marB="54018"/>
                </a:tc>
              </a:tr>
              <a:tr h="438150">
                <a:tc>
                  <a:txBody>
                    <a:bodyPr/>
                    <a:lstStyle/>
                    <a:p>
                      <a:r>
                        <a:rPr lang="en-US" sz="2100" dirty="0" smtClean="0"/>
                        <a:t>Analytical</a:t>
                      </a:r>
                      <a:endParaRPr lang="en-US" sz="2100" dirty="0"/>
                    </a:p>
                  </a:txBody>
                  <a:tcPr marL="108037" marR="108037" marT="54018" marB="54018"/>
                </a:tc>
                <a:tc>
                  <a:txBody>
                    <a:bodyPr/>
                    <a:lstStyle/>
                    <a:p>
                      <a:r>
                        <a:rPr lang="en-US" sz="2100" dirty="0" smtClean="0"/>
                        <a:t>0</a:t>
                      </a:r>
                      <a:endParaRPr lang="en-US" sz="2100" dirty="0"/>
                    </a:p>
                  </a:txBody>
                  <a:tcPr marL="108037" marR="108037" marT="54018" marB="54018"/>
                </a:tc>
                <a:tc>
                  <a:txBody>
                    <a:bodyPr/>
                    <a:lstStyle/>
                    <a:p>
                      <a:r>
                        <a:rPr lang="en-US" sz="2100" dirty="0" smtClean="0"/>
                        <a:t>1</a:t>
                      </a:r>
                      <a:endParaRPr lang="en-US" sz="2100" dirty="0"/>
                    </a:p>
                  </a:txBody>
                  <a:tcPr marL="108037" marR="108037" marT="54018" marB="54018"/>
                </a:tc>
                <a:tc>
                  <a:txBody>
                    <a:bodyPr/>
                    <a:lstStyle/>
                    <a:p>
                      <a:r>
                        <a:rPr lang="en-US" sz="2100" dirty="0" smtClean="0"/>
                        <a:t>0.91</a:t>
                      </a:r>
                      <a:endParaRPr lang="en-US" sz="2100" dirty="0"/>
                    </a:p>
                  </a:txBody>
                  <a:tcPr marL="108037" marR="108037" marT="54018" marB="54018"/>
                </a:tc>
                <a:tc>
                  <a:txBody>
                    <a:bodyPr/>
                    <a:lstStyle/>
                    <a:p>
                      <a:r>
                        <a:rPr lang="en-US" sz="2100" dirty="0" smtClean="0"/>
                        <a:t>0.09</a:t>
                      </a:r>
                      <a:endParaRPr lang="en-US" sz="2100" dirty="0"/>
                    </a:p>
                  </a:txBody>
                  <a:tcPr marL="108037" marR="108037" marT="54018" marB="54018"/>
                </a:tc>
              </a:tr>
              <a:tr h="438150">
                <a:tc>
                  <a:txBody>
                    <a:bodyPr/>
                    <a:lstStyle/>
                    <a:p>
                      <a:r>
                        <a:rPr lang="en-US" sz="2100" dirty="0" smtClean="0"/>
                        <a:t>Computed</a:t>
                      </a:r>
                      <a:endParaRPr lang="en-US" sz="2100" dirty="0"/>
                    </a:p>
                  </a:txBody>
                  <a:tcPr marL="108037" marR="108037" marT="54018" marB="54018"/>
                </a:tc>
                <a:tc>
                  <a:txBody>
                    <a:bodyPr/>
                    <a:lstStyle/>
                    <a:p>
                      <a:r>
                        <a:rPr lang="en-US" sz="2100" dirty="0" smtClean="0"/>
                        <a:t>0</a:t>
                      </a:r>
                      <a:endParaRPr lang="en-US" sz="2100" dirty="0"/>
                    </a:p>
                  </a:txBody>
                  <a:tcPr marL="108037" marR="108037" marT="54018" marB="54018"/>
                </a:tc>
                <a:tc>
                  <a:txBody>
                    <a:bodyPr/>
                    <a:lstStyle/>
                    <a:p>
                      <a:r>
                        <a:rPr lang="en-US" sz="2100" dirty="0" smtClean="0"/>
                        <a:t>0.9975</a:t>
                      </a:r>
                      <a:endParaRPr lang="en-US" sz="2100" dirty="0"/>
                    </a:p>
                  </a:txBody>
                  <a:tcPr marL="108037" marR="108037" marT="54018" marB="54018"/>
                </a:tc>
                <a:tc>
                  <a:txBody>
                    <a:bodyPr/>
                    <a:lstStyle/>
                    <a:p>
                      <a:r>
                        <a:rPr lang="en-US" sz="2100" dirty="0" smtClean="0"/>
                        <a:t>0.9102</a:t>
                      </a:r>
                      <a:endParaRPr lang="en-US" sz="2100" dirty="0"/>
                    </a:p>
                  </a:txBody>
                  <a:tcPr marL="108037" marR="108037" marT="54018" marB="54018"/>
                </a:tc>
                <a:tc>
                  <a:txBody>
                    <a:bodyPr/>
                    <a:lstStyle/>
                    <a:p>
                      <a:r>
                        <a:rPr lang="en-US" sz="2100" dirty="0" smtClean="0"/>
                        <a:t>0.0899</a:t>
                      </a:r>
                      <a:endParaRPr lang="en-US" sz="2100" dirty="0"/>
                    </a:p>
                  </a:txBody>
                  <a:tcPr marL="108037" marR="108037" marT="54018" marB="54018"/>
                </a:tc>
              </a:tr>
              <a:tr h="438150">
                <a:tc>
                  <a:txBody>
                    <a:bodyPr/>
                    <a:lstStyle/>
                    <a:p>
                      <a:r>
                        <a:rPr lang="en-US" sz="2100" dirty="0" smtClean="0"/>
                        <a:t>Computed error</a:t>
                      </a:r>
                      <a:endParaRPr lang="en-US" sz="2100" dirty="0"/>
                    </a:p>
                  </a:txBody>
                  <a:tcPr marL="108037" marR="108037" marT="54018" marB="54018"/>
                </a:tc>
                <a:tc>
                  <a:txBody>
                    <a:bodyPr/>
                    <a:lstStyle/>
                    <a:p>
                      <a:r>
                        <a:rPr lang="en-US" sz="2100" dirty="0" smtClean="0"/>
                        <a:t>0</a:t>
                      </a:r>
                      <a:endParaRPr lang="en-US" sz="2100" dirty="0"/>
                    </a:p>
                  </a:txBody>
                  <a:tcPr marL="108037" marR="108037" marT="54018" marB="54018"/>
                </a:tc>
                <a:tc>
                  <a:txBody>
                    <a:bodyPr/>
                    <a:lstStyle/>
                    <a:p>
                      <a:r>
                        <a:rPr lang="en-US" sz="2100" dirty="0" smtClean="0"/>
                        <a:t>0.0024</a:t>
                      </a:r>
                      <a:endParaRPr lang="en-US" sz="2100" dirty="0"/>
                    </a:p>
                  </a:txBody>
                  <a:tcPr marL="108037" marR="108037" marT="54018" marB="54018"/>
                </a:tc>
                <a:tc>
                  <a:txBody>
                    <a:bodyPr/>
                    <a:lstStyle/>
                    <a:p>
                      <a:r>
                        <a:rPr lang="en-US" sz="2100" dirty="0" smtClean="0"/>
                        <a:t>2.24e-4</a:t>
                      </a:r>
                      <a:endParaRPr lang="en-US" sz="2100" dirty="0"/>
                    </a:p>
                  </a:txBody>
                  <a:tcPr marL="108037" marR="108037" marT="54018" marB="54018"/>
                </a:tc>
                <a:tc>
                  <a:txBody>
                    <a:bodyPr/>
                    <a:lstStyle/>
                    <a:p>
                      <a:r>
                        <a:rPr lang="en-US" sz="2100" dirty="0" smtClean="0"/>
                        <a:t>1.03e-6</a:t>
                      </a:r>
                      <a:endParaRPr lang="en-US" sz="2100" dirty="0"/>
                    </a:p>
                  </a:txBody>
                  <a:tcPr marL="108037" marR="108037" marT="54018" marB="54018"/>
                </a:tc>
              </a:tr>
            </a:tbl>
          </a:graphicData>
        </a:graphic>
      </p:graphicFrame>
    </p:spTree>
    <p:extLst>
      <p:ext uri="{BB962C8B-B14F-4D97-AF65-F5344CB8AC3E}">
        <p14:creationId xmlns:p14="http://schemas.microsoft.com/office/powerpoint/2010/main" val="3476546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697</TotalTime>
  <Words>195</Words>
  <Application>Microsoft Office PowerPoint</Application>
  <PresentationFormat>Affichage à l'écran (16:9)</PresentationFormat>
  <Paragraphs>38</Paragraphs>
  <Slides>8</Slides>
  <Notes>3</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8</vt:i4>
      </vt:variant>
    </vt:vector>
  </HeadingPairs>
  <TitlesOfParts>
    <vt:vector size="14" baseType="lpstr">
      <vt:lpstr>Arial Unicode MS</vt:lpstr>
      <vt:lpstr>Arial</vt:lpstr>
      <vt:lpstr>Calibri</vt:lpstr>
      <vt:lpstr>Calibri Light</vt:lpstr>
      <vt:lpstr>GillSans</vt:lpstr>
      <vt:lpstr>Office Theme</vt:lpstr>
      <vt:lpstr>Geometrical View Factor Computation</vt:lpstr>
      <vt:lpstr>Summary</vt:lpstr>
      <vt:lpstr>Geometrical Configuration</vt:lpstr>
      <vt:lpstr>Analytical results</vt:lpstr>
      <vt:lpstr>Surface Indicator</vt:lpstr>
      <vt:lpstr>Surface Integral</vt:lpstr>
      <vt:lpstr>View Factor Computation</vt:lpstr>
      <vt:lpstr>Results Table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Griesmer</dc:creator>
  <cp:lastModifiedBy>Nicolas Huc</cp:lastModifiedBy>
  <cp:revision>26</cp:revision>
  <dcterms:created xsi:type="dcterms:W3CDTF">2006-08-16T00:00:00Z</dcterms:created>
  <dcterms:modified xsi:type="dcterms:W3CDTF">2015-01-05T10:43:02Z</dcterms:modified>
</cp:coreProperties>
</file>