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7" r:id="rId1"/>
  </p:sldMasterIdLst>
  <p:notesMasterIdLst>
    <p:notesMasterId r:id="rId9"/>
  </p:notesMasterIdLst>
  <p:sldIdLst>
    <p:sldId id="303" r:id="rId2"/>
    <p:sldId id="304" r:id="rId3"/>
    <p:sldId id="305" r:id="rId4"/>
    <p:sldId id="306" r:id="rId5"/>
    <p:sldId id="307" r:id="rId6"/>
    <p:sldId id="308" r:id="rId7"/>
    <p:sldId id="309" r:id="rId8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64" d="100"/>
          <a:sy n="164" d="100"/>
        </p:scale>
        <p:origin x="-114" y="-180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47B6754-E9CC-4B14-9659-6C591300CFEB}" type="datetimeFigureOut">
              <a:rPr lang="en-US" smtClean="0"/>
              <a:t>8/28/2015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571C57B-2B8C-4FD0-A189-5F508C10540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15479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3491D8-5840-4133-B218-AD38D839AFD4}" type="slidenum">
              <a:rPr lang="sv-SE" smtClean="0"/>
              <a:pPr/>
              <a:t>1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55986433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3491D8-5840-4133-B218-AD38D839AFD4}" type="slidenum">
              <a:rPr lang="sv-SE" smtClean="0"/>
              <a:pPr/>
              <a:t>2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18813557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3491D8-5840-4133-B218-AD38D839AFD4}" type="slidenum">
              <a:rPr lang="sv-SE" smtClean="0"/>
              <a:pPr/>
              <a:t>3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18813557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3491D8-5840-4133-B218-AD38D839AFD4}" type="slidenum">
              <a:rPr lang="sv-SE" smtClean="0"/>
              <a:pPr/>
              <a:t>4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1881355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3491D8-5840-4133-B218-AD38D839AFD4}" type="slidenum">
              <a:rPr lang="sv-SE" smtClean="0"/>
              <a:pPr/>
              <a:t>5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18813557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3491D8-5840-4133-B218-AD38D839AFD4}" type="slidenum">
              <a:rPr lang="sv-SE" smtClean="0"/>
              <a:pPr/>
              <a:t>6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18813557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3491D8-5840-4133-B218-AD38D839AFD4}" type="slidenum">
              <a:rPr lang="sv-SE" smtClean="0"/>
              <a:pPr/>
              <a:t>7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0524775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comsol.com/trademarks" TargetMode="Externa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8/28/2015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TextBox 6"/>
          <p:cNvSpPr txBox="1"/>
          <p:nvPr userDrawn="1"/>
        </p:nvSpPr>
        <p:spPr>
          <a:xfrm>
            <a:off x="381000" y="4552950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dirty="0">
                <a:solidFill>
                  <a:prstClr val="black"/>
                </a:solidFill>
              </a:rPr>
              <a:t>© Copyright </a:t>
            </a:r>
            <a:r>
              <a:rPr lang="en-US" sz="600" dirty="0" smtClean="0">
                <a:solidFill>
                  <a:prstClr val="black"/>
                </a:solidFill>
              </a:rPr>
              <a:t>2015 </a:t>
            </a:r>
            <a:r>
              <a:rPr lang="en-US" sz="600" dirty="0">
                <a:solidFill>
                  <a:prstClr val="black"/>
                </a:solidFill>
              </a:rPr>
              <a:t>COMSOL. Any of the images, text, and equations here may be copied and modified for your own internal use. All trademarks are the property of their respective owners. See </a:t>
            </a:r>
            <a:r>
              <a:rPr lang="en-US" sz="600" dirty="0">
                <a:solidFill>
                  <a:prstClr val="black"/>
                </a:solidFill>
                <a:hlinkClick r:id="rId2"/>
              </a:rPr>
              <a:t>www.comsol.com/trademarks</a:t>
            </a:r>
            <a:r>
              <a:rPr lang="en-US" sz="600" dirty="0">
                <a:solidFill>
                  <a:prstClr val="black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403949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71500"/>
            <a:ext cx="8229600" cy="85725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04950"/>
            <a:ext cx="8229600" cy="3124200"/>
          </a:xfrm>
        </p:spPr>
        <p:txBody>
          <a:bodyPr>
            <a:no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8/28/2015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75801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71500"/>
            <a:ext cx="8229600" cy="85725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04950"/>
            <a:ext cx="4038600" cy="31242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504950"/>
            <a:ext cx="4038600" cy="31242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8/28/2015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69620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jpe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202"/>
            <a:ext cx="9144000" cy="5164752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Calibri Light" panose="020F0302020204030204" pitchFamily="34" charset="0"/>
              </a:defRPr>
            </a:lvl1pPr>
          </a:lstStyle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8/28/2015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Calibri Light" panose="020F0302020204030204" pitchFamily="34" charset="0"/>
              </a:defRPr>
            </a:lvl1pPr>
          </a:lstStyle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Calibri Light" panose="020F0302020204030204" pitchFamily="34" charset="0"/>
              </a:defRPr>
            </a:lvl1pPr>
          </a:lstStyle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70448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59" r:id="rId2"/>
    <p:sldLayoutId id="2147483660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Calibri Light" panose="020F0302020204030204" pitchFamily="34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Calibri Light" panose="020F0302020204030204" pitchFamily="34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Calibri Light" panose="020F030202020403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Calibri Light" panose="020F030202020403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Calibri Light" panose="020F030202020403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Calibri Light" panose="020F030202020403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Submodeling Analysis of a Shaft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3933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Model Description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Shaft with fillet</a:t>
            </a:r>
          </a:p>
          <a:p>
            <a:r>
              <a:rPr lang="en-US" sz="2000" dirty="0" smtClean="0"/>
              <a:t>Clamp at one extremity</a:t>
            </a:r>
          </a:p>
          <a:p>
            <a:r>
              <a:rPr lang="en-US" sz="2000" dirty="0" smtClean="0"/>
              <a:t>Tensile and bending load</a:t>
            </a:r>
          </a:p>
          <a:p>
            <a:endParaRPr lang="en-US" sz="2000" dirty="0"/>
          </a:p>
          <a:p>
            <a:r>
              <a:rPr lang="en-US" sz="2000" dirty="0" smtClean="0"/>
              <a:t>Mechanical stress in the fillet region</a:t>
            </a:r>
            <a:endParaRPr lang="en-US" sz="1600" dirty="0" smtClean="0"/>
          </a:p>
        </p:txBody>
      </p:sp>
      <p:grpSp>
        <p:nvGrpSpPr>
          <p:cNvPr id="8" name="Group 7"/>
          <p:cNvGrpSpPr/>
          <p:nvPr/>
        </p:nvGrpSpPr>
        <p:grpSpPr>
          <a:xfrm>
            <a:off x="5324664" y="1352550"/>
            <a:ext cx="2982373" cy="2485311"/>
            <a:chOff x="5029200" y="1465182"/>
            <a:chExt cx="3277838" cy="2731532"/>
          </a:xfrm>
        </p:grpSpPr>
        <p:pic>
          <p:nvPicPr>
            <p:cNvPr id="9" name="Bildobjekt 4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29200" y="1465182"/>
              <a:ext cx="3277838" cy="2731532"/>
            </a:xfrm>
            <a:prstGeom prst="rect">
              <a:avLst/>
            </a:prstGeom>
            <a:effectLst/>
          </p:spPr>
        </p:pic>
        <p:cxnSp>
          <p:nvCxnSpPr>
            <p:cNvPr id="11" name="Straight Arrow Connector 10"/>
            <p:cNvCxnSpPr/>
            <p:nvPr/>
          </p:nvCxnSpPr>
          <p:spPr>
            <a:xfrm flipH="1">
              <a:off x="5065918" y="3156365"/>
              <a:ext cx="533400" cy="30480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Arrow Connector 11"/>
            <p:cNvCxnSpPr/>
            <p:nvPr/>
          </p:nvCxnSpPr>
          <p:spPr>
            <a:xfrm>
              <a:off x="5599318" y="3156365"/>
              <a:ext cx="0" cy="50800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TextBox 12"/>
            <p:cNvSpPr txBox="1"/>
            <p:nvPr/>
          </p:nvSpPr>
          <p:spPr>
            <a:xfrm>
              <a:off x="5183373" y="3461165"/>
              <a:ext cx="26642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sv-SE" sz="1400" dirty="0" smtClean="0"/>
                <a:t>F</a:t>
              </a:r>
              <a:endParaRPr lang="sv-SE" sz="1400" dirty="0"/>
            </a:p>
          </p:txBody>
        </p:sp>
      </p:grpSp>
      <p:sp>
        <p:nvSpPr>
          <p:cNvPr id="14" name="TextBox 13"/>
          <p:cNvSpPr txBox="1"/>
          <p:nvPr/>
        </p:nvSpPr>
        <p:spPr>
          <a:xfrm>
            <a:off x="6287667" y="3591640"/>
            <a:ext cx="1056366" cy="246221"/>
          </a:xfrm>
          <a:prstGeom prst="rect">
            <a:avLst/>
          </a:prstGeom>
          <a:solidFill>
            <a:schemeClr val="bg1"/>
          </a:solidFill>
          <a:effectLst>
            <a:outerShdw blurRad="40000" dist="20000" dir="600000" rotWithShape="0">
              <a:srgbClr val="9AB5E4">
                <a:alpha val="90000"/>
              </a:srgbClr>
            </a:outerShdw>
          </a:effectLst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1200">
                <a:latin typeface="Calibri Light" panose="020F0302020204030204" pitchFamily="34" charset="0"/>
              </a:defRPr>
            </a:lvl1pPr>
          </a:lstStyle>
          <a:p>
            <a:r>
              <a:rPr lang="sv-SE" sz="1000" dirty="0"/>
              <a:t>Model geometry</a:t>
            </a:r>
          </a:p>
        </p:txBody>
      </p:sp>
    </p:spTree>
    <p:extLst>
      <p:ext uri="{BB962C8B-B14F-4D97-AF65-F5344CB8AC3E}">
        <p14:creationId xmlns:p14="http://schemas.microsoft.com/office/powerpoint/2010/main" val="1033664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Concept of Submodeling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04950"/>
            <a:ext cx="3886200" cy="3124200"/>
          </a:xfrm>
        </p:spPr>
        <p:txBody>
          <a:bodyPr>
            <a:normAutofit/>
          </a:bodyPr>
          <a:lstStyle/>
          <a:p>
            <a:r>
              <a:rPr lang="en-US" sz="2000" dirty="0" smtClean="0"/>
              <a:t>Refine the solution in a specific region without increasing the computational requirement</a:t>
            </a:r>
          </a:p>
          <a:p>
            <a:endParaRPr lang="en-US" sz="2000" dirty="0" smtClean="0"/>
          </a:p>
          <a:p>
            <a:r>
              <a:rPr lang="en-US" sz="2000" dirty="0" smtClean="0"/>
              <a:t>Link a global model (using the full geometry) with a submodel (using a detailed geometry)</a:t>
            </a:r>
          </a:p>
          <a:p>
            <a:endParaRPr lang="en-US" sz="2000" dirty="0" smtClean="0"/>
          </a:p>
        </p:txBody>
      </p:sp>
      <p:grpSp>
        <p:nvGrpSpPr>
          <p:cNvPr id="6" name="Group 5"/>
          <p:cNvGrpSpPr/>
          <p:nvPr/>
        </p:nvGrpSpPr>
        <p:grpSpPr>
          <a:xfrm>
            <a:off x="4319294" y="1657351"/>
            <a:ext cx="2751310" cy="2971800"/>
            <a:chOff x="4926467" y="1362823"/>
            <a:chExt cx="3500172" cy="3780677"/>
          </a:xfrm>
        </p:grpSpPr>
        <p:pic>
          <p:nvPicPr>
            <p:cNvPr id="10" name="Bildobjekt 4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943426" y="1362823"/>
              <a:ext cx="2483213" cy="1862409"/>
            </a:xfrm>
            <a:prstGeom prst="rect">
              <a:avLst/>
            </a:prstGeom>
            <a:effectLst/>
          </p:spPr>
        </p:pic>
        <p:cxnSp>
          <p:nvCxnSpPr>
            <p:cNvPr id="11" name="Straight Connector 10"/>
            <p:cNvCxnSpPr/>
            <p:nvPr/>
          </p:nvCxnSpPr>
          <p:spPr>
            <a:xfrm flipH="1">
              <a:off x="7325945" y="2429624"/>
              <a:ext cx="228600" cy="2713876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Rectangle 11"/>
            <p:cNvSpPr/>
            <p:nvPr/>
          </p:nvSpPr>
          <p:spPr>
            <a:xfrm>
              <a:off x="7097345" y="1921623"/>
              <a:ext cx="457200" cy="50800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/>
            </a:p>
          </p:txBody>
        </p:sp>
        <p:cxnSp>
          <p:nvCxnSpPr>
            <p:cNvPr id="13" name="Straight Connector 12"/>
            <p:cNvCxnSpPr/>
            <p:nvPr/>
          </p:nvCxnSpPr>
          <p:spPr>
            <a:xfrm flipH="1">
              <a:off x="4926467" y="1921623"/>
              <a:ext cx="2170882" cy="142240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4" name="Bildobjekt 4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26641" y="3344023"/>
              <a:ext cx="2399304" cy="1799477"/>
            </a:xfrm>
            <a:prstGeom prst="rect">
              <a:avLst/>
            </a:prstGeom>
            <a:ln w="12700">
              <a:solidFill>
                <a:schemeClr val="tx1"/>
              </a:solidFill>
            </a:ln>
            <a:effectLst/>
          </p:spPr>
        </p:pic>
      </p:grpSp>
      <p:sp>
        <p:nvSpPr>
          <p:cNvPr id="15" name="TextBox 14"/>
          <p:cNvSpPr txBox="1"/>
          <p:nvPr/>
        </p:nvSpPr>
        <p:spPr>
          <a:xfrm>
            <a:off x="6350149" y="4229041"/>
            <a:ext cx="2260451" cy="400110"/>
          </a:xfrm>
          <a:prstGeom prst="rect">
            <a:avLst/>
          </a:prstGeom>
          <a:solidFill>
            <a:schemeClr val="bg1"/>
          </a:solidFill>
          <a:effectLst>
            <a:outerShdw blurRad="40000" dist="20000" dir="600000" rotWithShape="0">
              <a:srgbClr val="9AB5E4">
                <a:alpha val="90000"/>
              </a:srgbClr>
            </a:outerShdw>
          </a:effectLst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1200">
                <a:latin typeface="Calibri Light" panose="020F0302020204030204" pitchFamily="34" charset="0"/>
              </a:defRPr>
            </a:lvl1pPr>
          </a:lstStyle>
          <a:p>
            <a:r>
              <a:rPr lang="sv-SE" sz="1000" dirty="0"/>
              <a:t>Von Mises stress in the full model (top) and submodel (bottom)</a:t>
            </a:r>
          </a:p>
        </p:txBody>
      </p:sp>
    </p:spTree>
    <p:extLst>
      <p:ext uri="{BB962C8B-B14F-4D97-AF65-F5344CB8AC3E}">
        <p14:creationId xmlns:p14="http://schemas.microsoft.com/office/powerpoint/2010/main" val="3880083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Submodeling in COMSOL Multiphysics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04950"/>
            <a:ext cx="4572000" cy="3124200"/>
          </a:xfrm>
        </p:spPr>
        <p:txBody>
          <a:bodyPr>
            <a:normAutofit/>
          </a:bodyPr>
          <a:lstStyle/>
          <a:p>
            <a:r>
              <a:rPr lang="en-US" sz="2000" dirty="0" smtClean="0"/>
              <a:t>Use general extrusion coupling operator to map the displacement </a:t>
            </a: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 smtClean="0"/>
              <a:t>from </a:t>
            </a:r>
            <a:r>
              <a:rPr lang="en-US" sz="2000" dirty="0" smtClean="0"/>
              <a:t>the global model to the submodel</a:t>
            </a:r>
          </a:p>
          <a:p>
            <a:endParaRPr lang="en-US" sz="2000" dirty="0" smtClean="0"/>
          </a:p>
          <a:p>
            <a:r>
              <a:rPr lang="en-US" sz="2000" dirty="0" smtClean="0"/>
              <a:t>Mesh independently each model</a:t>
            </a:r>
          </a:p>
          <a:p>
            <a:endParaRPr lang="en-US" sz="2000" dirty="0"/>
          </a:p>
          <a:p>
            <a:r>
              <a:rPr lang="en-US" sz="2000" dirty="0" smtClean="0"/>
              <a:t>Solve independently the model</a:t>
            </a:r>
          </a:p>
          <a:p>
            <a:pPr lvl="1"/>
            <a:r>
              <a:rPr lang="en-US" sz="1600" dirty="0" smtClean="0"/>
              <a:t>The submodel requires at least the full model solution</a:t>
            </a:r>
          </a:p>
          <a:p>
            <a:endParaRPr lang="en-US" sz="2000" dirty="0" smtClean="0"/>
          </a:p>
        </p:txBody>
      </p:sp>
      <p:grpSp>
        <p:nvGrpSpPr>
          <p:cNvPr id="5" name="Group 4"/>
          <p:cNvGrpSpPr/>
          <p:nvPr/>
        </p:nvGrpSpPr>
        <p:grpSpPr>
          <a:xfrm>
            <a:off x="5181600" y="1581150"/>
            <a:ext cx="3263010" cy="2721092"/>
            <a:chOff x="4648200" y="1905000"/>
            <a:chExt cx="4111901" cy="3429000"/>
          </a:xfrm>
        </p:grpSpPr>
        <p:pic>
          <p:nvPicPr>
            <p:cNvPr id="7" name="Bildobjekt 4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48200" y="1905000"/>
              <a:ext cx="2671753" cy="2004163"/>
            </a:xfrm>
            <a:prstGeom prst="rect">
              <a:avLst/>
            </a:prstGeom>
            <a:effectLst>
              <a:outerShdw blurRad="50800" sx="101000" sy="101000" algn="ctr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8" name="Bildobjekt 4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88348" y="3329837"/>
              <a:ext cx="2671753" cy="2004163"/>
            </a:xfrm>
            <a:prstGeom prst="rect">
              <a:avLst/>
            </a:prstGeom>
            <a:ln w="19050">
              <a:noFill/>
            </a:ln>
            <a:effectLst>
              <a:outerShdw blurRad="50800" sx="101000" sy="101000" algn="ctr" rotWithShape="0">
                <a:prstClr val="black">
                  <a:alpha val="40000"/>
                </a:prstClr>
              </a:outerShdw>
            </a:effectLst>
          </p:spPr>
        </p:pic>
      </p:grpSp>
      <p:sp>
        <p:nvSpPr>
          <p:cNvPr id="9" name="TextBox 8"/>
          <p:cNvSpPr txBox="1"/>
          <p:nvPr/>
        </p:nvSpPr>
        <p:spPr>
          <a:xfrm>
            <a:off x="5374770" y="4394695"/>
            <a:ext cx="2895600" cy="246221"/>
          </a:xfrm>
          <a:prstGeom prst="rect">
            <a:avLst/>
          </a:prstGeom>
          <a:solidFill>
            <a:schemeClr val="bg1"/>
          </a:solidFill>
          <a:effectLst>
            <a:outerShdw blurRad="40000" dist="20000" dir="600000" rotWithShape="0">
              <a:srgbClr val="9AB5E4">
                <a:alpha val="90000"/>
              </a:srgbClr>
            </a:outerShdw>
          </a:effectLst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1200">
                <a:latin typeface="Calibri Light" panose="020F0302020204030204" pitchFamily="34" charset="0"/>
              </a:defRPr>
            </a:lvl1pPr>
          </a:lstStyle>
          <a:p>
            <a:r>
              <a:rPr lang="sv-SE" sz="1000" dirty="0"/>
              <a:t>Mesh in the full model (top) and submodel (bottom)</a:t>
            </a:r>
          </a:p>
        </p:txBody>
      </p:sp>
    </p:spTree>
    <p:extLst>
      <p:ext uri="{BB962C8B-B14F-4D97-AF65-F5344CB8AC3E}">
        <p14:creationId xmlns:p14="http://schemas.microsoft.com/office/powerpoint/2010/main" val="133506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Results, Full </a:t>
            </a:r>
            <a:r>
              <a:rPr lang="en-US" dirty="0"/>
              <a:t>M</a:t>
            </a:r>
            <a:r>
              <a:rPr lang="en-US" dirty="0" smtClean="0"/>
              <a:t>odel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Stress in the global model is not resolved accurately</a:t>
            </a:r>
          </a:p>
          <a:p>
            <a:r>
              <a:rPr lang="en-US" sz="2000" dirty="0" smtClean="0"/>
              <a:t>The maximum stress values are not consistent</a:t>
            </a:r>
          </a:p>
          <a:p>
            <a:endParaRPr lang="en-US" sz="2000" dirty="0" smtClean="0"/>
          </a:p>
        </p:txBody>
      </p:sp>
      <p:pic>
        <p:nvPicPr>
          <p:cNvPr id="7" name="Bildobjekt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3200" y="2376000"/>
            <a:ext cx="2495565" cy="1872000"/>
          </a:xfrm>
          <a:prstGeom prst="rect">
            <a:avLst/>
          </a:prstGeom>
          <a:effectLst/>
        </p:spPr>
      </p:pic>
      <p:pic>
        <p:nvPicPr>
          <p:cNvPr id="11" name="Bildobjekt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3600" y="2376000"/>
            <a:ext cx="2495565" cy="1872000"/>
          </a:xfrm>
          <a:prstGeom prst="rect">
            <a:avLst/>
          </a:prstGeom>
          <a:ln w="19050">
            <a:noFill/>
          </a:ln>
          <a:effectLst/>
        </p:spPr>
      </p:pic>
      <p:sp>
        <p:nvSpPr>
          <p:cNvPr id="12" name="TextBox 11"/>
          <p:cNvSpPr txBox="1"/>
          <p:nvPr/>
        </p:nvSpPr>
        <p:spPr>
          <a:xfrm>
            <a:off x="2802600" y="4410000"/>
            <a:ext cx="3538800" cy="246221"/>
          </a:xfrm>
          <a:prstGeom prst="rect">
            <a:avLst/>
          </a:prstGeom>
          <a:solidFill>
            <a:schemeClr val="bg1"/>
          </a:solidFill>
          <a:effectLst>
            <a:outerShdw blurRad="40000" dist="20000" dir="600000" rotWithShape="0">
              <a:srgbClr val="9AB5E4">
                <a:alpha val="90000"/>
              </a:srgbClr>
            </a:outerShdw>
          </a:effectLst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1200">
                <a:latin typeface="Calibri Light" panose="020F0302020204030204" pitchFamily="34" charset="0"/>
              </a:defRPr>
            </a:lvl1pPr>
          </a:lstStyle>
          <a:p>
            <a:r>
              <a:rPr lang="sv-SE" sz="1000" dirty="0"/>
              <a:t>Von Mises in the full model at the surface (left) and inside (right)</a:t>
            </a:r>
          </a:p>
        </p:txBody>
      </p:sp>
    </p:spTree>
    <p:extLst>
      <p:ext uri="{BB962C8B-B14F-4D97-AF65-F5344CB8AC3E}">
        <p14:creationId xmlns:p14="http://schemas.microsoft.com/office/powerpoint/2010/main" val="726768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Results, Submodel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Stress in the submodel is resolved accurately</a:t>
            </a:r>
          </a:p>
          <a:p>
            <a:r>
              <a:rPr lang="en-US" sz="2000" dirty="0" smtClean="0"/>
              <a:t>The maximum stress values are consistent</a:t>
            </a:r>
          </a:p>
          <a:p>
            <a:endParaRPr lang="en-US" sz="2000" dirty="0" smtClean="0"/>
          </a:p>
        </p:txBody>
      </p:sp>
      <p:pic>
        <p:nvPicPr>
          <p:cNvPr id="7" name="Bildobjekt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1400" y="2377264"/>
            <a:ext cx="2494079" cy="1870885"/>
          </a:xfrm>
          <a:prstGeom prst="rect">
            <a:avLst/>
          </a:prstGeom>
          <a:effectLst/>
        </p:spPr>
      </p:pic>
      <p:pic>
        <p:nvPicPr>
          <p:cNvPr id="9" name="Bildobjekt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3000" y="2377264"/>
            <a:ext cx="2494079" cy="1870885"/>
          </a:xfrm>
          <a:prstGeom prst="rect">
            <a:avLst/>
          </a:prstGeom>
          <a:ln w="19050">
            <a:noFill/>
          </a:ln>
          <a:effectLst/>
        </p:spPr>
      </p:pic>
      <p:sp>
        <p:nvSpPr>
          <p:cNvPr id="10" name="TextBox 9"/>
          <p:cNvSpPr txBox="1"/>
          <p:nvPr/>
        </p:nvSpPr>
        <p:spPr>
          <a:xfrm>
            <a:off x="2803426" y="4409171"/>
            <a:ext cx="3537148" cy="246221"/>
          </a:xfrm>
          <a:prstGeom prst="rect">
            <a:avLst/>
          </a:prstGeom>
          <a:solidFill>
            <a:schemeClr val="bg1"/>
          </a:solidFill>
          <a:effectLst>
            <a:outerShdw blurRad="40000" dist="20000" dir="600000" rotWithShape="0">
              <a:srgbClr val="9AB5E4">
                <a:alpha val="90000"/>
              </a:srgbClr>
            </a:outerShdw>
          </a:effectLst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1200">
                <a:latin typeface="Calibri Light" panose="020F0302020204030204" pitchFamily="34" charset="0"/>
              </a:defRPr>
            </a:lvl1pPr>
          </a:lstStyle>
          <a:p>
            <a:r>
              <a:rPr lang="sv-SE" sz="1000" dirty="0"/>
              <a:t>Von Mises in the submodel at the surface (left) and inside (right)</a:t>
            </a:r>
          </a:p>
        </p:txBody>
      </p:sp>
    </p:spTree>
    <p:extLst>
      <p:ext uri="{BB962C8B-B14F-4D97-AF65-F5344CB8AC3E}">
        <p14:creationId xmlns:p14="http://schemas.microsoft.com/office/powerpoint/2010/main" val="3510222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Validation of the Submodel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04950"/>
            <a:ext cx="8305800" cy="3124200"/>
          </a:xfrm>
        </p:spPr>
        <p:txBody>
          <a:bodyPr>
            <a:normAutofit/>
          </a:bodyPr>
          <a:lstStyle/>
          <a:p>
            <a:r>
              <a:rPr lang="sv-SE" sz="2000" dirty="0" smtClean="0"/>
              <a:t>Stress at the connecting regions are similar in both full model and submodel</a:t>
            </a:r>
            <a:endParaRPr lang="sv-SE" sz="1600" dirty="0"/>
          </a:p>
        </p:txBody>
      </p:sp>
      <p:pic>
        <p:nvPicPr>
          <p:cNvPr id="6" name="Bildobjekt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36920" y="1885951"/>
            <a:ext cx="3270161" cy="2453048"/>
          </a:xfrm>
          <a:prstGeom prst="rect">
            <a:avLst/>
          </a:prstGeom>
          <a:effectLst/>
        </p:spPr>
      </p:pic>
      <p:sp>
        <p:nvSpPr>
          <p:cNvPr id="7" name="TextBox 6"/>
          <p:cNvSpPr txBox="1"/>
          <p:nvPr/>
        </p:nvSpPr>
        <p:spPr>
          <a:xfrm>
            <a:off x="3238500" y="4400550"/>
            <a:ext cx="2667000" cy="400110"/>
          </a:xfrm>
          <a:prstGeom prst="rect">
            <a:avLst/>
          </a:prstGeom>
          <a:solidFill>
            <a:schemeClr val="bg1"/>
          </a:solidFill>
          <a:effectLst>
            <a:outerShdw blurRad="40000" dist="20000" dir="600000" rotWithShape="0">
              <a:srgbClr val="9AB5E4">
                <a:alpha val="90000"/>
              </a:srgbClr>
            </a:outerShdw>
          </a:effectLst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1200">
                <a:latin typeface="Calibri Light" panose="020F0302020204030204" pitchFamily="34" charset="0"/>
              </a:defRPr>
            </a:lvl1pPr>
          </a:lstStyle>
          <a:p>
            <a:r>
              <a:rPr lang="sv-SE" sz="1000" dirty="0"/>
              <a:t>Von Mises at the connecting region between the full model (left) and the submodel (right)</a:t>
            </a:r>
          </a:p>
        </p:txBody>
      </p:sp>
    </p:spTree>
    <p:extLst>
      <p:ext uri="{BB962C8B-B14F-4D97-AF65-F5344CB8AC3E}">
        <p14:creationId xmlns:p14="http://schemas.microsoft.com/office/powerpoint/2010/main" val="694333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3048</TotalTime>
  <Words>214</Words>
  <Application>Microsoft Office PowerPoint</Application>
  <PresentationFormat>On-screen Show (16:9)</PresentationFormat>
  <Paragraphs>40</Paragraphs>
  <Slides>7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Submodeling Analysis of a Shaft</vt:lpstr>
      <vt:lpstr>Model Description</vt:lpstr>
      <vt:lpstr>Concept of Submodeling</vt:lpstr>
      <vt:lpstr>Submodeling in COMSOL Multiphysics</vt:lpstr>
      <vt:lpstr>Results, Full Model</vt:lpstr>
      <vt:lpstr>Results, Submodel</vt:lpstr>
      <vt:lpstr>Validation of the Submodel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Christopher Boucher</dc:creator>
  <cp:lastModifiedBy>Matilda Ringh</cp:lastModifiedBy>
  <cp:revision>76</cp:revision>
  <dcterms:created xsi:type="dcterms:W3CDTF">2006-08-16T00:00:00Z</dcterms:created>
  <dcterms:modified xsi:type="dcterms:W3CDTF">2015-08-28T12:54:55Z</dcterms:modified>
</cp:coreProperties>
</file>