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8"/>
  </p:notesMasterIdLst>
  <p:sldIdLst>
    <p:sldId id="275" r:id="rId2"/>
    <p:sldId id="276" r:id="rId3"/>
    <p:sldId id="277" r:id="rId4"/>
    <p:sldId id="278" r:id="rId5"/>
    <p:sldId id="279" r:id="rId6"/>
    <p:sldId id="2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24" autoAdjust="0"/>
  </p:normalViewPr>
  <p:slideViewPr>
    <p:cSldViewPr>
      <p:cViewPr varScale="1">
        <p:scale>
          <a:sx n="130" d="100"/>
          <a:sy n="130" d="100"/>
        </p:scale>
        <p:origin x="35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sv-S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 smtClean="0"/>
              <a:t>Click to edit Master text styles</a:t>
            </a:r>
          </a:p>
          <a:p>
            <a:pPr lvl="1"/>
            <a:r>
              <a:rPr lang="en-US" altLang="sv-SE" smtClean="0"/>
              <a:t>Second level</a:t>
            </a:r>
          </a:p>
          <a:p>
            <a:pPr lvl="2"/>
            <a:r>
              <a:rPr lang="en-US" altLang="sv-SE" smtClean="0"/>
              <a:t>Third level</a:t>
            </a:r>
          </a:p>
          <a:p>
            <a:pPr lvl="3"/>
            <a:r>
              <a:rPr lang="en-US" altLang="sv-SE" smtClean="0"/>
              <a:t>Fourth level</a:t>
            </a:r>
          </a:p>
          <a:p>
            <a:pPr lvl="4"/>
            <a:r>
              <a:rPr lang="en-US" altLang="sv-SE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8131F7-5161-4B92-BBEA-B714692DCF60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66153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1F91C-37FB-45D0-92C4-5BEE4006DDCD}" type="slidenum">
              <a:rPr lang="en-US" altLang="sv-SE"/>
              <a:pPr/>
              <a:t>1</a:t>
            </a:fld>
            <a:endParaRPr lang="en-US" altLang="sv-SE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124373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68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4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046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51038"/>
            <a:ext cx="4038600" cy="4144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51038"/>
            <a:ext cx="4038600" cy="4144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74A0A2-218B-4BB8-B3CD-D7A70F59254A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83723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9/9/2015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1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v-SE" altLang="sv-SE" dirty="0" smtClean="0"/>
              <a:t>Shallow </a:t>
            </a:r>
            <a:r>
              <a:rPr lang="sv-SE" altLang="sv-SE" dirty="0"/>
              <a:t>Water 1D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>
                <a:cs typeface="Times New Roman" pitchFamily="18" charset="0"/>
              </a:rPr>
              <a:t>Introduction</a:t>
            </a:r>
            <a:endParaRPr lang="en-US" altLang="sv-SE" dirty="0">
              <a:cs typeface="Times New Roman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v-SE" dirty="0"/>
              <a:t>The Shallow Water equations are frequently used for modeling both oceanographic and atmospheric circulation.</a:t>
            </a:r>
          </a:p>
          <a:p>
            <a:r>
              <a:rPr lang="en-US" altLang="sv-SE" dirty="0"/>
              <a:t>Models of such systems lead to the prediction of areas eventually affected by pollution, coast erosion and polar ice-cap melting.</a:t>
            </a:r>
          </a:p>
          <a:p>
            <a:r>
              <a:rPr lang="en-US" altLang="sv-SE" dirty="0"/>
              <a:t>This 1D model investigates the settling of a wave over a variable bed as a function of time.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Problem Definition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The </a:t>
            </a:r>
            <a:r>
              <a:rPr lang="en-US" altLang="sv-SE" i="1" dirty="0"/>
              <a:t>Saint-</a:t>
            </a:r>
            <a:r>
              <a:rPr lang="en-US" altLang="sv-SE" i="1" dirty="0" err="1"/>
              <a:t>Venant’s</a:t>
            </a:r>
            <a:r>
              <a:rPr lang="en-US" altLang="sv-SE" dirty="0"/>
              <a:t> shallow water equations is used in this example. The equations are given by:</a:t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en-US" altLang="sv-SE" dirty="0"/>
              <a:t/>
            </a:r>
            <a:br>
              <a:rPr lang="en-US" altLang="sv-SE" dirty="0"/>
            </a:br>
            <a:r>
              <a:rPr lang="sv-SE" altLang="sv-SE" dirty="0"/>
              <a:t>where </a:t>
            </a:r>
            <a:r>
              <a:rPr lang="sv-SE" altLang="sv-SE" i="1" dirty="0"/>
              <a:t>z</a:t>
            </a:r>
            <a:r>
              <a:rPr lang="sv-SE" altLang="sv-SE" dirty="0"/>
              <a:t> is the thickness of the water layer, </a:t>
            </a:r>
            <a:r>
              <a:rPr lang="sv-SE" altLang="sv-SE" i="1" dirty="0"/>
              <a:t>v</a:t>
            </a:r>
            <a:r>
              <a:rPr lang="sv-SE" altLang="sv-SE" dirty="0"/>
              <a:t> is the </a:t>
            </a:r>
            <a:r>
              <a:rPr lang="sv-SE" altLang="sv-SE" dirty="0" smtClean="0"/>
              <a:t>horizontal </a:t>
            </a:r>
            <a:r>
              <a:rPr lang="sv-SE" altLang="sv-SE" dirty="0"/>
              <a:t>velocity, </a:t>
            </a:r>
            <a:r>
              <a:rPr lang="sv-SE" altLang="sv-SE" i="1" dirty="0"/>
              <a:t>g</a:t>
            </a:r>
            <a:r>
              <a:rPr lang="sv-SE" altLang="sv-SE" dirty="0"/>
              <a:t> the </a:t>
            </a:r>
            <a:r>
              <a:rPr lang="en-US" dirty="0"/>
              <a:t>gravitational constant </a:t>
            </a:r>
            <a:r>
              <a:rPr lang="sv-SE" altLang="sv-SE" dirty="0" smtClean="0"/>
              <a:t>and </a:t>
            </a:r>
            <a:r>
              <a:rPr lang="sv-SE" altLang="sv-SE" dirty="0">
                <a:latin typeface="Symbol" pitchFamily="18" charset="2"/>
              </a:rPr>
              <a:t>n</a:t>
            </a:r>
            <a:r>
              <a:rPr lang="sv-SE" altLang="sv-SE" dirty="0"/>
              <a:t> the kinematic viscosity.</a:t>
            </a: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2642856"/>
              </p:ext>
            </p:extLst>
          </p:nvPr>
        </p:nvGraphicFramePr>
        <p:xfrm>
          <a:off x="1331640" y="2852936"/>
          <a:ext cx="4787900" cy="167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6" name="Equation" r:id="rId3" imgW="2324100" imgH="812800" progId="Equation.3">
                  <p:embed/>
                </p:oleObj>
              </mc:Choice>
              <mc:Fallback>
                <p:oleObj name="Equation" r:id="rId3" imgW="2324100" imgH="8128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852936"/>
                        <a:ext cx="4787900" cy="167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Problem Definition</a:t>
            </a:r>
          </a:p>
        </p:txBody>
      </p:sp>
      <p:sp>
        <p:nvSpPr>
          <p:cNvPr id="59456" name="Rectangle 6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r>
              <a:rPr lang="en-US" altLang="sv-SE" dirty="0" smtClean="0"/>
              <a:t>The </a:t>
            </a:r>
            <a:r>
              <a:rPr lang="en-US" altLang="sv-SE" dirty="0"/>
              <a:t>thickness of the water layer, z, is defined as </a:t>
            </a:r>
            <a:r>
              <a:rPr lang="en-US" altLang="sv-SE" dirty="0" err="1"/>
              <a:t>z</a:t>
            </a:r>
            <a:r>
              <a:rPr lang="en-US" altLang="sv-SE" baseline="-25000" dirty="0" err="1"/>
              <a:t>s</a:t>
            </a:r>
            <a:r>
              <a:rPr lang="en-US" altLang="sv-SE" dirty="0" err="1"/>
              <a:t>-z</a:t>
            </a:r>
            <a:r>
              <a:rPr lang="en-US" altLang="sv-SE" baseline="-25000" dirty="0" err="1"/>
              <a:t>f</a:t>
            </a:r>
            <a:r>
              <a:rPr lang="en-US" altLang="sv-SE" dirty="0"/>
              <a:t> where </a:t>
            </a:r>
            <a:r>
              <a:rPr lang="en-US" altLang="sv-SE" dirty="0" err="1"/>
              <a:t>z</a:t>
            </a:r>
            <a:r>
              <a:rPr lang="en-US" altLang="sv-SE" baseline="-25000" dirty="0" err="1"/>
              <a:t>s</a:t>
            </a:r>
            <a:r>
              <a:rPr lang="en-US" altLang="sv-SE" dirty="0"/>
              <a:t> and </a:t>
            </a:r>
            <a:r>
              <a:rPr lang="en-US" altLang="sv-SE" dirty="0" err="1"/>
              <a:t>z</a:t>
            </a:r>
            <a:r>
              <a:rPr lang="en-US" altLang="sv-SE" baseline="-25000" dirty="0" err="1"/>
              <a:t>f</a:t>
            </a:r>
            <a:r>
              <a:rPr lang="en-US" altLang="sv-SE" dirty="0"/>
              <a:t> are defined in the figure above</a:t>
            </a:r>
            <a:r>
              <a:rPr lang="en-US" altLang="sv-SE" dirty="0"/>
              <a:t>. </a:t>
            </a:r>
            <a:endParaRPr lang="en-US" altLang="sv-SE" dirty="0"/>
          </a:p>
        </p:txBody>
      </p:sp>
      <p:grpSp>
        <p:nvGrpSpPr>
          <p:cNvPr id="59457" name="Group 65"/>
          <p:cNvGrpSpPr>
            <a:grpSpLocks/>
          </p:cNvGrpSpPr>
          <p:nvPr/>
        </p:nvGrpSpPr>
        <p:grpSpPr bwMode="auto">
          <a:xfrm>
            <a:off x="1673225" y="2142303"/>
            <a:ext cx="5797550" cy="1858963"/>
            <a:chOff x="1156" y="1661"/>
            <a:chExt cx="2875" cy="922"/>
          </a:xfrm>
        </p:grpSpPr>
        <p:sp>
          <p:nvSpPr>
            <p:cNvPr id="59447" name="Rectangle 55"/>
            <p:cNvSpPr>
              <a:spLocks noChangeArrowheads="1"/>
            </p:cNvSpPr>
            <p:nvPr/>
          </p:nvSpPr>
          <p:spPr bwMode="auto">
            <a:xfrm>
              <a:off x="1156" y="1842"/>
              <a:ext cx="2449" cy="6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9419" name="Rectangle 27"/>
            <p:cNvSpPr>
              <a:spLocks noChangeArrowheads="1"/>
            </p:cNvSpPr>
            <p:nvPr/>
          </p:nvSpPr>
          <p:spPr bwMode="auto">
            <a:xfrm>
              <a:off x="3968" y="2432"/>
              <a:ext cx="6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sv-SE" altLang="sv-SE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sv-SE" altLang="sv-SE">
                <a:latin typeface="Arial" charset="0"/>
              </a:endParaRPr>
            </a:p>
          </p:txBody>
        </p:sp>
        <p:sp>
          <p:nvSpPr>
            <p:cNvPr id="59442" name="Freeform 50"/>
            <p:cNvSpPr>
              <a:spLocks/>
            </p:cNvSpPr>
            <p:nvPr/>
          </p:nvSpPr>
          <p:spPr bwMode="auto">
            <a:xfrm>
              <a:off x="1156" y="1842"/>
              <a:ext cx="2449" cy="432"/>
            </a:xfrm>
            <a:custGeom>
              <a:avLst/>
              <a:gdLst>
                <a:gd name="T0" fmla="*/ 0 w 2449"/>
                <a:gd name="T1" fmla="*/ 0 h 432"/>
                <a:gd name="T2" fmla="*/ 544 w 2449"/>
                <a:gd name="T3" fmla="*/ 409 h 432"/>
                <a:gd name="T4" fmla="*/ 1134 w 2449"/>
                <a:gd name="T5" fmla="*/ 136 h 432"/>
                <a:gd name="T6" fmla="*/ 1860 w 2449"/>
                <a:gd name="T7" fmla="*/ 409 h 432"/>
                <a:gd name="T8" fmla="*/ 2449 w 2449"/>
                <a:gd name="T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9" h="432">
                  <a:moveTo>
                    <a:pt x="0" y="0"/>
                  </a:moveTo>
                  <a:cubicBezTo>
                    <a:pt x="177" y="193"/>
                    <a:pt x="355" y="386"/>
                    <a:pt x="544" y="409"/>
                  </a:cubicBezTo>
                  <a:cubicBezTo>
                    <a:pt x="733" y="432"/>
                    <a:pt x="915" y="136"/>
                    <a:pt x="1134" y="136"/>
                  </a:cubicBezTo>
                  <a:cubicBezTo>
                    <a:pt x="1353" y="136"/>
                    <a:pt x="1641" y="432"/>
                    <a:pt x="1860" y="409"/>
                  </a:cubicBezTo>
                  <a:cubicBezTo>
                    <a:pt x="2079" y="386"/>
                    <a:pt x="2264" y="193"/>
                    <a:pt x="2449" y="0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48" name="Line 56"/>
            <p:cNvSpPr>
              <a:spLocks noChangeShapeType="1"/>
            </p:cNvSpPr>
            <p:nvPr/>
          </p:nvSpPr>
          <p:spPr bwMode="auto">
            <a:xfrm>
              <a:off x="1156" y="2523"/>
              <a:ext cx="27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49" name="Line 57"/>
            <p:cNvSpPr>
              <a:spLocks noChangeShapeType="1"/>
            </p:cNvSpPr>
            <p:nvPr/>
          </p:nvSpPr>
          <p:spPr bwMode="auto">
            <a:xfrm flipV="1">
              <a:off x="1156" y="1661"/>
              <a:ext cx="0" cy="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50" name="Freeform 58"/>
            <p:cNvSpPr>
              <a:spLocks/>
            </p:cNvSpPr>
            <p:nvPr/>
          </p:nvSpPr>
          <p:spPr bwMode="auto">
            <a:xfrm>
              <a:off x="1247" y="1865"/>
              <a:ext cx="2313" cy="166"/>
            </a:xfrm>
            <a:custGeom>
              <a:avLst/>
              <a:gdLst>
                <a:gd name="T0" fmla="*/ 0 w 2268"/>
                <a:gd name="T1" fmla="*/ 68 h 166"/>
                <a:gd name="T2" fmla="*/ 408 w 2268"/>
                <a:gd name="T3" fmla="*/ 159 h 166"/>
                <a:gd name="T4" fmla="*/ 907 w 2268"/>
                <a:gd name="T5" fmla="*/ 23 h 166"/>
                <a:gd name="T6" fmla="*/ 1315 w 2268"/>
                <a:gd name="T7" fmla="*/ 23 h 166"/>
                <a:gd name="T8" fmla="*/ 1633 w 2268"/>
                <a:gd name="T9" fmla="*/ 113 h 166"/>
                <a:gd name="T10" fmla="*/ 1905 w 2268"/>
                <a:gd name="T11" fmla="*/ 113 h 166"/>
                <a:gd name="T12" fmla="*/ 2268 w 2268"/>
                <a:gd name="T13" fmla="*/ 2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8" h="166">
                  <a:moveTo>
                    <a:pt x="0" y="68"/>
                  </a:moveTo>
                  <a:cubicBezTo>
                    <a:pt x="128" y="117"/>
                    <a:pt x="257" y="166"/>
                    <a:pt x="408" y="159"/>
                  </a:cubicBezTo>
                  <a:cubicBezTo>
                    <a:pt x="559" y="152"/>
                    <a:pt x="756" y="46"/>
                    <a:pt x="907" y="23"/>
                  </a:cubicBezTo>
                  <a:cubicBezTo>
                    <a:pt x="1058" y="0"/>
                    <a:pt x="1194" y="8"/>
                    <a:pt x="1315" y="23"/>
                  </a:cubicBezTo>
                  <a:cubicBezTo>
                    <a:pt x="1436" y="38"/>
                    <a:pt x="1535" y="98"/>
                    <a:pt x="1633" y="113"/>
                  </a:cubicBezTo>
                  <a:cubicBezTo>
                    <a:pt x="1731" y="128"/>
                    <a:pt x="1799" y="128"/>
                    <a:pt x="1905" y="113"/>
                  </a:cubicBezTo>
                  <a:cubicBezTo>
                    <a:pt x="2011" y="98"/>
                    <a:pt x="2200" y="38"/>
                    <a:pt x="2268" y="2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51" name="Line 59"/>
            <p:cNvSpPr>
              <a:spLocks noChangeShapeType="1"/>
            </p:cNvSpPr>
            <p:nvPr/>
          </p:nvSpPr>
          <p:spPr bwMode="auto">
            <a:xfrm>
              <a:off x="2245" y="1978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52" name="Rectangle 60"/>
            <p:cNvSpPr>
              <a:spLocks noChangeArrowheads="1"/>
            </p:cNvSpPr>
            <p:nvPr/>
          </p:nvSpPr>
          <p:spPr bwMode="auto">
            <a:xfrm>
              <a:off x="2290" y="2160"/>
              <a:ext cx="86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sv-SE" altLang="sv-SE">
                  <a:solidFill>
                    <a:srgbClr val="000000"/>
                  </a:solidFill>
                  <a:latin typeface="Arial" charset="0"/>
                </a:rPr>
                <a:t>z</a:t>
              </a:r>
              <a:r>
                <a:rPr lang="sv-SE" altLang="sv-SE" baseline="-25000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sv-SE" altLang="sv-SE" baseline="-25000">
                <a:latin typeface="Arial" charset="0"/>
              </a:endParaRPr>
            </a:p>
          </p:txBody>
        </p:sp>
        <p:sp>
          <p:nvSpPr>
            <p:cNvPr id="59453" name="Line 61"/>
            <p:cNvSpPr>
              <a:spLocks noChangeShapeType="1"/>
            </p:cNvSpPr>
            <p:nvPr/>
          </p:nvSpPr>
          <p:spPr bwMode="auto">
            <a:xfrm>
              <a:off x="2880" y="1978"/>
              <a:ext cx="0" cy="5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59454" name="Rectangle 62"/>
            <p:cNvSpPr>
              <a:spLocks noChangeArrowheads="1"/>
            </p:cNvSpPr>
            <p:nvPr/>
          </p:nvSpPr>
          <p:spPr bwMode="auto">
            <a:xfrm>
              <a:off x="2925" y="2024"/>
              <a:ext cx="104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sv-SE" altLang="sv-SE">
                  <a:solidFill>
                    <a:srgbClr val="000000"/>
                  </a:solidFill>
                  <a:latin typeface="Arial" charset="0"/>
                </a:rPr>
                <a:t>z</a:t>
              </a:r>
              <a:r>
                <a:rPr lang="sv-SE" altLang="sv-SE" baseline="-25000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pPr marL="0" indent="0">
              <a:buNone/>
            </a:pPr>
            <a:endParaRPr lang="en-US" altLang="sv-SE" dirty="0" smtClean="0"/>
          </a:p>
          <a:p>
            <a:r>
              <a:rPr lang="en-US" altLang="sv-SE" dirty="0" smtClean="0"/>
              <a:t>This </a:t>
            </a:r>
            <a:r>
              <a:rPr lang="en-US" altLang="sv-SE" dirty="0"/>
              <a:t>model studies a </a:t>
            </a:r>
            <a:r>
              <a:rPr lang="en-US" altLang="sv-SE" dirty="0" smtClean="0"/>
              <a:t>simple </a:t>
            </a:r>
            <a:r>
              <a:rPr lang="en-US" altLang="sv-SE" dirty="0"/>
              <a:t>example of water above a variable bed as shown above.</a:t>
            </a:r>
          </a:p>
          <a:p>
            <a:r>
              <a:rPr lang="en-US" altLang="sv-SE" dirty="0"/>
              <a:t>Note the scale differences in the x and y directions.</a:t>
            </a:r>
          </a:p>
          <a:p>
            <a:r>
              <a:rPr lang="en-US" altLang="sv-SE" dirty="0"/>
              <a:t>Initially, the water level is perturbed according to the figure.</a:t>
            </a:r>
            <a:endParaRPr lang="sv-SE" altLang="sv-S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628800"/>
            <a:ext cx="3810000" cy="2857500"/>
          </a:xfrm>
          <a:prstGeom prst="rect">
            <a:avLst/>
          </a:prstGeom>
        </p:spPr>
      </p:pic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Model Definition</a:t>
            </a:r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 flipH="1" flipV="1">
            <a:off x="6390443" y="2924944"/>
            <a:ext cx="269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6804248" y="2724889"/>
            <a:ext cx="9973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dirty="0">
                <a:latin typeface="Calibri Light" panose="020F0302020204030204" pitchFamily="34" charset="0"/>
              </a:rPr>
              <a:t>Sea bed</a:t>
            </a: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H="1" flipV="1">
            <a:off x="6390418" y="2348880"/>
            <a:ext cx="269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6804248" y="2164794"/>
            <a:ext cx="19344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dirty="0">
                <a:latin typeface="Calibri Light" panose="020F0302020204030204" pitchFamily="34" charset="0"/>
              </a:rPr>
              <a:t>Initial water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endParaRPr lang="en-US" altLang="sv-SE" dirty="0" smtClean="0"/>
          </a:p>
          <a:p>
            <a:endParaRPr lang="en-US" altLang="sv-SE" dirty="0"/>
          </a:p>
          <a:p>
            <a:pPr marL="0" indent="0">
              <a:buNone/>
            </a:pPr>
            <a:endParaRPr lang="en-US" altLang="sv-SE" dirty="0"/>
          </a:p>
          <a:p>
            <a:pPr marL="0" indent="0">
              <a:buNone/>
            </a:pPr>
            <a:endParaRPr lang="en-US" altLang="sv-SE" dirty="0"/>
          </a:p>
          <a:p>
            <a:r>
              <a:rPr lang="en-US" altLang="sv-SE" dirty="0" smtClean="0"/>
              <a:t>The </a:t>
            </a:r>
            <a:r>
              <a:rPr lang="en-US" altLang="sv-SE" dirty="0"/>
              <a:t>water surface at six output times. Time increases from left to right.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 smtClean="0"/>
              <a:t>Results</a:t>
            </a:r>
            <a:endParaRPr lang="sv-SE" altLang="sv-S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20" y="1709368"/>
            <a:ext cx="2255520" cy="16916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380" y="1709368"/>
            <a:ext cx="2255520" cy="1691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249" y="1709368"/>
            <a:ext cx="2255520" cy="1691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20" y="3573016"/>
            <a:ext cx="2255520" cy="1691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1380" y="3573016"/>
            <a:ext cx="2255520" cy="1691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0152" y="3573016"/>
            <a:ext cx="2255520" cy="1691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2032</TotalTime>
  <Words>171</Words>
  <Application>Microsoft Office PowerPoint</Application>
  <PresentationFormat>On-screen Show (4:3)</PresentationFormat>
  <Paragraphs>41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 Light</vt:lpstr>
      <vt:lpstr>Symbol</vt:lpstr>
      <vt:lpstr>Times New Roman</vt:lpstr>
      <vt:lpstr>Office Theme</vt:lpstr>
      <vt:lpstr>Equation</vt:lpstr>
      <vt:lpstr>Shallow Water 1D</vt:lpstr>
      <vt:lpstr>Introduction</vt:lpstr>
      <vt:lpstr>Problem Definition</vt:lpstr>
      <vt:lpstr>Problem Definition</vt:lpstr>
      <vt:lpstr>Model Definition</vt:lpstr>
      <vt:lpstr>Results</vt:lpstr>
    </vt:vector>
  </TitlesOfParts>
  <Company>Comsol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Ed Fontes</dc:creator>
  <cp:lastModifiedBy>Fabrice Schlegel</cp:lastModifiedBy>
  <cp:revision>35</cp:revision>
  <dcterms:created xsi:type="dcterms:W3CDTF">2003-09-09T14:12:29Z</dcterms:created>
  <dcterms:modified xsi:type="dcterms:W3CDTF">2015-09-09T13:53:21Z</dcterms:modified>
</cp:coreProperties>
</file>