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notesMasterIdLst>
    <p:notesMasterId r:id="rId8"/>
  </p:notesMasterIdLst>
  <p:sldIdLst>
    <p:sldId id="275" r:id="rId2"/>
    <p:sldId id="276" r:id="rId3"/>
    <p:sldId id="277" r:id="rId4"/>
    <p:sldId id="278" r:id="rId5"/>
    <p:sldId id="279" r:id="rId6"/>
    <p:sldId id="281" r:id="rId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24" autoAdjust="0"/>
  </p:normalViewPr>
  <p:slideViewPr>
    <p:cSldViewPr>
      <p:cViewPr varScale="1">
        <p:scale>
          <a:sx n="137" d="100"/>
          <a:sy n="137" d="100"/>
        </p:scale>
        <p:origin x="144" y="6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sv-S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8131F7-5161-4B92-BBEA-B714692DCF60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66153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1F91C-37FB-45D0-92C4-5BEE4006DDCD}" type="slidenum">
              <a:rPr lang="en-US" altLang="sv-SE"/>
              <a:pPr/>
              <a:t>1</a:t>
            </a:fld>
            <a:endParaRPr lang="en-US" altLang="sv-SE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15392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prstClr val="black"/>
                </a:solidFill>
                <a:latin typeface="Calibri"/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latin typeface="Calibri"/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994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02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3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0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v-SE" altLang="sv-SE" dirty="0" smtClean="0"/>
              <a:t>Shallow </a:t>
            </a:r>
            <a:r>
              <a:rPr lang="sv-SE" altLang="sv-SE" dirty="0"/>
              <a:t>Water 1D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>
                <a:cs typeface="Times New Roman" pitchFamily="18" charset="0"/>
              </a:rPr>
              <a:t>Introduction</a:t>
            </a:r>
            <a:endParaRPr lang="en-US" altLang="sv-SE" dirty="0">
              <a:cs typeface="Times New Roman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dirty="0"/>
              <a:t>The Shallow Water equations are frequently used for modeling both oceanographic and atmospheric circulation.</a:t>
            </a:r>
          </a:p>
          <a:p>
            <a:r>
              <a:rPr lang="en-US" altLang="sv-SE" dirty="0"/>
              <a:t>Models of such systems lead to the prediction of areas eventually affected by pollution, coast erosion and polar ice-cap melting.</a:t>
            </a:r>
          </a:p>
          <a:p>
            <a:r>
              <a:rPr lang="en-US" altLang="sv-SE" dirty="0"/>
              <a:t>This 1D model investigates the settling of a wave over a variable bed as a function of time.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Problem Definition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sv-SE" dirty="0"/>
              <a:t>The </a:t>
            </a:r>
            <a:r>
              <a:rPr lang="en-US" altLang="sv-SE" i="1" dirty="0"/>
              <a:t>Saint-</a:t>
            </a:r>
            <a:r>
              <a:rPr lang="en-US" altLang="sv-SE" i="1" dirty="0" err="1"/>
              <a:t>Venant’s</a:t>
            </a:r>
            <a:r>
              <a:rPr lang="en-US" altLang="sv-SE" dirty="0"/>
              <a:t> shallow water equations is used in this example. The equations are given by:</a:t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sv-SE" altLang="sv-SE" dirty="0"/>
              <a:t>where </a:t>
            </a:r>
            <a:r>
              <a:rPr lang="sv-SE" altLang="sv-SE" i="1" dirty="0"/>
              <a:t>z</a:t>
            </a:r>
            <a:r>
              <a:rPr lang="sv-SE" altLang="sv-SE" dirty="0"/>
              <a:t> is the thickness of the water layer, </a:t>
            </a:r>
            <a:r>
              <a:rPr lang="sv-SE" altLang="sv-SE" i="1" dirty="0"/>
              <a:t>v</a:t>
            </a:r>
            <a:r>
              <a:rPr lang="sv-SE" altLang="sv-SE" dirty="0"/>
              <a:t> is </a:t>
            </a:r>
            <a:r>
              <a:rPr lang="sv-SE" altLang="sv-SE"/>
              <a:t>the </a:t>
            </a:r>
            <a:r>
              <a:rPr lang="sv-SE" altLang="sv-SE" smtClean="0"/>
              <a:t>horizontal </a:t>
            </a:r>
            <a:r>
              <a:rPr lang="sv-SE" altLang="sv-SE" dirty="0"/>
              <a:t>velocity, </a:t>
            </a:r>
            <a:r>
              <a:rPr lang="sv-SE" altLang="sv-SE" i="1"/>
              <a:t>g</a:t>
            </a:r>
            <a:r>
              <a:rPr lang="sv-SE" altLang="sv-SE"/>
              <a:t> </a:t>
            </a:r>
            <a:r>
              <a:rPr lang="sv-SE" altLang="sv-SE" smtClean="0"/>
              <a:t>the gravitational constant </a:t>
            </a:r>
            <a:r>
              <a:rPr lang="sv-SE" altLang="sv-SE" dirty="0"/>
              <a:t>and </a:t>
            </a:r>
            <a:r>
              <a:rPr lang="sv-SE" altLang="sv-SE" dirty="0">
                <a:latin typeface="Symbol" pitchFamily="18" charset="2"/>
              </a:rPr>
              <a:t>n</a:t>
            </a:r>
            <a:r>
              <a:rPr lang="sv-SE" altLang="sv-SE" dirty="0"/>
              <a:t> the kinematic viscosity.</a:t>
            </a: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11237053"/>
              </p:ext>
            </p:extLst>
          </p:nvPr>
        </p:nvGraphicFramePr>
        <p:xfrm>
          <a:off x="1187624" y="2283718"/>
          <a:ext cx="4787900" cy="1256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4" name="Equation" r:id="rId3" imgW="2324100" imgH="812800" progId="Equation.3">
                  <p:embed/>
                </p:oleObj>
              </mc:Choice>
              <mc:Fallback>
                <p:oleObj name="Equation" r:id="rId3" imgW="2324100" imgH="8128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283718"/>
                        <a:ext cx="4787900" cy="1256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Problem Definition</a:t>
            </a:r>
          </a:p>
        </p:txBody>
      </p:sp>
      <p:sp>
        <p:nvSpPr>
          <p:cNvPr id="59456" name="Rectangle 6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r>
              <a:rPr lang="en-US" altLang="sv-SE" dirty="0" smtClean="0"/>
              <a:t>The </a:t>
            </a:r>
            <a:r>
              <a:rPr lang="en-US" altLang="sv-SE" dirty="0"/>
              <a:t>thickness of the water layer, z, is defined as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s</a:t>
            </a:r>
            <a:r>
              <a:rPr lang="en-US" altLang="sv-SE" dirty="0" err="1"/>
              <a:t>-z</a:t>
            </a:r>
            <a:r>
              <a:rPr lang="en-US" altLang="sv-SE" baseline="-25000" dirty="0" err="1"/>
              <a:t>f</a:t>
            </a:r>
            <a:r>
              <a:rPr lang="en-US" altLang="sv-SE" dirty="0"/>
              <a:t> where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s</a:t>
            </a:r>
            <a:r>
              <a:rPr lang="en-US" altLang="sv-SE" dirty="0"/>
              <a:t> and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f</a:t>
            </a:r>
            <a:r>
              <a:rPr lang="en-US" altLang="sv-SE" dirty="0"/>
              <a:t> are defined in the figure above.</a:t>
            </a:r>
          </a:p>
        </p:txBody>
      </p:sp>
      <p:grpSp>
        <p:nvGrpSpPr>
          <p:cNvPr id="15" name="Group 65"/>
          <p:cNvGrpSpPr>
            <a:grpSpLocks/>
          </p:cNvGrpSpPr>
          <p:nvPr/>
        </p:nvGrpSpPr>
        <p:grpSpPr bwMode="auto">
          <a:xfrm>
            <a:off x="1673225" y="1532392"/>
            <a:ext cx="5797550" cy="1858963"/>
            <a:chOff x="1156" y="1661"/>
            <a:chExt cx="2875" cy="922"/>
          </a:xfrm>
        </p:grpSpPr>
        <p:sp>
          <p:nvSpPr>
            <p:cNvPr id="16" name="Rectangle 55"/>
            <p:cNvSpPr>
              <a:spLocks noChangeArrowheads="1"/>
            </p:cNvSpPr>
            <p:nvPr/>
          </p:nvSpPr>
          <p:spPr bwMode="auto">
            <a:xfrm>
              <a:off x="1156" y="1842"/>
              <a:ext cx="2449" cy="6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3968" y="2432"/>
              <a:ext cx="6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sv-SE" altLang="sv-SE">
                <a:latin typeface="Arial" charset="0"/>
              </a:endParaRPr>
            </a:p>
          </p:txBody>
        </p:sp>
        <p:sp>
          <p:nvSpPr>
            <p:cNvPr id="18" name="Freeform 50"/>
            <p:cNvSpPr>
              <a:spLocks/>
            </p:cNvSpPr>
            <p:nvPr/>
          </p:nvSpPr>
          <p:spPr bwMode="auto">
            <a:xfrm>
              <a:off x="1156" y="1842"/>
              <a:ext cx="2449" cy="432"/>
            </a:xfrm>
            <a:custGeom>
              <a:avLst/>
              <a:gdLst>
                <a:gd name="T0" fmla="*/ 0 w 2449"/>
                <a:gd name="T1" fmla="*/ 0 h 432"/>
                <a:gd name="T2" fmla="*/ 544 w 2449"/>
                <a:gd name="T3" fmla="*/ 409 h 432"/>
                <a:gd name="T4" fmla="*/ 1134 w 2449"/>
                <a:gd name="T5" fmla="*/ 136 h 432"/>
                <a:gd name="T6" fmla="*/ 1860 w 2449"/>
                <a:gd name="T7" fmla="*/ 409 h 432"/>
                <a:gd name="T8" fmla="*/ 2449 w 2449"/>
                <a:gd name="T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9" h="432">
                  <a:moveTo>
                    <a:pt x="0" y="0"/>
                  </a:moveTo>
                  <a:cubicBezTo>
                    <a:pt x="177" y="193"/>
                    <a:pt x="355" y="386"/>
                    <a:pt x="544" y="409"/>
                  </a:cubicBezTo>
                  <a:cubicBezTo>
                    <a:pt x="733" y="432"/>
                    <a:pt x="915" y="136"/>
                    <a:pt x="1134" y="136"/>
                  </a:cubicBezTo>
                  <a:cubicBezTo>
                    <a:pt x="1353" y="136"/>
                    <a:pt x="1641" y="432"/>
                    <a:pt x="1860" y="409"/>
                  </a:cubicBezTo>
                  <a:cubicBezTo>
                    <a:pt x="2079" y="386"/>
                    <a:pt x="2264" y="193"/>
                    <a:pt x="2449" y="0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" name="Line 56"/>
            <p:cNvSpPr>
              <a:spLocks noChangeShapeType="1"/>
            </p:cNvSpPr>
            <p:nvPr/>
          </p:nvSpPr>
          <p:spPr bwMode="auto">
            <a:xfrm>
              <a:off x="1156" y="2523"/>
              <a:ext cx="27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" name="Line 57"/>
            <p:cNvSpPr>
              <a:spLocks noChangeShapeType="1"/>
            </p:cNvSpPr>
            <p:nvPr/>
          </p:nvSpPr>
          <p:spPr bwMode="auto">
            <a:xfrm flipV="1">
              <a:off x="1156" y="1661"/>
              <a:ext cx="0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" name="Freeform 58"/>
            <p:cNvSpPr>
              <a:spLocks/>
            </p:cNvSpPr>
            <p:nvPr/>
          </p:nvSpPr>
          <p:spPr bwMode="auto">
            <a:xfrm>
              <a:off x="1247" y="1865"/>
              <a:ext cx="2313" cy="166"/>
            </a:xfrm>
            <a:custGeom>
              <a:avLst/>
              <a:gdLst>
                <a:gd name="T0" fmla="*/ 0 w 2268"/>
                <a:gd name="T1" fmla="*/ 68 h 166"/>
                <a:gd name="T2" fmla="*/ 408 w 2268"/>
                <a:gd name="T3" fmla="*/ 159 h 166"/>
                <a:gd name="T4" fmla="*/ 907 w 2268"/>
                <a:gd name="T5" fmla="*/ 23 h 166"/>
                <a:gd name="T6" fmla="*/ 1315 w 2268"/>
                <a:gd name="T7" fmla="*/ 23 h 166"/>
                <a:gd name="T8" fmla="*/ 1633 w 2268"/>
                <a:gd name="T9" fmla="*/ 113 h 166"/>
                <a:gd name="T10" fmla="*/ 1905 w 2268"/>
                <a:gd name="T11" fmla="*/ 113 h 166"/>
                <a:gd name="T12" fmla="*/ 2268 w 2268"/>
                <a:gd name="T13" fmla="*/ 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8" h="166">
                  <a:moveTo>
                    <a:pt x="0" y="68"/>
                  </a:moveTo>
                  <a:cubicBezTo>
                    <a:pt x="128" y="117"/>
                    <a:pt x="257" y="166"/>
                    <a:pt x="408" y="159"/>
                  </a:cubicBezTo>
                  <a:cubicBezTo>
                    <a:pt x="559" y="152"/>
                    <a:pt x="756" y="46"/>
                    <a:pt x="907" y="23"/>
                  </a:cubicBezTo>
                  <a:cubicBezTo>
                    <a:pt x="1058" y="0"/>
                    <a:pt x="1194" y="8"/>
                    <a:pt x="1315" y="23"/>
                  </a:cubicBezTo>
                  <a:cubicBezTo>
                    <a:pt x="1436" y="38"/>
                    <a:pt x="1535" y="98"/>
                    <a:pt x="1633" y="113"/>
                  </a:cubicBezTo>
                  <a:cubicBezTo>
                    <a:pt x="1731" y="128"/>
                    <a:pt x="1799" y="128"/>
                    <a:pt x="1905" y="113"/>
                  </a:cubicBezTo>
                  <a:cubicBezTo>
                    <a:pt x="2011" y="98"/>
                    <a:pt x="2200" y="38"/>
                    <a:pt x="2268" y="2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" name="Line 59"/>
            <p:cNvSpPr>
              <a:spLocks noChangeShapeType="1"/>
            </p:cNvSpPr>
            <p:nvPr/>
          </p:nvSpPr>
          <p:spPr bwMode="auto">
            <a:xfrm>
              <a:off x="2245" y="1978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" name="Rectangle 60"/>
            <p:cNvSpPr>
              <a:spLocks noChangeArrowheads="1"/>
            </p:cNvSpPr>
            <p:nvPr/>
          </p:nvSpPr>
          <p:spPr bwMode="auto">
            <a:xfrm>
              <a:off x="2290" y="2160"/>
              <a:ext cx="86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z</a:t>
              </a:r>
              <a:r>
                <a:rPr lang="sv-SE" altLang="sv-SE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sv-SE" altLang="sv-SE" baseline="-25000">
                <a:latin typeface="Arial" charset="0"/>
              </a:endParaRPr>
            </a:p>
          </p:txBody>
        </p:sp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2880" y="1978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" name="Rectangle 62"/>
            <p:cNvSpPr>
              <a:spLocks noChangeArrowheads="1"/>
            </p:cNvSpPr>
            <p:nvPr/>
          </p:nvSpPr>
          <p:spPr bwMode="auto">
            <a:xfrm>
              <a:off x="2925" y="2024"/>
              <a:ext cx="104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z</a:t>
              </a:r>
              <a:r>
                <a:rPr lang="sv-SE" altLang="sv-SE" baseline="-25000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Model Definition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04950"/>
            <a:ext cx="3682752" cy="3124200"/>
          </a:xfrm>
        </p:spPr>
        <p:txBody>
          <a:bodyPr>
            <a:noAutofit/>
          </a:bodyPr>
          <a:lstStyle/>
          <a:p>
            <a:r>
              <a:rPr lang="en-US" altLang="sv-SE" dirty="0" smtClean="0"/>
              <a:t>This </a:t>
            </a:r>
            <a:r>
              <a:rPr lang="en-US" altLang="sv-SE" dirty="0"/>
              <a:t>model studies a simpler example of water above a variable bed as shown above.</a:t>
            </a:r>
          </a:p>
          <a:p>
            <a:r>
              <a:rPr lang="en-US" altLang="sv-SE" dirty="0"/>
              <a:t>Note the scale differences in the x and y directions.</a:t>
            </a:r>
          </a:p>
          <a:p>
            <a:r>
              <a:rPr lang="en-US" altLang="sv-SE" dirty="0"/>
              <a:t>Initially, the water level is perturbed according to the figure.</a:t>
            </a:r>
            <a:endParaRPr lang="sv-SE" altLang="sv-SE" dirty="0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7014237" y="2453881"/>
            <a:ext cx="3660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380282" y="2299992"/>
            <a:ext cx="7537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1400" dirty="0">
                <a:latin typeface="Calibri Light" panose="020F0302020204030204" pitchFamily="34" charset="0"/>
              </a:rPr>
              <a:t>Sea bed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7014237" y="2119696"/>
            <a:ext cx="3660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282" y="1965807"/>
            <a:ext cx="141231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1400" dirty="0">
                <a:latin typeface="Calibri Light" panose="020F0302020204030204" pitchFamily="34" charset="0"/>
              </a:rPr>
              <a:t>Initial water level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454" y="1563638"/>
            <a:ext cx="2977818" cy="22333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 smtClean="0"/>
              <a:t>Results</a:t>
            </a:r>
            <a:endParaRPr lang="sv-SE" altLang="sv-SE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pPr marL="0" indent="0">
              <a:buNone/>
            </a:pPr>
            <a:endParaRPr lang="en-US" altLang="sv-SE" dirty="0"/>
          </a:p>
          <a:p>
            <a:pPr marL="0" indent="0">
              <a:buNone/>
            </a:pPr>
            <a:endParaRPr lang="en-US" altLang="sv-SE" dirty="0"/>
          </a:p>
          <a:p>
            <a:r>
              <a:rPr lang="en-US" altLang="sv-SE" dirty="0" smtClean="0"/>
              <a:t>The </a:t>
            </a:r>
            <a:r>
              <a:rPr lang="en-US" altLang="sv-SE" dirty="0"/>
              <a:t>water surface at six output times. Time increases from left to right.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936" y="1363598"/>
            <a:ext cx="1706880" cy="12801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380" y="1363598"/>
            <a:ext cx="1706880" cy="12801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1363598"/>
            <a:ext cx="1706880" cy="12801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936" y="2731750"/>
            <a:ext cx="1706880" cy="12801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1380" y="2731750"/>
            <a:ext cx="1706880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5015" y="2731750"/>
            <a:ext cx="1706880" cy="128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171</Words>
  <Application>Microsoft Office PowerPoint</Application>
  <PresentationFormat>On-screen Show (16:9)</PresentationFormat>
  <Paragraphs>34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1_Office Theme</vt:lpstr>
      <vt:lpstr>Equation</vt:lpstr>
      <vt:lpstr>Shallow Water 1D</vt:lpstr>
      <vt:lpstr>Introduction</vt:lpstr>
      <vt:lpstr>Problem Definition</vt:lpstr>
      <vt:lpstr>Problem Definition</vt:lpstr>
      <vt:lpstr>Model Definition</vt:lpstr>
      <vt:lpstr>Results</vt:lpstr>
    </vt:vector>
  </TitlesOfParts>
  <Company>Comsol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Ed Fontes</dc:creator>
  <cp:lastModifiedBy>Fabrice Schlegel</cp:lastModifiedBy>
  <cp:revision>33</cp:revision>
  <dcterms:created xsi:type="dcterms:W3CDTF">2003-09-09T14:12:29Z</dcterms:created>
  <dcterms:modified xsi:type="dcterms:W3CDTF">2015-09-09T13:57:58Z</dcterms:modified>
</cp:coreProperties>
</file>