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9" r:id="rId3"/>
    <p:sldId id="260" r:id="rId4"/>
    <p:sldId id="26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3" autoAdjust="0"/>
  </p:normalViewPr>
  <p:slideViewPr>
    <p:cSldViewPr snapToGrid="0">
      <p:cViewPr varScale="1">
        <p:scale>
          <a:sx n="115" d="100"/>
          <a:sy n="115" d="100"/>
        </p:scale>
        <p:origin x="396" y="10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E39FA4-9703-4DE6-85F3-0D76173560FE}" type="datetimeFigureOut">
              <a:rPr lang="en-US" smtClean="0"/>
              <a:t>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3BB14-BF24-43FD-819C-4FF1FC25AFBF}" type="slidenum">
              <a:rPr lang="en-US" smtClean="0"/>
              <a:t>‹#›</a:t>
            </a:fld>
            <a:endParaRPr lang="en-US"/>
          </a:p>
        </p:txBody>
      </p:sp>
      <p:sp>
        <p:nvSpPr>
          <p:cNvPr id="7" name="TextBox 6"/>
          <p:cNvSpPr txBox="1"/>
          <p:nvPr/>
        </p:nvSpPr>
        <p:spPr>
          <a:xfrm>
            <a:off x="812800" y="6159754"/>
            <a:ext cx="4876800" cy="338554"/>
          </a:xfrm>
          <a:prstGeom prst="rect">
            <a:avLst/>
          </a:prstGeom>
          <a:noFill/>
        </p:spPr>
        <p:txBody>
          <a:bodyPr wrap="square" rtlCol="0">
            <a:spAutoFit/>
          </a:bodyPr>
          <a:lstStyle/>
          <a:p>
            <a:r>
              <a:rPr lang="en-US" sz="800" dirty="0"/>
              <a:t>© Copyright 2014 COMSOL. Any of the images, text, and equations here may be copied and modified for your own internal use. All trademarks are the property of their respective owners. See </a:t>
            </a:r>
            <a:r>
              <a:rPr lang="en-US" sz="800" dirty="0">
                <a:hlinkClick r:id="rId2"/>
              </a:rPr>
              <a:t>www.comsol.com/trademarks</a:t>
            </a:r>
            <a:r>
              <a:rPr lang="en-US" sz="800" dirty="0"/>
              <a:t>.</a:t>
            </a:r>
          </a:p>
        </p:txBody>
      </p:sp>
    </p:spTree>
    <p:extLst>
      <p:ext uri="{BB962C8B-B14F-4D97-AF65-F5344CB8AC3E}">
        <p14:creationId xmlns:p14="http://schemas.microsoft.com/office/powerpoint/2010/main" val="4238444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109728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609600" y="1828801"/>
            <a:ext cx="109728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E39FA4-9703-4DE6-85F3-0D76173560FE}" type="datetimeFigureOut">
              <a:rPr lang="en-US" smtClean="0"/>
              <a:t>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3BB14-BF24-43FD-819C-4FF1FC25AFBF}" type="slidenum">
              <a:rPr lang="en-US" smtClean="0"/>
              <a:t>‹#›</a:t>
            </a:fld>
            <a:endParaRPr lang="en-US"/>
          </a:p>
        </p:txBody>
      </p:sp>
    </p:spTree>
    <p:extLst>
      <p:ext uri="{BB962C8B-B14F-4D97-AF65-F5344CB8AC3E}">
        <p14:creationId xmlns:p14="http://schemas.microsoft.com/office/powerpoint/2010/main" val="297521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10972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E39FA4-9703-4DE6-85F3-0D76173560FE}" type="datetimeFigureOut">
              <a:rPr lang="en-US" smtClean="0"/>
              <a:t>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3BB14-BF24-43FD-819C-4FF1FC25AFBF}" type="slidenum">
              <a:rPr lang="en-US" smtClean="0"/>
              <a:t>‹#›</a:t>
            </a:fld>
            <a:endParaRPr lang="en-US"/>
          </a:p>
        </p:txBody>
      </p:sp>
    </p:spTree>
    <p:extLst>
      <p:ext uri="{BB962C8B-B14F-4D97-AF65-F5344CB8AC3E}">
        <p14:creationId xmlns:p14="http://schemas.microsoft.com/office/powerpoint/2010/main" val="17335716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38E39FA4-9703-4DE6-85F3-0D76173560FE}" type="datetimeFigureOut">
              <a:rPr lang="en-US" smtClean="0"/>
              <a:t>1/5/2017</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9373BB14-BF24-43FD-819C-4FF1FC25AFBF}" type="slidenum">
              <a:rPr lang="en-US" smtClean="0"/>
              <a:t>‹#›</a:t>
            </a:fld>
            <a:endParaRPr lang="en-US"/>
          </a:p>
        </p:txBody>
      </p:sp>
    </p:spTree>
    <p:extLst>
      <p:ext uri="{BB962C8B-B14F-4D97-AF65-F5344CB8AC3E}">
        <p14:creationId xmlns:p14="http://schemas.microsoft.com/office/powerpoint/2010/main" val="323310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comsol.com/model/detecting-orientation-of-a-metallic-cylinder-embedded-in-a-dielectric-shell-19871" TargetMode="External"/><Relationship Id="rId2" Type="http://schemas.openxmlformats.org/officeDocument/2006/relationships/hyperlink" Target="https://www.comsol.com/model/dipole-antenna-871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ieeexplore.ieee.org/document/1696826/"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9742" y="2829520"/>
            <a:ext cx="8899593" cy="1066800"/>
          </a:xfrm>
        </p:spPr>
        <p:txBody>
          <a:bodyPr>
            <a:noAutofit/>
          </a:bodyPr>
          <a:lstStyle/>
          <a:p>
            <a:r>
              <a:rPr lang="en-US" sz="3200" noProof="0" dirty="0" smtClean="0"/>
              <a:t>Half-Wavelength Dipole Antenna</a:t>
            </a:r>
            <a:endParaRPr lang="en-US" sz="3200" noProof="0" dirty="0"/>
          </a:p>
        </p:txBody>
      </p:sp>
      <p:sp>
        <p:nvSpPr>
          <p:cNvPr id="3" name="TextBox 2"/>
          <p:cNvSpPr txBox="1"/>
          <p:nvPr/>
        </p:nvSpPr>
        <p:spPr>
          <a:xfrm>
            <a:off x="1529742" y="5182586"/>
            <a:ext cx="6826741" cy="646331"/>
          </a:xfrm>
          <a:prstGeom prst="rect">
            <a:avLst/>
          </a:prstGeom>
          <a:noFill/>
        </p:spPr>
        <p:txBody>
          <a:bodyPr wrap="none" rtlCol="0">
            <a:spAutoFit/>
          </a:bodyPr>
          <a:lstStyle/>
          <a:p>
            <a:r>
              <a:rPr lang="en-US" dirty="0" smtClean="0"/>
              <a:t>This model is also discussed in the following post on the COMSOL Blog:</a:t>
            </a:r>
          </a:p>
          <a:p>
            <a:r>
              <a:rPr lang="en-US" dirty="0" err="1" smtClean="0"/>
              <a:t>Put_link_here</a:t>
            </a:r>
            <a:endParaRPr lang="en-US" dirty="0" smtClean="0"/>
          </a:p>
        </p:txBody>
      </p:sp>
    </p:spTree>
    <p:extLst>
      <p:ext uri="{BB962C8B-B14F-4D97-AF65-F5344CB8AC3E}">
        <p14:creationId xmlns:p14="http://schemas.microsoft.com/office/powerpoint/2010/main" val="1102559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Geometry and Setup</a:t>
            </a:r>
            <a:endParaRPr lang="en-US" dirty="0"/>
          </a:p>
        </p:txBody>
      </p:sp>
      <p:pic>
        <p:nvPicPr>
          <p:cNvPr id="4" name="Picture 3"/>
          <p:cNvPicPr>
            <a:picLocks noChangeAspect="1"/>
          </p:cNvPicPr>
          <p:nvPr/>
        </p:nvPicPr>
        <p:blipFill>
          <a:blip r:embed="rId2"/>
          <a:stretch>
            <a:fillRect/>
          </a:stretch>
        </p:blipFill>
        <p:spPr>
          <a:xfrm>
            <a:off x="0" y="1704109"/>
            <a:ext cx="5907577" cy="4430683"/>
          </a:xfrm>
          <a:prstGeom prst="rect">
            <a:avLst/>
          </a:prstGeom>
        </p:spPr>
      </p:pic>
      <p:cxnSp>
        <p:nvCxnSpPr>
          <p:cNvPr id="6" name="Straight Connector 5"/>
          <p:cNvCxnSpPr/>
          <p:nvPr/>
        </p:nvCxnSpPr>
        <p:spPr>
          <a:xfrm>
            <a:off x="3112648" y="1987665"/>
            <a:ext cx="0" cy="3749040"/>
          </a:xfrm>
          <a:prstGeom prst="line">
            <a:avLst/>
          </a:prstGeom>
          <a:ln w="2540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777896" y="2009593"/>
            <a:ext cx="2973571" cy="369332"/>
          </a:xfrm>
          <a:prstGeom prst="rect">
            <a:avLst/>
          </a:prstGeom>
          <a:noFill/>
        </p:spPr>
        <p:txBody>
          <a:bodyPr wrap="none" rtlCol="0">
            <a:spAutoFit/>
          </a:bodyPr>
          <a:lstStyle/>
          <a:p>
            <a:r>
              <a:rPr lang="en-US" dirty="0" smtClean="0"/>
              <a:t>Antenna diameter is d = l/100</a:t>
            </a:r>
            <a:endParaRPr lang="en-US" dirty="0"/>
          </a:p>
        </p:txBody>
      </p:sp>
      <p:sp>
        <p:nvSpPr>
          <p:cNvPr id="26" name="TextBox 25"/>
          <p:cNvSpPr txBox="1"/>
          <p:nvPr/>
        </p:nvSpPr>
        <p:spPr>
          <a:xfrm>
            <a:off x="3239924" y="4750056"/>
            <a:ext cx="2667653" cy="369332"/>
          </a:xfrm>
          <a:prstGeom prst="rect">
            <a:avLst/>
          </a:prstGeom>
          <a:noFill/>
        </p:spPr>
        <p:txBody>
          <a:bodyPr wrap="none" rtlCol="0">
            <a:spAutoFit/>
          </a:bodyPr>
          <a:lstStyle/>
          <a:p>
            <a:r>
              <a:rPr lang="en-US" dirty="0" smtClean="0"/>
              <a:t>Antenna length is l = 0.47</a:t>
            </a:r>
            <a:r>
              <a:rPr lang="el-GR" dirty="0" smtClean="0"/>
              <a:t>λ</a:t>
            </a:r>
            <a:endParaRPr lang="en-US" dirty="0"/>
          </a:p>
        </p:txBody>
      </p:sp>
      <p:sp>
        <p:nvSpPr>
          <p:cNvPr id="27" name="TextBox 26"/>
          <p:cNvSpPr txBox="1"/>
          <p:nvPr/>
        </p:nvSpPr>
        <p:spPr>
          <a:xfrm>
            <a:off x="3938449" y="2997691"/>
            <a:ext cx="2609048" cy="369332"/>
          </a:xfrm>
          <a:prstGeom prst="rect">
            <a:avLst/>
          </a:prstGeom>
          <a:noFill/>
        </p:spPr>
        <p:txBody>
          <a:bodyPr wrap="none" rtlCol="0">
            <a:spAutoFit/>
          </a:bodyPr>
          <a:lstStyle/>
          <a:p>
            <a:r>
              <a:rPr lang="en-US" dirty="0" smtClean="0"/>
              <a:t>Height of gap feed is g = d</a:t>
            </a:r>
            <a:endParaRPr lang="en-US" dirty="0"/>
          </a:p>
        </p:txBody>
      </p:sp>
      <p:cxnSp>
        <p:nvCxnSpPr>
          <p:cNvPr id="28" name="Straight Connector 27"/>
          <p:cNvCxnSpPr/>
          <p:nvPr/>
        </p:nvCxnSpPr>
        <p:spPr>
          <a:xfrm flipV="1">
            <a:off x="2831347" y="3212569"/>
            <a:ext cx="1107102" cy="703844"/>
          </a:xfrm>
          <a:prstGeom prst="line">
            <a:avLst/>
          </a:prstGeom>
          <a:ln w="19050">
            <a:solidFill>
              <a:schemeClr val="tx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651129" y="2037968"/>
            <a:ext cx="1126767" cy="156291"/>
          </a:xfrm>
          <a:prstGeom prst="line">
            <a:avLst/>
          </a:prstGeom>
          <a:ln w="19050">
            <a:solidFill>
              <a:schemeClr val="tx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101410" y="6040155"/>
            <a:ext cx="3099438" cy="369332"/>
          </a:xfrm>
          <a:prstGeom prst="rect">
            <a:avLst/>
          </a:prstGeom>
          <a:noFill/>
        </p:spPr>
        <p:txBody>
          <a:bodyPr wrap="none" rtlCol="0">
            <a:spAutoFit/>
          </a:bodyPr>
          <a:lstStyle/>
          <a:p>
            <a:r>
              <a:rPr lang="en-US" dirty="0" smtClean="0"/>
              <a:t>Note that image is not to scale.</a:t>
            </a:r>
            <a:endParaRPr lang="en-US" dirty="0"/>
          </a:p>
        </p:txBody>
      </p:sp>
      <p:sp>
        <p:nvSpPr>
          <p:cNvPr id="39" name="TextBox 38"/>
          <p:cNvSpPr txBox="1"/>
          <p:nvPr/>
        </p:nvSpPr>
        <p:spPr>
          <a:xfrm>
            <a:off x="7373297" y="2687328"/>
            <a:ext cx="4243695" cy="2308324"/>
          </a:xfrm>
          <a:prstGeom prst="rect">
            <a:avLst/>
          </a:prstGeom>
          <a:noFill/>
        </p:spPr>
        <p:txBody>
          <a:bodyPr wrap="square" rtlCol="0">
            <a:spAutoFit/>
          </a:bodyPr>
          <a:lstStyle/>
          <a:p>
            <a:r>
              <a:rPr lang="en-US" dirty="0" smtClean="0"/>
              <a:t>The antenna is a Perfect Electric Conductor.</a:t>
            </a:r>
          </a:p>
          <a:p>
            <a:endParaRPr lang="en-US" dirty="0"/>
          </a:p>
          <a:p>
            <a:r>
              <a:rPr lang="en-US" dirty="0" smtClean="0"/>
              <a:t>It is surrounded by a spherical air domain, and a Perfectly Mated Layer has been added to the exterior of the air sphere to absorb the outgoing radiation.</a:t>
            </a:r>
          </a:p>
          <a:p>
            <a:endParaRPr lang="en-US" dirty="0"/>
          </a:p>
          <a:p>
            <a:r>
              <a:rPr lang="en-US" dirty="0" smtClean="0"/>
              <a:t>A Lumped Port is applied to the gap.</a:t>
            </a:r>
            <a:endParaRPr lang="en-US" dirty="0"/>
          </a:p>
        </p:txBody>
      </p:sp>
    </p:spTree>
    <p:extLst>
      <p:ext uri="{BB962C8B-B14F-4D97-AF65-F5344CB8AC3E}">
        <p14:creationId xmlns:p14="http://schemas.microsoft.com/office/powerpoint/2010/main" val="2108532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Antenna Reciprocity</a:t>
            </a:r>
            <a:endParaRPr lang="en-US" dirty="0"/>
          </a:p>
        </p:txBody>
      </p:sp>
      <p:sp>
        <p:nvSpPr>
          <p:cNvPr id="12" name="Content Placeholder 11"/>
          <p:cNvSpPr>
            <a:spLocks noGrp="1"/>
          </p:cNvSpPr>
          <p:nvPr>
            <p:ph idx="1"/>
          </p:nvPr>
        </p:nvSpPr>
        <p:spPr/>
        <p:txBody>
          <a:bodyPr>
            <a:normAutofit/>
          </a:bodyPr>
          <a:lstStyle/>
          <a:p>
            <a:r>
              <a:rPr lang="en-US" sz="2000" dirty="0" smtClean="0"/>
              <a:t>To demonstrate reciprocity, two studies are performed.</a:t>
            </a:r>
          </a:p>
          <a:p>
            <a:pPr lvl="1"/>
            <a:r>
              <a:rPr lang="en-US" sz="1800" dirty="0" smtClean="0"/>
              <a:t>In Study 1, a voltage is applied to the Lumped Port, similar to the dipole antenna model </a:t>
            </a:r>
            <a:r>
              <a:rPr lang="en-US" sz="1800" dirty="0"/>
              <a:t>discussed in </a:t>
            </a:r>
            <a:r>
              <a:rPr lang="en-US" sz="1800" dirty="0">
                <a:hlinkClick r:id="rId2"/>
              </a:rPr>
              <a:t>https://</a:t>
            </a:r>
            <a:r>
              <a:rPr lang="en-US" sz="1800" dirty="0" smtClean="0">
                <a:hlinkClick r:id="rId2"/>
              </a:rPr>
              <a:t>www.comsol.com/model/dipole-antenna-8715</a:t>
            </a:r>
            <a:r>
              <a:rPr lang="en-US" sz="1800" dirty="0" smtClean="0"/>
              <a:t>.</a:t>
            </a:r>
          </a:p>
          <a:p>
            <a:pPr lvl="1"/>
            <a:r>
              <a:rPr lang="en-US" sz="1800" dirty="0" smtClean="0"/>
              <a:t>In Study 2, the Lumped Port excitation is turned off, and a background field study is used, similar to the model </a:t>
            </a:r>
            <a:r>
              <a:rPr lang="en-US" sz="1800" dirty="0"/>
              <a:t>discussed in </a:t>
            </a:r>
            <a:r>
              <a:rPr lang="en-US" sz="1800" dirty="0">
                <a:hlinkClick r:id="rId3"/>
              </a:rPr>
              <a:t>https://</a:t>
            </a:r>
            <a:r>
              <a:rPr lang="en-US" sz="1800" dirty="0" smtClean="0">
                <a:hlinkClick r:id="rId3"/>
              </a:rPr>
              <a:t>www.comsol.com/model/detecting-orientation-of-a-metallic-cylinder-embedded-in-a-dielectric-shell-19871</a:t>
            </a:r>
            <a:r>
              <a:rPr lang="en-US" sz="1800" dirty="0" smtClean="0"/>
              <a:t>.</a:t>
            </a:r>
          </a:p>
          <a:p>
            <a:r>
              <a:rPr lang="en-US" sz="2000" dirty="0" smtClean="0"/>
              <a:t>The gain and antenna impedance from Study 1 are used to calculate the power this antenna would receive if it was illuminated with a 1 V/m plane wave in (1,0,0).</a:t>
            </a:r>
          </a:p>
          <a:p>
            <a:r>
              <a:rPr lang="en-US" sz="2000" dirty="0" smtClean="0"/>
              <a:t>Study 2 directly calculates the power received when illuminated with a 1 V/m </a:t>
            </a:r>
            <a:r>
              <a:rPr lang="en-US" sz="2000" smtClean="0"/>
              <a:t>plane wave </a:t>
            </a:r>
            <a:r>
              <a:rPr lang="en-US" sz="2000"/>
              <a:t>in (1,0,0)</a:t>
            </a:r>
            <a:r>
              <a:rPr lang="en-US" sz="2000" smtClean="0"/>
              <a:t>.</a:t>
            </a:r>
            <a:endParaRPr lang="en-US" sz="2000" dirty="0" smtClean="0"/>
          </a:p>
          <a:p>
            <a:r>
              <a:rPr lang="en-US" sz="2000" dirty="0" smtClean="0"/>
              <a:t>Both methods return 2.6 </a:t>
            </a:r>
            <a:r>
              <a:rPr lang="el-GR" sz="2000" dirty="0" smtClean="0"/>
              <a:t>μ</a:t>
            </a:r>
            <a:r>
              <a:rPr lang="en-US" sz="2000" dirty="0" smtClean="0"/>
              <a:t>W.</a:t>
            </a:r>
            <a:endParaRPr lang="en-US" sz="2000" dirty="0"/>
          </a:p>
          <a:p>
            <a:pPr lvl="2"/>
            <a:endParaRPr lang="en-US" sz="1600" dirty="0"/>
          </a:p>
        </p:txBody>
      </p:sp>
    </p:spTree>
    <p:extLst>
      <p:ext uri="{BB962C8B-B14F-4D97-AF65-F5344CB8AC3E}">
        <p14:creationId xmlns:p14="http://schemas.microsoft.com/office/powerpoint/2010/main" val="3583705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with Theory</a:t>
            </a:r>
            <a:endParaRPr lang="en-US" dirty="0"/>
          </a:p>
        </p:txBody>
      </p:sp>
      <p:sp>
        <p:nvSpPr>
          <p:cNvPr id="5" name="Content Placeholder 4"/>
          <p:cNvSpPr>
            <a:spLocks noGrp="1"/>
          </p:cNvSpPr>
          <p:nvPr>
            <p:ph sz="half" idx="1"/>
          </p:nvPr>
        </p:nvSpPr>
        <p:spPr/>
        <p:txBody>
          <a:bodyPr>
            <a:noAutofit/>
          </a:bodyPr>
          <a:lstStyle/>
          <a:p>
            <a:r>
              <a:rPr lang="en-US" sz="1800" dirty="0" smtClean="0"/>
              <a:t>Theory used is for a infinitely thin antenna, found in any standard antenna text.</a:t>
            </a:r>
          </a:p>
          <a:p>
            <a:pPr lvl="1"/>
            <a:r>
              <a:rPr lang="en-US" sz="1600" dirty="0" smtClean="0"/>
              <a:t>Maximum directivity is 1.64</a:t>
            </a:r>
          </a:p>
          <a:p>
            <a:pPr lvl="1"/>
            <a:r>
              <a:rPr lang="en-US" sz="1600" dirty="0" smtClean="0"/>
              <a:t>Impedance is ≈ 73 </a:t>
            </a:r>
            <a:r>
              <a:rPr lang="el-GR" sz="1600" dirty="0" smtClean="0"/>
              <a:t>Ω</a:t>
            </a:r>
            <a:endParaRPr lang="en-US" sz="1600" dirty="0" smtClean="0"/>
          </a:p>
          <a:p>
            <a:pPr lvl="1"/>
            <a:endParaRPr lang="en-US" sz="1600" dirty="0" smtClean="0"/>
          </a:p>
          <a:p>
            <a:r>
              <a:rPr lang="en-US" sz="1800" dirty="0" smtClean="0"/>
              <a:t>Note that real antenna parameters vary substantially with finite antenna radius, and the geometry here was intentionally chosen to be close the theoretical results.</a:t>
            </a:r>
          </a:p>
          <a:p>
            <a:pPr lvl="1"/>
            <a:r>
              <a:rPr lang="en-US" sz="1600" dirty="0" smtClean="0"/>
              <a:t>Simulated impedance is 73 + 3j </a:t>
            </a:r>
            <a:r>
              <a:rPr lang="el-GR" sz="1600" dirty="0"/>
              <a:t>Ω</a:t>
            </a:r>
            <a:endParaRPr lang="en-US" sz="1600" dirty="0" smtClean="0"/>
          </a:p>
          <a:p>
            <a:pPr lvl="1"/>
            <a:r>
              <a:rPr lang="en-US" sz="1600" dirty="0" smtClean="0"/>
              <a:t>This agrees well with </a:t>
            </a:r>
            <a:r>
              <a:rPr lang="en-US" sz="1600" smtClean="0"/>
              <a:t>published values </a:t>
            </a:r>
            <a:r>
              <a:rPr lang="en-US" sz="1600" smtClean="0">
                <a:hlinkClick r:id="rId2"/>
              </a:rPr>
              <a:t>http</a:t>
            </a:r>
            <a:r>
              <a:rPr lang="en-US" sz="1600" dirty="0">
                <a:hlinkClick r:id="rId2"/>
              </a:rPr>
              <a:t>://</a:t>
            </a:r>
            <a:r>
              <a:rPr lang="en-US" sz="1600">
                <a:hlinkClick r:id="rId2"/>
              </a:rPr>
              <a:t>ieeexplore.ieee.org/document/1696826</a:t>
            </a:r>
            <a:r>
              <a:rPr lang="en-US" sz="1600" smtClean="0">
                <a:hlinkClick r:id="rId2"/>
              </a:rPr>
              <a:t>/</a:t>
            </a:r>
            <a:endParaRPr lang="en-US" sz="1600" smtClean="0"/>
          </a:p>
          <a:p>
            <a:pPr marL="457200" lvl="1" indent="0">
              <a:buNone/>
            </a:pPr>
            <a:endParaRPr lang="en-US" sz="1600" dirty="0" smtClean="0"/>
          </a:p>
          <a:p>
            <a:endParaRPr lang="en-US" sz="1800" dirty="0" smtClean="0"/>
          </a:p>
        </p:txBody>
      </p:sp>
      <p:pic>
        <p:nvPicPr>
          <p:cNvPr id="8" name="Content Placeholder 7"/>
          <p:cNvPicPr>
            <a:picLocks noGrp="1" noChangeAspect="1"/>
          </p:cNvPicPr>
          <p:nvPr>
            <p:ph sz="half" idx="2"/>
          </p:nvPr>
        </p:nvPicPr>
        <p:blipFill>
          <a:blip r:embed="rId3"/>
          <a:stretch>
            <a:fillRect/>
          </a:stretch>
        </p:blipFill>
        <p:spPr>
          <a:xfrm>
            <a:off x="6197600" y="1981200"/>
            <a:ext cx="5384800" cy="4038600"/>
          </a:xfrm>
          <a:prstGeom prst="rect">
            <a:avLst/>
          </a:prstGeom>
        </p:spPr>
      </p:pic>
    </p:spTree>
    <p:extLst>
      <p:ext uri="{BB962C8B-B14F-4D97-AF65-F5344CB8AC3E}">
        <p14:creationId xmlns:p14="http://schemas.microsoft.com/office/powerpoint/2010/main" val="3449322403"/>
      </p:ext>
    </p:extLst>
  </p:cSld>
  <p:clrMapOvr>
    <a:masterClrMapping/>
  </p:clrMapOvr>
</p:sld>
</file>

<file path=ppt/theme/theme1.xml><?xml version="1.0" encoding="utf-8"?>
<a:theme xmlns:a="http://schemas.openxmlformats.org/drawingml/2006/main" name="comsol_presentation_v5_4_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msol_presentation_v5_4_3" id="{C310AC4A-5CE0-477D-91C9-A62DA3C06FE1}" vid="{C7F4239D-1577-4AD9-A77F-F453C3C0712B}"/>
    </a:ext>
  </a:extLst>
</a:theme>
</file>

<file path=docProps/app.xml><?xml version="1.0" encoding="utf-8"?>
<Properties xmlns="http://schemas.openxmlformats.org/officeDocument/2006/extended-properties" xmlns:vt="http://schemas.openxmlformats.org/officeDocument/2006/docPropsVTypes">
  <Template>comsol_presentation_v5_4_3</Template>
  <TotalTime>0</TotalTime>
  <Words>293</Words>
  <Application>Microsoft Office PowerPoint</Application>
  <PresentationFormat>Widescreen</PresentationFormat>
  <Paragraphs>28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comsol_presentation_v5_4_3</vt:lpstr>
      <vt:lpstr>Half-Wavelength Dipole Antenna</vt:lpstr>
      <vt:lpstr>Simulation Geometry and Setup</vt:lpstr>
      <vt:lpstr>Antenna Reciprocity</vt:lpstr>
      <vt:lpstr>Comparison with Theory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2015-04-22T11:21:44Z</dcterms:created>
  <dcterms:modified xsi:type="dcterms:W3CDTF">2017-01-05T16:20:13Z</dcterms:modified>
</cp:coreProperties>
</file>