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63" r:id="rId3"/>
    <p:sldId id="259" r:id="rId4"/>
    <p:sldId id="262"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43" autoAdjust="0"/>
  </p:normalViewPr>
  <p:slideViewPr>
    <p:cSldViewPr snapToGrid="0">
      <p:cViewPr varScale="1">
        <p:scale>
          <a:sx n="104" d="100"/>
          <a:sy n="104" d="100"/>
        </p:scale>
        <p:origin x="114" y="34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hyperlink" Target="http://www.comsol.com/trademarks"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8E39FA4-9703-4DE6-85F3-0D76173560FE}" type="datetimeFigureOut">
              <a:rPr lang="en-US" smtClean="0"/>
              <a:t>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3BB14-BF24-43FD-819C-4FF1FC25AFBF}" type="slidenum">
              <a:rPr lang="en-US" smtClean="0"/>
              <a:t>‹#›</a:t>
            </a:fld>
            <a:endParaRPr lang="en-US"/>
          </a:p>
        </p:txBody>
      </p:sp>
      <p:sp>
        <p:nvSpPr>
          <p:cNvPr id="7" name="TextBox 6"/>
          <p:cNvSpPr txBox="1"/>
          <p:nvPr/>
        </p:nvSpPr>
        <p:spPr>
          <a:xfrm>
            <a:off x="812800" y="6159754"/>
            <a:ext cx="4876800" cy="338554"/>
          </a:xfrm>
          <a:prstGeom prst="rect">
            <a:avLst/>
          </a:prstGeom>
          <a:noFill/>
        </p:spPr>
        <p:txBody>
          <a:bodyPr wrap="square" rtlCol="0">
            <a:spAutoFit/>
          </a:bodyPr>
          <a:lstStyle/>
          <a:p>
            <a:r>
              <a:rPr lang="en-US" sz="800" dirty="0"/>
              <a:t>© Copyright 2014 COMSOL. Any of the images, text, and equations here may be copied and modified for your own internal use. All trademarks are the property of their respective owners. See </a:t>
            </a:r>
            <a:r>
              <a:rPr lang="en-US" sz="800" dirty="0">
                <a:hlinkClick r:id="rId2"/>
              </a:rPr>
              <a:t>www.comsol.com/trademarks</a:t>
            </a:r>
            <a:r>
              <a:rPr lang="en-US" sz="800" dirty="0"/>
              <a:t>.</a:t>
            </a:r>
          </a:p>
        </p:txBody>
      </p:sp>
    </p:spTree>
    <p:extLst>
      <p:ext uri="{BB962C8B-B14F-4D97-AF65-F5344CB8AC3E}">
        <p14:creationId xmlns:p14="http://schemas.microsoft.com/office/powerpoint/2010/main" val="4238444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109728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609600" y="1828801"/>
            <a:ext cx="109728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E39FA4-9703-4DE6-85F3-0D76173560FE}" type="datetimeFigureOut">
              <a:rPr lang="en-US" smtClean="0"/>
              <a:t>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3BB14-BF24-43FD-819C-4FF1FC25AFBF}" type="slidenum">
              <a:rPr lang="en-US" smtClean="0"/>
              <a:t>‹#›</a:t>
            </a:fld>
            <a:endParaRPr lang="en-US"/>
          </a:p>
        </p:txBody>
      </p:sp>
    </p:spTree>
    <p:extLst>
      <p:ext uri="{BB962C8B-B14F-4D97-AF65-F5344CB8AC3E}">
        <p14:creationId xmlns:p14="http://schemas.microsoft.com/office/powerpoint/2010/main" val="2975218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109728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8E39FA4-9703-4DE6-85F3-0D76173560FE}" type="datetimeFigureOut">
              <a:rPr lang="en-US" smtClean="0"/>
              <a:t>1/10/2017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73BB14-BF24-43FD-819C-4FF1FC25AFBF}" type="slidenum">
              <a:rPr lang="en-US" smtClean="0"/>
              <a:t>‹#›</a:t>
            </a:fld>
            <a:endParaRPr lang="en-US"/>
          </a:p>
        </p:txBody>
      </p:sp>
    </p:spTree>
    <p:extLst>
      <p:ext uri="{BB962C8B-B14F-4D97-AF65-F5344CB8AC3E}">
        <p14:creationId xmlns:p14="http://schemas.microsoft.com/office/powerpoint/2010/main" val="17335716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latin typeface="Calibri Light" panose="020F0302020204030204" pitchFamily="34" charset="0"/>
              </a:defRPr>
            </a:lvl1pPr>
          </a:lstStyle>
          <a:p>
            <a:fld id="{38E39FA4-9703-4DE6-85F3-0D76173560FE}" type="datetimeFigureOut">
              <a:rPr lang="en-US" smtClean="0"/>
              <a:t>1/10/2017</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alibri Light" panose="020F0302020204030204" pitchFamily="34" charset="0"/>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latin typeface="Calibri Light" panose="020F0302020204030204" pitchFamily="34" charset="0"/>
              </a:defRPr>
            </a:lvl1pPr>
          </a:lstStyle>
          <a:p>
            <a:fld id="{9373BB14-BF24-43FD-819C-4FF1FC25AFBF}" type="slidenum">
              <a:rPr lang="en-US" smtClean="0"/>
              <a:t>‹#›</a:t>
            </a:fld>
            <a:endParaRPr lang="en-US"/>
          </a:p>
        </p:txBody>
      </p:sp>
    </p:spTree>
    <p:extLst>
      <p:ext uri="{BB962C8B-B14F-4D97-AF65-F5344CB8AC3E}">
        <p14:creationId xmlns:p14="http://schemas.microsoft.com/office/powerpoint/2010/main" val="3233102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Calibri Light" panose="020F030202020403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libri Light" panose="020F0302020204030204"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libri Light" panose="020F0302020204030204"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libri Light" panose="020F030202020403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9742" y="2829520"/>
            <a:ext cx="8899593" cy="1066800"/>
          </a:xfrm>
        </p:spPr>
        <p:txBody>
          <a:bodyPr>
            <a:noAutofit/>
          </a:bodyPr>
          <a:lstStyle/>
          <a:p>
            <a:r>
              <a:rPr lang="en-US" sz="3200" noProof="0" dirty="0" smtClean="0"/>
              <a:t>Coupling a Full-Wave Simulation to</a:t>
            </a:r>
            <a:br>
              <a:rPr lang="en-US" sz="3200" noProof="0" dirty="0" smtClean="0"/>
            </a:br>
            <a:r>
              <a:rPr lang="en-US" sz="3200" noProof="0" dirty="0" smtClean="0"/>
              <a:t>a Beam-Envelopes Simulation</a:t>
            </a:r>
            <a:endParaRPr lang="en-US" sz="3200" noProof="0" dirty="0"/>
          </a:p>
        </p:txBody>
      </p:sp>
      <p:sp>
        <p:nvSpPr>
          <p:cNvPr id="3" name="TextBox 2"/>
          <p:cNvSpPr txBox="1"/>
          <p:nvPr/>
        </p:nvSpPr>
        <p:spPr>
          <a:xfrm>
            <a:off x="1529742" y="5182586"/>
            <a:ext cx="6826741" cy="646331"/>
          </a:xfrm>
          <a:prstGeom prst="rect">
            <a:avLst/>
          </a:prstGeom>
          <a:noFill/>
        </p:spPr>
        <p:txBody>
          <a:bodyPr wrap="none" rtlCol="0">
            <a:spAutoFit/>
          </a:bodyPr>
          <a:lstStyle/>
          <a:p>
            <a:r>
              <a:rPr lang="en-US" dirty="0" smtClean="0"/>
              <a:t>This model is also discussed in the following post on the COMSOL Blog:</a:t>
            </a:r>
          </a:p>
          <a:p>
            <a:r>
              <a:rPr lang="en-US" dirty="0" err="1" smtClean="0"/>
              <a:t>Put_link_here</a:t>
            </a:r>
            <a:endParaRPr lang="en-US" dirty="0" smtClean="0"/>
          </a:p>
        </p:txBody>
      </p:sp>
    </p:spTree>
    <p:extLst>
      <p:ext uri="{BB962C8B-B14F-4D97-AF65-F5344CB8AC3E}">
        <p14:creationId xmlns:p14="http://schemas.microsoft.com/office/powerpoint/2010/main" val="11025594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Linking Full-Wave and Beam-Envelopes</a:t>
            </a:r>
            <a:endParaRPr lang="en-US" dirty="0"/>
          </a:p>
        </p:txBody>
      </p:sp>
      <p:sp>
        <p:nvSpPr>
          <p:cNvPr id="3" name="Content Placeholder 2"/>
          <p:cNvSpPr>
            <a:spLocks noGrp="1"/>
          </p:cNvSpPr>
          <p:nvPr>
            <p:ph idx="1"/>
          </p:nvPr>
        </p:nvSpPr>
        <p:spPr/>
        <p:txBody>
          <a:bodyPr>
            <a:normAutofit/>
          </a:bodyPr>
          <a:lstStyle/>
          <a:p>
            <a:r>
              <a:rPr lang="en-US" sz="2000" dirty="0" smtClean="0"/>
              <a:t>It is occasionally useful to simulate radiation in the intermediate zone that is several wavelengths away from an antenna or </a:t>
            </a:r>
            <a:r>
              <a:rPr lang="en-US" sz="2000" dirty="0" err="1" smtClean="0"/>
              <a:t>scatterer</a:t>
            </a:r>
            <a:r>
              <a:rPr lang="en-US" sz="2000" dirty="0" smtClean="0"/>
              <a:t>.</a:t>
            </a:r>
          </a:p>
          <a:p>
            <a:r>
              <a:rPr lang="en-US" sz="2000" dirty="0" smtClean="0"/>
              <a:t>The </a:t>
            </a:r>
            <a:r>
              <a:rPr lang="en-US" sz="2000" i="1" dirty="0" smtClean="0"/>
              <a:t>Electromagnetic Waves, Frequency Domain</a:t>
            </a:r>
            <a:r>
              <a:rPr lang="en-US" sz="2000" dirty="0" smtClean="0"/>
              <a:t> interface, called a </a:t>
            </a:r>
            <a:r>
              <a:rPr lang="en-US" sz="2000" i="1" dirty="0" smtClean="0"/>
              <a:t>Full-Wave</a:t>
            </a:r>
            <a:r>
              <a:rPr lang="en-US" sz="2000" dirty="0" smtClean="0"/>
              <a:t> simulation is ideally suited for simulating close to an antenna or </a:t>
            </a:r>
            <a:r>
              <a:rPr lang="en-US" sz="2000" dirty="0" err="1" smtClean="0"/>
              <a:t>scatterer</a:t>
            </a:r>
            <a:r>
              <a:rPr lang="en-US" sz="2000" dirty="0" smtClean="0"/>
              <a:t>, but the simulation size must be small for efficient use of computational resources.</a:t>
            </a:r>
          </a:p>
          <a:p>
            <a:r>
              <a:rPr lang="en-US" sz="2000" dirty="0" smtClean="0"/>
              <a:t>The </a:t>
            </a:r>
            <a:r>
              <a:rPr lang="en-US" sz="2000" i="1" dirty="0" smtClean="0"/>
              <a:t>Electromagnetic Waves, Beam Envelopes</a:t>
            </a:r>
            <a:r>
              <a:rPr lang="en-US" sz="2000" dirty="0" smtClean="0"/>
              <a:t> interface, called a </a:t>
            </a:r>
            <a:r>
              <a:rPr lang="en-US" sz="2000" i="1" dirty="0" smtClean="0"/>
              <a:t>Beam-Envelopes</a:t>
            </a:r>
            <a:r>
              <a:rPr lang="en-US" sz="2000" dirty="0" smtClean="0"/>
              <a:t> simulation, is ideally suited for simulating propagating radiation with a known phase function, but it is inefficient to use in a domain with a scattering or radiating geometry.</a:t>
            </a:r>
          </a:p>
          <a:p>
            <a:r>
              <a:rPr lang="en-US" sz="2000" dirty="0" smtClean="0"/>
              <a:t>We can combine these two complementary simulations to efficiently calculate fields that would be beyond either individually.</a:t>
            </a:r>
          </a:p>
        </p:txBody>
      </p:sp>
    </p:spTree>
    <p:extLst>
      <p:ext uri="{BB962C8B-B14F-4D97-AF65-F5344CB8AC3E}">
        <p14:creationId xmlns:p14="http://schemas.microsoft.com/office/powerpoint/2010/main" val="3958397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4449" y="1828800"/>
            <a:ext cx="6703101" cy="4412660"/>
          </a:xfrm>
          <a:prstGeom prst="rect">
            <a:avLst/>
          </a:prstGeom>
        </p:spPr>
      </p:pic>
      <p:sp>
        <p:nvSpPr>
          <p:cNvPr id="15" name="TextBox 14"/>
          <p:cNvSpPr txBox="1"/>
          <p:nvPr/>
        </p:nvSpPr>
        <p:spPr>
          <a:xfrm>
            <a:off x="2329916" y="2495087"/>
            <a:ext cx="1739900" cy="369332"/>
          </a:xfrm>
          <a:prstGeom prst="rect">
            <a:avLst/>
          </a:prstGeom>
          <a:noFill/>
        </p:spPr>
        <p:txBody>
          <a:bodyPr wrap="none" rtlCol="0">
            <a:spAutoFit/>
          </a:bodyPr>
          <a:lstStyle/>
          <a:p>
            <a:r>
              <a:rPr lang="en-US" dirty="0" smtClean="0">
                <a:solidFill>
                  <a:srgbClr val="FF0000"/>
                </a:solidFill>
              </a:rPr>
              <a:t>Beam-Envelopes</a:t>
            </a:r>
            <a:endParaRPr lang="en-US" dirty="0">
              <a:solidFill>
                <a:srgbClr val="FF0000"/>
              </a:solidFill>
            </a:endParaRPr>
          </a:p>
        </p:txBody>
      </p:sp>
      <p:sp>
        <p:nvSpPr>
          <p:cNvPr id="16" name="TextBox 15"/>
          <p:cNvSpPr txBox="1"/>
          <p:nvPr/>
        </p:nvSpPr>
        <p:spPr>
          <a:xfrm>
            <a:off x="2514431" y="4045114"/>
            <a:ext cx="1109918" cy="369331"/>
          </a:xfrm>
          <a:prstGeom prst="rect">
            <a:avLst/>
          </a:prstGeom>
          <a:noFill/>
        </p:spPr>
        <p:txBody>
          <a:bodyPr wrap="none" rtlCol="0">
            <a:spAutoFit/>
          </a:bodyPr>
          <a:lstStyle/>
          <a:p>
            <a:r>
              <a:rPr lang="en-US" dirty="0" smtClean="0">
                <a:solidFill>
                  <a:srgbClr val="FF0000"/>
                </a:solidFill>
              </a:rPr>
              <a:t>Full-Wave</a:t>
            </a:r>
            <a:endParaRPr lang="en-US" dirty="0">
              <a:solidFill>
                <a:srgbClr val="FF0000"/>
              </a:solidFill>
            </a:endParaRPr>
          </a:p>
        </p:txBody>
      </p:sp>
      <p:cxnSp>
        <p:nvCxnSpPr>
          <p:cNvPr id="17" name="Straight Arrow Connector 16"/>
          <p:cNvCxnSpPr/>
          <p:nvPr/>
        </p:nvCxnSpPr>
        <p:spPr>
          <a:xfrm>
            <a:off x="3710513" y="2881597"/>
            <a:ext cx="1498274" cy="461665"/>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624349" y="4305993"/>
            <a:ext cx="1063105" cy="308804"/>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smtClean="0"/>
              <a:t>Simulation </a:t>
            </a:r>
            <a:r>
              <a:rPr lang="en-US" dirty="0" smtClean="0"/>
              <a:t>Assignments</a:t>
            </a:r>
            <a:endParaRPr lang="en-US" dirty="0"/>
          </a:p>
        </p:txBody>
      </p:sp>
      <p:sp>
        <p:nvSpPr>
          <p:cNvPr id="38" name="TextBox 37"/>
          <p:cNvSpPr txBox="1"/>
          <p:nvPr/>
        </p:nvSpPr>
        <p:spPr>
          <a:xfrm>
            <a:off x="4546280" y="5872128"/>
            <a:ext cx="3099438" cy="369332"/>
          </a:xfrm>
          <a:prstGeom prst="rect">
            <a:avLst/>
          </a:prstGeom>
          <a:noFill/>
        </p:spPr>
        <p:txBody>
          <a:bodyPr wrap="none" rtlCol="0">
            <a:spAutoFit/>
          </a:bodyPr>
          <a:lstStyle/>
          <a:p>
            <a:r>
              <a:rPr lang="en-US" dirty="0" smtClean="0"/>
              <a:t>Note that image is not to scale.</a:t>
            </a:r>
            <a:endParaRPr lang="en-US" dirty="0"/>
          </a:p>
        </p:txBody>
      </p:sp>
      <p:sp>
        <p:nvSpPr>
          <p:cNvPr id="8" name="TextBox 7"/>
          <p:cNvSpPr txBox="1"/>
          <p:nvPr/>
        </p:nvSpPr>
        <p:spPr>
          <a:xfrm>
            <a:off x="1090722" y="5133475"/>
            <a:ext cx="2847417" cy="923330"/>
          </a:xfrm>
          <a:prstGeom prst="rect">
            <a:avLst/>
          </a:prstGeom>
          <a:noFill/>
        </p:spPr>
        <p:txBody>
          <a:bodyPr wrap="square" rtlCol="0">
            <a:spAutoFit/>
          </a:bodyPr>
          <a:lstStyle/>
          <a:p>
            <a:r>
              <a:rPr lang="en-US" dirty="0" smtClean="0"/>
              <a:t>To compare with theory, an electric dipole is placed at the origin. It is oriented in z.</a:t>
            </a:r>
            <a:endParaRPr lang="en-US" dirty="0"/>
          </a:p>
        </p:txBody>
      </p:sp>
      <p:cxnSp>
        <p:nvCxnSpPr>
          <p:cNvPr id="21" name="Straight Arrow Connector 20"/>
          <p:cNvCxnSpPr/>
          <p:nvPr/>
        </p:nvCxnSpPr>
        <p:spPr>
          <a:xfrm>
            <a:off x="3826933" y="5577529"/>
            <a:ext cx="672170" cy="17611"/>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8734982" y="3860230"/>
            <a:ext cx="2847417" cy="1200329"/>
          </a:xfrm>
          <a:prstGeom prst="rect">
            <a:avLst/>
          </a:prstGeom>
          <a:noFill/>
        </p:spPr>
        <p:txBody>
          <a:bodyPr wrap="square" rtlCol="0">
            <a:spAutoFit/>
          </a:bodyPr>
          <a:lstStyle/>
          <a:p>
            <a:r>
              <a:rPr lang="en-US" dirty="0" smtClean="0"/>
              <a:t>To exploit symmetry, PMC planes are used in the </a:t>
            </a:r>
            <a:r>
              <a:rPr lang="en-US" dirty="0" err="1" smtClean="0"/>
              <a:t>xz</a:t>
            </a:r>
            <a:r>
              <a:rPr lang="en-US" dirty="0" smtClean="0"/>
              <a:t>- and </a:t>
            </a:r>
            <a:r>
              <a:rPr lang="en-US" dirty="0" err="1" smtClean="0"/>
              <a:t>yz</a:t>
            </a:r>
            <a:r>
              <a:rPr lang="en-US" dirty="0" smtClean="0"/>
              <a:t>-planes. PEC in the </a:t>
            </a:r>
            <a:r>
              <a:rPr lang="en-US" dirty="0" err="1" smtClean="0"/>
              <a:t>xy</a:t>
            </a:r>
            <a:r>
              <a:rPr lang="en-US" dirty="0" smtClean="0"/>
              <a:t>-plane.</a:t>
            </a:r>
            <a:endParaRPr lang="en-US" dirty="0"/>
          </a:p>
        </p:txBody>
      </p:sp>
      <p:sp>
        <p:nvSpPr>
          <p:cNvPr id="25" name="TextBox 24"/>
          <p:cNvSpPr txBox="1"/>
          <p:nvPr/>
        </p:nvSpPr>
        <p:spPr>
          <a:xfrm>
            <a:off x="7967487" y="2025898"/>
            <a:ext cx="3162285" cy="938378"/>
          </a:xfrm>
          <a:prstGeom prst="rect">
            <a:avLst/>
          </a:prstGeom>
          <a:noFill/>
        </p:spPr>
        <p:txBody>
          <a:bodyPr wrap="square" rtlCol="0">
            <a:spAutoFit/>
          </a:bodyPr>
          <a:lstStyle/>
          <a:p>
            <a:r>
              <a:rPr lang="en-US" dirty="0" smtClean="0"/>
              <a:t>A Matched Boundary Condition is used to absorb the outgoing radiation.</a:t>
            </a:r>
            <a:endParaRPr lang="en-US" dirty="0"/>
          </a:p>
        </p:txBody>
      </p:sp>
      <p:cxnSp>
        <p:nvCxnSpPr>
          <p:cNvPr id="29" name="Straight Arrow Connector 28"/>
          <p:cNvCxnSpPr/>
          <p:nvPr/>
        </p:nvCxnSpPr>
        <p:spPr>
          <a:xfrm flipH="1">
            <a:off x="7084292" y="2495087"/>
            <a:ext cx="840508" cy="476713"/>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8532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1828800"/>
            <a:ext cx="7369039" cy="4692829"/>
          </a:xfrm>
          <a:prstGeom prst="rect">
            <a:avLst/>
          </a:prstGeom>
        </p:spPr>
      </p:pic>
      <p:sp>
        <p:nvSpPr>
          <p:cNvPr id="2" name="Title 1"/>
          <p:cNvSpPr>
            <a:spLocks noGrp="1"/>
          </p:cNvSpPr>
          <p:nvPr>
            <p:ph type="title"/>
          </p:nvPr>
        </p:nvSpPr>
        <p:spPr/>
        <p:txBody>
          <a:bodyPr/>
          <a:lstStyle/>
          <a:p>
            <a:r>
              <a:rPr lang="en-US" dirty="0" smtClean="0"/>
              <a:t>Linking at the Interface</a:t>
            </a:r>
            <a:endParaRPr lang="en-US" dirty="0"/>
          </a:p>
        </p:txBody>
      </p:sp>
      <p:sp>
        <p:nvSpPr>
          <p:cNvPr id="38" name="TextBox 37"/>
          <p:cNvSpPr txBox="1"/>
          <p:nvPr/>
        </p:nvSpPr>
        <p:spPr>
          <a:xfrm>
            <a:off x="4546281" y="4800709"/>
            <a:ext cx="3099438" cy="369332"/>
          </a:xfrm>
          <a:prstGeom prst="rect">
            <a:avLst/>
          </a:prstGeom>
          <a:noFill/>
        </p:spPr>
        <p:txBody>
          <a:bodyPr wrap="none" rtlCol="0">
            <a:spAutoFit/>
          </a:bodyPr>
          <a:lstStyle/>
          <a:p>
            <a:r>
              <a:rPr lang="en-US" dirty="0" smtClean="0"/>
              <a:t>Note that image is not to scale.</a:t>
            </a:r>
            <a:endParaRPr lang="en-US" dirty="0"/>
          </a:p>
        </p:txBody>
      </p:sp>
      <p:sp>
        <p:nvSpPr>
          <p:cNvPr id="12" name="TextBox 11"/>
          <p:cNvSpPr txBox="1"/>
          <p:nvPr/>
        </p:nvSpPr>
        <p:spPr>
          <a:xfrm>
            <a:off x="8041378" y="2277231"/>
            <a:ext cx="3541022" cy="2075047"/>
          </a:xfrm>
          <a:prstGeom prst="rect">
            <a:avLst/>
          </a:prstGeom>
          <a:noFill/>
        </p:spPr>
        <p:txBody>
          <a:bodyPr wrap="square" rtlCol="0">
            <a:spAutoFit/>
          </a:bodyPr>
          <a:lstStyle/>
          <a:p>
            <a:r>
              <a:rPr lang="en-US" dirty="0" smtClean="0"/>
              <a:t>PMC is used for the same boundary in the Electromagnetic Waves, Frequency Domain interface.</a:t>
            </a:r>
          </a:p>
          <a:p>
            <a:endParaRPr lang="en-US" dirty="0"/>
          </a:p>
          <a:p>
            <a:r>
              <a:rPr lang="en-US" dirty="0" smtClean="0"/>
              <a:t>This is described further in the accompanying post on the COMSOL Blog.</a:t>
            </a:r>
            <a:endParaRPr lang="en-US" dirty="0"/>
          </a:p>
        </p:txBody>
      </p:sp>
    </p:spTree>
    <p:extLst>
      <p:ext uri="{BB962C8B-B14F-4D97-AF65-F5344CB8AC3E}">
        <p14:creationId xmlns:p14="http://schemas.microsoft.com/office/powerpoint/2010/main" val="1091961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with Theory</a:t>
            </a:r>
            <a:endParaRPr lang="en-US" dirty="0"/>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08322" y="1828800"/>
            <a:ext cx="7575356" cy="4343400"/>
          </a:xfrm>
        </p:spPr>
      </p:pic>
    </p:spTree>
    <p:extLst>
      <p:ext uri="{BB962C8B-B14F-4D97-AF65-F5344CB8AC3E}">
        <p14:creationId xmlns:p14="http://schemas.microsoft.com/office/powerpoint/2010/main" val="3583705275"/>
      </p:ext>
    </p:extLst>
  </p:cSld>
  <p:clrMapOvr>
    <a:masterClrMapping/>
  </p:clrMapOvr>
</p:sld>
</file>

<file path=ppt/theme/theme1.xml><?xml version="1.0" encoding="utf-8"?>
<a:theme xmlns:a="http://schemas.openxmlformats.org/drawingml/2006/main" name="comsol_presentation_v5_4_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omsol_presentation_v5_4_3" id="{C310AC4A-5CE0-477D-91C9-A62DA3C06FE1}" vid="{C7F4239D-1577-4AD9-A77F-F453C3C0712B}"/>
    </a:ext>
  </a:extLst>
</a:theme>
</file>

<file path=docProps/app.xml><?xml version="1.0" encoding="utf-8"?>
<Properties xmlns="http://schemas.openxmlformats.org/officeDocument/2006/extended-properties" xmlns:vt="http://schemas.openxmlformats.org/officeDocument/2006/docPropsVTypes">
  <Template>comsol_presentation_v5_4_3</Template>
  <TotalTime>0</TotalTime>
  <Words>251</Words>
  <Application>Microsoft Office PowerPoint</Application>
  <PresentationFormat>Widescreen</PresentationFormat>
  <Paragraphs>21</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comsol_presentation_v5_4_3</vt:lpstr>
      <vt:lpstr>Coupling a Full-Wave Simulation to a Beam-Envelopes Simulation</vt:lpstr>
      <vt:lpstr>Linking Full-Wave and Beam-Envelopes</vt:lpstr>
      <vt:lpstr>Simulation Assignments</vt:lpstr>
      <vt:lpstr>Linking at the Interface</vt:lpstr>
      <vt:lpstr>Comparison with Theory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2015-04-22T11:21:44Z</dcterms:created>
  <dcterms:modified xsi:type="dcterms:W3CDTF">2017-01-10T20:56:35Z</dcterms:modified>
</cp:coreProperties>
</file>