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"/>
  </p:notesMasterIdLst>
  <p:handoutMasterIdLst>
    <p:handoutMasterId r:id="rId10"/>
  </p:handoutMasterIdLst>
  <p:sldIdLst>
    <p:sldId id="612" r:id="rId2"/>
    <p:sldId id="613" r:id="rId3"/>
    <p:sldId id="614" r:id="rId4"/>
    <p:sldId id="617" r:id="rId5"/>
    <p:sldId id="615" r:id="rId6"/>
    <p:sldId id="618" r:id="rId7"/>
    <p:sldId id="616" r:id="rId8"/>
  </p:sldIdLst>
  <p:sldSz cx="9144000" cy="5143500" type="screen16x9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849EC"/>
    <a:srgbClr val="5B8EA3"/>
    <a:srgbClr val="6897AA"/>
    <a:srgbClr val="7BA4B5"/>
    <a:srgbClr val="4085B4"/>
    <a:srgbClr val="70A7CC"/>
    <a:srgbClr val="CC3300"/>
    <a:srgbClr val="FF3300"/>
    <a:srgbClr val="0024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1" autoAdjust="0"/>
  </p:normalViewPr>
  <p:slideViewPr>
    <p:cSldViewPr snapToGrid="0">
      <p:cViewPr varScale="1">
        <p:scale>
          <a:sx n="161" d="100"/>
          <a:sy n="161" d="100"/>
        </p:scale>
        <p:origin x="-90" y="-2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904"/>
    </p:cViewPr>
  </p:sorterViewPr>
  <p:notesViewPr>
    <p:cSldViewPr snapToGrid="0">
      <p:cViewPr varScale="1">
        <p:scale>
          <a:sx n="97" d="100"/>
          <a:sy n="97" d="100"/>
        </p:scale>
        <p:origin x="-2682" y="-102"/>
      </p:cViewPr>
      <p:guideLst>
        <p:guide orient="horz" pos="3121"/>
        <p:guide pos="21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70" tIns="46486" rIns="92970" bIns="46486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68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70" tIns="46486" rIns="92970" bIns="4648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5463"/>
            <a:ext cx="29368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70" tIns="46486" rIns="92970" bIns="46486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5463"/>
            <a:ext cx="29368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70" tIns="46486" rIns="92970" bIns="4648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fld id="{8FB74776-0C17-473E-996D-5EB1F462FF0E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4035372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illSans" pitchFamily="34" charset="0"/>
              </a:defRPr>
            </a:lvl1pPr>
          </a:lstStyle>
          <a:p>
            <a:endParaRPr lang="en-US" altLang="sv-SE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Sans" pitchFamily="34" charset="0"/>
              </a:defRPr>
            </a:lvl1pPr>
          </a:lstStyle>
          <a:p>
            <a:endParaRPr lang="en-US" altLang="sv-SE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025" y="762000"/>
            <a:ext cx="663575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1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 smtClean="0"/>
              <a:t>Click to edit Master text styles</a:t>
            </a:r>
          </a:p>
          <a:p>
            <a:pPr lvl="1"/>
            <a:r>
              <a:rPr lang="en-US" altLang="sv-SE" smtClean="0"/>
              <a:t>Second level</a:t>
            </a:r>
          </a:p>
          <a:p>
            <a:pPr lvl="2"/>
            <a:r>
              <a:rPr lang="en-US" altLang="sv-SE" smtClean="0"/>
              <a:t>Third level</a:t>
            </a:r>
          </a:p>
          <a:p>
            <a:pPr lvl="3"/>
            <a:r>
              <a:rPr lang="en-US" altLang="sv-SE" smtClean="0"/>
              <a:t>Fourth level</a:t>
            </a:r>
          </a:p>
          <a:p>
            <a:pPr lvl="4"/>
            <a:r>
              <a:rPr lang="en-US" altLang="sv-SE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illSans" pitchFamily="34" charset="0"/>
              </a:defRPr>
            </a:lvl1pPr>
          </a:lstStyle>
          <a:p>
            <a:endParaRPr lang="en-US" altLang="sv-SE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448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Sans" pitchFamily="34" charset="0"/>
              </a:defRPr>
            </a:lvl1pPr>
          </a:lstStyle>
          <a:p>
            <a:fld id="{01626D3E-A238-4A1C-96FD-30589C0EC6EC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71726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prstClr val="black"/>
                </a:solidFill>
                <a:latin typeface="Calibri"/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latin typeface="Calibri"/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603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3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7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92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altLang="sv-SE" dirty="0"/>
              <a:t>Example:</a:t>
            </a:r>
            <a:br>
              <a:rPr lang="sv-SE" altLang="sv-SE" dirty="0"/>
            </a:br>
            <a:r>
              <a:rPr lang="sv-SE" altLang="sv-SE" dirty="0"/>
              <a:t> Concentration Control in Process</a:t>
            </a:r>
            <a:endParaRPr lang="en-GB" alt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Introduction</a:t>
            </a:r>
            <a:endParaRPr lang="en-US" altLang="sv-SE" dirty="0"/>
          </a:p>
        </p:txBody>
      </p:sp>
      <p:sp>
        <p:nvSpPr>
          <p:cNvPr id="5969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v-SE" sz="2000" dirty="0" smtClean="0"/>
              <a:t>Reactor with two inlet gas mixtures</a:t>
            </a:r>
          </a:p>
          <a:p>
            <a:r>
              <a:rPr lang="en-US" altLang="sv-SE" sz="2000" dirty="0" smtClean="0"/>
              <a:t>Control the gas composition in one measurement point </a:t>
            </a:r>
          </a:p>
          <a:p>
            <a:r>
              <a:rPr lang="en-US" altLang="sv-SE" dirty="0" smtClean="0"/>
              <a:t>Regulate</a:t>
            </a:r>
            <a:r>
              <a:rPr lang="en-US" altLang="sv-SE" sz="2000" dirty="0" smtClean="0"/>
              <a:t> the inlet velocity of the low concentration gas to achieve set value</a:t>
            </a:r>
          </a:p>
          <a:p>
            <a:endParaRPr lang="en-US" altLang="sv-SE" sz="2000" dirty="0" smtClean="0"/>
          </a:p>
          <a:p>
            <a:r>
              <a:rPr lang="en-US" altLang="sv-SE" sz="2000" dirty="0" smtClean="0"/>
              <a:t>Transient </a:t>
            </a:r>
            <a:r>
              <a:rPr lang="en-US" altLang="sv-SE" sz="2000" dirty="0" err="1" smtClean="0"/>
              <a:t>Navier</a:t>
            </a:r>
            <a:r>
              <a:rPr lang="en-US" altLang="sv-SE" sz="2000" dirty="0" smtClean="0"/>
              <a:t>-Stokes, together with Diffusion and Convection</a:t>
            </a:r>
          </a:p>
          <a:p>
            <a:r>
              <a:rPr lang="en-US" altLang="sv-SE" sz="2000" dirty="0" smtClean="0"/>
              <a:t>PID-control algorithm controls inlet velocity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Geometry and </a:t>
            </a:r>
            <a:r>
              <a:rPr lang="sv-SE" altLang="sv-SE" dirty="0" smtClean="0"/>
              <a:t>Conditions</a:t>
            </a:r>
            <a:endParaRPr lang="en-US" altLang="sv-SE" dirty="0"/>
          </a:p>
        </p:txBody>
      </p:sp>
      <p:sp>
        <p:nvSpPr>
          <p:cNvPr id="598020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altLang="sv-SE" sz="2000" dirty="0"/>
              <a:t>Walls are insulting and </a:t>
            </a:r>
            <a:r>
              <a:rPr lang="sv-SE" altLang="sv-SE" sz="2000" dirty="0" smtClean="0"/>
              <a:t>no </a:t>
            </a:r>
            <a:r>
              <a:rPr lang="sv-SE" altLang="sv-SE" sz="2000" dirty="0"/>
              <a:t>slip</a:t>
            </a:r>
          </a:p>
          <a:p>
            <a:r>
              <a:rPr lang="sv-SE" altLang="sv-SE" sz="2000" dirty="0"/>
              <a:t>Species diffusivity is: </a:t>
            </a:r>
            <a:r>
              <a:rPr lang="sv-SE" altLang="sv-SE" sz="2000" dirty="0" smtClean="0"/>
              <a:t>1e-4 </a:t>
            </a:r>
            <a:r>
              <a:rPr lang="sv-SE" altLang="sv-SE" sz="2000" dirty="0"/>
              <a:t>m</a:t>
            </a:r>
            <a:r>
              <a:rPr lang="sv-SE" altLang="sv-SE" sz="2000" baseline="30000" dirty="0"/>
              <a:t>2</a:t>
            </a:r>
            <a:r>
              <a:rPr lang="sv-SE" altLang="sv-SE" sz="2000" dirty="0"/>
              <a:t>/s</a:t>
            </a:r>
          </a:p>
          <a:p>
            <a:r>
              <a:rPr lang="sv-SE" altLang="sv-SE" sz="2000" dirty="0"/>
              <a:t>Fluid properties of </a:t>
            </a:r>
            <a:r>
              <a:rPr lang="sv-SE" altLang="sv-SE" sz="2000" dirty="0" smtClean="0"/>
              <a:t>atmospheric </a:t>
            </a:r>
            <a:r>
              <a:rPr lang="sv-SE" altLang="sv-SE" sz="2000" dirty="0"/>
              <a:t>air</a:t>
            </a:r>
          </a:p>
          <a:p>
            <a:r>
              <a:rPr lang="sv-SE" altLang="sv-SE" sz="2000" dirty="0"/>
              <a:t>Initial conditions:</a:t>
            </a:r>
          </a:p>
          <a:p>
            <a:pPr lvl="1"/>
            <a:r>
              <a:rPr lang="sv-SE" altLang="sv-SE" b="1" dirty="0"/>
              <a:t>u </a:t>
            </a:r>
            <a:r>
              <a:rPr lang="sv-SE" altLang="sv-SE" dirty="0"/>
              <a:t>= </a:t>
            </a:r>
            <a:r>
              <a:rPr lang="sv-SE" altLang="sv-SE" dirty="0" smtClean="0"/>
              <a:t>(0,0)</a:t>
            </a:r>
            <a:endParaRPr lang="sv-SE" altLang="sv-SE" dirty="0"/>
          </a:p>
          <a:p>
            <a:pPr lvl="1"/>
            <a:r>
              <a:rPr lang="sv-SE" altLang="sv-SE" dirty="0"/>
              <a:t>c = 0.5</a:t>
            </a:r>
            <a:endParaRPr lang="en-US" altLang="sv-SE" dirty="0"/>
          </a:p>
        </p:txBody>
      </p:sp>
      <p:grpSp>
        <p:nvGrpSpPr>
          <p:cNvPr id="14" name="Group 13"/>
          <p:cNvGrpSpPr/>
          <p:nvPr/>
        </p:nvGrpSpPr>
        <p:grpSpPr>
          <a:xfrm>
            <a:off x="4295189" y="1486097"/>
            <a:ext cx="4536786" cy="2943703"/>
            <a:chOff x="3671581" y="1900238"/>
            <a:chExt cx="6344109" cy="4116388"/>
          </a:xfrm>
        </p:grpSpPr>
        <p:pic>
          <p:nvPicPr>
            <p:cNvPr id="15" name="Picture 6" descr="Process_control_model_geometry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99" r="12599"/>
            <a:stretch>
              <a:fillRect/>
            </a:stretch>
          </p:blipFill>
          <p:spPr bwMode="auto">
            <a:xfrm>
              <a:off x="5267055" y="1900238"/>
              <a:ext cx="4105275" cy="411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6137778" y="2201490"/>
              <a:ext cx="2606524" cy="645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Top inlet:</a:t>
              </a:r>
            </a:p>
            <a:p>
              <a:r>
                <a:rPr lang="sv-SE" altLang="sv-SE" sz="1200" dirty="0">
                  <a:latin typeface="Calibri Light" panose="020F0302020204030204" pitchFamily="34" charset="0"/>
                </a:rPr>
                <a:t> </a:t>
              </a:r>
              <a:r>
                <a:rPr lang="sv-SE" altLang="sv-SE" sz="1200" dirty="0" smtClean="0">
                  <a:latin typeface="Calibri Light" panose="020F0302020204030204" pitchFamily="34" charset="0"/>
                </a:rPr>
                <a:t>u = 10 </a:t>
              </a:r>
              <a:r>
                <a:rPr lang="sv-SE" altLang="sv-SE" sz="1200" dirty="0">
                  <a:latin typeface="Calibri Light" panose="020F0302020204030204" pitchFamily="34" charset="0"/>
                </a:rPr>
                <a:t>mm/s; </a:t>
              </a:r>
              <a:r>
                <a:rPr lang="sv-SE" altLang="sv-SE" sz="1200" dirty="0" smtClean="0">
                  <a:latin typeface="Calibri Light" panose="020F0302020204030204" pitchFamily="34" charset="0"/>
                </a:rPr>
                <a:t>c = 1 </a:t>
              </a:r>
              <a:r>
                <a:rPr lang="sv-SE" altLang="sv-SE" sz="1200" dirty="0">
                  <a:latin typeface="Calibri Light" panose="020F0302020204030204" pitchFamily="34" charset="0"/>
                </a:rPr>
                <a:t>mol/m</a:t>
              </a:r>
              <a:r>
                <a:rPr lang="sv-SE" altLang="sv-SE" sz="1200" baseline="30000" dirty="0">
                  <a:latin typeface="Calibri Light" panose="020F0302020204030204" pitchFamily="34" charset="0"/>
                </a:rPr>
                <a:t>3</a:t>
              </a:r>
              <a:endParaRPr lang="en-US" altLang="sv-SE" sz="1200" baseline="30000" dirty="0">
                <a:latin typeface="Calibri Light" panose="020F0302020204030204" pitchFamily="34" charset="0"/>
              </a:endParaRP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3671581" y="3932239"/>
              <a:ext cx="1802331" cy="903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altLang="sv-SE" sz="1200" dirty="0" smtClean="0">
                  <a:latin typeface="Calibri Light" panose="020F0302020204030204" pitchFamily="34" charset="0"/>
                </a:rPr>
                <a:t>Controlled inlet</a:t>
              </a:r>
              <a:r>
                <a:rPr lang="sv-SE" altLang="sv-SE" sz="1200" dirty="0">
                  <a:latin typeface="Calibri Light" panose="020F0302020204030204" pitchFamily="34" charset="0"/>
                </a:rPr>
                <a:t>:</a:t>
              </a:r>
            </a:p>
            <a:p>
              <a:r>
                <a:rPr lang="sv-SE" altLang="sv-SE" sz="1200" dirty="0">
                  <a:latin typeface="Calibri Light" panose="020F0302020204030204" pitchFamily="34" charset="0"/>
                </a:rPr>
                <a:t>u = controlled</a:t>
              </a:r>
            </a:p>
            <a:p>
              <a:r>
                <a:rPr lang="sv-SE" altLang="sv-SE" sz="1200" dirty="0">
                  <a:latin typeface="Calibri Light" panose="020F0302020204030204" pitchFamily="34" charset="0"/>
                </a:rPr>
                <a:t>c = 0.2 mol/m</a:t>
              </a:r>
              <a:r>
                <a:rPr lang="sv-SE" altLang="sv-SE" sz="1200" baseline="30000" dirty="0">
                  <a:latin typeface="Calibri Light" panose="020F0302020204030204" pitchFamily="34" charset="0"/>
                </a:rPr>
                <a:t>3</a:t>
              </a:r>
              <a:endParaRPr lang="en-US" altLang="sv-SE" sz="1200" baseline="30000" dirty="0">
                <a:latin typeface="Calibri Light" panose="020F0302020204030204" pitchFamily="34" charset="0"/>
              </a:endParaRPr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9209343" y="4421187"/>
              <a:ext cx="806347" cy="387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Outlet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6414537" y="5002212"/>
              <a:ext cx="2107298" cy="645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altLang="sv-SE" sz="1200" dirty="0" smtClean="0">
                  <a:latin typeface="Calibri Light" panose="020F0302020204030204" pitchFamily="34" charset="0"/>
                </a:rPr>
                <a:t>Measurement point</a:t>
              </a:r>
              <a:r>
                <a:rPr lang="sv-SE" altLang="sv-SE" sz="1200" dirty="0">
                  <a:latin typeface="Calibri Light" panose="020F0302020204030204" pitchFamily="34" charset="0"/>
                </a:rPr>
                <a:t>:</a:t>
              </a:r>
            </a:p>
            <a:p>
              <a:r>
                <a:rPr lang="sv-SE" altLang="sv-SE" sz="1200" dirty="0">
                  <a:latin typeface="Calibri Light" panose="020F0302020204030204" pitchFamily="34" charset="0"/>
                </a:rPr>
                <a:t>c</a:t>
              </a:r>
              <a:r>
                <a:rPr lang="sv-SE" altLang="sv-SE" sz="1200" baseline="-25000" dirty="0">
                  <a:latin typeface="Calibri Light" panose="020F0302020204030204" pitchFamily="34" charset="0"/>
                </a:rPr>
                <a:t>set</a:t>
              </a:r>
              <a:r>
                <a:rPr lang="sv-SE" altLang="sv-SE" sz="1200" dirty="0">
                  <a:latin typeface="Calibri Light" panose="020F0302020204030204" pitchFamily="34" charset="0"/>
                </a:rPr>
                <a:t>=0.5 mol/m</a:t>
              </a:r>
              <a:r>
                <a:rPr lang="sv-SE" altLang="sv-SE" sz="1200" baseline="30000" dirty="0">
                  <a:latin typeface="Calibri Light" panose="020F0302020204030204" pitchFamily="34" charset="0"/>
                </a:rPr>
                <a:t>3</a:t>
              </a:r>
              <a:endParaRPr lang="en-US" altLang="sv-SE" sz="1200" baseline="30000" dirty="0">
                <a:latin typeface="Calibri Light" panose="020F0302020204030204" pitchFamily="34" charset="0"/>
              </a:endParaRPr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7340330" y="2832101"/>
              <a:ext cx="0" cy="328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V="1">
              <a:off x="5144817" y="4368800"/>
              <a:ext cx="5152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V="1">
              <a:off x="9021492" y="4614862"/>
              <a:ext cx="2107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 flipH="1" flipV="1">
              <a:off x="7468186" y="4537074"/>
              <a:ext cx="0" cy="465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 smtClean="0"/>
              <a:t>PID-Control Algorithm</a:t>
            </a:r>
            <a:endParaRPr lang="en-US" altLang="sv-SE" dirty="0"/>
          </a:p>
        </p:txBody>
      </p:sp>
      <p:sp>
        <p:nvSpPr>
          <p:cNvPr id="60109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v-SE" sz="2000" dirty="0" smtClean="0"/>
              <a:t>Control algorithm defined in a “Global ODEs and DAEs” interface</a:t>
            </a:r>
          </a:p>
          <a:p>
            <a:r>
              <a:rPr lang="en-US" altLang="sv-SE" sz="2000" dirty="0" smtClean="0"/>
              <a:t>Equation:</a:t>
            </a:r>
          </a:p>
          <a:p>
            <a:pPr marL="0" indent="0">
              <a:buNone/>
            </a:pPr>
            <a:endParaRPr lang="en-US" altLang="sv-SE" sz="2000" dirty="0" smtClean="0"/>
          </a:p>
          <a:p>
            <a:endParaRPr lang="en-US" altLang="sv-SE" sz="2000" dirty="0" smtClean="0"/>
          </a:p>
          <a:p>
            <a:endParaRPr lang="en-US" altLang="sv-SE" sz="2000" dirty="0" smtClean="0"/>
          </a:p>
          <a:p>
            <a:r>
              <a:rPr lang="en-US" altLang="sv-SE" sz="2000" i="1" dirty="0" err="1" smtClean="0"/>
              <a:t>u</a:t>
            </a:r>
            <a:r>
              <a:rPr lang="en-US" altLang="sv-SE" sz="2000" i="1" baseline="-25000" dirty="0" err="1" smtClean="0"/>
              <a:t>in</a:t>
            </a:r>
            <a:r>
              <a:rPr lang="en-US" altLang="sv-SE" sz="2000" dirty="0" smtClean="0"/>
              <a:t> is the controlled inlet velocity of the physical model</a:t>
            </a:r>
          </a:p>
          <a:p>
            <a:r>
              <a:rPr lang="en-US" altLang="sv-SE" dirty="0" smtClean="0"/>
              <a:t>The measured value is obtained using a “Point probe”</a:t>
            </a:r>
            <a:endParaRPr lang="en-US" altLang="sv-SE" sz="2000" dirty="0"/>
          </a:p>
        </p:txBody>
      </p:sp>
      <p:graphicFrame>
        <p:nvGraphicFramePr>
          <p:cNvPr id="6010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111126"/>
              </p:ext>
            </p:extLst>
          </p:nvPr>
        </p:nvGraphicFramePr>
        <p:xfrm>
          <a:off x="1917700" y="2366963"/>
          <a:ext cx="44767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110" name="Equation" r:id="rId3" imgW="2984400" imgH="482400" progId="Equation.3">
                  <p:embed/>
                </p:oleObj>
              </mc:Choice>
              <mc:Fallback>
                <p:oleObj name="Equation" r:id="rId3" imgW="2984400" imgH="48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2366963"/>
                        <a:ext cx="447675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sv-SE" sz="2800" dirty="0" smtClean="0"/>
              <a:t>Concentration and Velocity Streamlines at 3 Seconds</a:t>
            </a:r>
            <a:endParaRPr lang="en-US" altLang="sv-SE" sz="2800" dirty="0"/>
          </a:p>
        </p:txBody>
      </p:sp>
      <p:pic>
        <p:nvPicPr>
          <p:cNvPr id="6021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55" y="1406462"/>
            <a:ext cx="4943727" cy="296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sv-SE" sz="2800" dirty="0" smtClean="0"/>
              <a:t>Concentration and Velocity Streamlines, Animation</a:t>
            </a:r>
            <a:endParaRPr lang="en-US" altLang="sv-SE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734" y="1567340"/>
            <a:ext cx="5119694" cy="276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96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Varying the </a:t>
            </a:r>
            <a:r>
              <a:rPr lang="sv-SE" altLang="sv-SE" dirty="0" smtClean="0"/>
              <a:t>PID-Parameters</a:t>
            </a:r>
            <a:endParaRPr lang="en-US" alt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case results in stable control</a:t>
            </a:r>
          </a:p>
          <a:p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case is less stable</a:t>
            </a:r>
          </a:p>
          <a:p>
            <a:endParaRPr lang="sv-SE" sz="2000" dirty="0"/>
          </a:p>
        </p:txBody>
      </p:sp>
      <p:grpSp>
        <p:nvGrpSpPr>
          <p:cNvPr id="600077" name="Group 13"/>
          <p:cNvGrpSpPr>
            <a:grpSpLocks/>
          </p:cNvGrpSpPr>
          <p:nvPr/>
        </p:nvGrpSpPr>
        <p:grpSpPr bwMode="auto">
          <a:xfrm>
            <a:off x="5943821" y="1611391"/>
            <a:ext cx="1901251" cy="558405"/>
            <a:chOff x="651" y="3438"/>
            <a:chExt cx="1437" cy="469"/>
          </a:xfrm>
        </p:grpSpPr>
        <p:sp>
          <p:nvSpPr>
            <p:cNvPr id="600072" name="Line 8"/>
            <p:cNvSpPr>
              <a:spLocks noChangeShapeType="1"/>
            </p:cNvSpPr>
            <p:nvPr/>
          </p:nvSpPr>
          <p:spPr bwMode="auto">
            <a:xfrm>
              <a:off x="651" y="3585"/>
              <a:ext cx="380" cy="0"/>
            </a:xfrm>
            <a:prstGeom prst="line">
              <a:avLst/>
            </a:prstGeom>
            <a:noFill/>
            <a:ln w="9525">
              <a:solidFill>
                <a:srgbClr val="3849E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600073" name="Line 9"/>
            <p:cNvSpPr>
              <a:spLocks noChangeShapeType="1"/>
            </p:cNvSpPr>
            <p:nvPr/>
          </p:nvSpPr>
          <p:spPr bwMode="auto">
            <a:xfrm>
              <a:off x="651" y="3788"/>
              <a:ext cx="381" cy="0"/>
            </a:xfrm>
            <a:prstGeom prst="line">
              <a:avLst/>
            </a:prstGeom>
            <a:noFill/>
            <a:ln w="9525">
              <a:solidFill>
                <a:srgbClr val="3849EC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600074" name="Text Box 10"/>
            <p:cNvSpPr txBox="1">
              <a:spLocks noChangeArrowheads="1"/>
            </p:cNvSpPr>
            <p:nvPr/>
          </p:nvSpPr>
          <p:spPr bwMode="auto">
            <a:xfrm>
              <a:off x="1139" y="3438"/>
              <a:ext cx="94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400" dirty="0">
                  <a:latin typeface="Calibri Light" panose="020F0302020204030204" pitchFamily="34" charset="0"/>
                </a:rPr>
                <a:t>P=0.5, I=1, D=1e-3</a:t>
              </a:r>
              <a:endParaRPr lang="en-US" altLang="sv-SE" sz="1400" dirty="0">
                <a:latin typeface="Calibri Light" panose="020F0302020204030204" pitchFamily="34" charset="0"/>
              </a:endParaRPr>
            </a:p>
          </p:txBody>
        </p:sp>
        <p:sp>
          <p:nvSpPr>
            <p:cNvPr id="600075" name="Text Box 11"/>
            <p:cNvSpPr txBox="1">
              <a:spLocks noChangeArrowheads="1"/>
            </p:cNvSpPr>
            <p:nvPr/>
          </p:nvSpPr>
          <p:spPr bwMode="auto">
            <a:xfrm>
              <a:off x="1139" y="3649"/>
              <a:ext cx="94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400" dirty="0">
                  <a:latin typeface="Calibri Light" panose="020F0302020204030204" pitchFamily="34" charset="0"/>
                </a:rPr>
                <a:t>P=0.1, I=1, D=1e-3</a:t>
              </a:r>
              <a:endParaRPr lang="en-US" altLang="sv-SE" sz="1400" dirty="0">
                <a:latin typeface="Calibri Light" panose="020F0302020204030204" pitchFamily="34" charset="0"/>
              </a:endParaRPr>
            </a:p>
          </p:txBody>
        </p:sp>
      </p:grpSp>
      <p:pic>
        <p:nvPicPr>
          <p:cNvPr id="12" name="Picture 14" descr="Process_control_model_result_ui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0"/>
          <a:stretch/>
        </p:blipFill>
        <p:spPr bwMode="auto">
          <a:xfrm>
            <a:off x="5144719" y="2272336"/>
            <a:ext cx="3136712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5" descr="Process_control_model_result_con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53" y="2272336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23215</TotalTime>
  <Words>177</Words>
  <Application>Microsoft Office PowerPoint</Application>
  <PresentationFormat>On-screen Show (16:9)</PresentationFormat>
  <Paragraphs>38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1_Office Theme</vt:lpstr>
      <vt:lpstr>Microsoft Equation 3.0</vt:lpstr>
      <vt:lpstr>Example:  Concentration Control in Process</vt:lpstr>
      <vt:lpstr>Introduction</vt:lpstr>
      <vt:lpstr>Geometry and Conditions</vt:lpstr>
      <vt:lpstr>PID-Control Algorithm</vt:lpstr>
      <vt:lpstr>Concentration and Velocity Streamlines at 3 Seconds</vt:lpstr>
      <vt:lpstr>Concentration and Velocity Streamlines, Animation</vt:lpstr>
      <vt:lpstr>Varying the PID-Parameters</vt:lpstr>
    </vt:vector>
  </TitlesOfParts>
  <Company>COMSOL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PID Control</dc:title>
  <dc:creator>ed@comsol.se</dc:creator>
  <cp:lastModifiedBy>Ed Fontes</cp:lastModifiedBy>
  <cp:revision>270</cp:revision>
  <dcterms:created xsi:type="dcterms:W3CDTF">2001-05-18T12:21:31Z</dcterms:created>
  <dcterms:modified xsi:type="dcterms:W3CDTF">2017-06-16T06:59:22Z</dcterms:modified>
</cp:coreProperties>
</file>