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61" r:id="rId3"/>
    <p:sldId id="263" r:id="rId4"/>
    <p:sldId id="264" r:id="rId5"/>
    <p:sldId id="266" r:id="rId6"/>
    <p:sldId id="265" r:id="rId7"/>
    <p:sldId id="262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7" d="100"/>
          <a:sy n="157" d="100"/>
        </p:scale>
        <p:origin x="138" y="6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6E9356-AC72-409D-90D8-8C02829E7BF8}" type="datetimeFigureOut">
              <a:rPr lang="en-US" smtClean="0"/>
              <a:t>2020-11-17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3A9A2-A8E6-44B9-B8F3-91C5FB4F6B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124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omsol.com/model/petzval-lens-5549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Computing the </a:t>
            </a:r>
            <a:r>
              <a:rPr lang="en-US" dirty="0" smtClean="0"/>
              <a:t>Geometric Modulation </a:t>
            </a:r>
            <a:r>
              <a:rPr lang="en-US" dirty="0" smtClean="0"/>
              <a:t>Transfer Function (MTF)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Using the Ray Optics Module and a Model 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43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Modulation Transfer Function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US" dirty="0" smtClean="0"/>
                  <a:t>The optical transfer function (OTF) is a measure of an optical systems ability to resolve an object at a given spatial frequency.</a:t>
                </a:r>
              </a:p>
              <a:p>
                <a:pPr lvl="1"/>
                <a:r>
                  <a:rPr lang="en-US" dirty="0" smtClean="0"/>
                  <a:t>OTF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𝐼𝑚𝑎𝑔𝑒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𝐶𝑜𝑛𝑡𝑟𝑎𝑠𝑡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𝑂𝑏𝑗𝑒𝑐𝑡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𝐶𝑜𝑛𝑡𝑟𝑎𝑠𝑡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</a:p>
              <a:p>
                <a:pPr lvl="1"/>
                <a:r>
                  <a:rPr lang="en-US" i="1" dirty="0" smtClean="0"/>
                  <a:t>C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𝑜𝑛𝑡𝑟𝑎𝑠𝑡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m:rPr>
                            <m:sty m:val="p"/>
                          </m:rPr>
                          <a:rPr lang="en-US" i="0" baseline="-25000">
                            <a:latin typeface="Cambria Math" panose="02040503050406030204" pitchFamily="18" charset="0"/>
                          </a:rPr>
                          <m:t>ma</m:t>
                        </m:r>
                        <m:r>
                          <m:rPr>
                            <m:sty m:val="p"/>
                          </m:rPr>
                          <a:rPr lang="en-US" b="0" i="0" baseline="-25000" smtClean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−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m:rPr>
                            <m:sty m:val="p"/>
                          </m:rPr>
                          <a:rPr lang="en-US" i="0" baseline="-2500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m:rPr>
                            <m:sty m:val="p"/>
                          </m:rPr>
                          <a:rPr lang="en-US" b="0" i="0" baseline="-25000" smtClean="0">
                            <a:latin typeface="Cambria Math" panose="02040503050406030204" pitchFamily="18" charset="0"/>
                          </a:rPr>
                          <m:t>in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m:rPr>
                            <m:sty m:val="p"/>
                          </m:rPr>
                          <a:rPr lang="en-US" baseline="-25000">
                            <a:latin typeface="Cambria Math" panose="02040503050406030204" pitchFamily="18" charset="0"/>
                          </a:rPr>
                          <m:t>max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m:rPr>
                            <m:sty m:val="p"/>
                          </m:rPr>
                          <a:rPr lang="en-US" i="0" baseline="-25000">
                            <a:latin typeface="Cambria Math" panose="02040503050406030204" pitchFamily="18" charset="0"/>
                          </a:rPr>
                          <m:t>min</m:t>
                        </m:r>
                      </m:den>
                    </m:f>
                  </m:oMath>
                </a14:m>
                <a:endParaRPr lang="en-US" dirty="0"/>
              </a:p>
              <a:p>
                <a:r>
                  <a:rPr lang="en-US" dirty="0" smtClean="0"/>
                  <a:t>The OTF is a vector quantity (i.e., including phase). But, the modulation transfer function (MTF, amplitude only) is commonly used.</a:t>
                </a:r>
              </a:p>
              <a:p>
                <a:r>
                  <a:rPr lang="en-US" dirty="0" smtClean="0"/>
                  <a:t>In the following example, we implement a model method to compute the </a:t>
                </a:r>
                <a:r>
                  <a:rPr lang="en-US" dirty="0" smtClean="0"/>
                  <a:t>geometric MTF</a:t>
                </a:r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15" t="-3320" b="-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353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calculation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US" dirty="0" smtClean="0"/>
                  <a:t>It can be shown (e.g., W. Smith, “Modern optical engineering”, 2000) that the modulation transfer function at a given spatial frequency </a:t>
                </a:r>
                <a:r>
                  <a:rPr lang="en-US" dirty="0" smtClean="0">
                    <a:sym typeface="Symbol" panose="05050102010706020507" pitchFamily="18" charset="2"/>
                  </a:rPr>
                  <a:t> </a:t>
                </a:r>
                <a:r>
                  <a:rPr lang="en-US" dirty="0" smtClean="0"/>
                  <a:t>can be computed from the line spread function </a:t>
                </a:r>
                <a:r>
                  <a:rPr lang="en-US" i="1" dirty="0"/>
                  <a:t>LSF</a:t>
                </a:r>
                <a:r>
                  <a:rPr lang="en-US" dirty="0" smtClean="0"/>
                  <a:t>(</a:t>
                </a:r>
                <a:r>
                  <a:rPr lang="en-US" dirty="0" smtClean="0">
                    <a:sym typeface="Symbol" panose="05050102010706020507" pitchFamily="18" charset="2"/>
                  </a:rPr>
                  <a:t></a:t>
                </a:r>
                <a:r>
                  <a:rPr lang="en-US" dirty="0" smtClean="0"/>
                  <a:t>) as follows:</a:t>
                </a:r>
              </a:p>
              <a:p>
                <a:pPr lvl="1"/>
                <a:r>
                  <a:rPr lang="en-US" i="1" dirty="0" smtClean="0"/>
                  <a:t>MTF</a:t>
                </a:r>
                <a:r>
                  <a:rPr lang="en-US" dirty="0" smtClean="0"/>
                  <a:t>(</a:t>
                </a:r>
                <a:r>
                  <a:rPr lang="en-US" dirty="0" smtClean="0">
                    <a:sym typeface="Symbol" panose="05050102010706020507" pitchFamily="18" charset="2"/>
                  </a:rPr>
                  <a:t></a:t>
                </a:r>
                <a:r>
                  <a:rPr lang="en-US" dirty="0" smtClean="0"/>
                  <a:t>) = (</a:t>
                </a:r>
                <a:r>
                  <a:rPr lang="en-US" i="1" dirty="0" smtClean="0"/>
                  <a:t>L</a:t>
                </a:r>
                <a:r>
                  <a:rPr lang="en-US" baseline="-25000" dirty="0" smtClean="0"/>
                  <a:t>c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(</a:t>
                </a:r>
                <a:r>
                  <a:rPr lang="en-US" dirty="0" smtClean="0">
                    <a:sym typeface="Symbol" panose="05050102010706020507" pitchFamily="18" charset="2"/>
                  </a:rPr>
                  <a:t></a:t>
                </a:r>
                <a:r>
                  <a:rPr lang="en-US" dirty="0" smtClean="0"/>
                  <a:t>) + </a:t>
                </a:r>
                <a:r>
                  <a:rPr lang="en-US" i="1" dirty="0" smtClean="0"/>
                  <a:t>L</a:t>
                </a:r>
                <a:r>
                  <a:rPr lang="en-US" baseline="-25000" dirty="0" smtClean="0"/>
                  <a:t>s</a:t>
                </a:r>
                <a:r>
                  <a:rPr lang="en-US" baseline="30000" dirty="0" smtClean="0"/>
                  <a:t>2</a:t>
                </a:r>
                <a:r>
                  <a:rPr lang="en-US" dirty="0"/>
                  <a:t>(</a:t>
                </a:r>
                <a:r>
                  <a:rPr lang="en-US" dirty="0">
                    <a:sym typeface="Symbol" panose="05050102010706020507" pitchFamily="18" charset="2"/>
                  </a:rPr>
                  <a:t></a:t>
                </a:r>
                <a:r>
                  <a:rPr lang="en-US" dirty="0" smtClean="0"/>
                  <a:t>) )</a:t>
                </a:r>
                <a:r>
                  <a:rPr lang="en-US" baseline="30000" dirty="0" smtClean="0"/>
                  <a:t>1/2 </a:t>
                </a:r>
                <a:r>
                  <a:rPr lang="en-US" dirty="0" smtClean="0"/>
                  <a:t>, where</a:t>
                </a:r>
              </a:p>
              <a:p>
                <a:pPr lvl="1"/>
                <a:r>
                  <a:rPr lang="en-US" i="1" dirty="0" err="1" smtClean="0"/>
                  <a:t>L</a:t>
                </a:r>
                <a:r>
                  <a:rPr lang="en-US" baseline="-25000" dirty="0" err="1" smtClean="0"/>
                  <a:t>c</a:t>
                </a:r>
                <a:r>
                  <a:rPr lang="en-US" dirty="0" smtClean="0"/>
                  <a:t>(</a:t>
                </a:r>
                <a:r>
                  <a:rPr lang="en-US" dirty="0">
                    <a:sym typeface="Symbol" panose="05050102010706020507" pitchFamily="18" charset="2"/>
                  </a:rPr>
                  <a:t></a:t>
                </a:r>
                <a:r>
                  <a:rPr lang="en-US" dirty="0" smtClean="0"/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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𝐿𝑆𝐹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</m:e>
                        </m:d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m:rPr>
                                    <m:nor/>
                                  </m:rPr>
                                  <a:rPr lang="en-US" dirty="0">
                                    <a:sym typeface="Symbol" panose="05050102010706020507" pitchFamily="18" charset="2"/>
                                  </a:rPr>
                                  <m:t>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</m:e>
                            </m:d>
                          </m:e>
                        </m:fun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𝛿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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𝐿𝑆𝐹</m:t>
                        </m:r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and</m:t>
                    </m:r>
                  </m:oMath>
                </a14:m>
                <a:endParaRPr lang="en-US" b="0" dirty="0" smtClean="0"/>
              </a:p>
              <a:p>
                <a:pPr lvl="1"/>
                <a:r>
                  <a:rPr lang="en-US" i="1" dirty="0" smtClean="0"/>
                  <a:t>L</a:t>
                </a:r>
                <a:r>
                  <a:rPr lang="en-US" baseline="-25000" dirty="0" smtClean="0"/>
                  <a:t>s</a:t>
                </a:r>
                <a:r>
                  <a:rPr lang="en-US" dirty="0" smtClean="0"/>
                  <a:t>(</a:t>
                </a:r>
                <a:r>
                  <a:rPr lang="en-US" dirty="0">
                    <a:sym typeface="Symbol" panose="05050102010706020507" pitchFamily="18" charset="2"/>
                  </a:rPr>
                  <a:t></a:t>
                </a:r>
                <a:r>
                  <a:rPr lang="en-US" dirty="0"/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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𝐿𝑆𝐹</m:t>
                        </m:r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</m:e>
                        </m:d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m:rPr>
                                    <m:nor/>
                                  </m:rPr>
                                  <a:rPr lang="en-US" dirty="0">
                                    <a:sym typeface="Symbol" panose="05050102010706020507" pitchFamily="18" charset="2"/>
                                  </a:rPr>
                                  <m:t>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</m:e>
                            </m:d>
                          </m:e>
                        </m:func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𝛿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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𝐿𝑆𝐹</m:t>
                        </m:r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𝛿</m:t>
                        </m:r>
                      </m:den>
                    </m:f>
                    <m:r>
                      <a:rPr lang="en-US" b="0" i="0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.</m:t>
                    </m:r>
                  </m:oMath>
                </a14:m>
                <a:endParaRPr lang="en-US" baseline="30000" dirty="0"/>
              </a:p>
              <a:p>
                <a:r>
                  <a:rPr lang="en-US" dirty="0" smtClean="0">
                    <a:sym typeface="Symbol" panose="05050102010706020507" pitchFamily="18" charset="2"/>
                  </a:rPr>
                  <a:t></a:t>
                </a:r>
                <a:r>
                  <a:rPr lang="en-US" dirty="0" smtClean="0"/>
                  <a:t> is the spatial location on the detector plane. The MTF can be computed separately in the sagittal (x) or tangential (y) directions.</a:t>
                </a:r>
                <a:endParaRPr lang="en-US" baseline="30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15" t="-3320" r="-1556" b="-25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43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 Method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4733359" cy="31242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For the current model method we compute the </a:t>
            </a:r>
            <a:r>
              <a:rPr lang="en-US" i="1" dirty="0" smtClean="0"/>
              <a:t>LSF</a:t>
            </a:r>
            <a:r>
              <a:rPr lang="en-US" dirty="0" smtClean="0"/>
              <a:t> using a geometrical optics ray trace. The accuracy of the </a:t>
            </a:r>
            <a:r>
              <a:rPr lang="en-US" i="1" dirty="0" smtClean="0"/>
              <a:t>LSF</a:t>
            </a:r>
            <a:r>
              <a:rPr lang="en-US" dirty="0" smtClean="0"/>
              <a:t> is therefore related to the number of rays being traced, and the number of spatial bins.</a:t>
            </a:r>
          </a:p>
          <a:p>
            <a:r>
              <a:rPr lang="en-US" dirty="0" smtClean="0"/>
              <a:t>The sagittal and tangential </a:t>
            </a:r>
            <a:r>
              <a:rPr lang="en-US" i="1" dirty="0" smtClean="0"/>
              <a:t>LSF</a:t>
            </a:r>
            <a:r>
              <a:rPr lang="en-US" dirty="0" smtClean="0"/>
              <a:t>s are captured in </a:t>
            </a:r>
            <a:r>
              <a:rPr lang="en-US" i="1" dirty="0" smtClean="0"/>
              <a:t>Interpolation</a:t>
            </a:r>
            <a:r>
              <a:rPr lang="en-US" dirty="0" smtClean="0"/>
              <a:t> functions. These can then be used to construct </a:t>
            </a:r>
            <a:r>
              <a:rPr lang="en-US" i="1" dirty="0" smtClean="0"/>
              <a:t>Analytic</a:t>
            </a:r>
            <a:r>
              <a:rPr lang="en-US" dirty="0" smtClean="0"/>
              <a:t> functions to be used in the integration of the expressions shown on the previous page.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959" y="1852420"/>
            <a:ext cx="3572441" cy="242926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262279" y="1552954"/>
            <a:ext cx="3343841" cy="299466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Normalized Line Spread Function (LSF)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867400" y="4281680"/>
            <a:ext cx="2133600" cy="299466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Spatial Dimension (</a:t>
            </a:r>
            <a:r>
              <a:rPr lang="en-US" dirty="0" smtClean="0">
                <a:sym typeface="Symbol" panose="05050102010706020507" pitchFamily="18" charset="2"/>
              </a:rPr>
              <a:t></a:t>
            </a:r>
            <a:r>
              <a:rPr lang="en-US" dirty="0" smtClean="0"/>
              <a:t>m)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16" t="13562" r="25479" b="14520"/>
          <a:stretch/>
        </p:blipFill>
        <p:spPr>
          <a:xfrm>
            <a:off x="5594717" y="2087353"/>
            <a:ext cx="838200" cy="8382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5562060" y="1907521"/>
            <a:ext cx="838201" cy="299466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Spot diagram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404217" y="2911963"/>
            <a:ext cx="1219200" cy="299466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Box is +/- 11.4</a:t>
            </a:r>
            <a:r>
              <a:rPr lang="en-US" dirty="0" smtClean="0">
                <a:sym typeface="Symbol" panose="05050102010706020507" pitchFamily="18" charset="2"/>
              </a:rPr>
              <a:t></a:t>
            </a:r>
            <a:r>
              <a:rPr lang="en-US" dirty="0" smtClean="0"/>
              <a:t>m square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76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885" y="1689738"/>
            <a:ext cx="4141515" cy="28162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758" y="1694069"/>
            <a:ext cx="4135146" cy="28118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630295" y="1569103"/>
                <a:ext cx="160139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</a:rPr>
                      <m:t>𝐿𝑆𝐹</m:t>
                    </m:r>
                    <m:r>
                      <a:rPr lang="en-US" sz="140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)</m:t>
                    </m:r>
                    <m:func>
                      <m:func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</m:t>
                            </m:r>
                            <m:r>
                              <m:rPr>
                                <m:nor/>
                              </m:rPr>
                              <a:rPr lang="en-US" sz="1400" dirty="0">
                                <a:sym typeface="Symbol" panose="05050102010706020507" pitchFamily="18" charset="2"/>
                              </a:rPr>
                              <m:t></m:t>
                            </m:r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𝑥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1400" dirty="0" smtClean="0"/>
                  <a:t>:</a:t>
                </a:r>
                <a:endParaRPr lang="en-US" sz="1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0295" y="1569103"/>
                <a:ext cx="1601399" cy="307777"/>
              </a:xfrm>
              <a:prstGeom prst="rect">
                <a:avLst/>
              </a:prstGeom>
              <a:blipFill rotWithShape="0">
                <a:blip r:embed="rId4"/>
                <a:stretch>
                  <a:fillRect t="-1961" r="-1145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6168121" y="1565529"/>
                <a:ext cx="1627048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𝐿𝑆𝐹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)</m:t>
                      </m:r>
                      <m:func>
                        <m:func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</m:t>
                              </m:r>
                              <m:r>
                                <m:rPr>
                                  <m:nor/>
                                </m:rPr>
                                <a:rPr lang="en-US" sz="1400" dirty="0">
                                  <a:sym typeface="Symbol" panose="05050102010706020507" pitchFamily="18" charset="2"/>
                                </a:rPr>
                                <m:t></m:t>
                              </m:r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𝑥</m:t>
                              </m:r>
                            </m:e>
                          </m:d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:</m:t>
                          </m:r>
                        </m:e>
                      </m:func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8121" y="1565529"/>
                <a:ext cx="1627048" cy="307777"/>
              </a:xfrm>
              <a:prstGeom prst="rect">
                <a:avLst/>
              </a:prstGeom>
              <a:blipFill rotWithShape="0">
                <a:blip r:embed="rId5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ontent Placeholder 2"/>
          <p:cNvSpPr txBox="1">
            <a:spLocks/>
          </p:cNvSpPr>
          <p:nvPr/>
        </p:nvSpPr>
        <p:spPr>
          <a:xfrm>
            <a:off x="4151309" y="4048458"/>
            <a:ext cx="2133600" cy="299466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x (</a:t>
            </a:r>
            <a:r>
              <a:rPr lang="en-US" dirty="0" smtClean="0">
                <a:sym typeface="Symbol" panose="05050102010706020507" pitchFamily="18" charset="2"/>
              </a:rPr>
              <a:t></a:t>
            </a:r>
            <a:r>
              <a:rPr lang="en-US" dirty="0" smtClean="0"/>
              <a:t>m)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635121" y="4094416"/>
            <a:ext cx="2133600" cy="299466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x (</a:t>
            </a:r>
            <a:r>
              <a:rPr lang="en-US" dirty="0" smtClean="0">
                <a:sym typeface="Symbol" panose="05050102010706020507" pitchFamily="18" charset="2"/>
              </a:rPr>
              <a:t></a:t>
            </a:r>
            <a:r>
              <a:rPr lang="en-US" dirty="0" smtClean="0"/>
              <a:t>m)</a:t>
            </a: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858000" y="1839471"/>
            <a:ext cx="2133600" cy="299466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>
                <a:sym typeface="Symbol" panose="05050102010706020507" pitchFamily="18" charset="2"/>
              </a:rPr>
              <a:t></a:t>
            </a:r>
            <a:r>
              <a:rPr lang="en-US" dirty="0" smtClean="0"/>
              <a:t> (</a:t>
            </a:r>
            <a:r>
              <a:rPr lang="en-US" dirty="0" smtClean="0">
                <a:sym typeface="Symbol" panose="05050102010706020507" pitchFamily="18" charset="2"/>
              </a:rPr>
              <a:t>mm</a:t>
            </a:r>
            <a:r>
              <a:rPr lang="en-US" baseline="30000" dirty="0" smtClean="0">
                <a:sym typeface="Symbol" panose="05050102010706020507" pitchFamily="18" charset="2"/>
              </a:rPr>
              <a:t>-1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392885" y="1839471"/>
            <a:ext cx="2133600" cy="299466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>
                <a:sym typeface="Symbol" panose="05050102010706020507" pitchFamily="18" charset="2"/>
              </a:rPr>
              <a:t></a:t>
            </a:r>
            <a:r>
              <a:rPr lang="en-US" dirty="0" smtClean="0"/>
              <a:t> (</a:t>
            </a:r>
            <a:r>
              <a:rPr lang="en-US" dirty="0" smtClean="0">
                <a:sym typeface="Symbol" panose="05050102010706020507" pitchFamily="18" charset="2"/>
              </a:rPr>
              <a:t>mm</a:t>
            </a:r>
            <a:r>
              <a:rPr lang="en-US" baseline="30000" dirty="0" smtClean="0">
                <a:sym typeface="Symbol" panose="05050102010706020507" pitchFamily="18" charset="2"/>
              </a:rPr>
              <a:t>-1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1" y="1504950"/>
            <a:ext cx="2667000" cy="24384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An intermediary step is the multiplication of the </a:t>
            </a:r>
            <a:r>
              <a:rPr lang="en-US" i="1" dirty="0" smtClean="0"/>
              <a:t>LSF</a:t>
            </a:r>
            <a:r>
              <a:rPr lang="en-US" dirty="0" smtClean="0"/>
              <a:t> with the cosine and sine functions.</a:t>
            </a:r>
          </a:p>
          <a:p>
            <a:r>
              <a:rPr lang="en-US" dirty="0" smtClean="0"/>
              <a:t>The area under each curve (as a function of spatial frequency </a:t>
            </a:r>
            <a:r>
              <a:rPr lang="en-US" dirty="0" smtClean="0">
                <a:sym typeface="Symbol" panose="05050102010706020507" pitchFamily="18" charset="2"/>
              </a:rPr>
              <a:t></a:t>
            </a:r>
            <a:r>
              <a:rPr lang="en-US" dirty="0" smtClean="0"/>
              <a:t>) gives the top line of the </a:t>
            </a:r>
            <a:r>
              <a:rPr lang="en-US" i="1" dirty="0" err="1" smtClean="0"/>
              <a:t>L</a:t>
            </a:r>
            <a:r>
              <a:rPr lang="en-US" baseline="-25000" dirty="0" err="1" smtClean="0"/>
              <a:t>c</a:t>
            </a:r>
            <a:r>
              <a:rPr lang="en-US" dirty="0" smtClean="0"/>
              <a:t> and </a:t>
            </a:r>
            <a:r>
              <a:rPr lang="en-US" i="1" dirty="0" smtClean="0"/>
              <a:t>L</a:t>
            </a:r>
            <a:r>
              <a:rPr lang="en-US" baseline="-25000" dirty="0" smtClean="0"/>
              <a:t>s</a:t>
            </a:r>
            <a:r>
              <a:rPr lang="en-US" dirty="0" smtClean="0"/>
              <a:t> computations.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/>
          <a:lstStyle/>
          <a:p>
            <a:r>
              <a:rPr lang="en-US" dirty="0" smtClean="0"/>
              <a:t>The Model Method (2)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77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 Method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504950"/>
            <a:ext cx="3276600" cy="22098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The model method has a number of inputs that control the output. Their behavior can be adjusted by modifying and/or further extending the model method.</a:t>
            </a:r>
          </a:p>
          <a:p>
            <a:r>
              <a:rPr lang="en-US" dirty="0" smtClean="0"/>
              <a:t>Note that the </a:t>
            </a:r>
            <a:r>
              <a:rPr lang="en-US" dirty="0" err="1" smtClean="0"/>
              <a:t>hexapolar</a:t>
            </a:r>
            <a:r>
              <a:rPr lang="en-US" dirty="0" smtClean="0"/>
              <a:t> grid release is best suited for this calculation as it ensures a uniform sampling of the entrance pupil.</a:t>
            </a: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537716"/>
            <a:ext cx="4706058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1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results: “</a:t>
            </a:r>
            <a:r>
              <a:rPr lang="en-US" dirty="0" err="1" smtClean="0"/>
              <a:t>Petzval</a:t>
            </a:r>
            <a:r>
              <a:rPr lang="en-US" dirty="0" smtClean="0"/>
              <a:t> Lens”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810515"/>
            <a:ext cx="3496241" cy="2377444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143000" y="1504950"/>
            <a:ext cx="3200400" cy="2994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dirty="0" smtClean="0"/>
              <a:t>MTF: [</a:t>
            </a:r>
            <a:r>
              <a:rPr lang="en-US" sz="1400" dirty="0" smtClean="0">
                <a:sym typeface="Symbol" panose="05050102010706020507" pitchFamily="18" charset="2"/>
              </a:rPr>
              <a:t></a:t>
            </a:r>
            <a:r>
              <a:rPr lang="en-US" sz="1400" baseline="-25000" dirty="0" err="1" smtClean="0">
                <a:sym typeface="Symbol" panose="05050102010706020507" pitchFamily="18" charset="2"/>
              </a:rPr>
              <a:t>x</a:t>
            </a:r>
            <a:r>
              <a:rPr lang="en-US" sz="1400" dirty="0" err="1" smtClean="0">
                <a:sym typeface="Symbol" panose="05050102010706020507" pitchFamily="18" charset="2"/>
              </a:rPr>
              <a:t>,</a:t>
            </a:r>
            <a:r>
              <a:rPr lang="en-US" sz="1400" baseline="-25000" dirty="0" err="1" smtClean="0">
                <a:sym typeface="Symbol" panose="05050102010706020507" pitchFamily="18" charset="2"/>
              </a:rPr>
              <a:t>y</a:t>
            </a:r>
            <a:r>
              <a:rPr lang="en-US" sz="1400" dirty="0" smtClean="0"/>
              <a:t>] = [0</a:t>
            </a:r>
            <a:r>
              <a:rPr lang="en-US" sz="1400" baseline="30000" dirty="0" smtClean="0">
                <a:sym typeface="Symbol" panose="05050102010706020507" pitchFamily="18" charset="2"/>
              </a:rPr>
              <a:t></a:t>
            </a:r>
            <a:r>
              <a:rPr lang="en-US" sz="1400" dirty="0" smtClean="0"/>
              <a:t>,</a:t>
            </a:r>
            <a:r>
              <a:rPr lang="en-US" sz="1400" dirty="0"/>
              <a:t> 0</a:t>
            </a:r>
            <a:r>
              <a:rPr lang="en-US" sz="1400" baseline="30000" dirty="0">
                <a:sym typeface="Symbol" panose="05050102010706020507" pitchFamily="18" charset="2"/>
              </a:rPr>
              <a:t>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04416"/>
            <a:ext cx="3505200" cy="2383536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4648200" y="1504950"/>
            <a:ext cx="3191441" cy="2994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dirty="0" smtClean="0"/>
              <a:t>MTF: [</a:t>
            </a:r>
            <a:r>
              <a:rPr lang="en-US" sz="1400" dirty="0" smtClean="0">
                <a:sym typeface="Symbol" panose="05050102010706020507" pitchFamily="18" charset="2"/>
              </a:rPr>
              <a:t></a:t>
            </a:r>
            <a:r>
              <a:rPr lang="en-US" sz="1400" baseline="-25000" dirty="0" err="1" smtClean="0">
                <a:sym typeface="Symbol" panose="05050102010706020507" pitchFamily="18" charset="2"/>
              </a:rPr>
              <a:t>x</a:t>
            </a:r>
            <a:r>
              <a:rPr lang="en-US" sz="1400" dirty="0" err="1" smtClean="0">
                <a:sym typeface="Symbol" panose="05050102010706020507" pitchFamily="18" charset="2"/>
              </a:rPr>
              <a:t>,</a:t>
            </a:r>
            <a:r>
              <a:rPr lang="en-US" sz="1400" baseline="-25000" dirty="0" err="1" smtClean="0">
                <a:sym typeface="Symbol" panose="05050102010706020507" pitchFamily="18" charset="2"/>
              </a:rPr>
              <a:t>y</a:t>
            </a:r>
            <a:r>
              <a:rPr lang="en-US" sz="1400" dirty="0" smtClean="0"/>
              <a:t>] = [10</a:t>
            </a:r>
            <a:r>
              <a:rPr lang="en-US" sz="1400" baseline="30000" dirty="0" smtClean="0">
                <a:sym typeface="Symbol" panose="05050102010706020507" pitchFamily="18" charset="2"/>
              </a:rPr>
              <a:t></a:t>
            </a:r>
            <a:r>
              <a:rPr lang="en-US" sz="1400" dirty="0" smtClean="0"/>
              <a:t>,</a:t>
            </a:r>
            <a:r>
              <a:rPr lang="en-US" sz="1400" dirty="0"/>
              <a:t> 0</a:t>
            </a:r>
            <a:r>
              <a:rPr lang="en-US" sz="1400" baseline="30000" dirty="0">
                <a:sym typeface="Symbol" panose="05050102010706020507" pitchFamily="18" charset="2"/>
              </a:rPr>
              <a:t>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930007" y="4476750"/>
            <a:ext cx="5283985" cy="299466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(The original “</a:t>
            </a:r>
            <a:r>
              <a:rPr lang="en-US" dirty="0" err="1" smtClean="0"/>
              <a:t>Petzval</a:t>
            </a:r>
            <a:r>
              <a:rPr lang="en-US" dirty="0" smtClean="0"/>
              <a:t> Lens” model is available here: </a:t>
            </a:r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www.comsol.com/model/petzval-lens-55491</a:t>
            </a:r>
            <a:r>
              <a:rPr lang="en-US" dirty="0" smtClean="0"/>
              <a:t>)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087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414</Words>
  <Application>Microsoft Office PowerPoint</Application>
  <PresentationFormat>On-screen Show (16:9)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Symbol</vt:lpstr>
      <vt:lpstr>Office Theme</vt:lpstr>
      <vt:lpstr>Computing the Geometric Modulation Transfer Function (MTF)</vt:lpstr>
      <vt:lpstr>The Modulation Transfer Function</vt:lpstr>
      <vt:lpstr>The calculation</vt:lpstr>
      <vt:lpstr>The Model Method (1)</vt:lpstr>
      <vt:lpstr>The Model Method (2)</vt:lpstr>
      <vt:lpstr>The Model Method (3)</vt:lpstr>
      <vt:lpstr>Some results: “Petzval Lens”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Stuart Barnes</dc:creator>
  <cp:lastModifiedBy>Stuart Barnes</cp:lastModifiedBy>
  <cp:revision>42</cp:revision>
  <dcterms:created xsi:type="dcterms:W3CDTF">2006-08-16T00:00:00Z</dcterms:created>
  <dcterms:modified xsi:type="dcterms:W3CDTF">2020-11-17T14:01:37Z</dcterms:modified>
</cp:coreProperties>
</file>