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90" autoAdjust="0"/>
  </p:normalViewPr>
  <p:slideViewPr>
    <p:cSldViewPr>
      <p:cViewPr varScale="1">
        <p:scale>
          <a:sx n="109" d="100"/>
          <a:sy n="109" d="100"/>
        </p:scale>
        <p:origin x="-6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9C2ED6-F8FF-4DAA-8B43-961DDC068E61}" type="slidenum">
              <a:rPr lang="en-US" altLang="sv-SE"/>
              <a:pPr/>
              <a:t>1</a:t>
            </a:fld>
            <a:endParaRPr lang="en-US" altLang="sv-SE"/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436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MS Gothic" charset="-128"/>
              </a:defRPr>
            </a:lvl9pPr>
          </a:lstStyle>
          <a:p>
            <a:pPr algn="r">
              <a:lnSpc>
                <a:spcPct val="95000"/>
              </a:lnSpc>
            </a:pPr>
            <a:fld id="{B0C9F1F6-243F-4B8B-B555-14387E51E8CA}" type="slidenum">
              <a:rPr lang="en-US" altLang="sv-SE" sz="1200">
                <a:latin typeface="Times New Roman" pitchFamily="16" charset="0"/>
              </a:rPr>
              <a:pPr algn="r">
                <a:lnSpc>
                  <a:spcPct val="95000"/>
                </a:lnSpc>
              </a:pPr>
              <a:t>1</a:t>
            </a:fld>
            <a:endParaRPr lang="en-US" altLang="sv-SE" sz="1200">
              <a:latin typeface="Times New Roman" pitchFamily="16" charset="0"/>
            </a:endParaRP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11267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1C8E7E7-7F43-4ABD-ACCF-27D7E3278F87}" type="slidenum">
              <a:rPr lang="en-US" altLang="sv-SE"/>
              <a:pPr/>
              <a:t>2</a:t>
            </a:fld>
            <a:endParaRPr lang="en-US" altLang="sv-SE"/>
          </a:p>
        </p:txBody>
      </p:sp>
      <p:sp>
        <p:nvSpPr>
          <p:cNvPr id="122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79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7404664-ABB3-4578-891B-418C6CE5AE06}" type="slidenum">
              <a:rPr lang="en-US" altLang="sv-SE"/>
              <a:pPr/>
              <a:t>3</a:t>
            </a:fld>
            <a:endParaRPr lang="en-US" altLang="sv-SE"/>
          </a:p>
        </p:txBody>
      </p:sp>
      <p:sp>
        <p:nvSpPr>
          <p:cNvPr id="133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79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6881158-F467-4ED5-9941-9FECB6FF7403}" type="slidenum">
              <a:rPr lang="en-US" altLang="sv-SE"/>
              <a:pPr/>
              <a:t>4</a:t>
            </a:fld>
            <a:endParaRPr lang="en-US" altLang="sv-SE"/>
          </a:p>
        </p:txBody>
      </p:sp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79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3BD6CC-510F-488C-9D4C-07FDD2BF84A6}" type="slidenum">
              <a:rPr lang="en-US" altLang="sv-SE"/>
              <a:pPr/>
              <a:t>5</a:t>
            </a:fld>
            <a:endParaRPr lang="en-US" altLang="sv-SE"/>
          </a:p>
        </p:txBody>
      </p:sp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79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A67DE3-5CC5-45CA-BAA7-E07C2F013178}" type="slidenum">
              <a:rPr lang="en-US" altLang="sv-SE"/>
              <a:pPr/>
              <a:t>6</a:t>
            </a:fld>
            <a:endParaRPr lang="en-US" altLang="sv-SE"/>
          </a:p>
        </p:txBody>
      </p:sp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79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50CB1C2-A1A4-400B-9E98-EA0210D7F92C}" type="slidenum">
              <a:rPr lang="en-US" altLang="sv-SE"/>
              <a:pPr/>
              <a:t>7</a:t>
            </a:fld>
            <a:endParaRPr lang="en-US" altLang="sv-SE"/>
          </a:p>
        </p:txBody>
      </p:sp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79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1233289-C199-48FB-B632-99C608979C69}" type="slidenum">
              <a:rPr lang="en-US" altLang="sv-SE"/>
              <a:pPr/>
              <a:t>8</a:t>
            </a:fld>
            <a:endParaRPr lang="en-US" altLang="sv-SE"/>
          </a:p>
        </p:txBody>
      </p:sp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79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Unless otherwise noted, any of the images, text, and equations here may be copied and modified for your own internal use. © Copyright 2017 COMSOL. All trademarks are the property of their respective owners. See </a:t>
            </a:r>
            <a:r>
              <a:rPr lang="en-US" sz="800" dirty="0" smtClean="0">
                <a:hlinkClick r:id="rId2"/>
              </a:rPr>
              <a:t>www.comsol.com/trademarks</a:t>
            </a:r>
            <a:r>
              <a:rPr lang="en-US" sz="800" dirty="0" smtClean="0"/>
              <a:t>.</a:t>
            </a:r>
            <a:endParaRPr lang="en-US" sz="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>
          <a:xfrm>
            <a:off x="6553200" y="6245225"/>
            <a:ext cx="2132013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6654C99-EC57-4357-B174-4D69A1F8A8D0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39601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6553200" y="6245225"/>
            <a:ext cx="2132013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538E22A-FA90-4133-98AD-7DE4C3AD67EC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1507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219700"/>
            <a:ext cx="52387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sv-SE" smtClean="0"/>
              <a:t>Example - </a:t>
            </a:r>
            <a:br>
              <a:rPr lang="en-US" altLang="sv-SE" smtClean="0"/>
            </a:br>
            <a:r>
              <a:rPr lang="en-US" altLang="sv-SE" smtClean="0"/>
              <a:t>Effective Diffusivity in Porous Materials</a:t>
            </a:r>
            <a:endParaRPr lang="sv-S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623971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tIns="75024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i-FI" altLang="sv-SE"/>
              <a:t>Introduction and Aim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fontScale="85000" lnSpcReduction="20000"/>
          </a:bodyPr>
          <a:lstStyle/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Transport through porous structures is usually treated using simplified homogeneous model.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This model compares the transport through an porous structure with a simplified homogeneous porous media.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exercise consist of two parts:</a:t>
            </a:r>
          </a:p>
          <a:p>
            <a:pPr marL="741363" lvl="1" indent="-284163"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first part describes how to create the model with a detailed geometry.</a:t>
            </a:r>
          </a:p>
          <a:p>
            <a:pPr marL="741363" lvl="1" indent="-284163"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second part shows how to define homogeneous model for porous media using an effective diffusivity.</a:t>
            </a:r>
          </a:p>
        </p:txBody>
      </p:sp>
    </p:spTree>
    <p:extLst>
      <p:ext uri="{BB962C8B-B14F-4D97-AF65-F5344CB8AC3E}">
        <p14:creationId xmlns:p14="http://schemas.microsoft.com/office/powerpoint/2010/main" val="392667601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sv-SE" smtClean="0"/>
              <a:t>Geometry of porous structure</a:t>
            </a:r>
            <a:endParaRPr lang="fi-FI" altLang="sv-S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2160588"/>
            <a:ext cx="644842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21843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577850"/>
            <a:ext cx="8077200" cy="1139825"/>
          </a:xfrm>
          <a:ln/>
        </p:spPr>
        <p:txBody>
          <a:bodyPr tIns="75024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i-FI" altLang="sv-SE"/>
              <a:t>Model definition - part 1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951038"/>
            <a:ext cx="8077200" cy="4148137"/>
          </a:xfrm>
          <a:ln/>
        </p:spPr>
        <p:txBody>
          <a:bodyPr>
            <a:normAutofit fontScale="77500" lnSpcReduction="20000"/>
          </a:bodyPr>
          <a:lstStyle/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model uses standard transient diffusion equation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boundary conditions are of three types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741363" lvl="1" indent="-284163"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Concentration at inlet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741363" lvl="1" indent="-284163"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Mass transfer flux at outlet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741363" lvl="1" indent="-284163"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Insulation at other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5" y="2516188"/>
            <a:ext cx="23622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5" y="3924300"/>
            <a:ext cx="923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600575"/>
            <a:ext cx="24288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5184775"/>
            <a:ext cx="16573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248879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623888"/>
            <a:ext cx="8077200" cy="1049337"/>
          </a:xfrm>
          <a:ln/>
        </p:spPr>
        <p:txBody>
          <a:bodyPr tIns="75024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i-FI" altLang="sv-SE"/>
              <a:t>Model definition - part 2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951038"/>
            <a:ext cx="8077200" cy="4148137"/>
          </a:xfrm>
          <a:ln/>
        </p:spPr>
        <p:txBody>
          <a:bodyPr>
            <a:normAutofit fontScale="77500" lnSpcReduction="20000"/>
          </a:bodyPr>
          <a:lstStyle/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second part uses a homogenized 1D model with effective transport properties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effective diffusivity is calculated according to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Where</a:t>
            </a:r>
          </a:p>
          <a:p>
            <a:pPr marL="741363" lvl="1" indent="-284163"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L1 is the length of the geometry along the x-axis</a:t>
            </a:r>
          </a:p>
          <a:p>
            <a:pPr marL="741363" lvl="1" indent="-284163"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N_average is the average flux integrated over the outlet boundary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88" y="2555875"/>
            <a:ext cx="246697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3725863"/>
            <a:ext cx="25431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5280025"/>
            <a:ext cx="285750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62128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623888"/>
            <a:ext cx="8077200" cy="1049337"/>
          </a:xfrm>
          <a:ln/>
        </p:spPr>
        <p:txBody>
          <a:bodyPr tIns="75024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i-FI" altLang="sv-SE"/>
              <a:t>Model definition - porosity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951038"/>
            <a:ext cx="8077200" cy="4148137"/>
          </a:xfrm>
          <a:ln/>
        </p:spPr>
        <p:txBody>
          <a:bodyPr>
            <a:normAutofit fontScale="77500" lnSpcReduction="20000"/>
          </a:bodyPr>
          <a:lstStyle/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porosity of the modeled structure is obtained from integrating the active diffusive area and dividing by the dimensions of the block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 The effective and free diffusivites are related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i-FI" altLang="sv-SE"/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Where tortuosity (</a:t>
            </a:r>
            <a:r>
              <a:rPr lang="fi-FI" altLang="sv-SE">
                <a:latin typeface="Symbol" pitchFamily="16" charset="2"/>
              </a:rPr>
              <a:t>t</a:t>
            </a:r>
            <a:r>
              <a:rPr lang="fi-FI" altLang="sv-SE"/>
              <a:t>), a measure of the length a molecule has to diffuse in porous structure, can be estimated.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755900"/>
            <a:ext cx="202882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4356100"/>
            <a:ext cx="10668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302286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623888"/>
            <a:ext cx="8077200" cy="1049337"/>
          </a:xfrm>
          <a:ln/>
        </p:spPr>
        <p:txBody>
          <a:bodyPr tIns="75024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i-FI" altLang="sv-SE"/>
              <a:t>Results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61975" y="1971675"/>
            <a:ext cx="8077200" cy="4148138"/>
          </a:xfrm>
          <a:ln/>
        </p:spPr>
        <p:txBody>
          <a:bodyPr/>
          <a:lstStyle/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difference in time-dependent flux is hardly visibile between the two cases.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078163"/>
            <a:ext cx="4303712" cy="37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67868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623888"/>
            <a:ext cx="8077200" cy="1049337"/>
          </a:xfrm>
          <a:ln/>
        </p:spPr>
        <p:txBody>
          <a:bodyPr tIns="75024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i-FI" altLang="sv-SE"/>
              <a:t>Results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951038"/>
            <a:ext cx="8077200" cy="4148137"/>
          </a:xfrm>
          <a:ln/>
        </p:spPr>
        <p:txBody>
          <a:bodyPr/>
          <a:lstStyle/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fi-FI" altLang="sv-SE"/>
              <a:t>The concentration profile reaches a steady-state within 0.1 seconds.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048000"/>
            <a:ext cx="47371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39317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msol_presentation_v5_4_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comsol_presentation_v5_4_3</Template>
  <TotalTime>275</TotalTime>
  <Words>241</Words>
  <Application>Microsoft Office PowerPoint</Application>
  <PresentationFormat>On-screen Show (4:3)</PresentationFormat>
  <Paragraphs>54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comsol_presentation_v5_4_3</vt:lpstr>
      <vt:lpstr>Example -  Effective Diffusivity in Porous Materials</vt:lpstr>
      <vt:lpstr>Introduction and Aim</vt:lpstr>
      <vt:lpstr>Geometry of porous structure</vt:lpstr>
      <vt:lpstr>Model definition - part 1</vt:lpstr>
      <vt:lpstr>Model definition - part 2</vt:lpstr>
      <vt:lpstr>Model definition - porosity</vt:lpstr>
      <vt:lpstr>Results</vt:lpstr>
      <vt:lpstr>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Valerio Marra</dc:creator>
  <cp:lastModifiedBy>Niklas Rom</cp:lastModifiedBy>
  <cp:revision>56</cp:revision>
  <dcterms:created xsi:type="dcterms:W3CDTF">2006-08-16T00:00:00Z</dcterms:created>
  <dcterms:modified xsi:type="dcterms:W3CDTF">2018-08-31T09:14:23Z</dcterms:modified>
</cp:coreProperties>
</file>