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3" r:id="rId8"/>
    <p:sldId id="266" r:id="rId9"/>
    <p:sldId id="267" r:id="rId10"/>
    <p:sldId id="268" r:id="rId11"/>
    <p:sldId id="262" r:id="rId1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autoAdjust="0"/>
    <p:restoredTop sz="94660"/>
  </p:normalViewPr>
  <p:slideViewPr>
    <p:cSldViewPr snapToGrid="0" showGuides="1">
      <p:cViewPr varScale="1">
        <p:scale>
          <a:sx n="117" d="100"/>
          <a:sy n="117" d="100"/>
        </p:scale>
        <p:origin x="-24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245919-D21C-4AA4-B488-BC7689D0445A}" type="datetimeFigureOut">
              <a:rPr lang="sv-SE" smtClean="0"/>
              <a:t>2019-08-02</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246857-1FDA-4BEB-998F-A10A16A14436}" type="slidenum">
              <a:rPr lang="sv-SE" smtClean="0"/>
              <a:t>‹#›</a:t>
            </a:fld>
            <a:endParaRPr lang="sv-SE"/>
          </a:p>
        </p:txBody>
      </p:sp>
    </p:spTree>
    <p:extLst>
      <p:ext uri="{BB962C8B-B14F-4D97-AF65-F5344CB8AC3E}">
        <p14:creationId xmlns:p14="http://schemas.microsoft.com/office/powerpoint/2010/main" val="125948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684213"/>
            <a:ext cx="6076950" cy="3419475"/>
          </a:xfrm>
        </p:spPr>
      </p:sp>
      <p:sp>
        <p:nvSpPr>
          <p:cNvPr id="3" name="Notes Placeholder 2"/>
          <p:cNvSpPr>
            <a:spLocks noGrp="1"/>
          </p:cNvSpPr>
          <p:nvPr>
            <p:ph type="body" idx="1"/>
          </p:nvPr>
        </p:nvSpPr>
        <p:spPr/>
        <p:txBody>
          <a:bodyPr/>
          <a:lstStyle/>
          <a:p>
            <a:pPr marL="171435" indent="-171435">
              <a:buFont typeface="Arial" pitchFamily="34" charset="0"/>
              <a:buChar char="•"/>
            </a:pPr>
            <a:r>
              <a:rPr lang="en-US" dirty="0"/>
              <a:t>Update screenshot if needed</a:t>
            </a:r>
          </a:p>
        </p:txBody>
      </p:sp>
      <p:sp>
        <p:nvSpPr>
          <p:cNvPr id="4" name="Slide Number Placeholder 3"/>
          <p:cNvSpPr>
            <a:spLocks noGrp="1"/>
          </p:cNvSpPr>
          <p:nvPr>
            <p:ph type="sldNum" sz="quarter" idx="10"/>
          </p:nvPr>
        </p:nvSpPr>
        <p:spPr/>
        <p:txBody>
          <a:bodyPr/>
          <a:lstStyle/>
          <a:p>
            <a:fld id="{193491D8-5840-4133-B218-AD38D839AFD4}" type="slidenum">
              <a:rPr lang="sv-SE" smtClean="0">
                <a:solidFill>
                  <a:prstClr val="black"/>
                </a:solidFill>
              </a:rPr>
              <a:pPr/>
              <a:t>11</a:t>
            </a:fld>
            <a:endParaRPr lang="sv-SE">
              <a:solidFill>
                <a:prstClr val="black"/>
              </a:solidFill>
            </a:endParaRPr>
          </a:p>
        </p:txBody>
      </p:sp>
    </p:spTree>
    <p:extLst>
      <p:ext uri="{BB962C8B-B14F-4D97-AF65-F5344CB8AC3E}">
        <p14:creationId xmlns:p14="http://schemas.microsoft.com/office/powerpoint/2010/main" val="3434633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smtClean="0"/>
              <a:t>Click to edit Master title style</a:t>
            </a:r>
            <a:endParaRPr lang="en-US" dirty="0"/>
          </a:p>
        </p:txBody>
      </p:sp>
      <p:sp>
        <p:nvSpPr>
          <p:cNvPr id="3" name="Text Placeholder 2">
            <a:extLst>
              <a:ext uri="{FF2B5EF4-FFF2-40B4-BE49-F238E27FC236}">
                <a16:creationId xmlns=""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1240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
        <p:nvSpPr>
          <p:cNvPr id="8" name="Content Placeholder 3">
            <a:extLst>
              <a:ext uri="{FF2B5EF4-FFF2-40B4-BE49-F238E27FC236}">
                <a16:creationId xmlns=""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smtClean="0"/>
              <a:t>Edit Master text styles</a:t>
            </a:r>
          </a:p>
          <a:p>
            <a:pPr lvl="1"/>
            <a:r>
              <a:rPr lang="en-US" smtClean="0"/>
              <a:t>Second level</a:t>
            </a:r>
          </a:p>
          <a:p>
            <a:pPr lvl="2"/>
            <a:r>
              <a:rPr lang="en-US" smtClean="0"/>
              <a:t>Third level</a:t>
            </a:r>
          </a:p>
        </p:txBody>
      </p:sp>
      <p:sp>
        <p:nvSpPr>
          <p:cNvPr id="5" name="Content Placeholder 3">
            <a:extLst>
              <a:ext uri="{FF2B5EF4-FFF2-40B4-BE49-F238E27FC236}">
                <a16:creationId xmlns=""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186193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smtClean="0"/>
              <a:t>Click to edit Master title style</a:t>
            </a:r>
            <a:endParaRPr lang="en-US" dirty="0"/>
          </a:p>
        </p:txBody>
      </p:sp>
      <p:sp>
        <p:nvSpPr>
          <p:cNvPr id="8" name="Text Placeholder 2">
            <a:extLst>
              <a:ext uri="{FF2B5EF4-FFF2-40B4-BE49-F238E27FC236}">
                <a16:creationId xmlns=""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smtClean="0"/>
              <a:t>Edit Master text styles</a:t>
            </a:r>
          </a:p>
        </p:txBody>
      </p:sp>
      <p:sp>
        <p:nvSpPr>
          <p:cNvPr id="12" name="Content Placeholder 3">
            <a:extLst>
              <a:ext uri="{FF2B5EF4-FFF2-40B4-BE49-F238E27FC236}">
                <a16:creationId xmlns=""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smtClean="0"/>
              <a:t>Edit Master text styles</a:t>
            </a:r>
          </a:p>
        </p:txBody>
      </p:sp>
    </p:spTree>
    <p:extLst>
      <p:ext uri="{BB962C8B-B14F-4D97-AF65-F5344CB8AC3E}">
        <p14:creationId xmlns:p14="http://schemas.microsoft.com/office/powerpoint/2010/main" val="3941179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smtClean="0"/>
              <a:t>Click to edit Master title style</a:t>
            </a:r>
            <a:endParaRPr lang="en-US" dirty="0"/>
          </a:p>
        </p:txBody>
      </p:sp>
      <p:sp>
        <p:nvSpPr>
          <p:cNvPr id="3" name="Subtitle 2">
            <a:extLst>
              <a:ext uri="{FF2B5EF4-FFF2-40B4-BE49-F238E27FC236}">
                <a16:creationId xmlns=""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smtClean="0"/>
              <a:t>Click to edit Master subtitle style</a:t>
            </a:r>
            <a:endParaRPr lang="en-US" dirty="0"/>
          </a:p>
        </p:txBody>
      </p:sp>
    </p:spTree>
    <p:extLst>
      <p:ext uri="{BB962C8B-B14F-4D97-AF65-F5344CB8AC3E}">
        <p14:creationId xmlns:p14="http://schemas.microsoft.com/office/powerpoint/2010/main" val="3717007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
        <p:nvSpPr>
          <p:cNvPr id="3" name="Content Placeholder 2">
            <a:extLst>
              <a:ext uri="{FF2B5EF4-FFF2-40B4-BE49-F238E27FC236}">
                <a16:creationId xmlns=""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754905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4" name="Content Placeholder 3">
            <a:extLst>
              <a:ext uri="{FF2B5EF4-FFF2-40B4-BE49-F238E27FC236}">
                <a16:creationId xmlns=""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5" name="Title 1">
            <a:extLst>
              <a:ext uri="{FF2B5EF4-FFF2-40B4-BE49-F238E27FC236}">
                <a16:creationId xmlns=""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526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Edit Master text styles</a:t>
            </a:r>
          </a:p>
        </p:txBody>
      </p:sp>
      <p:sp>
        <p:nvSpPr>
          <p:cNvPr id="4" name="Content Placeholder 3">
            <a:extLst>
              <a:ext uri="{FF2B5EF4-FFF2-40B4-BE49-F238E27FC236}">
                <a16:creationId xmlns=""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5" name="Text Placeholder 4">
            <a:extLst>
              <a:ext uri="{FF2B5EF4-FFF2-40B4-BE49-F238E27FC236}">
                <a16:creationId xmlns=""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Edit Master text styles</a:t>
            </a:r>
          </a:p>
        </p:txBody>
      </p:sp>
      <p:sp>
        <p:nvSpPr>
          <p:cNvPr id="6" name="Content Placeholder 5">
            <a:extLst>
              <a:ext uri="{FF2B5EF4-FFF2-40B4-BE49-F238E27FC236}">
                <a16:creationId xmlns=""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7" name="Title 1">
            <a:extLst>
              <a:ext uri="{FF2B5EF4-FFF2-40B4-BE49-F238E27FC236}">
                <a16:creationId xmlns=""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9190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6" name="Title 1">
            <a:extLst>
              <a:ext uri="{FF2B5EF4-FFF2-40B4-BE49-F238E27FC236}">
                <a16:creationId xmlns=""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
        <p:nvSpPr>
          <p:cNvPr id="3" name="Text Placeholder 2">
            <a:extLst>
              <a:ext uri="{FF2B5EF4-FFF2-40B4-BE49-F238E27FC236}">
                <a16:creationId xmlns=""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00" i="1">
                <a:solidFill>
                  <a:srgbClr val="393A39"/>
                </a:solidFill>
              </a:defRPr>
            </a:lvl1pPr>
            <a:lvl2pPr marL="609585" indent="0">
              <a:buNone/>
              <a:defRPr/>
            </a:lvl2pPr>
            <a:lvl3pPr marL="1219170" indent="0">
              <a:buNone/>
              <a:defRPr/>
            </a:lvl3pPr>
          </a:lstStyle>
          <a:p>
            <a:pPr lvl="0"/>
            <a:r>
              <a:rPr lang="en-US" smtClean="0"/>
              <a:t>Edit Master text styles</a:t>
            </a:r>
          </a:p>
        </p:txBody>
      </p:sp>
    </p:spTree>
    <p:extLst>
      <p:ext uri="{BB962C8B-B14F-4D97-AF65-F5344CB8AC3E}">
        <p14:creationId xmlns:p14="http://schemas.microsoft.com/office/powerpoint/2010/main" val="265325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696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smtClean="0"/>
              <a:t>Edit Master text styles</a:t>
            </a:r>
          </a:p>
          <a:p>
            <a:pPr lvl="1"/>
            <a:r>
              <a:rPr lang="en-US" smtClean="0"/>
              <a:t>Second level</a:t>
            </a:r>
          </a:p>
          <a:p>
            <a:pPr lvl="2"/>
            <a:r>
              <a:rPr lang="en-US" smtClean="0"/>
              <a:t>Third level</a:t>
            </a:r>
          </a:p>
        </p:txBody>
      </p:sp>
      <p:sp>
        <p:nvSpPr>
          <p:cNvPr id="2" name="Title 1">
            <a:extLst>
              <a:ext uri="{FF2B5EF4-FFF2-40B4-BE49-F238E27FC236}">
                <a16:creationId xmlns=""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smtClean="0"/>
              <a:t>Click to edit Master title style</a:t>
            </a:r>
            <a:endParaRPr lang="en-US" dirty="0"/>
          </a:p>
        </p:txBody>
      </p:sp>
      <p:sp>
        <p:nvSpPr>
          <p:cNvPr id="5" name="Content Placeholder 3">
            <a:extLst>
              <a:ext uri="{FF2B5EF4-FFF2-40B4-BE49-F238E27FC236}">
                <a16:creationId xmlns=""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smtClean="0"/>
              <a:t>Edit Master text styles</a:t>
            </a:r>
          </a:p>
          <a:p>
            <a:pPr lvl="1"/>
            <a:r>
              <a:rPr lang="en-US" smtClean="0"/>
              <a:t>Second level</a:t>
            </a:r>
          </a:p>
          <a:p>
            <a:pPr lvl="2"/>
            <a:r>
              <a:rPr lang="en-US" smtClean="0"/>
              <a:t>Third level</a:t>
            </a:r>
          </a:p>
        </p:txBody>
      </p:sp>
      <p:sp>
        <p:nvSpPr>
          <p:cNvPr id="6" name="Text Placeholder 5">
            <a:extLst>
              <a:ext uri="{FF2B5EF4-FFF2-40B4-BE49-F238E27FC236}">
                <a16:creationId xmlns=""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76146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a:extLst>
              <a:ext uri="{FF2B5EF4-FFF2-40B4-BE49-F238E27FC236}">
                <a16:creationId xmlns=""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390107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www.comsol.com/contact"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hyperlink" Target="https://www.comsol.com/product-download" TargetMode="External"/><Relationship Id="rId4" Type="http://schemas.openxmlformats.org/officeDocument/2006/relationships/hyperlink" Target="https://www.comsol.com/request-a-dem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v-SE" sz="4400" dirty="0" smtClean="0"/>
              <a:t>Electrodynamics of a Power Switch</a:t>
            </a:r>
            <a:endParaRPr lang="sv-SE" sz="4400" dirty="0"/>
          </a:p>
        </p:txBody>
      </p:sp>
    </p:spTree>
    <p:extLst>
      <p:ext uri="{BB962C8B-B14F-4D97-AF65-F5344CB8AC3E}">
        <p14:creationId xmlns:p14="http://schemas.microsoft.com/office/powerpoint/2010/main" val="2673987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38201" y="1371601"/>
            <a:ext cx="5257800" cy="5003783"/>
          </a:xfrm>
        </p:spPr>
        <p:txBody>
          <a:bodyPr/>
          <a:lstStyle/>
          <a:p>
            <a:pPr>
              <a:buFontTx/>
              <a:buChar char="▪"/>
            </a:pPr>
            <a:r>
              <a:rPr lang="sv-SE" dirty="0" smtClean="0"/>
              <a:t>The figure </a:t>
            </a:r>
            <a:r>
              <a:rPr lang="en-US" dirty="0"/>
              <a:t>refers to the last stage of simulation, when the spring is completely compressed. The red line shows the induction losses in the core, which are significant during the movement of the plunger. </a:t>
            </a:r>
            <a:endParaRPr lang="en-US" dirty="0" smtClean="0"/>
          </a:p>
          <a:p>
            <a:pPr>
              <a:buFontTx/>
              <a:buChar char="▪"/>
            </a:pPr>
            <a:endParaRPr lang="en-US" dirty="0" smtClean="0"/>
          </a:p>
          <a:p>
            <a:pPr>
              <a:buFontTx/>
              <a:buChar char="▪"/>
            </a:pPr>
            <a:r>
              <a:rPr lang="en-US" dirty="0" smtClean="0"/>
              <a:t>Depending </a:t>
            </a:r>
            <a:r>
              <a:rPr lang="en-US" dirty="0"/>
              <a:t>on the details of the device and the desired performance, this aspect may need to be taken into account during the </a:t>
            </a:r>
            <a:r>
              <a:rPr lang="en-US" dirty="0" smtClean="0"/>
              <a:t>design </a:t>
            </a:r>
            <a:r>
              <a:rPr lang="en-US" dirty="0"/>
              <a:t>process. After the movement is completed, the current starts increasing again as expected in a (nonlinear) </a:t>
            </a:r>
            <a:r>
              <a:rPr lang="en-US" dirty="0" smtClean="0"/>
              <a:t>RL circuit.</a:t>
            </a:r>
            <a:endParaRPr lang="sv-SE"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94438" y="1371600"/>
            <a:ext cx="5287962" cy="3966662"/>
          </a:xfrm>
        </p:spPr>
      </p:pic>
      <p:sp>
        <p:nvSpPr>
          <p:cNvPr id="4" name="Title 3"/>
          <p:cNvSpPr>
            <a:spLocks noGrp="1"/>
          </p:cNvSpPr>
          <p:nvPr>
            <p:ph type="title"/>
          </p:nvPr>
        </p:nvSpPr>
        <p:spPr/>
        <p:txBody>
          <a:bodyPr/>
          <a:lstStyle/>
          <a:p>
            <a:r>
              <a:rPr lang="sv-SE" dirty="0" smtClean="0"/>
              <a:t>After Plunger Motion</a:t>
            </a:r>
            <a:endParaRPr lang="sv-SE" dirty="0"/>
          </a:p>
        </p:txBody>
      </p:sp>
      <p:sp>
        <p:nvSpPr>
          <p:cNvPr id="6" name="TextBox 5"/>
          <p:cNvSpPr txBox="1"/>
          <p:nvPr/>
        </p:nvSpPr>
        <p:spPr>
          <a:xfrm>
            <a:off x="6790267" y="5770473"/>
            <a:ext cx="4792133" cy="215444"/>
          </a:xfrm>
          <a:prstGeom prst="rect">
            <a:avLst/>
          </a:prstGeom>
          <a:noFill/>
          <a:ln>
            <a:noFill/>
          </a:ln>
          <a:effectLst/>
        </p:spPr>
        <p:txBody>
          <a:bodyPr wrap="square">
            <a:spAutoFit/>
          </a:bodyPr>
          <a:lstStyle>
            <a:defPPr>
              <a:defRPr lang="en-US"/>
            </a:defPPr>
            <a:lvl1pPr algn="r">
              <a:spcBef>
                <a:spcPts val="1000"/>
              </a:spcBef>
              <a:defRPr sz="800" b="1" i="1">
                <a:solidFill>
                  <a:srgbClr val="3B81B7"/>
                </a:solidFill>
                <a:latin typeface="Lato" panose="020F0502020204030203" pitchFamily="34" charset="77"/>
              </a:defRPr>
            </a:lvl1pPr>
            <a:lvl2pPr>
              <a:spcBef>
                <a:spcPct val="0"/>
              </a:spcBef>
              <a:defRPr/>
            </a:lvl2pPr>
            <a:lvl3pPr>
              <a:spcBef>
                <a:spcPct val="0"/>
              </a:spcBef>
              <a:defRPr/>
            </a:lvl3pPr>
            <a:lvl4pPr>
              <a:spcBef>
                <a:spcPct val="0"/>
              </a:spcBef>
              <a:defRPr/>
            </a:lvl4pPr>
            <a:lvl5pPr>
              <a:spcBef>
                <a:spcPct val="0"/>
              </a:spcBef>
              <a:defRPr/>
            </a:lvl5pPr>
            <a:lvl6pPr>
              <a:defRPr/>
            </a:lvl6pPr>
            <a:lvl7pPr>
              <a:defRPr/>
            </a:lvl7pPr>
            <a:lvl8pPr>
              <a:defRPr/>
            </a:lvl8pPr>
            <a:lvl9pPr>
              <a:defRPr/>
            </a:lvl9pPr>
          </a:lstStyle>
          <a:p>
            <a:r>
              <a:rPr lang="sv-SE" dirty="0"/>
              <a:t>Magnetic flux density norm at t = 0.1 s, when the gap is closed.</a:t>
            </a:r>
          </a:p>
        </p:txBody>
      </p:sp>
    </p:spTree>
    <p:extLst>
      <p:ext uri="{BB962C8B-B14F-4D97-AF65-F5344CB8AC3E}">
        <p14:creationId xmlns:p14="http://schemas.microsoft.com/office/powerpoint/2010/main" val="2223042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lnSpcReduction="10000"/>
          </a:bodyPr>
          <a:lstStyle/>
          <a:p>
            <a:pPr>
              <a:buFontTx/>
              <a:buChar char="▪"/>
            </a:pPr>
            <a:r>
              <a:rPr lang="en-US" dirty="0"/>
              <a:t>Questions?</a:t>
            </a:r>
          </a:p>
          <a:p>
            <a:pPr lvl="1"/>
            <a:r>
              <a:rPr lang="en-US" dirty="0">
                <a:hlinkClick r:id="rId3"/>
              </a:rPr>
              <a:t>comsol.com/contact</a:t>
            </a:r>
            <a:endParaRPr lang="en-US" dirty="0"/>
          </a:p>
          <a:p>
            <a:pPr>
              <a:buFontTx/>
              <a:buChar char="▪"/>
            </a:pPr>
            <a:r>
              <a:rPr lang="en-US" dirty="0"/>
              <a:t>Request</a:t>
            </a:r>
            <a:r>
              <a:rPr lang="en-US" dirty="0"/>
              <a:t> a demo</a:t>
            </a:r>
          </a:p>
          <a:p>
            <a:pPr lvl="1"/>
            <a:r>
              <a:rPr lang="en-US" dirty="0">
                <a:hlinkClick r:id="rId4"/>
              </a:rPr>
              <a:t>comsol.com/request-a-demo</a:t>
            </a:r>
            <a:endParaRPr lang="en-US" dirty="0"/>
          </a:p>
          <a:p>
            <a:pPr>
              <a:buFontTx/>
              <a:buChar char="▪"/>
            </a:pPr>
            <a:r>
              <a:rPr lang="en-US" dirty="0"/>
              <a:t>Product download</a:t>
            </a:r>
          </a:p>
          <a:p>
            <a:pPr lvl="1"/>
            <a:r>
              <a:rPr lang="en-US" dirty="0">
                <a:hlinkClick r:id="rId5"/>
              </a:rPr>
              <a:t>comsol.com/product-download</a:t>
            </a:r>
            <a:endParaRPr lang="en-US" dirty="0">
              <a:hlinkClick r:id="" action="ppaction://noaction"/>
            </a:endParaRPr>
          </a:p>
          <a:p>
            <a:pPr>
              <a:buFontTx/>
              <a:buChar char="▪"/>
            </a:pPr>
            <a:r>
              <a:rPr lang="en-US" dirty="0">
                <a:hlinkClick r:id="" action="ppaction://noaction"/>
              </a:rPr>
              <a:t>www.comsol.com</a:t>
            </a:r>
            <a:endParaRPr lang="en-US" dirty="0"/>
          </a:p>
          <a:p>
            <a:pPr lvl="1"/>
            <a:r>
              <a:rPr lang="en-US" dirty="0"/>
              <a:t>Product information</a:t>
            </a:r>
          </a:p>
          <a:p>
            <a:pPr lvl="1"/>
            <a:r>
              <a:rPr lang="en-US" dirty="0"/>
              <a:t>Tutorial model and application files</a:t>
            </a:r>
          </a:p>
          <a:p>
            <a:pPr lvl="1"/>
            <a:r>
              <a:rPr lang="en-US" dirty="0"/>
              <a:t>Product videos</a:t>
            </a:r>
          </a:p>
          <a:p>
            <a:pPr lvl="1"/>
            <a:r>
              <a:rPr lang="en-US" dirty="0"/>
              <a:t>User success stories</a:t>
            </a:r>
          </a:p>
          <a:p>
            <a:pPr lvl="1"/>
            <a:r>
              <a:rPr lang="en-US" dirty="0"/>
              <a:t>Discussion forum</a:t>
            </a:r>
          </a:p>
          <a:p>
            <a:pPr lvl="1"/>
            <a:r>
              <a:rPr lang="en-US" dirty="0"/>
              <a:t>COMSOL Blog</a:t>
            </a:r>
          </a:p>
        </p:txBody>
      </p:sp>
      <p:sp>
        <p:nvSpPr>
          <p:cNvPr id="2" name="Title 1"/>
          <p:cNvSpPr>
            <a:spLocks noGrp="1"/>
          </p:cNvSpPr>
          <p:nvPr>
            <p:ph type="title"/>
          </p:nvPr>
        </p:nvSpPr>
        <p:spPr/>
        <p:txBody>
          <a:bodyPr/>
          <a:lstStyle/>
          <a:p>
            <a:r>
              <a:rPr lang="en-US" dirty="0"/>
              <a:t>Contact Us</a:t>
            </a:r>
          </a:p>
        </p:txBody>
      </p:sp>
      <p:pic>
        <p:nvPicPr>
          <p:cNvPr id="8" name="Picture 7">
            <a:extLst>
              <a:ext uri="{FF2B5EF4-FFF2-40B4-BE49-F238E27FC236}">
                <a16:creationId xmlns="" xmlns:a16="http://schemas.microsoft.com/office/drawing/2014/main" id="{7AC49B59-EE9F-4A0E-9566-591E678C5A69}"/>
              </a:ext>
            </a:extLst>
          </p:cNvPr>
          <p:cNvPicPr>
            <a:picLocks noChangeAspect="1"/>
          </p:cNvPicPr>
          <p:nvPr/>
        </p:nvPicPr>
        <p:blipFill>
          <a:blip r:embed="rId6"/>
          <a:stretch>
            <a:fillRect/>
          </a:stretch>
        </p:blipFill>
        <p:spPr>
          <a:xfrm>
            <a:off x="6098902" y="1498600"/>
            <a:ext cx="5475865" cy="2844800"/>
          </a:xfrm>
          <a:prstGeom prst="rect">
            <a:avLst/>
          </a:prstGeom>
          <a:ln w="6350">
            <a:solidFill>
              <a:schemeClr val="bg1">
                <a:lumMod val="75000"/>
              </a:schemeClr>
            </a:solidFill>
          </a:ln>
          <a:effectLst/>
        </p:spPr>
      </p:pic>
    </p:spTree>
    <p:extLst>
      <p:ext uri="{BB962C8B-B14F-4D97-AF65-F5344CB8AC3E}">
        <p14:creationId xmlns:p14="http://schemas.microsoft.com/office/powerpoint/2010/main" val="45944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Introduction</a:t>
            </a:r>
            <a:endParaRPr lang="sv-SE" dirty="0"/>
          </a:p>
        </p:txBody>
      </p:sp>
      <p:sp>
        <p:nvSpPr>
          <p:cNvPr id="3" name="Content Placeholder 2"/>
          <p:cNvSpPr>
            <a:spLocks noGrp="1"/>
          </p:cNvSpPr>
          <p:nvPr>
            <p:ph idx="1"/>
          </p:nvPr>
        </p:nvSpPr>
        <p:spPr/>
        <p:txBody>
          <a:bodyPr/>
          <a:lstStyle/>
          <a:p>
            <a:pPr>
              <a:buFontTx/>
              <a:buChar char="▪"/>
            </a:pPr>
            <a:r>
              <a:rPr lang="en-US" dirty="0"/>
              <a:t>Events such as overcurrent or overload can seriously damage electrical circuits or power lines. A possible solution to this problem is the implementation of circuit breakers in the form of automatic electrical switches, which mechanically interrupt the current flow by moving a plunger as soon as a defect is detected. In contrast to a fuse, that has to be replaced after its activation, a circuit breaker can be reset.</a:t>
            </a:r>
            <a:endParaRPr lang="sv-SE" dirty="0"/>
          </a:p>
        </p:txBody>
      </p:sp>
    </p:spTree>
    <p:extLst>
      <p:ext uri="{BB962C8B-B14F-4D97-AF65-F5344CB8AC3E}">
        <p14:creationId xmlns:p14="http://schemas.microsoft.com/office/powerpoint/2010/main" val="356649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Geometry</a:t>
            </a:r>
            <a:endParaRPr lang="sv-S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20871" y="1054583"/>
            <a:ext cx="7209527" cy="5197565"/>
          </a:xfrm>
        </p:spPr>
      </p:pic>
      <p:sp>
        <p:nvSpPr>
          <p:cNvPr id="5" name="TextBox 4"/>
          <p:cNvSpPr txBox="1"/>
          <p:nvPr/>
        </p:nvSpPr>
        <p:spPr>
          <a:xfrm>
            <a:off x="6011332" y="5725067"/>
            <a:ext cx="2573867" cy="369332"/>
          </a:xfrm>
          <a:prstGeom prst="rect">
            <a:avLst/>
          </a:prstGeom>
          <a:noFill/>
        </p:spPr>
        <p:txBody>
          <a:bodyPr wrap="square" rtlCol="0">
            <a:spAutoFit/>
          </a:bodyPr>
          <a:lstStyle/>
          <a:p>
            <a:pPr algn="r"/>
            <a:r>
              <a:rPr lang="sv-SE" sz="800" b="1" i="1" dirty="0">
                <a:solidFill>
                  <a:srgbClr val="3B81B7"/>
                </a:solidFill>
                <a:latin typeface="Lato" panose="020F0502020204030203" pitchFamily="34" charset="77"/>
              </a:rPr>
              <a:t>Geometry</a:t>
            </a:r>
            <a:r>
              <a:rPr lang="sv-SE" dirty="0" smtClean="0"/>
              <a:t> </a:t>
            </a:r>
            <a:r>
              <a:rPr lang="sv-SE" sz="800" b="1" i="1" dirty="0">
                <a:solidFill>
                  <a:srgbClr val="3B81B7"/>
                </a:solidFill>
                <a:latin typeface="Lato" panose="020F0502020204030203" pitchFamily="34" charset="77"/>
              </a:rPr>
              <a:t>of</a:t>
            </a:r>
            <a:r>
              <a:rPr lang="sv-SE" dirty="0" smtClean="0"/>
              <a:t> </a:t>
            </a:r>
            <a:r>
              <a:rPr lang="sv-SE" sz="800" b="1" i="1" dirty="0">
                <a:solidFill>
                  <a:srgbClr val="3B81B7"/>
                </a:solidFill>
                <a:latin typeface="Lato" panose="020F0502020204030203" pitchFamily="34" charset="77"/>
              </a:rPr>
              <a:t>the</a:t>
            </a:r>
            <a:r>
              <a:rPr lang="sv-SE" dirty="0" smtClean="0"/>
              <a:t> </a:t>
            </a:r>
            <a:r>
              <a:rPr lang="sv-SE" sz="800" b="1" i="1" dirty="0">
                <a:solidFill>
                  <a:srgbClr val="3B81B7"/>
                </a:solidFill>
                <a:latin typeface="Lato" panose="020F0502020204030203" pitchFamily="34" charset="77"/>
              </a:rPr>
              <a:t>switch</a:t>
            </a:r>
          </a:p>
        </p:txBody>
      </p:sp>
    </p:spTree>
    <p:extLst>
      <p:ext uri="{BB962C8B-B14F-4D97-AF65-F5344CB8AC3E}">
        <p14:creationId xmlns:p14="http://schemas.microsoft.com/office/powerpoint/2010/main" val="2906219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Problem Definition</a:t>
            </a:r>
            <a:endParaRPr lang="sv-SE" dirty="0"/>
          </a:p>
        </p:txBody>
      </p:sp>
      <p:sp>
        <p:nvSpPr>
          <p:cNvPr id="3" name="Content Placeholder 2"/>
          <p:cNvSpPr>
            <a:spLocks noGrp="1"/>
          </p:cNvSpPr>
          <p:nvPr>
            <p:ph idx="1"/>
          </p:nvPr>
        </p:nvSpPr>
        <p:spPr/>
        <p:txBody>
          <a:bodyPr/>
          <a:lstStyle/>
          <a:p>
            <a:pPr>
              <a:buFontTx/>
              <a:buChar char="▪"/>
            </a:pPr>
            <a:r>
              <a:rPr lang="en-US" dirty="0"/>
              <a:t>The model includes the rigid body dynamics under the influence of: magnetic forces, induced currents, and spring/constraint arrangements that keep the plunger in its equilibrium </a:t>
            </a:r>
            <a:r>
              <a:rPr lang="en-US" dirty="0" smtClean="0"/>
              <a:t>position.</a:t>
            </a:r>
            <a:endParaRPr lang="sv-SE" dirty="0"/>
          </a:p>
        </p:txBody>
      </p:sp>
    </p:spTree>
    <p:extLst>
      <p:ext uri="{BB962C8B-B14F-4D97-AF65-F5344CB8AC3E}">
        <p14:creationId xmlns:p14="http://schemas.microsoft.com/office/powerpoint/2010/main" val="2970403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a:buFontTx/>
              <a:buChar char="▪"/>
            </a:pPr>
            <a:r>
              <a:rPr lang="en-US" dirty="0"/>
              <a:t>The geometry is built using COMSOL </a:t>
            </a:r>
            <a:r>
              <a:rPr lang="en-US" dirty="0" err="1"/>
              <a:t>Multiphysics</a:t>
            </a:r>
            <a:r>
              <a:rPr lang="en-US" dirty="0"/>
              <a:t>’ CAD tools and taking advantage of parametrized Geometry Parts, allowing a finer control on the geometry. Due to the symmetry of the device, it is possible to represent only a quarter of the geometry. </a:t>
            </a:r>
            <a:endParaRPr lang="en-US" dirty="0" smtClean="0"/>
          </a:p>
          <a:p>
            <a:pPr>
              <a:buFontTx/>
              <a:buChar char="▪"/>
            </a:pPr>
            <a:r>
              <a:rPr lang="en-US" dirty="0" smtClean="0"/>
              <a:t>The figure </a:t>
            </a:r>
            <a:r>
              <a:rPr lang="en-US" dirty="0"/>
              <a:t>shows the simulation geometry, complete with size specifications, which are added as </a:t>
            </a:r>
            <a:r>
              <a:rPr lang="en-US" dirty="0" smtClean="0"/>
              <a:t>model </a:t>
            </a:r>
            <a:r>
              <a:rPr lang="en-US" dirty="0"/>
              <a:t>parameters in COMSOL Multiphysics. In order to compute the electromagnetic fields, the power switch is embedded in an air domain.</a:t>
            </a:r>
            <a:endParaRPr lang="sv-SE"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02348" y="1336876"/>
            <a:ext cx="4706007" cy="4734586"/>
          </a:xfrm>
        </p:spPr>
      </p:pic>
      <p:sp>
        <p:nvSpPr>
          <p:cNvPr id="2" name="Title 1"/>
          <p:cNvSpPr>
            <a:spLocks noGrp="1"/>
          </p:cNvSpPr>
          <p:nvPr>
            <p:ph type="title"/>
          </p:nvPr>
        </p:nvSpPr>
        <p:spPr/>
        <p:txBody>
          <a:bodyPr/>
          <a:lstStyle/>
          <a:p>
            <a:r>
              <a:rPr lang="sv-SE" dirty="0" smtClean="0"/>
              <a:t>Implementation</a:t>
            </a:r>
            <a:endParaRPr lang="sv-SE" dirty="0"/>
          </a:p>
        </p:txBody>
      </p:sp>
    </p:spTree>
    <p:extLst>
      <p:ext uri="{BB962C8B-B14F-4D97-AF65-F5344CB8AC3E}">
        <p14:creationId xmlns:p14="http://schemas.microsoft.com/office/powerpoint/2010/main" val="1103564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FontTx/>
              <a:buChar char="▪"/>
            </a:pPr>
            <a:r>
              <a:rPr lang="sv-SE" dirty="0"/>
              <a:t>The</a:t>
            </a:r>
            <a:r>
              <a:rPr lang="sv-SE" dirty="0" smtClean="0"/>
              <a:t> figure show the magnetic fields on symmetry planes when the gap is closed.</a:t>
            </a:r>
          </a:p>
          <a:p>
            <a:pPr>
              <a:buFontTx/>
              <a:buChar char="▪"/>
            </a:pPr>
            <a:endParaRPr lang="sv-SE" dirty="0"/>
          </a:p>
          <a:p>
            <a:pPr>
              <a:buFontTx/>
              <a:buChar char="▪"/>
            </a:pPr>
            <a:r>
              <a:rPr lang="en-US" dirty="0"/>
              <a:t>I</a:t>
            </a:r>
            <a:r>
              <a:rPr lang="en-US" dirty="0" smtClean="0"/>
              <a:t>t </a:t>
            </a:r>
            <a:r>
              <a:rPr lang="en-US" dirty="0"/>
              <a:t>is evident that induced eddy currents are screening the interior of the core from the field. </a:t>
            </a:r>
            <a:r>
              <a:rPr lang="en-US" dirty="0" smtClean="0"/>
              <a:t>These currents </a:t>
            </a:r>
            <a:r>
              <a:rPr lang="en-US" dirty="0"/>
              <a:t>are limited to a region as large as the skin depth, resolved by the boundary layer mesh. </a:t>
            </a:r>
            <a:r>
              <a:rPr lang="sv-SE" dirty="0" smtClean="0"/>
              <a:t> </a:t>
            </a:r>
            <a:endParaRPr lang="sv-SE"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94438" y="1371600"/>
            <a:ext cx="5287962" cy="3966662"/>
          </a:xfrm>
        </p:spPr>
      </p:pic>
      <p:sp>
        <p:nvSpPr>
          <p:cNvPr id="4" name="Title 3"/>
          <p:cNvSpPr>
            <a:spLocks noGrp="1"/>
          </p:cNvSpPr>
          <p:nvPr>
            <p:ph type="title"/>
          </p:nvPr>
        </p:nvSpPr>
        <p:spPr/>
        <p:txBody>
          <a:bodyPr/>
          <a:lstStyle/>
          <a:p>
            <a:r>
              <a:rPr lang="sv-SE" dirty="0" smtClean="0"/>
              <a:t>Magentic Flux Density Norm</a:t>
            </a:r>
            <a:endParaRPr lang="sv-SE" dirty="0"/>
          </a:p>
        </p:txBody>
      </p:sp>
      <p:sp>
        <p:nvSpPr>
          <p:cNvPr id="6" name="TextBox 5"/>
          <p:cNvSpPr txBox="1"/>
          <p:nvPr/>
        </p:nvSpPr>
        <p:spPr>
          <a:xfrm>
            <a:off x="6570133" y="5621867"/>
            <a:ext cx="5012267" cy="215444"/>
          </a:xfrm>
          <a:prstGeom prst="rect">
            <a:avLst/>
          </a:prstGeom>
          <a:noFill/>
        </p:spPr>
        <p:txBody>
          <a:bodyPr wrap="square" rtlCol="0">
            <a:spAutoFit/>
          </a:bodyPr>
          <a:lstStyle>
            <a:defPPr>
              <a:defRPr lang="sv-SE"/>
            </a:defPPr>
            <a:lvl1pPr algn="r">
              <a:defRPr sz="800" b="1" i="1">
                <a:solidFill>
                  <a:srgbClr val="3B81B7"/>
                </a:solidFill>
                <a:latin typeface="Lato" panose="020F0502020204030203" pitchFamily="34" charset="77"/>
              </a:defRPr>
            </a:lvl1pPr>
          </a:lstStyle>
          <a:p>
            <a:r>
              <a:rPr lang="sv-SE" dirty="0"/>
              <a:t>Magnetic flux density norm at t= 0.01s, when the gap is closed</a:t>
            </a:r>
          </a:p>
        </p:txBody>
      </p:sp>
    </p:spTree>
    <p:extLst>
      <p:ext uri="{BB962C8B-B14F-4D97-AF65-F5344CB8AC3E}">
        <p14:creationId xmlns:p14="http://schemas.microsoft.com/office/powerpoint/2010/main" val="2119007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FontTx/>
              <a:buChar char="▪"/>
            </a:pPr>
            <a:r>
              <a:rPr lang="sv-SE" dirty="0" smtClean="0"/>
              <a:t>The figure </a:t>
            </a:r>
            <a:r>
              <a:rPr lang="en-US" dirty="0"/>
              <a:t>shows the core losses in the device due to induced current density. This information may be relevant in order to predict possible overheating of the device.</a:t>
            </a:r>
            <a:endParaRPr lang="sv-SE" dirty="0"/>
          </a:p>
        </p:txBody>
      </p:sp>
      <p:sp>
        <p:nvSpPr>
          <p:cNvPr id="4" name="Title 3"/>
          <p:cNvSpPr>
            <a:spLocks noGrp="1"/>
          </p:cNvSpPr>
          <p:nvPr>
            <p:ph type="title"/>
          </p:nvPr>
        </p:nvSpPr>
        <p:spPr/>
        <p:txBody>
          <a:bodyPr/>
          <a:lstStyle/>
          <a:p>
            <a:r>
              <a:rPr lang="sv-SE" dirty="0" smtClean="0"/>
              <a:t>Core Losses Due to Induced Currents</a:t>
            </a:r>
            <a:endParaRPr lang="sv-SE"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94438" y="1371600"/>
            <a:ext cx="5287962" cy="3966662"/>
          </a:xfrm>
        </p:spPr>
      </p:pic>
      <p:sp>
        <p:nvSpPr>
          <p:cNvPr id="11" name="TextBox 10"/>
          <p:cNvSpPr txBox="1"/>
          <p:nvPr/>
        </p:nvSpPr>
        <p:spPr>
          <a:xfrm>
            <a:off x="6294438" y="5537200"/>
            <a:ext cx="5084762" cy="215444"/>
          </a:xfrm>
          <a:prstGeom prst="rect">
            <a:avLst/>
          </a:prstGeom>
          <a:noFill/>
        </p:spPr>
        <p:txBody>
          <a:bodyPr wrap="square" rtlCol="0">
            <a:spAutoFit/>
          </a:bodyPr>
          <a:lstStyle>
            <a:defPPr>
              <a:defRPr lang="sv-SE"/>
            </a:defPPr>
            <a:lvl1pPr algn="r">
              <a:defRPr sz="800" b="1" i="1">
                <a:solidFill>
                  <a:srgbClr val="3B81B7"/>
                </a:solidFill>
                <a:latin typeface="Lato" panose="020F0502020204030203" pitchFamily="34" charset="77"/>
              </a:defRPr>
            </a:lvl1pPr>
          </a:lstStyle>
          <a:p>
            <a:r>
              <a:rPr lang="sv-SE" dirty="0"/>
              <a:t>Core losses due to induced currents at different time instants.</a:t>
            </a:r>
          </a:p>
        </p:txBody>
      </p:sp>
    </p:spTree>
    <p:extLst>
      <p:ext uri="{BB962C8B-B14F-4D97-AF65-F5344CB8AC3E}">
        <p14:creationId xmlns:p14="http://schemas.microsoft.com/office/powerpoint/2010/main" val="3882721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FontTx/>
              <a:buChar char="▪"/>
            </a:pPr>
            <a:r>
              <a:rPr lang="sv-SE" dirty="0" smtClean="0"/>
              <a:t>The figure </a:t>
            </a:r>
            <a:r>
              <a:rPr lang="en-US" dirty="0"/>
              <a:t>shows the first stage of the simulation, when the spring is not yet compressed. Blue and green lines represent normalized currents and gap size respectively. </a:t>
            </a:r>
            <a:endParaRPr lang="en-US" dirty="0" smtClean="0"/>
          </a:p>
          <a:p>
            <a:pPr>
              <a:buFontTx/>
              <a:buChar char="▪"/>
            </a:pPr>
            <a:endParaRPr lang="en-US" dirty="0"/>
          </a:p>
          <a:p>
            <a:pPr>
              <a:buFontTx/>
              <a:buChar char="▪"/>
            </a:pPr>
            <a:r>
              <a:rPr lang="en-US" dirty="0" smtClean="0"/>
              <a:t>Red </a:t>
            </a:r>
            <a:r>
              <a:rPr lang="en-US" dirty="0"/>
              <a:t>line is an exponential fit for the RL current dynamics of the initially non-moving inductor — the response of an </a:t>
            </a:r>
            <a:r>
              <a:rPr lang="en-US" dirty="0" smtClean="0"/>
              <a:t/>
            </a:r>
            <a:br>
              <a:rPr lang="en-US" dirty="0" smtClean="0"/>
            </a:br>
            <a:r>
              <a:rPr lang="en-US" dirty="0" smtClean="0"/>
              <a:t>ideal system.</a:t>
            </a:r>
            <a:endParaRPr lang="sv-SE"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94438" y="1371600"/>
            <a:ext cx="5287962" cy="3966662"/>
          </a:xfrm>
        </p:spPr>
      </p:pic>
      <p:sp>
        <p:nvSpPr>
          <p:cNvPr id="4" name="Title 3"/>
          <p:cNvSpPr>
            <a:spLocks noGrp="1"/>
          </p:cNvSpPr>
          <p:nvPr>
            <p:ph type="title"/>
          </p:nvPr>
        </p:nvSpPr>
        <p:spPr/>
        <p:txBody>
          <a:bodyPr/>
          <a:lstStyle/>
          <a:p>
            <a:r>
              <a:rPr lang="sv-SE" dirty="0" smtClean="0"/>
              <a:t>Before Plunger Motion</a:t>
            </a:r>
            <a:endParaRPr lang="sv-SE" dirty="0"/>
          </a:p>
        </p:txBody>
      </p:sp>
      <p:sp>
        <p:nvSpPr>
          <p:cNvPr id="6" name="TextBox 5"/>
          <p:cNvSpPr txBox="1"/>
          <p:nvPr/>
        </p:nvSpPr>
        <p:spPr>
          <a:xfrm>
            <a:off x="6520869" y="5702740"/>
            <a:ext cx="5061531" cy="215444"/>
          </a:xfrm>
          <a:prstGeom prst="rect">
            <a:avLst/>
          </a:prstGeom>
          <a:noFill/>
        </p:spPr>
        <p:txBody>
          <a:bodyPr wrap="square" rtlCol="0">
            <a:spAutoFit/>
          </a:bodyPr>
          <a:lstStyle/>
          <a:p>
            <a:pPr algn="r"/>
            <a:r>
              <a:rPr lang="sv-SE" sz="800" b="1" i="1" dirty="0">
                <a:solidFill>
                  <a:srgbClr val="3B81B7"/>
                </a:solidFill>
                <a:latin typeface="Lato" panose="020F0502020204030203" pitchFamily="34" charset="77"/>
              </a:rPr>
              <a:t>Magnetic flux density norm at t = 0.1 s, when the gap is closed</a:t>
            </a:r>
          </a:p>
        </p:txBody>
      </p:sp>
    </p:spTree>
    <p:extLst>
      <p:ext uri="{BB962C8B-B14F-4D97-AF65-F5344CB8AC3E}">
        <p14:creationId xmlns:p14="http://schemas.microsoft.com/office/powerpoint/2010/main" val="3856251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FontTx/>
              <a:buChar char="▪"/>
            </a:pPr>
            <a:r>
              <a:rPr lang="en-US" dirty="0" smtClean="0"/>
              <a:t>The </a:t>
            </a:r>
            <a:r>
              <a:rPr lang="en-US" dirty="0"/>
              <a:t>compression of the spring and the resulting closure of the gap are visualized in </a:t>
            </a:r>
            <a:r>
              <a:rPr lang="en-US" dirty="0" smtClean="0"/>
              <a:t>the figure. </a:t>
            </a:r>
          </a:p>
          <a:p>
            <a:pPr>
              <a:buFontTx/>
              <a:buChar char="▪"/>
            </a:pPr>
            <a:endParaRPr lang="en-US" dirty="0"/>
          </a:p>
          <a:p>
            <a:pPr>
              <a:buFontTx/>
              <a:buChar char="▪"/>
            </a:pPr>
            <a:r>
              <a:rPr lang="en-US" dirty="0" smtClean="0"/>
              <a:t>Normalized </a:t>
            </a:r>
            <a:r>
              <a:rPr lang="en-US" dirty="0"/>
              <a:t>currents and gap size are represented by blue and green lines respectively, the red line showing instead the mechanical power (which is nonzero only during the motion of </a:t>
            </a:r>
            <a:r>
              <a:rPr lang="en-US" dirty="0" smtClean="0"/>
              <a:t/>
            </a:r>
            <a:br>
              <a:rPr lang="en-US" dirty="0" smtClean="0"/>
            </a:br>
            <a:r>
              <a:rPr lang="en-US" dirty="0" smtClean="0"/>
              <a:t>the </a:t>
            </a:r>
            <a:r>
              <a:rPr lang="en-US" dirty="0"/>
              <a:t>plunger).</a:t>
            </a:r>
            <a:endParaRPr lang="sv-SE"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94438" y="1371600"/>
            <a:ext cx="5287962" cy="3966662"/>
          </a:xfrm>
        </p:spPr>
      </p:pic>
      <p:sp>
        <p:nvSpPr>
          <p:cNvPr id="4" name="Title 3"/>
          <p:cNvSpPr>
            <a:spLocks noGrp="1"/>
          </p:cNvSpPr>
          <p:nvPr>
            <p:ph type="title"/>
          </p:nvPr>
        </p:nvSpPr>
        <p:spPr/>
        <p:txBody>
          <a:bodyPr/>
          <a:lstStyle/>
          <a:p>
            <a:r>
              <a:rPr lang="sv-SE" dirty="0" smtClean="0"/>
              <a:t>During Plunger Motion</a:t>
            </a:r>
            <a:endParaRPr lang="sv-SE" dirty="0"/>
          </a:p>
        </p:txBody>
      </p:sp>
      <p:sp>
        <p:nvSpPr>
          <p:cNvPr id="6" name="TextBox 5"/>
          <p:cNvSpPr txBox="1"/>
          <p:nvPr/>
        </p:nvSpPr>
        <p:spPr>
          <a:xfrm>
            <a:off x="6368469" y="5548852"/>
            <a:ext cx="5213931" cy="369332"/>
          </a:xfrm>
          <a:prstGeom prst="rect">
            <a:avLst/>
          </a:prstGeom>
          <a:noFill/>
        </p:spPr>
        <p:txBody>
          <a:bodyPr wrap="square" rtlCol="0">
            <a:spAutoFit/>
          </a:bodyPr>
          <a:lstStyle/>
          <a:p>
            <a:pPr algn="r"/>
            <a:r>
              <a:rPr lang="sv-SE" sz="800" b="1" i="1" dirty="0">
                <a:solidFill>
                  <a:srgbClr val="3B81B7"/>
                </a:solidFill>
                <a:latin typeface="Lato" panose="020F0502020204030203" pitchFamily="34" charset="77"/>
              </a:rPr>
              <a:t>Magnetic flux density norm at t = 0.1 s, when the gap</a:t>
            </a:r>
            <a:r>
              <a:rPr lang="sv-SE" dirty="0" smtClean="0"/>
              <a:t> </a:t>
            </a:r>
            <a:r>
              <a:rPr lang="sv-SE" sz="800" b="1" i="1" dirty="0">
                <a:solidFill>
                  <a:srgbClr val="3B81B7"/>
                </a:solidFill>
                <a:latin typeface="Lato" panose="020F0502020204030203" pitchFamily="34" charset="77"/>
              </a:rPr>
              <a:t>is</a:t>
            </a:r>
            <a:r>
              <a:rPr lang="sv-SE" dirty="0" smtClean="0"/>
              <a:t> </a:t>
            </a:r>
            <a:r>
              <a:rPr lang="sv-SE" sz="800" b="1" i="1" dirty="0">
                <a:solidFill>
                  <a:srgbClr val="3B81B7"/>
                </a:solidFill>
                <a:latin typeface="Lato" panose="020F0502020204030203" pitchFamily="34" charset="77"/>
              </a:rPr>
              <a:t>closed</a:t>
            </a:r>
          </a:p>
        </p:txBody>
      </p:sp>
    </p:spTree>
    <p:extLst>
      <p:ext uri="{BB962C8B-B14F-4D97-AF65-F5344CB8AC3E}">
        <p14:creationId xmlns:p14="http://schemas.microsoft.com/office/powerpoint/2010/main" val="3423134990"/>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omsol-slide-template-NEW2" id="{1599B3F4-C756-4B27-BC08-7366E62434A3}" vid="{D044A537-18D9-4D16-90D5-8C33D46A50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Capacity_Fade_Of_a_Lithium-Ion_Battery</Template>
  <TotalTime>1278</TotalTime>
  <Words>598</Words>
  <Application>Microsoft Office PowerPoint</Application>
  <PresentationFormat>Custom</PresentationFormat>
  <Paragraphs>49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comsol-slide-template-NEW</vt:lpstr>
      <vt:lpstr>Electrodynamics of a Power Switch</vt:lpstr>
      <vt:lpstr>Introduction</vt:lpstr>
      <vt:lpstr>Geometry</vt:lpstr>
      <vt:lpstr>Problem Definition</vt:lpstr>
      <vt:lpstr>Implementation</vt:lpstr>
      <vt:lpstr>Magentic Flux Density Norm</vt:lpstr>
      <vt:lpstr>Core Losses Due to Induced Currents</vt:lpstr>
      <vt:lpstr>Before Plunger Motion</vt:lpstr>
      <vt:lpstr>During Plunger Motion</vt:lpstr>
      <vt:lpstr>After Plunger Motion</vt:lpstr>
      <vt:lpstr>Contact Us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Electrodynamics of a Power Switch</dc:title>
  <dc:creator>Rasmus Kinnane</dc:creator>
  <cp:lastModifiedBy>Cesare Tozzo</cp:lastModifiedBy>
  <cp:revision>19</cp:revision>
  <dcterms:created xsi:type="dcterms:W3CDTF">2019-07-08T11:43:15Z</dcterms:created>
  <dcterms:modified xsi:type="dcterms:W3CDTF">2019-08-02T12:07:34Z</dcterms:modified>
</cp:coreProperties>
</file>