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21"/>
  </p:notesMasterIdLst>
  <p:handoutMasterIdLst>
    <p:handoutMasterId r:id="rId22"/>
  </p:handoutMasterIdLst>
  <p:sldIdLst>
    <p:sldId id="311" r:id="rId2"/>
    <p:sldId id="2142532847" r:id="rId3"/>
    <p:sldId id="2142532895" r:id="rId4"/>
    <p:sldId id="2142532844" r:id="rId5"/>
    <p:sldId id="2142532875" r:id="rId6"/>
    <p:sldId id="2142532846" r:id="rId7"/>
    <p:sldId id="2142532882" r:id="rId8"/>
    <p:sldId id="2142532901" r:id="rId9"/>
    <p:sldId id="2142532853" r:id="rId10"/>
    <p:sldId id="2142532903" r:id="rId11"/>
    <p:sldId id="2142532905" r:id="rId12"/>
    <p:sldId id="2142532889" r:id="rId13"/>
    <p:sldId id="2142532897" r:id="rId14"/>
    <p:sldId id="2142532900" r:id="rId15"/>
    <p:sldId id="2142532906" r:id="rId16"/>
    <p:sldId id="2142532881" r:id="rId17"/>
    <p:sldId id="2142532877" r:id="rId18"/>
    <p:sldId id="2142532892" r:id="rId19"/>
    <p:sldId id="318" r:id="rId20"/>
  </p:sldIdLst>
  <p:sldSz cx="18291175" cy="10288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REPA LASER" id="{3644B1D5-541F-475A-9D2E-EAE53808C5E2}">
          <p14:sldIdLst>
            <p14:sldId id="311"/>
            <p14:sldId id="2142532847"/>
            <p14:sldId id="2142532895"/>
            <p14:sldId id="2142532844"/>
            <p14:sldId id="2142532875"/>
            <p14:sldId id="2142532846"/>
            <p14:sldId id="2142532882"/>
            <p14:sldId id="2142532901"/>
            <p14:sldId id="2142532853"/>
            <p14:sldId id="2142532903"/>
            <p14:sldId id="2142532905"/>
            <p14:sldId id="2142532889"/>
            <p14:sldId id="2142532897"/>
            <p14:sldId id="2142532900"/>
            <p14:sldId id="2142532906"/>
            <p14:sldId id="2142532881"/>
            <p14:sldId id="2142532877"/>
            <p14:sldId id="2142532892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372" userDrawn="1">
          <p15:clr>
            <a:srgbClr val="A4A3A4"/>
          </p15:clr>
        </p15:guide>
        <p15:guide id="2" pos="90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00"/>
    <a:srgbClr val="313131"/>
    <a:srgbClr val="575859"/>
    <a:srgbClr val="E20019"/>
    <a:srgbClr val="E6E6E6"/>
    <a:srgbClr val="E5E5E5"/>
    <a:srgbClr val="37484F"/>
    <a:srgbClr val="F2F2F2"/>
    <a:srgbClr val="A87C4F"/>
    <a:srgbClr val="F5E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4"/>
  </p:normalViewPr>
  <p:slideViewPr>
    <p:cSldViewPr snapToGrid="0">
      <p:cViewPr varScale="1">
        <p:scale>
          <a:sx n="55" d="100"/>
          <a:sy n="55" d="100"/>
        </p:scale>
        <p:origin x="427" y="48"/>
      </p:cViewPr>
      <p:guideLst>
        <p:guide orient="horz" pos="5372"/>
        <p:guide pos="9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0" d="100"/>
        <a:sy n="3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39900-99E6-44E3-BDE5-953722B371D4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11F3D-688C-441E-A040-C4529FFCE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029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2FC01-303A-4CCF-B2E2-70326DD83554}" type="datetimeFigureOut">
              <a:rPr lang="ru-RU" smtClean="0"/>
              <a:t>08.10.2024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8AE1D-7471-4465-8690-256367171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8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838" y="1683811"/>
            <a:ext cx="15547499" cy="3581953"/>
          </a:xfrm>
        </p:spPr>
        <p:txBody>
          <a:bodyPr anchor="b"/>
          <a:lstStyle>
            <a:lvl1pPr algn="ctr">
              <a:defRPr sz="900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402" y="5403891"/>
            <a:ext cx="13718381" cy="2484026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925" indent="0" algn="ctr">
              <a:buNone/>
              <a:defRPr sz="3000"/>
            </a:lvl2pPr>
            <a:lvl3pPr marL="1371851" indent="0" algn="ctr">
              <a:buNone/>
              <a:defRPr sz="2700"/>
            </a:lvl3pPr>
            <a:lvl4pPr marL="2057777" indent="0" algn="ctr">
              <a:buNone/>
              <a:defRPr sz="2400"/>
            </a:lvl4pPr>
            <a:lvl5pPr marL="2743703" indent="0" algn="ctr">
              <a:buNone/>
              <a:defRPr sz="2400"/>
            </a:lvl5pPr>
            <a:lvl6pPr marL="3429629" indent="0" algn="ctr">
              <a:buNone/>
              <a:defRPr sz="2400"/>
            </a:lvl6pPr>
            <a:lvl7pPr marL="4115555" indent="0" algn="ctr">
              <a:buNone/>
              <a:defRPr sz="2400"/>
            </a:lvl7pPr>
            <a:lvl8pPr marL="4801480" indent="0" algn="ctr">
              <a:buNone/>
              <a:defRPr sz="2400"/>
            </a:lvl8pPr>
            <a:lvl9pPr marL="5487407" indent="0" algn="ctr">
              <a:buNone/>
              <a:defRPr sz="24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838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00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9628" y="547779"/>
            <a:ext cx="3944035" cy="871910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520" y="547779"/>
            <a:ext cx="11603464" cy="871910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774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REPA_1">
    <p:bg>
      <p:bgPr>
        <a:blipFill dpi="0" rotWithShape="1">
          <a:blip r:embed="rId2" cstate="screen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1948A44-38CC-3249-98F4-8CB2431F6842}"/>
              </a:ext>
            </a:extLst>
          </p:cNvPr>
          <p:cNvSpPr/>
          <p:nvPr userDrawn="1"/>
        </p:nvSpPr>
        <p:spPr>
          <a:xfrm>
            <a:off x="-50803" y="7148954"/>
            <a:ext cx="18441466" cy="3139643"/>
          </a:xfrm>
          <a:prstGeom prst="rect">
            <a:avLst/>
          </a:prstGeom>
          <a:solidFill>
            <a:srgbClr val="3131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EE8FABB4-8762-0A48-8793-7D4A630898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148954"/>
            <a:ext cx="18291175" cy="2564389"/>
          </a:xfrm>
          <a:prstGeom prst="rect">
            <a:avLst/>
          </a:prstGeom>
        </p:spPr>
        <p:txBody>
          <a:bodyPr anchor="ctr"/>
          <a:lstStyle>
            <a:lvl1pPr algn="ctr">
              <a:defRPr sz="4800" b="0" i="0" spc="0">
                <a:solidFill>
                  <a:schemeClr val="bg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9" name="Прямая соединительная линия 10">
            <a:extLst>
              <a:ext uri="{FF2B5EF4-FFF2-40B4-BE49-F238E27FC236}">
                <a16:creationId xmlns:a16="http://schemas.microsoft.com/office/drawing/2014/main" id="{6A577CE7-5018-FB4C-AAEB-AF776D25D59C}"/>
              </a:ext>
            </a:extLst>
          </p:cNvPr>
          <p:cNvCxnSpPr>
            <a:cxnSpLocks/>
          </p:cNvCxnSpPr>
          <p:nvPr userDrawn="1"/>
        </p:nvCxnSpPr>
        <p:spPr>
          <a:xfrm>
            <a:off x="8439194" y="9240960"/>
            <a:ext cx="1412792" cy="0"/>
          </a:xfrm>
          <a:prstGeom prst="line">
            <a:avLst/>
          </a:prstGeom>
          <a:ln w="57150">
            <a:solidFill>
              <a:srgbClr val="E200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821" y="2414133"/>
            <a:ext cx="5670217" cy="225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6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REPA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A1213A7-7D58-3244-8D60-79441E714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457" y="8"/>
            <a:ext cx="18292587" cy="10288587"/>
          </a:xfrm>
          <a:prstGeom prst="rect">
            <a:avLst/>
          </a:prstGeom>
        </p:spPr>
      </p:pic>
      <p:sp>
        <p:nvSpPr>
          <p:cNvPr id="3" name="Titre 15">
            <a:extLst>
              <a:ext uri="{FF2B5EF4-FFF2-40B4-BE49-F238E27FC236}">
                <a16:creationId xmlns:a16="http://schemas.microsoft.com/office/drawing/2014/main" id="{13794409-E00F-F043-B481-C9CC9DAB6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2" y="985243"/>
            <a:ext cx="16602075" cy="11338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400" b="0" i="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texte 12">
            <a:extLst>
              <a:ext uri="{FF2B5EF4-FFF2-40B4-BE49-F238E27FC236}">
                <a16:creationId xmlns:a16="http://schemas.microsoft.com/office/drawing/2014/main" id="{1685C6A3-754F-F043-90D9-C0A7BDDBAC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3" y="3966069"/>
            <a:ext cx="16690974" cy="5152539"/>
          </a:xfrm>
          <a:prstGeom prst="rect">
            <a:avLst/>
          </a:prstGeom>
        </p:spPr>
        <p:txBody>
          <a:bodyPr>
            <a:normAutofit/>
          </a:bodyPr>
          <a:lstStyle>
            <a:lvl1pPr marL="355618" indent="-355618" algn="l">
              <a:spcBef>
                <a:spcPts val="0"/>
              </a:spcBef>
              <a:buClr>
                <a:srgbClr val="E20019"/>
              </a:buClr>
              <a:buFont typeface="Wingdings 3" panose="05040102010807070707" pitchFamily="18" charset="2"/>
              <a:buChar char="}"/>
              <a:defRPr sz="3200" b="0" i="0">
                <a:solidFill>
                  <a:srgbClr val="313131"/>
                </a:solidFill>
                <a:latin typeface="Segoe UI Semilight" panose="020B0402040204020203" pitchFamily="34" charset="0"/>
                <a:ea typeface="Roboto light" pitchFamily="2" charset="0"/>
                <a:cs typeface="Segoe UI Semilight" panose="020B0402040204020203" pitchFamily="34" charset="0"/>
              </a:defRPr>
            </a:lvl1pPr>
            <a:lvl2pPr marL="1028888" indent="-342963">
              <a:buClr>
                <a:srgbClr val="E20019"/>
              </a:buClr>
              <a:buFont typeface="Wingdings" panose="05000000000000000000" pitchFamily="2" charset="2"/>
              <a:buChar char=""/>
              <a:defRPr sz="2801">
                <a:latin typeface="Segoe UI Semilight" panose="020B0402040204020203" pitchFamily="34" charset="0"/>
                <a:ea typeface="Roboto light" pitchFamily="2" charset="0"/>
                <a:cs typeface="Segoe UI Semilight" panose="020B0402040204020203" pitchFamily="34" charset="0"/>
              </a:defRPr>
            </a:lvl2pPr>
            <a:lvl3pPr marL="1714815" indent="-342963">
              <a:buClr>
                <a:srgbClr val="E20019"/>
              </a:buClr>
              <a:buFont typeface="Agency FB" panose="020B0503020202020204" pitchFamily="34" charset="0"/>
              <a:buChar char="-"/>
              <a:defRPr sz="2400">
                <a:latin typeface="Segoe UI Semilight" panose="020B0402040204020203" pitchFamily="34" charset="0"/>
                <a:ea typeface="Roboto light" pitchFamily="2" charset="0"/>
                <a:cs typeface="Segoe UI Semilight" panose="020B0402040204020203" pitchFamily="34" charset="0"/>
              </a:defRPr>
            </a:lvl3pPr>
          </a:lstStyle>
          <a:p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3B1752CB-B5BF-D940-B375-B8422AA0FE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0103" y="2581823"/>
            <a:ext cx="16690974" cy="8725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1" b="0" i="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Прямоугольник 13">
            <a:extLst>
              <a:ext uri="{FF2B5EF4-FFF2-40B4-BE49-F238E27FC236}">
                <a16:creationId xmlns:a16="http://schemas.microsoft.com/office/drawing/2014/main" id="{F3FA6160-1CBC-6B43-8E1F-9948165F5C39}"/>
              </a:ext>
            </a:extLst>
          </p:cNvPr>
          <p:cNvSpPr/>
          <p:nvPr userDrawn="1"/>
        </p:nvSpPr>
        <p:spPr>
          <a:xfrm>
            <a:off x="1423516" y="9679016"/>
            <a:ext cx="3626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200" b="1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Karla" pitchFamily="2" charset="0"/>
                <a:cs typeface="Poppins Light" panose="02000000000000000000" pitchFamily="2" charset="0"/>
              </a:rPr>
              <a:pPr algn="ctr"/>
              <a:t>‹#›</a:t>
            </a:fld>
            <a:endParaRPr lang="ru-RU" sz="2400" b="1" baseline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Karla" pitchFamily="2" charset="0"/>
              <a:cs typeface="Poppins Light" panose="02000000000000000000" pitchFamily="2" charset="0"/>
            </a:endParaRPr>
          </a:p>
        </p:txBody>
      </p:sp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F5084E03-AB70-564A-A4AC-B64BDE57224C}"/>
              </a:ext>
            </a:extLst>
          </p:cNvPr>
          <p:cNvSpPr txBox="1">
            <a:spLocks/>
          </p:cNvSpPr>
          <p:nvPr userDrawn="1"/>
        </p:nvSpPr>
        <p:spPr>
          <a:xfrm>
            <a:off x="1215170" y="9650529"/>
            <a:ext cx="306372" cy="334966"/>
          </a:xfrm>
          <a:prstGeom prst="rect">
            <a:avLst/>
          </a:prstGeom>
        </p:spPr>
        <p:txBody>
          <a:bodyPr vert="horz" lIns="91456" tIns="45728" rIns="91456" bIns="45728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0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2000000000000000000" pitchFamily="2" charset="0"/>
                <a:ea typeface="Karla" pitchFamily="2" charset="0"/>
                <a:cs typeface="Poppins Light" panose="02000000000000000000" pitchFamily="2" charset="0"/>
              </a:rPr>
              <a:t>|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Poppins Light" panose="02000000000000000000" pitchFamily="2" charset="0"/>
              <a:ea typeface="Karla" pitchFamily="2" charset="0"/>
              <a:cs typeface="Poppins Light" panose="02000000000000000000" pitchFamily="2" charset="0"/>
            </a:endParaRP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6F7A20AB-42D4-0947-8D19-CFA9C3E5E109}"/>
              </a:ext>
            </a:extLst>
          </p:cNvPr>
          <p:cNvSpPr txBox="1">
            <a:spLocks/>
          </p:cNvSpPr>
          <p:nvPr userDrawn="1"/>
        </p:nvSpPr>
        <p:spPr>
          <a:xfrm>
            <a:off x="-994047" y="9644186"/>
            <a:ext cx="2284583" cy="334966"/>
          </a:xfrm>
          <a:prstGeom prst="rect">
            <a:avLst/>
          </a:prstGeom>
        </p:spPr>
        <p:txBody>
          <a:bodyPr vert="horz" lIns="91456" tIns="45728" rIns="91456" bIns="45728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Karla" pitchFamily="2" charset="0"/>
                <a:cs typeface="Poppins Light" panose="02000000000000000000" pitchFamily="2" charset="0"/>
              </a:rPr>
              <a:t>IREPA LASER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3666" y="9552432"/>
            <a:ext cx="1295684" cy="51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00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REPA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18291175" cy="1028858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cxnSp>
        <p:nvCxnSpPr>
          <p:cNvPr id="16" name="Прямая соединительная линия 10">
            <a:extLst>
              <a:ext uri="{FF2B5EF4-FFF2-40B4-BE49-F238E27FC236}">
                <a16:creationId xmlns:a16="http://schemas.microsoft.com/office/drawing/2014/main" id="{F50E2614-4F91-1D48-AA17-2C75A80D0D77}"/>
              </a:ext>
            </a:extLst>
          </p:cNvPr>
          <p:cNvCxnSpPr/>
          <p:nvPr userDrawn="1"/>
        </p:nvCxnSpPr>
        <p:spPr>
          <a:xfrm>
            <a:off x="1453769" y="5699648"/>
            <a:ext cx="811227" cy="0"/>
          </a:xfrm>
          <a:prstGeom prst="line">
            <a:avLst/>
          </a:prstGeom>
          <a:ln w="57150">
            <a:solidFill>
              <a:srgbClr val="E200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re 15">
            <a:extLst>
              <a:ext uri="{FF2B5EF4-FFF2-40B4-BE49-F238E27FC236}">
                <a16:creationId xmlns:a16="http://schemas.microsoft.com/office/drawing/2014/main" id="{A8F414D7-2592-8D4D-A36F-49D8051A7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3769" y="3486166"/>
            <a:ext cx="7210474" cy="172105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399" b="0" i="0">
                <a:solidFill>
                  <a:schemeClr val="bg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8" name="Espace réservé du texte 12">
            <a:extLst>
              <a:ext uri="{FF2B5EF4-FFF2-40B4-BE49-F238E27FC236}">
                <a16:creationId xmlns:a16="http://schemas.microsoft.com/office/drawing/2014/main" id="{3DCEB93E-94AB-2444-8288-A3F54CA891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53769" y="6153547"/>
            <a:ext cx="7210474" cy="3193891"/>
          </a:xfrm>
          <a:prstGeom prst="rect">
            <a:avLst/>
          </a:prstGeom>
        </p:spPr>
        <p:txBody>
          <a:bodyPr>
            <a:normAutofit/>
          </a:bodyPr>
          <a:lstStyle>
            <a:lvl1pPr marL="266700" indent="-266700">
              <a:buClr>
                <a:srgbClr val="E20019"/>
              </a:buClr>
              <a:buFont typeface="Wingdings 3" panose="05040102010807070707" pitchFamily="18" charset="2"/>
              <a:buChar char="ê"/>
              <a:defRPr sz="3200" b="0" i="0">
                <a:solidFill>
                  <a:schemeClr val="bg1"/>
                </a:solidFill>
                <a:latin typeface="Segoe UI Semilight" panose="020B0402040204020203" pitchFamily="34" charset="0"/>
                <a:ea typeface="Roboto light" pitchFamily="2" charset="0"/>
                <a:cs typeface="Segoe UI Semilight" panose="020B0402040204020203" pitchFamily="34" charset="0"/>
              </a:defRPr>
            </a:lvl1pPr>
            <a:lvl2pPr marL="1028836" indent="-342945">
              <a:buClr>
                <a:srgbClr val="E20019"/>
              </a:buClr>
              <a:buFont typeface="Wingdings" panose="05000000000000000000" pitchFamily="2" charset="2"/>
              <a:buChar char=""/>
              <a:defRPr sz="2800">
                <a:solidFill>
                  <a:schemeClr val="bg1"/>
                </a:solidFill>
                <a:latin typeface="Segoe UI Semilight" panose="020B0402040204020203" pitchFamily="34" charset="0"/>
                <a:ea typeface="Roboto light" pitchFamily="2" charset="0"/>
                <a:cs typeface="Segoe UI Semilight" panose="020B0402040204020203" pitchFamily="34" charset="0"/>
              </a:defRPr>
            </a:lvl2pPr>
            <a:lvl3pPr marL="1714729" indent="-342945">
              <a:buClr>
                <a:srgbClr val="E20019"/>
              </a:buClr>
              <a:buFont typeface="Agency FB" panose="020B0503020202020204" pitchFamily="34" charset="0"/>
              <a:buChar char="-"/>
              <a:defRPr sz="2400">
                <a:solidFill>
                  <a:schemeClr val="bg1"/>
                </a:solidFill>
                <a:latin typeface="Segoe UI Semilight" panose="020B0402040204020203" pitchFamily="34" charset="0"/>
                <a:ea typeface="Roboto light" pitchFamily="2" charset="0"/>
                <a:cs typeface="Segoe UI Semilight" panose="020B0402040204020203" pitchFamily="34" charset="0"/>
              </a:defRPr>
            </a:lvl3pPr>
          </a:lstStyle>
          <a:p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8FFAB09-E209-3C40-9C7B-451A9C1096B1}"/>
              </a:ext>
            </a:extLst>
          </p:cNvPr>
          <p:cNvSpPr/>
          <p:nvPr userDrawn="1"/>
        </p:nvSpPr>
        <p:spPr>
          <a:xfrm>
            <a:off x="1379250" y="9651627"/>
            <a:ext cx="420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600" b="1" baseline="0" smtClean="0">
                <a:solidFill>
                  <a:schemeClr val="bg1"/>
                </a:solidFill>
                <a:latin typeface="+mj-lt"/>
                <a:ea typeface="Karla" pitchFamily="2" charset="0"/>
                <a:cs typeface="Poppins Light" panose="02000000000000000000" pitchFamily="2" charset="0"/>
              </a:rPr>
              <a:pPr algn="ctr"/>
              <a:t>‹#›</a:t>
            </a:fld>
            <a:endParaRPr lang="ru-RU" sz="1600" b="1" baseline="0" dirty="0">
              <a:solidFill>
                <a:schemeClr val="bg1"/>
              </a:solidFill>
              <a:latin typeface="+mj-lt"/>
              <a:ea typeface="Karla" pitchFamily="2" charset="0"/>
              <a:cs typeface="Poppins Light" panose="02000000000000000000" pitchFamily="2" charset="0"/>
            </a:endParaRPr>
          </a:p>
        </p:txBody>
      </p:sp>
      <p:sp>
        <p:nvSpPr>
          <p:cNvPr id="15" name="Подзаголовок 2">
            <a:extLst>
              <a:ext uri="{FF2B5EF4-FFF2-40B4-BE49-F238E27FC236}">
                <a16:creationId xmlns:a16="http://schemas.microsoft.com/office/drawing/2014/main" id="{BCDE9256-908D-4741-AB01-F5A86AC6B828}"/>
              </a:ext>
            </a:extLst>
          </p:cNvPr>
          <p:cNvSpPr txBox="1">
            <a:spLocks/>
          </p:cNvSpPr>
          <p:nvPr userDrawn="1"/>
        </p:nvSpPr>
        <p:spPr>
          <a:xfrm>
            <a:off x="1215172" y="9650530"/>
            <a:ext cx="306371" cy="334966"/>
          </a:xfrm>
          <a:prstGeom prst="rect">
            <a:avLst/>
          </a:prstGeom>
        </p:spPr>
        <p:txBody>
          <a:bodyPr vert="horz" lIns="91454" tIns="45727" rIns="91454" bIns="45727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000" baseline="0" dirty="0">
                <a:solidFill>
                  <a:schemeClr val="bg1"/>
                </a:solidFill>
                <a:latin typeface="Poppins Light" panose="02000000000000000000" pitchFamily="2" charset="0"/>
                <a:ea typeface="Karla" pitchFamily="2" charset="0"/>
                <a:cs typeface="Poppins Light" panose="02000000000000000000" pitchFamily="2" charset="0"/>
              </a:rPr>
              <a:t>|</a:t>
            </a:r>
            <a:endParaRPr lang="en-US" sz="1000" dirty="0">
              <a:solidFill>
                <a:schemeClr val="bg1"/>
              </a:solidFill>
              <a:latin typeface="Poppins Light" panose="02000000000000000000" pitchFamily="2" charset="0"/>
              <a:ea typeface="Karla" pitchFamily="2" charset="0"/>
              <a:cs typeface="Poppins Light" panose="02000000000000000000" pitchFamily="2" charset="0"/>
            </a:endParaRP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id="{C8B882D6-E69E-FD48-8A61-9D74EB3AC7A6}"/>
              </a:ext>
            </a:extLst>
          </p:cNvPr>
          <p:cNvSpPr txBox="1">
            <a:spLocks/>
          </p:cNvSpPr>
          <p:nvPr userDrawn="1"/>
        </p:nvSpPr>
        <p:spPr>
          <a:xfrm>
            <a:off x="-994046" y="9644187"/>
            <a:ext cx="2284583" cy="334966"/>
          </a:xfrm>
          <a:prstGeom prst="rect">
            <a:avLst/>
          </a:prstGeom>
        </p:spPr>
        <p:txBody>
          <a:bodyPr vert="horz" lIns="91454" tIns="45727" rIns="91454" bIns="45727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050" b="0" dirty="0">
                <a:solidFill>
                  <a:schemeClr val="bg1"/>
                </a:solidFill>
                <a:latin typeface="+mj-lt"/>
                <a:ea typeface="Karla" pitchFamily="2" charset="0"/>
                <a:cs typeface="Poppins Light" panose="02000000000000000000" pitchFamily="2" charset="0"/>
              </a:rPr>
              <a:t>IREPA LASER</a:t>
            </a:r>
          </a:p>
        </p:txBody>
      </p:sp>
      <p:sp>
        <p:nvSpPr>
          <p:cNvPr id="24" name="Рисунок 3">
            <a:extLst>
              <a:ext uri="{FF2B5EF4-FFF2-40B4-BE49-F238E27FC236}">
                <a16:creationId xmlns:a16="http://schemas.microsoft.com/office/drawing/2014/main" id="{471AF12E-FA7D-4841-83D8-F70457C716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079394" y="0"/>
            <a:ext cx="4211783" cy="4572002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ru-RU"/>
          </a:p>
        </p:txBody>
      </p:sp>
      <p:sp>
        <p:nvSpPr>
          <p:cNvPr id="25" name="Рисунок 3">
            <a:extLst>
              <a:ext uri="{FF2B5EF4-FFF2-40B4-BE49-F238E27FC236}">
                <a16:creationId xmlns:a16="http://schemas.microsoft.com/office/drawing/2014/main" id="{7AE0DA4C-E345-A342-B294-854C03C3E1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26935" y="1"/>
            <a:ext cx="4211783" cy="5799221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ru-RU"/>
          </a:p>
        </p:txBody>
      </p:sp>
      <p:sp>
        <p:nvSpPr>
          <p:cNvPr id="26" name="Рисунок 3">
            <a:extLst>
              <a:ext uri="{FF2B5EF4-FFF2-40B4-BE49-F238E27FC236}">
                <a16:creationId xmlns:a16="http://schemas.microsoft.com/office/drawing/2014/main" id="{11899B04-F46D-7649-8665-B4568E0E55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79394" y="4764503"/>
            <a:ext cx="4211783" cy="552408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ru-RU"/>
          </a:p>
        </p:txBody>
      </p:sp>
      <p:sp>
        <p:nvSpPr>
          <p:cNvPr id="27" name="Рисунок 3">
            <a:extLst>
              <a:ext uri="{FF2B5EF4-FFF2-40B4-BE49-F238E27FC236}">
                <a16:creationId xmlns:a16="http://schemas.microsoft.com/office/drawing/2014/main" id="{7B784C81-D02B-C148-8F49-B9C9BD8204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26933" y="5991728"/>
            <a:ext cx="4211783" cy="4296861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6002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REPA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5">
            <a:extLst>
              <a:ext uri="{FF2B5EF4-FFF2-40B4-BE49-F238E27FC236}">
                <a16:creationId xmlns:a16="http://schemas.microsoft.com/office/drawing/2014/main" id="{C34C3231-A7F0-2F4C-9F22-115913F5D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0" y="6817547"/>
            <a:ext cx="7875014" cy="8532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1" b="0" i="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" name="Espace réservé du texte 12">
            <a:extLst>
              <a:ext uri="{FF2B5EF4-FFF2-40B4-BE49-F238E27FC236}">
                <a16:creationId xmlns:a16="http://schemas.microsoft.com/office/drawing/2014/main" id="{5D637501-1DC4-4343-890A-6E5BE6889E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52001" y="8109753"/>
            <a:ext cx="6985001" cy="1262855"/>
          </a:xfrm>
          <a:prstGeom prst="rect">
            <a:avLst/>
          </a:prstGeom>
        </p:spPr>
        <p:txBody>
          <a:bodyPr>
            <a:normAutofit/>
          </a:bodyPr>
          <a:lstStyle>
            <a:lvl1pPr marL="177809" indent="-177809">
              <a:buClr>
                <a:srgbClr val="E20019"/>
              </a:buClr>
              <a:buFont typeface="Wingdings" panose="05000000000000000000" pitchFamily="2" charset="2"/>
              <a:buChar char=""/>
              <a:defRPr sz="1600" b="0" i="0">
                <a:solidFill>
                  <a:srgbClr val="313131"/>
                </a:solidFill>
                <a:latin typeface="Segoe UI Semilight" panose="020B0402040204020203" pitchFamily="34" charset="0"/>
                <a:ea typeface="Roboto Medium" panose="02000000000000000000" pitchFamily="2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Рисунок 9">
            <a:extLst>
              <a:ext uri="{FF2B5EF4-FFF2-40B4-BE49-F238E27FC236}">
                <a16:creationId xmlns:a16="http://schemas.microsoft.com/office/drawing/2014/main" id="{C3673EA9-02EE-4E41-8F53-1E31B4F5B8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8291175" cy="61531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ru-RU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173" y="7415894"/>
            <a:ext cx="4531057" cy="178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962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REP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5">
            <a:extLst>
              <a:ext uri="{FF2B5EF4-FFF2-40B4-BE49-F238E27FC236}">
                <a16:creationId xmlns:a16="http://schemas.microsoft.com/office/drawing/2014/main" id="{E61B3D97-9AD7-8740-A2B3-19675B5010B9}"/>
              </a:ext>
            </a:extLst>
          </p:cNvPr>
          <p:cNvSpPr/>
          <p:nvPr userDrawn="1"/>
        </p:nvSpPr>
        <p:spPr>
          <a:xfrm>
            <a:off x="0" y="1598591"/>
            <a:ext cx="18291175" cy="2571365"/>
          </a:xfrm>
          <a:prstGeom prst="rect">
            <a:avLst/>
          </a:prstGeom>
          <a:solidFill>
            <a:srgbClr val="E200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0B1D111-19D9-0147-9F30-6EA9E4C0F9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23652" y="4840295"/>
            <a:ext cx="9800772" cy="4357687"/>
          </a:xfrm>
          <a:prstGeom prst="rect">
            <a:avLst/>
          </a:prstGeom>
        </p:spPr>
        <p:txBody>
          <a:bodyPr>
            <a:normAutofit/>
          </a:bodyPr>
          <a:lstStyle>
            <a:lvl1pPr marL="266714" indent="-266714">
              <a:buClr>
                <a:srgbClr val="E20019"/>
              </a:buClr>
              <a:buFont typeface="Wingdings 3" panose="05040102010807070707" pitchFamily="18" charset="2"/>
              <a:buChar char="ê"/>
              <a:defRPr sz="3200" b="0" i="0">
                <a:solidFill>
                  <a:srgbClr val="313131"/>
                </a:solidFill>
                <a:latin typeface="Segoe UI Semilight" panose="020B0402040204020203" pitchFamily="34" charset="0"/>
                <a:ea typeface="Roboto light" pitchFamily="2" charset="0"/>
                <a:cs typeface="Segoe UI Semilight" panose="020B0402040204020203" pitchFamily="34" charset="0"/>
              </a:defRPr>
            </a:lvl1pPr>
            <a:lvl2pPr marL="1028888" indent="-342963">
              <a:buClr>
                <a:srgbClr val="E20019"/>
              </a:buClr>
              <a:buFont typeface="Wingdings" panose="05000000000000000000" pitchFamily="2" charset="2"/>
              <a:buChar char=""/>
              <a:defRPr sz="2801" baseline="0">
                <a:latin typeface="Segoe UI Semilight" panose="020B0402040204020203" pitchFamily="34" charset="0"/>
                <a:ea typeface="Roboto light" pitchFamily="2" charset="0"/>
                <a:cs typeface="Segoe UI Semilight" panose="020B0402040204020203" pitchFamily="34" charset="0"/>
              </a:defRPr>
            </a:lvl2pPr>
            <a:lvl3pPr marL="1714815" indent="-342963">
              <a:buClr>
                <a:srgbClr val="E20019"/>
              </a:buClr>
              <a:buFont typeface="Agency FB" panose="020B0503020202020204" pitchFamily="34" charset="0"/>
              <a:buChar char="-"/>
              <a:defRPr sz="2400">
                <a:latin typeface="Segoe UI Semilight" panose="020B0402040204020203" pitchFamily="34" charset="0"/>
                <a:ea typeface="Roboto light" pitchFamily="2" charset="0"/>
                <a:cs typeface="Segoe UI Semilight" panose="020B0402040204020203" pitchFamily="34" charset="0"/>
              </a:defRPr>
            </a:lvl3pPr>
          </a:lstStyle>
          <a:p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594330A0-9A68-E548-80A2-D5D7AC658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652" y="1889947"/>
            <a:ext cx="9800772" cy="19886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 b="0" i="0">
                <a:solidFill>
                  <a:schemeClr val="bg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Прямоугольник 13">
            <a:extLst>
              <a:ext uri="{FF2B5EF4-FFF2-40B4-BE49-F238E27FC236}">
                <a16:creationId xmlns:a16="http://schemas.microsoft.com/office/drawing/2014/main" id="{B58EDEA9-3D2A-4149-9FFA-13B1CE069C09}"/>
              </a:ext>
            </a:extLst>
          </p:cNvPr>
          <p:cNvSpPr/>
          <p:nvPr userDrawn="1"/>
        </p:nvSpPr>
        <p:spPr>
          <a:xfrm>
            <a:off x="1330357" y="9664153"/>
            <a:ext cx="5180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600" b="1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Karla" pitchFamily="2" charset="0"/>
                <a:cs typeface="Poppins Light" panose="02000000000000000000" pitchFamily="2" charset="0"/>
              </a:rPr>
              <a:pPr algn="ctr"/>
              <a:t>‹#›</a:t>
            </a:fld>
            <a:endParaRPr lang="ru-RU" sz="1600" b="1" baseline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Karla" pitchFamily="2" charset="0"/>
              <a:cs typeface="Poppins Light" panose="02000000000000000000" pitchFamily="2" charset="0"/>
            </a:endParaRPr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0FF67B59-E8FF-344D-96C6-72FB713434BC}"/>
              </a:ext>
            </a:extLst>
          </p:cNvPr>
          <p:cNvSpPr txBox="1">
            <a:spLocks/>
          </p:cNvSpPr>
          <p:nvPr userDrawn="1"/>
        </p:nvSpPr>
        <p:spPr>
          <a:xfrm>
            <a:off x="1215170" y="9650529"/>
            <a:ext cx="306372" cy="334966"/>
          </a:xfrm>
          <a:prstGeom prst="rect">
            <a:avLst/>
          </a:prstGeom>
        </p:spPr>
        <p:txBody>
          <a:bodyPr vert="horz" lIns="91456" tIns="45728" rIns="91456" bIns="45728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0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2000000000000000000" pitchFamily="2" charset="0"/>
                <a:ea typeface="Karla" pitchFamily="2" charset="0"/>
                <a:cs typeface="Poppins Light" panose="02000000000000000000" pitchFamily="2" charset="0"/>
              </a:rPr>
              <a:t>|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Poppins Light" panose="02000000000000000000" pitchFamily="2" charset="0"/>
              <a:ea typeface="Karla" pitchFamily="2" charset="0"/>
              <a:cs typeface="Poppins Light" panose="02000000000000000000" pitchFamily="2" charset="0"/>
            </a:endParaRP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FC5F2BAD-0619-6F47-9F39-D24E1519BD44}"/>
              </a:ext>
            </a:extLst>
          </p:cNvPr>
          <p:cNvSpPr txBox="1">
            <a:spLocks/>
          </p:cNvSpPr>
          <p:nvPr userDrawn="1"/>
        </p:nvSpPr>
        <p:spPr>
          <a:xfrm>
            <a:off x="-994047" y="9644186"/>
            <a:ext cx="2284583" cy="334966"/>
          </a:xfrm>
          <a:prstGeom prst="rect">
            <a:avLst/>
          </a:prstGeom>
        </p:spPr>
        <p:txBody>
          <a:bodyPr vert="horz" lIns="91456" tIns="45728" rIns="91456" bIns="45728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Karla" pitchFamily="2" charset="0"/>
                <a:cs typeface="Poppins Light" panose="02000000000000000000" pitchFamily="2" charset="0"/>
              </a:rPr>
              <a:t>IREPA LASER</a:t>
            </a:r>
          </a:p>
        </p:txBody>
      </p:sp>
      <p:sp>
        <p:nvSpPr>
          <p:cNvPr id="10" name="Рисунок 5">
            <a:extLst>
              <a:ext uri="{FF2B5EF4-FFF2-40B4-BE49-F238E27FC236}">
                <a16:creationId xmlns:a16="http://schemas.microsoft.com/office/drawing/2014/main" id="{FECA3766-65BE-F84B-BEAF-7B38C46CC0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90538" y="0"/>
            <a:ext cx="5565296" cy="712469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ru-RU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0961" y="9552432"/>
            <a:ext cx="1268389" cy="51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62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1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992" y="2565005"/>
            <a:ext cx="15776139" cy="4279766"/>
          </a:xfrm>
        </p:spPr>
        <p:txBody>
          <a:bodyPr anchor="b"/>
          <a:lstStyle>
            <a:lvl1pPr>
              <a:defRPr sz="900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992" y="6885259"/>
            <a:ext cx="15776139" cy="2250628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925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85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77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70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62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555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148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740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8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518" y="2738861"/>
            <a:ext cx="7773750" cy="65280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9909" y="2738861"/>
            <a:ext cx="7773750" cy="652801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5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902" y="547782"/>
            <a:ext cx="15776139" cy="198865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902" y="2522141"/>
            <a:ext cx="7738023" cy="1236059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925" indent="0">
              <a:buNone/>
              <a:defRPr sz="3000" b="1"/>
            </a:lvl2pPr>
            <a:lvl3pPr marL="1371851" indent="0">
              <a:buNone/>
              <a:defRPr sz="2700" b="1"/>
            </a:lvl3pPr>
            <a:lvl4pPr marL="2057777" indent="0">
              <a:buNone/>
              <a:defRPr sz="2400" b="1"/>
            </a:lvl4pPr>
            <a:lvl5pPr marL="2743703" indent="0">
              <a:buNone/>
              <a:defRPr sz="2400" b="1"/>
            </a:lvl5pPr>
            <a:lvl6pPr marL="3429629" indent="0">
              <a:buNone/>
              <a:defRPr sz="2400" b="1"/>
            </a:lvl6pPr>
            <a:lvl7pPr marL="4115555" indent="0">
              <a:buNone/>
              <a:defRPr sz="2400" b="1"/>
            </a:lvl7pPr>
            <a:lvl8pPr marL="4801480" indent="0">
              <a:buNone/>
              <a:defRPr sz="2400" b="1"/>
            </a:lvl8pPr>
            <a:lvl9pPr marL="5487407" indent="0">
              <a:buNone/>
              <a:defRPr sz="24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902" y="3758200"/>
            <a:ext cx="7738023" cy="552773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9908" y="2522141"/>
            <a:ext cx="7776132" cy="1236059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925" indent="0">
              <a:buNone/>
              <a:defRPr sz="3000" b="1"/>
            </a:lvl2pPr>
            <a:lvl3pPr marL="1371851" indent="0">
              <a:buNone/>
              <a:defRPr sz="2700" b="1"/>
            </a:lvl3pPr>
            <a:lvl4pPr marL="2057777" indent="0">
              <a:buNone/>
              <a:defRPr sz="2400" b="1"/>
            </a:lvl4pPr>
            <a:lvl5pPr marL="2743703" indent="0">
              <a:buNone/>
              <a:defRPr sz="2400" b="1"/>
            </a:lvl5pPr>
            <a:lvl6pPr marL="3429629" indent="0">
              <a:buNone/>
              <a:defRPr sz="2400" b="1"/>
            </a:lvl6pPr>
            <a:lvl7pPr marL="4115555" indent="0">
              <a:buNone/>
              <a:defRPr sz="2400" b="1"/>
            </a:lvl7pPr>
            <a:lvl8pPr marL="4801480" indent="0">
              <a:buNone/>
              <a:defRPr sz="2400" b="1"/>
            </a:lvl8pPr>
            <a:lvl9pPr marL="5487407" indent="0">
              <a:buNone/>
              <a:defRPr sz="24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9908" y="3758200"/>
            <a:ext cx="7776132" cy="552773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638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703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80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901" y="685910"/>
            <a:ext cx="5899380" cy="2400671"/>
          </a:xfrm>
        </p:spPr>
        <p:txBody>
          <a:bodyPr anchor="b"/>
          <a:lstStyle>
            <a:lvl1pPr>
              <a:defRPr sz="480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6137" y="1481368"/>
            <a:ext cx="9259907" cy="7311566"/>
          </a:xfrm>
        </p:spPr>
        <p:txBody>
          <a:bodyPr/>
          <a:lstStyle>
            <a:lvl1pPr>
              <a:defRPr sz="4801"/>
            </a:lvl1pPr>
            <a:lvl2pPr>
              <a:defRPr sz="4202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901" y="3086581"/>
            <a:ext cx="5899380" cy="5718265"/>
          </a:xfrm>
        </p:spPr>
        <p:txBody>
          <a:bodyPr/>
          <a:lstStyle>
            <a:lvl1pPr marL="0" indent="0">
              <a:buNone/>
              <a:defRPr sz="2400"/>
            </a:lvl1pPr>
            <a:lvl2pPr marL="685925" indent="0">
              <a:buNone/>
              <a:defRPr sz="2100"/>
            </a:lvl2pPr>
            <a:lvl3pPr marL="1371851" indent="0">
              <a:buNone/>
              <a:defRPr sz="1800"/>
            </a:lvl3pPr>
            <a:lvl4pPr marL="2057777" indent="0">
              <a:buNone/>
              <a:defRPr sz="1500"/>
            </a:lvl4pPr>
            <a:lvl5pPr marL="2743703" indent="0">
              <a:buNone/>
              <a:defRPr sz="1500"/>
            </a:lvl5pPr>
            <a:lvl6pPr marL="3429629" indent="0">
              <a:buNone/>
              <a:defRPr sz="1500"/>
            </a:lvl6pPr>
            <a:lvl7pPr marL="4115555" indent="0">
              <a:buNone/>
              <a:defRPr sz="1500"/>
            </a:lvl7pPr>
            <a:lvl8pPr marL="4801480" indent="0">
              <a:buNone/>
              <a:defRPr sz="1500"/>
            </a:lvl8pPr>
            <a:lvl9pPr marL="5487407" indent="0">
              <a:buNone/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62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901" y="685910"/>
            <a:ext cx="5899380" cy="2400671"/>
          </a:xfrm>
        </p:spPr>
        <p:txBody>
          <a:bodyPr anchor="b"/>
          <a:lstStyle>
            <a:lvl1pPr>
              <a:defRPr sz="480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6137" y="1481368"/>
            <a:ext cx="9259907" cy="7311566"/>
          </a:xfrm>
        </p:spPr>
        <p:txBody>
          <a:bodyPr anchor="t"/>
          <a:lstStyle>
            <a:lvl1pPr marL="0" indent="0">
              <a:buNone/>
              <a:defRPr sz="4801"/>
            </a:lvl1pPr>
            <a:lvl2pPr marL="685925" indent="0">
              <a:buNone/>
              <a:defRPr sz="4202"/>
            </a:lvl2pPr>
            <a:lvl3pPr marL="1371851" indent="0">
              <a:buNone/>
              <a:defRPr sz="3600"/>
            </a:lvl3pPr>
            <a:lvl4pPr marL="2057777" indent="0">
              <a:buNone/>
              <a:defRPr sz="3000"/>
            </a:lvl4pPr>
            <a:lvl5pPr marL="2743703" indent="0">
              <a:buNone/>
              <a:defRPr sz="3000"/>
            </a:lvl5pPr>
            <a:lvl6pPr marL="3429629" indent="0">
              <a:buNone/>
              <a:defRPr sz="3000"/>
            </a:lvl6pPr>
            <a:lvl7pPr marL="4115555" indent="0">
              <a:buNone/>
              <a:defRPr sz="3000"/>
            </a:lvl7pPr>
            <a:lvl8pPr marL="4801480" indent="0">
              <a:buNone/>
              <a:defRPr sz="3000"/>
            </a:lvl8pPr>
            <a:lvl9pPr marL="5487407" indent="0">
              <a:buNone/>
              <a:defRPr sz="3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901" y="3086581"/>
            <a:ext cx="5899380" cy="5718265"/>
          </a:xfrm>
        </p:spPr>
        <p:txBody>
          <a:bodyPr/>
          <a:lstStyle>
            <a:lvl1pPr marL="0" indent="0">
              <a:buNone/>
              <a:defRPr sz="2400"/>
            </a:lvl1pPr>
            <a:lvl2pPr marL="685925" indent="0">
              <a:buNone/>
              <a:defRPr sz="2100"/>
            </a:lvl2pPr>
            <a:lvl3pPr marL="1371851" indent="0">
              <a:buNone/>
              <a:defRPr sz="1800"/>
            </a:lvl3pPr>
            <a:lvl4pPr marL="2057777" indent="0">
              <a:buNone/>
              <a:defRPr sz="1500"/>
            </a:lvl4pPr>
            <a:lvl5pPr marL="2743703" indent="0">
              <a:buNone/>
              <a:defRPr sz="1500"/>
            </a:lvl5pPr>
            <a:lvl6pPr marL="3429629" indent="0">
              <a:buNone/>
              <a:defRPr sz="1500"/>
            </a:lvl6pPr>
            <a:lvl7pPr marL="4115555" indent="0">
              <a:buNone/>
              <a:defRPr sz="1500"/>
            </a:lvl7pPr>
            <a:lvl8pPr marL="4801480" indent="0">
              <a:buNone/>
              <a:defRPr sz="1500"/>
            </a:lvl8pPr>
            <a:lvl9pPr marL="5487407" indent="0">
              <a:buNone/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07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518" y="547782"/>
            <a:ext cx="15776139" cy="1988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518" y="2738861"/>
            <a:ext cx="15776139" cy="6528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520" y="9535999"/>
            <a:ext cx="4115514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8952" y="9535999"/>
            <a:ext cx="617327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8146" y="9535999"/>
            <a:ext cx="4115514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90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5" r:id="rId13"/>
    <p:sldLayoutId id="2147483756" r:id="rId14"/>
    <p:sldLayoutId id="2147483758" r:id="rId15"/>
    <p:sldLayoutId id="2147483759" r:id="rId16"/>
  </p:sldLayoutIdLst>
  <p:txStyles>
    <p:titleStyle>
      <a:lvl1pPr algn="l" defTabSz="1371851" rtl="0" eaLnBrk="1" latinLnBrk="0" hangingPunct="1">
        <a:lnSpc>
          <a:spcPct val="90000"/>
        </a:lnSpc>
        <a:spcBef>
          <a:spcPct val="0"/>
        </a:spcBef>
        <a:buNone/>
        <a:defRPr sz="66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63" indent="-342963" algn="l" defTabSz="1371851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2" kern="1200">
          <a:solidFill>
            <a:schemeClr val="tx1"/>
          </a:solidFill>
          <a:latin typeface="+mn-lt"/>
          <a:ea typeface="+mn-ea"/>
          <a:cs typeface="+mn-cs"/>
        </a:defRPr>
      </a:lvl1pPr>
      <a:lvl2pPr marL="1028888" indent="-342963" algn="l" defTabSz="137185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815" indent="-342963" algn="l" defTabSz="137185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740" indent="-342963" algn="l" defTabSz="137185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666" indent="-342963" algn="l" defTabSz="137185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2592" indent="-342963" algn="l" defTabSz="137185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8517" indent="-342963" algn="l" defTabSz="137185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4444" indent="-342963" algn="l" defTabSz="137185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30369" indent="-342963" algn="l" defTabSz="137185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851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925" algn="l" defTabSz="1371851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851" algn="l" defTabSz="1371851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777" algn="l" defTabSz="1371851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703" algn="l" defTabSz="1371851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629" algn="l" defTabSz="1371851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5555" algn="l" defTabSz="1371851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1480" algn="l" defTabSz="1371851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7407" algn="l" defTabSz="1371851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39.png"/><Relationship Id="rId10" Type="http://schemas.openxmlformats.org/officeDocument/2006/relationships/image" Target="../media/image58.png"/><Relationship Id="rId4" Type="http://schemas.openxmlformats.org/officeDocument/2006/relationships/image" Target="../media/image53.png"/><Relationship Id="rId9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1.png"/><Relationship Id="rId7" Type="http://schemas.openxmlformats.org/officeDocument/2006/relationships/image" Target="../media/image6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55.png"/><Relationship Id="rId4" Type="http://schemas.openxmlformats.org/officeDocument/2006/relationships/image" Target="../media/image56.png"/><Relationship Id="rId9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18" Type="http://schemas.openxmlformats.org/officeDocument/2006/relationships/image" Target="../media/image98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17" Type="http://schemas.openxmlformats.org/officeDocument/2006/relationships/image" Target="../media/image97.svg"/><Relationship Id="rId2" Type="http://schemas.openxmlformats.org/officeDocument/2006/relationships/video" Target="../media/media2.mp4"/><Relationship Id="rId16" Type="http://schemas.openxmlformats.org/officeDocument/2006/relationships/image" Target="../media/image96.png"/><Relationship Id="rId1" Type="http://schemas.microsoft.com/office/2007/relationships/media" Target="../media/media2.mp4"/><Relationship Id="rId6" Type="http://schemas.openxmlformats.org/officeDocument/2006/relationships/image" Target="../media/image86.gif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5" Type="http://schemas.openxmlformats.org/officeDocument/2006/relationships/image" Target="../media/image95.png"/><Relationship Id="rId10" Type="http://schemas.openxmlformats.org/officeDocument/2006/relationships/image" Target="../media/image90.png"/><Relationship Id="rId19" Type="http://schemas.openxmlformats.org/officeDocument/2006/relationships/image" Target="../media/image99.png"/><Relationship Id="rId4" Type="http://schemas.openxmlformats.org/officeDocument/2006/relationships/image" Target="../media/image84.gif"/><Relationship Id="rId9" Type="http://schemas.openxmlformats.org/officeDocument/2006/relationships/image" Target="../media/image89.png"/><Relationship Id="rId14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hyperlink" Target="mailto:vn@irepa-laser.com" TargetMode="Externa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13" Type="http://schemas.openxmlformats.org/officeDocument/2006/relationships/image" Target="../media/image36.png"/><Relationship Id="rId18" Type="http://schemas.openxmlformats.org/officeDocument/2006/relationships/hyperlink" Target="https://www.spiedigitallibrary.org/conference-proceedings-of-spie/12135/1213503/Numerical-modeling-for-large-scale-parts-fabricated-by-directed-energy/10.1117/12.2624947.short" TargetMode="External"/><Relationship Id="rId3" Type="http://schemas.openxmlformats.org/officeDocument/2006/relationships/image" Target="../media/image26.gif"/><Relationship Id="rId7" Type="http://schemas.openxmlformats.org/officeDocument/2006/relationships/image" Target="../media/image30.gif"/><Relationship Id="rId12" Type="http://schemas.openxmlformats.org/officeDocument/2006/relationships/image" Target="../media/image35.png"/><Relationship Id="rId17" Type="http://schemas.openxmlformats.org/officeDocument/2006/relationships/hyperlink" Target="https://www.mdpi.com/1996-1944/15/12/4093" TargetMode="External"/><Relationship Id="rId2" Type="http://schemas.openxmlformats.org/officeDocument/2006/relationships/image" Target="../media/image25.gif"/><Relationship Id="rId16" Type="http://schemas.openxmlformats.org/officeDocument/2006/relationships/hyperlink" Target="https://www.frontiersin.org/journals/materials/articles/10.3389/fmats.2021.747389/full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gif"/><Relationship Id="rId11" Type="http://schemas.openxmlformats.org/officeDocument/2006/relationships/image" Target="../media/image34.png"/><Relationship Id="rId5" Type="http://schemas.openxmlformats.org/officeDocument/2006/relationships/image" Target="../media/image28.gif"/><Relationship Id="rId15" Type="http://schemas.openxmlformats.org/officeDocument/2006/relationships/image" Target="../media/image38.jpeg"/><Relationship Id="rId10" Type="http://schemas.openxmlformats.org/officeDocument/2006/relationships/image" Target="../media/image33.png"/><Relationship Id="rId19" Type="http://schemas.openxmlformats.org/officeDocument/2006/relationships/hyperlink" Target="https://theses.hal.science/tel-03962675" TargetMode="External"/><Relationship Id="rId4" Type="http://schemas.openxmlformats.org/officeDocument/2006/relationships/image" Target="../media/image27.gif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E3D4B6-18BE-2741-857B-CD45935D3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Simulation of Directed Energy Deposition process using COMSOL Multiphysics®</a:t>
            </a: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31D65F-6A5F-4039-AFF2-37D789D5CA2B}"/>
              </a:ext>
            </a:extLst>
          </p:cNvPr>
          <p:cNvSpPr/>
          <p:nvPr/>
        </p:nvSpPr>
        <p:spPr>
          <a:xfrm>
            <a:off x="5609011" y="6039548"/>
            <a:ext cx="7073153" cy="1109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Vaibhav </a:t>
            </a:r>
            <a:r>
              <a:rPr lang="en-US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Nain</a:t>
            </a:r>
            <a:r>
              <a:rPr lang="en-US" sz="28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,*</a:t>
            </a:r>
          </a:p>
          <a:p>
            <a:pPr algn="ctr" defTabSz="914400">
              <a:lnSpc>
                <a:spcPct val="150000"/>
              </a:lnSpc>
            </a:pPr>
            <a:r>
              <a:rPr lang="en-US" sz="1800" i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Irepa Laser, Parc d’Innovation, 67400 Illkirch-Graffenstaden, France</a:t>
            </a:r>
            <a:endParaRPr lang="en-GB" sz="2000" dirty="0">
              <a:solidFill>
                <a:srgbClr val="262626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D52E5FE-B928-41DC-9BF3-5C59A0D8B21C}"/>
              </a:ext>
            </a:extLst>
          </p:cNvPr>
          <p:cNvSpPr>
            <a:spLocks noChangeAspect="1"/>
          </p:cNvSpPr>
          <p:nvPr/>
        </p:nvSpPr>
        <p:spPr bwMode="auto">
          <a:xfrm>
            <a:off x="8425587" y="4516195"/>
            <a:ext cx="1440000" cy="1489433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824" t="-15422" r="-4038" b="-25120"/>
            </a:stretch>
          </a:blip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530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E1ACDFA0-F970-47B9-88A6-7AA5742DBE15}"/>
              </a:ext>
            </a:extLst>
          </p:cNvPr>
          <p:cNvSpPr/>
          <p:nvPr/>
        </p:nvSpPr>
        <p:spPr bwMode="auto">
          <a:xfrm>
            <a:off x="3214046" y="6659517"/>
            <a:ext cx="5040000" cy="1332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Thermal expansion (te)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Coupling link between ht &amp; sm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984C9-AF85-4C76-92D6-CB098261D246}"/>
              </a:ext>
            </a:extLst>
          </p:cNvPr>
          <p:cNvSpPr/>
          <p:nvPr/>
        </p:nvSpPr>
        <p:spPr bwMode="auto">
          <a:xfrm>
            <a:off x="694047" y="6659518"/>
            <a:ext cx="2520000" cy="133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vert="horz" wrap="square" lIns="182908" tIns="91454" rIns="182908" bIns="91454" numCol="1" rtlCol="0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/>
              <a:t>Multi-physics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32E5733-1305-B947-BD58-20EDADB1C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1124839" cy="1133831"/>
          </a:xfrm>
        </p:spPr>
        <p:txBody>
          <a:bodyPr/>
          <a:lstStyle/>
          <a:p>
            <a:r>
              <a:rPr lang="en-GB" dirty="0"/>
              <a:t>Numerical model set-up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0E2E26-FFFB-0D44-A95E-96D53650D3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840" y="1005815"/>
            <a:ext cx="7709287" cy="872578"/>
          </a:xfrm>
        </p:spPr>
        <p:txBody>
          <a:bodyPr anchor="ctr"/>
          <a:lstStyle/>
          <a:p>
            <a:r>
              <a:rPr lang="en-GB" dirty="0"/>
              <a:t>Multiphysics simulation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A013127-6738-4163-95CE-C981A14BF3F7}"/>
              </a:ext>
            </a:extLst>
          </p:cNvPr>
          <p:cNvSpPr/>
          <p:nvPr/>
        </p:nvSpPr>
        <p:spPr bwMode="auto">
          <a:xfrm>
            <a:off x="3214046" y="1956766"/>
            <a:ext cx="5040000" cy="1332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Laser heat input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Heat losses (convective &amp; radiative)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BAC62D6-40E2-4D82-8570-5BC2AF97E7E8}"/>
              </a:ext>
            </a:extLst>
          </p:cNvPr>
          <p:cNvSpPr/>
          <p:nvPr/>
        </p:nvSpPr>
        <p:spPr bwMode="auto">
          <a:xfrm>
            <a:off x="3214048" y="3524350"/>
            <a:ext cx="5040000" cy="1332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Elasto-plastic model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Non-linear material hardening (Voce)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A912060-4435-48E5-99AF-967D6775F374}"/>
              </a:ext>
            </a:extLst>
          </p:cNvPr>
          <p:cNvSpPr/>
          <p:nvPr/>
        </p:nvSpPr>
        <p:spPr bwMode="auto">
          <a:xfrm>
            <a:off x="3214046" y="5091934"/>
            <a:ext cx="5040000" cy="1332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Discrete states i.e., FH (1 or 0)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Explicit Events (t</a:t>
            </a:r>
            <a:r>
              <a:rPr lang="en-US" sz="20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&amp; t</a:t>
            </a:r>
            <a:r>
              <a:rPr lang="en-US" sz="20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cool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3C8FF8-6823-4D05-865C-84D1B2CF79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" t="8637" r="3563" b="8559"/>
          <a:stretch/>
        </p:blipFill>
        <p:spPr>
          <a:xfrm>
            <a:off x="1594047" y="1956766"/>
            <a:ext cx="720000" cy="6630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AB5B6C-A077-44A9-9583-8497F0B17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47" y="3524350"/>
            <a:ext cx="720000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2C4A68-3FCA-4EC8-9451-16EB199340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47" y="8227099"/>
            <a:ext cx="720000" cy="720000"/>
          </a:xfrm>
          <a:prstGeom prst="rect">
            <a:avLst/>
          </a:prstGeom>
        </p:spPr>
      </p:pic>
      <p:pic>
        <p:nvPicPr>
          <p:cNvPr id="56" name="Picture 2">
            <a:extLst>
              <a:ext uri="{FF2B5EF4-FFF2-40B4-BE49-F238E27FC236}">
                <a16:creationId xmlns:a16="http://schemas.microsoft.com/office/drawing/2014/main" id="{E1E4A48F-EAA6-4C22-B96D-EDF566C94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132" y="1309877"/>
            <a:ext cx="2880000" cy="26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BE4640F-5686-4605-8A3C-863529DDB645}"/>
              </a:ext>
            </a:extLst>
          </p:cNvPr>
          <p:cNvSpPr/>
          <p:nvPr/>
        </p:nvSpPr>
        <p:spPr bwMode="auto">
          <a:xfrm>
            <a:off x="694047" y="1956766"/>
            <a:ext cx="2520000" cy="13320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vert="horz" wrap="square" lIns="182908" tIns="91454" rIns="182908" bIns="91454" numCol="1" rtlCol="0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/>
              <a:t>Heat transfer in solids (ht)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EFDA13E-46E0-485E-99AD-0F9151C3D800}"/>
              </a:ext>
            </a:extLst>
          </p:cNvPr>
          <p:cNvSpPr/>
          <p:nvPr/>
        </p:nvSpPr>
        <p:spPr bwMode="auto">
          <a:xfrm>
            <a:off x="694047" y="3524350"/>
            <a:ext cx="2520000" cy="13320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vert="horz" wrap="square" lIns="182908" tIns="91454" rIns="182908" bIns="91454" numCol="1" rtlCol="0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/>
              <a:t>Solid mechanics (sm)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E645FB7-A7EF-4967-95A0-398E9838D052}"/>
              </a:ext>
            </a:extLst>
          </p:cNvPr>
          <p:cNvSpPr/>
          <p:nvPr/>
        </p:nvSpPr>
        <p:spPr bwMode="auto">
          <a:xfrm>
            <a:off x="694047" y="5091935"/>
            <a:ext cx="2520000" cy="13320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vert="horz" wrap="square" lIns="182908" tIns="91454" rIns="182908" bIns="91454" numCol="1" rtlCol="0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/>
              <a:t>Events (ev)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7544F0B-C4B6-43B8-AD22-0B40675D989D}"/>
              </a:ext>
            </a:extLst>
          </p:cNvPr>
          <p:cNvSpPr/>
          <p:nvPr/>
        </p:nvSpPr>
        <p:spPr bwMode="auto">
          <a:xfrm>
            <a:off x="3214045" y="8227099"/>
            <a:ext cx="5040000" cy="1332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 activation: Quiet element (sm)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 properties f(T)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DDAE6C2-CDE7-450E-8FEF-9C98ACC2D5B4}"/>
              </a:ext>
            </a:extLst>
          </p:cNvPr>
          <p:cNvSpPr/>
          <p:nvPr/>
        </p:nvSpPr>
        <p:spPr bwMode="auto">
          <a:xfrm>
            <a:off x="694047" y="8227099"/>
            <a:ext cx="2520000" cy="13320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vert="horz" wrap="square" lIns="182908" tIns="91454" rIns="182908" bIns="91454" numCol="1" rtlCol="0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/>
              <a:t>Material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CEF8A64-16EF-4E07-B788-F06B3036F5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47" y="6659518"/>
            <a:ext cx="720000" cy="7200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F7AFC48C-795B-412F-8102-CE01FF7A5BE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4" t="23135" r="8689" b="28606"/>
          <a:stretch/>
        </p:blipFill>
        <p:spPr>
          <a:xfrm>
            <a:off x="6195495" y="6807095"/>
            <a:ext cx="720000" cy="42484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7144FD-138C-4C6A-9390-BB80C1CEF1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47" y="5091931"/>
            <a:ext cx="720000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413A875-B806-40B4-8856-8FECFBEAE50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595" y="1259046"/>
            <a:ext cx="5040000" cy="226530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DF037EA-02ED-44B0-A60D-C85BAFCA7E5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595" y="6418635"/>
            <a:ext cx="5040000" cy="357857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ACD067F-1D6E-4180-BA85-8F1664DF49F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595" y="3884350"/>
            <a:ext cx="5040000" cy="217428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8840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5" grpId="0" animBg="1"/>
      <p:bldP spid="34" grpId="0" animBg="1"/>
      <p:bldP spid="36" grpId="0" animBg="1"/>
      <p:bldP spid="38" grpId="0" animBg="1"/>
      <p:bldP spid="33" grpId="0" animBg="1"/>
      <p:bldP spid="35" grpId="0" animBg="1"/>
      <p:bldP spid="37" grpId="0" animBg="1"/>
      <p:bldP spid="59" grpId="0" animBg="1"/>
      <p:bldP spid="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8F1A5981-AA3A-49E4-A3C4-875E0526681A}"/>
              </a:ext>
            </a:extLst>
          </p:cNvPr>
          <p:cNvSpPr/>
          <p:nvPr/>
        </p:nvSpPr>
        <p:spPr bwMode="auto">
          <a:xfrm>
            <a:off x="3933512" y="2878107"/>
            <a:ext cx="4320000" cy="4320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</p:spPr>
        <p:txBody>
          <a:bodyPr vert="horz" wrap="square" lIns="182908" tIns="91454" rIns="182908" bIns="91454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Thermal </a:t>
            </a:r>
          </a:p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32E5733-1305-B947-BD58-20EDADB1C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1124839" cy="1133831"/>
          </a:xfrm>
        </p:spPr>
        <p:txBody>
          <a:bodyPr/>
          <a:lstStyle/>
          <a:p>
            <a:r>
              <a:rPr lang="en-GB" dirty="0"/>
              <a:t>Numerical analyses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0E2E26-FFFB-0D44-A95E-96D53650D3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840" y="1005815"/>
            <a:ext cx="7709287" cy="872578"/>
          </a:xfrm>
        </p:spPr>
        <p:txBody>
          <a:bodyPr anchor="ctr"/>
          <a:lstStyle/>
          <a:p>
            <a:r>
              <a:rPr lang="en-GB" dirty="0"/>
              <a:t>Sequential coupling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0ECE1953-793C-466A-92E0-09800D21E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132" y="1309877"/>
            <a:ext cx="2880000" cy="26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7085F60-9941-43A1-AE5F-C87AA3DBE5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" t="8637" r="3563" b="8559"/>
          <a:stretch/>
        </p:blipFill>
        <p:spPr>
          <a:xfrm>
            <a:off x="3941342" y="3622669"/>
            <a:ext cx="720000" cy="663051"/>
          </a:xfrm>
          <a:prstGeom prst="rect">
            <a:avLst/>
          </a:prstGeom>
          <a:ln w="3175"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CD24CFF-A84B-4243-BC53-7941E989CC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342" y="3565720"/>
            <a:ext cx="720000" cy="720000"/>
          </a:xfrm>
          <a:prstGeom prst="rect">
            <a:avLst/>
          </a:prstGeom>
          <a:ln w="3175"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09F6667-F39D-49D2-9B54-5DA4EC2CB3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512" y="5779175"/>
            <a:ext cx="720000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FAADD22-59FC-40B8-B4C3-696A60F786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581" y="4678107"/>
            <a:ext cx="720000" cy="720000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16C4EB1-B102-430C-B44D-EEC552C4E0B3}"/>
              </a:ext>
            </a:extLst>
          </p:cNvPr>
          <p:cNvSpPr/>
          <p:nvPr/>
        </p:nvSpPr>
        <p:spPr bwMode="auto">
          <a:xfrm>
            <a:off x="10072365" y="2878107"/>
            <a:ext cx="4320000" cy="4320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</p:spPr>
        <p:txBody>
          <a:bodyPr vert="horz" wrap="square" lIns="182908" tIns="91454" rIns="182908" bIns="91454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Mechanical Simulation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A15643C-F4F3-4DEA-AB75-7E4D71FA40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365" y="5779175"/>
            <a:ext cx="720000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CEB8916-07F1-434F-A9BD-11B844E7DE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2364" y="4678107"/>
            <a:ext cx="720000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C68D0AE-2CCF-4719-B9F1-EB74219685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65" y="3565720"/>
            <a:ext cx="720000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1740C88-8447-4DA2-BB02-A027AA6095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587" y="7888641"/>
            <a:ext cx="720000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7BB7093-C4C8-47FB-97B9-D88C4E8E61D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4" t="23135" r="8689" b="28606"/>
          <a:stretch/>
        </p:blipFill>
        <p:spPr>
          <a:xfrm>
            <a:off x="8785587" y="8738177"/>
            <a:ext cx="720000" cy="424845"/>
          </a:xfrm>
          <a:prstGeom prst="rect">
            <a:avLst/>
          </a:prstGeom>
        </p:spPr>
      </p:pic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93E46713-F328-4CD2-A754-CE0623AE3763}"/>
              </a:ext>
            </a:extLst>
          </p:cNvPr>
          <p:cNvCxnSpPr>
            <a:cxnSpLocks/>
            <a:stCxn id="84" idx="2"/>
            <a:endCxn id="36" idx="1"/>
          </p:cNvCxnSpPr>
          <p:nvPr/>
        </p:nvCxnSpPr>
        <p:spPr>
          <a:xfrm rot="16200000" flipH="1">
            <a:off x="6563303" y="6728315"/>
            <a:ext cx="1752493" cy="2692075"/>
          </a:xfrm>
          <a:prstGeom prst="bentConnector2">
            <a:avLst/>
          </a:prstGeom>
          <a:ln w="127000" cmpd="dbl">
            <a:solidFill>
              <a:schemeClr val="tx2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3CABDF12-8D8E-4385-B935-FEA60D7C9337}"/>
              </a:ext>
            </a:extLst>
          </p:cNvPr>
          <p:cNvCxnSpPr>
            <a:cxnSpLocks/>
            <a:stCxn id="36" idx="3"/>
            <a:endCxn id="31" idx="2"/>
          </p:cNvCxnSpPr>
          <p:nvPr/>
        </p:nvCxnSpPr>
        <p:spPr>
          <a:xfrm flipV="1">
            <a:off x="9505587" y="7198107"/>
            <a:ext cx="2726778" cy="1752493"/>
          </a:xfrm>
          <a:prstGeom prst="bentConnector2">
            <a:avLst/>
          </a:prstGeom>
          <a:ln w="127000" cmpd="dbl">
            <a:solidFill>
              <a:schemeClr val="tx2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DEDB73E0-EFB7-4E5F-AEB4-FCE61AE62090}"/>
              </a:ext>
            </a:extLst>
          </p:cNvPr>
          <p:cNvSpPr/>
          <p:nvPr/>
        </p:nvSpPr>
        <p:spPr>
          <a:xfrm>
            <a:off x="8634326" y="4759452"/>
            <a:ext cx="1057225" cy="557310"/>
          </a:xfrm>
          <a:prstGeom prst="rightArrow">
            <a:avLst/>
          </a:prstGeom>
          <a:noFill/>
          <a:ln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5631E7B-9193-4768-8652-B3591D01631F}"/>
              </a:ext>
            </a:extLst>
          </p:cNvPr>
          <p:cNvSpPr txBox="1"/>
          <p:nvPr/>
        </p:nvSpPr>
        <p:spPr>
          <a:xfrm>
            <a:off x="6570038" y="8330200"/>
            <a:ext cx="1683474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strain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27A29FE-A580-4AEC-94E3-CB9BA05792AF}"/>
              </a:ext>
            </a:extLst>
          </p:cNvPr>
          <p:cNvSpPr txBox="1"/>
          <p:nvPr/>
        </p:nvSpPr>
        <p:spPr>
          <a:xfrm>
            <a:off x="10072365" y="8330200"/>
            <a:ext cx="1683474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strain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D0ED1D-019C-41E2-AD82-8229D475C9FC}"/>
              </a:ext>
            </a:extLst>
          </p:cNvPr>
          <p:cNvSpPr txBox="1"/>
          <p:nvPr/>
        </p:nvSpPr>
        <p:spPr>
          <a:xfrm>
            <a:off x="8407131" y="4056043"/>
            <a:ext cx="1474827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4E0D3BA-6187-4863-96E2-3C097E534E2E}"/>
              </a:ext>
            </a:extLst>
          </p:cNvPr>
          <p:cNvSpPr/>
          <p:nvPr/>
        </p:nvSpPr>
        <p:spPr bwMode="auto">
          <a:xfrm>
            <a:off x="15908696" y="4231776"/>
            <a:ext cx="2306453" cy="1612661"/>
          </a:xfrm>
          <a:prstGeom prst="roundRect">
            <a:avLst/>
          </a:prstGeom>
          <a:noFill/>
          <a:ln w="317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Deformation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Stresses</a:t>
            </a:r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31C6540D-FBDB-4B7B-AEC0-B45142C604A3}"/>
              </a:ext>
            </a:extLst>
          </p:cNvPr>
          <p:cNvSpPr/>
          <p:nvPr/>
        </p:nvSpPr>
        <p:spPr>
          <a:xfrm>
            <a:off x="14773179" y="4759452"/>
            <a:ext cx="1057225" cy="557310"/>
          </a:xfrm>
          <a:prstGeom prst="rightArrow">
            <a:avLst/>
          </a:prstGeom>
          <a:noFill/>
          <a:ln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DF3D88B4-EDC6-4DCB-961D-5287526863AC}"/>
              </a:ext>
            </a:extLst>
          </p:cNvPr>
          <p:cNvSpPr/>
          <p:nvPr/>
        </p:nvSpPr>
        <p:spPr>
          <a:xfrm>
            <a:off x="2495473" y="4759452"/>
            <a:ext cx="1057225" cy="557310"/>
          </a:xfrm>
          <a:prstGeom prst="rightArrow">
            <a:avLst/>
          </a:prstGeom>
          <a:noFill/>
          <a:ln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D1EE807E-E09C-41B3-9478-557C6F8E2A7A}"/>
              </a:ext>
            </a:extLst>
          </p:cNvPr>
          <p:cNvSpPr/>
          <p:nvPr/>
        </p:nvSpPr>
        <p:spPr bwMode="auto">
          <a:xfrm>
            <a:off x="0" y="4231776"/>
            <a:ext cx="2764465" cy="1612661"/>
          </a:xfrm>
          <a:prstGeom prst="roundRect">
            <a:avLst/>
          </a:prstGeom>
          <a:noFill/>
          <a:ln w="317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parameters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CAD (sliced layers)</a:t>
            </a:r>
          </a:p>
        </p:txBody>
      </p:sp>
    </p:spTree>
    <p:extLst>
      <p:ext uri="{BB962C8B-B14F-4D97-AF65-F5344CB8AC3E}">
        <p14:creationId xmlns:p14="http://schemas.microsoft.com/office/powerpoint/2010/main" val="637452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A97992-7903-6B48-AD96-4EB7DECB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23" y="2248247"/>
            <a:ext cx="8992988" cy="295897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/>
              <a:t>EXP v/s SIM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574452-E928-3342-B365-133995967F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024" y="6153547"/>
            <a:ext cx="8359228" cy="3193891"/>
          </a:xfrm>
        </p:spPr>
        <p:txBody>
          <a:bodyPr>
            <a:normAutofit/>
          </a:bodyPr>
          <a:lstStyle/>
          <a:p>
            <a:r>
              <a:rPr lang="en-GB" dirty="0"/>
              <a:t>Simulation results</a:t>
            </a:r>
          </a:p>
        </p:txBody>
      </p:sp>
      <p:pic>
        <p:nvPicPr>
          <p:cNvPr id="4" name="Espace réservé pour une image  12">
            <a:extLst>
              <a:ext uri="{FF2B5EF4-FFF2-40B4-BE49-F238E27FC236}">
                <a16:creationId xmlns:a16="http://schemas.microsoft.com/office/drawing/2014/main" id="{87E45245-050D-7B43-A1A3-FCE327B6636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Espace réservé pour une image  14">
            <a:extLst>
              <a:ext uri="{FF2B5EF4-FFF2-40B4-BE49-F238E27FC236}">
                <a16:creationId xmlns:a16="http://schemas.microsoft.com/office/drawing/2014/main" id="{083DF064-0A5E-3842-99C2-835CB492B36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Espace réservé pour une image  10">
            <a:extLst>
              <a:ext uri="{FF2B5EF4-FFF2-40B4-BE49-F238E27FC236}">
                <a16:creationId xmlns:a16="http://schemas.microsoft.com/office/drawing/2014/main" id="{1CD929A3-CA33-B54E-84F2-90CDE89A2A7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Espace réservé pour une image  12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5403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E8D7EA5-F27B-4857-92CB-93EBD1D48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35" y="790263"/>
            <a:ext cx="7200000" cy="4465940"/>
          </a:xfrm>
          <a:prstGeom prst="rect">
            <a:avLst/>
          </a:prstGeom>
        </p:spPr>
      </p:pic>
      <p:sp>
        <p:nvSpPr>
          <p:cNvPr id="145" name="Espace réservé du texte 3">
            <a:extLst>
              <a:ext uri="{FF2B5EF4-FFF2-40B4-BE49-F238E27FC236}">
                <a16:creationId xmlns:a16="http://schemas.microsoft.com/office/drawing/2014/main" id="{C9074FDE-E39F-4C95-8365-24C698455618}"/>
              </a:ext>
            </a:extLst>
          </p:cNvPr>
          <p:cNvSpPr txBox="1">
            <a:spLocks/>
          </p:cNvSpPr>
          <p:nvPr/>
        </p:nvSpPr>
        <p:spPr>
          <a:xfrm>
            <a:off x="172841" y="1005815"/>
            <a:ext cx="7536626" cy="872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371851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2801" b="0" i="0" kern="120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  <a:lvl2pPr marL="1028888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815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740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666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2592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8517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4444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30369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EXP v/s SIM (Thermal)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Titre 1">
            <a:extLst>
              <a:ext uri="{FF2B5EF4-FFF2-40B4-BE49-F238E27FC236}">
                <a16:creationId xmlns:a16="http://schemas.microsoft.com/office/drawing/2014/main" id="{C6313194-A461-4EEF-A658-B7C671768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4164952" cy="1133831"/>
          </a:xfrm>
        </p:spPr>
        <p:txBody>
          <a:bodyPr/>
          <a:lstStyle/>
          <a:p>
            <a:r>
              <a:rPr lang="en-GB" dirty="0"/>
              <a:t>Simulation results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695C813-7DC2-4ADD-8AFE-C22FCEBA79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9" t="91979" r="12885" b="2083"/>
          <a:stretch/>
        </p:blipFill>
        <p:spPr>
          <a:xfrm>
            <a:off x="293935" y="1965186"/>
            <a:ext cx="2520000" cy="4222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AC60B8F-5E8C-48FB-822F-477FABB341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5441" y="566915"/>
            <a:ext cx="6120000" cy="877243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5F6AEC-E2C4-4E0D-A1B7-96BC6917206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6" t="28485" r="7547" b="20433"/>
          <a:stretch/>
        </p:blipFill>
        <p:spPr>
          <a:xfrm>
            <a:off x="1553935" y="5662255"/>
            <a:ext cx="7200000" cy="428225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84EF861-C147-409C-B5D6-E771FA49580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6" t="28484" r="7547" b="20347"/>
          <a:stretch/>
        </p:blipFill>
        <p:spPr>
          <a:xfrm>
            <a:off x="1553935" y="5662255"/>
            <a:ext cx="7200000" cy="428951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3999151-8ED2-49CD-BCC1-1C3D83427FB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3" t="28485" r="7460" b="20173"/>
          <a:stretch/>
        </p:blipFill>
        <p:spPr>
          <a:xfrm>
            <a:off x="1553935" y="5662255"/>
            <a:ext cx="7200000" cy="429105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43EE6C3-15BC-4D5E-A469-78F737ACB33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6" t="28571" r="7460" b="20606"/>
          <a:stretch/>
        </p:blipFill>
        <p:spPr>
          <a:xfrm>
            <a:off x="1553935" y="5662255"/>
            <a:ext cx="7200000" cy="425619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6640B77-9CFB-4815-B0F0-1DDE5E33FA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9" t="91979" r="12885" b="2083"/>
          <a:stretch/>
        </p:blipFill>
        <p:spPr>
          <a:xfrm>
            <a:off x="6233935" y="5662255"/>
            <a:ext cx="2520000" cy="42227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A8DFB7E-DA04-4DE4-9C47-F723E9D64AA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4" t="92188" r="12050" b="1771"/>
          <a:stretch/>
        </p:blipFill>
        <p:spPr>
          <a:xfrm>
            <a:off x="6233935" y="5662255"/>
            <a:ext cx="2520000" cy="42968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5F8333E-6E7A-4094-A991-125EB384165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92187" r="12467" b="1563"/>
          <a:stretch/>
        </p:blipFill>
        <p:spPr>
          <a:xfrm>
            <a:off x="6233935" y="5662255"/>
            <a:ext cx="2520000" cy="4445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92FDCA5-3B21-4D26-80B0-3AE17F6481A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t="91667" r="13509" b="1875"/>
          <a:stretch/>
        </p:blipFill>
        <p:spPr>
          <a:xfrm>
            <a:off x="6233935" y="5662255"/>
            <a:ext cx="2520000" cy="45931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065794E4-960F-4718-9CD7-546DB63D49CB}"/>
              </a:ext>
            </a:extLst>
          </p:cNvPr>
          <p:cNvSpPr txBox="1"/>
          <p:nvPr/>
        </p:nvSpPr>
        <p:spPr>
          <a:xfrm>
            <a:off x="1553935" y="5662255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lumping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CD9354A-B024-4601-8E03-B6B766C1A1CD}"/>
              </a:ext>
            </a:extLst>
          </p:cNvPr>
          <p:cNvSpPr txBox="1"/>
          <p:nvPr/>
        </p:nvSpPr>
        <p:spPr>
          <a:xfrm>
            <a:off x="1553935" y="5662255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2-layer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A808AE-89A2-423F-8483-2319F1E0E9F5}"/>
              </a:ext>
            </a:extLst>
          </p:cNvPr>
          <p:cNvSpPr txBox="1"/>
          <p:nvPr/>
        </p:nvSpPr>
        <p:spPr>
          <a:xfrm>
            <a:off x="1553935" y="5662255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4-layer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6B914A-0E0F-43F0-9C25-5CD4020C8641}"/>
              </a:ext>
            </a:extLst>
          </p:cNvPr>
          <p:cNvSpPr txBox="1"/>
          <p:nvPr/>
        </p:nvSpPr>
        <p:spPr>
          <a:xfrm>
            <a:off x="1553935" y="5662255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8-layer</a:t>
            </a:r>
          </a:p>
        </p:txBody>
      </p:sp>
    </p:spTree>
    <p:extLst>
      <p:ext uri="{BB962C8B-B14F-4D97-AF65-F5344CB8AC3E}">
        <p14:creationId xmlns:p14="http://schemas.microsoft.com/office/powerpoint/2010/main" val="45228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6" grpId="1"/>
      <p:bldP spid="37" grpId="0"/>
      <p:bldP spid="37" grpId="1"/>
      <p:bldP spid="38" grpId="0"/>
      <p:bldP spid="38" grpId="1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Espace réservé du texte 3">
            <a:extLst>
              <a:ext uri="{FF2B5EF4-FFF2-40B4-BE49-F238E27FC236}">
                <a16:creationId xmlns:a16="http://schemas.microsoft.com/office/drawing/2014/main" id="{C9074FDE-E39F-4C95-8365-24C698455618}"/>
              </a:ext>
            </a:extLst>
          </p:cNvPr>
          <p:cNvSpPr txBox="1">
            <a:spLocks/>
          </p:cNvSpPr>
          <p:nvPr/>
        </p:nvSpPr>
        <p:spPr>
          <a:xfrm>
            <a:off x="172841" y="1005815"/>
            <a:ext cx="7536626" cy="872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371851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2801" b="0" i="0" kern="120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  <a:lvl2pPr marL="1028888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815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740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666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2592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8517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4444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30369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EXP v/s SIM (Mechanical)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Titre 1">
            <a:extLst>
              <a:ext uri="{FF2B5EF4-FFF2-40B4-BE49-F238E27FC236}">
                <a16:creationId xmlns:a16="http://schemas.microsoft.com/office/drawing/2014/main" id="{C6313194-A461-4EEF-A658-B7C671768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4164952" cy="1133831"/>
          </a:xfrm>
        </p:spPr>
        <p:txBody>
          <a:bodyPr/>
          <a:lstStyle/>
          <a:p>
            <a:r>
              <a:rPr lang="en-GB" dirty="0"/>
              <a:t>Simulation results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27B8584-8B39-4E68-9444-0FFE13108D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86441"/>
              </p:ext>
            </p:extLst>
          </p:nvPr>
        </p:nvGraphicFramePr>
        <p:xfrm>
          <a:off x="6880704" y="566915"/>
          <a:ext cx="4529765" cy="2665524"/>
        </p:xfrm>
        <a:graphic>
          <a:graphicData uri="http://schemas.openxmlformats.org/drawingml/2006/table">
            <a:tbl>
              <a:tblPr firstRow="1" firstCol="1" bandRow="1"/>
              <a:tblGrid>
                <a:gridCol w="3072684">
                  <a:extLst>
                    <a:ext uri="{9D8B030D-6E8A-4147-A177-3AD203B41FA5}">
                      <a16:colId xmlns:a16="http://schemas.microsoft.com/office/drawing/2014/main" val="3224627836"/>
                    </a:ext>
                  </a:extLst>
                </a:gridCol>
                <a:gridCol w="1457081">
                  <a:extLst>
                    <a:ext uri="{9D8B030D-6E8A-4147-A177-3AD203B41FA5}">
                      <a16:colId xmlns:a16="http://schemas.microsoft.com/office/drawing/2014/main" val="3142448749"/>
                    </a:ext>
                  </a:extLst>
                </a:gridCol>
              </a:tblGrid>
              <a:tr h="444254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Final z-distortion (mm)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LDS location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915010"/>
                  </a:ext>
                </a:extLst>
              </a:tr>
              <a:tr h="444254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Experimental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3.88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5705245"/>
                  </a:ext>
                </a:extLst>
              </a:tr>
              <a:tr h="444254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No-lumping simulation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4.83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2435740"/>
                  </a:ext>
                </a:extLst>
              </a:tr>
              <a:tr h="444254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2-layer lumping simulation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3.65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15122835"/>
                  </a:ext>
                </a:extLst>
              </a:tr>
              <a:tr h="444254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5-layer lumping simulation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2.89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2696885"/>
                  </a:ext>
                </a:extLst>
              </a:tr>
              <a:tr h="444254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10-layer lumping simulation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1.53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00803464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3A0A280B-1261-4B89-B1FE-3D6EF7FA26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3249" y="566915"/>
            <a:ext cx="5760000" cy="454557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96C0FD9-5B00-432B-978F-24C7DC7071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3249" y="5478874"/>
            <a:ext cx="5760000" cy="450421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ED96C56-4241-4E87-BF36-321ED9E67D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9" t="30371" r="7963" b="28704"/>
          <a:stretch/>
        </p:blipFill>
        <p:spPr>
          <a:xfrm>
            <a:off x="6090285" y="4015186"/>
            <a:ext cx="5400000" cy="26028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10B2E4E-811B-46B9-820B-6F5682A474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t="30000" r="7778" b="29166"/>
          <a:stretch/>
        </p:blipFill>
        <p:spPr>
          <a:xfrm>
            <a:off x="6090285" y="6764871"/>
            <a:ext cx="5400000" cy="25772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A4C4ED0-34AF-4392-8BA5-DB79CCF0859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t="30278" r="7870" b="28796"/>
          <a:stretch/>
        </p:blipFill>
        <p:spPr>
          <a:xfrm>
            <a:off x="437421" y="6764871"/>
            <a:ext cx="5400000" cy="259153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44C16E8-7122-4DCB-8A11-244155401EB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9" t="30642" r="7836" b="28426"/>
          <a:stretch/>
        </p:blipFill>
        <p:spPr>
          <a:xfrm>
            <a:off x="437421" y="4015186"/>
            <a:ext cx="5400000" cy="259473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71EAA91-3BA0-4E1A-8D37-B3F87393D3EA}"/>
              </a:ext>
            </a:extLst>
          </p:cNvPr>
          <p:cNvSpPr txBox="1"/>
          <p:nvPr/>
        </p:nvSpPr>
        <p:spPr>
          <a:xfrm>
            <a:off x="437421" y="4015186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lumping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E436AF8-FEC2-4755-9642-ECD05DB4435A}"/>
              </a:ext>
            </a:extLst>
          </p:cNvPr>
          <p:cNvSpPr txBox="1"/>
          <p:nvPr/>
        </p:nvSpPr>
        <p:spPr>
          <a:xfrm>
            <a:off x="6090285" y="4015186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2-layer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BA2422-8DDB-4FC2-97B2-FCA304C76BBD}"/>
              </a:ext>
            </a:extLst>
          </p:cNvPr>
          <p:cNvSpPr txBox="1"/>
          <p:nvPr/>
        </p:nvSpPr>
        <p:spPr>
          <a:xfrm>
            <a:off x="437421" y="6764871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4-layer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7487EB1-9E27-4AF3-B9EA-11A12A9CFABB}"/>
              </a:ext>
            </a:extLst>
          </p:cNvPr>
          <p:cNvSpPr txBox="1"/>
          <p:nvPr/>
        </p:nvSpPr>
        <p:spPr>
          <a:xfrm>
            <a:off x="6090285" y="6764871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8-layer</a:t>
            </a:r>
          </a:p>
        </p:txBody>
      </p:sp>
    </p:spTree>
    <p:extLst>
      <p:ext uri="{BB962C8B-B14F-4D97-AF65-F5344CB8AC3E}">
        <p14:creationId xmlns:p14="http://schemas.microsoft.com/office/powerpoint/2010/main" val="368612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BBF7D8-0F1D-4A39-9060-3BD8AA1559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35" b="36121"/>
          <a:stretch/>
        </p:blipFill>
        <p:spPr>
          <a:xfrm>
            <a:off x="475635" y="3842998"/>
            <a:ext cx="7920000" cy="22289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E49655-CE13-41EB-9451-4F95440089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19" b="36182"/>
          <a:stretch/>
        </p:blipFill>
        <p:spPr>
          <a:xfrm>
            <a:off x="9365765" y="3842998"/>
            <a:ext cx="7920000" cy="21620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BD217A-51E6-4554-B38C-42143E6CFC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19" b="37293"/>
          <a:stretch/>
        </p:blipFill>
        <p:spPr>
          <a:xfrm>
            <a:off x="9365765" y="7153322"/>
            <a:ext cx="7920000" cy="20740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E7AE0E-524F-4F9A-93CD-49C7444585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19" b="36182"/>
          <a:stretch/>
        </p:blipFill>
        <p:spPr>
          <a:xfrm>
            <a:off x="475635" y="7153322"/>
            <a:ext cx="7920000" cy="2162041"/>
          </a:xfrm>
          <a:prstGeom prst="rect">
            <a:avLst/>
          </a:prstGeom>
        </p:spPr>
      </p:pic>
      <p:sp>
        <p:nvSpPr>
          <p:cNvPr id="145" name="Espace réservé du texte 3">
            <a:extLst>
              <a:ext uri="{FF2B5EF4-FFF2-40B4-BE49-F238E27FC236}">
                <a16:creationId xmlns:a16="http://schemas.microsoft.com/office/drawing/2014/main" id="{C9074FDE-E39F-4C95-8365-24C698455618}"/>
              </a:ext>
            </a:extLst>
          </p:cNvPr>
          <p:cNvSpPr txBox="1">
            <a:spLocks/>
          </p:cNvSpPr>
          <p:nvPr/>
        </p:nvSpPr>
        <p:spPr>
          <a:xfrm>
            <a:off x="172841" y="1005815"/>
            <a:ext cx="7536626" cy="872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371851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2801" b="0" i="0" kern="120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  <a:lvl2pPr marL="1028888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815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740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666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2592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8517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4444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30369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EXP v/s SIM (Mechanical)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Titre 1">
            <a:extLst>
              <a:ext uri="{FF2B5EF4-FFF2-40B4-BE49-F238E27FC236}">
                <a16:creationId xmlns:a16="http://schemas.microsoft.com/office/drawing/2014/main" id="{C6313194-A461-4EEF-A658-B7C671768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4164952" cy="1133831"/>
          </a:xfrm>
        </p:spPr>
        <p:txBody>
          <a:bodyPr/>
          <a:lstStyle/>
          <a:p>
            <a:r>
              <a:rPr lang="en-GB" dirty="0"/>
              <a:t>Simulation results</a:t>
            </a:r>
          </a:p>
        </p:txBody>
      </p:sp>
      <p:pic>
        <p:nvPicPr>
          <p:cNvPr id="22" name="Image 5">
            <a:extLst>
              <a:ext uri="{FF2B5EF4-FFF2-40B4-BE49-F238E27FC236}">
                <a16:creationId xmlns:a16="http://schemas.microsoft.com/office/drawing/2014/main" id="{4615A517-C447-4508-911E-09090561AA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5" t="33276" r="18207" b="33041"/>
          <a:stretch/>
        </p:blipFill>
        <p:spPr bwMode="auto">
          <a:xfrm>
            <a:off x="6734165" y="407439"/>
            <a:ext cx="7200000" cy="209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F266FF1-419A-4775-B945-A4221DAA6DF0}"/>
              </a:ext>
            </a:extLst>
          </p:cNvPr>
          <p:cNvSpPr txBox="1"/>
          <p:nvPr/>
        </p:nvSpPr>
        <p:spPr>
          <a:xfrm>
            <a:off x="13905099" y="2033532"/>
            <a:ext cx="10150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6.97 mm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CFB059F-7175-4D39-8ABB-A9922C94EDB7}"/>
              </a:ext>
            </a:extLst>
          </p:cNvPr>
          <p:cNvCxnSpPr/>
          <p:nvPr/>
        </p:nvCxnSpPr>
        <p:spPr>
          <a:xfrm flipV="1">
            <a:off x="13819898" y="2082597"/>
            <a:ext cx="0" cy="30600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AB37891-7D21-4500-B0D2-6C8AFE4EB409}"/>
              </a:ext>
            </a:extLst>
          </p:cNvPr>
          <p:cNvSpPr txBox="1"/>
          <p:nvPr/>
        </p:nvSpPr>
        <p:spPr>
          <a:xfrm>
            <a:off x="9428308" y="2502505"/>
            <a:ext cx="1811714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20C4B7-232A-462B-A5B2-A22E12BA0718}"/>
              </a:ext>
            </a:extLst>
          </p:cNvPr>
          <p:cNvSpPr txBox="1"/>
          <p:nvPr/>
        </p:nvSpPr>
        <p:spPr>
          <a:xfrm>
            <a:off x="17199393" y="8845752"/>
            <a:ext cx="10150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2.09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CB49EC-B98D-49F3-9F6C-8381FE0BA11B}"/>
              </a:ext>
            </a:extLst>
          </p:cNvPr>
          <p:cNvSpPr txBox="1"/>
          <p:nvPr/>
        </p:nvSpPr>
        <p:spPr>
          <a:xfrm>
            <a:off x="8309265" y="8858452"/>
            <a:ext cx="10150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3.98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42A5B2-8C3A-40EC-B7BD-3C5B61EBCEAD}"/>
              </a:ext>
            </a:extLst>
          </p:cNvPr>
          <p:cNvSpPr txBox="1"/>
          <p:nvPr/>
        </p:nvSpPr>
        <p:spPr>
          <a:xfrm>
            <a:off x="17199393" y="5546984"/>
            <a:ext cx="10150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5.06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B466E1-8100-4BAA-B236-8DDB3F4479DE}"/>
              </a:ext>
            </a:extLst>
          </p:cNvPr>
          <p:cNvSpPr txBox="1"/>
          <p:nvPr/>
        </p:nvSpPr>
        <p:spPr>
          <a:xfrm>
            <a:off x="8309265" y="5648584"/>
            <a:ext cx="10150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6.68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AB2483-5D08-437E-A42B-4C8DAA209B1D}"/>
              </a:ext>
            </a:extLst>
          </p:cNvPr>
          <p:cNvSpPr txBox="1"/>
          <p:nvPr/>
        </p:nvSpPr>
        <p:spPr>
          <a:xfrm>
            <a:off x="475635" y="3842998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lumping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750000-4AC7-4BE8-9526-7B7FBF349625}"/>
              </a:ext>
            </a:extLst>
          </p:cNvPr>
          <p:cNvSpPr txBox="1"/>
          <p:nvPr/>
        </p:nvSpPr>
        <p:spPr>
          <a:xfrm>
            <a:off x="9365765" y="3842998"/>
            <a:ext cx="1826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2-layer lumping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AD7582-719D-470D-8ABF-A37D8D2C82FC}"/>
              </a:ext>
            </a:extLst>
          </p:cNvPr>
          <p:cNvSpPr txBox="1"/>
          <p:nvPr/>
        </p:nvSpPr>
        <p:spPr>
          <a:xfrm>
            <a:off x="9365765" y="7153322"/>
            <a:ext cx="1826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8-layer lumping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1A3CCC-9719-49A1-B1B6-061EECD0816B}"/>
              </a:ext>
            </a:extLst>
          </p:cNvPr>
          <p:cNvSpPr txBox="1"/>
          <p:nvPr/>
        </p:nvSpPr>
        <p:spPr>
          <a:xfrm>
            <a:off x="475635" y="7153322"/>
            <a:ext cx="1826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4-layer lumping</a:t>
            </a:r>
          </a:p>
        </p:txBody>
      </p:sp>
    </p:spTree>
    <p:extLst>
      <p:ext uri="{BB962C8B-B14F-4D97-AF65-F5344CB8AC3E}">
        <p14:creationId xmlns:p14="http://schemas.microsoft.com/office/powerpoint/2010/main" val="321268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0" grpId="0" animBg="1"/>
      <p:bldP spid="31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3A57852-DB9C-D04C-96DE-F2C39EC3F1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Industrial part simulation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F950539-0F7E-DC48-9844-2B61ADAA4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652" y="1889947"/>
            <a:ext cx="9961428" cy="1988651"/>
          </a:xfrm>
        </p:spPr>
        <p:txBody>
          <a:bodyPr/>
          <a:lstStyle/>
          <a:p>
            <a:r>
              <a:rPr lang="en-US" dirty="0"/>
              <a:t>Project Impact!</a:t>
            </a:r>
          </a:p>
        </p:txBody>
      </p:sp>
      <p:pic>
        <p:nvPicPr>
          <p:cNvPr id="6" name="Espace réservé pour une image  5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3606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7">
            <a:extLst>
              <a:ext uri="{FF2B5EF4-FFF2-40B4-BE49-F238E27FC236}">
                <a16:creationId xmlns:a16="http://schemas.microsoft.com/office/drawing/2014/main" id="{F48B98E3-91CA-48B1-BFFE-35E8E3A7B64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09" t="3188" r="34921" b="8594"/>
          <a:stretch/>
        </p:blipFill>
        <p:spPr>
          <a:xfrm>
            <a:off x="6427125" y="1782952"/>
            <a:ext cx="1939791" cy="4680000"/>
          </a:xfrm>
          <a:prstGeom prst="rect">
            <a:avLst/>
          </a:prstGeom>
        </p:spPr>
      </p:pic>
      <p:pic>
        <p:nvPicPr>
          <p:cNvPr id="74" name="Image 32">
            <a:extLst>
              <a:ext uri="{FF2B5EF4-FFF2-40B4-BE49-F238E27FC236}">
                <a16:creationId xmlns:a16="http://schemas.microsoft.com/office/drawing/2014/main" id="{923F1BB6-920A-4D93-B1DA-758CD8323F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07013" y="4774664"/>
            <a:ext cx="4320000" cy="35612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Titre 1">
            <a:extLst>
              <a:ext uri="{FF2B5EF4-FFF2-40B4-BE49-F238E27FC236}">
                <a16:creationId xmlns:a16="http://schemas.microsoft.com/office/drawing/2014/main" id="{091A31B7-E02D-45C9-90BA-CF3F38179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9094985" cy="113383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part simulation</a:t>
            </a:r>
          </a:p>
        </p:txBody>
      </p:sp>
      <p:sp>
        <p:nvSpPr>
          <p:cNvPr id="35" name="Espace réservé du texte 3">
            <a:extLst>
              <a:ext uri="{FF2B5EF4-FFF2-40B4-BE49-F238E27FC236}">
                <a16:creationId xmlns:a16="http://schemas.microsoft.com/office/drawing/2014/main" id="{AFE34D6C-1169-47D9-8BAA-8941D98C9947}"/>
              </a:ext>
            </a:extLst>
          </p:cNvPr>
          <p:cNvSpPr txBox="1">
            <a:spLocks/>
          </p:cNvSpPr>
          <p:nvPr/>
        </p:nvSpPr>
        <p:spPr>
          <a:xfrm>
            <a:off x="172840" y="1005815"/>
            <a:ext cx="7709287" cy="872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371851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2801" b="0" i="0" kern="120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  <a:lvl2pPr marL="1028888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815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740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666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2592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8517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4444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30369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PRINT PART 1</a:t>
            </a:r>
            <a:r>
              <a:rPr lang="en-GB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 RIGHT ”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1">
            <a:extLst>
              <a:ext uri="{FF2B5EF4-FFF2-40B4-BE49-F238E27FC236}">
                <a16:creationId xmlns:a16="http://schemas.microsoft.com/office/drawing/2014/main" id="{591729E7-D927-41F8-B61A-CF2F16C4E09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0" t="4854" r="34085" b="9368"/>
          <a:stretch/>
        </p:blipFill>
        <p:spPr>
          <a:xfrm>
            <a:off x="9457475" y="1782952"/>
            <a:ext cx="2026671" cy="4680000"/>
          </a:xfrm>
          <a:prstGeom prst="rect">
            <a:avLst/>
          </a:prstGeom>
        </p:spPr>
      </p:pic>
      <p:sp>
        <p:nvSpPr>
          <p:cNvPr id="22" name="Flèche : droite 5">
            <a:extLst>
              <a:ext uri="{FF2B5EF4-FFF2-40B4-BE49-F238E27FC236}">
                <a16:creationId xmlns:a16="http://schemas.microsoft.com/office/drawing/2014/main" id="{D62EDF8C-9822-4412-8AA6-0CB2B83FA90B}"/>
              </a:ext>
            </a:extLst>
          </p:cNvPr>
          <p:cNvSpPr/>
          <p:nvPr/>
        </p:nvSpPr>
        <p:spPr>
          <a:xfrm>
            <a:off x="1158949" y="6736647"/>
            <a:ext cx="11066894" cy="864067"/>
          </a:xfrm>
          <a:prstGeom prst="rightArrow">
            <a:avLst/>
          </a:prstGeom>
          <a:solidFill>
            <a:srgbClr val="BFBFBF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" name="Picture 7">
            <a:extLst>
              <a:ext uri="{FF2B5EF4-FFF2-40B4-BE49-F238E27FC236}">
                <a16:creationId xmlns:a16="http://schemas.microsoft.com/office/drawing/2014/main" id="{9717261B-C71A-46DF-8D66-707699C0FE3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38102" t="7029" r="37951"/>
          <a:stretch/>
        </p:blipFill>
        <p:spPr>
          <a:xfrm>
            <a:off x="2314017" y="1871398"/>
            <a:ext cx="1953995" cy="4607227"/>
          </a:xfrm>
          <a:prstGeom prst="rect">
            <a:avLst/>
          </a:prstGeom>
          <a:ln>
            <a:noFill/>
          </a:ln>
        </p:spPr>
      </p:pic>
      <p:sp>
        <p:nvSpPr>
          <p:cNvPr id="26" name="Ellipse 31">
            <a:extLst>
              <a:ext uri="{FF2B5EF4-FFF2-40B4-BE49-F238E27FC236}">
                <a16:creationId xmlns:a16="http://schemas.microsoft.com/office/drawing/2014/main" id="{FCBB2EE0-AF7A-4CC2-BD9B-6724F9F83E17}"/>
              </a:ext>
            </a:extLst>
          </p:cNvPr>
          <p:cNvSpPr/>
          <p:nvPr/>
        </p:nvSpPr>
        <p:spPr>
          <a:xfrm>
            <a:off x="2751014" y="6628680"/>
            <a:ext cx="1080000" cy="1080000"/>
          </a:xfrm>
          <a:prstGeom prst="ellipse">
            <a:avLst/>
          </a:prstGeom>
          <a:solidFill>
            <a:srgbClr val="356BA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CAM</a:t>
            </a:r>
          </a:p>
        </p:txBody>
      </p:sp>
      <p:pic>
        <p:nvPicPr>
          <p:cNvPr id="27" name="image26">
            <a:hlinkClick r:id="" action="ppaction://media"/>
            <a:extLst>
              <a:ext uri="{FF2B5EF4-FFF2-40B4-BE49-F238E27FC236}">
                <a16:creationId xmlns:a16="http://schemas.microsoft.com/office/drawing/2014/main" id="{5C87D81E-26DA-4436-9223-9B52373A1CC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40101" t="5732" r="39518" b="6244"/>
          <a:stretch/>
        </p:blipFill>
        <p:spPr>
          <a:xfrm>
            <a:off x="4271253" y="1782952"/>
            <a:ext cx="1957004" cy="4680000"/>
          </a:xfrm>
          <a:prstGeom prst="rect">
            <a:avLst/>
          </a:prstGeom>
        </p:spPr>
      </p:pic>
      <p:sp>
        <p:nvSpPr>
          <p:cNvPr id="32" name="TextBox 16">
            <a:extLst>
              <a:ext uri="{FF2B5EF4-FFF2-40B4-BE49-F238E27FC236}">
                <a16:creationId xmlns:a16="http://schemas.microsoft.com/office/drawing/2014/main" id="{D7E4C424-CE4B-4C02-853B-52E328D95C2E}"/>
              </a:ext>
            </a:extLst>
          </p:cNvPr>
          <p:cNvSpPr txBox="1"/>
          <p:nvPr/>
        </p:nvSpPr>
        <p:spPr>
          <a:xfrm>
            <a:off x="6904545" y="1231570"/>
            <a:ext cx="984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solidFill>
                  <a:srgbClr val="FF0000"/>
                </a:solidFill>
              </a:rPr>
              <a:t>0s</a:t>
            </a:r>
          </a:p>
        </p:txBody>
      </p:sp>
      <p:sp>
        <p:nvSpPr>
          <p:cNvPr id="36" name="TextBox 18">
            <a:extLst>
              <a:ext uri="{FF2B5EF4-FFF2-40B4-BE49-F238E27FC236}">
                <a16:creationId xmlns:a16="http://schemas.microsoft.com/office/drawing/2014/main" id="{608D81F0-D607-4B88-B22D-B6FE24433122}"/>
              </a:ext>
            </a:extLst>
          </p:cNvPr>
          <p:cNvSpPr txBox="1"/>
          <p:nvPr/>
        </p:nvSpPr>
        <p:spPr>
          <a:xfrm>
            <a:off x="9798017" y="1231570"/>
            <a:ext cx="13455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solidFill>
                  <a:srgbClr val="5FAE5F"/>
                </a:solidFill>
              </a:rPr>
              <a:t>60s</a:t>
            </a:r>
          </a:p>
        </p:txBody>
      </p:sp>
      <p:pic>
        <p:nvPicPr>
          <p:cNvPr id="37" name="Picture 2" descr="remove, delete, cancel, no, check, error ">
            <a:extLst>
              <a:ext uri="{FF2B5EF4-FFF2-40B4-BE49-F238E27FC236}">
                <a16:creationId xmlns:a16="http://schemas.microsoft.com/office/drawing/2014/main" id="{E2A7DD7D-DC1F-440E-80E9-6144E6E43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671" y="1246291"/>
            <a:ext cx="536661" cy="53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heck, ok, sticker, verified ">
            <a:extLst>
              <a:ext uri="{FF2B5EF4-FFF2-40B4-BE49-F238E27FC236}">
                <a16:creationId xmlns:a16="http://schemas.microsoft.com/office/drawing/2014/main" id="{35445BEF-E83E-48C7-BEFD-044162576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00CC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3912" y="1260788"/>
            <a:ext cx="522164" cy="52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Ellipse 22">
            <a:extLst>
              <a:ext uri="{FF2B5EF4-FFF2-40B4-BE49-F238E27FC236}">
                <a16:creationId xmlns:a16="http://schemas.microsoft.com/office/drawing/2014/main" id="{F4A0A6C6-12F3-496D-A0B4-A32121A2222D}"/>
              </a:ext>
            </a:extLst>
          </p:cNvPr>
          <p:cNvSpPr/>
          <p:nvPr/>
        </p:nvSpPr>
        <p:spPr>
          <a:xfrm>
            <a:off x="8067275" y="6628679"/>
            <a:ext cx="1958400" cy="1080001"/>
          </a:xfrm>
          <a:prstGeom prst="ellipse">
            <a:avLst/>
          </a:prstGeom>
          <a:solidFill>
            <a:srgbClr val="356BA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MECHANICAL</a:t>
            </a:r>
          </a:p>
          <a:p>
            <a:pPr algn="ctr"/>
            <a:r>
              <a:rPr lang="fr-FR" sz="1600" b="1" dirty="0"/>
              <a:t>SIMULATION</a:t>
            </a:r>
          </a:p>
        </p:txBody>
      </p:sp>
      <p:sp>
        <p:nvSpPr>
          <p:cNvPr id="67" name="Ellipse 50">
            <a:extLst>
              <a:ext uri="{FF2B5EF4-FFF2-40B4-BE49-F238E27FC236}">
                <a16:creationId xmlns:a16="http://schemas.microsoft.com/office/drawing/2014/main" id="{F05458DA-6499-4CB7-9A06-6E9F726D78F2}"/>
              </a:ext>
            </a:extLst>
          </p:cNvPr>
          <p:cNvSpPr/>
          <p:nvPr/>
        </p:nvSpPr>
        <p:spPr>
          <a:xfrm>
            <a:off x="4275741" y="6628679"/>
            <a:ext cx="1958400" cy="1080001"/>
          </a:xfrm>
          <a:prstGeom prst="ellipse">
            <a:avLst/>
          </a:prstGeom>
          <a:solidFill>
            <a:srgbClr val="356BA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THERMAL SIMULATION</a:t>
            </a:r>
          </a:p>
        </p:txBody>
      </p:sp>
      <p:pic>
        <p:nvPicPr>
          <p:cNvPr id="68" name="Picture 4">
            <a:extLst>
              <a:ext uri="{FF2B5EF4-FFF2-40B4-BE49-F238E27FC236}">
                <a16:creationId xmlns:a16="http://schemas.microsoft.com/office/drawing/2014/main" id="{751AC840-E6AE-497A-8C29-1B726E769EA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38032" t="6256" r="37899"/>
          <a:stretch/>
        </p:blipFill>
        <p:spPr>
          <a:xfrm>
            <a:off x="366334" y="1871398"/>
            <a:ext cx="1947683" cy="4607227"/>
          </a:xfrm>
          <a:prstGeom prst="rect">
            <a:avLst/>
          </a:prstGeom>
          <a:ln>
            <a:noFill/>
          </a:ln>
        </p:spPr>
      </p:pic>
      <p:pic>
        <p:nvPicPr>
          <p:cNvPr id="73" name="Image 24">
            <a:extLst>
              <a:ext uri="{FF2B5EF4-FFF2-40B4-BE49-F238E27FC236}">
                <a16:creationId xmlns:a16="http://schemas.microsoft.com/office/drawing/2014/main" id="{A7A58A46-674D-42EC-B5E4-5442FE70672A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grayscl/>
          </a:blip>
          <a:srcRect t="9907"/>
          <a:stretch/>
        </p:blipFill>
        <p:spPr>
          <a:xfrm>
            <a:off x="13407013" y="1878393"/>
            <a:ext cx="4320000" cy="1743839"/>
          </a:xfrm>
          <a:prstGeom prst="rect">
            <a:avLst/>
          </a:prstGeom>
          <a:ln w="5715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5" name="Ellipse 30">
            <a:extLst>
              <a:ext uri="{FF2B5EF4-FFF2-40B4-BE49-F238E27FC236}">
                <a16:creationId xmlns:a16="http://schemas.microsoft.com/office/drawing/2014/main" id="{7D7F8443-F1EB-4E4D-803A-A8DC2773120F}"/>
              </a:ext>
            </a:extLst>
          </p:cNvPr>
          <p:cNvSpPr/>
          <p:nvPr/>
        </p:nvSpPr>
        <p:spPr>
          <a:xfrm>
            <a:off x="800175" y="6628680"/>
            <a:ext cx="1080000" cy="1080000"/>
          </a:xfrm>
          <a:prstGeom prst="ellipse">
            <a:avLst/>
          </a:prstGeom>
          <a:solidFill>
            <a:srgbClr val="356BA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CAD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BEAD555C-8306-418C-BF29-8646A4F9E723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" t="4384" r="82669" b="5500"/>
          <a:stretch/>
        </p:blipFill>
        <p:spPr>
          <a:xfrm>
            <a:off x="8383306" y="1782952"/>
            <a:ext cx="789390" cy="468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D3DE742-3F82-4957-8CE0-48898D6E9720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" t="5283" r="83235" b="5118"/>
          <a:stretch/>
        </p:blipFill>
        <p:spPr>
          <a:xfrm>
            <a:off x="11484146" y="1791629"/>
            <a:ext cx="741697" cy="4680000"/>
          </a:xfrm>
          <a:prstGeom prst="rect">
            <a:avLst/>
          </a:prstGeom>
        </p:spPr>
      </p:pic>
      <p:sp>
        <p:nvSpPr>
          <p:cNvPr id="49" name="Inhaltsplatzhalter 4">
            <a:extLst>
              <a:ext uri="{FF2B5EF4-FFF2-40B4-BE49-F238E27FC236}">
                <a16:creationId xmlns:a16="http://schemas.microsoft.com/office/drawing/2014/main" id="{EF8C64C4-AB97-4309-9DEF-C6BB1E5F52F1}"/>
              </a:ext>
            </a:extLst>
          </p:cNvPr>
          <p:cNvSpPr txBox="1">
            <a:spLocks/>
          </p:cNvSpPr>
          <p:nvPr/>
        </p:nvSpPr>
        <p:spPr>
          <a:xfrm>
            <a:off x="13407012" y="1511558"/>
            <a:ext cx="3181136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GB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 128 x 660 mm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Inhaltsplatzhalter 4">
            <a:extLst>
              <a:ext uri="{FF2B5EF4-FFF2-40B4-BE49-F238E27FC236}">
                <a16:creationId xmlns:a16="http://schemas.microsoft.com/office/drawing/2014/main" id="{E5A13C28-96B5-45C9-80D1-00C8FEB9EEC7}"/>
              </a:ext>
            </a:extLst>
          </p:cNvPr>
          <p:cNvSpPr txBox="1">
            <a:spLocks/>
          </p:cNvSpPr>
          <p:nvPr/>
        </p:nvSpPr>
        <p:spPr>
          <a:xfrm>
            <a:off x="13407012" y="3630509"/>
            <a:ext cx="4320000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0"/>
              </a:spcAft>
              <a:buNone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Fabricated part with </a:t>
            </a:r>
            <a:r>
              <a:rPr lang="en-GB" sz="2400" b="1" i="1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60s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cooling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Inhaltsplatzhalter 4">
            <a:extLst>
              <a:ext uri="{FF2B5EF4-FFF2-40B4-BE49-F238E27FC236}">
                <a16:creationId xmlns:a16="http://schemas.microsoft.com/office/drawing/2014/main" id="{6FDC625F-9AF3-4454-BFF8-80CB6CB15EA4}"/>
              </a:ext>
            </a:extLst>
          </p:cNvPr>
          <p:cNvSpPr txBox="1">
            <a:spLocks/>
          </p:cNvSpPr>
          <p:nvPr/>
        </p:nvSpPr>
        <p:spPr>
          <a:xfrm>
            <a:off x="13743072" y="8346183"/>
            <a:ext cx="3638738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0"/>
              </a:spcAft>
              <a:buNone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EXP: DEFORMATION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Inhaltsplatzhalter 4">
            <a:extLst>
              <a:ext uri="{FF2B5EF4-FFF2-40B4-BE49-F238E27FC236}">
                <a16:creationId xmlns:a16="http://schemas.microsoft.com/office/drawing/2014/main" id="{FF7EB6EE-6D98-4AA5-BFC3-59856C566DAC}"/>
              </a:ext>
            </a:extLst>
          </p:cNvPr>
          <p:cNvSpPr txBox="1">
            <a:spLocks/>
          </p:cNvSpPr>
          <p:nvPr/>
        </p:nvSpPr>
        <p:spPr>
          <a:xfrm>
            <a:off x="5638652" y="7966702"/>
            <a:ext cx="7494810" cy="22191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GB" sz="3200" b="1" dirty="0">
                <a:solidFill>
                  <a:schemeClr val="accent4"/>
                </a:solidFill>
                <a:latin typeface="+mn-lt"/>
              </a:rPr>
              <a:t>Influence of inter-layer dwell time (SIM)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GB" sz="2400" dirty="0">
                <a:solidFill>
                  <a:schemeClr val="tx1"/>
                </a:solidFill>
                <a:latin typeface="+mn-lt"/>
              </a:rPr>
              <a:t>With an addition of 60s in simulation (optimized value)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GB" sz="1800" dirty="0">
                <a:solidFill>
                  <a:schemeClr val="tx1"/>
                </a:solidFill>
                <a:latin typeface="+mn-lt"/>
              </a:rPr>
              <a:t>Peak temperatures are controlled during fabrication.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GB" sz="1800" dirty="0">
                <a:solidFill>
                  <a:schemeClr val="tx1"/>
                </a:solidFill>
                <a:latin typeface="+mn-lt"/>
              </a:rPr>
              <a:t>Deformation is reduced by 43%. Validated with EXP data.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GB" sz="1800" dirty="0">
                <a:solidFill>
                  <a:schemeClr val="tx1"/>
                </a:solidFill>
                <a:latin typeface="+mn-lt"/>
              </a:rPr>
              <a:t>Complex part “ PRINTED 1</a:t>
            </a:r>
            <a:r>
              <a:rPr lang="en-GB" sz="1800" baseline="30000" dirty="0">
                <a:solidFill>
                  <a:schemeClr val="tx1"/>
                </a:solidFill>
                <a:latin typeface="+mn-lt"/>
              </a:rPr>
              <a:t>st</a:t>
            </a:r>
            <a:r>
              <a:rPr lang="en-GB" sz="1800" dirty="0">
                <a:solidFill>
                  <a:schemeClr val="tx1"/>
                </a:solidFill>
                <a:latin typeface="+mn-lt"/>
              </a:rPr>
              <a:t> TIME RIGHT “.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56" name="Groupe 69">
            <a:extLst>
              <a:ext uri="{FF2B5EF4-FFF2-40B4-BE49-F238E27FC236}">
                <a16:creationId xmlns:a16="http://schemas.microsoft.com/office/drawing/2014/main" id="{386A1E32-6372-4DE8-8A6F-AFAD9627284A}"/>
              </a:ext>
            </a:extLst>
          </p:cNvPr>
          <p:cNvGrpSpPr>
            <a:grpSpLocks noChangeAspect="1"/>
          </p:cNvGrpSpPr>
          <p:nvPr/>
        </p:nvGrpSpPr>
        <p:grpSpPr>
          <a:xfrm>
            <a:off x="411014" y="7966702"/>
            <a:ext cx="4680000" cy="359731"/>
            <a:chOff x="1118575" y="9315533"/>
            <a:chExt cx="6831457" cy="586568"/>
          </a:xfrm>
        </p:grpSpPr>
        <p:pic>
          <p:nvPicPr>
            <p:cNvPr id="58" name="Picture 2" descr="PCM">
              <a:extLst>
                <a:ext uri="{FF2B5EF4-FFF2-40B4-BE49-F238E27FC236}">
                  <a16:creationId xmlns:a16="http://schemas.microsoft.com/office/drawing/2014/main" id="{CE419E70-12CC-4CCB-995B-7DF0CCD1BCD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33" b="41249"/>
            <a:stretch/>
          </p:blipFill>
          <p:spPr bwMode="auto">
            <a:xfrm>
              <a:off x="5762121" y="9315533"/>
              <a:ext cx="2187911" cy="568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Graphic 27">
              <a:extLst>
                <a:ext uri="{FF2B5EF4-FFF2-40B4-BE49-F238E27FC236}">
                  <a16:creationId xmlns:a16="http://schemas.microsoft.com/office/drawing/2014/main" id="{7075243B-9FE0-4333-A52C-7C8F72FBD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118575" y="9349728"/>
              <a:ext cx="2443753" cy="518179"/>
            </a:xfrm>
            <a:prstGeom prst="rect">
              <a:avLst/>
            </a:prstGeom>
          </p:spPr>
        </p:pic>
        <p:pic>
          <p:nvPicPr>
            <p:cNvPr id="60" name="Picture 4" descr="Club Laser et Procédés -">
              <a:extLst>
                <a:ext uri="{FF2B5EF4-FFF2-40B4-BE49-F238E27FC236}">
                  <a16:creationId xmlns:a16="http://schemas.microsoft.com/office/drawing/2014/main" id="{D2C8D70F-FE2B-4625-9DD6-3B3E7E71D5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045" b="21544"/>
            <a:stretch/>
          </p:blipFill>
          <p:spPr bwMode="auto">
            <a:xfrm>
              <a:off x="3562328" y="9315533"/>
              <a:ext cx="2522132" cy="586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" name="Espace réservé du texte 3">
            <a:extLst>
              <a:ext uri="{FF2B5EF4-FFF2-40B4-BE49-F238E27FC236}">
                <a16:creationId xmlns:a16="http://schemas.microsoft.com/office/drawing/2014/main" id="{AF8406C6-01A1-4CB3-ACED-1DC826D965C4}"/>
              </a:ext>
            </a:extLst>
          </p:cNvPr>
          <p:cNvSpPr txBox="1">
            <a:spLocks/>
          </p:cNvSpPr>
          <p:nvPr/>
        </p:nvSpPr>
        <p:spPr>
          <a:xfrm>
            <a:off x="529599" y="8457281"/>
            <a:ext cx="4442830" cy="5122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371851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2801" b="0" i="0" kern="120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  <a:lvl2pPr marL="1028888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815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740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666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2592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8517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4444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30369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Helical rotor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Moineau™ cavity pump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391A76-3FDA-47B8-B680-928A3BFD6F57}"/>
              </a:ext>
            </a:extLst>
          </p:cNvPr>
          <p:cNvSpPr txBox="1"/>
          <p:nvPr/>
        </p:nvSpPr>
        <p:spPr>
          <a:xfrm>
            <a:off x="10017054" y="36198"/>
            <a:ext cx="28063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Computation time:</a:t>
            </a:r>
          </a:p>
          <a:p>
            <a:r>
              <a:rPr lang="en-US" dirty="0"/>
              <a:t>Thermal analysis: 65 min</a:t>
            </a:r>
          </a:p>
          <a:p>
            <a:r>
              <a:rPr lang="en-US" dirty="0"/>
              <a:t>Mechanical analysis: 32 min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10864FF-D5E4-4A65-BB04-2731CFC684A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29599" y="8969503"/>
            <a:ext cx="4017612" cy="49381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E7F88622-D996-4069-A78E-9CF39C8F524B}"/>
              </a:ext>
            </a:extLst>
          </p:cNvPr>
          <p:cNvGrpSpPr>
            <a:grpSpLocks noChangeAspect="1"/>
          </p:cNvGrpSpPr>
          <p:nvPr/>
        </p:nvGrpSpPr>
        <p:grpSpPr>
          <a:xfrm>
            <a:off x="9007475" y="108537"/>
            <a:ext cx="900000" cy="897278"/>
            <a:chOff x="7258050" y="5789613"/>
            <a:chExt cx="525463" cy="5238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1" name="Freeform 628">
              <a:extLst>
                <a:ext uri="{FF2B5EF4-FFF2-40B4-BE49-F238E27FC236}">
                  <a16:creationId xmlns:a16="http://schemas.microsoft.com/office/drawing/2014/main" id="{EC6DD273-953A-4EA5-8DDE-695D5317F0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3475" y="5926138"/>
              <a:ext cx="146050" cy="171450"/>
            </a:xfrm>
            <a:custGeom>
              <a:avLst/>
              <a:gdLst>
                <a:gd name="T0" fmla="*/ 202 w 912"/>
                <a:gd name="T1" fmla="*/ 740 h 1077"/>
                <a:gd name="T2" fmla="*/ 156 w 912"/>
                <a:gd name="T3" fmla="*/ 762 h 1077"/>
                <a:gd name="T4" fmla="*/ 125 w 912"/>
                <a:gd name="T5" fmla="*/ 801 h 1077"/>
                <a:gd name="T6" fmla="*/ 114 w 912"/>
                <a:gd name="T7" fmla="*/ 850 h 1077"/>
                <a:gd name="T8" fmla="*/ 125 w 912"/>
                <a:gd name="T9" fmla="*/ 901 h 1077"/>
                <a:gd name="T10" fmla="*/ 156 w 912"/>
                <a:gd name="T11" fmla="*/ 939 h 1077"/>
                <a:gd name="T12" fmla="*/ 202 w 912"/>
                <a:gd name="T13" fmla="*/ 960 h 1077"/>
                <a:gd name="T14" fmla="*/ 254 w 912"/>
                <a:gd name="T15" fmla="*/ 960 h 1077"/>
                <a:gd name="T16" fmla="*/ 299 w 912"/>
                <a:gd name="T17" fmla="*/ 939 h 1077"/>
                <a:gd name="T18" fmla="*/ 330 w 912"/>
                <a:gd name="T19" fmla="*/ 901 h 1077"/>
                <a:gd name="T20" fmla="*/ 342 w 912"/>
                <a:gd name="T21" fmla="*/ 850 h 1077"/>
                <a:gd name="T22" fmla="*/ 330 w 912"/>
                <a:gd name="T23" fmla="*/ 801 h 1077"/>
                <a:gd name="T24" fmla="*/ 299 w 912"/>
                <a:gd name="T25" fmla="*/ 762 h 1077"/>
                <a:gd name="T26" fmla="*/ 254 w 912"/>
                <a:gd name="T27" fmla="*/ 740 h 1077"/>
                <a:gd name="T28" fmla="*/ 228 w 912"/>
                <a:gd name="T29" fmla="*/ 0 h 1077"/>
                <a:gd name="T30" fmla="*/ 262 w 912"/>
                <a:gd name="T31" fmla="*/ 12 h 1077"/>
                <a:gd name="T32" fmla="*/ 282 w 912"/>
                <a:gd name="T33" fmla="*/ 39 h 1077"/>
                <a:gd name="T34" fmla="*/ 285 w 912"/>
                <a:gd name="T35" fmla="*/ 632 h 1077"/>
                <a:gd name="T36" fmla="*/ 348 w 912"/>
                <a:gd name="T37" fmla="*/ 660 h 1077"/>
                <a:gd name="T38" fmla="*/ 400 w 912"/>
                <a:gd name="T39" fmla="*/ 703 h 1077"/>
                <a:gd name="T40" fmla="*/ 436 w 912"/>
                <a:gd name="T41" fmla="*/ 761 h 1077"/>
                <a:gd name="T42" fmla="*/ 855 w 912"/>
                <a:gd name="T43" fmla="*/ 794 h 1077"/>
                <a:gd name="T44" fmla="*/ 889 w 912"/>
                <a:gd name="T45" fmla="*/ 805 h 1077"/>
                <a:gd name="T46" fmla="*/ 909 w 912"/>
                <a:gd name="T47" fmla="*/ 833 h 1077"/>
                <a:gd name="T48" fmla="*/ 909 w 912"/>
                <a:gd name="T49" fmla="*/ 869 h 1077"/>
                <a:gd name="T50" fmla="*/ 889 w 912"/>
                <a:gd name="T51" fmla="*/ 897 h 1077"/>
                <a:gd name="T52" fmla="*/ 855 w 912"/>
                <a:gd name="T53" fmla="*/ 907 h 1077"/>
                <a:gd name="T54" fmla="*/ 437 w 912"/>
                <a:gd name="T55" fmla="*/ 939 h 1077"/>
                <a:gd name="T56" fmla="*/ 403 w 912"/>
                <a:gd name="T57" fmla="*/ 994 h 1077"/>
                <a:gd name="T58" fmla="*/ 355 w 912"/>
                <a:gd name="T59" fmla="*/ 1038 h 1077"/>
                <a:gd name="T60" fmla="*/ 295 w 912"/>
                <a:gd name="T61" fmla="*/ 1067 h 1077"/>
                <a:gd name="T62" fmla="*/ 228 w 912"/>
                <a:gd name="T63" fmla="*/ 1077 h 1077"/>
                <a:gd name="T64" fmla="*/ 156 w 912"/>
                <a:gd name="T65" fmla="*/ 1066 h 1077"/>
                <a:gd name="T66" fmla="*/ 93 w 912"/>
                <a:gd name="T67" fmla="*/ 1034 h 1077"/>
                <a:gd name="T68" fmla="*/ 44 w 912"/>
                <a:gd name="T69" fmla="*/ 984 h 1077"/>
                <a:gd name="T70" fmla="*/ 11 w 912"/>
                <a:gd name="T71" fmla="*/ 922 h 1077"/>
                <a:gd name="T72" fmla="*/ 0 w 912"/>
                <a:gd name="T73" fmla="*/ 850 h 1077"/>
                <a:gd name="T74" fmla="*/ 10 w 912"/>
                <a:gd name="T75" fmla="*/ 783 h 1077"/>
                <a:gd name="T76" fmla="*/ 39 w 912"/>
                <a:gd name="T77" fmla="*/ 725 h 1077"/>
                <a:gd name="T78" fmla="*/ 83 w 912"/>
                <a:gd name="T79" fmla="*/ 676 h 1077"/>
                <a:gd name="T80" fmla="*/ 140 w 912"/>
                <a:gd name="T81" fmla="*/ 642 h 1077"/>
                <a:gd name="T82" fmla="*/ 171 w 912"/>
                <a:gd name="T83" fmla="*/ 57 h 1077"/>
                <a:gd name="T84" fmla="*/ 182 w 912"/>
                <a:gd name="T85" fmla="*/ 24 h 1077"/>
                <a:gd name="T86" fmla="*/ 210 w 912"/>
                <a:gd name="T87" fmla="*/ 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2" h="1077">
                  <a:moveTo>
                    <a:pt x="228" y="737"/>
                  </a:moveTo>
                  <a:lnTo>
                    <a:pt x="202" y="740"/>
                  </a:lnTo>
                  <a:lnTo>
                    <a:pt x="178" y="748"/>
                  </a:lnTo>
                  <a:lnTo>
                    <a:pt x="156" y="762"/>
                  </a:lnTo>
                  <a:lnTo>
                    <a:pt x="139" y="779"/>
                  </a:lnTo>
                  <a:lnTo>
                    <a:pt x="125" y="801"/>
                  </a:lnTo>
                  <a:lnTo>
                    <a:pt x="117" y="824"/>
                  </a:lnTo>
                  <a:lnTo>
                    <a:pt x="114" y="850"/>
                  </a:lnTo>
                  <a:lnTo>
                    <a:pt x="117" y="876"/>
                  </a:lnTo>
                  <a:lnTo>
                    <a:pt x="125" y="901"/>
                  </a:lnTo>
                  <a:lnTo>
                    <a:pt x="139" y="921"/>
                  </a:lnTo>
                  <a:lnTo>
                    <a:pt x="156" y="939"/>
                  </a:lnTo>
                  <a:lnTo>
                    <a:pt x="178" y="952"/>
                  </a:lnTo>
                  <a:lnTo>
                    <a:pt x="202" y="960"/>
                  </a:lnTo>
                  <a:lnTo>
                    <a:pt x="228" y="964"/>
                  </a:lnTo>
                  <a:lnTo>
                    <a:pt x="254" y="960"/>
                  </a:lnTo>
                  <a:lnTo>
                    <a:pt x="277" y="952"/>
                  </a:lnTo>
                  <a:lnTo>
                    <a:pt x="299" y="939"/>
                  </a:lnTo>
                  <a:lnTo>
                    <a:pt x="317" y="921"/>
                  </a:lnTo>
                  <a:lnTo>
                    <a:pt x="330" y="901"/>
                  </a:lnTo>
                  <a:lnTo>
                    <a:pt x="339" y="876"/>
                  </a:lnTo>
                  <a:lnTo>
                    <a:pt x="342" y="850"/>
                  </a:lnTo>
                  <a:lnTo>
                    <a:pt x="339" y="824"/>
                  </a:lnTo>
                  <a:lnTo>
                    <a:pt x="330" y="801"/>
                  </a:lnTo>
                  <a:lnTo>
                    <a:pt x="317" y="779"/>
                  </a:lnTo>
                  <a:lnTo>
                    <a:pt x="299" y="762"/>
                  </a:lnTo>
                  <a:lnTo>
                    <a:pt x="277" y="748"/>
                  </a:lnTo>
                  <a:lnTo>
                    <a:pt x="254" y="740"/>
                  </a:lnTo>
                  <a:lnTo>
                    <a:pt x="228" y="737"/>
                  </a:lnTo>
                  <a:close/>
                  <a:moveTo>
                    <a:pt x="228" y="0"/>
                  </a:moveTo>
                  <a:lnTo>
                    <a:pt x="245" y="3"/>
                  </a:lnTo>
                  <a:lnTo>
                    <a:pt x="262" y="12"/>
                  </a:lnTo>
                  <a:lnTo>
                    <a:pt x="273" y="24"/>
                  </a:lnTo>
                  <a:lnTo>
                    <a:pt x="282" y="39"/>
                  </a:lnTo>
                  <a:lnTo>
                    <a:pt x="285" y="57"/>
                  </a:lnTo>
                  <a:lnTo>
                    <a:pt x="285" y="632"/>
                  </a:lnTo>
                  <a:lnTo>
                    <a:pt x="318" y="643"/>
                  </a:lnTo>
                  <a:lnTo>
                    <a:pt x="348" y="660"/>
                  </a:lnTo>
                  <a:lnTo>
                    <a:pt x="376" y="679"/>
                  </a:lnTo>
                  <a:lnTo>
                    <a:pt x="400" y="703"/>
                  </a:lnTo>
                  <a:lnTo>
                    <a:pt x="421" y="731"/>
                  </a:lnTo>
                  <a:lnTo>
                    <a:pt x="436" y="761"/>
                  </a:lnTo>
                  <a:lnTo>
                    <a:pt x="448" y="794"/>
                  </a:lnTo>
                  <a:lnTo>
                    <a:pt x="855" y="794"/>
                  </a:lnTo>
                  <a:lnTo>
                    <a:pt x="873" y="797"/>
                  </a:lnTo>
                  <a:lnTo>
                    <a:pt x="889" y="805"/>
                  </a:lnTo>
                  <a:lnTo>
                    <a:pt x="902" y="817"/>
                  </a:lnTo>
                  <a:lnTo>
                    <a:pt x="909" y="833"/>
                  </a:lnTo>
                  <a:lnTo>
                    <a:pt x="912" y="850"/>
                  </a:lnTo>
                  <a:lnTo>
                    <a:pt x="909" y="869"/>
                  </a:lnTo>
                  <a:lnTo>
                    <a:pt x="902" y="884"/>
                  </a:lnTo>
                  <a:lnTo>
                    <a:pt x="889" y="897"/>
                  </a:lnTo>
                  <a:lnTo>
                    <a:pt x="873" y="904"/>
                  </a:lnTo>
                  <a:lnTo>
                    <a:pt x="855" y="907"/>
                  </a:lnTo>
                  <a:lnTo>
                    <a:pt x="448" y="907"/>
                  </a:lnTo>
                  <a:lnTo>
                    <a:pt x="437" y="939"/>
                  </a:lnTo>
                  <a:lnTo>
                    <a:pt x="423" y="968"/>
                  </a:lnTo>
                  <a:lnTo>
                    <a:pt x="403" y="994"/>
                  </a:lnTo>
                  <a:lnTo>
                    <a:pt x="380" y="1018"/>
                  </a:lnTo>
                  <a:lnTo>
                    <a:pt x="355" y="1038"/>
                  </a:lnTo>
                  <a:lnTo>
                    <a:pt x="326" y="1054"/>
                  </a:lnTo>
                  <a:lnTo>
                    <a:pt x="295" y="1067"/>
                  </a:lnTo>
                  <a:lnTo>
                    <a:pt x="262" y="1075"/>
                  </a:lnTo>
                  <a:lnTo>
                    <a:pt x="228" y="1077"/>
                  </a:lnTo>
                  <a:lnTo>
                    <a:pt x="190" y="1074"/>
                  </a:lnTo>
                  <a:lnTo>
                    <a:pt x="156" y="1066"/>
                  </a:lnTo>
                  <a:lnTo>
                    <a:pt x="123" y="1052"/>
                  </a:lnTo>
                  <a:lnTo>
                    <a:pt x="93" y="1034"/>
                  </a:lnTo>
                  <a:lnTo>
                    <a:pt x="67" y="1011"/>
                  </a:lnTo>
                  <a:lnTo>
                    <a:pt x="44" y="984"/>
                  </a:lnTo>
                  <a:lnTo>
                    <a:pt x="26" y="954"/>
                  </a:lnTo>
                  <a:lnTo>
                    <a:pt x="11" y="922"/>
                  </a:lnTo>
                  <a:lnTo>
                    <a:pt x="3" y="887"/>
                  </a:lnTo>
                  <a:lnTo>
                    <a:pt x="0" y="850"/>
                  </a:lnTo>
                  <a:lnTo>
                    <a:pt x="3" y="816"/>
                  </a:lnTo>
                  <a:lnTo>
                    <a:pt x="10" y="783"/>
                  </a:lnTo>
                  <a:lnTo>
                    <a:pt x="22" y="752"/>
                  </a:lnTo>
                  <a:lnTo>
                    <a:pt x="39" y="725"/>
                  </a:lnTo>
                  <a:lnTo>
                    <a:pt x="59" y="699"/>
                  </a:lnTo>
                  <a:lnTo>
                    <a:pt x="83" y="676"/>
                  </a:lnTo>
                  <a:lnTo>
                    <a:pt x="110" y="658"/>
                  </a:lnTo>
                  <a:lnTo>
                    <a:pt x="140" y="642"/>
                  </a:lnTo>
                  <a:lnTo>
                    <a:pt x="171" y="632"/>
                  </a:lnTo>
                  <a:lnTo>
                    <a:pt x="171" y="57"/>
                  </a:lnTo>
                  <a:lnTo>
                    <a:pt x="174" y="39"/>
                  </a:lnTo>
                  <a:lnTo>
                    <a:pt x="182" y="24"/>
                  </a:lnTo>
                  <a:lnTo>
                    <a:pt x="195" y="12"/>
                  </a:lnTo>
                  <a:lnTo>
                    <a:pt x="210" y="3"/>
                  </a:lnTo>
                  <a:lnTo>
                    <a:pt x="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29">
              <a:extLst>
                <a:ext uri="{FF2B5EF4-FFF2-40B4-BE49-F238E27FC236}">
                  <a16:creationId xmlns:a16="http://schemas.microsoft.com/office/drawing/2014/main" id="{EC46E0FD-D73A-466D-9A53-5136B62A1D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8050" y="5789613"/>
              <a:ext cx="525463" cy="523875"/>
            </a:xfrm>
            <a:custGeom>
              <a:avLst/>
              <a:gdLst>
                <a:gd name="T0" fmla="*/ 1185 w 3305"/>
                <a:gd name="T1" fmla="*/ 370 h 3295"/>
                <a:gd name="T2" fmla="*/ 711 w 3305"/>
                <a:gd name="T3" fmla="*/ 645 h 3295"/>
                <a:gd name="T4" fmla="*/ 378 w 3305"/>
                <a:gd name="T5" fmla="*/ 1075 h 3295"/>
                <a:gd name="T6" fmla="*/ 230 w 3305"/>
                <a:gd name="T7" fmla="*/ 1611 h 3295"/>
                <a:gd name="T8" fmla="*/ 306 w 3305"/>
                <a:gd name="T9" fmla="*/ 2173 h 3295"/>
                <a:gd name="T10" fmla="*/ 583 w 3305"/>
                <a:gd name="T11" fmla="*/ 2644 h 3295"/>
                <a:gd name="T12" fmla="*/ 1015 w 3305"/>
                <a:gd name="T13" fmla="*/ 2976 h 3295"/>
                <a:gd name="T14" fmla="*/ 1555 w 3305"/>
                <a:gd name="T15" fmla="*/ 3122 h 3295"/>
                <a:gd name="T16" fmla="*/ 2120 w 3305"/>
                <a:gd name="T17" fmla="*/ 3047 h 3295"/>
                <a:gd name="T18" fmla="*/ 2594 w 3305"/>
                <a:gd name="T19" fmla="*/ 2772 h 3295"/>
                <a:gd name="T20" fmla="*/ 2927 w 3305"/>
                <a:gd name="T21" fmla="*/ 2343 h 3295"/>
                <a:gd name="T22" fmla="*/ 3075 w 3305"/>
                <a:gd name="T23" fmla="*/ 1805 h 3295"/>
                <a:gd name="T24" fmla="*/ 3000 w 3305"/>
                <a:gd name="T25" fmla="*/ 1244 h 3295"/>
                <a:gd name="T26" fmla="*/ 2723 w 3305"/>
                <a:gd name="T27" fmla="*/ 774 h 3295"/>
                <a:gd name="T28" fmla="*/ 2291 w 3305"/>
                <a:gd name="T29" fmla="*/ 442 h 3295"/>
                <a:gd name="T30" fmla="*/ 1750 w 3305"/>
                <a:gd name="T31" fmla="*/ 295 h 3295"/>
                <a:gd name="T32" fmla="*/ 318 w 3305"/>
                <a:gd name="T33" fmla="*/ 144 h 3295"/>
                <a:gd name="T34" fmla="*/ 144 w 3305"/>
                <a:gd name="T35" fmla="*/ 316 h 3295"/>
                <a:gd name="T36" fmla="*/ 125 w 3305"/>
                <a:gd name="T37" fmla="*/ 552 h 3295"/>
                <a:gd name="T38" fmla="*/ 593 w 3305"/>
                <a:gd name="T39" fmla="*/ 138 h 3295"/>
                <a:gd name="T40" fmla="*/ 2751 w 3305"/>
                <a:gd name="T41" fmla="*/ 126 h 3295"/>
                <a:gd name="T42" fmla="*/ 3168 w 3305"/>
                <a:gd name="T43" fmla="*/ 590 h 3295"/>
                <a:gd name="T44" fmla="*/ 3176 w 3305"/>
                <a:gd name="T45" fmla="*/ 354 h 3295"/>
                <a:gd name="T46" fmla="*/ 3024 w 3305"/>
                <a:gd name="T47" fmla="*/ 163 h 3295"/>
                <a:gd name="T48" fmla="*/ 439 w 3305"/>
                <a:gd name="T49" fmla="*/ 0 h 3295"/>
                <a:gd name="T50" fmla="*/ 712 w 3305"/>
                <a:gd name="T51" fmla="*/ 72 h 3295"/>
                <a:gd name="T52" fmla="*/ 805 w 3305"/>
                <a:gd name="T53" fmla="*/ 190 h 3295"/>
                <a:gd name="T54" fmla="*/ 770 w 3305"/>
                <a:gd name="T55" fmla="*/ 456 h 3295"/>
                <a:gd name="T56" fmla="*/ 1272 w 3305"/>
                <a:gd name="T57" fmla="*/ 226 h 3295"/>
                <a:gd name="T58" fmla="*/ 1847 w 3305"/>
                <a:gd name="T59" fmla="*/ 191 h 3295"/>
                <a:gd name="T60" fmla="*/ 2380 w 3305"/>
                <a:gd name="T61" fmla="*/ 361 h 3295"/>
                <a:gd name="T62" fmla="*/ 2516 w 3305"/>
                <a:gd name="T63" fmla="*/ 214 h 3295"/>
                <a:gd name="T64" fmla="*/ 2516 w 3305"/>
                <a:gd name="T65" fmla="*/ 134 h 3295"/>
                <a:gd name="T66" fmla="*/ 2772 w 3305"/>
                <a:gd name="T67" fmla="*/ 5 h 3295"/>
                <a:gd name="T68" fmla="*/ 3051 w 3305"/>
                <a:gd name="T69" fmla="*/ 48 h 3295"/>
                <a:gd name="T70" fmla="*/ 3258 w 3305"/>
                <a:gd name="T71" fmla="*/ 253 h 3295"/>
                <a:gd name="T72" fmla="*/ 3301 w 3305"/>
                <a:gd name="T73" fmla="*/ 531 h 3295"/>
                <a:gd name="T74" fmla="*/ 3171 w 3305"/>
                <a:gd name="T75" fmla="*/ 785 h 3295"/>
                <a:gd name="T76" fmla="*/ 3091 w 3305"/>
                <a:gd name="T77" fmla="*/ 785 h 3295"/>
                <a:gd name="T78" fmla="*/ 2977 w 3305"/>
                <a:gd name="T79" fmla="*/ 928 h 3295"/>
                <a:gd name="T80" fmla="*/ 3168 w 3305"/>
                <a:gd name="T81" fmla="*/ 1430 h 3295"/>
                <a:gd name="T82" fmla="*/ 3164 w 3305"/>
                <a:gd name="T83" fmla="*/ 1998 h 3295"/>
                <a:gd name="T84" fmla="*/ 2959 w 3305"/>
                <a:gd name="T85" fmla="*/ 2518 h 3295"/>
                <a:gd name="T86" fmla="*/ 2587 w 3305"/>
                <a:gd name="T87" fmla="*/ 2924 h 3295"/>
                <a:gd name="T88" fmla="*/ 2622 w 3305"/>
                <a:gd name="T89" fmla="*/ 3238 h 3295"/>
                <a:gd name="T90" fmla="*/ 2565 w 3305"/>
                <a:gd name="T91" fmla="*/ 3295 h 3295"/>
                <a:gd name="T92" fmla="*/ 2171 w 3305"/>
                <a:gd name="T93" fmla="*/ 3150 h 3295"/>
                <a:gd name="T94" fmla="*/ 1653 w 3305"/>
                <a:gd name="T95" fmla="*/ 3238 h 3295"/>
                <a:gd name="T96" fmla="*/ 1135 w 3305"/>
                <a:gd name="T97" fmla="*/ 3150 h 3295"/>
                <a:gd name="T98" fmla="*/ 740 w 3305"/>
                <a:gd name="T99" fmla="*/ 3295 h 3295"/>
                <a:gd name="T100" fmla="*/ 683 w 3305"/>
                <a:gd name="T101" fmla="*/ 3238 h 3295"/>
                <a:gd name="T102" fmla="*/ 719 w 3305"/>
                <a:gd name="T103" fmla="*/ 2924 h 3295"/>
                <a:gd name="T104" fmla="*/ 347 w 3305"/>
                <a:gd name="T105" fmla="*/ 2518 h 3295"/>
                <a:gd name="T106" fmla="*/ 141 w 3305"/>
                <a:gd name="T107" fmla="*/ 1998 h 3295"/>
                <a:gd name="T108" fmla="*/ 139 w 3305"/>
                <a:gd name="T109" fmla="*/ 1430 h 3295"/>
                <a:gd name="T110" fmla="*/ 329 w 3305"/>
                <a:gd name="T111" fmla="*/ 928 h 3295"/>
                <a:gd name="T112" fmla="*/ 216 w 3305"/>
                <a:gd name="T113" fmla="*/ 785 h 3295"/>
                <a:gd name="T114" fmla="*/ 135 w 3305"/>
                <a:gd name="T115" fmla="*/ 785 h 3295"/>
                <a:gd name="T116" fmla="*/ 5 w 3305"/>
                <a:gd name="T117" fmla="*/ 531 h 3295"/>
                <a:gd name="T118" fmla="*/ 48 w 3305"/>
                <a:gd name="T119" fmla="*/ 253 h 3295"/>
                <a:gd name="T120" fmla="*/ 255 w 3305"/>
                <a:gd name="T121" fmla="*/ 48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5" h="3295">
                  <a:moveTo>
                    <a:pt x="1653" y="292"/>
                  </a:moveTo>
                  <a:lnTo>
                    <a:pt x="1555" y="295"/>
                  </a:lnTo>
                  <a:lnTo>
                    <a:pt x="1460" y="305"/>
                  </a:lnTo>
                  <a:lnTo>
                    <a:pt x="1366" y="320"/>
                  </a:lnTo>
                  <a:lnTo>
                    <a:pt x="1274" y="342"/>
                  </a:lnTo>
                  <a:lnTo>
                    <a:pt x="1185" y="370"/>
                  </a:lnTo>
                  <a:lnTo>
                    <a:pt x="1098" y="403"/>
                  </a:lnTo>
                  <a:lnTo>
                    <a:pt x="1015" y="442"/>
                  </a:lnTo>
                  <a:lnTo>
                    <a:pt x="934" y="485"/>
                  </a:lnTo>
                  <a:lnTo>
                    <a:pt x="856" y="534"/>
                  </a:lnTo>
                  <a:lnTo>
                    <a:pt x="782" y="587"/>
                  </a:lnTo>
                  <a:lnTo>
                    <a:pt x="711" y="645"/>
                  </a:lnTo>
                  <a:lnTo>
                    <a:pt x="645" y="707"/>
                  </a:lnTo>
                  <a:lnTo>
                    <a:pt x="583" y="774"/>
                  </a:lnTo>
                  <a:lnTo>
                    <a:pt x="525" y="844"/>
                  </a:lnTo>
                  <a:lnTo>
                    <a:pt x="471" y="917"/>
                  </a:lnTo>
                  <a:lnTo>
                    <a:pt x="422" y="994"/>
                  </a:lnTo>
                  <a:lnTo>
                    <a:pt x="378" y="1075"/>
                  </a:lnTo>
                  <a:lnTo>
                    <a:pt x="339" y="1158"/>
                  </a:lnTo>
                  <a:lnTo>
                    <a:pt x="306" y="1244"/>
                  </a:lnTo>
                  <a:lnTo>
                    <a:pt x="278" y="1332"/>
                  </a:lnTo>
                  <a:lnTo>
                    <a:pt x="256" y="1423"/>
                  </a:lnTo>
                  <a:lnTo>
                    <a:pt x="241" y="1517"/>
                  </a:lnTo>
                  <a:lnTo>
                    <a:pt x="230" y="1611"/>
                  </a:lnTo>
                  <a:lnTo>
                    <a:pt x="227" y="1708"/>
                  </a:lnTo>
                  <a:lnTo>
                    <a:pt x="230" y="1805"/>
                  </a:lnTo>
                  <a:lnTo>
                    <a:pt x="241" y="1900"/>
                  </a:lnTo>
                  <a:lnTo>
                    <a:pt x="256" y="1994"/>
                  </a:lnTo>
                  <a:lnTo>
                    <a:pt x="278" y="2084"/>
                  </a:lnTo>
                  <a:lnTo>
                    <a:pt x="306" y="2173"/>
                  </a:lnTo>
                  <a:lnTo>
                    <a:pt x="339" y="2259"/>
                  </a:lnTo>
                  <a:lnTo>
                    <a:pt x="378" y="2343"/>
                  </a:lnTo>
                  <a:lnTo>
                    <a:pt x="422" y="2423"/>
                  </a:lnTo>
                  <a:lnTo>
                    <a:pt x="471" y="2500"/>
                  </a:lnTo>
                  <a:lnTo>
                    <a:pt x="525" y="2574"/>
                  </a:lnTo>
                  <a:lnTo>
                    <a:pt x="583" y="2644"/>
                  </a:lnTo>
                  <a:lnTo>
                    <a:pt x="645" y="2710"/>
                  </a:lnTo>
                  <a:lnTo>
                    <a:pt x="711" y="2772"/>
                  </a:lnTo>
                  <a:lnTo>
                    <a:pt x="782" y="2829"/>
                  </a:lnTo>
                  <a:lnTo>
                    <a:pt x="856" y="2883"/>
                  </a:lnTo>
                  <a:lnTo>
                    <a:pt x="934" y="2931"/>
                  </a:lnTo>
                  <a:lnTo>
                    <a:pt x="1015" y="2976"/>
                  </a:lnTo>
                  <a:lnTo>
                    <a:pt x="1098" y="3014"/>
                  </a:lnTo>
                  <a:lnTo>
                    <a:pt x="1185" y="3047"/>
                  </a:lnTo>
                  <a:lnTo>
                    <a:pt x="1274" y="3074"/>
                  </a:lnTo>
                  <a:lnTo>
                    <a:pt x="1366" y="3096"/>
                  </a:lnTo>
                  <a:lnTo>
                    <a:pt x="1460" y="3113"/>
                  </a:lnTo>
                  <a:lnTo>
                    <a:pt x="1555" y="3122"/>
                  </a:lnTo>
                  <a:lnTo>
                    <a:pt x="1653" y="3125"/>
                  </a:lnTo>
                  <a:lnTo>
                    <a:pt x="1750" y="3122"/>
                  </a:lnTo>
                  <a:lnTo>
                    <a:pt x="1846" y="3113"/>
                  </a:lnTo>
                  <a:lnTo>
                    <a:pt x="1940" y="3096"/>
                  </a:lnTo>
                  <a:lnTo>
                    <a:pt x="2031" y="3074"/>
                  </a:lnTo>
                  <a:lnTo>
                    <a:pt x="2120" y="3047"/>
                  </a:lnTo>
                  <a:lnTo>
                    <a:pt x="2207" y="3014"/>
                  </a:lnTo>
                  <a:lnTo>
                    <a:pt x="2291" y="2976"/>
                  </a:lnTo>
                  <a:lnTo>
                    <a:pt x="2372" y="2931"/>
                  </a:lnTo>
                  <a:lnTo>
                    <a:pt x="2449" y="2883"/>
                  </a:lnTo>
                  <a:lnTo>
                    <a:pt x="2524" y="2829"/>
                  </a:lnTo>
                  <a:lnTo>
                    <a:pt x="2594" y="2772"/>
                  </a:lnTo>
                  <a:lnTo>
                    <a:pt x="2661" y="2710"/>
                  </a:lnTo>
                  <a:lnTo>
                    <a:pt x="2723" y="2644"/>
                  </a:lnTo>
                  <a:lnTo>
                    <a:pt x="2781" y="2574"/>
                  </a:lnTo>
                  <a:lnTo>
                    <a:pt x="2835" y="2500"/>
                  </a:lnTo>
                  <a:lnTo>
                    <a:pt x="2883" y="2423"/>
                  </a:lnTo>
                  <a:lnTo>
                    <a:pt x="2927" y="2343"/>
                  </a:lnTo>
                  <a:lnTo>
                    <a:pt x="2966" y="2259"/>
                  </a:lnTo>
                  <a:lnTo>
                    <a:pt x="3000" y="2173"/>
                  </a:lnTo>
                  <a:lnTo>
                    <a:pt x="3028" y="2084"/>
                  </a:lnTo>
                  <a:lnTo>
                    <a:pt x="3049" y="1994"/>
                  </a:lnTo>
                  <a:lnTo>
                    <a:pt x="3065" y="1900"/>
                  </a:lnTo>
                  <a:lnTo>
                    <a:pt x="3075" y="1805"/>
                  </a:lnTo>
                  <a:lnTo>
                    <a:pt x="3078" y="1708"/>
                  </a:lnTo>
                  <a:lnTo>
                    <a:pt x="3075" y="1611"/>
                  </a:lnTo>
                  <a:lnTo>
                    <a:pt x="3065" y="1517"/>
                  </a:lnTo>
                  <a:lnTo>
                    <a:pt x="3049" y="1423"/>
                  </a:lnTo>
                  <a:lnTo>
                    <a:pt x="3028" y="1332"/>
                  </a:lnTo>
                  <a:lnTo>
                    <a:pt x="3000" y="1244"/>
                  </a:lnTo>
                  <a:lnTo>
                    <a:pt x="2966" y="1158"/>
                  </a:lnTo>
                  <a:lnTo>
                    <a:pt x="2927" y="1075"/>
                  </a:lnTo>
                  <a:lnTo>
                    <a:pt x="2883" y="994"/>
                  </a:lnTo>
                  <a:lnTo>
                    <a:pt x="2835" y="917"/>
                  </a:lnTo>
                  <a:lnTo>
                    <a:pt x="2781" y="844"/>
                  </a:lnTo>
                  <a:lnTo>
                    <a:pt x="2723" y="774"/>
                  </a:lnTo>
                  <a:lnTo>
                    <a:pt x="2661" y="707"/>
                  </a:lnTo>
                  <a:lnTo>
                    <a:pt x="2594" y="645"/>
                  </a:lnTo>
                  <a:lnTo>
                    <a:pt x="2524" y="587"/>
                  </a:lnTo>
                  <a:lnTo>
                    <a:pt x="2449" y="534"/>
                  </a:lnTo>
                  <a:lnTo>
                    <a:pt x="2372" y="485"/>
                  </a:lnTo>
                  <a:lnTo>
                    <a:pt x="2291" y="442"/>
                  </a:lnTo>
                  <a:lnTo>
                    <a:pt x="2207" y="403"/>
                  </a:lnTo>
                  <a:lnTo>
                    <a:pt x="2120" y="370"/>
                  </a:lnTo>
                  <a:lnTo>
                    <a:pt x="2031" y="342"/>
                  </a:lnTo>
                  <a:lnTo>
                    <a:pt x="1940" y="320"/>
                  </a:lnTo>
                  <a:lnTo>
                    <a:pt x="1846" y="305"/>
                  </a:lnTo>
                  <a:lnTo>
                    <a:pt x="1750" y="295"/>
                  </a:lnTo>
                  <a:lnTo>
                    <a:pt x="1653" y="292"/>
                  </a:lnTo>
                  <a:close/>
                  <a:moveTo>
                    <a:pt x="476" y="113"/>
                  </a:moveTo>
                  <a:lnTo>
                    <a:pt x="435" y="114"/>
                  </a:lnTo>
                  <a:lnTo>
                    <a:pt x="395" y="120"/>
                  </a:lnTo>
                  <a:lnTo>
                    <a:pt x="357" y="130"/>
                  </a:lnTo>
                  <a:lnTo>
                    <a:pt x="318" y="144"/>
                  </a:lnTo>
                  <a:lnTo>
                    <a:pt x="282" y="163"/>
                  </a:lnTo>
                  <a:lnTo>
                    <a:pt x="248" y="186"/>
                  </a:lnTo>
                  <a:lnTo>
                    <a:pt x="216" y="214"/>
                  </a:lnTo>
                  <a:lnTo>
                    <a:pt x="187" y="246"/>
                  </a:lnTo>
                  <a:lnTo>
                    <a:pt x="164" y="280"/>
                  </a:lnTo>
                  <a:lnTo>
                    <a:pt x="144" y="316"/>
                  </a:lnTo>
                  <a:lnTo>
                    <a:pt x="130" y="354"/>
                  </a:lnTo>
                  <a:lnTo>
                    <a:pt x="120" y="394"/>
                  </a:lnTo>
                  <a:lnTo>
                    <a:pt x="114" y="433"/>
                  </a:lnTo>
                  <a:lnTo>
                    <a:pt x="114" y="473"/>
                  </a:lnTo>
                  <a:lnTo>
                    <a:pt x="117" y="513"/>
                  </a:lnTo>
                  <a:lnTo>
                    <a:pt x="125" y="552"/>
                  </a:lnTo>
                  <a:lnTo>
                    <a:pt x="139" y="590"/>
                  </a:lnTo>
                  <a:lnTo>
                    <a:pt x="157" y="626"/>
                  </a:lnTo>
                  <a:lnTo>
                    <a:pt x="178" y="661"/>
                  </a:lnTo>
                  <a:lnTo>
                    <a:pt x="666" y="178"/>
                  </a:lnTo>
                  <a:lnTo>
                    <a:pt x="630" y="156"/>
                  </a:lnTo>
                  <a:lnTo>
                    <a:pt x="593" y="138"/>
                  </a:lnTo>
                  <a:lnTo>
                    <a:pt x="555" y="126"/>
                  </a:lnTo>
                  <a:lnTo>
                    <a:pt x="515" y="117"/>
                  </a:lnTo>
                  <a:lnTo>
                    <a:pt x="476" y="113"/>
                  </a:lnTo>
                  <a:close/>
                  <a:moveTo>
                    <a:pt x="2831" y="113"/>
                  </a:moveTo>
                  <a:lnTo>
                    <a:pt x="2790" y="117"/>
                  </a:lnTo>
                  <a:lnTo>
                    <a:pt x="2751" y="126"/>
                  </a:lnTo>
                  <a:lnTo>
                    <a:pt x="2712" y="138"/>
                  </a:lnTo>
                  <a:lnTo>
                    <a:pt x="2675" y="156"/>
                  </a:lnTo>
                  <a:lnTo>
                    <a:pt x="2641" y="178"/>
                  </a:lnTo>
                  <a:lnTo>
                    <a:pt x="3127" y="661"/>
                  </a:lnTo>
                  <a:lnTo>
                    <a:pt x="3150" y="626"/>
                  </a:lnTo>
                  <a:lnTo>
                    <a:pt x="3168" y="590"/>
                  </a:lnTo>
                  <a:lnTo>
                    <a:pt x="3180" y="552"/>
                  </a:lnTo>
                  <a:lnTo>
                    <a:pt x="3188" y="513"/>
                  </a:lnTo>
                  <a:lnTo>
                    <a:pt x="3192" y="473"/>
                  </a:lnTo>
                  <a:lnTo>
                    <a:pt x="3191" y="433"/>
                  </a:lnTo>
                  <a:lnTo>
                    <a:pt x="3186" y="394"/>
                  </a:lnTo>
                  <a:lnTo>
                    <a:pt x="3176" y="354"/>
                  </a:lnTo>
                  <a:lnTo>
                    <a:pt x="3161" y="316"/>
                  </a:lnTo>
                  <a:lnTo>
                    <a:pt x="3143" y="280"/>
                  </a:lnTo>
                  <a:lnTo>
                    <a:pt x="3119" y="246"/>
                  </a:lnTo>
                  <a:lnTo>
                    <a:pt x="3091" y="214"/>
                  </a:lnTo>
                  <a:lnTo>
                    <a:pt x="3059" y="186"/>
                  </a:lnTo>
                  <a:lnTo>
                    <a:pt x="3024" y="163"/>
                  </a:lnTo>
                  <a:lnTo>
                    <a:pt x="2987" y="144"/>
                  </a:lnTo>
                  <a:lnTo>
                    <a:pt x="2950" y="130"/>
                  </a:lnTo>
                  <a:lnTo>
                    <a:pt x="2910" y="120"/>
                  </a:lnTo>
                  <a:lnTo>
                    <a:pt x="2871" y="114"/>
                  </a:lnTo>
                  <a:lnTo>
                    <a:pt x="2831" y="113"/>
                  </a:lnTo>
                  <a:close/>
                  <a:moveTo>
                    <a:pt x="439" y="0"/>
                  </a:moveTo>
                  <a:lnTo>
                    <a:pt x="486" y="0"/>
                  </a:lnTo>
                  <a:lnTo>
                    <a:pt x="533" y="5"/>
                  </a:lnTo>
                  <a:lnTo>
                    <a:pt x="580" y="14"/>
                  </a:lnTo>
                  <a:lnTo>
                    <a:pt x="625" y="29"/>
                  </a:lnTo>
                  <a:lnTo>
                    <a:pt x="670" y="48"/>
                  </a:lnTo>
                  <a:lnTo>
                    <a:pt x="712" y="72"/>
                  </a:lnTo>
                  <a:lnTo>
                    <a:pt x="753" y="101"/>
                  </a:lnTo>
                  <a:lnTo>
                    <a:pt x="790" y="134"/>
                  </a:lnTo>
                  <a:lnTo>
                    <a:pt x="799" y="146"/>
                  </a:lnTo>
                  <a:lnTo>
                    <a:pt x="805" y="160"/>
                  </a:lnTo>
                  <a:lnTo>
                    <a:pt x="807" y="174"/>
                  </a:lnTo>
                  <a:lnTo>
                    <a:pt x="805" y="190"/>
                  </a:lnTo>
                  <a:lnTo>
                    <a:pt x="799" y="203"/>
                  </a:lnTo>
                  <a:lnTo>
                    <a:pt x="790" y="214"/>
                  </a:lnTo>
                  <a:lnTo>
                    <a:pt x="530" y="473"/>
                  </a:lnTo>
                  <a:lnTo>
                    <a:pt x="626" y="570"/>
                  </a:lnTo>
                  <a:lnTo>
                    <a:pt x="697" y="511"/>
                  </a:lnTo>
                  <a:lnTo>
                    <a:pt x="770" y="456"/>
                  </a:lnTo>
                  <a:lnTo>
                    <a:pt x="847" y="406"/>
                  </a:lnTo>
                  <a:lnTo>
                    <a:pt x="926" y="361"/>
                  </a:lnTo>
                  <a:lnTo>
                    <a:pt x="1009" y="319"/>
                  </a:lnTo>
                  <a:lnTo>
                    <a:pt x="1094" y="283"/>
                  </a:lnTo>
                  <a:lnTo>
                    <a:pt x="1182" y="251"/>
                  </a:lnTo>
                  <a:lnTo>
                    <a:pt x="1272" y="226"/>
                  </a:lnTo>
                  <a:lnTo>
                    <a:pt x="1364" y="205"/>
                  </a:lnTo>
                  <a:lnTo>
                    <a:pt x="1459" y="191"/>
                  </a:lnTo>
                  <a:lnTo>
                    <a:pt x="1555" y="181"/>
                  </a:lnTo>
                  <a:lnTo>
                    <a:pt x="1653" y="178"/>
                  </a:lnTo>
                  <a:lnTo>
                    <a:pt x="1751" y="181"/>
                  </a:lnTo>
                  <a:lnTo>
                    <a:pt x="1847" y="191"/>
                  </a:lnTo>
                  <a:lnTo>
                    <a:pt x="1941" y="205"/>
                  </a:lnTo>
                  <a:lnTo>
                    <a:pt x="2033" y="226"/>
                  </a:lnTo>
                  <a:lnTo>
                    <a:pt x="2123" y="251"/>
                  </a:lnTo>
                  <a:lnTo>
                    <a:pt x="2212" y="283"/>
                  </a:lnTo>
                  <a:lnTo>
                    <a:pt x="2297" y="319"/>
                  </a:lnTo>
                  <a:lnTo>
                    <a:pt x="2380" y="361"/>
                  </a:lnTo>
                  <a:lnTo>
                    <a:pt x="2459" y="406"/>
                  </a:lnTo>
                  <a:lnTo>
                    <a:pt x="2536" y="456"/>
                  </a:lnTo>
                  <a:lnTo>
                    <a:pt x="2610" y="511"/>
                  </a:lnTo>
                  <a:lnTo>
                    <a:pt x="2679" y="570"/>
                  </a:lnTo>
                  <a:lnTo>
                    <a:pt x="2777" y="473"/>
                  </a:lnTo>
                  <a:lnTo>
                    <a:pt x="2516" y="214"/>
                  </a:lnTo>
                  <a:lnTo>
                    <a:pt x="2507" y="203"/>
                  </a:lnTo>
                  <a:lnTo>
                    <a:pt x="2501" y="190"/>
                  </a:lnTo>
                  <a:lnTo>
                    <a:pt x="2499" y="174"/>
                  </a:lnTo>
                  <a:lnTo>
                    <a:pt x="2501" y="160"/>
                  </a:lnTo>
                  <a:lnTo>
                    <a:pt x="2507" y="146"/>
                  </a:lnTo>
                  <a:lnTo>
                    <a:pt x="2516" y="134"/>
                  </a:lnTo>
                  <a:lnTo>
                    <a:pt x="2554" y="101"/>
                  </a:lnTo>
                  <a:lnTo>
                    <a:pt x="2594" y="72"/>
                  </a:lnTo>
                  <a:lnTo>
                    <a:pt x="2637" y="48"/>
                  </a:lnTo>
                  <a:lnTo>
                    <a:pt x="2680" y="29"/>
                  </a:lnTo>
                  <a:lnTo>
                    <a:pt x="2726" y="14"/>
                  </a:lnTo>
                  <a:lnTo>
                    <a:pt x="2772" y="5"/>
                  </a:lnTo>
                  <a:lnTo>
                    <a:pt x="2820" y="0"/>
                  </a:lnTo>
                  <a:lnTo>
                    <a:pt x="2867" y="0"/>
                  </a:lnTo>
                  <a:lnTo>
                    <a:pt x="2915" y="5"/>
                  </a:lnTo>
                  <a:lnTo>
                    <a:pt x="2961" y="14"/>
                  </a:lnTo>
                  <a:lnTo>
                    <a:pt x="3007" y="29"/>
                  </a:lnTo>
                  <a:lnTo>
                    <a:pt x="3051" y="48"/>
                  </a:lnTo>
                  <a:lnTo>
                    <a:pt x="3093" y="72"/>
                  </a:lnTo>
                  <a:lnTo>
                    <a:pt x="3133" y="101"/>
                  </a:lnTo>
                  <a:lnTo>
                    <a:pt x="3171" y="134"/>
                  </a:lnTo>
                  <a:lnTo>
                    <a:pt x="3205" y="172"/>
                  </a:lnTo>
                  <a:lnTo>
                    <a:pt x="3234" y="211"/>
                  </a:lnTo>
                  <a:lnTo>
                    <a:pt x="3258" y="253"/>
                  </a:lnTo>
                  <a:lnTo>
                    <a:pt x="3277" y="298"/>
                  </a:lnTo>
                  <a:lnTo>
                    <a:pt x="3291" y="343"/>
                  </a:lnTo>
                  <a:lnTo>
                    <a:pt x="3301" y="389"/>
                  </a:lnTo>
                  <a:lnTo>
                    <a:pt x="3305" y="436"/>
                  </a:lnTo>
                  <a:lnTo>
                    <a:pt x="3305" y="483"/>
                  </a:lnTo>
                  <a:lnTo>
                    <a:pt x="3301" y="531"/>
                  </a:lnTo>
                  <a:lnTo>
                    <a:pt x="3291" y="577"/>
                  </a:lnTo>
                  <a:lnTo>
                    <a:pt x="3277" y="622"/>
                  </a:lnTo>
                  <a:lnTo>
                    <a:pt x="3258" y="666"/>
                  </a:lnTo>
                  <a:lnTo>
                    <a:pt x="3234" y="708"/>
                  </a:lnTo>
                  <a:lnTo>
                    <a:pt x="3205" y="748"/>
                  </a:lnTo>
                  <a:lnTo>
                    <a:pt x="3171" y="785"/>
                  </a:lnTo>
                  <a:lnTo>
                    <a:pt x="3159" y="794"/>
                  </a:lnTo>
                  <a:lnTo>
                    <a:pt x="3146" y="800"/>
                  </a:lnTo>
                  <a:lnTo>
                    <a:pt x="3131" y="802"/>
                  </a:lnTo>
                  <a:lnTo>
                    <a:pt x="3116" y="800"/>
                  </a:lnTo>
                  <a:lnTo>
                    <a:pt x="3102" y="794"/>
                  </a:lnTo>
                  <a:lnTo>
                    <a:pt x="3091" y="785"/>
                  </a:lnTo>
                  <a:lnTo>
                    <a:pt x="2856" y="553"/>
                  </a:lnTo>
                  <a:lnTo>
                    <a:pt x="2761" y="648"/>
                  </a:lnTo>
                  <a:lnTo>
                    <a:pt x="2821" y="713"/>
                  </a:lnTo>
                  <a:lnTo>
                    <a:pt x="2877" y="782"/>
                  </a:lnTo>
                  <a:lnTo>
                    <a:pt x="2929" y="854"/>
                  </a:lnTo>
                  <a:lnTo>
                    <a:pt x="2977" y="928"/>
                  </a:lnTo>
                  <a:lnTo>
                    <a:pt x="3020" y="1006"/>
                  </a:lnTo>
                  <a:lnTo>
                    <a:pt x="3059" y="1086"/>
                  </a:lnTo>
                  <a:lnTo>
                    <a:pt x="3094" y="1169"/>
                  </a:lnTo>
                  <a:lnTo>
                    <a:pt x="3123" y="1254"/>
                  </a:lnTo>
                  <a:lnTo>
                    <a:pt x="3148" y="1341"/>
                  </a:lnTo>
                  <a:lnTo>
                    <a:pt x="3168" y="1430"/>
                  </a:lnTo>
                  <a:lnTo>
                    <a:pt x="3181" y="1522"/>
                  </a:lnTo>
                  <a:lnTo>
                    <a:pt x="3189" y="1614"/>
                  </a:lnTo>
                  <a:lnTo>
                    <a:pt x="3192" y="1708"/>
                  </a:lnTo>
                  <a:lnTo>
                    <a:pt x="3189" y="1807"/>
                  </a:lnTo>
                  <a:lnTo>
                    <a:pt x="3180" y="1903"/>
                  </a:lnTo>
                  <a:lnTo>
                    <a:pt x="3164" y="1998"/>
                  </a:lnTo>
                  <a:lnTo>
                    <a:pt x="3144" y="2090"/>
                  </a:lnTo>
                  <a:lnTo>
                    <a:pt x="3118" y="2181"/>
                  </a:lnTo>
                  <a:lnTo>
                    <a:pt x="3086" y="2270"/>
                  </a:lnTo>
                  <a:lnTo>
                    <a:pt x="3048" y="2355"/>
                  </a:lnTo>
                  <a:lnTo>
                    <a:pt x="3006" y="2438"/>
                  </a:lnTo>
                  <a:lnTo>
                    <a:pt x="2959" y="2518"/>
                  </a:lnTo>
                  <a:lnTo>
                    <a:pt x="2907" y="2594"/>
                  </a:lnTo>
                  <a:lnTo>
                    <a:pt x="2851" y="2667"/>
                  </a:lnTo>
                  <a:lnTo>
                    <a:pt x="2791" y="2738"/>
                  </a:lnTo>
                  <a:lnTo>
                    <a:pt x="2727" y="2803"/>
                  </a:lnTo>
                  <a:lnTo>
                    <a:pt x="2658" y="2865"/>
                  </a:lnTo>
                  <a:lnTo>
                    <a:pt x="2587" y="2924"/>
                  </a:lnTo>
                  <a:lnTo>
                    <a:pt x="2511" y="2978"/>
                  </a:lnTo>
                  <a:lnTo>
                    <a:pt x="2433" y="3027"/>
                  </a:lnTo>
                  <a:lnTo>
                    <a:pt x="2606" y="3198"/>
                  </a:lnTo>
                  <a:lnTo>
                    <a:pt x="2615" y="3210"/>
                  </a:lnTo>
                  <a:lnTo>
                    <a:pt x="2620" y="3224"/>
                  </a:lnTo>
                  <a:lnTo>
                    <a:pt x="2622" y="3238"/>
                  </a:lnTo>
                  <a:lnTo>
                    <a:pt x="2620" y="3253"/>
                  </a:lnTo>
                  <a:lnTo>
                    <a:pt x="2615" y="3267"/>
                  </a:lnTo>
                  <a:lnTo>
                    <a:pt x="2606" y="3278"/>
                  </a:lnTo>
                  <a:lnTo>
                    <a:pt x="2593" y="3288"/>
                  </a:lnTo>
                  <a:lnTo>
                    <a:pt x="2580" y="3294"/>
                  </a:lnTo>
                  <a:lnTo>
                    <a:pt x="2565" y="3295"/>
                  </a:lnTo>
                  <a:lnTo>
                    <a:pt x="2551" y="3294"/>
                  </a:lnTo>
                  <a:lnTo>
                    <a:pt x="2537" y="3288"/>
                  </a:lnTo>
                  <a:lnTo>
                    <a:pt x="2525" y="3278"/>
                  </a:lnTo>
                  <a:lnTo>
                    <a:pt x="2329" y="3083"/>
                  </a:lnTo>
                  <a:lnTo>
                    <a:pt x="2251" y="3119"/>
                  </a:lnTo>
                  <a:lnTo>
                    <a:pt x="2171" y="3150"/>
                  </a:lnTo>
                  <a:lnTo>
                    <a:pt x="2089" y="3176"/>
                  </a:lnTo>
                  <a:lnTo>
                    <a:pt x="2005" y="3198"/>
                  </a:lnTo>
                  <a:lnTo>
                    <a:pt x="1919" y="3216"/>
                  </a:lnTo>
                  <a:lnTo>
                    <a:pt x="1832" y="3228"/>
                  </a:lnTo>
                  <a:lnTo>
                    <a:pt x="1743" y="3236"/>
                  </a:lnTo>
                  <a:lnTo>
                    <a:pt x="1653" y="3238"/>
                  </a:lnTo>
                  <a:lnTo>
                    <a:pt x="1563" y="3236"/>
                  </a:lnTo>
                  <a:lnTo>
                    <a:pt x="1474" y="3228"/>
                  </a:lnTo>
                  <a:lnTo>
                    <a:pt x="1386" y="3216"/>
                  </a:lnTo>
                  <a:lnTo>
                    <a:pt x="1301" y="3198"/>
                  </a:lnTo>
                  <a:lnTo>
                    <a:pt x="1217" y="3176"/>
                  </a:lnTo>
                  <a:lnTo>
                    <a:pt x="1135" y="3150"/>
                  </a:lnTo>
                  <a:lnTo>
                    <a:pt x="1055" y="3119"/>
                  </a:lnTo>
                  <a:lnTo>
                    <a:pt x="978" y="3083"/>
                  </a:lnTo>
                  <a:lnTo>
                    <a:pt x="781" y="3278"/>
                  </a:lnTo>
                  <a:lnTo>
                    <a:pt x="768" y="3288"/>
                  </a:lnTo>
                  <a:lnTo>
                    <a:pt x="755" y="3294"/>
                  </a:lnTo>
                  <a:lnTo>
                    <a:pt x="740" y="3295"/>
                  </a:lnTo>
                  <a:lnTo>
                    <a:pt x="726" y="3294"/>
                  </a:lnTo>
                  <a:lnTo>
                    <a:pt x="712" y="3288"/>
                  </a:lnTo>
                  <a:lnTo>
                    <a:pt x="700" y="3278"/>
                  </a:lnTo>
                  <a:lnTo>
                    <a:pt x="691" y="3267"/>
                  </a:lnTo>
                  <a:lnTo>
                    <a:pt x="685" y="3253"/>
                  </a:lnTo>
                  <a:lnTo>
                    <a:pt x="683" y="3238"/>
                  </a:lnTo>
                  <a:lnTo>
                    <a:pt x="685" y="3224"/>
                  </a:lnTo>
                  <a:lnTo>
                    <a:pt x="691" y="3210"/>
                  </a:lnTo>
                  <a:lnTo>
                    <a:pt x="700" y="3198"/>
                  </a:lnTo>
                  <a:lnTo>
                    <a:pt x="873" y="3027"/>
                  </a:lnTo>
                  <a:lnTo>
                    <a:pt x="794" y="2978"/>
                  </a:lnTo>
                  <a:lnTo>
                    <a:pt x="719" y="2924"/>
                  </a:lnTo>
                  <a:lnTo>
                    <a:pt x="647" y="2865"/>
                  </a:lnTo>
                  <a:lnTo>
                    <a:pt x="579" y="2803"/>
                  </a:lnTo>
                  <a:lnTo>
                    <a:pt x="514" y="2738"/>
                  </a:lnTo>
                  <a:lnTo>
                    <a:pt x="454" y="2667"/>
                  </a:lnTo>
                  <a:lnTo>
                    <a:pt x="398" y="2594"/>
                  </a:lnTo>
                  <a:lnTo>
                    <a:pt x="347" y="2518"/>
                  </a:lnTo>
                  <a:lnTo>
                    <a:pt x="300" y="2438"/>
                  </a:lnTo>
                  <a:lnTo>
                    <a:pt x="258" y="2355"/>
                  </a:lnTo>
                  <a:lnTo>
                    <a:pt x="221" y="2270"/>
                  </a:lnTo>
                  <a:lnTo>
                    <a:pt x="189" y="2181"/>
                  </a:lnTo>
                  <a:lnTo>
                    <a:pt x="162" y="2090"/>
                  </a:lnTo>
                  <a:lnTo>
                    <a:pt x="141" y="1998"/>
                  </a:lnTo>
                  <a:lnTo>
                    <a:pt x="125" y="1903"/>
                  </a:lnTo>
                  <a:lnTo>
                    <a:pt x="116" y="1807"/>
                  </a:lnTo>
                  <a:lnTo>
                    <a:pt x="113" y="1708"/>
                  </a:lnTo>
                  <a:lnTo>
                    <a:pt x="116" y="1614"/>
                  </a:lnTo>
                  <a:lnTo>
                    <a:pt x="124" y="1522"/>
                  </a:lnTo>
                  <a:lnTo>
                    <a:pt x="139" y="1430"/>
                  </a:lnTo>
                  <a:lnTo>
                    <a:pt x="159" y="1341"/>
                  </a:lnTo>
                  <a:lnTo>
                    <a:pt x="182" y="1254"/>
                  </a:lnTo>
                  <a:lnTo>
                    <a:pt x="213" y="1169"/>
                  </a:lnTo>
                  <a:lnTo>
                    <a:pt x="247" y="1086"/>
                  </a:lnTo>
                  <a:lnTo>
                    <a:pt x="286" y="1006"/>
                  </a:lnTo>
                  <a:lnTo>
                    <a:pt x="329" y="928"/>
                  </a:lnTo>
                  <a:lnTo>
                    <a:pt x="377" y="854"/>
                  </a:lnTo>
                  <a:lnTo>
                    <a:pt x="429" y="782"/>
                  </a:lnTo>
                  <a:lnTo>
                    <a:pt x="485" y="713"/>
                  </a:lnTo>
                  <a:lnTo>
                    <a:pt x="544" y="648"/>
                  </a:lnTo>
                  <a:lnTo>
                    <a:pt x="449" y="553"/>
                  </a:lnTo>
                  <a:lnTo>
                    <a:pt x="216" y="785"/>
                  </a:lnTo>
                  <a:lnTo>
                    <a:pt x="203" y="794"/>
                  </a:lnTo>
                  <a:lnTo>
                    <a:pt x="190" y="800"/>
                  </a:lnTo>
                  <a:lnTo>
                    <a:pt x="175" y="802"/>
                  </a:lnTo>
                  <a:lnTo>
                    <a:pt x="161" y="800"/>
                  </a:lnTo>
                  <a:lnTo>
                    <a:pt x="146" y="794"/>
                  </a:lnTo>
                  <a:lnTo>
                    <a:pt x="135" y="785"/>
                  </a:lnTo>
                  <a:lnTo>
                    <a:pt x="101" y="748"/>
                  </a:lnTo>
                  <a:lnTo>
                    <a:pt x="73" y="708"/>
                  </a:lnTo>
                  <a:lnTo>
                    <a:pt x="48" y="666"/>
                  </a:lnTo>
                  <a:lnTo>
                    <a:pt x="29" y="622"/>
                  </a:lnTo>
                  <a:lnTo>
                    <a:pt x="15" y="577"/>
                  </a:lnTo>
                  <a:lnTo>
                    <a:pt x="5" y="531"/>
                  </a:lnTo>
                  <a:lnTo>
                    <a:pt x="0" y="483"/>
                  </a:lnTo>
                  <a:lnTo>
                    <a:pt x="0" y="436"/>
                  </a:lnTo>
                  <a:lnTo>
                    <a:pt x="5" y="389"/>
                  </a:lnTo>
                  <a:lnTo>
                    <a:pt x="15" y="343"/>
                  </a:lnTo>
                  <a:lnTo>
                    <a:pt x="29" y="298"/>
                  </a:lnTo>
                  <a:lnTo>
                    <a:pt x="48" y="253"/>
                  </a:lnTo>
                  <a:lnTo>
                    <a:pt x="73" y="211"/>
                  </a:lnTo>
                  <a:lnTo>
                    <a:pt x="101" y="172"/>
                  </a:lnTo>
                  <a:lnTo>
                    <a:pt x="135" y="134"/>
                  </a:lnTo>
                  <a:lnTo>
                    <a:pt x="172" y="101"/>
                  </a:lnTo>
                  <a:lnTo>
                    <a:pt x="213" y="72"/>
                  </a:lnTo>
                  <a:lnTo>
                    <a:pt x="255" y="48"/>
                  </a:lnTo>
                  <a:lnTo>
                    <a:pt x="299" y="29"/>
                  </a:lnTo>
                  <a:lnTo>
                    <a:pt x="344" y="14"/>
                  </a:lnTo>
                  <a:lnTo>
                    <a:pt x="391" y="5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30">
              <a:extLst>
                <a:ext uri="{FF2B5EF4-FFF2-40B4-BE49-F238E27FC236}">
                  <a16:creationId xmlns:a16="http://schemas.microsoft.com/office/drawing/2014/main" id="{3CADE8F5-2CC3-403A-9178-29AC400CB2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2025" y="5854700"/>
              <a:ext cx="415925" cy="414338"/>
            </a:xfrm>
            <a:custGeom>
              <a:avLst/>
              <a:gdLst>
                <a:gd name="T0" fmla="*/ 840 w 2623"/>
                <a:gd name="T1" fmla="*/ 211 h 2607"/>
                <a:gd name="T2" fmla="*/ 791 w 2623"/>
                <a:gd name="T3" fmla="*/ 350 h 2607"/>
                <a:gd name="T4" fmla="*/ 713 w 2623"/>
                <a:gd name="T5" fmla="*/ 371 h 2607"/>
                <a:gd name="T6" fmla="*/ 493 w 2623"/>
                <a:gd name="T7" fmla="*/ 438 h 2607"/>
                <a:gd name="T8" fmla="*/ 365 w 2623"/>
                <a:gd name="T9" fmla="*/ 697 h 2607"/>
                <a:gd name="T10" fmla="*/ 364 w 2623"/>
                <a:gd name="T11" fmla="*/ 778 h 2607"/>
                <a:gd name="T12" fmla="*/ 248 w 2623"/>
                <a:gd name="T13" fmla="*/ 759 h 2607"/>
                <a:gd name="T14" fmla="*/ 117 w 2623"/>
                <a:gd name="T15" fmla="*/ 1247 h 2607"/>
                <a:gd name="T16" fmla="*/ 228 w 2623"/>
                <a:gd name="T17" fmla="*/ 1303 h 2607"/>
                <a:gd name="T18" fmla="*/ 117 w 2623"/>
                <a:gd name="T19" fmla="*/ 1360 h 2607"/>
                <a:gd name="T20" fmla="*/ 249 w 2623"/>
                <a:gd name="T21" fmla="*/ 1848 h 2607"/>
                <a:gd name="T22" fmla="*/ 364 w 2623"/>
                <a:gd name="T23" fmla="*/ 1830 h 2607"/>
                <a:gd name="T24" fmla="*/ 365 w 2623"/>
                <a:gd name="T25" fmla="*/ 1910 h 2607"/>
                <a:gd name="T26" fmla="*/ 493 w 2623"/>
                <a:gd name="T27" fmla="*/ 2169 h 2607"/>
                <a:gd name="T28" fmla="*/ 713 w 2623"/>
                <a:gd name="T29" fmla="*/ 2236 h 2607"/>
                <a:gd name="T30" fmla="*/ 791 w 2623"/>
                <a:gd name="T31" fmla="*/ 2257 h 2607"/>
                <a:gd name="T32" fmla="*/ 840 w 2623"/>
                <a:gd name="T33" fmla="*/ 2396 h 2607"/>
                <a:gd name="T34" fmla="*/ 1255 w 2623"/>
                <a:gd name="T35" fmla="*/ 2437 h 2607"/>
                <a:gd name="T36" fmla="*/ 1330 w 2623"/>
                <a:gd name="T37" fmla="*/ 2383 h 2607"/>
                <a:gd name="T38" fmla="*/ 1456 w 2623"/>
                <a:gd name="T39" fmla="*/ 2483 h 2607"/>
                <a:gd name="T40" fmla="*/ 1833 w 2623"/>
                <a:gd name="T41" fmla="*/ 2313 h 2607"/>
                <a:gd name="T42" fmla="*/ 1854 w 2623"/>
                <a:gd name="T43" fmla="*/ 2236 h 2607"/>
                <a:gd name="T44" fmla="*/ 1932 w 2623"/>
                <a:gd name="T45" fmla="*/ 2256 h 2607"/>
                <a:gd name="T46" fmla="*/ 2231 w 2623"/>
                <a:gd name="T47" fmla="*/ 2064 h 2607"/>
                <a:gd name="T48" fmla="*/ 2245 w 2623"/>
                <a:gd name="T49" fmla="*/ 1884 h 2607"/>
                <a:gd name="T50" fmla="*/ 2284 w 2623"/>
                <a:gd name="T51" fmla="*/ 1815 h 2607"/>
                <a:gd name="T52" fmla="*/ 2442 w 2623"/>
                <a:gd name="T53" fmla="*/ 1695 h 2607"/>
                <a:gd name="T54" fmla="*/ 2435 w 2623"/>
                <a:gd name="T55" fmla="*/ 1357 h 2607"/>
                <a:gd name="T56" fmla="*/ 2407 w 2623"/>
                <a:gd name="T57" fmla="*/ 1270 h 2607"/>
                <a:gd name="T58" fmla="*/ 2485 w 2623"/>
                <a:gd name="T59" fmla="*/ 1076 h 2607"/>
                <a:gd name="T60" fmla="*/ 2314 w 2623"/>
                <a:gd name="T61" fmla="*/ 791 h 2607"/>
                <a:gd name="T62" fmla="*/ 2244 w 2623"/>
                <a:gd name="T63" fmla="*/ 751 h 2607"/>
                <a:gd name="T64" fmla="*/ 2318 w 2623"/>
                <a:gd name="T65" fmla="*/ 660 h 2607"/>
                <a:gd name="T66" fmla="*/ 2019 w 2623"/>
                <a:gd name="T67" fmla="*/ 345 h 2607"/>
                <a:gd name="T68" fmla="*/ 1882 w 2623"/>
                <a:gd name="T69" fmla="*/ 379 h 2607"/>
                <a:gd name="T70" fmla="*/ 1825 w 2623"/>
                <a:gd name="T71" fmla="*/ 322 h 2607"/>
                <a:gd name="T72" fmla="*/ 1625 w 2623"/>
                <a:gd name="T73" fmla="*/ 157 h 2607"/>
                <a:gd name="T74" fmla="*/ 1357 w 2623"/>
                <a:gd name="T75" fmla="*/ 204 h 2607"/>
                <a:gd name="T76" fmla="*/ 1266 w 2623"/>
                <a:gd name="T77" fmla="*/ 204 h 2607"/>
                <a:gd name="T78" fmla="*/ 1487 w 2623"/>
                <a:gd name="T79" fmla="*/ 12 h 2607"/>
                <a:gd name="T80" fmla="*/ 1965 w 2623"/>
                <a:gd name="T81" fmla="*/ 174 h 2607"/>
                <a:gd name="T82" fmla="*/ 2111 w 2623"/>
                <a:gd name="T83" fmla="*/ 271 h 2607"/>
                <a:gd name="T84" fmla="*/ 2446 w 2623"/>
                <a:gd name="T85" fmla="*/ 649 h 2607"/>
                <a:gd name="T86" fmla="*/ 2523 w 2623"/>
                <a:gd name="T87" fmla="*/ 804 h 2607"/>
                <a:gd name="T88" fmla="*/ 2623 w 2623"/>
                <a:gd name="T89" fmla="*/ 1303 h 2607"/>
                <a:gd name="T90" fmla="*/ 2523 w 2623"/>
                <a:gd name="T91" fmla="*/ 1803 h 2607"/>
                <a:gd name="T92" fmla="*/ 2445 w 2623"/>
                <a:gd name="T93" fmla="*/ 1959 h 2607"/>
                <a:gd name="T94" fmla="*/ 2111 w 2623"/>
                <a:gd name="T95" fmla="*/ 2336 h 2607"/>
                <a:gd name="T96" fmla="*/ 1963 w 2623"/>
                <a:gd name="T97" fmla="*/ 2435 h 2607"/>
                <a:gd name="T98" fmla="*/ 1487 w 2623"/>
                <a:gd name="T99" fmla="*/ 2595 h 2607"/>
                <a:gd name="T100" fmla="*/ 970 w 2623"/>
                <a:gd name="T101" fmla="*/ 2561 h 2607"/>
                <a:gd name="T102" fmla="*/ 656 w 2623"/>
                <a:gd name="T103" fmla="*/ 2432 h 2607"/>
                <a:gd name="T104" fmla="*/ 386 w 2623"/>
                <a:gd name="T105" fmla="*/ 2225 h 2607"/>
                <a:gd name="T106" fmla="*/ 176 w 2623"/>
                <a:gd name="T107" fmla="*/ 1955 h 2607"/>
                <a:gd name="T108" fmla="*/ 46 w 2623"/>
                <a:gd name="T109" fmla="*/ 1644 h 2607"/>
                <a:gd name="T110" fmla="*/ 12 w 2623"/>
                <a:gd name="T111" fmla="*/ 1129 h 2607"/>
                <a:gd name="T112" fmla="*/ 175 w 2623"/>
                <a:gd name="T113" fmla="*/ 655 h 2607"/>
                <a:gd name="T114" fmla="*/ 273 w 2623"/>
                <a:gd name="T115" fmla="*/ 509 h 2607"/>
                <a:gd name="T116" fmla="*/ 653 w 2623"/>
                <a:gd name="T117" fmla="*/ 177 h 2607"/>
                <a:gd name="T118" fmla="*/ 888 w 2623"/>
                <a:gd name="T119" fmla="*/ 70 h 2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23" h="2607">
                  <a:moveTo>
                    <a:pt x="1255" y="116"/>
                  </a:moveTo>
                  <a:lnTo>
                    <a:pt x="1168" y="124"/>
                  </a:lnTo>
                  <a:lnTo>
                    <a:pt x="1083" y="137"/>
                  </a:lnTo>
                  <a:lnTo>
                    <a:pt x="999" y="157"/>
                  </a:lnTo>
                  <a:lnTo>
                    <a:pt x="918" y="181"/>
                  </a:lnTo>
                  <a:lnTo>
                    <a:pt x="840" y="211"/>
                  </a:lnTo>
                  <a:lnTo>
                    <a:pt x="764" y="247"/>
                  </a:lnTo>
                  <a:lnTo>
                    <a:pt x="791" y="294"/>
                  </a:lnTo>
                  <a:lnTo>
                    <a:pt x="796" y="308"/>
                  </a:lnTo>
                  <a:lnTo>
                    <a:pt x="798" y="322"/>
                  </a:lnTo>
                  <a:lnTo>
                    <a:pt x="796" y="337"/>
                  </a:lnTo>
                  <a:lnTo>
                    <a:pt x="791" y="350"/>
                  </a:lnTo>
                  <a:lnTo>
                    <a:pt x="782" y="362"/>
                  </a:lnTo>
                  <a:lnTo>
                    <a:pt x="770" y="371"/>
                  </a:lnTo>
                  <a:lnTo>
                    <a:pt x="756" y="377"/>
                  </a:lnTo>
                  <a:lnTo>
                    <a:pt x="741" y="379"/>
                  </a:lnTo>
                  <a:lnTo>
                    <a:pt x="727" y="377"/>
                  </a:lnTo>
                  <a:lnTo>
                    <a:pt x="713" y="371"/>
                  </a:lnTo>
                  <a:lnTo>
                    <a:pt x="702" y="363"/>
                  </a:lnTo>
                  <a:lnTo>
                    <a:pt x="693" y="350"/>
                  </a:lnTo>
                  <a:lnTo>
                    <a:pt x="665" y="304"/>
                  </a:lnTo>
                  <a:lnTo>
                    <a:pt x="605" y="345"/>
                  </a:lnTo>
                  <a:lnTo>
                    <a:pt x="547" y="389"/>
                  </a:lnTo>
                  <a:lnTo>
                    <a:pt x="493" y="438"/>
                  </a:lnTo>
                  <a:lnTo>
                    <a:pt x="441" y="489"/>
                  </a:lnTo>
                  <a:lnTo>
                    <a:pt x="392" y="544"/>
                  </a:lnTo>
                  <a:lnTo>
                    <a:pt x="347" y="601"/>
                  </a:lnTo>
                  <a:lnTo>
                    <a:pt x="306" y="660"/>
                  </a:lnTo>
                  <a:lnTo>
                    <a:pt x="353" y="688"/>
                  </a:lnTo>
                  <a:lnTo>
                    <a:pt x="365" y="697"/>
                  </a:lnTo>
                  <a:lnTo>
                    <a:pt x="373" y="709"/>
                  </a:lnTo>
                  <a:lnTo>
                    <a:pt x="380" y="722"/>
                  </a:lnTo>
                  <a:lnTo>
                    <a:pt x="382" y="737"/>
                  </a:lnTo>
                  <a:lnTo>
                    <a:pt x="380" y="751"/>
                  </a:lnTo>
                  <a:lnTo>
                    <a:pt x="373" y="765"/>
                  </a:lnTo>
                  <a:lnTo>
                    <a:pt x="364" y="778"/>
                  </a:lnTo>
                  <a:lnTo>
                    <a:pt x="353" y="786"/>
                  </a:lnTo>
                  <a:lnTo>
                    <a:pt x="339" y="791"/>
                  </a:lnTo>
                  <a:lnTo>
                    <a:pt x="325" y="793"/>
                  </a:lnTo>
                  <a:lnTo>
                    <a:pt x="309" y="792"/>
                  </a:lnTo>
                  <a:lnTo>
                    <a:pt x="296" y="786"/>
                  </a:lnTo>
                  <a:lnTo>
                    <a:pt x="248" y="759"/>
                  </a:lnTo>
                  <a:lnTo>
                    <a:pt x="213" y="834"/>
                  </a:lnTo>
                  <a:lnTo>
                    <a:pt x="182" y="912"/>
                  </a:lnTo>
                  <a:lnTo>
                    <a:pt x="157" y="992"/>
                  </a:lnTo>
                  <a:lnTo>
                    <a:pt x="138" y="1076"/>
                  </a:lnTo>
                  <a:lnTo>
                    <a:pt x="125" y="1160"/>
                  </a:lnTo>
                  <a:lnTo>
                    <a:pt x="117" y="1247"/>
                  </a:lnTo>
                  <a:lnTo>
                    <a:pt x="171" y="1247"/>
                  </a:lnTo>
                  <a:lnTo>
                    <a:pt x="190" y="1250"/>
                  </a:lnTo>
                  <a:lnTo>
                    <a:pt x="205" y="1258"/>
                  </a:lnTo>
                  <a:lnTo>
                    <a:pt x="218" y="1270"/>
                  </a:lnTo>
                  <a:lnTo>
                    <a:pt x="226" y="1286"/>
                  </a:lnTo>
                  <a:lnTo>
                    <a:pt x="228" y="1303"/>
                  </a:lnTo>
                  <a:lnTo>
                    <a:pt x="226" y="1322"/>
                  </a:lnTo>
                  <a:lnTo>
                    <a:pt x="218" y="1337"/>
                  </a:lnTo>
                  <a:lnTo>
                    <a:pt x="205" y="1350"/>
                  </a:lnTo>
                  <a:lnTo>
                    <a:pt x="190" y="1357"/>
                  </a:lnTo>
                  <a:lnTo>
                    <a:pt x="171" y="1360"/>
                  </a:lnTo>
                  <a:lnTo>
                    <a:pt x="117" y="1360"/>
                  </a:lnTo>
                  <a:lnTo>
                    <a:pt x="125" y="1446"/>
                  </a:lnTo>
                  <a:lnTo>
                    <a:pt x="138" y="1532"/>
                  </a:lnTo>
                  <a:lnTo>
                    <a:pt x="158" y="1614"/>
                  </a:lnTo>
                  <a:lnTo>
                    <a:pt x="183" y="1695"/>
                  </a:lnTo>
                  <a:lnTo>
                    <a:pt x="213" y="1773"/>
                  </a:lnTo>
                  <a:lnTo>
                    <a:pt x="249" y="1848"/>
                  </a:lnTo>
                  <a:lnTo>
                    <a:pt x="296" y="1821"/>
                  </a:lnTo>
                  <a:lnTo>
                    <a:pt x="310" y="1815"/>
                  </a:lnTo>
                  <a:lnTo>
                    <a:pt x="325" y="1813"/>
                  </a:lnTo>
                  <a:lnTo>
                    <a:pt x="339" y="1815"/>
                  </a:lnTo>
                  <a:lnTo>
                    <a:pt x="353" y="1820"/>
                  </a:lnTo>
                  <a:lnTo>
                    <a:pt x="364" y="1830"/>
                  </a:lnTo>
                  <a:lnTo>
                    <a:pt x="373" y="1842"/>
                  </a:lnTo>
                  <a:lnTo>
                    <a:pt x="380" y="1855"/>
                  </a:lnTo>
                  <a:lnTo>
                    <a:pt x="382" y="1871"/>
                  </a:lnTo>
                  <a:lnTo>
                    <a:pt x="380" y="1885"/>
                  </a:lnTo>
                  <a:lnTo>
                    <a:pt x="373" y="1899"/>
                  </a:lnTo>
                  <a:lnTo>
                    <a:pt x="365" y="1910"/>
                  </a:lnTo>
                  <a:lnTo>
                    <a:pt x="353" y="1919"/>
                  </a:lnTo>
                  <a:lnTo>
                    <a:pt x="306" y="1946"/>
                  </a:lnTo>
                  <a:lnTo>
                    <a:pt x="347" y="2006"/>
                  </a:lnTo>
                  <a:lnTo>
                    <a:pt x="392" y="2064"/>
                  </a:lnTo>
                  <a:lnTo>
                    <a:pt x="441" y="2118"/>
                  </a:lnTo>
                  <a:lnTo>
                    <a:pt x="493" y="2169"/>
                  </a:lnTo>
                  <a:lnTo>
                    <a:pt x="548" y="2217"/>
                  </a:lnTo>
                  <a:lnTo>
                    <a:pt x="605" y="2262"/>
                  </a:lnTo>
                  <a:lnTo>
                    <a:pt x="665" y="2304"/>
                  </a:lnTo>
                  <a:lnTo>
                    <a:pt x="693" y="2256"/>
                  </a:lnTo>
                  <a:lnTo>
                    <a:pt x="702" y="2245"/>
                  </a:lnTo>
                  <a:lnTo>
                    <a:pt x="713" y="2236"/>
                  </a:lnTo>
                  <a:lnTo>
                    <a:pt x="727" y="2231"/>
                  </a:lnTo>
                  <a:lnTo>
                    <a:pt x="741" y="2228"/>
                  </a:lnTo>
                  <a:lnTo>
                    <a:pt x="756" y="2231"/>
                  </a:lnTo>
                  <a:lnTo>
                    <a:pt x="770" y="2236"/>
                  </a:lnTo>
                  <a:lnTo>
                    <a:pt x="782" y="2245"/>
                  </a:lnTo>
                  <a:lnTo>
                    <a:pt x="791" y="2257"/>
                  </a:lnTo>
                  <a:lnTo>
                    <a:pt x="796" y="2271"/>
                  </a:lnTo>
                  <a:lnTo>
                    <a:pt x="798" y="2285"/>
                  </a:lnTo>
                  <a:lnTo>
                    <a:pt x="797" y="2300"/>
                  </a:lnTo>
                  <a:lnTo>
                    <a:pt x="791" y="2313"/>
                  </a:lnTo>
                  <a:lnTo>
                    <a:pt x="764" y="2360"/>
                  </a:lnTo>
                  <a:lnTo>
                    <a:pt x="840" y="2396"/>
                  </a:lnTo>
                  <a:lnTo>
                    <a:pt x="918" y="2426"/>
                  </a:lnTo>
                  <a:lnTo>
                    <a:pt x="999" y="2451"/>
                  </a:lnTo>
                  <a:lnTo>
                    <a:pt x="1083" y="2471"/>
                  </a:lnTo>
                  <a:lnTo>
                    <a:pt x="1168" y="2484"/>
                  </a:lnTo>
                  <a:lnTo>
                    <a:pt x="1255" y="2491"/>
                  </a:lnTo>
                  <a:lnTo>
                    <a:pt x="1255" y="2437"/>
                  </a:lnTo>
                  <a:lnTo>
                    <a:pt x="1258" y="2419"/>
                  </a:lnTo>
                  <a:lnTo>
                    <a:pt x="1266" y="2404"/>
                  </a:lnTo>
                  <a:lnTo>
                    <a:pt x="1279" y="2391"/>
                  </a:lnTo>
                  <a:lnTo>
                    <a:pt x="1294" y="2383"/>
                  </a:lnTo>
                  <a:lnTo>
                    <a:pt x="1312" y="2380"/>
                  </a:lnTo>
                  <a:lnTo>
                    <a:pt x="1330" y="2383"/>
                  </a:lnTo>
                  <a:lnTo>
                    <a:pt x="1346" y="2391"/>
                  </a:lnTo>
                  <a:lnTo>
                    <a:pt x="1358" y="2404"/>
                  </a:lnTo>
                  <a:lnTo>
                    <a:pt x="1366" y="2419"/>
                  </a:lnTo>
                  <a:lnTo>
                    <a:pt x="1369" y="2437"/>
                  </a:lnTo>
                  <a:lnTo>
                    <a:pt x="1369" y="2491"/>
                  </a:lnTo>
                  <a:lnTo>
                    <a:pt x="1456" y="2483"/>
                  </a:lnTo>
                  <a:lnTo>
                    <a:pt x="1542" y="2470"/>
                  </a:lnTo>
                  <a:lnTo>
                    <a:pt x="1625" y="2451"/>
                  </a:lnTo>
                  <a:lnTo>
                    <a:pt x="1706" y="2426"/>
                  </a:lnTo>
                  <a:lnTo>
                    <a:pt x="1785" y="2395"/>
                  </a:lnTo>
                  <a:lnTo>
                    <a:pt x="1860" y="2360"/>
                  </a:lnTo>
                  <a:lnTo>
                    <a:pt x="1833" y="2313"/>
                  </a:lnTo>
                  <a:lnTo>
                    <a:pt x="1827" y="2300"/>
                  </a:lnTo>
                  <a:lnTo>
                    <a:pt x="1825" y="2285"/>
                  </a:lnTo>
                  <a:lnTo>
                    <a:pt x="1827" y="2271"/>
                  </a:lnTo>
                  <a:lnTo>
                    <a:pt x="1832" y="2257"/>
                  </a:lnTo>
                  <a:lnTo>
                    <a:pt x="1842" y="2245"/>
                  </a:lnTo>
                  <a:lnTo>
                    <a:pt x="1854" y="2236"/>
                  </a:lnTo>
                  <a:lnTo>
                    <a:pt x="1867" y="2231"/>
                  </a:lnTo>
                  <a:lnTo>
                    <a:pt x="1882" y="2228"/>
                  </a:lnTo>
                  <a:lnTo>
                    <a:pt x="1896" y="2231"/>
                  </a:lnTo>
                  <a:lnTo>
                    <a:pt x="1910" y="2236"/>
                  </a:lnTo>
                  <a:lnTo>
                    <a:pt x="1922" y="2245"/>
                  </a:lnTo>
                  <a:lnTo>
                    <a:pt x="1932" y="2256"/>
                  </a:lnTo>
                  <a:lnTo>
                    <a:pt x="1959" y="2304"/>
                  </a:lnTo>
                  <a:lnTo>
                    <a:pt x="2019" y="2262"/>
                  </a:lnTo>
                  <a:lnTo>
                    <a:pt x="2077" y="2217"/>
                  </a:lnTo>
                  <a:lnTo>
                    <a:pt x="2132" y="2169"/>
                  </a:lnTo>
                  <a:lnTo>
                    <a:pt x="2183" y="2118"/>
                  </a:lnTo>
                  <a:lnTo>
                    <a:pt x="2231" y="2064"/>
                  </a:lnTo>
                  <a:lnTo>
                    <a:pt x="2277" y="2006"/>
                  </a:lnTo>
                  <a:lnTo>
                    <a:pt x="2318" y="1946"/>
                  </a:lnTo>
                  <a:lnTo>
                    <a:pt x="2271" y="1919"/>
                  </a:lnTo>
                  <a:lnTo>
                    <a:pt x="2259" y="1910"/>
                  </a:lnTo>
                  <a:lnTo>
                    <a:pt x="2250" y="1898"/>
                  </a:lnTo>
                  <a:lnTo>
                    <a:pt x="2245" y="1884"/>
                  </a:lnTo>
                  <a:lnTo>
                    <a:pt x="2243" y="1870"/>
                  </a:lnTo>
                  <a:lnTo>
                    <a:pt x="2244" y="1855"/>
                  </a:lnTo>
                  <a:lnTo>
                    <a:pt x="2250" y="1842"/>
                  </a:lnTo>
                  <a:lnTo>
                    <a:pt x="2259" y="1830"/>
                  </a:lnTo>
                  <a:lnTo>
                    <a:pt x="2271" y="1820"/>
                  </a:lnTo>
                  <a:lnTo>
                    <a:pt x="2284" y="1815"/>
                  </a:lnTo>
                  <a:lnTo>
                    <a:pt x="2299" y="1813"/>
                  </a:lnTo>
                  <a:lnTo>
                    <a:pt x="2314" y="1815"/>
                  </a:lnTo>
                  <a:lnTo>
                    <a:pt x="2328" y="1820"/>
                  </a:lnTo>
                  <a:lnTo>
                    <a:pt x="2375" y="1848"/>
                  </a:lnTo>
                  <a:lnTo>
                    <a:pt x="2411" y="1773"/>
                  </a:lnTo>
                  <a:lnTo>
                    <a:pt x="2442" y="1695"/>
                  </a:lnTo>
                  <a:lnTo>
                    <a:pt x="2467" y="1614"/>
                  </a:lnTo>
                  <a:lnTo>
                    <a:pt x="2485" y="1532"/>
                  </a:lnTo>
                  <a:lnTo>
                    <a:pt x="2499" y="1446"/>
                  </a:lnTo>
                  <a:lnTo>
                    <a:pt x="2506" y="1360"/>
                  </a:lnTo>
                  <a:lnTo>
                    <a:pt x="2452" y="1360"/>
                  </a:lnTo>
                  <a:lnTo>
                    <a:pt x="2435" y="1357"/>
                  </a:lnTo>
                  <a:lnTo>
                    <a:pt x="2419" y="1350"/>
                  </a:lnTo>
                  <a:lnTo>
                    <a:pt x="2407" y="1337"/>
                  </a:lnTo>
                  <a:lnTo>
                    <a:pt x="2398" y="1322"/>
                  </a:lnTo>
                  <a:lnTo>
                    <a:pt x="2395" y="1303"/>
                  </a:lnTo>
                  <a:lnTo>
                    <a:pt x="2398" y="1286"/>
                  </a:lnTo>
                  <a:lnTo>
                    <a:pt x="2407" y="1270"/>
                  </a:lnTo>
                  <a:lnTo>
                    <a:pt x="2419" y="1258"/>
                  </a:lnTo>
                  <a:lnTo>
                    <a:pt x="2435" y="1250"/>
                  </a:lnTo>
                  <a:lnTo>
                    <a:pt x="2452" y="1247"/>
                  </a:lnTo>
                  <a:lnTo>
                    <a:pt x="2506" y="1247"/>
                  </a:lnTo>
                  <a:lnTo>
                    <a:pt x="2499" y="1160"/>
                  </a:lnTo>
                  <a:lnTo>
                    <a:pt x="2485" y="1076"/>
                  </a:lnTo>
                  <a:lnTo>
                    <a:pt x="2467" y="992"/>
                  </a:lnTo>
                  <a:lnTo>
                    <a:pt x="2442" y="912"/>
                  </a:lnTo>
                  <a:lnTo>
                    <a:pt x="2411" y="834"/>
                  </a:lnTo>
                  <a:lnTo>
                    <a:pt x="2375" y="758"/>
                  </a:lnTo>
                  <a:lnTo>
                    <a:pt x="2328" y="786"/>
                  </a:lnTo>
                  <a:lnTo>
                    <a:pt x="2314" y="791"/>
                  </a:lnTo>
                  <a:lnTo>
                    <a:pt x="2300" y="793"/>
                  </a:lnTo>
                  <a:lnTo>
                    <a:pt x="2285" y="791"/>
                  </a:lnTo>
                  <a:lnTo>
                    <a:pt x="2272" y="786"/>
                  </a:lnTo>
                  <a:lnTo>
                    <a:pt x="2259" y="777"/>
                  </a:lnTo>
                  <a:lnTo>
                    <a:pt x="2250" y="765"/>
                  </a:lnTo>
                  <a:lnTo>
                    <a:pt x="2244" y="751"/>
                  </a:lnTo>
                  <a:lnTo>
                    <a:pt x="2243" y="737"/>
                  </a:lnTo>
                  <a:lnTo>
                    <a:pt x="2245" y="722"/>
                  </a:lnTo>
                  <a:lnTo>
                    <a:pt x="2250" y="709"/>
                  </a:lnTo>
                  <a:lnTo>
                    <a:pt x="2259" y="697"/>
                  </a:lnTo>
                  <a:lnTo>
                    <a:pt x="2271" y="688"/>
                  </a:lnTo>
                  <a:lnTo>
                    <a:pt x="2318" y="660"/>
                  </a:lnTo>
                  <a:lnTo>
                    <a:pt x="2277" y="601"/>
                  </a:lnTo>
                  <a:lnTo>
                    <a:pt x="2231" y="544"/>
                  </a:lnTo>
                  <a:lnTo>
                    <a:pt x="2183" y="489"/>
                  </a:lnTo>
                  <a:lnTo>
                    <a:pt x="2132" y="438"/>
                  </a:lnTo>
                  <a:lnTo>
                    <a:pt x="2077" y="389"/>
                  </a:lnTo>
                  <a:lnTo>
                    <a:pt x="2019" y="345"/>
                  </a:lnTo>
                  <a:lnTo>
                    <a:pt x="1959" y="304"/>
                  </a:lnTo>
                  <a:lnTo>
                    <a:pt x="1932" y="350"/>
                  </a:lnTo>
                  <a:lnTo>
                    <a:pt x="1922" y="363"/>
                  </a:lnTo>
                  <a:lnTo>
                    <a:pt x="1910" y="371"/>
                  </a:lnTo>
                  <a:lnTo>
                    <a:pt x="1896" y="377"/>
                  </a:lnTo>
                  <a:lnTo>
                    <a:pt x="1882" y="379"/>
                  </a:lnTo>
                  <a:lnTo>
                    <a:pt x="1867" y="377"/>
                  </a:lnTo>
                  <a:lnTo>
                    <a:pt x="1854" y="371"/>
                  </a:lnTo>
                  <a:lnTo>
                    <a:pt x="1842" y="362"/>
                  </a:lnTo>
                  <a:lnTo>
                    <a:pt x="1832" y="350"/>
                  </a:lnTo>
                  <a:lnTo>
                    <a:pt x="1827" y="337"/>
                  </a:lnTo>
                  <a:lnTo>
                    <a:pt x="1825" y="322"/>
                  </a:lnTo>
                  <a:lnTo>
                    <a:pt x="1827" y="308"/>
                  </a:lnTo>
                  <a:lnTo>
                    <a:pt x="1833" y="294"/>
                  </a:lnTo>
                  <a:lnTo>
                    <a:pt x="1860" y="247"/>
                  </a:lnTo>
                  <a:lnTo>
                    <a:pt x="1785" y="211"/>
                  </a:lnTo>
                  <a:lnTo>
                    <a:pt x="1706" y="181"/>
                  </a:lnTo>
                  <a:lnTo>
                    <a:pt x="1625" y="157"/>
                  </a:lnTo>
                  <a:lnTo>
                    <a:pt x="1542" y="137"/>
                  </a:lnTo>
                  <a:lnTo>
                    <a:pt x="1456" y="124"/>
                  </a:lnTo>
                  <a:lnTo>
                    <a:pt x="1369" y="116"/>
                  </a:lnTo>
                  <a:lnTo>
                    <a:pt x="1369" y="170"/>
                  </a:lnTo>
                  <a:lnTo>
                    <a:pt x="1366" y="188"/>
                  </a:lnTo>
                  <a:lnTo>
                    <a:pt x="1357" y="204"/>
                  </a:lnTo>
                  <a:lnTo>
                    <a:pt x="1346" y="216"/>
                  </a:lnTo>
                  <a:lnTo>
                    <a:pt x="1329" y="223"/>
                  </a:lnTo>
                  <a:lnTo>
                    <a:pt x="1312" y="227"/>
                  </a:lnTo>
                  <a:lnTo>
                    <a:pt x="1294" y="223"/>
                  </a:lnTo>
                  <a:lnTo>
                    <a:pt x="1279" y="216"/>
                  </a:lnTo>
                  <a:lnTo>
                    <a:pt x="1266" y="204"/>
                  </a:lnTo>
                  <a:lnTo>
                    <a:pt x="1258" y="188"/>
                  </a:lnTo>
                  <a:lnTo>
                    <a:pt x="1255" y="170"/>
                  </a:lnTo>
                  <a:lnTo>
                    <a:pt x="1255" y="116"/>
                  </a:lnTo>
                  <a:close/>
                  <a:moveTo>
                    <a:pt x="1312" y="0"/>
                  </a:moveTo>
                  <a:lnTo>
                    <a:pt x="1401" y="3"/>
                  </a:lnTo>
                  <a:lnTo>
                    <a:pt x="1487" y="12"/>
                  </a:lnTo>
                  <a:lnTo>
                    <a:pt x="1572" y="26"/>
                  </a:lnTo>
                  <a:lnTo>
                    <a:pt x="1655" y="45"/>
                  </a:lnTo>
                  <a:lnTo>
                    <a:pt x="1736" y="70"/>
                  </a:lnTo>
                  <a:lnTo>
                    <a:pt x="1815" y="100"/>
                  </a:lnTo>
                  <a:lnTo>
                    <a:pt x="1891" y="135"/>
                  </a:lnTo>
                  <a:lnTo>
                    <a:pt x="1965" y="174"/>
                  </a:lnTo>
                  <a:lnTo>
                    <a:pt x="1966" y="174"/>
                  </a:lnTo>
                  <a:lnTo>
                    <a:pt x="1968" y="175"/>
                  </a:lnTo>
                  <a:lnTo>
                    <a:pt x="1969" y="176"/>
                  </a:lnTo>
                  <a:lnTo>
                    <a:pt x="1970" y="177"/>
                  </a:lnTo>
                  <a:lnTo>
                    <a:pt x="2043" y="222"/>
                  </a:lnTo>
                  <a:lnTo>
                    <a:pt x="2111" y="271"/>
                  </a:lnTo>
                  <a:lnTo>
                    <a:pt x="2176" y="324"/>
                  </a:lnTo>
                  <a:lnTo>
                    <a:pt x="2239" y="382"/>
                  </a:lnTo>
                  <a:lnTo>
                    <a:pt x="2297" y="444"/>
                  </a:lnTo>
                  <a:lnTo>
                    <a:pt x="2351" y="509"/>
                  </a:lnTo>
                  <a:lnTo>
                    <a:pt x="2400" y="578"/>
                  </a:lnTo>
                  <a:lnTo>
                    <a:pt x="2446" y="649"/>
                  </a:lnTo>
                  <a:lnTo>
                    <a:pt x="2447" y="651"/>
                  </a:lnTo>
                  <a:lnTo>
                    <a:pt x="2448" y="652"/>
                  </a:lnTo>
                  <a:lnTo>
                    <a:pt x="2448" y="653"/>
                  </a:lnTo>
                  <a:lnTo>
                    <a:pt x="2449" y="655"/>
                  </a:lnTo>
                  <a:lnTo>
                    <a:pt x="2489" y="728"/>
                  </a:lnTo>
                  <a:lnTo>
                    <a:pt x="2523" y="804"/>
                  </a:lnTo>
                  <a:lnTo>
                    <a:pt x="2553" y="882"/>
                  </a:lnTo>
                  <a:lnTo>
                    <a:pt x="2578" y="962"/>
                  </a:lnTo>
                  <a:lnTo>
                    <a:pt x="2597" y="1045"/>
                  </a:lnTo>
                  <a:lnTo>
                    <a:pt x="2612" y="1129"/>
                  </a:lnTo>
                  <a:lnTo>
                    <a:pt x="2620" y="1216"/>
                  </a:lnTo>
                  <a:lnTo>
                    <a:pt x="2623" y="1303"/>
                  </a:lnTo>
                  <a:lnTo>
                    <a:pt x="2620" y="1391"/>
                  </a:lnTo>
                  <a:lnTo>
                    <a:pt x="2612" y="1477"/>
                  </a:lnTo>
                  <a:lnTo>
                    <a:pt x="2597" y="1562"/>
                  </a:lnTo>
                  <a:lnTo>
                    <a:pt x="2578" y="1644"/>
                  </a:lnTo>
                  <a:lnTo>
                    <a:pt x="2553" y="1725"/>
                  </a:lnTo>
                  <a:lnTo>
                    <a:pt x="2523" y="1803"/>
                  </a:lnTo>
                  <a:lnTo>
                    <a:pt x="2489" y="1879"/>
                  </a:lnTo>
                  <a:lnTo>
                    <a:pt x="2449" y="1952"/>
                  </a:lnTo>
                  <a:lnTo>
                    <a:pt x="2448" y="1953"/>
                  </a:lnTo>
                  <a:lnTo>
                    <a:pt x="2448" y="1955"/>
                  </a:lnTo>
                  <a:lnTo>
                    <a:pt x="2446" y="1957"/>
                  </a:lnTo>
                  <a:lnTo>
                    <a:pt x="2445" y="1959"/>
                  </a:lnTo>
                  <a:lnTo>
                    <a:pt x="2399" y="2031"/>
                  </a:lnTo>
                  <a:lnTo>
                    <a:pt x="2350" y="2099"/>
                  </a:lnTo>
                  <a:lnTo>
                    <a:pt x="2296" y="2164"/>
                  </a:lnTo>
                  <a:lnTo>
                    <a:pt x="2239" y="2225"/>
                  </a:lnTo>
                  <a:lnTo>
                    <a:pt x="2176" y="2282"/>
                  </a:lnTo>
                  <a:lnTo>
                    <a:pt x="2111" y="2336"/>
                  </a:lnTo>
                  <a:lnTo>
                    <a:pt x="2043" y="2385"/>
                  </a:lnTo>
                  <a:lnTo>
                    <a:pt x="1970" y="2430"/>
                  </a:lnTo>
                  <a:lnTo>
                    <a:pt x="1969" y="2431"/>
                  </a:lnTo>
                  <a:lnTo>
                    <a:pt x="1968" y="2432"/>
                  </a:lnTo>
                  <a:lnTo>
                    <a:pt x="1966" y="2433"/>
                  </a:lnTo>
                  <a:lnTo>
                    <a:pt x="1963" y="2435"/>
                  </a:lnTo>
                  <a:lnTo>
                    <a:pt x="1889" y="2473"/>
                  </a:lnTo>
                  <a:lnTo>
                    <a:pt x="1814" y="2508"/>
                  </a:lnTo>
                  <a:lnTo>
                    <a:pt x="1735" y="2537"/>
                  </a:lnTo>
                  <a:lnTo>
                    <a:pt x="1655" y="2561"/>
                  </a:lnTo>
                  <a:lnTo>
                    <a:pt x="1572" y="2581"/>
                  </a:lnTo>
                  <a:lnTo>
                    <a:pt x="1487" y="2595"/>
                  </a:lnTo>
                  <a:lnTo>
                    <a:pt x="1400" y="2603"/>
                  </a:lnTo>
                  <a:lnTo>
                    <a:pt x="1312" y="2607"/>
                  </a:lnTo>
                  <a:lnTo>
                    <a:pt x="1224" y="2603"/>
                  </a:lnTo>
                  <a:lnTo>
                    <a:pt x="1138" y="2595"/>
                  </a:lnTo>
                  <a:lnTo>
                    <a:pt x="1053" y="2581"/>
                  </a:lnTo>
                  <a:lnTo>
                    <a:pt x="970" y="2561"/>
                  </a:lnTo>
                  <a:lnTo>
                    <a:pt x="889" y="2537"/>
                  </a:lnTo>
                  <a:lnTo>
                    <a:pt x="810" y="2508"/>
                  </a:lnTo>
                  <a:lnTo>
                    <a:pt x="734" y="2473"/>
                  </a:lnTo>
                  <a:lnTo>
                    <a:pt x="661" y="2435"/>
                  </a:lnTo>
                  <a:lnTo>
                    <a:pt x="659" y="2433"/>
                  </a:lnTo>
                  <a:lnTo>
                    <a:pt x="656" y="2432"/>
                  </a:lnTo>
                  <a:lnTo>
                    <a:pt x="655" y="2431"/>
                  </a:lnTo>
                  <a:lnTo>
                    <a:pt x="653" y="2430"/>
                  </a:lnTo>
                  <a:lnTo>
                    <a:pt x="582" y="2385"/>
                  </a:lnTo>
                  <a:lnTo>
                    <a:pt x="513" y="2336"/>
                  </a:lnTo>
                  <a:lnTo>
                    <a:pt x="447" y="2282"/>
                  </a:lnTo>
                  <a:lnTo>
                    <a:pt x="386" y="2225"/>
                  </a:lnTo>
                  <a:lnTo>
                    <a:pt x="328" y="2164"/>
                  </a:lnTo>
                  <a:lnTo>
                    <a:pt x="274" y="2099"/>
                  </a:lnTo>
                  <a:lnTo>
                    <a:pt x="224" y="2031"/>
                  </a:lnTo>
                  <a:lnTo>
                    <a:pt x="179" y="1959"/>
                  </a:lnTo>
                  <a:lnTo>
                    <a:pt x="177" y="1957"/>
                  </a:lnTo>
                  <a:lnTo>
                    <a:pt x="176" y="1955"/>
                  </a:lnTo>
                  <a:lnTo>
                    <a:pt x="175" y="1953"/>
                  </a:lnTo>
                  <a:lnTo>
                    <a:pt x="175" y="1952"/>
                  </a:lnTo>
                  <a:lnTo>
                    <a:pt x="136" y="1879"/>
                  </a:lnTo>
                  <a:lnTo>
                    <a:pt x="101" y="1803"/>
                  </a:lnTo>
                  <a:lnTo>
                    <a:pt x="71" y="1725"/>
                  </a:lnTo>
                  <a:lnTo>
                    <a:pt x="46" y="1644"/>
                  </a:lnTo>
                  <a:lnTo>
                    <a:pt x="26" y="1562"/>
                  </a:lnTo>
                  <a:lnTo>
                    <a:pt x="12" y="1477"/>
                  </a:lnTo>
                  <a:lnTo>
                    <a:pt x="3" y="1391"/>
                  </a:lnTo>
                  <a:lnTo>
                    <a:pt x="0" y="1303"/>
                  </a:lnTo>
                  <a:lnTo>
                    <a:pt x="3" y="1216"/>
                  </a:lnTo>
                  <a:lnTo>
                    <a:pt x="12" y="1129"/>
                  </a:lnTo>
                  <a:lnTo>
                    <a:pt x="26" y="1045"/>
                  </a:lnTo>
                  <a:lnTo>
                    <a:pt x="46" y="962"/>
                  </a:lnTo>
                  <a:lnTo>
                    <a:pt x="71" y="882"/>
                  </a:lnTo>
                  <a:lnTo>
                    <a:pt x="101" y="804"/>
                  </a:lnTo>
                  <a:lnTo>
                    <a:pt x="136" y="728"/>
                  </a:lnTo>
                  <a:lnTo>
                    <a:pt x="175" y="655"/>
                  </a:lnTo>
                  <a:lnTo>
                    <a:pt x="175" y="653"/>
                  </a:lnTo>
                  <a:lnTo>
                    <a:pt x="176" y="652"/>
                  </a:lnTo>
                  <a:lnTo>
                    <a:pt x="177" y="651"/>
                  </a:lnTo>
                  <a:lnTo>
                    <a:pt x="178" y="649"/>
                  </a:lnTo>
                  <a:lnTo>
                    <a:pt x="223" y="578"/>
                  </a:lnTo>
                  <a:lnTo>
                    <a:pt x="273" y="509"/>
                  </a:lnTo>
                  <a:lnTo>
                    <a:pt x="327" y="444"/>
                  </a:lnTo>
                  <a:lnTo>
                    <a:pt x="385" y="382"/>
                  </a:lnTo>
                  <a:lnTo>
                    <a:pt x="447" y="324"/>
                  </a:lnTo>
                  <a:lnTo>
                    <a:pt x="512" y="271"/>
                  </a:lnTo>
                  <a:lnTo>
                    <a:pt x="582" y="222"/>
                  </a:lnTo>
                  <a:lnTo>
                    <a:pt x="653" y="177"/>
                  </a:lnTo>
                  <a:lnTo>
                    <a:pt x="655" y="176"/>
                  </a:lnTo>
                  <a:lnTo>
                    <a:pt x="656" y="175"/>
                  </a:lnTo>
                  <a:lnTo>
                    <a:pt x="660" y="174"/>
                  </a:lnTo>
                  <a:lnTo>
                    <a:pt x="733" y="135"/>
                  </a:lnTo>
                  <a:lnTo>
                    <a:pt x="809" y="100"/>
                  </a:lnTo>
                  <a:lnTo>
                    <a:pt x="888" y="70"/>
                  </a:lnTo>
                  <a:lnTo>
                    <a:pt x="969" y="45"/>
                  </a:lnTo>
                  <a:lnTo>
                    <a:pt x="1051" y="26"/>
                  </a:lnTo>
                  <a:lnTo>
                    <a:pt x="1136" y="12"/>
                  </a:lnTo>
                  <a:lnTo>
                    <a:pt x="1224" y="3"/>
                  </a:lnTo>
                  <a:lnTo>
                    <a:pt x="13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173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020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7" repeatCount="indefinite" fill="hold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</p:childTnLst>
        </p:cTn>
      </p:par>
    </p:tnLst>
    <p:bldLst>
      <p:bldP spid="22" grpId="0" animBg="1"/>
      <p:bldP spid="26" grpId="0" animBg="1"/>
      <p:bldP spid="32" grpId="0"/>
      <p:bldP spid="36" grpId="0"/>
      <p:bldP spid="40" grpId="0" animBg="1"/>
      <p:bldP spid="67" grpId="0" animBg="1"/>
      <p:bldP spid="25" grpId="0" animBg="1"/>
      <p:bldP spid="49" grpId="0"/>
      <p:bldP spid="51" grpId="0"/>
      <p:bldP spid="52" grpId="0"/>
      <p:bldP spid="54" grpId="0"/>
      <p:bldP spid="61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re 1">
            <a:extLst>
              <a:ext uri="{FF2B5EF4-FFF2-40B4-BE49-F238E27FC236}">
                <a16:creationId xmlns:a16="http://schemas.microsoft.com/office/drawing/2014/main" id="{C6313194-A461-4EEF-A658-B7C671768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4164952" cy="1133831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B3B3A91-AA3C-4E8A-9836-4E79B84843D9}"/>
              </a:ext>
            </a:extLst>
          </p:cNvPr>
          <p:cNvSpPr/>
          <p:nvPr/>
        </p:nvSpPr>
        <p:spPr>
          <a:xfrm>
            <a:off x="5891375" y="6065554"/>
            <a:ext cx="1133595" cy="11335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800" b="1" dirty="0">
                <a:latin typeface="+mj-lt"/>
              </a:rPr>
              <a:t>03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438314F-CA89-48FD-96BE-FB3972502460}"/>
              </a:ext>
            </a:extLst>
          </p:cNvPr>
          <p:cNvSpPr/>
          <p:nvPr/>
        </p:nvSpPr>
        <p:spPr>
          <a:xfrm>
            <a:off x="4955362" y="4109606"/>
            <a:ext cx="1133595" cy="11335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800" b="1" dirty="0">
                <a:latin typeface="+mj-lt"/>
              </a:rPr>
              <a:t>02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60395FD-38EA-4A4F-8D88-D9A84142F276}"/>
              </a:ext>
            </a:extLst>
          </p:cNvPr>
          <p:cNvSpPr/>
          <p:nvPr/>
        </p:nvSpPr>
        <p:spPr>
          <a:xfrm>
            <a:off x="5891375" y="2153659"/>
            <a:ext cx="1133595" cy="11335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800" b="1" dirty="0">
                <a:latin typeface="+mj-lt"/>
              </a:rPr>
              <a:t>01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567CFE5-25C1-40AC-9251-BA66FD75C07E}"/>
              </a:ext>
            </a:extLst>
          </p:cNvPr>
          <p:cNvCxnSpPr>
            <a:stCxn id="32" idx="5"/>
          </p:cNvCxnSpPr>
          <p:nvPr/>
        </p:nvCxnSpPr>
        <p:spPr>
          <a:xfrm>
            <a:off x="6858960" y="3121245"/>
            <a:ext cx="600445" cy="45784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6B1430A-BA30-4B3B-97C1-CFE7CBF897C5}"/>
              </a:ext>
            </a:extLst>
          </p:cNvPr>
          <p:cNvCxnSpPr>
            <a:stCxn id="31" idx="6"/>
          </p:cNvCxnSpPr>
          <p:nvPr/>
        </p:nvCxnSpPr>
        <p:spPr>
          <a:xfrm flipV="1">
            <a:off x="6088957" y="4676402"/>
            <a:ext cx="1033497" cy="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0D95092-AE04-4559-A2BF-CBAFB841DCBF}"/>
              </a:ext>
            </a:extLst>
          </p:cNvPr>
          <p:cNvCxnSpPr>
            <a:stCxn id="30" idx="7"/>
          </p:cNvCxnSpPr>
          <p:nvPr/>
        </p:nvCxnSpPr>
        <p:spPr>
          <a:xfrm flipV="1">
            <a:off x="6858959" y="5713022"/>
            <a:ext cx="600446" cy="51854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151DFA6E-0475-426C-BDEB-A28A0A663509}"/>
              </a:ext>
            </a:extLst>
          </p:cNvPr>
          <p:cNvSpPr/>
          <p:nvPr/>
        </p:nvSpPr>
        <p:spPr>
          <a:xfrm flipH="1">
            <a:off x="11266206" y="6065554"/>
            <a:ext cx="1133595" cy="11335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800" b="1" dirty="0">
                <a:latin typeface="+mj-lt"/>
              </a:rPr>
              <a:t>06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A737AAD-EB9D-4005-BC8F-E76479954C94}"/>
              </a:ext>
            </a:extLst>
          </p:cNvPr>
          <p:cNvSpPr/>
          <p:nvPr/>
        </p:nvSpPr>
        <p:spPr>
          <a:xfrm flipH="1">
            <a:off x="12202219" y="4109606"/>
            <a:ext cx="1133595" cy="113359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800" b="1" dirty="0">
                <a:latin typeface="+mj-lt"/>
              </a:rPr>
              <a:t>05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1CCA6B-F36D-46AD-B47B-3F9526502B42}"/>
              </a:ext>
            </a:extLst>
          </p:cNvPr>
          <p:cNvSpPr/>
          <p:nvPr/>
        </p:nvSpPr>
        <p:spPr>
          <a:xfrm flipH="1">
            <a:off x="11266206" y="2153659"/>
            <a:ext cx="1133595" cy="11335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800" b="1" dirty="0">
                <a:latin typeface="+mj-lt"/>
              </a:rPr>
              <a:t>04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A7FBB35-6D16-421D-AABA-6C2CE90CCEA6}"/>
              </a:ext>
            </a:extLst>
          </p:cNvPr>
          <p:cNvCxnSpPr>
            <a:stCxn id="39" idx="5"/>
          </p:cNvCxnSpPr>
          <p:nvPr/>
        </p:nvCxnSpPr>
        <p:spPr>
          <a:xfrm flipH="1">
            <a:off x="10831775" y="3121245"/>
            <a:ext cx="600445" cy="45784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4053DF0-172E-41EB-9DB5-9174D1B4A19D}"/>
              </a:ext>
            </a:extLst>
          </p:cNvPr>
          <p:cNvCxnSpPr>
            <a:stCxn id="38" idx="6"/>
          </p:cNvCxnSpPr>
          <p:nvPr/>
        </p:nvCxnSpPr>
        <p:spPr>
          <a:xfrm flipH="1" flipV="1">
            <a:off x="11168727" y="4676402"/>
            <a:ext cx="1033492" cy="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EC23DB9-828E-45F1-8323-6DC8A3E7A6AC}"/>
              </a:ext>
            </a:extLst>
          </p:cNvPr>
          <p:cNvCxnSpPr>
            <a:stCxn id="37" idx="7"/>
          </p:cNvCxnSpPr>
          <p:nvPr/>
        </p:nvCxnSpPr>
        <p:spPr>
          <a:xfrm flipH="1" flipV="1">
            <a:off x="10831775" y="5713022"/>
            <a:ext cx="600442" cy="51854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Inhaltsplatzhalter 4">
            <a:extLst>
              <a:ext uri="{FF2B5EF4-FFF2-40B4-BE49-F238E27FC236}">
                <a16:creationId xmlns:a16="http://schemas.microsoft.com/office/drawing/2014/main" id="{6C782F2C-5E44-4341-A9C0-C46C280277EC}"/>
              </a:ext>
            </a:extLst>
          </p:cNvPr>
          <p:cNvSpPr txBox="1">
            <a:spLocks/>
          </p:cNvSpPr>
          <p:nvPr/>
        </p:nvSpPr>
        <p:spPr>
          <a:xfrm>
            <a:off x="801210" y="2332659"/>
            <a:ext cx="4920231" cy="7755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2800" b="1" dirty="0">
                <a:solidFill>
                  <a:schemeClr val="accent1"/>
                </a:solidFill>
                <a:latin typeface="+mj-lt"/>
              </a:rPr>
              <a:t>FH method with energy conservation rule is accurate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44" name="Inhaltsplatzhalter 4">
            <a:extLst>
              <a:ext uri="{FF2B5EF4-FFF2-40B4-BE49-F238E27FC236}">
                <a16:creationId xmlns:a16="http://schemas.microsoft.com/office/drawing/2014/main" id="{ED789206-ECBA-48A4-8A10-6F25761762B6}"/>
              </a:ext>
            </a:extLst>
          </p:cNvPr>
          <p:cNvSpPr txBox="1">
            <a:spLocks/>
          </p:cNvSpPr>
          <p:nvPr/>
        </p:nvSpPr>
        <p:spPr>
          <a:xfrm>
            <a:off x="172840" y="4288605"/>
            <a:ext cx="4509505" cy="7755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800" b="1" dirty="0">
                <a:solidFill>
                  <a:schemeClr val="accent2"/>
                </a:solidFill>
                <a:latin typeface="+mj-lt"/>
              </a:rPr>
              <a:t>Layer lumping drastically reduces the computation time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45" name="Inhaltsplatzhalter 4">
            <a:extLst>
              <a:ext uri="{FF2B5EF4-FFF2-40B4-BE49-F238E27FC236}">
                <a16:creationId xmlns:a16="http://schemas.microsoft.com/office/drawing/2014/main" id="{F83958B5-7A58-448D-9BD4-1CA3C9CDDD0E}"/>
              </a:ext>
            </a:extLst>
          </p:cNvPr>
          <p:cNvSpPr txBox="1">
            <a:spLocks/>
          </p:cNvSpPr>
          <p:nvPr/>
        </p:nvSpPr>
        <p:spPr>
          <a:xfrm>
            <a:off x="801210" y="6244553"/>
            <a:ext cx="4920231" cy="7755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2800" b="1" dirty="0">
                <a:solidFill>
                  <a:schemeClr val="accent4"/>
                </a:solidFill>
              </a:rPr>
              <a:t>Layer lumping negatively affects computation accuracy</a:t>
            </a:r>
          </a:p>
        </p:txBody>
      </p:sp>
      <p:sp>
        <p:nvSpPr>
          <p:cNvPr id="46" name="Inhaltsplatzhalter 4">
            <a:extLst>
              <a:ext uri="{FF2B5EF4-FFF2-40B4-BE49-F238E27FC236}">
                <a16:creationId xmlns:a16="http://schemas.microsoft.com/office/drawing/2014/main" id="{DAD3529C-9D13-4CC7-9959-4EF431521850}"/>
              </a:ext>
            </a:extLst>
          </p:cNvPr>
          <p:cNvSpPr txBox="1">
            <a:spLocks/>
          </p:cNvSpPr>
          <p:nvPr/>
        </p:nvSpPr>
        <p:spPr>
          <a:xfrm>
            <a:off x="12562322" y="2332659"/>
            <a:ext cx="4920231" cy="7755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2800" b="1" dirty="0">
                <a:solidFill>
                  <a:schemeClr val="accent5"/>
                </a:solidFill>
              </a:rPr>
              <a:t>Layer lumping size needs to be calibrated</a:t>
            </a:r>
          </a:p>
        </p:txBody>
      </p:sp>
      <p:sp>
        <p:nvSpPr>
          <p:cNvPr id="47" name="Inhaltsplatzhalter 4">
            <a:extLst>
              <a:ext uri="{FF2B5EF4-FFF2-40B4-BE49-F238E27FC236}">
                <a16:creationId xmlns:a16="http://schemas.microsoft.com/office/drawing/2014/main" id="{BCD5A028-BD24-46C8-83DB-ACCD496927A2}"/>
              </a:ext>
            </a:extLst>
          </p:cNvPr>
          <p:cNvSpPr txBox="1">
            <a:spLocks/>
          </p:cNvSpPr>
          <p:nvPr/>
        </p:nvSpPr>
        <p:spPr>
          <a:xfrm>
            <a:off x="13594936" y="4288605"/>
            <a:ext cx="4276205" cy="7755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2800" b="1" dirty="0">
                <a:solidFill>
                  <a:schemeClr val="accent6"/>
                </a:solidFill>
              </a:rPr>
              <a:t>Suitable for large-part simulation</a:t>
            </a:r>
          </a:p>
        </p:txBody>
      </p:sp>
      <p:sp>
        <p:nvSpPr>
          <p:cNvPr id="48" name="Inhaltsplatzhalter 4">
            <a:extLst>
              <a:ext uri="{FF2B5EF4-FFF2-40B4-BE49-F238E27FC236}">
                <a16:creationId xmlns:a16="http://schemas.microsoft.com/office/drawing/2014/main" id="{A3D6CD1D-AEF0-458D-9F7A-47DEB44AFC42}"/>
              </a:ext>
            </a:extLst>
          </p:cNvPr>
          <p:cNvSpPr txBox="1">
            <a:spLocks/>
          </p:cNvSpPr>
          <p:nvPr/>
        </p:nvSpPr>
        <p:spPr>
          <a:xfrm>
            <a:off x="12562322" y="6244553"/>
            <a:ext cx="4920231" cy="7755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2800" b="1" dirty="0">
                <a:solidFill>
                  <a:schemeClr val="accent6"/>
                </a:solidFill>
              </a:rPr>
              <a:t>Further validation on industrial part is required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7431C4F-86E8-4F85-9595-B89AA5272A35}"/>
              </a:ext>
            </a:extLst>
          </p:cNvPr>
          <p:cNvSpPr/>
          <p:nvPr/>
        </p:nvSpPr>
        <p:spPr bwMode="auto">
          <a:xfrm>
            <a:off x="7606424" y="3142175"/>
            <a:ext cx="3078335" cy="307833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Conclusions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0579982-A8C6-4459-9D00-F00016A9514A}"/>
              </a:ext>
            </a:extLst>
          </p:cNvPr>
          <p:cNvGrpSpPr/>
          <p:nvPr/>
        </p:nvGrpSpPr>
        <p:grpSpPr>
          <a:xfrm>
            <a:off x="7131977" y="2662795"/>
            <a:ext cx="4027221" cy="6596934"/>
            <a:chOff x="3565350" y="1580273"/>
            <a:chExt cx="2013300" cy="3297958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2815034-3EF1-481D-BBE7-52021DF7EEAF}"/>
                </a:ext>
              </a:extLst>
            </p:cNvPr>
            <p:cNvGrpSpPr/>
            <p:nvPr/>
          </p:nvGrpSpPr>
          <p:grpSpPr>
            <a:xfrm>
              <a:off x="4419600" y="3486150"/>
              <a:ext cx="304800" cy="1392081"/>
              <a:chOff x="4419600" y="3418921"/>
              <a:chExt cx="304800" cy="1392081"/>
            </a:xfrm>
          </p:grpSpPr>
          <p:sp>
            <p:nvSpPr>
              <p:cNvPr id="53" name="Rounded Rectangle 92">
                <a:extLst>
                  <a:ext uri="{FF2B5EF4-FFF2-40B4-BE49-F238E27FC236}">
                    <a16:creationId xmlns:a16="http://schemas.microsoft.com/office/drawing/2014/main" id="{C8B7606F-7CB5-4064-A189-F7CE691A5C44}"/>
                  </a:ext>
                </a:extLst>
              </p:cNvPr>
              <p:cNvSpPr/>
              <p:nvPr/>
            </p:nvSpPr>
            <p:spPr bwMode="auto">
              <a:xfrm>
                <a:off x="4503124" y="3418921"/>
                <a:ext cx="137752" cy="592220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82908" tIns="91454" rIns="182908" bIns="91454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601"/>
              </a:p>
            </p:txBody>
          </p:sp>
          <p:sp>
            <p:nvSpPr>
              <p:cNvPr id="54" name="Rounded Rectangle 91">
                <a:extLst>
                  <a:ext uri="{FF2B5EF4-FFF2-40B4-BE49-F238E27FC236}">
                    <a16:creationId xmlns:a16="http://schemas.microsoft.com/office/drawing/2014/main" id="{B440DF44-02E6-4A91-BC40-7CEAE143991A}"/>
                  </a:ext>
                </a:extLst>
              </p:cNvPr>
              <p:cNvSpPr/>
              <p:nvPr/>
            </p:nvSpPr>
            <p:spPr bwMode="auto">
              <a:xfrm>
                <a:off x="4419600" y="3929867"/>
                <a:ext cx="304800" cy="881135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182908" tIns="91454" rIns="182908" bIns="91454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601" dirty="0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B8EABD59-95E8-45D3-90E4-3B237CA6D935}"/>
                  </a:ext>
                </a:extLst>
              </p:cNvPr>
              <p:cNvSpPr/>
              <p:nvPr/>
            </p:nvSpPr>
            <p:spPr bwMode="auto">
              <a:xfrm>
                <a:off x="4419600" y="4054823"/>
                <a:ext cx="304800" cy="76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82908" tIns="91454" rIns="182908" bIns="91454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601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96F428BC-5C86-4716-A29F-1CB2F8CC2788}"/>
                  </a:ext>
                </a:extLst>
              </p:cNvPr>
              <p:cNvSpPr/>
              <p:nvPr/>
            </p:nvSpPr>
            <p:spPr bwMode="auto">
              <a:xfrm>
                <a:off x="4419600" y="4598287"/>
                <a:ext cx="304800" cy="76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82908" tIns="91454" rIns="182908" bIns="91454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3601"/>
              </a:p>
            </p:txBody>
          </p:sp>
        </p:grpSp>
        <p:sp>
          <p:nvSpPr>
            <p:cNvPr id="52" name="Donut 90">
              <a:extLst>
                <a:ext uri="{FF2B5EF4-FFF2-40B4-BE49-F238E27FC236}">
                  <a16:creationId xmlns:a16="http://schemas.microsoft.com/office/drawing/2014/main" id="{0BE6C7D0-2D60-4F69-8274-1E95ADB7A8BD}"/>
                </a:ext>
              </a:extLst>
            </p:cNvPr>
            <p:cNvSpPr/>
            <p:nvPr/>
          </p:nvSpPr>
          <p:spPr>
            <a:xfrm>
              <a:off x="3565350" y="1580273"/>
              <a:ext cx="2013300" cy="2013298"/>
            </a:xfrm>
            <a:prstGeom prst="donut">
              <a:avLst>
                <a:gd name="adj" fmla="val 609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374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7" grpId="0" animBg="1"/>
      <p:bldP spid="38" grpId="0" animBg="1"/>
      <p:bldP spid="39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70AD1F-B84A-B34D-AE46-1ADC3C0A3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Contact-us !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1514EB-0AC1-A740-A041-3CDDD799D7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Vaibhav Nain </a:t>
            </a:r>
          </a:p>
          <a:p>
            <a:r>
              <a:rPr lang="en-US" dirty="0">
                <a:solidFill>
                  <a:schemeClr val="accent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vn@irepa-laser.com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4" name="Espace réservé pour une image  5">
            <a:extLst>
              <a:ext uri="{FF2B5EF4-FFF2-40B4-BE49-F238E27FC236}">
                <a16:creationId xmlns:a16="http://schemas.microsoft.com/office/drawing/2014/main" id="{E9FEA444-A681-9B4B-9428-D13AA816C20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36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A97992-7903-6B48-AD96-4EB7DECB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23" y="2248247"/>
            <a:ext cx="8992988" cy="2958973"/>
          </a:xfrm>
        </p:spPr>
        <p:txBody>
          <a:bodyPr/>
          <a:lstStyle/>
          <a:p>
            <a:r>
              <a:rPr lang="en-US" dirty="0"/>
              <a:t>Thermo-mechanical Simulation for DED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574452-E928-3342-B365-133995967F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024" y="6153547"/>
            <a:ext cx="8359228" cy="3193891"/>
          </a:xfrm>
        </p:spPr>
        <p:txBody>
          <a:bodyPr/>
          <a:lstStyle/>
          <a:p>
            <a:r>
              <a:rPr lang="en-US" dirty="0"/>
              <a:t>DED</a:t>
            </a:r>
          </a:p>
          <a:p>
            <a:r>
              <a:rPr lang="en-US" dirty="0"/>
              <a:t>Why simulation?</a:t>
            </a:r>
          </a:p>
          <a:p>
            <a:r>
              <a:rPr lang="en-US" dirty="0"/>
              <a:t>Challenge!</a:t>
            </a:r>
          </a:p>
          <a:p>
            <a:r>
              <a:rPr lang="en-US" dirty="0"/>
              <a:t>Project Goals!</a:t>
            </a:r>
          </a:p>
        </p:txBody>
      </p:sp>
      <p:pic>
        <p:nvPicPr>
          <p:cNvPr id="4" name="Espace réservé pour une image  12">
            <a:extLst>
              <a:ext uri="{FF2B5EF4-FFF2-40B4-BE49-F238E27FC236}">
                <a16:creationId xmlns:a16="http://schemas.microsoft.com/office/drawing/2014/main" id="{87E45245-050D-7B43-A1A3-FCE327B6636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Espace réservé pour une image  14">
            <a:extLst>
              <a:ext uri="{FF2B5EF4-FFF2-40B4-BE49-F238E27FC236}">
                <a16:creationId xmlns:a16="http://schemas.microsoft.com/office/drawing/2014/main" id="{083DF064-0A5E-3842-99C2-835CB492B36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Espace réservé pour une image  10">
            <a:extLst>
              <a:ext uri="{FF2B5EF4-FFF2-40B4-BE49-F238E27FC236}">
                <a16:creationId xmlns:a16="http://schemas.microsoft.com/office/drawing/2014/main" id="{1CD929A3-CA33-B54E-84F2-90CDE89A2A7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Espace réservé pour une image  12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4663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146">
            <a:extLst>
              <a:ext uri="{FF2B5EF4-FFF2-40B4-BE49-F238E27FC236}">
                <a16:creationId xmlns:a16="http://schemas.microsoft.com/office/drawing/2014/main" id="{BA62D98C-B271-42E4-B373-41BBD8B0CF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6866" y="7667497"/>
            <a:ext cx="7920000" cy="1883504"/>
          </a:xfrm>
          <a:prstGeom prst="rect">
            <a:avLst/>
          </a:prstGeom>
        </p:spPr>
      </p:pic>
      <p:pic>
        <p:nvPicPr>
          <p:cNvPr id="88" name="Image 8">
            <a:extLst>
              <a:ext uri="{FF2B5EF4-FFF2-40B4-BE49-F238E27FC236}">
                <a16:creationId xmlns:a16="http://schemas.microsoft.com/office/drawing/2014/main" id="{6031BF60-8075-452C-BDFA-3E7B239F13F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9334" y="5752729"/>
            <a:ext cx="1800000" cy="300000"/>
          </a:xfrm>
          <a:prstGeom prst="rect">
            <a:avLst/>
          </a:prstGeom>
        </p:spPr>
      </p:pic>
      <p:pic>
        <p:nvPicPr>
          <p:cNvPr id="89" name="Image 6">
            <a:extLst>
              <a:ext uri="{FF2B5EF4-FFF2-40B4-BE49-F238E27FC236}">
                <a16:creationId xmlns:a16="http://schemas.microsoft.com/office/drawing/2014/main" id="{4CD50476-A176-4554-8B2A-35DCA8898C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334" y="5434300"/>
            <a:ext cx="1800000" cy="318429"/>
          </a:xfrm>
          <a:prstGeom prst="rect">
            <a:avLst/>
          </a:prstGeom>
        </p:spPr>
      </p:pic>
      <p:graphicFrame>
        <p:nvGraphicFramePr>
          <p:cNvPr id="90" name="Espace réservé du contenu 3">
            <a:extLst>
              <a:ext uri="{FF2B5EF4-FFF2-40B4-BE49-F238E27FC236}">
                <a16:creationId xmlns:a16="http://schemas.microsoft.com/office/drawing/2014/main" id="{8F217F40-0236-4ACA-8382-117E33398E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9727523"/>
              </p:ext>
            </p:extLst>
          </p:nvPr>
        </p:nvGraphicFramePr>
        <p:xfrm>
          <a:off x="12730452" y="3647824"/>
          <a:ext cx="3128369" cy="1646176"/>
        </p:xfrm>
        <a:graphic>
          <a:graphicData uri="http://schemas.openxmlformats.org/drawingml/2006/table">
            <a:tbl>
              <a:tblPr bandRow="1"/>
              <a:tblGrid>
                <a:gridCol w="1616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544"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Material 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Ti-6Al-4V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544"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Construction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Total : 33h           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544"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Weight 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14,2kg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544"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Length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1070 mm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5" name="Espace réservé du texte 3">
            <a:extLst>
              <a:ext uri="{FF2B5EF4-FFF2-40B4-BE49-F238E27FC236}">
                <a16:creationId xmlns:a16="http://schemas.microsoft.com/office/drawing/2014/main" id="{C9074FDE-E39F-4C95-8365-24C698455618}"/>
              </a:ext>
            </a:extLst>
          </p:cNvPr>
          <p:cNvSpPr txBox="1">
            <a:spLocks/>
          </p:cNvSpPr>
          <p:nvPr/>
        </p:nvSpPr>
        <p:spPr>
          <a:xfrm>
            <a:off x="172841" y="1005815"/>
            <a:ext cx="7536626" cy="872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371851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2801" b="0" i="0" kern="120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  <a:lvl2pPr marL="1028888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815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740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666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2592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8517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4444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30369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 defects</a:t>
            </a:r>
          </a:p>
        </p:txBody>
      </p:sp>
      <p:sp>
        <p:nvSpPr>
          <p:cNvPr id="146" name="Titre 1">
            <a:extLst>
              <a:ext uri="{FF2B5EF4-FFF2-40B4-BE49-F238E27FC236}">
                <a16:creationId xmlns:a16="http://schemas.microsoft.com/office/drawing/2014/main" id="{C6313194-A461-4EEF-A658-B7C671768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0141592" cy="113383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Directed Energy Deposition (DED)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4C9BCFD4-CF66-4998-B680-4BE556285A5C}"/>
              </a:ext>
            </a:extLst>
          </p:cNvPr>
          <p:cNvSpPr txBox="1"/>
          <p:nvPr/>
        </p:nvSpPr>
        <p:spPr>
          <a:xfrm>
            <a:off x="11055096" y="7938566"/>
            <a:ext cx="5733287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Distortion accumulation &gt; 20 mm</a:t>
            </a:r>
          </a:p>
          <a:p>
            <a:pPr algn="ctr"/>
            <a:r>
              <a:rPr lang="en-US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rejected</a:t>
            </a:r>
            <a:endParaRPr lang="en-US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Arrow: Striped Right 139">
            <a:extLst>
              <a:ext uri="{FF2B5EF4-FFF2-40B4-BE49-F238E27FC236}">
                <a16:creationId xmlns:a16="http://schemas.microsoft.com/office/drawing/2014/main" id="{18CEB6D2-5F7E-4761-B86D-D5B5AF82588E}"/>
              </a:ext>
            </a:extLst>
          </p:cNvPr>
          <p:cNvSpPr/>
          <p:nvPr/>
        </p:nvSpPr>
        <p:spPr bwMode="auto">
          <a:xfrm rot="5400000" flipV="1">
            <a:off x="12320079" y="7024039"/>
            <a:ext cx="980996" cy="605655"/>
          </a:xfrm>
          <a:prstGeom prst="stripedRightArrow">
            <a:avLst/>
          </a:prstGeom>
          <a:solidFill>
            <a:srgbClr val="494B69"/>
          </a:solidFill>
          <a:ln w="952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t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endParaRPr lang="en-US" sz="3601" kern="0" dirty="0">
              <a:solidFill>
                <a:srgbClr val="262626"/>
              </a:solidFill>
              <a:latin typeface="Roboto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E52BAC1B-4B39-49D2-AD11-3B66DDF2D9F5}"/>
              </a:ext>
            </a:extLst>
          </p:cNvPr>
          <p:cNvSpPr txBox="1"/>
          <p:nvPr/>
        </p:nvSpPr>
        <p:spPr>
          <a:xfrm>
            <a:off x="12209098" y="6224301"/>
            <a:ext cx="2717411" cy="45807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DED fabricated part failure</a:t>
            </a:r>
          </a:p>
        </p:txBody>
      </p:sp>
      <p:pic>
        <p:nvPicPr>
          <p:cNvPr id="87" name="Image 2">
            <a:extLst>
              <a:ext uri="{FF2B5EF4-FFF2-40B4-BE49-F238E27FC236}">
                <a16:creationId xmlns:a16="http://schemas.microsoft.com/office/drawing/2014/main" id="{66B329F4-3555-433A-88D2-668B4747EDD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91114">
            <a:off x="10734951" y="1934526"/>
            <a:ext cx="1761759" cy="5760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0C65D894-997F-46D2-9F0F-CE45F1A5CD71}"/>
              </a:ext>
            </a:extLst>
          </p:cNvPr>
          <p:cNvGrpSpPr/>
          <p:nvPr/>
        </p:nvGrpSpPr>
        <p:grpSpPr>
          <a:xfrm>
            <a:off x="1958236" y="6459314"/>
            <a:ext cx="5400000" cy="3331170"/>
            <a:chOff x="3757345" y="4212487"/>
            <a:chExt cx="5400000" cy="333117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49605F9-2A19-413F-B2CA-10D5F0A91A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2279"/>
            <a:stretch/>
          </p:blipFill>
          <p:spPr>
            <a:xfrm>
              <a:off x="3757345" y="4212487"/>
              <a:ext cx="5400000" cy="2842169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F0A38F4-A43B-4E8B-8C3F-C38BA0B6A214}"/>
                </a:ext>
              </a:extLst>
            </p:cNvPr>
            <p:cNvSpPr txBox="1"/>
            <p:nvPr/>
          </p:nvSpPr>
          <p:spPr>
            <a:xfrm>
              <a:off x="5855257" y="7143547"/>
              <a:ext cx="13131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Digital test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453E9803-5E1C-48E9-821D-EEB5E1BDE318}"/>
              </a:ext>
            </a:extLst>
          </p:cNvPr>
          <p:cNvSpPr txBox="1"/>
          <p:nvPr/>
        </p:nvSpPr>
        <p:spPr>
          <a:xfrm>
            <a:off x="7709467" y="7785594"/>
            <a:ext cx="143612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if!</a:t>
            </a:r>
          </a:p>
        </p:txBody>
      </p:sp>
      <p:pic>
        <p:nvPicPr>
          <p:cNvPr id="35" name="film_clad_irepa_court">
            <a:hlinkClick r:id="" action="ppaction://media"/>
            <a:extLst>
              <a:ext uri="{FF2B5EF4-FFF2-40B4-BE49-F238E27FC236}">
                <a16:creationId xmlns:a16="http://schemas.microsoft.com/office/drawing/2014/main" id="{E057D7B1-265A-4CD4-B49F-80BB98A0CFD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72840" y="2077902"/>
            <a:ext cx="7200000" cy="4046840"/>
          </a:xfrm>
          <a:prstGeom prst="rect">
            <a:avLst/>
          </a:prstGeom>
        </p:spPr>
      </p:pic>
      <p:pic>
        <p:nvPicPr>
          <p:cNvPr id="40" name="Image 3">
            <a:extLst>
              <a:ext uri="{FF2B5EF4-FFF2-40B4-BE49-F238E27FC236}">
                <a16:creationId xmlns:a16="http://schemas.microsoft.com/office/drawing/2014/main" id="{41476C59-8369-4AE3-A659-3BAE0F3DE46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6855" y="116295"/>
            <a:ext cx="2880000" cy="2982857"/>
          </a:xfrm>
          <a:prstGeom prst="rect">
            <a:avLst/>
          </a:prstGeom>
        </p:spPr>
      </p:pic>
      <p:pic>
        <p:nvPicPr>
          <p:cNvPr id="41" name="Image 8">
            <a:extLst>
              <a:ext uri="{FF2B5EF4-FFF2-40B4-BE49-F238E27FC236}">
                <a16:creationId xmlns:a16="http://schemas.microsoft.com/office/drawing/2014/main" id="{05816776-6B74-4860-8C05-C3B14961E25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2769" y="5732529"/>
            <a:ext cx="1800000" cy="300000"/>
          </a:xfrm>
          <a:prstGeom prst="rect">
            <a:avLst/>
          </a:prstGeom>
        </p:spPr>
      </p:pic>
      <p:pic>
        <p:nvPicPr>
          <p:cNvPr id="42" name="Image 6">
            <a:extLst>
              <a:ext uri="{FF2B5EF4-FFF2-40B4-BE49-F238E27FC236}">
                <a16:creationId xmlns:a16="http://schemas.microsoft.com/office/drawing/2014/main" id="{50946BEF-8467-4EE4-A620-6B658055BA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769" y="5414100"/>
            <a:ext cx="1800000" cy="318429"/>
          </a:xfrm>
          <a:prstGeom prst="rect">
            <a:avLst/>
          </a:prstGeom>
        </p:spPr>
      </p:pic>
      <p:pic>
        <p:nvPicPr>
          <p:cNvPr id="43" name="Image 8">
            <a:extLst>
              <a:ext uri="{FF2B5EF4-FFF2-40B4-BE49-F238E27FC236}">
                <a16:creationId xmlns:a16="http://schemas.microsoft.com/office/drawing/2014/main" id="{5BA1ABBB-F6C9-4C4E-8FD1-C338E42A3A0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8843" y="2362702"/>
            <a:ext cx="1800000" cy="300000"/>
          </a:xfrm>
          <a:prstGeom prst="rect">
            <a:avLst/>
          </a:prstGeom>
        </p:spPr>
      </p:pic>
      <p:pic>
        <p:nvPicPr>
          <p:cNvPr id="44" name="Image 6">
            <a:extLst>
              <a:ext uri="{FF2B5EF4-FFF2-40B4-BE49-F238E27FC236}">
                <a16:creationId xmlns:a16="http://schemas.microsoft.com/office/drawing/2014/main" id="{8EFCA452-B2AA-41A9-9AE0-2B94A386814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843" y="2044273"/>
            <a:ext cx="1800000" cy="318429"/>
          </a:xfrm>
          <a:prstGeom prst="rect">
            <a:avLst/>
          </a:prstGeom>
        </p:spPr>
      </p:pic>
      <p:graphicFrame>
        <p:nvGraphicFramePr>
          <p:cNvPr id="45" name="Espace réservé du contenu 3">
            <a:extLst>
              <a:ext uri="{FF2B5EF4-FFF2-40B4-BE49-F238E27FC236}">
                <a16:creationId xmlns:a16="http://schemas.microsoft.com/office/drawing/2014/main" id="{1E0A90A9-774E-4C11-A82F-0EE0E94DA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5359458"/>
              </p:ext>
            </p:extLst>
          </p:nvPr>
        </p:nvGraphicFramePr>
        <p:xfrm>
          <a:off x="14376992" y="795599"/>
          <a:ext cx="2992866" cy="1646176"/>
        </p:xfrm>
        <a:graphic>
          <a:graphicData uri="http://schemas.openxmlformats.org/drawingml/2006/table">
            <a:tbl>
              <a:tblPr bandRow="1"/>
              <a:tblGrid>
                <a:gridCol w="15466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6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544"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Material 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Ti-6Al-4V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544"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Construction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Total : 155h           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544"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Weight 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71kg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544"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Diameter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92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851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77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703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629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5555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1480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7407" algn="l" defTabSz="1371851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/>
                        <a:t>680 mm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81" marR="137181" marT="68591" marB="685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2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6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</p:childTnLst>
        </p:cTn>
      </p:par>
    </p:tnLst>
    <p:bldLst>
      <p:bldP spid="148" grpId="0"/>
      <p:bldP spid="140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DB37066D-119E-4B28-A25B-4C1D70E0E429}"/>
              </a:ext>
            </a:extLst>
          </p:cNvPr>
          <p:cNvSpPr/>
          <p:nvPr/>
        </p:nvSpPr>
        <p:spPr bwMode="auto">
          <a:xfrm>
            <a:off x="11087262" y="7017268"/>
            <a:ext cx="2520000" cy="10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00B050"/>
            </a:solidFill>
            <a:prstDash val="dash"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marL="252000" indent="-252000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Simulate DED process</a:t>
            </a:r>
          </a:p>
          <a:p>
            <a:pPr marL="252000" indent="-252000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Predict part response</a:t>
            </a:r>
          </a:p>
          <a:p>
            <a:pPr marL="252000" indent="-252000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Distortion-compensated CAD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39BB12A7-CBAE-451B-AC0C-193745553EDA}"/>
              </a:ext>
            </a:extLst>
          </p:cNvPr>
          <p:cNvSpPr/>
          <p:nvPr/>
        </p:nvSpPr>
        <p:spPr bwMode="auto">
          <a:xfrm>
            <a:off x="11087263" y="7017268"/>
            <a:ext cx="2520000" cy="10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marL="252000" indent="-252000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Trial &amp; error approach</a:t>
            </a:r>
          </a:p>
          <a:p>
            <a:pPr marL="252000" indent="-252000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Lots of time &amp; money</a:t>
            </a:r>
          </a:p>
          <a:p>
            <a:pPr marL="252000" indent="-252000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Cannot predict deformation</a:t>
            </a:r>
          </a:p>
        </p:txBody>
      </p:sp>
      <p:sp>
        <p:nvSpPr>
          <p:cNvPr id="35" name="Espace réservé du texte 3">
            <a:extLst>
              <a:ext uri="{FF2B5EF4-FFF2-40B4-BE49-F238E27FC236}">
                <a16:creationId xmlns:a16="http://schemas.microsoft.com/office/drawing/2014/main" id="{A923F096-3611-470F-948A-B6CA58C51DB6}"/>
              </a:ext>
            </a:extLst>
          </p:cNvPr>
          <p:cNvSpPr txBox="1">
            <a:spLocks/>
          </p:cNvSpPr>
          <p:nvPr/>
        </p:nvSpPr>
        <p:spPr>
          <a:xfrm>
            <a:off x="172840" y="1005815"/>
            <a:ext cx="10021225" cy="872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371851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2801" b="0" i="0" kern="120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  <a:lvl2pPr marL="1028888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815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740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666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2592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8517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4444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30369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 Chain: Currently used in industry for large-part fabrication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Espace réservé du texte 3">
            <a:extLst>
              <a:ext uri="{FF2B5EF4-FFF2-40B4-BE49-F238E27FC236}">
                <a16:creationId xmlns:a16="http://schemas.microsoft.com/office/drawing/2014/main" id="{5FA598EA-54BA-4E3D-B512-2153733D3837}"/>
              </a:ext>
            </a:extLst>
          </p:cNvPr>
          <p:cNvSpPr txBox="1">
            <a:spLocks/>
          </p:cNvSpPr>
          <p:nvPr/>
        </p:nvSpPr>
        <p:spPr>
          <a:xfrm>
            <a:off x="172840" y="1011505"/>
            <a:ext cx="7536626" cy="872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371851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2801" b="0" i="0" kern="120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  <a:lvl2pPr marL="1028888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815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740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666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2592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8517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4444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30369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Ideal: Complete the missing link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738FCE5-ECC0-4B4F-8232-B14CAD72447C}"/>
              </a:ext>
            </a:extLst>
          </p:cNvPr>
          <p:cNvSpPr/>
          <p:nvPr/>
        </p:nvSpPr>
        <p:spPr>
          <a:xfrm>
            <a:off x="11977046" y="2042973"/>
            <a:ext cx="758827" cy="758827"/>
          </a:xfrm>
          <a:prstGeom prst="ellipse">
            <a:avLst/>
          </a:prstGeom>
          <a:solidFill>
            <a:schemeClr val="accent4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829074">
              <a:defRPr/>
            </a:pPr>
            <a:r>
              <a:rPr lang="en-US" sz="4801" b="1" kern="0" dirty="0">
                <a:solidFill>
                  <a:srgbClr val="FFFFFF"/>
                </a:solidFill>
                <a:latin typeface="Roboto"/>
              </a:rPr>
              <a:t>4</a:t>
            </a: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C683773B-43EC-40AD-8E1C-51DC8E5112FC}"/>
              </a:ext>
            </a:extLst>
          </p:cNvPr>
          <p:cNvSpPr/>
          <p:nvPr/>
        </p:nvSpPr>
        <p:spPr>
          <a:xfrm>
            <a:off x="11977046" y="2043705"/>
            <a:ext cx="758827" cy="758827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829074">
              <a:defRPr/>
            </a:pPr>
            <a:r>
              <a:rPr lang="en-US" sz="4801" b="1" kern="0" dirty="0">
                <a:solidFill>
                  <a:srgbClr val="FFFFFF"/>
                </a:solidFill>
                <a:latin typeface="Roboto"/>
              </a:rPr>
              <a:t>4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AE9AB42-82F8-4481-A60F-CC68FE4DC1F7}"/>
              </a:ext>
            </a:extLst>
          </p:cNvPr>
          <p:cNvSpPr/>
          <p:nvPr/>
        </p:nvSpPr>
        <p:spPr bwMode="auto">
          <a:xfrm>
            <a:off x="11096459" y="6144646"/>
            <a:ext cx="2520000" cy="540000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PROCESS PARAMETERS</a:t>
            </a:r>
          </a:p>
          <a:p>
            <a:pPr algn="ctr"/>
            <a:r>
              <a:rPr lang="en-US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453F9A55-61BB-4559-99BB-047E3D3C762A}"/>
              </a:ext>
            </a:extLst>
          </p:cNvPr>
          <p:cNvSpPr/>
          <p:nvPr/>
        </p:nvSpPr>
        <p:spPr bwMode="auto">
          <a:xfrm rot="5400000">
            <a:off x="13279339" y="6162646"/>
            <a:ext cx="1008000" cy="504000"/>
          </a:xfrm>
          <a:prstGeom prst="triangl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700">
              <a:solidFill>
                <a:srgbClr val="262626"/>
              </a:solidFill>
              <a:latin typeface="Roboto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9071123-CA06-405E-AC85-4A35327A4309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459" y="3102019"/>
            <a:ext cx="2520000" cy="2520000"/>
          </a:xfrm>
          <a:prstGeom prst="rect">
            <a:avLst/>
          </a:prstGeom>
          <a:ln w="6350">
            <a:solidFill>
              <a:srgbClr val="262626"/>
            </a:solidFill>
          </a:ln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4A168877-27B1-40B7-8AF1-70CA076E715F}"/>
              </a:ext>
            </a:extLst>
          </p:cNvPr>
          <p:cNvSpPr/>
          <p:nvPr/>
        </p:nvSpPr>
        <p:spPr bwMode="auto">
          <a:xfrm>
            <a:off x="4262868" y="7017268"/>
            <a:ext cx="2520000" cy="10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Specify additive material</a:t>
            </a:r>
          </a:p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Apply deposition strategies</a:t>
            </a:r>
          </a:p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Finish &amp; obtain deposition path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2475C4D8-D1BD-4FFA-B31F-69A563D749DF}"/>
              </a:ext>
            </a:extLst>
          </p:cNvPr>
          <p:cNvSpPr/>
          <p:nvPr/>
        </p:nvSpPr>
        <p:spPr>
          <a:xfrm>
            <a:off x="15382394" y="2043705"/>
            <a:ext cx="758827" cy="758827"/>
          </a:xfrm>
          <a:prstGeom prst="ellipse">
            <a:avLst/>
          </a:prstGeom>
          <a:solidFill>
            <a:srgbClr val="FDA85A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829074">
              <a:defRPr/>
            </a:pPr>
            <a:r>
              <a:rPr lang="en-US" sz="4801" b="1" kern="0" dirty="0">
                <a:solidFill>
                  <a:srgbClr val="FFFFFF"/>
                </a:solidFill>
                <a:latin typeface="Roboto"/>
              </a:rPr>
              <a:t>5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BAC7BB7-C11E-4DE1-8B67-BBE0EA6BCCD4}"/>
              </a:ext>
            </a:extLst>
          </p:cNvPr>
          <p:cNvSpPr/>
          <p:nvPr/>
        </p:nvSpPr>
        <p:spPr>
          <a:xfrm>
            <a:off x="8563849" y="2043705"/>
            <a:ext cx="758827" cy="758827"/>
          </a:xfrm>
          <a:prstGeom prst="ellipse">
            <a:avLst/>
          </a:prstGeom>
          <a:solidFill>
            <a:srgbClr val="9F5B72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829074">
              <a:defRPr/>
            </a:pPr>
            <a:r>
              <a:rPr lang="en-US" sz="4801" b="1" kern="0" dirty="0">
                <a:solidFill>
                  <a:srgbClr val="FFFFFF"/>
                </a:solidFill>
                <a:latin typeface="Roboto"/>
              </a:rPr>
              <a:t>3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3BABEE57-ECC5-4063-B4F2-20572EDFE271}"/>
              </a:ext>
            </a:extLst>
          </p:cNvPr>
          <p:cNvSpPr/>
          <p:nvPr/>
        </p:nvSpPr>
        <p:spPr>
          <a:xfrm>
            <a:off x="5152651" y="2043705"/>
            <a:ext cx="758827" cy="758827"/>
          </a:xfrm>
          <a:prstGeom prst="ellipse">
            <a:avLst/>
          </a:prstGeom>
          <a:solidFill>
            <a:srgbClr val="695D7A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829074">
              <a:defRPr/>
            </a:pPr>
            <a:r>
              <a:rPr lang="en-US" sz="4801" b="1" kern="0" dirty="0">
                <a:solidFill>
                  <a:srgbClr val="FFFFFF"/>
                </a:solidFill>
                <a:latin typeface="Roboto"/>
              </a:rPr>
              <a:t>2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26513377-B667-4149-A2D8-D284C5C1B0AA}"/>
              </a:ext>
            </a:extLst>
          </p:cNvPr>
          <p:cNvSpPr/>
          <p:nvPr/>
        </p:nvSpPr>
        <p:spPr>
          <a:xfrm>
            <a:off x="1760864" y="2043705"/>
            <a:ext cx="758827" cy="758827"/>
          </a:xfrm>
          <a:prstGeom prst="ellipse">
            <a:avLst/>
          </a:prstGeom>
          <a:solidFill>
            <a:srgbClr val="494B69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829074">
              <a:defRPr/>
            </a:pPr>
            <a:r>
              <a:rPr lang="en-US" sz="4801" b="1" kern="0" dirty="0">
                <a:solidFill>
                  <a:srgbClr val="FFFFFF"/>
                </a:solidFill>
                <a:latin typeface="Roboto"/>
              </a:rPr>
              <a:t>1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ED24F2D-D647-4A24-953D-7525FBCA6947}"/>
              </a:ext>
            </a:extLst>
          </p:cNvPr>
          <p:cNvSpPr/>
          <p:nvPr/>
        </p:nvSpPr>
        <p:spPr bwMode="auto">
          <a:xfrm>
            <a:off x="880277" y="6144646"/>
            <a:ext cx="2520000" cy="540000"/>
          </a:xfrm>
          <a:prstGeom prst="rect">
            <a:avLst/>
          </a:prstGeom>
          <a:solidFill>
            <a:srgbClr val="494B69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ctr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r>
              <a:rPr lang="en-US" sz="1400" b="1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CAD DESIGN</a:t>
            </a:r>
          </a:p>
          <a:p>
            <a:pPr algn="ctr" defTabSz="1829074">
              <a:defRPr/>
            </a:pPr>
            <a:r>
              <a:rPr lang="en-US" sz="1400" b="1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&amp; OPERATIONS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9B656A3-6453-447D-BE98-D7E4A1BE5EAB}"/>
              </a:ext>
            </a:extLst>
          </p:cNvPr>
          <p:cNvSpPr/>
          <p:nvPr/>
        </p:nvSpPr>
        <p:spPr bwMode="auto">
          <a:xfrm>
            <a:off x="4272064" y="6144646"/>
            <a:ext cx="2520000" cy="540000"/>
          </a:xfrm>
          <a:prstGeom prst="rect">
            <a:avLst/>
          </a:prstGeom>
          <a:solidFill>
            <a:srgbClr val="695D7A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ctr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r>
              <a:rPr lang="en-US" sz="1400" b="1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CAM</a:t>
            </a:r>
          </a:p>
          <a:p>
            <a:pPr algn="ctr" defTabSz="1829074">
              <a:defRPr/>
            </a:pPr>
            <a:r>
              <a:rPr lang="en-US" sz="1400" b="1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PROGRAMMING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85AE0DC-E318-435D-9A1C-0318D4517DAE}"/>
              </a:ext>
            </a:extLst>
          </p:cNvPr>
          <p:cNvSpPr/>
          <p:nvPr/>
        </p:nvSpPr>
        <p:spPr bwMode="auto">
          <a:xfrm>
            <a:off x="7683262" y="6144646"/>
            <a:ext cx="2520000" cy="540000"/>
          </a:xfrm>
          <a:prstGeom prst="rect">
            <a:avLst/>
          </a:prstGeom>
          <a:solidFill>
            <a:srgbClr val="9F5B72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ctr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r>
              <a:rPr lang="en-US" sz="1400" b="1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MACHINE</a:t>
            </a:r>
          </a:p>
          <a:p>
            <a:pPr algn="ctr" defTabSz="1829074">
              <a:defRPr/>
            </a:pPr>
            <a:r>
              <a:rPr lang="en-US" sz="1400" b="1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SIMULATION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57669990-A672-4982-BFBC-1FB026650525}"/>
              </a:ext>
            </a:extLst>
          </p:cNvPr>
          <p:cNvSpPr/>
          <p:nvPr/>
        </p:nvSpPr>
        <p:spPr bwMode="auto">
          <a:xfrm>
            <a:off x="11096459" y="6144646"/>
            <a:ext cx="2520000" cy="540000"/>
          </a:xfrm>
          <a:prstGeom prst="rect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 PROCESS PARAMETERS</a:t>
            </a:r>
          </a:p>
          <a:p>
            <a:pPr algn="ctr"/>
            <a:r>
              <a:rPr lang="en-US" sz="1400" b="1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OPTIMIZATION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1637E5F-496E-4DE3-A3A0-261CC342E966}"/>
              </a:ext>
            </a:extLst>
          </p:cNvPr>
          <p:cNvSpPr/>
          <p:nvPr/>
        </p:nvSpPr>
        <p:spPr bwMode="auto">
          <a:xfrm>
            <a:off x="14501807" y="6144646"/>
            <a:ext cx="2520000" cy="540000"/>
          </a:xfrm>
          <a:prstGeom prst="rect">
            <a:avLst/>
          </a:prstGeom>
          <a:solidFill>
            <a:srgbClr val="FDA85A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ctr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r>
              <a:rPr lang="en-US" sz="1400" b="1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PART</a:t>
            </a:r>
          </a:p>
          <a:p>
            <a:pPr algn="ctr" defTabSz="1829074">
              <a:defRPr/>
            </a:pPr>
            <a:r>
              <a:rPr lang="en-US" sz="1400" b="1" kern="0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</a:rPr>
              <a:t>FABRICATION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73559CC-7D03-41AE-B1A3-F5931B3EB9AB}"/>
              </a:ext>
            </a:extLst>
          </p:cNvPr>
          <p:cNvSpPr/>
          <p:nvPr/>
        </p:nvSpPr>
        <p:spPr bwMode="auto">
          <a:xfrm>
            <a:off x="14492611" y="7016876"/>
            <a:ext cx="2520000" cy="10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Transfer CAM to DED machine</a:t>
            </a:r>
          </a:p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Part fabrication</a:t>
            </a:r>
          </a:p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Process data optimization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455842F-4C88-4B8D-A09C-35AEC228DF02}"/>
              </a:ext>
            </a:extLst>
          </p:cNvPr>
          <p:cNvSpPr/>
          <p:nvPr/>
        </p:nvSpPr>
        <p:spPr bwMode="auto">
          <a:xfrm>
            <a:off x="7674066" y="7017268"/>
            <a:ext cx="2520000" cy="10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Machine simulation</a:t>
            </a:r>
          </a:p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Collisions verification</a:t>
            </a:r>
          </a:p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Machine &amp; path verification</a:t>
            </a:r>
          </a:p>
        </p:txBody>
      </p:sp>
      <p:sp>
        <p:nvSpPr>
          <p:cNvPr id="114" name="Isosceles Triangle 113">
            <a:extLst>
              <a:ext uri="{FF2B5EF4-FFF2-40B4-BE49-F238E27FC236}">
                <a16:creationId xmlns:a16="http://schemas.microsoft.com/office/drawing/2014/main" id="{2147B0C4-3ADF-408E-BE15-C9EFA4CB0459}"/>
              </a:ext>
            </a:extLst>
          </p:cNvPr>
          <p:cNvSpPr/>
          <p:nvPr/>
        </p:nvSpPr>
        <p:spPr bwMode="auto">
          <a:xfrm rot="5400000">
            <a:off x="3049597" y="6162646"/>
            <a:ext cx="1008000" cy="504000"/>
          </a:xfrm>
          <a:prstGeom prst="triangle">
            <a:avLst/>
          </a:prstGeom>
          <a:solidFill>
            <a:srgbClr val="494B69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endParaRPr lang="en-US" sz="2700" kern="0">
              <a:solidFill>
                <a:srgbClr val="262626"/>
              </a:solidFill>
              <a:latin typeface="Roboto"/>
            </a:endParaRPr>
          </a:p>
        </p:txBody>
      </p:sp>
      <p:sp>
        <p:nvSpPr>
          <p:cNvPr id="115" name="Isosceles Triangle 114">
            <a:extLst>
              <a:ext uri="{FF2B5EF4-FFF2-40B4-BE49-F238E27FC236}">
                <a16:creationId xmlns:a16="http://schemas.microsoft.com/office/drawing/2014/main" id="{1AB6D12A-CE71-4DEA-BDB2-9CE96BE3A049}"/>
              </a:ext>
            </a:extLst>
          </p:cNvPr>
          <p:cNvSpPr/>
          <p:nvPr/>
        </p:nvSpPr>
        <p:spPr bwMode="auto">
          <a:xfrm rot="5400000">
            <a:off x="6460795" y="6162646"/>
            <a:ext cx="1008000" cy="504000"/>
          </a:xfrm>
          <a:prstGeom prst="triangle">
            <a:avLst/>
          </a:prstGeom>
          <a:solidFill>
            <a:srgbClr val="695D7A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endParaRPr lang="en-US" sz="2700" kern="0">
              <a:solidFill>
                <a:srgbClr val="262626"/>
              </a:solidFill>
              <a:latin typeface="Roboto"/>
            </a:endParaRPr>
          </a:p>
        </p:txBody>
      </p:sp>
      <p:sp>
        <p:nvSpPr>
          <p:cNvPr id="116" name="Isosceles Triangle 115">
            <a:extLst>
              <a:ext uri="{FF2B5EF4-FFF2-40B4-BE49-F238E27FC236}">
                <a16:creationId xmlns:a16="http://schemas.microsoft.com/office/drawing/2014/main" id="{24BC1078-FD8A-4511-988B-0D53CE11FA19}"/>
              </a:ext>
            </a:extLst>
          </p:cNvPr>
          <p:cNvSpPr/>
          <p:nvPr/>
        </p:nvSpPr>
        <p:spPr bwMode="auto">
          <a:xfrm rot="5400000">
            <a:off x="9870067" y="6162646"/>
            <a:ext cx="1008000" cy="504000"/>
          </a:xfrm>
          <a:prstGeom prst="triangle">
            <a:avLst/>
          </a:prstGeom>
          <a:solidFill>
            <a:srgbClr val="9F5B72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endParaRPr lang="en-US" sz="2700" kern="0">
              <a:solidFill>
                <a:srgbClr val="262626"/>
              </a:solidFill>
              <a:latin typeface="Roboto"/>
            </a:endParaRPr>
          </a:p>
        </p:txBody>
      </p:sp>
      <p:sp>
        <p:nvSpPr>
          <p:cNvPr id="117" name="Isosceles Triangle 116">
            <a:extLst>
              <a:ext uri="{FF2B5EF4-FFF2-40B4-BE49-F238E27FC236}">
                <a16:creationId xmlns:a16="http://schemas.microsoft.com/office/drawing/2014/main" id="{541340D1-1F81-4E6D-8C7F-580DA559A7B8}"/>
              </a:ext>
            </a:extLst>
          </p:cNvPr>
          <p:cNvSpPr/>
          <p:nvPr/>
        </p:nvSpPr>
        <p:spPr bwMode="auto">
          <a:xfrm rot="5400000">
            <a:off x="13279339" y="6162646"/>
            <a:ext cx="1008000" cy="504000"/>
          </a:xfrm>
          <a:prstGeom prst="triangl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700">
              <a:solidFill>
                <a:srgbClr val="262626"/>
              </a:solidFill>
              <a:latin typeface="Roboto"/>
            </a:endParaRPr>
          </a:p>
        </p:txBody>
      </p:sp>
      <p:pic>
        <p:nvPicPr>
          <p:cNvPr id="121" name="Picture 2" descr="Coin Graphics in PowerPoint | PresentationLoad Blog">
            <a:extLst>
              <a:ext uri="{FF2B5EF4-FFF2-40B4-BE49-F238E27FC236}">
                <a16:creationId xmlns:a16="http://schemas.microsoft.com/office/drawing/2014/main" id="{5E476D27-2C5B-4951-BAE8-0B67E6455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6930" y="8276249"/>
            <a:ext cx="2160333" cy="121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562C921-3B98-4C72-9D3C-3F2DA13C723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459" y="3102019"/>
            <a:ext cx="2520000" cy="2520000"/>
          </a:xfrm>
          <a:prstGeom prst="rect">
            <a:avLst/>
          </a:prstGeom>
          <a:ln w="19050">
            <a:solidFill>
              <a:srgbClr val="FF0000"/>
            </a:solidFill>
            <a:prstDash val="sysDash"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47E10C3-1962-47AB-8360-CF519D54459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4" t="4391" r="4563" b="5053"/>
          <a:stretch/>
        </p:blipFill>
        <p:spPr>
          <a:xfrm>
            <a:off x="880277" y="3102019"/>
            <a:ext cx="2520000" cy="2520000"/>
          </a:xfrm>
          <a:prstGeom prst="rect">
            <a:avLst/>
          </a:prstGeom>
          <a:ln w="6350">
            <a:solidFill>
              <a:srgbClr val="262626"/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B102038-9423-4136-A66D-730F3A8DF2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1"/>
          <a:stretch/>
        </p:blipFill>
        <p:spPr>
          <a:xfrm>
            <a:off x="4272064" y="3102019"/>
            <a:ext cx="2520000" cy="2520000"/>
          </a:xfrm>
          <a:prstGeom prst="rect">
            <a:avLst/>
          </a:prstGeom>
          <a:ln w="6350">
            <a:solidFill>
              <a:srgbClr val="262626"/>
            </a:solidFill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DA2ACAB-DD0A-40EA-A44A-6288AA5E35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262" y="3102019"/>
            <a:ext cx="2520000" cy="2520000"/>
          </a:xfrm>
          <a:prstGeom prst="rect">
            <a:avLst/>
          </a:prstGeom>
          <a:ln w="6350">
            <a:solidFill>
              <a:srgbClr val="262626"/>
            </a:solidFill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AD1043C-5C7F-413F-8784-0800112E98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1807" y="3102019"/>
            <a:ext cx="2520000" cy="2520000"/>
          </a:xfrm>
          <a:prstGeom prst="rect">
            <a:avLst/>
          </a:prstGeom>
          <a:ln w="6350">
            <a:solidFill>
              <a:srgbClr val="262626"/>
            </a:solidFill>
          </a:ln>
        </p:spPr>
      </p:pic>
      <p:sp>
        <p:nvSpPr>
          <p:cNvPr id="43" name="Titre 1">
            <a:extLst>
              <a:ext uri="{FF2B5EF4-FFF2-40B4-BE49-F238E27FC236}">
                <a16:creationId xmlns:a16="http://schemas.microsoft.com/office/drawing/2014/main" id="{C61EC0A0-EEE4-4EB1-8D5F-DDE23F114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1" y="0"/>
            <a:ext cx="5827910" cy="113383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simulation?</a:t>
            </a: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5BD08949-80D1-4ACA-B2AC-B1E1CB6DEFB9}"/>
              </a:ext>
            </a:extLst>
          </p:cNvPr>
          <p:cNvCxnSpPr>
            <a:cxnSpLocks/>
            <a:stCxn id="113" idx="2"/>
            <a:endCxn id="96" idx="2"/>
          </p:cNvCxnSpPr>
          <p:nvPr/>
        </p:nvCxnSpPr>
        <p:spPr>
          <a:xfrm rot="5400000">
            <a:off x="7228467" y="6391669"/>
            <a:ext cx="12700" cy="3411198"/>
          </a:xfrm>
          <a:prstGeom prst="bentConnector3">
            <a:avLst>
              <a:gd name="adj1" fmla="val 4968000"/>
            </a:avLst>
          </a:prstGeom>
          <a:ln w="127000" cmpd="dbl">
            <a:solidFill>
              <a:schemeClr val="accent3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69BE98A8-AFE6-4019-AB6C-67D388AF9D39}"/>
              </a:ext>
            </a:extLst>
          </p:cNvPr>
          <p:cNvSpPr/>
          <p:nvPr/>
        </p:nvSpPr>
        <p:spPr bwMode="auto">
          <a:xfrm>
            <a:off x="871081" y="7017268"/>
            <a:ext cx="2520000" cy="10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round/>
            <a:headEnd/>
            <a:tailEnd/>
          </a:ln>
        </p:spPr>
        <p:txBody>
          <a:bodyPr vert="horz" wrap="square" lIns="137181" tIns="68591" rIns="137181" bIns="68591" numCol="1" rtlCol="0" anchor="t" anchorCtr="0" compatLnSpc="1">
            <a:prstTxWarp prst="textNoShape">
              <a:avLst/>
            </a:prstTxWarp>
          </a:bodyPr>
          <a:lstStyle/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Perform &amp; finalize part design</a:t>
            </a:r>
          </a:p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Decompose part geometry</a:t>
            </a:r>
          </a:p>
          <a:p>
            <a:pPr marL="252000" indent="-252000" defTabSz="1829074">
              <a:lnSpc>
                <a:spcPts val="165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rPr>
              <a:t>Different operations on bodies</a:t>
            </a:r>
          </a:p>
        </p:txBody>
      </p:sp>
      <p:pic>
        <p:nvPicPr>
          <p:cNvPr id="46" name="Picture 2" descr="Iteration Cycle Icon, Linear Isolated Illustration, Thin Line Vector, Web  Design Sign, Outline Concept Symbol with Stock Illustration - Illustration  of management, iterative: 202254820">
            <a:extLst>
              <a:ext uri="{FF2B5EF4-FFF2-40B4-BE49-F238E27FC236}">
                <a16:creationId xmlns:a16="http://schemas.microsoft.com/office/drawing/2014/main" id="{32253D0F-E5B1-42EE-BA78-F3B0CE9E68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6" t="12295" r="11962" b="12209"/>
          <a:stretch/>
        </p:blipFill>
        <p:spPr bwMode="auto">
          <a:xfrm>
            <a:off x="11087262" y="8197988"/>
            <a:ext cx="864133" cy="85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A941373E-5AF0-4D41-A7B6-213D425DCC6F}"/>
              </a:ext>
            </a:extLst>
          </p:cNvPr>
          <p:cNvCxnSpPr>
            <a:cxnSpLocks/>
          </p:cNvCxnSpPr>
          <p:nvPr/>
        </p:nvCxnSpPr>
        <p:spPr>
          <a:xfrm rot="5400000">
            <a:off x="8935065" y="4685071"/>
            <a:ext cx="12700" cy="6824394"/>
          </a:xfrm>
          <a:prstGeom prst="bentConnector3">
            <a:avLst>
              <a:gd name="adj1" fmla="val 8496000"/>
            </a:avLst>
          </a:prstGeom>
          <a:ln w="127000" cmpd="dbl">
            <a:solidFill>
              <a:schemeClr val="accent2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79A5C385-1620-4405-94BD-BFC5D133781A}"/>
              </a:ext>
            </a:extLst>
          </p:cNvPr>
          <p:cNvCxnSpPr>
            <a:cxnSpLocks/>
          </p:cNvCxnSpPr>
          <p:nvPr/>
        </p:nvCxnSpPr>
        <p:spPr>
          <a:xfrm rot="5400000">
            <a:off x="7239172" y="2989178"/>
            <a:ext cx="12700" cy="10216181"/>
          </a:xfrm>
          <a:prstGeom prst="bentConnector3">
            <a:avLst>
              <a:gd name="adj1" fmla="val 12456024"/>
            </a:avLst>
          </a:prstGeom>
          <a:ln w="127000" cmpd="dbl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28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35" grpId="0"/>
      <p:bldP spid="52" grpId="0"/>
      <p:bldP spid="120" grpId="0" animBg="1"/>
      <p:bldP spid="108" grpId="0" animBg="1"/>
      <p:bldP spid="1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2D506F3E-D239-4DF6-AB0F-481B3ABA1AFD}"/>
              </a:ext>
            </a:extLst>
          </p:cNvPr>
          <p:cNvSpPr/>
          <p:nvPr/>
        </p:nvSpPr>
        <p:spPr>
          <a:xfrm>
            <a:off x="5188608" y="2413592"/>
            <a:ext cx="10297301" cy="61010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B0D9A0AE-7C46-4702-B388-3579CD584B7E}"/>
              </a:ext>
            </a:extLst>
          </p:cNvPr>
          <p:cNvSpPr/>
          <p:nvPr/>
        </p:nvSpPr>
        <p:spPr>
          <a:xfrm>
            <a:off x="1404106" y="2413592"/>
            <a:ext cx="3600000" cy="61010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32E5733-1305-B947-BD58-20EDADB1C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2129997" cy="113383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Challenge!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0E2E26-FFFB-0D44-A95E-96D53650D3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841" y="1005815"/>
            <a:ext cx="7248892" cy="872578"/>
          </a:xfrm>
        </p:spPr>
        <p:txBody>
          <a:bodyPr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Computation time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F041D7D-15A2-4252-A536-FB02E8B87A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609" y="3014098"/>
            <a:ext cx="3600000" cy="223297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D1796D1A-3CC8-4A90-9D49-7BFD6D5DC1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609" y="5247068"/>
            <a:ext cx="3600000" cy="223297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D53969A2-E8DF-4E9B-A151-E66D0B0377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5909" y="5247068"/>
            <a:ext cx="3600000" cy="223297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404B090-DDE5-40A9-8F61-D106D94A8A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5909" y="3014098"/>
            <a:ext cx="3600000" cy="223297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A7296BF-B6C0-4161-A85F-5C2547885C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106" y="3014098"/>
            <a:ext cx="3600000" cy="223297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BF63A7D-5757-4408-9BAA-6130B17AD9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106" y="5247068"/>
            <a:ext cx="3600000" cy="223297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2CCF0781-7F25-4BE5-804D-7FCABCE9CE9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259" y="3018716"/>
            <a:ext cx="3600000" cy="2228352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07F4DA5F-FB78-417F-ABAD-6D196AB4FA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259" y="5247068"/>
            <a:ext cx="3600000" cy="2228352"/>
          </a:xfrm>
          <a:prstGeom prst="rect">
            <a:avLst/>
          </a:prstGeom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1CC11C49-08F6-4CDA-B743-7A7B1DA1662E}"/>
              </a:ext>
            </a:extLst>
          </p:cNvPr>
          <p:cNvSpPr/>
          <p:nvPr/>
        </p:nvSpPr>
        <p:spPr>
          <a:xfrm>
            <a:off x="2545507" y="2413591"/>
            <a:ext cx="1317199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Meso-scale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A85A961-B5F0-4207-8B90-C1CD1A2DB994}"/>
              </a:ext>
            </a:extLst>
          </p:cNvPr>
          <p:cNvSpPr/>
          <p:nvPr/>
        </p:nvSpPr>
        <p:spPr>
          <a:xfrm>
            <a:off x="9777943" y="2413590"/>
            <a:ext cx="1118630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Part-scale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4AF0E99-4273-4148-9896-1CC942E56323}"/>
              </a:ext>
            </a:extLst>
          </p:cNvPr>
          <p:cNvSpPr/>
          <p:nvPr/>
        </p:nvSpPr>
        <p:spPr>
          <a:xfrm>
            <a:off x="5987341" y="2846526"/>
            <a:ext cx="2002536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Flash Heating (FH)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A98CC72-70E4-43A0-B7B2-014066CF7D9E}"/>
              </a:ext>
            </a:extLst>
          </p:cNvPr>
          <p:cNvSpPr/>
          <p:nvPr/>
        </p:nvSpPr>
        <p:spPr>
          <a:xfrm>
            <a:off x="9293305" y="2846526"/>
            <a:ext cx="2087907" cy="36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Sequential FH (SFH)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1E0B334E-9B36-410A-A2AB-69227FB4C151}"/>
              </a:ext>
            </a:extLst>
          </p:cNvPr>
          <p:cNvSpPr/>
          <p:nvPr/>
        </p:nvSpPr>
        <p:spPr>
          <a:xfrm>
            <a:off x="12807251" y="2846526"/>
            <a:ext cx="1757316" cy="36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Inherent Strain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A2830310-0B98-4CDD-B521-A16579C094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256436" y="4810086"/>
            <a:ext cx="792000" cy="561418"/>
          </a:xfrm>
          <a:prstGeom prst="rect">
            <a:avLst/>
          </a:prstGeom>
        </p:spPr>
      </p:pic>
      <p:sp>
        <p:nvSpPr>
          <p:cNvPr id="99" name="Arrow: Striped Right 98">
            <a:extLst>
              <a:ext uri="{FF2B5EF4-FFF2-40B4-BE49-F238E27FC236}">
                <a16:creationId xmlns:a16="http://schemas.microsoft.com/office/drawing/2014/main" id="{B3775620-277F-455E-86E9-817BC784A3D9}"/>
              </a:ext>
            </a:extLst>
          </p:cNvPr>
          <p:cNvSpPr/>
          <p:nvPr/>
        </p:nvSpPr>
        <p:spPr bwMode="auto">
          <a:xfrm rot="1698742">
            <a:off x="13951205" y="4410219"/>
            <a:ext cx="636240" cy="402559"/>
          </a:xfrm>
          <a:prstGeom prst="stripedRightArrow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t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endParaRPr lang="en-US" sz="3601" kern="0" dirty="0">
              <a:solidFill>
                <a:srgbClr val="262626"/>
              </a:solidFill>
              <a:latin typeface="Roboto"/>
            </a:endParaRPr>
          </a:p>
        </p:txBody>
      </p:sp>
      <p:sp>
        <p:nvSpPr>
          <p:cNvPr id="100" name="Arrow: Striped Right 99">
            <a:extLst>
              <a:ext uri="{FF2B5EF4-FFF2-40B4-BE49-F238E27FC236}">
                <a16:creationId xmlns:a16="http://schemas.microsoft.com/office/drawing/2014/main" id="{A9D3F890-7B01-470B-9767-4C2324C141C6}"/>
              </a:ext>
            </a:extLst>
          </p:cNvPr>
          <p:cNvSpPr/>
          <p:nvPr/>
        </p:nvSpPr>
        <p:spPr bwMode="auto">
          <a:xfrm rot="7098742">
            <a:off x="13903756" y="5421315"/>
            <a:ext cx="636240" cy="402559"/>
          </a:xfrm>
          <a:prstGeom prst="stripedRightArrow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82908" tIns="91454" rIns="182908" bIns="91454" numCol="1" rtlCol="0" anchor="t" anchorCtr="0" compatLnSpc="1">
            <a:prstTxWarp prst="textNoShape">
              <a:avLst/>
            </a:prstTxWarp>
          </a:bodyPr>
          <a:lstStyle/>
          <a:p>
            <a:pPr algn="ctr" defTabSz="1829074">
              <a:defRPr/>
            </a:pPr>
            <a:endParaRPr lang="en-US" sz="3601" kern="0" dirty="0">
              <a:solidFill>
                <a:srgbClr val="262626"/>
              </a:solidFill>
              <a:latin typeface="Robot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3B837CE9-092E-44D2-A2D3-82F3EFCA1BBB}"/>
                  </a:ext>
                </a:extLst>
              </p:cNvPr>
              <p:cNvSpPr txBox="1"/>
              <p:nvPr/>
            </p:nvSpPr>
            <p:spPr>
              <a:xfrm>
                <a:off x="1404106" y="7581201"/>
                <a:ext cx="3600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/>
                <a:r>
                  <a:rPr lang="en-GB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Simulates laser movement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</m:t>
                    </m:r>
                  </m:oMath>
                </a14:m>
                <a:endParaRPr lang="en-GB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 defTabSz="685800"/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Simulates melt-pool scale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3B837CE9-092E-44D2-A2D3-82F3EFCA1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106" y="7581201"/>
                <a:ext cx="3600000" cy="646331"/>
              </a:xfrm>
              <a:prstGeom prst="rect">
                <a:avLst/>
              </a:prstGeom>
              <a:blipFill>
                <a:blip r:embed="rId10"/>
                <a:stretch>
                  <a:fillRect l="-1354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E4141E4C-E0AF-4881-B816-DBCBD40DCCA9}"/>
                  </a:ext>
                </a:extLst>
              </p:cNvPr>
              <p:cNvSpPr txBox="1"/>
              <p:nvPr/>
            </p:nvSpPr>
            <p:spPr>
              <a:xfrm>
                <a:off x="5298337" y="7581201"/>
                <a:ext cx="3600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/>
                <a:r>
                  <a:rPr lang="en-GB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 not simulate laser movement</a:t>
                </a:r>
                <a14:m>
                  <m:oMath xmlns:m="http://schemas.openxmlformats.org/officeDocument/2006/math">
                    <m:r>
                      <a:rPr lang="en-GB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</m:oMath>
                </a14:m>
                <a:endParaRPr lang="en-GB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 defTabSz="685800"/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Simulates layer scale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E4141E4C-E0AF-4881-B816-DBCBD40DC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337" y="7581201"/>
                <a:ext cx="3600000" cy="646331"/>
              </a:xfrm>
              <a:prstGeom prst="rect">
                <a:avLst/>
              </a:prstGeom>
              <a:blipFill>
                <a:blip r:embed="rId11"/>
                <a:stretch>
                  <a:fillRect l="-1354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TextBox 102">
            <a:extLst>
              <a:ext uri="{FF2B5EF4-FFF2-40B4-BE49-F238E27FC236}">
                <a16:creationId xmlns:a16="http://schemas.microsoft.com/office/drawing/2014/main" id="{0EC53C78-D028-4BB2-813D-97CF0005DEBC}"/>
              </a:ext>
            </a:extLst>
          </p:cNvPr>
          <p:cNvSpPr txBox="1"/>
          <p:nvPr/>
        </p:nvSpPr>
        <p:spPr>
          <a:xfrm>
            <a:off x="12137259" y="7581201"/>
            <a:ext cx="3348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Meso: Calculate Inherent Strain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defTabSz="68580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Part: Apply Inherent Strain</a:t>
            </a: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1DC0E6DB-7B0F-4AEB-99CA-CC0FB6A8D14A}"/>
                  </a:ext>
                </a:extLst>
              </p:cNvPr>
              <p:cNvSpPr txBox="1"/>
              <p:nvPr/>
            </p:nvSpPr>
            <p:spPr>
              <a:xfrm>
                <a:off x="8788609" y="7576583"/>
                <a:ext cx="3600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/>
                <a:r>
                  <a:rPr lang="en-GB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Simulates laser movement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</m:t>
                    </m:r>
                  </m:oMath>
                </a14:m>
                <a:endParaRPr lang="en-GB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 defTabSz="685800"/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Simulates sub-layer scale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1DC0E6DB-7B0F-4AEB-99CA-CC0FB6A8D1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8609" y="7576583"/>
                <a:ext cx="3600000" cy="646331"/>
              </a:xfrm>
              <a:prstGeom prst="rect">
                <a:avLst/>
              </a:prstGeom>
              <a:blipFill>
                <a:blip r:embed="rId12"/>
                <a:stretch>
                  <a:fillRect l="-1525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5" name="Table 104">
                <a:extLst>
                  <a:ext uri="{FF2B5EF4-FFF2-40B4-BE49-F238E27FC236}">
                    <a16:creationId xmlns:a16="http://schemas.microsoft.com/office/drawing/2014/main" id="{A88FFD2A-AD80-4EB4-A473-4D82FA45C9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7856934"/>
                  </p:ext>
                </p:extLst>
              </p:nvPr>
            </p:nvGraphicFramePr>
            <p:xfrm>
              <a:off x="13122580" y="58649"/>
              <a:ext cx="4622305" cy="2115016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13454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625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25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25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97586"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GB" sz="1200" b="1" kern="1200" dirty="0">
                              <a:solidFill>
                                <a:schemeClr val="bg1"/>
                              </a:solidFill>
                              <a:latin typeface="Roboto" panose="02000000000000000000" pitchFamily="2" charset="0"/>
                              <a:ea typeface="Roboto" panose="02000000000000000000" pitchFamily="2" charset="0"/>
                              <a:cs typeface="+mn-cs"/>
                            </a:rPr>
                            <a:t>Model</a:t>
                          </a:r>
                          <a:endParaRPr lang="en-US" sz="1200" b="1" kern="1200" dirty="0">
                            <a:solidFill>
                              <a:schemeClr val="bg1"/>
                            </a:solidFill>
                            <a:latin typeface="Roboto" panose="02000000000000000000" pitchFamily="2" charset="0"/>
                            <a:ea typeface="Roboto" panose="02000000000000000000" pitchFamily="2" charset="0"/>
                            <a:cs typeface="+mn-cs"/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65000"/>
                          </a:scheme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200" b="1" dirty="0">
                              <a:solidFill>
                                <a:schemeClr val="bg1"/>
                              </a:solidFill>
                            </a:rPr>
                            <a:t>Computation speed</a:t>
                          </a:r>
                        </a:p>
                      </a:txBody>
                      <a:tcPr marL="137181" marR="137181" marT="0" marB="137181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94B6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200" b="1" dirty="0">
                              <a:solidFill>
                                <a:schemeClr val="bg1"/>
                              </a:solidFill>
                            </a:rPr>
                            <a:t>Computation accuracy</a:t>
                          </a:r>
                        </a:p>
                      </a:txBody>
                      <a:tcPr marL="137181" marR="137181" marT="0" marB="137181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95D7A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200" b="1" dirty="0">
                              <a:solidFill>
                                <a:schemeClr val="bg1"/>
                              </a:solidFill>
                            </a:rPr>
                            <a:t>Large-part simulation</a:t>
                          </a:r>
                        </a:p>
                      </a:txBody>
                      <a:tcPr marL="137181" marR="137181" marT="0" marB="137181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F5B7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0385"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0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Meso scale</a:t>
                          </a:r>
                          <a:endParaRPr lang="en-US" sz="1000" b="1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×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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×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0385"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0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FH</a:t>
                          </a:r>
                          <a:endParaRPr lang="en-US" sz="1000" b="1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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Roboto" panose="02000000000000000000" pitchFamily="2" charset="0"/>
                              <a:ea typeface="Roboto" panose="02000000000000000000" pitchFamily="2" charset="0"/>
                            </a:rPr>
                            <a:t>?</a:t>
                          </a: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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3903264"/>
                      </a:ext>
                    </a:extLst>
                  </a:tr>
                  <a:tr h="340385"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0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SFH</a:t>
                          </a:r>
                          <a:endParaRPr lang="en-US" sz="1000" b="1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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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?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038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000" b="1" kern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Inherent-strain</a:t>
                          </a: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7185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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7185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×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37185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</m:t>
                                </m:r>
                              </m:oMath>
                            </m:oMathPara>
                          </a14:m>
                          <a:endParaRPr lang="en-US" sz="24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83000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5" name="Table 104">
                <a:extLst>
                  <a:ext uri="{FF2B5EF4-FFF2-40B4-BE49-F238E27FC236}">
                    <a16:creationId xmlns:a16="http://schemas.microsoft.com/office/drawing/2014/main" id="{A88FFD2A-AD80-4EB4-A473-4D82FA45C9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7856934"/>
                  </p:ext>
                </p:extLst>
              </p:nvPr>
            </p:nvGraphicFramePr>
            <p:xfrm>
              <a:off x="13122580" y="58649"/>
              <a:ext cx="4622305" cy="2118381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13454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625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25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25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655341"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GB" sz="1200" b="1" kern="1200" dirty="0">
                              <a:solidFill>
                                <a:schemeClr val="bg1"/>
                              </a:solidFill>
                              <a:latin typeface="Roboto" panose="02000000000000000000" pitchFamily="2" charset="0"/>
                              <a:ea typeface="Roboto" panose="02000000000000000000" pitchFamily="2" charset="0"/>
                              <a:cs typeface="+mn-cs"/>
                            </a:rPr>
                            <a:t>Model</a:t>
                          </a:r>
                          <a:endParaRPr lang="en-US" sz="1200" b="1" kern="1200" dirty="0">
                            <a:solidFill>
                              <a:schemeClr val="bg1"/>
                            </a:solidFill>
                            <a:latin typeface="Roboto" panose="02000000000000000000" pitchFamily="2" charset="0"/>
                            <a:ea typeface="Roboto" panose="02000000000000000000" pitchFamily="2" charset="0"/>
                            <a:cs typeface="+mn-cs"/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65000"/>
                          </a:scheme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200" b="1" dirty="0">
                              <a:solidFill>
                                <a:schemeClr val="bg1"/>
                              </a:solidFill>
                            </a:rPr>
                            <a:t>Computation speed</a:t>
                          </a:r>
                        </a:p>
                      </a:txBody>
                      <a:tcPr marL="137181" marR="137181" marT="0" marB="137181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94B6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200" b="1" dirty="0">
                              <a:solidFill>
                                <a:schemeClr val="bg1"/>
                              </a:solidFill>
                            </a:rPr>
                            <a:t>Computation accuracy</a:t>
                          </a:r>
                        </a:p>
                      </a:txBody>
                      <a:tcPr marL="137181" marR="137181" marT="0" marB="137181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95D7A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b="1" kern="1200">
                              <a:solidFill>
                                <a:schemeClr val="lt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sz="1200" b="1" dirty="0">
                              <a:solidFill>
                                <a:schemeClr val="bg1"/>
                              </a:solidFill>
                            </a:rPr>
                            <a:t>Large-part simulation</a:t>
                          </a:r>
                        </a:p>
                      </a:txBody>
                      <a:tcPr marL="137181" marR="137181" marT="0" marB="137181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9F5B7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5760"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0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Meso scale</a:t>
                          </a:r>
                          <a:endParaRPr lang="en-US" sz="1000" b="1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97906" t="-181667" r="-201047" b="-31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197906" t="-181667" r="-101047" b="-31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297906" t="-181667" r="-1047" b="-3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65760"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0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FH</a:t>
                          </a:r>
                          <a:endParaRPr lang="en-US" sz="1000" b="1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97906" t="-281667" r="-201047" b="-21166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b="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Roboto" panose="02000000000000000000" pitchFamily="2" charset="0"/>
                              <a:ea typeface="Roboto" panose="02000000000000000000" pitchFamily="2" charset="0"/>
                            </a:rPr>
                            <a:t>?</a:t>
                          </a: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262626">
                                <a:lumMod val="10000"/>
                                <a:lumOff val="90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297906" t="-281667" r="-1047" b="-2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3903264"/>
                      </a:ext>
                    </a:extLst>
                  </a:tr>
                  <a:tr h="365760">
                    <a:tc>
                      <a:txBody>
                        <a:bodyPr/>
                        <a:lstStyle>
                          <a:lvl1pPr marL="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1pPr>
                          <a:lvl2pPr marL="68592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2pPr>
                          <a:lvl3pPr marL="1371851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3pPr>
                          <a:lvl4pPr marL="205777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4pPr>
                          <a:lvl5pPr marL="2743703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5pPr>
                          <a:lvl6pPr marL="3429629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6pPr>
                          <a:lvl7pPr marL="4115555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7pPr>
                          <a:lvl8pPr marL="4801480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8pPr>
                          <a:lvl9pPr marL="5487407" algn="l" defTabSz="1371851" rtl="0" eaLnBrk="1" latinLnBrk="0" hangingPunct="1">
                            <a:defRPr sz="2700" kern="1200">
                              <a:solidFill>
                                <a:schemeClr val="dk1"/>
                              </a:solidFill>
                              <a:latin typeface="Roboto"/>
                            </a:defRPr>
                          </a:lvl9pPr>
                        </a:lstStyle>
                        <a:p>
                          <a:pPr algn="l"/>
                          <a:r>
                            <a:rPr lang="en-US" sz="10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</a:rPr>
                            <a:t>SFH</a:t>
                          </a:r>
                          <a:endParaRPr lang="en-US" sz="1000" b="1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97906" t="-375410" r="-201047" b="-1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197906" t="-375410" r="-101047" b="-1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297906" t="-375410" r="-1047" b="-1081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000" b="1" kern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Inherent-strain</a:t>
                          </a:r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gradFill>
                          <a:gsLst>
                            <a:gs pos="0">
                              <a:srgbClr val="FFFFFF"/>
                            </a:gs>
                            <a:gs pos="100000">
                              <a:srgbClr val="FFFFFF">
                                <a:lumMod val="95000"/>
                              </a:srgbClr>
                            </a:gs>
                          </a:gsLst>
                          <a:lin ang="5400000" scaled="1"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97906" t="-483333" r="-201047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197906" t="-483333" r="-101047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37181" marR="137181" marT="0" marB="0" anchor="ctr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3"/>
                          <a:stretch>
                            <a:fillRect l="-297906" t="-483333" r="-1047" b="-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83000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6" name="TextBox 105">
            <a:extLst>
              <a:ext uri="{FF2B5EF4-FFF2-40B4-BE49-F238E27FC236}">
                <a16:creationId xmlns:a16="http://schemas.microsoft.com/office/drawing/2014/main" id="{AFF9704D-E995-4069-A545-AADCBF8310B9}"/>
              </a:ext>
            </a:extLst>
          </p:cNvPr>
          <p:cNvSpPr txBox="1"/>
          <p:nvPr/>
        </p:nvSpPr>
        <p:spPr>
          <a:xfrm>
            <a:off x="1881967" y="8966651"/>
            <a:ext cx="14077760" cy="58477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3200" dirty="0"/>
              <a:t>AS OF TODAY: THE MODELING STRATEGY FOR </a:t>
            </a:r>
            <a:r>
              <a:rPr lang="fr-FR" sz="3200" dirty="0">
                <a:solidFill>
                  <a:srgbClr val="FF0000"/>
                </a:solidFill>
              </a:rPr>
              <a:t>LARGE DED PART IS NOT VALIDATED</a:t>
            </a:r>
          </a:p>
        </p:txBody>
      </p:sp>
      <p:sp>
        <p:nvSpPr>
          <p:cNvPr id="107" name="Inhaltsplatzhalter 4">
            <a:extLst>
              <a:ext uri="{FF2B5EF4-FFF2-40B4-BE49-F238E27FC236}">
                <a16:creationId xmlns:a16="http://schemas.microsoft.com/office/drawing/2014/main" id="{003615C9-EA94-4E50-B9EA-A6F395201DB6}"/>
              </a:ext>
            </a:extLst>
          </p:cNvPr>
          <p:cNvSpPr txBox="1">
            <a:spLocks/>
          </p:cNvSpPr>
          <p:nvPr/>
        </p:nvSpPr>
        <p:spPr>
          <a:xfrm>
            <a:off x="6332803" y="9787986"/>
            <a:ext cx="5176089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COMPUTATION TIME &amp; ACCURACY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8" name="Connector: Elbow 107">
            <a:extLst>
              <a:ext uri="{FF2B5EF4-FFF2-40B4-BE49-F238E27FC236}">
                <a16:creationId xmlns:a16="http://schemas.microsoft.com/office/drawing/2014/main" id="{A89A506F-F9FE-4F21-89A9-A243FC528B6D}"/>
              </a:ext>
            </a:extLst>
          </p:cNvPr>
          <p:cNvCxnSpPr>
            <a:cxnSpLocks/>
            <a:stCxn id="106" idx="3"/>
            <a:endCxn id="107" idx="3"/>
          </p:cNvCxnSpPr>
          <p:nvPr/>
        </p:nvCxnSpPr>
        <p:spPr>
          <a:xfrm flipH="1">
            <a:off x="11508892" y="9259039"/>
            <a:ext cx="4450835" cy="744391"/>
          </a:xfrm>
          <a:prstGeom prst="bentConnector3">
            <a:avLst>
              <a:gd name="adj1" fmla="val -5136"/>
            </a:avLst>
          </a:prstGeom>
          <a:ln w="127000" cmpd="dbl">
            <a:solidFill>
              <a:schemeClr val="tx1">
                <a:lumMod val="75000"/>
                <a:lumOff val="25000"/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Arrow: Striped Right 108">
            <a:extLst>
              <a:ext uri="{FF2B5EF4-FFF2-40B4-BE49-F238E27FC236}">
                <a16:creationId xmlns:a16="http://schemas.microsoft.com/office/drawing/2014/main" id="{3B76A731-A2F1-4A3A-8029-F54A880B683C}"/>
              </a:ext>
            </a:extLst>
          </p:cNvPr>
          <p:cNvSpPr/>
          <p:nvPr/>
        </p:nvSpPr>
        <p:spPr bwMode="auto">
          <a:xfrm rot="5400000" flipV="1">
            <a:off x="2910982" y="5163511"/>
            <a:ext cx="586248" cy="454233"/>
          </a:xfrm>
          <a:prstGeom prst="stripedRightArrow">
            <a:avLst/>
          </a:prstGeom>
          <a:solidFill>
            <a:srgbClr val="494B69"/>
          </a:solidFill>
          <a:ln w="9525">
            <a:noFill/>
            <a:round/>
            <a:headEnd/>
            <a:tailEnd/>
          </a:ln>
        </p:spPr>
        <p:txBody>
          <a:bodyPr vert="horz" wrap="square" lIns="137178" tIns="68589" rIns="137178" bIns="68589" numCol="1" rtlCol="0" anchor="t" anchorCtr="0" compatLnSpc="1">
            <a:prstTxWarp prst="textNoShape">
              <a:avLst/>
            </a:prstTxWarp>
          </a:bodyPr>
          <a:lstStyle/>
          <a:p>
            <a:pPr algn="ctr" defTabSz="1371714">
              <a:defRPr/>
            </a:pPr>
            <a:endParaRPr lang="en-US" sz="2700" kern="0" dirty="0">
              <a:solidFill>
                <a:srgbClr val="262626"/>
              </a:solidFill>
              <a:latin typeface="Roboto"/>
            </a:endParaRPr>
          </a:p>
        </p:txBody>
      </p:sp>
      <p:sp>
        <p:nvSpPr>
          <p:cNvPr id="110" name="Arrow: Striped Right 109">
            <a:extLst>
              <a:ext uri="{FF2B5EF4-FFF2-40B4-BE49-F238E27FC236}">
                <a16:creationId xmlns:a16="http://schemas.microsoft.com/office/drawing/2014/main" id="{F332CCCB-4609-4121-AA48-90B3CFB94802}"/>
              </a:ext>
            </a:extLst>
          </p:cNvPr>
          <p:cNvSpPr/>
          <p:nvPr/>
        </p:nvSpPr>
        <p:spPr bwMode="auto">
          <a:xfrm rot="5400000" flipV="1">
            <a:off x="6694637" y="5163511"/>
            <a:ext cx="586248" cy="454233"/>
          </a:xfrm>
          <a:prstGeom prst="stripedRightArrow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37178" tIns="68589" rIns="137178" bIns="68589" numCol="1" rtlCol="0" anchor="t" anchorCtr="0" compatLnSpc="1">
            <a:prstTxWarp prst="textNoShape">
              <a:avLst/>
            </a:prstTxWarp>
          </a:bodyPr>
          <a:lstStyle/>
          <a:p>
            <a:pPr algn="ctr" defTabSz="1371714">
              <a:defRPr/>
            </a:pPr>
            <a:endParaRPr lang="en-US" sz="2700" kern="0" dirty="0">
              <a:solidFill>
                <a:srgbClr val="262626"/>
              </a:solidFill>
              <a:latin typeface="Roboto"/>
            </a:endParaRPr>
          </a:p>
        </p:txBody>
      </p:sp>
      <p:sp>
        <p:nvSpPr>
          <p:cNvPr id="111" name="Arrow: Striped Right 110">
            <a:extLst>
              <a:ext uri="{FF2B5EF4-FFF2-40B4-BE49-F238E27FC236}">
                <a16:creationId xmlns:a16="http://schemas.microsoft.com/office/drawing/2014/main" id="{46DAACE7-B29F-448F-96C2-BE9182C37195}"/>
              </a:ext>
            </a:extLst>
          </p:cNvPr>
          <p:cNvSpPr/>
          <p:nvPr/>
        </p:nvSpPr>
        <p:spPr bwMode="auto">
          <a:xfrm rot="5400000" flipV="1">
            <a:off x="10040941" y="5163511"/>
            <a:ext cx="586248" cy="454233"/>
          </a:xfrm>
          <a:prstGeom prst="stripedRightArrow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37178" tIns="68589" rIns="137178" bIns="68589" numCol="1" rtlCol="0" anchor="t" anchorCtr="0" compatLnSpc="1">
            <a:prstTxWarp prst="textNoShape">
              <a:avLst/>
            </a:prstTxWarp>
          </a:bodyPr>
          <a:lstStyle/>
          <a:p>
            <a:pPr algn="ctr" defTabSz="1371714">
              <a:defRPr/>
            </a:pPr>
            <a:endParaRPr lang="en-US" sz="2700" kern="0" dirty="0">
              <a:solidFill>
                <a:srgbClr val="262626"/>
              </a:solidFill>
              <a:latin typeface="Roboto"/>
            </a:endParaRPr>
          </a:p>
        </p:txBody>
      </p:sp>
      <p:pic>
        <p:nvPicPr>
          <p:cNvPr id="112" name="Picture 2" descr="MSC Software">
            <a:extLst>
              <a:ext uri="{FF2B5EF4-FFF2-40B4-BE49-F238E27FC236}">
                <a16:creationId xmlns:a16="http://schemas.microsoft.com/office/drawing/2014/main" id="{886671D2-6D59-4E7C-BE3C-E27E653DC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498" y="1614908"/>
            <a:ext cx="1692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4">
            <a:extLst>
              <a:ext uri="{FF2B5EF4-FFF2-40B4-BE49-F238E27FC236}">
                <a16:creationId xmlns:a16="http://schemas.microsoft.com/office/drawing/2014/main" id="{01C41976-F3A2-48A9-BDF1-0F125516F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443" y="1528007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3530BA-4419-4DF7-BC94-4B3A2F800C4C}"/>
              </a:ext>
            </a:extLst>
          </p:cNvPr>
          <p:cNvSpPr txBox="1"/>
          <p:nvPr/>
        </p:nvSpPr>
        <p:spPr>
          <a:xfrm>
            <a:off x="6665189" y="578640"/>
            <a:ext cx="884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[1]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360EF5-B42F-4D42-93D8-BBA6790C9F95}"/>
              </a:ext>
            </a:extLst>
          </p:cNvPr>
          <p:cNvSpPr txBox="1"/>
          <p:nvPr/>
        </p:nvSpPr>
        <p:spPr>
          <a:xfrm>
            <a:off x="7636455" y="578640"/>
            <a:ext cx="819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[2]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7CCC61-E9BF-4D68-A744-277D1E643A54}"/>
              </a:ext>
            </a:extLst>
          </p:cNvPr>
          <p:cNvSpPr txBox="1"/>
          <p:nvPr/>
        </p:nvSpPr>
        <p:spPr>
          <a:xfrm>
            <a:off x="8437911" y="578640"/>
            <a:ext cx="1034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[3]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765E5CA-18D4-4A4A-9C76-B9B6E06A1D41}"/>
              </a:ext>
            </a:extLst>
          </p:cNvPr>
          <p:cNvSpPr txBox="1"/>
          <p:nvPr/>
        </p:nvSpPr>
        <p:spPr>
          <a:xfrm>
            <a:off x="9363456" y="578640"/>
            <a:ext cx="1163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[4]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723E48-8B58-4799-A16A-390620F67555}"/>
              </a:ext>
            </a:extLst>
          </p:cNvPr>
          <p:cNvSpPr txBox="1"/>
          <p:nvPr/>
        </p:nvSpPr>
        <p:spPr>
          <a:xfrm>
            <a:off x="6796452" y="91029"/>
            <a:ext cx="3531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V. Nain (PhD 2019-22)</a:t>
            </a:r>
          </a:p>
        </p:txBody>
      </p:sp>
    </p:spTree>
    <p:extLst>
      <p:ext uri="{BB962C8B-B14F-4D97-AF65-F5344CB8AC3E}">
        <p14:creationId xmlns:p14="http://schemas.microsoft.com/office/powerpoint/2010/main" val="235926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74" grpId="0" animBg="1"/>
      <p:bldP spid="91" grpId="0" animBg="1"/>
      <p:bldP spid="93" grpId="0" animBg="1"/>
      <p:bldP spid="95" grpId="0" animBg="1"/>
      <p:bldP spid="96" grpId="0" animBg="1"/>
      <p:bldP spid="97" grpId="0" animBg="1"/>
      <p:bldP spid="99" grpId="0" animBg="1"/>
      <p:bldP spid="100" grpId="0" animBg="1"/>
      <p:bldP spid="101" grpId="0"/>
      <p:bldP spid="102" grpId="0"/>
      <p:bldP spid="103" grpId="0"/>
      <p:bldP spid="104" grpId="0"/>
      <p:bldP spid="106" grpId="0" animBg="1"/>
      <p:bldP spid="107" grpId="0"/>
      <p:bldP spid="109" grpId="0" animBg="1"/>
      <p:bldP spid="110" grpId="0" animBg="1"/>
      <p:bldP spid="111" grpId="0" animBg="1"/>
      <p:bldP spid="3" grpId="0"/>
      <p:bldP spid="36" grpId="0"/>
      <p:bldP spid="37" grpId="0"/>
      <p:bldP spid="38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2E5733-1305-B947-BD58-20EDADB1C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8972747" cy="113383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Goals!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0E2E26-FFFB-0D44-A95E-96D53650D3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841" y="1005815"/>
            <a:ext cx="7248892" cy="872578"/>
          </a:xfrm>
        </p:spPr>
        <p:txBody>
          <a:bodyPr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 tool for large-part DED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3C988366-57C9-4CF3-A3E2-3503CF3065C9}"/>
              </a:ext>
            </a:extLst>
          </p:cNvPr>
          <p:cNvCxnSpPr>
            <a:cxnSpLocks/>
          </p:cNvCxnSpPr>
          <p:nvPr/>
        </p:nvCxnSpPr>
        <p:spPr>
          <a:xfrm>
            <a:off x="6927825" y="3008096"/>
            <a:ext cx="230159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2C1F02A-4FCA-469D-BEF9-15330045A2A9}"/>
              </a:ext>
            </a:extLst>
          </p:cNvPr>
          <p:cNvCxnSpPr>
            <a:cxnSpLocks/>
          </p:cNvCxnSpPr>
          <p:nvPr/>
        </p:nvCxnSpPr>
        <p:spPr>
          <a:xfrm>
            <a:off x="7613731" y="4355850"/>
            <a:ext cx="230159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34954B8-56D8-45E2-A85F-65E4CEF346B9}"/>
              </a:ext>
            </a:extLst>
          </p:cNvPr>
          <p:cNvCxnSpPr>
            <a:cxnSpLocks/>
          </p:cNvCxnSpPr>
          <p:nvPr/>
        </p:nvCxnSpPr>
        <p:spPr>
          <a:xfrm>
            <a:off x="8269152" y="5691944"/>
            <a:ext cx="230159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486595B-C2DC-47FA-8879-6D0C85BE23A0}"/>
              </a:ext>
            </a:extLst>
          </p:cNvPr>
          <p:cNvCxnSpPr>
            <a:cxnSpLocks/>
          </p:cNvCxnSpPr>
          <p:nvPr/>
        </p:nvCxnSpPr>
        <p:spPr>
          <a:xfrm>
            <a:off x="8977921" y="7030957"/>
            <a:ext cx="230159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16DDB10-4364-466A-8BCD-CAE9F666CB0C}"/>
              </a:ext>
            </a:extLst>
          </p:cNvPr>
          <p:cNvCxnSpPr>
            <a:cxnSpLocks/>
          </p:cNvCxnSpPr>
          <p:nvPr/>
        </p:nvCxnSpPr>
        <p:spPr>
          <a:xfrm>
            <a:off x="9686691" y="8394735"/>
            <a:ext cx="230159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Freeform 6">
            <a:extLst>
              <a:ext uri="{FF2B5EF4-FFF2-40B4-BE49-F238E27FC236}">
                <a16:creationId xmlns:a16="http://schemas.microsoft.com/office/drawing/2014/main" id="{43C53AED-586C-4ECA-AF0B-1CA63288EA38}"/>
              </a:ext>
            </a:extLst>
          </p:cNvPr>
          <p:cNvSpPr>
            <a:spLocks/>
          </p:cNvSpPr>
          <p:nvPr/>
        </p:nvSpPr>
        <p:spPr bwMode="auto">
          <a:xfrm>
            <a:off x="775935" y="3758468"/>
            <a:ext cx="5813975" cy="119476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182908" tIns="91454" rIns="182908" bIns="91454" numCol="1" anchor="t" anchorCtr="0" compatLnSpc="1">
            <a:prstTxWarp prst="textNoShape">
              <a:avLst/>
            </a:prstTxWarp>
          </a:bodyPr>
          <a:lstStyle/>
          <a:p>
            <a:endParaRPr lang="en-US" sz="3601"/>
          </a:p>
        </p:txBody>
      </p:sp>
      <p:sp>
        <p:nvSpPr>
          <p:cNvPr id="98" name="Freeform 7">
            <a:extLst>
              <a:ext uri="{FF2B5EF4-FFF2-40B4-BE49-F238E27FC236}">
                <a16:creationId xmlns:a16="http://schemas.microsoft.com/office/drawing/2014/main" id="{48C4704D-4A69-4A6C-B9C8-364E522434A5}"/>
              </a:ext>
            </a:extLst>
          </p:cNvPr>
          <p:cNvSpPr>
            <a:spLocks/>
          </p:cNvSpPr>
          <p:nvPr/>
        </p:nvSpPr>
        <p:spPr bwMode="auto">
          <a:xfrm>
            <a:off x="775935" y="5087280"/>
            <a:ext cx="5813975" cy="120933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82908" tIns="91454" rIns="182908" bIns="91454" numCol="1" anchor="t" anchorCtr="0" compatLnSpc="1">
            <a:prstTxWarp prst="textNoShape">
              <a:avLst/>
            </a:prstTxWarp>
          </a:bodyPr>
          <a:lstStyle/>
          <a:p>
            <a:endParaRPr lang="en-US" sz="3601"/>
          </a:p>
        </p:txBody>
      </p:sp>
      <p:sp>
        <p:nvSpPr>
          <p:cNvPr id="99" name="Freeform 8">
            <a:extLst>
              <a:ext uri="{FF2B5EF4-FFF2-40B4-BE49-F238E27FC236}">
                <a16:creationId xmlns:a16="http://schemas.microsoft.com/office/drawing/2014/main" id="{FFFAE22E-7E76-4EFA-A893-515111C9CB91}"/>
              </a:ext>
            </a:extLst>
          </p:cNvPr>
          <p:cNvSpPr>
            <a:spLocks/>
          </p:cNvSpPr>
          <p:nvPr/>
        </p:nvSpPr>
        <p:spPr bwMode="auto">
          <a:xfrm>
            <a:off x="775934" y="6433575"/>
            <a:ext cx="5813977" cy="119476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182908" tIns="91454" rIns="182908" bIns="91454" numCol="1" anchor="t" anchorCtr="0" compatLnSpc="1">
            <a:prstTxWarp prst="textNoShape">
              <a:avLst/>
            </a:prstTxWarp>
          </a:bodyPr>
          <a:lstStyle/>
          <a:p>
            <a:endParaRPr lang="en-US" sz="3601"/>
          </a:p>
        </p:txBody>
      </p:sp>
      <p:sp>
        <p:nvSpPr>
          <p:cNvPr id="100" name="Freeform 9">
            <a:extLst>
              <a:ext uri="{FF2B5EF4-FFF2-40B4-BE49-F238E27FC236}">
                <a16:creationId xmlns:a16="http://schemas.microsoft.com/office/drawing/2014/main" id="{7814A39E-7E1A-4217-B9B1-AB89DB7B181F}"/>
              </a:ext>
            </a:extLst>
          </p:cNvPr>
          <p:cNvSpPr>
            <a:spLocks/>
          </p:cNvSpPr>
          <p:nvPr/>
        </p:nvSpPr>
        <p:spPr bwMode="auto">
          <a:xfrm>
            <a:off x="775935" y="2394688"/>
            <a:ext cx="5813975" cy="122681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82908" tIns="91454" rIns="182908" bIns="91454" numCol="1" anchor="t" anchorCtr="0" compatLnSpc="1">
            <a:prstTxWarp prst="textNoShape">
              <a:avLst/>
            </a:prstTxWarp>
          </a:bodyPr>
          <a:lstStyle/>
          <a:p>
            <a:endParaRPr lang="en-US" sz="3601"/>
          </a:p>
        </p:txBody>
      </p:sp>
      <p:sp>
        <p:nvSpPr>
          <p:cNvPr id="101" name="Freeform 10">
            <a:extLst>
              <a:ext uri="{FF2B5EF4-FFF2-40B4-BE49-F238E27FC236}">
                <a16:creationId xmlns:a16="http://schemas.microsoft.com/office/drawing/2014/main" id="{6348CF6F-C2E3-4BA8-965F-C30F33FD4A19}"/>
              </a:ext>
            </a:extLst>
          </p:cNvPr>
          <p:cNvSpPr>
            <a:spLocks/>
          </p:cNvSpPr>
          <p:nvPr/>
        </p:nvSpPr>
        <p:spPr bwMode="auto">
          <a:xfrm>
            <a:off x="775933" y="7762387"/>
            <a:ext cx="5813979" cy="126470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182908" tIns="91454" rIns="182908" bIns="91454" numCol="1" anchor="t" anchorCtr="0" compatLnSpc="1">
            <a:prstTxWarp prst="textNoShape">
              <a:avLst/>
            </a:prstTxWarp>
          </a:bodyPr>
          <a:lstStyle/>
          <a:p>
            <a:endParaRPr lang="en-US" sz="3601"/>
          </a:p>
        </p:txBody>
      </p:sp>
      <p:sp>
        <p:nvSpPr>
          <p:cNvPr id="103" name="Freeform 5">
            <a:extLst>
              <a:ext uri="{FF2B5EF4-FFF2-40B4-BE49-F238E27FC236}">
                <a16:creationId xmlns:a16="http://schemas.microsoft.com/office/drawing/2014/main" id="{4E3B139D-5E4F-4623-9F68-BB600B7DD02B}"/>
              </a:ext>
            </a:extLst>
          </p:cNvPr>
          <p:cNvSpPr>
            <a:spLocks/>
          </p:cNvSpPr>
          <p:nvPr/>
        </p:nvSpPr>
        <p:spPr bwMode="auto">
          <a:xfrm>
            <a:off x="2622415" y="1721543"/>
            <a:ext cx="7934988" cy="7611520"/>
          </a:xfrm>
          <a:custGeom>
            <a:avLst/>
            <a:gdLst>
              <a:gd name="T0" fmla="*/ 3619 w 3640"/>
              <a:gd name="T1" fmla="*/ 3412 h 3483"/>
              <a:gd name="T2" fmla="*/ 3289 w 3640"/>
              <a:gd name="T3" fmla="*/ 2780 h 3483"/>
              <a:gd name="T4" fmla="*/ 2922 w 3640"/>
              <a:gd name="T5" fmla="*/ 2077 h 3483"/>
              <a:gd name="T6" fmla="*/ 2554 w 3640"/>
              <a:gd name="T7" fmla="*/ 1374 h 3483"/>
              <a:gd name="T8" fmla="*/ 2187 w 3640"/>
              <a:gd name="T9" fmla="*/ 671 h 3483"/>
              <a:gd name="T10" fmla="*/ 1857 w 3640"/>
              <a:gd name="T11" fmla="*/ 39 h 3483"/>
              <a:gd name="T12" fmla="*/ 1783 w 3640"/>
              <a:gd name="T13" fmla="*/ 39 h 3483"/>
              <a:gd name="T14" fmla="*/ 1453 w 3640"/>
              <a:gd name="T15" fmla="*/ 671 h 3483"/>
              <a:gd name="T16" fmla="*/ 1086 w 3640"/>
              <a:gd name="T17" fmla="*/ 1374 h 3483"/>
              <a:gd name="T18" fmla="*/ 718 w 3640"/>
              <a:gd name="T19" fmla="*/ 2077 h 3483"/>
              <a:gd name="T20" fmla="*/ 388 w 3640"/>
              <a:gd name="T21" fmla="*/ 2709 h 3483"/>
              <a:gd name="T22" fmla="*/ 314 w 3640"/>
              <a:gd name="T23" fmla="*/ 2851 h 3483"/>
              <a:gd name="T24" fmla="*/ 21 w 3640"/>
              <a:gd name="T25" fmla="*/ 3412 h 3483"/>
              <a:gd name="T26" fmla="*/ 64 w 3640"/>
              <a:gd name="T27" fmla="*/ 3483 h 3483"/>
              <a:gd name="T28" fmla="*/ 3576 w 3640"/>
              <a:gd name="T29" fmla="*/ 3483 h 3483"/>
              <a:gd name="T30" fmla="*/ 3619 w 3640"/>
              <a:gd name="T31" fmla="*/ 3412 h 3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40" h="3483">
                <a:moveTo>
                  <a:pt x="3619" y="3412"/>
                </a:moveTo>
                <a:cubicBezTo>
                  <a:pt x="3289" y="2780"/>
                  <a:pt x="3289" y="2780"/>
                  <a:pt x="3289" y="2780"/>
                </a:cubicBezTo>
                <a:cubicBezTo>
                  <a:pt x="2922" y="2077"/>
                  <a:pt x="2922" y="2077"/>
                  <a:pt x="2922" y="2077"/>
                </a:cubicBezTo>
                <a:cubicBezTo>
                  <a:pt x="2554" y="1374"/>
                  <a:pt x="2554" y="1374"/>
                  <a:pt x="2554" y="1374"/>
                </a:cubicBezTo>
                <a:cubicBezTo>
                  <a:pt x="2187" y="671"/>
                  <a:pt x="2187" y="671"/>
                  <a:pt x="2187" y="671"/>
                </a:cubicBezTo>
                <a:cubicBezTo>
                  <a:pt x="1857" y="39"/>
                  <a:pt x="1857" y="39"/>
                  <a:pt x="1857" y="39"/>
                </a:cubicBezTo>
                <a:cubicBezTo>
                  <a:pt x="1837" y="0"/>
                  <a:pt x="1803" y="0"/>
                  <a:pt x="1783" y="39"/>
                </a:cubicBezTo>
                <a:cubicBezTo>
                  <a:pt x="1453" y="671"/>
                  <a:pt x="1453" y="671"/>
                  <a:pt x="1453" y="671"/>
                </a:cubicBezTo>
                <a:cubicBezTo>
                  <a:pt x="1086" y="1374"/>
                  <a:pt x="1086" y="1374"/>
                  <a:pt x="1086" y="1374"/>
                </a:cubicBezTo>
                <a:cubicBezTo>
                  <a:pt x="718" y="2077"/>
                  <a:pt x="718" y="2077"/>
                  <a:pt x="718" y="2077"/>
                </a:cubicBezTo>
                <a:cubicBezTo>
                  <a:pt x="388" y="2709"/>
                  <a:pt x="388" y="2709"/>
                  <a:pt x="388" y="2709"/>
                </a:cubicBezTo>
                <a:cubicBezTo>
                  <a:pt x="368" y="2748"/>
                  <a:pt x="335" y="2812"/>
                  <a:pt x="314" y="2851"/>
                </a:cubicBezTo>
                <a:cubicBezTo>
                  <a:pt x="244" y="2986"/>
                  <a:pt x="91" y="3277"/>
                  <a:pt x="21" y="3412"/>
                </a:cubicBezTo>
                <a:cubicBezTo>
                  <a:pt x="0" y="3451"/>
                  <a:pt x="20" y="3483"/>
                  <a:pt x="64" y="3483"/>
                </a:cubicBezTo>
                <a:cubicBezTo>
                  <a:pt x="3576" y="3483"/>
                  <a:pt x="3576" y="3483"/>
                  <a:pt x="3576" y="3483"/>
                </a:cubicBezTo>
                <a:cubicBezTo>
                  <a:pt x="3620" y="3483"/>
                  <a:pt x="3640" y="3451"/>
                  <a:pt x="3619" y="34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txBody>
          <a:bodyPr vert="horz" wrap="square" lIns="182908" tIns="91454" rIns="182908" bIns="91454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416C1C4-FC33-4A67-B320-6D74891A38C7}"/>
              </a:ext>
            </a:extLst>
          </p:cNvPr>
          <p:cNvGrpSpPr/>
          <p:nvPr/>
        </p:nvGrpSpPr>
        <p:grpSpPr>
          <a:xfrm>
            <a:off x="3193571" y="7762387"/>
            <a:ext cx="6795590" cy="1264701"/>
            <a:chOff x="4175280" y="3938995"/>
            <a:chExt cx="3397271" cy="632253"/>
          </a:xfrm>
        </p:grpSpPr>
        <p:sp>
          <p:nvSpPr>
            <p:cNvPr id="117" name="Freeform 10">
              <a:extLst>
                <a:ext uri="{FF2B5EF4-FFF2-40B4-BE49-F238E27FC236}">
                  <a16:creationId xmlns:a16="http://schemas.microsoft.com/office/drawing/2014/main" id="{0404E0C5-3085-4AC9-9E97-A05A61EE2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80" y="3938995"/>
              <a:ext cx="3397271" cy="632253"/>
            </a:xfrm>
            <a:custGeom>
              <a:avLst/>
              <a:gdLst>
                <a:gd name="T0" fmla="*/ 3108 w 3118"/>
                <a:gd name="T1" fmla="*/ 543 h 578"/>
                <a:gd name="T2" fmla="*/ 2995 w 3118"/>
                <a:gd name="T3" fmla="*/ 324 h 578"/>
                <a:gd name="T4" fmla="*/ 2995 w 3118"/>
                <a:gd name="T5" fmla="*/ 324 h 578"/>
                <a:gd name="T6" fmla="*/ 2829 w 3118"/>
                <a:gd name="T7" fmla="*/ 0 h 578"/>
                <a:gd name="T8" fmla="*/ 2789 w 3118"/>
                <a:gd name="T9" fmla="*/ 0 h 578"/>
                <a:gd name="T10" fmla="*/ 329 w 3118"/>
                <a:gd name="T11" fmla="*/ 0 h 578"/>
                <a:gd name="T12" fmla="*/ 289 w 3118"/>
                <a:gd name="T13" fmla="*/ 0 h 578"/>
                <a:gd name="T14" fmla="*/ 271 w 3118"/>
                <a:gd name="T15" fmla="*/ 35 h 578"/>
                <a:gd name="T16" fmla="*/ 271 w 3118"/>
                <a:gd name="T17" fmla="*/ 35 h 578"/>
                <a:gd name="T18" fmla="*/ 10 w 3118"/>
                <a:gd name="T19" fmla="*/ 543 h 578"/>
                <a:gd name="T20" fmla="*/ 32 w 3118"/>
                <a:gd name="T21" fmla="*/ 578 h 578"/>
                <a:gd name="T22" fmla="*/ 3086 w 3118"/>
                <a:gd name="T23" fmla="*/ 578 h 578"/>
                <a:gd name="T24" fmla="*/ 3108 w 3118"/>
                <a:gd name="T25" fmla="*/ 54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8" h="578">
                  <a:moveTo>
                    <a:pt x="3108" y="543"/>
                  </a:moveTo>
                  <a:cubicBezTo>
                    <a:pt x="2995" y="324"/>
                    <a:pt x="2995" y="324"/>
                    <a:pt x="2995" y="324"/>
                  </a:cubicBezTo>
                  <a:cubicBezTo>
                    <a:pt x="2995" y="324"/>
                    <a:pt x="2995" y="324"/>
                    <a:pt x="2995" y="324"/>
                  </a:cubicBezTo>
                  <a:cubicBezTo>
                    <a:pt x="2829" y="0"/>
                    <a:pt x="2829" y="0"/>
                    <a:pt x="2829" y="0"/>
                  </a:cubicBezTo>
                  <a:cubicBezTo>
                    <a:pt x="2789" y="0"/>
                    <a:pt x="2789" y="0"/>
                    <a:pt x="2789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10" y="543"/>
                    <a:pt x="10" y="543"/>
                    <a:pt x="10" y="543"/>
                  </a:cubicBezTo>
                  <a:cubicBezTo>
                    <a:pt x="0" y="562"/>
                    <a:pt x="10" y="578"/>
                    <a:pt x="32" y="578"/>
                  </a:cubicBezTo>
                  <a:cubicBezTo>
                    <a:pt x="3086" y="578"/>
                    <a:pt x="3086" y="578"/>
                    <a:pt x="3086" y="578"/>
                  </a:cubicBezTo>
                  <a:cubicBezTo>
                    <a:pt x="3108" y="578"/>
                    <a:pt x="3118" y="562"/>
                    <a:pt x="3108" y="54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/>
            </a:p>
          </p:txBody>
        </p:sp>
        <p:sp>
          <p:nvSpPr>
            <p:cNvPr id="118" name="Inhaltsplatzhalter 4">
              <a:extLst>
                <a:ext uri="{FF2B5EF4-FFF2-40B4-BE49-F238E27FC236}">
                  <a16:creationId xmlns:a16="http://schemas.microsoft.com/office/drawing/2014/main" id="{C5045A47-7A30-4175-875A-CF7A11D7D3AC}"/>
                </a:ext>
              </a:extLst>
            </p:cNvPr>
            <p:cNvSpPr txBox="1">
              <a:spLocks/>
            </p:cNvSpPr>
            <p:nvPr/>
          </p:nvSpPr>
          <p:spPr>
            <a:xfrm>
              <a:off x="5114884" y="4132031"/>
              <a:ext cx="1518062" cy="24618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3200" b="1" dirty="0">
                  <a:latin typeface="+mn-lt"/>
                </a:rPr>
                <a:t>5</a:t>
              </a:r>
              <a:endParaRPr lang="en-US" sz="3200" dirty="0">
                <a:latin typeface="+mn-lt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B14E0C9-3D6F-48DF-90DF-46E8FDB62B76}"/>
              </a:ext>
            </a:extLst>
          </p:cNvPr>
          <p:cNvGrpSpPr/>
          <p:nvPr/>
        </p:nvGrpSpPr>
        <p:grpSpPr>
          <a:xfrm>
            <a:off x="3890031" y="6433576"/>
            <a:ext cx="5402669" cy="1194764"/>
            <a:chOff x="4523456" y="3274692"/>
            <a:chExt cx="2700918" cy="597290"/>
          </a:xfrm>
        </p:grpSpPr>
        <p:sp>
          <p:nvSpPr>
            <p:cNvPr id="115" name="Freeform 8">
              <a:extLst>
                <a:ext uri="{FF2B5EF4-FFF2-40B4-BE49-F238E27FC236}">
                  <a16:creationId xmlns:a16="http://schemas.microsoft.com/office/drawing/2014/main" id="{0ABC2179-F519-498D-8F6E-22EF8F23A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456" y="3274692"/>
              <a:ext cx="2700918" cy="597290"/>
            </a:xfrm>
            <a:custGeom>
              <a:avLst/>
              <a:gdLst>
                <a:gd name="T0" fmla="*/ 211 w 1854"/>
                <a:gd name="T1" fmla="*/ 0 h 410"/>
                <a:gd name="T2" fmla="*/ 1643 w 1854"/>
                <a:gd name="T3" fmla="*/ 0 h 410"/>
                <a:gd name="T4" fmla="*/ 1854 w 1854"/>
                <a:gd name="T5" fmla="*/ 410 h 410"/>
                <a:gd name="T6" fmla="*/ 0 w 1854"/>
                <a:gd name="T7" fmla="*/ 410 h 410"/>
                <a:gd name="T8" fmla="*/ 211 w 1854"/>
                <a:gd name="T9" fmla="*/ 0 h 410"/>
                <a:gd name="T10" fmla="*/ 211 w 1854"/>
                <a:gd name="T11" fmla="*/ 0 h 410"/>
                <a:gd name="T12" fmla="*/ 211 w 1854"/>
                <a:gd name="T13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4" h="410">
                  <a:moveTo>
                    <a:pt x="211" y="0"/>
                  </a:moveTo>
                  <a:lnTo>
                    <a:pt x="1643" y="0"/>
                  </a:lnTo>
                  <a:lnTo>
                    <a:pt x="1854" y="410"/>
                  </a:lnTo>
                  <a:lnTo>
                    <a:pt x="0" y="41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/>
            </a:p>
          </p:txBody>
        </p:sp>
        <p:sp>
          <p:nvSpPr>
            <p:cNvPr id="116" name="Inhaltsplatzhalter 4">
              <a:extLst>
                <a:ext uri="{FF2B5EF4-FFF2-40B4-BE49-F238E27FC236}">
                  <a16:creationId xmlns:a16="http://schemas.microsoft.com/office/drawing/2014/main" id="{AEE8EDF3-4F85-4B9E-BC7F-19CAD1805DDA}"/>
                </a:ext>
              </a:extLst>
            </p:cNvPr>
            <p:cNvSpPr txBox="1">
              <a:spLocks/>
            </p:cNvSpPr>
            <p:nvPr/>
          </p:nvSpPr>
          <p:spPr>
            <a:xfrm>
              <a:off x="5114884" y="3450246"/>
              <a:ext cx="1518062" cy="24618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3200" b="1" dirty="0">
                  <a:latin typeface="+mn-lt"/>
                </a:rPr>
                <a:t>4</a:t>
              </a:r>
              <a:endParaRPr lang="en-US" sz="3200" dirty="0">
                <a:latin typeface="+mn-lt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84AC821-B125-48A2-B639-A5FA52128CB2}"/>
              </a:ext>
            </a:extLst>
          </p:cNvPr>
          <p:cNvGrpSpPr/>
          <p:nvPr/>
        </p:nvGrpSpPr>
        <p:grpSpPr>
          <a:xfrm>
            <a:off x="4580663" y="5087280"/>
            <a:ext cx="4021404" cy="1209333"/>
            <a:chOff x="4868719" y="2601648"/>
            <a:chExt cx="2010392" cy="604573"/>
          </a:xfrm>
        </p:grpSpPr>
        <p:sp>
          <p:nvSpPr>
            <p:cNvPr id="113" name="Freeform 7">
              <a:extLst>
                <a:ext uri="{FF2B5EF4-FFF2-40B4-BE49-F238E27FC236}">
                  <a16:creationId xmlns:a16="http://schemas.microsoft.com/office/drawing/2014/main" id="{5AB4E6B3-4E80-48B1-ABAC-1E7610A79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8719" y="2601648"/>
              <a:ext cx="2010392" cy="604573"/>
            </a:xfrm>
            <a:custGeom>
              <a:avLst/>
              <a:gdLst>
                <a:gd name="T0" fmla="*/ 210 w 1380"/>
                <a:gd name="T1" fmla="*/ 0 h 415"/>
                <a:gd name="T2" fmla="*/ 1170 w 1380"/>
                <a:gd name="T3" fmla="*/ 0 h 415"/>
                <a:gd name="T4" fmla="*/ 1380 w 1380"/>
                <a:gd name="T5" fmla="*/ 415 h 415"/>
                <a:gd name="T6" fmla="*/ 0 w 1380"/>
                <a:gd name="T7" fmla="*/ 415 h 415"/>
                <a:gd name="T8" fmla="*/ 210 w 1380"/>
                <a:gd name="T9" fmla="*/ 0 h 415"/>
                <a:gd name="T10" fmla="*/ 210 w 1380"/>
                <a:gd name="T11" fmla="*/ 0 h 415"/>
                <a:gd name="T12" fmla="*/ 210 w 1380"/>
                <a:gd name="T13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0" h="415">
                  <a:moveTo>
                    <a:pt x="210" y="0"/>
                  </a:moveTo>
                  <a:lnTo>
                    <a:pt x="1170" y="0"/>
                  </a:lnTo>
                  <a:lnTo>
                    <a:pt x="1380" y="415"/>
                  </a:lnTo>
                  <a:lnTo>
                    <a:pt x="0" y="415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/>
            </a:p>
          </p:txBody>
        </p:sp>
        <p:sp>
          <p:nvSpPr>
            <p:cNvPr id="114" name="Inhaltsplatzhalter 4">
              <a:extLst>
                <a:ext uri="{FF2B5EF4-FFF2-40B4-BE49-F238E27FC236}">
                  <a16:creationId xmlns:a16="http://schemas.microsoft.com/office/drawing/2014/main" id="{60CD49D1-455B-4DA6-902D-E0C2B3592C5B}"/>
                </a:ext>
              </a:extLst>
            </p:cNvPr>
            <p:cNvSpPr txBox="1">
              <a:spLocks/>
            </p:cNvSpPr>
            <p:nvPr/>
          </p:nvSpPr>
          <p:spPr>
            <a:xfrm>
              <a:off x="5114884" y="2780843"/>
              <a:ext cx="1518062" cy="246183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3200" b="1" dirty="0">
                  <a:latin typeface="+mn-lt"/>
                </a:rPr>
                <a:t>3</a:t>
              </a:r>
              <a:endParaRPr lang="en-US" sz="3200" dirty="0">
                <a:latin typeface="+mn-lt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58A6505-CB25-4C2B-99C7-97AF4E24FEE0}"/>
              </a:ext>
            </a:extLst>
          </p:cNvPr>
          <p:cNvGrpSpPr/>
          <p:nvPr/>
        </p:nvGrpSpPr>
        <p:grpSpPr>
          <a:xfrm>
            <a:off x="5268381" y="3758469"/>
            <a:ext cx="2645966" cy="1194764"/>
            <a:chOff x="5212525" y="1937345"/>
            <a:chExt cx="1322779" cy="597290"/>
          </a:xfrm>
        </p:grpSpPr>
        <p:sp>
          <p:nvSpPr>
            <p:cNvPr id="111" name="Freeform 6">
              <a:extLst>
                <a:ext uri="{FF2B5EF4-FFF2-40B4-BE49-F238E27FC236}">
                  <a16:creationId xmlns:a16="http://schemas.microsoft.com/office/drawing/2014/main" id="{C9868500-AD51-4A14-A176-D4E405E68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525" y="1937345"/>
              <a:ext cx="1322779" cy="597290"/>
            </a:xfrm>
            <a:custGeom>
              <a:avLst/>
              <a:gdLst>
                <a:gd name="T0" fmla="*/ 209 w 908"/>
                <a:gd name="T1" fmla="*/ 0 h 410"/>
                <a:gd name="T2" fmla="*/ 699 w 908"/>
                <a:gd name="T3" fmla="*/ 0 h 410"/>
                <a:gd name="T4" fmla="*/ 908 w 908"/>
                <a:gd name="T5" fmla="*/ 410 h 410"/>
                <a:gd name="T6" fmla="*/ 0 w 908"/>
                <a:gd name="T7" fmla="*/ 410 h 410"/>
                <a:gd name="T8" fmla="*/ 209 w 908"/>
                <a:gd name="T9" fmla="*/ 0 h 410"/>
                <a:gd name="T10" fmla="*/ 209 w 908"/>
                <a:gd name="T11" fmla="*/ 0 h 410"/>
                <a:gd name="T12" fmla="*/ 209 w 908"/>
                <a:gd name="T13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8" h="410">
                  <a:moveTo>
                    <a:pt x="209" y="0"/>
                  </a:moveTo>
                  <a:lnTo>
                    <a:pt x="699" y="0"/>
                  </a:lnTo>
                  <a:lnTo>
                    <a:pt x="908" y="410"/>
                  </a:lnTo>
                  <a:lnTo>
                    <a:pt x="0" y="410"/>
                  </a:lnTo>
                  <a:lnTo>
                    <a:pt x="209" y="0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/>
            </a:p>
          </p:txBody>
        </p:sp>
        <p:sp>
          <p:nvSpPr>
            <p:cNvPr id="112" name="Inhaltsplatzhalter 4">
              <a:extLst>
                <a:ext uri="{FF2B5EF4-FFF2-40B4-BE49-F238E27FC236}">
                  <a16:creationId xmlns:a16="http://schemas.microsoft.com/office/drawing/2014/main" id="{645ECF37-4A17-4982-9106-CBB25C9837F2}"/>
                </a:ext>
              </a:extLst>
            </p:cNvPr>
            <p:cNvSpPr txBox="1">
              <a:spLocks/>
            </p:cNvSpPr>
            <p:nvPr/>
          </p:nvSpPr>
          <p:spPr>
            <a:xfrm>
              <a:off x="5321630" y="2112899"/>
              <a:ext cx="1104570" cy="24618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3200" b="1" dirty="0">
                  <a:latin typeface="+mn-lt"/>
                </a:rPr>
                <a:t>2</a:t>
              </a:r>
              <a:endParaRPr lang="en-US" sz="3200" dirty="0">
                <a:latin typeface="+mn-lt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A6C8084-D4D8-4F5E-A48F-1826195C52B1}"/>
              </a:ext>
            </a:extLst>
          </p:cNvPr>
          <p:cNvGrpSpPr/>
          <p:nvPr/>
        </p:nvGrpSpPr>
        <p:grpSpPr>
          <a:xfrm>
            <a:off x="5832118" y="2394689"/>
            <a:ext cx="1518494" cy="1226817"/>
            <a:chOff x="5494350" y="1255560"/>
            <a:chExt cx="759130" cy="613314"/>
          </a:xfrm>
        </p:grpSpPr>
        <p:sp>
          <p:nvSpPr>
            <p:cNvPr id="109" name="Freeform 9">
              <a:extLst>
                <a:ext uri="{FF2B5EF4-FFF2-40B4-BE49-F238E27FC236}">
                  <a16:creationId xmlns:a16="http://schemas.microsoft.com/office/drawing/2014/main" id="{EC5DB109-B0BC-4E3C-887A-34D03563C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047" y="1255560"/>
              <a:ext cx="649735" cy="613314"/>
            </a:xfrm>
            <a:custGeom>
              <a:avLst/>
              <a:gdLst>
                <a:gd name="T0" fmla="*/ 486 w 596"/>
                <a:gd name="T1" fmla="*/ 349 h 562"/>
                <a:gd name="T2" fmla="*/ 316 w 596"/>
                <a:gd name="T3" fmla="*/ 20 h 562"/>
                <a:gd name="T4" fmla="*/ 280 w 596"/>
                <a:gd name="T5" fmla="*/ 20 h 562"/>
                <a:gd name="T6" fmla="*/ 110 w 596"/>
                <a:gd name="T7" fmla="*/ 349 h 562"/>
                <a:gd name="T8" fmla="*/ 0 w 596"/>
                <a:gd name="T9" fmla="*/ 562 h 562"/>
                <a:gd name="T10" fmla="*/ 40 w 596"/>
                <a:gd name="T11" fmla="*/ 562 h 562"/>
                <a:gd name="T12" fmla="*/ 556 w 596"/>
                <a:gd name="T13" fmla="*/ 562 h 562"/>
                <a:gd name="T14" fmla="*/ 596 w 596"/>
                <a:gd name="T15" fmla="*/ 562 h 562"/>
                <a:gd name="T16" fmla="*/ 486 w 596"/>
                <a:gd name="T17" fmla="*/ 349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6" h="562">
                  <a:moveTo>
                    <a:pt x="486" y="349"/>
                  </a:moveTo>
                  <a:cubicBezTo>
                    <a:pt x="316" y="20"/>
                    <a:pt x="316" y="20"/>
                    <a:pt x="316" y="20"/>
                  </a:cubicBezTo>
                  <a:cubicBezTo>
                    <a:pt x="306" y="0"/>
                    <a:pt x="290" y="0"/>
                    <a:pt x="280" y="20"/>
                  </a:cubicBezTo>
                  <a:cubicBezTo>
                    <a:pt x="110" y="349"/>
                    <a:pt x="110" y="349"/>
                    <a:pt x="110" y="349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40" y="562"/>
                    <a:pt x="40" y="562"/>
                    <a:pt x="40" y="562"/>
                  </a:cubicBezTo>
                  <a:cubicBezTo>
                    <a:pt x="556" y="562"/>
                    <a:pt x="556" y="562"/>
                    <a:pt x="556" y="562"/>
                  </a:cubicBezTo>
                  <a:cubicBezTo>
                    <a:pt x="596" y="562"/>
                    <a:pt x="596" y="562"/>
                    <a:pt x="596" y="562"/>
                  </a:cubicBezTo>
                  <a:lnTo>
                    <a:pt x="486" y="3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/>
            </a:p>
          </p:txBody>
        </p:sp>
        <p:sp>
          <p:nvSpPr>
            <p:cNvPr id="110" name="Inhaltsplatzhalter 4">
              <a:extLst>
                <a:ext uri="{FF2B5EF4-FFF2-40B4-BE49-F238E27FC236}">
                  <a16:creationId xmlns:a16="http://schemas.microsoft.com/office/drawing/2014/main" id="{6F9FD3F3-9478-4B00-BEF3-0756DD5B16EE}"/>
                </a:ext>
              </a:extLst>
            </p:cNvPr>
            <p:cNvSpPr txBox="1">
              <a:spLocks/>
            </p:cNvSpPr>
            <p:nvPr/>
          </p:nvSpPr>
          <p:spPr>
            <a:xfrm>
              <a:off x="5494350" y="1576044"/>
              <a:ext cx="759130" cy="246183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3200" b="1" dirty="0">
                  <a:latin typeface="+mn-lt"/>
                </a:rPr>
                <a:t>1</a:t>
              </a:r>
              <a:endParaRPr lang="en-US" sz="3200" dirty="0">
                <a:latin typeface="+mn-lt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206218BD-42F0-4F8E-B4E8-6E5E9DCC8F1F}"/>
              </a:ext>
            </a:extLst>
          </p:cNvPr>
          <p:cNvGrpSpPr/>
          <p:nvPr/>
        </p:nvGrpSpPr>
        <p:grpSpPr>
          <a:xfrm>
            <a:off x="1435314" y="2735058"/>
            <a:ext cx="867120" cy="546076"/>
            <a:chOff x="914400" y="2239962"/>
            <a:chExt cx="1835150" cy="1155701"/>
          </a:xfrm>
          <a:solidFill>
            <a:schemeClr val="bg1"/>
          </a:solidFill>
        </p:grpSpPr>
        <p:sp>
          <p:nvSpPr>
            <p:cNvPr id="120" name="Freeform 5">
              <a:extLst>
                <a:ext uri="{FF2B5EF4-FFF2-40B4-BE49-F238E27FC236}">
                  <a16:creationId xmlns:a16="http://schemas.microsoft.com/office/drawing/2014/main" id="{184E0A1C-34F3-48BC-90F5-7BA5FEA606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4400" y="2239962"/>
              <a:ext cx="1835150" cy="1155701"/>
            </a:xfrm>
            <a:custGeom>
              <a:avLst/>
              <a:gdLst>
                <a:gd name="T0" fmla="*/ 5942 w 6000"/>
                <a:gd name="T1" fmla="*/ 1917 h 3776"/>
                <a:gd name="T2" fmla="*/ 5371 w 6000"/>
                <a:gd name="T3" fmla="*/ 1346 h 3776"/>
                <a:gd name="T4" fmla="*/ 636 w 6000"/>
                <a:gd name="T5" fmla="*/ 1345 h 3776"/>
                <a:gd name="T6" fmla="*/ 58 w 6000"/>
                <a:gd name="T7" fmla="*/ 1917 h 3776"/>
                <a:gd name="T8" fmla="*/ 0 w 6000"/>
                <a:gd name="T9" fmla="*/ 2056 h 3776"/>
                <a:gd name="T10" fmla="*/ 58 w 6000"/>
                <a:gd name="T11" fmla="*/ 2196 h 3776"/>
                <a:gd name="T12" fmla="*/ 629 w 6000"/>
                <a:gd name="T13" fmla="*/ 2767 h 3776"/>
                <a:gd name="T14" fmla="*/ 3000 w 6000"/>
                <a:gd name="T15" fmla="*/ 3776 h 3776"/>
                <a:gd name="T16" fmla="*/ 5371 w 6000"/>
                <a:gd name="T17" fmla="*/ 2767 h 3776"/>
                <a:gd name="T18" fmla="*/ 5942 w 6000"/>
                <a:gd name="T19" fmla="*/ 2196 h 3776"/>
                <a:gd name="T20" fmla="*/ 6000 w 6000"/>
                <a:gd name="T21" fmla="*/ 2057 h 3776"/>
                <a:gd name="T22" fmla="*/ 5942 w 6000"/>
                <a:gd name="T23" fmla="*/ 1917 h 3776"/>
                <a:gd name="T24" fmla="*/ 5093 w 6000"/>
                <a:gd name="T25" fmla="*/ 2488 h 3776"/>
                <a:gd name="T26" fmla="*/ 907 w 6000"/>
                <a:gd name="T27" fmla="*/ 2488 h 3776"/>
                <a:gd name="T28" fmla="*/ 476 w 6000"/>
                <a:gd name="T29" fmla="*/ 2057 h 3776"/>
                <a:gd name="T30" fmla="*/ 914 w 6000"/>
                <a:gd name="T31" fmla="*/ 1625 h 3776"/>
                <a:gd name="T32" fmla="*/ 5093 w 6000"/>
                <a:gd name="T33" fmla="*/ 1625 h 3776"/>
                <a:gd name="T34" fmla="*/ 5524 w 6000"/>
                <a:gd name="T35" fmla="*/ 2057 h 3776"/>
                <a:gd name="T36" fmla="*/ 5093 w 6000"/>
                <a:gd name="T37" fmla="*/ 2488 h 3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00" h="3776">
                  <a:moveTo>
                    <a:pt x="5942" y="1917"/>
                  </a:moveTo>
                  <a:cubicBezTo>
                    <a:pt x="5371" y="1346"/>
                    <a:pt x="5371" y="1346"/>
                    <a:pt x="5371" y="1346"/>
                  </a:cubicBezTo>
                  <a:cubicBezTo>
                    <a:pt x="4018" y="0"/>
                    <a:pt x="1982" y="0"/>
                    <a:pt x="636" y="1345"/>
                  </a:cubicBezTo>
                  <a:cubicBezTo>
                    <a:pt x="58" y="1917"/>
                    <a:pt x="58" y="1917"/>
                    <a:pt x="58" y="1917"/>
                  </a:cubicBezTo>
                  <a:cubicBezTo>
                    <a:pt x="21" y="1953"/>
                    <a:pt x="0" y="2004"/>
                    <a:pt x="0" y="2056"/>
                  </a:cubicBezTo>
                  <a:cubicBezTo>
                    <a:pt x="0" y="2109"/>
                    <a:pt x="21" y="2159"/>
                    <a:pt x="58" y="2196"/>
                  </a:cubicBezTo>
                  <a:cubicBezTo>
                    <a:pt x="629" y="2767"/>
                    <a:pt x="629" y="2767"/>
                    <a:pt x="629" y="2767"/>
                  </a:cubicBezTo>
                  <a:cubicBezTo>
                    <a:pt x="1305" y="3440"/>
                    <a:pt x="2152" y="3776"/>
                    <a:pt x="3000" y="3776"/>
                  </a:cubicBezTo>
                  <a:cubicBezTo>
                    <a:pt x="3847" y="3776"/>
                    <a:pt x="4695" y="3439"/>
                    <a:pt x="5371" y="2767"/>
                  </a:cubicBezTo>
                  <a:cubicBezTo>
                    <a:pt x="5942" y="2196"/>
                    <a:pt x="5942" y="2196"/>
                    <a:pt x="5942" y="2196"/>
                  </a:cubicBezTo>
                  <a:cubicBezTo>
                    <a:pt x="5979" y="2159"/>
                    <a:pt x="6000" y="2109"/>
                    <a:pt x="6000" y="2057"/>
                  </a:cubicBezTo>
                  <a:cubicBezTo>
                    <a:pt x="6000" y="2004"/>
                    <a:pt x="5979" y="1954"/>
                    <a:pt x="5942" y="1917"/>
                  </a:cubicBezTo>
                  <a:close/>
                  <a:moveTo>
                    <a:pt x="5093" y="2488"/>
                  </a:moveTo>
                  <a:cubicBezTo>
                    <a:pt x="3900" y="3675"/>
                    <a:pt x="2100" y="3675"/>
                    <a:pt x="907" y="2488"/>
                  </a:cubicBezTo>
                  <a:cubicBezTo>
                    <a:pt x="476" y="2057"/>
                    <a:pt x="476" y="2057"/>
                    <a:pt x="476" y="2057"/>
                  </a:cubicBezTo>
                  <a:cubicBezTo>
                    <a:pt x="914" y="1625"/>
                    <a:pt x="914" y="1625"/>
                    <a:pt x="914" y="1625"/>
                  </a:cubicBezTo>
                  <a:cubicBezTo>
                    <a:pt x="2102" y="437"/>
                    <a:pt x="3899" y="437"/>
                    <a:pt x="5093" y="1625"/>
                  </a:cubicBezTo>
                  <a:cubicBezTo>
                    <a:pt x="5524" y="2057"/>
                    <a:pt x="5524" y="2057"/>
                    <a:pt x="5524" y="2057"/>
                  </a:cubicBezTo>
                  <a:lnTo>
                    <a:pt x="5093" y="24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601"/>
            </a:p>
          </p:txBody>
        </p: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44DAEEB4-FB94-4BDC-ACDA-68033B90A8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3200" y="2509838"/>
              <a:ext cx="719138" cy="719138"/>
            </a:xfrm>
            <a:custGeom>
              <a:avLst/>
              <a:gdLst>
                <a:gd name="T0" fmla="*/ 1175 w 2350"/>
                <a:gd name="T1" fmla="*/ 0 h 2350"/>
                <a:gd name="T2" fmla="*/ 0 w 2350"/>
                <a:gd name="T3" fmla="*/ 1175 h 2350"/>
                <a:gd name="T4" fmla="*/ 1175 w 2350"/>
                <a:gd name="T5" fmla="*/ 2350 h 2350"/>
                <a:gd name="T6" fmla="*/ 2350 w 2350"/>
                <a:gd name="T7" fmla="*/ 1175 h 2350"/>
                <a:gd name="T8" fmla="*/ 1175 w 2350"/>
                <a:gd name="T9" fmla="*/ 0 h 2350"/>
                <a:gd name="T10" fmla="*/ 1175 w 2350"/>
                <a:gd name="T11" fmla="*/ 1956 h 2350"/>
                <a:gd name="T12" fmla="*/ 394 w 2350"/>
                <a:gd name="T13" fmla="*/ 1175 h 2350"/>
                <a:gd name="T14" fmla="*/ 1175 w 2350"/>
                <a:gd name="T15" fmla="*/ 394 h 2350"/>
                <a:gd name="T16" fmla="*/ 1956 w 2350"/>
                <a:gd name="T17" fmla="*/ 1175 h 2350"/>
                <a:gd name="T18" fmla="*/ 1175 w 2350"/>
                <a:gd name="T19" fmla="*/ 1956 h 2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50" h="2350">
                  <a:moveTo>
                    <a:pt x="1175" y="0"/>
                  </a:moveTo>
                  <a:cubicBezTo>
                    <a:pt x="527" y="0"/>
                    <a:pt x="0" y="527"/>
                    <a:pt x="0" y="1175"/>
                  </a:cubicBezTo>
                  <a:cubicBezTo>
                    <a:pt x="0" y="1823"/>
                    <a:pt x="527" y="2350"/>
                    <a:pt x="1175" y="2350"/>
                  </a:cubicBezTo>
                  <a:cubicBezTo>
                    <a:pt x="1823" y="2350"/>
                    <a:pt x="2350" y="1823"/>
                    <a:pt x="2350" y="1175"/>
                  </a:cubicBezTo>
                  <a:cubicBezTo>
                    <a:pt x="2350" y="527"/>
                    <a:pt x="1823" y="0"/>
                    <a:pt x="1175" y="0"/>
                  </a:cubicBezTo>
                  <a:close/>
                  <a:moveTo>
                    <a:pt x="1175" y="1956"/>
                  </a:moveTo>
                  <a:cubicBezTo>
                    <a:pt x="744" y="1956"/>
                    <a:pt x="394" y="1605"/>
                    <a:pt x="394" y="1175"/>
                  </a:cubicBezTo>
                  <a:cubicBezTo>
                    <a:pt x="394" y="744"/>
                    <a:pt x="744" y="394"/>
                    <a:pt x="1175" y="394"/>
                  </a:cubicBezTo>
                  <a:cubicBezTo>
                    <a:pt x="1606" y="394"/>
                    <a:pt x="1956" y="744"/>
                    <a:pt x="1956" y="1175"/>
                  </a:cubicBezTo>
                  <a:cubicBezTo>
                    <a:pt x="1956" y="1605"/>
                    <a:pt x="1606" y="1956"/>
                    <a:pt x="1175" y="19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601"/>
            </a:p>
          </p:txBody>
        </p:sp>
        <p:sp>
          <p:nvSpPr>
            <p:cNvPr id="122" name="Freeform 7">
              <a:extLst>
                <a:ext uri="{FF2B5EF4-FFF2-40B4-BE49-F238E27FC236}">
                  <a16:creationId xmlns:a16="http://schemas.microsoft.com/office/drawing/2014/main" id="{205A65CD-3771-436B-931D-815C8E6CD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2705100"/>
              <a:ext cx="328613" cy="328613"/>
            </a:xfrm>
            <a:custGeom>
              <a:avLst/>
              <a:gdLst>
                <a:gd name="T0" fmla="*/ 538 w 1076"/>
                <a:gd name="T1" fmla="*/ 0 h 1077"/>
                <a:gd name="T2" fmla="*/ 538 w 1076"/>
                <a:gd name="T3" fmla="*/ 394 h 1077"/>
                <a:gd name="T4" fmla="*/ 682 w 1076"/>
                <a:gd name="T5" fmla="*/ 539 h 1077"/>
                <a:gd name="T6" fmla="*/ 538 w 1076"/>
                <a:gd name="T7" fmla="*/ 683 h 1077"/>
                <a:gd name="T8" fmla="*/ 394 w 1076"/>
                <a:gd name="T9" fmla="*/ 539 h 1077"/>
                <a:gd name="T10" fmla="*/ 0 w 1076"/>
                <a:gd name="T11" fmla="*/ 539 h 1077"/>
                <a:gd name="T12" fmla="*/ 538 w 1076"/>
                <a:gd name="T13" fmla="*/ 1077 h 1077"/>
                <a:gd name="T14" fmla="*/ 1076 w 1076"/>
                <a:gd name="T15" fmla="*/ 539 h 1077"/>
                <a:gd name="T16" fmla="*/ 538 w 1076"/>
                <a:gd name="T17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6" h="1077">
                  <a:moveTo>
                    <a:pt x="538" y="0"/>
                  </a:moveTo>
                  <a:cubicBezTo>
                    <a:pt x="538" y="394"/>
                    <a:pt x="538" y="394"/>
                    <a:pt x="538" y="394"/>
                  </a:cubicBezTo>
                  <a:cubicBezTo>
                    <a:pt x="619" y="394"/>
                    <a:pt x="682" y="458"/>
                    <a:pt x="682" y="539"/>
                  </a:cubicBezTo>
                  <a:cubicBezTo>
                    <a:pt x="682" y="620"/>
                    <a:pt x="619" y="683"/>
                    <a:pt x="538" y="683"/>
                  </a:cubicBezTo>
                  <a:cubicBezTo>
                    <a:pt x="457" y="683"/>
                    <a:pt x="394" y="620"/>
                    <a:pt x="394" y="539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835"/>
                    <a:pt x="241" y="1077"/>
                    <a:pt x="538" y="1077"/>
                  </a:cubicBezTo>
                  <a:cubicBezTo>
                    <a:pt x="835" y="1077"/>
                    <a:pt x="1076" y="836"/>
                    <a:pt x="1076" y="539"/>
                  </a:cubicBezTo>
                  <a:cubicBezTo>
                    <a:pt x="1076" y="242"/>
                    <a:pt x="835" y="0"/>
                    <a:pt x="5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601"/>
            </a:p>
          </p:txBody>
        </p:sp>
      </p:grpSp>
      <p:sp>
        <p:nvSpPr>
          <p:cNvPr id="123" name="Freeform 11">
            <a:extLst>
              <a:ext uri="{FF2B5EF4-FFF2-40B4-BE49-F238E27FC236}">
                <a16:creationId xmlns:a16="http://schemas.microsoft.com/office/drawing/2014/main" id="{563DCEA1-BA80-454A-B74C-BEB915BFA04D}"/>
              </a:ext>
            </a:extLst>
          </p:cNvPr>
          <p:cNvSpPr>
            <a:spLocks noEditPoints="1"/>
          </p:cNvSpPr>
          <p:nvPr/>
        </p:nvSpPr>
        <p:spPr bwMode="auto">
          <a:xfrm>
            <a:off x="1428114" y="6590199"/>
            <a:ext cx="881516" cy="881516"/>
          </a:xfrm>
          <a:custGeom>
            <a:avLst/>
            <a:gdLst>
              <a:gd name="T0" fmla="*/ 1997 w 2048"/>
              <a:gd name="T1" fmla="*/ 390 h 2048"/>
              <a:gd name="T2" fmla="*/ 1960 w 2048"/>
              <a:gd name="T3" fmla="*/ 288 h 2048"/>
              <a:gd name="T4" fmla="*/ 1760 w 2048"/>
              <a:gd name="T5" fmla="*/ 88 h 2048"/>
              <a:gd name="T6" fmla="*/ 1658 w 2048"/>
              <a:gd name="T7" fmla="*/ 51 h 2048"/>
              <a:gd name="T8" fmla="*/ 1024 w 2048"/>
              <a:gd name="T9" fmla="*/ 0 h 2048"/>
              <a:gd name="T10" fmla="*/ 0 w 2048"/>
              <a:gd name="T11" fmla="*/ 1024 h 2048"/>
              <a:gd name="T12" fmla="*/ 1024 w 2048"/>
              <a:gd name="T13" fmla="*/ 2048 h 2048"/>
              <a:gd name="T14" fmla="*/ 2048 w 2048"/>
              <a:gd name="T15" fmla="*/ 1024 h 2048"/>
              <a:gd name="T16" fmla="*/ 1660 w 2048"/>
              <a:gd name="T17" fmla="*/ 333 h 2048"/>
              <a:gd name="T18" fmla="*/ 1821 w 2048"/>
              <a:gd name="T19" fmla="*/ 397 h 2048"/>
              <a:gd name="T20" fmla="*/ 1521 w 2048"/>
              <a:gd name="T21" fmla="*/ 527 h 2048"/>
              <a:gd name="T22" fmla="*/ 1651 w 2048"/>
              <a:gd name="T23" fmla="*/ 227 h 2048"/>
              <a:gd name="T24" fmla="*/ 1228 w 2048"/>
              <a:gd name="T25" fmla="*/ 1024 h 2048"/>
              <a:gd name="T26" fmla="*/ 820 w 2048"/>
              <a:gd name="T27" fmla="*/ 1024 h 2048"/>
              <a:gd name="T28" fmla="*/ 1119 w 2048"/>
              <a:gd name="T29" fmla="*/ 844 h 2048"/>
              <a:gd name="T30" fmla="*/ 982 w 2048"/>
              <a:gd name="T31" fmla="*/ 1066 h 2048"/>
              <a:gd name="T32" fmla="*/ 1066 w 2048"/>
              <a:gd name="T33" fmla="*/ 1066 h 2048"/>
              <a:gd name="T34" fmla="*/ 1228 w 2048"/>
              <a:gd name="T35" fmla="*/ 1024 h 2048"/>
              <a:gd name="T36" fmla="*/ 1024 w 2048"/>
              <a:gd name="T37" fmla="*/ 700 h 2048"/>
              <a:gd name="T38" fmla="*/ 1024 w 2048"/>
              <a:gd name="T39" fmla="*/ 1348 h 2048"/>
              <a:gd name="T40" fmla="*/ 1291 w 2048"/>
              <a:gd name="T41" fmla="*/ 841 h 2048"/>
              <a:gd name="T42" fmla="*/ 1588 w 2048"/>
              <a:gd name="T43" fmla="*/ 1024 h 2048"/>
              <a:gd name="T44" fmla="*/ 460 w 2048"/>
              <a:gd name="T45" fmla="*/ 1024 h 2048"/>
              <a:gd name="T46" fmla="*/ 1378 w 2048"/>
              <a:gd name="T47" fmla="*/ 585 h 2048"/>
              <a:gd name="T48" fmla="*/ 1663 w 2048"/>
              <a:gd name="T49" fmla="*/ 1663 h 2048"/>
              <a:gd name="T50" fmla="*/ 385 w 2048"/>
              <a:gd name="T51" fmla="*/ 1663 h 2048"/>
              <a:gd name="T52" fmla="*/ 385 w 2048"/>
              <a:gd name="T53" fmla="*/ 385 h 2048"/>
              <a:gd name="T54" fmla="*/ 1471 w 2048"/>
              <a:gd name="T55" fmla="*/ 238 h 2048"/>
              <a:gd name="T56" fmla="*/ 1385 w 2048"/>
              <a:gd name="T57" fmla="*/ 346 h 2048"/>
              <a:gd name="T58" fmla="*/ 1394 w 2048"/>
              <a:gd name="T59" fmla="*/ 449 h 2048"/>
              <a:gd name="T60" fmla="*/ 340 w 2048"/>
              <a:gd name="T61" fmla="*/ 1024 h 2048"/>
              <a:gd name="T62" fmla="*/ 1708 w 2048"/>
              <a:gd name="T63" fmla="*/ 1024 h 2048"/>
              <a:gd name="T64" fmla="*/ 1695 w 2048"/>
              <a:gd name="T65" fmla="*/ 662 h 2048"/>
              <a:gd name="T66" fmla="*/ 1701 w 2048"/>
              <a:gd name="T67" fmla="*/ 663 h 2048"/>
              <a:gd name="T68" fmla="*/ 1707 w 2048"/>
              <a:gd name="T69" fmla="*/ 662 h 2048"/>
              <a:gd name="T70" fmla="*/ 1713 w 2048"/>
              <a:gd name="T71" fmla="*/ 661 h 2048"/>
              <a:gd name="T72" fmla="*/ 1719 w 2048"/>
              <a:gd name="T73" fmla="*/ 659 h 2048"/>
              <a:gd name="T74" fmla="*/ 1725 w 2048"/>
              <a:gd name="T75" fmla="*/ 657 h 2048"/>
              <a:gd name="T76" fmla="*/ 1731 w 2048"/>
              <a:gd name="T77" fmla="*/ 654 h 2048"/>
              <a:gd name="T78" fmla="*/ 1736 w 2048"/>
              <a:gd name="T79" fmla="*/ 650 h 2048"/>
              <a:gd name="T80" fmla="*/ 1742 w 2048"/>
              <a:gd name="T81" fmla="*/ 645 h 2048"/>
              <a:gd name="T82" fmla="*/ 1928 w 2048"/>
              <a:gd name="T83" fmla="*/ 1024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48" h="2048">
                <a:moveTo>
                  <a:pt x="1898" y="490"/>
                </a:moveTo>
                <a:cubicBezTo>
                  <a:pt x="1997" y="390"/>
                  <a:pt x="1997" y="390"/>
                  <a:pt x="1997" y="390"/>
                </a:cubicBezTo>
                <a:cubicBezTo>
                  <a:pt x="2013" y="374"/>
                  <a:pt x="2019" y="349"/>
                  <a:pt x="2011" y="327"/>
                </a:cubicBezTo>
                <a:cubicBezTo>
                  <a:pt x="2003" y="305"/>
                  <a:pt x="1983" y="290"/>
                  <a:pt x="1960" y="288"/>
                </a:cubicBezTo>
                <a:cubicBezTo>
                  <a:pt x="1775" y="273"/>
                  <a:pt x="1775" y="273"/>
                  <a:pt x="1775" y="273"/>
                </a:cubicBezTo>
                <a:cubicBezTo>
                  <a:pt x="1760" y="88"/>
                  <a:pt x="1760" y="88"/>
                  <a:pt x="1760" y="88"/>
                </a:cubicBezTo>
                <a:cubicBezTo>
                  <a:pt x="1758" y="65"/>
                  <a:pt x="1743" y="45"/>
                  <a:pt x="1721" y="37"/>
                </a:cubicBezTo>
                <a:cubicBezTo>
                  <a:pt x="1699" y="29"/>
                  <a:pt x="1674" y="35"/>
                  <a:pt x="1658" y="51"/>
                </a:cubicBezTo>
                <a:cubicBezTo>
                  <a:pt x="1558" y="150"/>
                  <a:pt x="1558" y="150"/>
                  <a:pt x="1558" y="150"/>
                </a:cubicBezTo>
                <a:cubicBezTo>
                  <a:pt x="1398" y="52"/>
                  <a:pt x="1214" y="0"/>
                  <a:pt x="1024" y="0"/>
                </a:cubicBezTo>
                <a:cubicBezTo>
                  <a:pt x="750" y="0"/>
                  <a:pt x="493" y="107"/>
                  <a:pt x="300" y="300"/>
                </a:cubicBezTo>
                <a:cubicBezTo>
                  <a:pt x="107" y="493"/>
                  <a:pt x="0" y="750"/>
                  <a:pt x="0" y="1024"/>
                </a:cubicBezTo>
                <a:cubicBezTo>
                  <a:pt x="0" y="1298"/>
                  <a:pt x="107" y="1555"/>
                  <a:pt x="300" y="1748"/>
                </a:cubicBezTo>
                <a:cubicBezTo>
                  <a:pt x="493" y="1941"/>
                  <a:pt x="750" y="2048"/>
                  <a:pt x="1024" y="2048"/>
                </a:cubicBezTo>
                <a:cubicBezTo>
                  <a:pt x="1298" y="2048"/>
                  <a:pt x="1555" y="1941"/>
                  <a:pt x="1748" y="1748"/>
                </a:cubicBezTo>
                <a:cubicBezTo>
                  <a:pt x="1941" y="1555"/>
                  <a:pt x="2048" y="1298"/>
                  <a:pt x="2048" y="1024"/>
                </a:cubicBezTo>
                <a:cubicBezTo>
                  <a:pt x="2048" y="834"/>
                  <a:pt x="1996" y="650"/>
                  <a:pt x="1898" y="490"/>
                </a:cubicBezTo>
                <a:close/>
                <a:moveTo>
                  <a:pt x="1660" y="333"/>
                </a:moveTo>
                <a:cubicBezTo>
                  <a:pt x="1662" y="362"/>
                  <a:pt x="1686" y="386"/>
                  <a:pt x="1715" y="388"/>
                </a:cubicBezTo>
                <a:cubicBezTo>
                  <a:pt x="1821" y="397"/>
                  <a:pt x="1821" y="397"/>
                  <a:pt x="1821" y="397"/>
                </a:cubicBezTo>
                <a:cubicBezTo>
                  <a:pt x="1677" y="540"/>
                  <a:pt x="1677" y="540"/>
                  <a:pt x="1677" y="540"/>
                </a:cubicBezTo>
                <a:cubicBezTo>
                  <a:pt x="1521" y="527"/>
                  <a:pt x="1521" y="527"/>
                  <a:pt x="1521" y="527"/>
                </a:cubicBezTo>
                <a:cubicBezTo>
                  <a:pt x="1508" y="371"/>
                  <a:pt x="1508" y="371"/>
                  <a:pt x="1508" y="371"/>
                </a:cubicBezTo>
                <a:cubicBezTo>
                  <a:pt x="1651" y="227"/>
                  <a:pt x="1651" y="227"/>
                  <a:pt x="1651" y="227"/>
                </a:cubicBezTo>
                <a:lnTo>
                  <a:pt x="1660" y="333"/>
                </a:lnTo>
                <a:close/>
                <a:moveTo>
                  <a:pt x="1228" y="1024"/>
                </a:moveTo>
                <a:cubicBezTo>
                  <a:pt x="1228" y="1136"/>
                  <a:pt x="1136" y="1228"/>
                  <a:pt x="1024" y="1228"/>
                </a:cubicBezTo>
                <a:cubicBezTo>
                  <a:pt x="912" y="1228"/>
                  <a:pt x="820" y="1136"/>
                  <a:pt x="820" y="1024"/>
                </a:cubicBezTo>
                <a:cubicBezTo>
                  <a:pt x="820" y="912"/>
                  <a:pt x="912" y="820"/>
                  <a:pt x="1024" y="820"/>
                </a:cubicBezTo>
                <a:cubicBezTo>
                  <a:pt x="1058" y="820"/>
                  <a:pt x="1091" y="829"/>
                  <a:pt x="1119" y="844"/>
                </a:cubicBezTo>
                <a:cubicBezTo>
                  <a:pt x="982" y="982"/>
                  <a:pt x="982" y="982"/>
                  <a:pt x="982" y="982"/>
                </a:cubicBezTo>
                <a:cubicBezTo>
                  <a:pt x="958" y="1005"/>
                  <a:pt x="958" y="1043"/>
                  <a:pt x="982" y="1066"/>
                </a:cubicBezTo>
                <a:cubicBezTo>
                  <a:pt x="993" y="1078"/>
                  <a:pt x="1009" y="1084"/>
                  <a:pt x="1024" y="1084"/>
                </a:cubicBezTo>
                <a:cubicBezTo>
                  <a:pt x="1039" y="1084"/>
                  <a:pt x="1055" y="1078"/>
                  <a:pt x="1066" y="1066"/>
                </a:cubicBezTo>
                <a:cubicBezTo>
                  <a:pt x="1204" y="929"/>
                  <a:pt x="1204" y="929"/>
                  <a:pt x="1204" y="929"/>
                </a:cubicBezTo>
                <a:cubicBezTo>
                  <a:pt x="1219" y="957"/>
                  <a:pt x="1228" y="990"/>
                  <a:pt x="1228" y="1024"/>
                </a:cubicBezTo>
                <a:close/>
                <a:moveTo>
                  <a:pt x="1207" y="757"/>
                </a:moveTo>
                <a:cubicBezTo>
                  <a:pt x="1155" y="721"/>
                  <a:pt x="1092" y="700"/>
                  <a:pt x="1024" y="700"/>
                </a:cubicBezTo>
                <a:cubicBezTo>
                  <a:pt x="845" y="700"/>
                  <a:pt x="700" y="845"/>
                  <a:pt x="700" y="1024"/>
                </a:cubicBezTo>
                <a:cubicBezTo>
                  <a:pt x="700" y="1203"/>
                  <a:pt x="845" y="1348"/>
                  <a:pt x="1024" y="1348"/>
                </a:cubicBezTo>
                <a:cubicBezTo>
                  <a:pt x="1203" y="1348"/>
                  <a:pt x="1348" y="1203"/>
                  <a:pt x="1348" y="1024"/>
                </a:cubicBezTo>
                <a:cubicBezTo>
                  <a:pt x="1348" y="956"/>
                  <a:pt x="1327" y="893"/>
                  <a:pt x="1291" y="841"/>
                </a:cubicBezTo>
                <a:cubicBezTo>
                  <a:pt x="1463" y="670"/>
                  <a:pt x="1463" y="670"/>
                  <a:pt x="1463" y="670"/>
                </a:cubicBezTo>
                <a:cubicBezTo>
                  <a:pt x="1541" y="767"/>
                  <a:pt x="1588" y="890"/>
                  <a:pt x="1588" y="1024"/>
                </a:cubicBezTo>
                <a:cubicBezTo>
                  <a:pt x="1588" y="1335"/>
                  <a:pt x="1335" y="1588"/>
                  <a:pt x="1024" y="1588"/>
                </a:cubicBezTo>
                <a:cubicBezTo>
                  <a:pt x="713" y="1588"/>
                  <a:pt x="460" y="1335"/>
                  <a:pt x="460" y="1024"/>
                </a:cubicBezTo>
                <a:cubicBezTo>
                  <a:pt x="460" y="713"/>
                  <a:pt x="713" y="460"/>
                  <a:pt x="1024" y="460"/>
                </a:cubicBezTo>
                <a:cubicBezTo>
                  <a:pt x="1158" y="460"/>
                  <a:pt x="1281" y="507"/>
                  <a:pt x="1378" y="585"/>
                </a:cubicBezTo>
                <a:lnTo>
                  <a:pt x="1207" y="757"/>
                </a:lnTo>
                <a:close/>
                <a:moveTo>
                  <a:pt x="1663" y="1663"/>
                </a:moveTo>
                <a:cubicBezTo>
                  <a:pt x="1492" y="1834"/>
                  <a:pt x="1265" y="1928"/>
                  <a:pt x="1024" y="1928"/>
                </a:cubicBezTo>
                <a:cubicBezTo>
                  <a:pt x="783" y="1928"/>
                  <a:pt x="556" y="1834"/>
                  <a:pt x="385" y="1663"/>
                </a:cubicBezTo>
                <a:cubicBezTo>
                  <a:pt x="214" y="1492"/>
                  <a:pt x="120" y="1265"/>
                  <a:pt x="120" y="1024"/>
                </a:cubicBezTo>
                <a:cubicBezTo>
                  <a:pt x="120" y="783"/>
                  <a:pt x="214" y="556"/>
                  <a:pt x="385" y="385"/>
                </a:cubicBezTo>
                <a:cubicBezTo>
                  <a:pt x="556" y="214"/>
                  <a:pt x="783" y="120"/>
                  <a:pt x="1024" y="120"/>
                </a:cubicBezTo>
                <a:cubicBezTo>
                  <a:pt x="1182" y="120"/>
                  <a:pt x="1335" y="161"/>
                  <a:pt x="1471" y="238"/>
                </a:cubicBezTo>
                <a:cubicBezTo>
                  <a:pt x="1403" y="306"/>
                  <a:pt x="1403" y="306"/>
                  <a:pt x="1403" y="306"/>
                </a:cubicBezTo>
                <a:cubicBezTo>
                  <a:pt x="1392" y="317"/>
                  <a:pt x="1386" y="331"/>
                  <a:pt x="1385" y="346"/>
                </a:cubicBezTo>
                <a:cubicBezTo>
                  <a:pt x="1385" y="349"/>
                  <a:pt x="1385" y="351"/>
                  <a:pt x="1386" y="353"/>
                </a:cubicBezTo>
                <a:cubicBezTo>
                  <a:pt x="1394" y="449"/>
                  <a:pt x="1394" y="449"/>
                  <a:pt x="1394" y="449"/>
                </a:cubicBezTo>
                <a:cubicBezTo>
                  <a:pt x="1287" y="380"/>
                  <a:pt x="1160" y="340"/>
                  <a:pt x="1024" y="340"/>
                </a:cubicBezTo>
                <a:cubicBezTo>
                  <a:pt x="647" y="340"/>
                  <a:pt x="340" y="647"/>
                  <a:pt x="340" y="1024"/>
                </a:cubicBezTo>
                <a:cubicBezTo>
                  <a:pt x="340" y="1401"/>
                  <a:pt x="647" y="1708"/>
                  <a:pt x="1024" y="1708"/>
                </a:cubicBezTo>
                <a:cubicBezTo>
                  <a:pt x="1401" y="1708"/>
                  <a:pt x="1708" y="1401"/>
                  <a:pt x="1708" y="1024"/>
                </a:cubicBezTo>
                <a:cubicBezTo>
                  <a:pt x="1708" y="888"/>
                  <a:pt x="1668" y="761"/>
                  <a:pt x="1599" y="654"/>
                </a:cubicBezTo>
                <a:cubicBezTo>
                  <a:pt x="1695" y="662"/>
                  <a:pt x="1695" y="662"/>
                  <a:pt x="1695" y="662"/>
                </a:cubicBezTo>
                <a:cubicBezTo>
                  <a:pt x="1697" y="662"/>
                  <a:pt x="1698" y="663"/>
                  <a:pt x="1700" y="663"/>
                </a:cubicBezTo>
                <a:cubicBezTo>
                  <a:pt x="1700" y="663"/>
                  <a:pt x="1701" y="663"/>
                  <a:pt x="1701" y="663"/>
                </a:cubicBezTo>
                <a:cubicBezTo>
                  <a:pt x="1702" y="663"/>
                  <a:pt x="1702" y="662"/>
                  <a:pt x="1703" y="662"/>
                </a:cubicBezTo>
                <a:cubicBezTo>
                  <a:pt x="1705" y="662"/>
                  <a:pt x="1706" y="662"/>
                  <a:pt x="1707" y="662"/>
                </a:cubicBezTo>
                <a:cubicBezTo>
                  <a:pt x="1708" y="662"/>
                  <a:pt x="1709" y="662"/>
                  <a:pt x="1710" y="662"/>
                </a:cubicBezTo>
                <a:cubicBezTo>
                  <a:pt x="1711" y="662"/>
                  <a:pt x="1712" y="661"/>
                  <a:pt x="1713" y="661"/>
                </a:cubicBezTo>
                <a:cubicBezTo>
                  <a:pt x="1714" y="661"/>
                  <a:pt x="1715" y="661"/>
                  <a:pt x="1716" y="660"/>
                </a:cubicBezTo>
                <a:cubicBezTo>
                  <a:pt x="1717" y="660"/>
                  <a:pt x="1718" y="660"/>
                  <a:pt x="1719" y="659"/>
                </a:cubicBezTo>
                <a:cubicBezTo>
                  <a:pt x="1720" y="659"/>
                  <a:pt x="1721" y="659"/>
                  <a:pt x="1722" y="658"/>
                </a:cubicBezTo>
                <a:cubicBezTo>
                  <a:pt x="1723" y="658"/>
                  <a:pt x="1724" y="658"/>
                  <a:pt x="1725" y="657"/>
                </a:cubicBezTo>
                <a:cubicBezTo>
                  <a:pt x="1726" y="657"/>
                  <a:pt x="1727" y="656"/>
                  <a:pt x="1727" y="656"/>
                </a:cubicBezTo>
                <a:cubicBezTo>
                  <a:pt x="1728" y="655"/>
                  <a:pt x="1730" y="655"/>
                  <a:pt x="1731" y="654"/>
                </a:cubicBezTo>
                <a:cubicBezTo>
                  <a:pt x="1731" y="654"/>
                  <a:pt x="1732" y="653"/>
                  <a:pt x="1733" y="653"/>
                </a:cubicBezTo>
                <a:cubicBezTo>
                  <a:pt x="1734" y="652"/>
                  <a:pt x="1735" y="651"/>
                  <a:pt x="1736" y="650"/>
                </a:cubicBezTo>
                <a:cubicBezTo>
                  <a:pt x="1737" y="650"/>
                  <a:pt x="1737" y="650"/>
                  <a:pt x="1738" y="649"/>
                </a:cubicBezTo>
                <a:cubicBezTo>
                  <a:pt x="1739" y="648"/>
                  <a:pt x="1741" y="646"/>
                  <a:pt x="1742" y="645"/>
                </a:cubicBezTo>
                <a:cubicBezTo>
                  <a:pt x="1810" y="577"/>
                  <a:pt x="1810" y="577"/>
                  <a:pt x="1810" y="577"/>
                </a:cubicBezTo>
                <a:cubicBezTo>
                  <a:pt x="1887" y="713"/>
                  <a:pt x="1928" y="866"/>
                  <a:pt x="1928" y="1024"/>
                </a:cubicBezTo>
                <a:cubicBezTo>
                  <a:pt x="1928" y="1265"/>
                  <a:pt x="1834" y="1492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908" tIns="91454" rIns="182908" bIns="91454" numCol="1" anchor="t" anchorCtr="0" compatLnSpc="1">
            <a:prstTxWarp prst="textNoShape">
              <a:avLst/>
            </a:prstTxWarp>
          </a:bodyPr>
          <a:lstStyle/>
          <a:p>
            <a:endParaRPr lang="en-US" sz="3601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9DA08FBE-EB2A-426A-BB3C-C173CC45288D}"/>
              </a:ext>
            </a:extLst>
          </p:cNvPr>
          <p:cNvGrpSpPr/>
          <p:nvPr/>
        </p:nvGrpSpPr>
        <p:grpSpPr>
          <a:xfrm>
            <a:off x="1516817" y="5233697"/>
            <a:ext cx="704115" cy="916499"/>
            <a:chOff x="731838" y="3260725"/>
            <a:chExt cx="584200" cy="760413"/>
          </a:xfrm>
          <a:solidFill>
            <a:schemeClr val="bg1"/>
          </a:solidFill>
        </p:grpSpPr>
        <p:sp>
          <p:nvSpPr>
            <p:cNvPr id="125" name="Oval 15">
              <a:extLst>
                <a:ext uri="{FF2B5EF4-FFF2-40B4-BE49-F238E27FC236}">
                  <a16:creationId xmlns:a16="http://schemas.microsoft.com/office/drawing/2014/main" id="{C7F1DBB4-264D-4D2E-8135-C9E1E9A31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951" y="3898900"/>
              <a:ext cx="34925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601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9AA0A459-A3D4-44BD-958D-67853A7BD8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8" y="3260725"/>
              <a:ext cx="584200" cy="760413"/>
            </a:xfrm>
            <a:custGeom>
              <a:avLst/>
              <a:gdLst>
                <a:gd name="T0" fmla="*/ 1332 w 1584"/>
                <a:gd name="T1" fmla="*/ 1590 h 2060"/>
                <a:gd name="T2" fmla="*/ 1230 w 1584"/>
                <a:gd name="T3" fmla="*/ 1296 h 2060"/>
                <a:gd name="T4" fmla="*/ 1482 w 1584"/>
                <a:gd name="T5" fmla="*/ 1264 h 2060"/>
                <a:gd name="T6" fmla="*/ 1235 w 1584"/>
                <a:gd name="T7" fmla="*/ 169 h 2060"/>
                <a:gd name="T8" fmla="*/ 610 w 1584"/>
                <a:gd name="T9" fmla="*/ 0 h 2060"/>
                <a:gd name="T10" fmla="*/ 564 w 1584"/>
                <a:gd name="T11" fmla="*/ 267 h 2060"/>
                <a:gd name="T12" fmla="*/ 157 w 1584"/>
                <a:gd name="T13" fmla="*/ 698 h 2060"/>
                <a:gd name="T14" fmla="*/ 255 w 1584"/>
                <a:gd name="T15" fmla="*/ 974 h 2060"/>
                <a:gd name="T16" fmla="*/ 487 w 1584"/>
                <a:gd name="T17" fmla="*/ 976 h 2060"/>
                <a:gd name="T18" fmla="*/ 653 w 1584"/>
                <a:gd name="T19" fmla="*/ 879 h 2060"/>
                <a:gd name="T20" fmla="*/ 565 w 1584"/>
                <a:gd name="T21" fmla="*/ 1035 h 2060"/>
                <a:gd name="T22" fmla="*/ 200 w 1584"/>
                <a:gd name="T23" fmla="*/ 1590 h 2060"/>
                <a:gd name="T24" fmla="*/ 0 w 1584"/>
                <a:gd name="T25" fmla="*/ 2014 h 2060"/>
                <a:gd name="T26" fmla="*/ 1486 w 1584"/>
                <a:gd name="T27" fmla="*/ 2060 h 2060"/>
                <a:gd name="T28" fmla="*/ 1332 w 1584"/>
                <a:gd name="T29" fmla="*/ 1741 h 2060"/>
                <a:gd name="T30" fmla="*/ 606 w 1584"/>
                <a:gd name="T31" fmla="*/ 1728 h 2060"/>
                <a:gd name="T32" fmla="*/ 292 w 1584"/>
                <a:gd name="T33" fmla="*/ 1590 h 2060"/>
                <a:gd name="T34" fmla="*/ 1206 w 1584"/>
                <a:gd name="T35" fmla="*/ 1556 h 2060"/>
                <a:gd name="T36" fmla="*/ 1240 w 1584"/>
                <a:gd name="T37" fmla="*/ 1728 h 2060"/>
                <a:gd name="T38" fmla="*/ 880 w 1584"/>
                <a:gd name="T39" fmla="*/ 1774 h 2060"/>
                <a:gd name="T40" fmla="*/ 1246 w 1584"/>
                <a:gd name="T41" fmla="*/ 1820 h 2060"/>
                <a:gd name="T42" fmla="*/ 97 w 1584"/>
                <a:gd name="T43" fmla="*/ 1968 h 2060"/>
                <a:gd name="T44" fmla="*/ 606 w 1584"/>
                <a:gd name="T45" fmla="*/ 1820 h 2060"/>
                <a:gd name="T46" fmla="*/ 788 w 1584"/>
                <a:gd name="T47" fmla="*/ 920 h 2060"/>
                <a:gd name="T48" fmla="*/ 990 w 1584"/>
                <a:gd name="T49" fmla="*/ 889 h 2060"/>
                <a:gd name="T50" fmla="*/ 970 w 1584"/>
                <a:gd name="T51" fmla="*/ 802 h 2060"/>
                <a:gd name="T52" fmla="*/ 847 w 1584"/>
                <a:gd name="T53" fmla="*/ 835 h 2060"/>
                <a:gd name="T54" fmla="*/ 653 w 1584"/>
                <a:gd name="T55" fmla="*/ 787 h 2060"/>
                <a:gd name="T56" fmla="*/ 436 w 1584"/>
                <a:gd name="T57" fmla="*/ 897 h 2060"/>
                <a:gd name="T58" fmla="*/ 372 w 1584"/>
                <a:gd name="T59" fmla="*/ 931 h 2060"/>
                <a:gd name="T60" fmla="*/ 222 w 1584"/>
                <a:gd name="T61" fmla="*/ 811 h 2060"/>
                <a:gd name="T62" fmla="*/ 405 w 1584"/>
                <a:gd name="T63" fmla="*/ 581 h 2060"/>
                <a:gd name="T64" fmla="*/ 610 w 1584"/>
                <a:gd name="T65" fmla="*/ 355 h 2060"/>
                <a:gd name="T66" fmla="*/ 656 w 1584"/>
                <a:gd name="T67" fmla="*/ 92 h 2060"/>
                <a:gd name="T68" fmla="*/ 804 w 1584"/>
                <a:gd name="T69" fmla="*/ 166 h 2060"/>
                <a:gd name="T70" fmla="*/ 842 w 1584"/>
                <a:gd name="T71" fmla="*/ 358 h 2060"/>
                <a:gd name="T72" fmla="*/ 1156 w 1584"/>
                <a:gd name="T73" fmla="*/ 1222 h 2060"/>
                <a:gd name="T74" fmla="*/ 1126 w 1584"/>
                <a:gd name="T75" fmla="*/ 1464 h 2060"/>
                <a:gd name="T76" fmla="*/ 620 w 1584"/>
                <a:gd name="T77" fmla="*/ 1109 h 2060"/>
                <a:gd name="T78" fmla="*/ 1287 w 1584"/>
                <a:gd name="T79" fmla="*/ 654 h 2060"/>
                <a:gd name="T80" fmla="*/ 896 w 1584"/>
                <a:gd name="T81" fmla="*/ 166 h 2060"/>
                <a:gd name="T82" fmla="*/ 1421 w 1584"/>
                <a:gd name="T83" fmla="*/ 619 h 2060"/>
                <a:gd name="T84" fmla="*/ 1259 w 1584"/>
                <a:gd name="T85" fmla="*/ 1204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4" h="2060">
                  <a:moveTo>
                    <a:pt x="1332" y="1741"/>
                  </a:moveTo>
                  <a:cubicBezTo>
                    <a:pt x="1332" y="1590"/>
                    <a:pt x="1332" y="1590"/>
                    <a:pt x="1332" y="1590"/>
                  </a:cubicBezTo>
                  <a:cubicBezTo>
                    <a:pt x="1332" y="1525"/>
                    <a:pt x="1283" y="1471"/>
                    <a:pt x="1219" y="1465"/>
                  </a:cubicBezTo>
                  <a:cubicBezTo>
                    <a:pt x="1208" y="1410"/>
                    <a:pt x="1212" y="1356"/>
                    <a:pt x="1230" y="1296"/>
                  </a:cubicBezTo>
                  <a:cubicBezTo>
                    <a:pt x="1438" y="1296"/>
                    <a:pt x="1438" y="1296"/>
                    <a:pt x="1438" y="1296"/>
                  </a:cubicBezTo>
                  <a:cubicBezTo>
                    <a:pt x="1458" y="1296"/>
                    <a:pt x="1476" y="1283"/>
                    <a:pt x="1482" y="1264"/>
                  </a:cubicBezTo>
                  <a:cubicBezTo>
                    <a:pt x="1534" y="1095"/>
                    <a:pt x="1584" y="891"/>
                    <a:pt x="1511" y="597"/>
                  </a:cubicBezTo>
                  <a:cubicBezTo>
                    <a:pt x="1470" y="435"/>
                    <a:pt x="1372" y="283"/>
                    <a:pt x="1235" y="169"/>
                  </a:cubicBezTo>
                  <a:cubicBezTo>
                    <a:pt x="1104" y="62"/>
                    <a:pt x="951" y="0"/>
                    <a:pt x="813" y="0"/>
                  </a:cubicBezTo>
                  <a:cubicBezTo>
                    <a:pt x="610" y="0"/>
                    <a:pt x="610" y="0"/>
                    <a:pt x="610" y="0"/>
                  </a:cubicBezTo>
                  <a:cubicBezTo>
                    <a:pt x="585" y="0"/>
                    <a:pt x="564" y="21"/>
                    <a:pt x="564" y="46"/>
                  </a:cubicBezTo>
                  <a:cubicBezTo>
                    <a:pt x="564" y="267"/>
                    <a:pt x="564" y="267"/>
                    <a:pt x="564" y="267"/>
                  </a:cubicBezTo>
                  <a:cubicBezTo>
                    <a:pt x="435" y="288"/>
                    <a:pt x="336" y="397"/>
                    <a:pt x="327" y="528"/>
                  </a:cubicBezTo>
                  <a:cubicBezTo>
                    <a:pt x="157" y="698"/>
                    <a:pt x="157" y="698"/>
                    <a:pt x="157" y="698"/>
                  </a:cubicBezTo>
                  <a:cubicBezTo>
                    <a:pt x="108" y="747"/>
                    <a:pt x="108" y="827"/>
                    <a:pt x="157" y="876"/>
                  </a:cubicBezTo>
                  <a:cubicBezTo>
                    <a:pt x="255" y="974"/>
                    <a:pt x="255" y="974"/>
                    <a:pt x="255" y="974"/>
                  </a:cubicBezTo>
                  <a:cubicBezTo>
                    <a:pt x="286" y="1005"/>
                    <a:pt x="328" y="1023"/>
                    <a:pt x="372" y="1023"/>
                  </a:cubicBezTo>
                  <a:cubicBezTo>
                    <a:pt x="415" y="1023"/>
                    <a:pt x="456" y="1006"/>
                    <a:pt x="487" y="976"/>
                  </a:cubicBezTo>
                  <a:cubicBezTo>
                    <a:pt x="491" y="973"/>
                    <a:pt x="496" y="968"/>
                    <a:pt x="503" y="961"/>
                  </a:cubicBezTo>
                  <a:cubicBezTo>
                    <a:pt x="530" y="932"/>
                    <a:pt x="581" y="879"/>
                    <a:pt x="653" y="879"/>
                  </a:cubicBezTo>
                  <a:cubicBezTo>
                    <a:pt x="669" y="879"/>
                    <a:pt x="685" y="881"/>
                    <a:pt x="701" y="886"/>
                  </a:cubicBezTo>
                  <a:cubicBezTo>
                    <a:pt x="666" y="944"/>
                    <a:pt x="619" y="995"/>
                    <a:pt x="565" y="1035"/>
                  </a:cubicBezTo>
                  <a:cubicBezTo>
                    <a:pt x="433" y="1134"/>
                    <a:pt x="341" y="1294"/>
                    <a:pt x="317" y="1464"/>
                  </a:cubicBezTo>
                  <a:cubicBezTo>
                    <a:pt x="252" y="1469"/>
                    <a:pt x="200" y="1524"/>
                    <a:pt x="200" y="1590"/>
                  </a:cubicBezTo>
                  <a:cubicBezTo>
                    <a:pt x="200" y="1741"/>
                    <a:pt x="200" y="1741"/>
                    <a:pt x="200" y="1741"/>
                  </a:cubicBezTo>
                  <a:cubicBezTo>
                    <a:pt x="80" y="1778"/>
                    <a:pt x="0" y="1888"/>
                    <a:pt x="0" y="2014"/>
                  </a:cubicBezTo>
                  <a:cubicBezTo>
                    <a:pt x="0" y="2039"/>
                    <a:pt x="21" y="2060"/>
                    <a:pt x="46" y="2060"/>
                  </a:cubicBezTo>
                  <a:cubicBezTo>
                    <a:pt x="1486" y="2060"/>
                    <a:pt x="1486" y="2060"/>
                    <a:pt x="1486" y="2060"/>
                  </a:cubicBezTo>
                  <a:cubicBezTo>
                    <a:pt x="1511" y="2060"/>
                    <a:pt x="1532" y="2039"/>
                    <a:pt x="1532" y="2014"/>
                  </a:cubicBezTo>
                  <a:cubicBezTo>
                    <a:pt x="1532" y="1888"/>
                    <a:pt x="1452" y="1778"/>
                    <a:pt x="1332" y="1741"/>
                  </a:cubicBezTo>
                  <a:close/>
                  <a:moveTo>
                    <a:pt x="652" y="1774"/>
                  </a:moveTo>
                  <a:cubicBezTo>
                    <a:pt x="652" y="1749"/>
                    <a:pt x="631" y="1728"/>
                    <a:pt x="606" y="1728"/>
                  </a:cubicBezTo>
                  <a:cubicBezTo>
                    <a:pt x="292" y="1728"/>
                    <a:pt x="292" y="1728"/>
                    <a:pt x="292" y="1728"/>
                  </a:cubicBezTo>
                  <a:cubicBezTo>
                    <a:pt x="292" y="1590"/>
                    <a:pt x="292" y="1590"/>
                    <a:pt x="292" y="1590"/>
                  </a:cubicBezTo>
                  <a:cubicBezTo>
                    <a:pt x="292" y="1571"/>
                    <a:pt x="307" y="1556"/>
                    <a:pt x="326" y="1556"/>
                  </a:cubicBezTo>
                  <a:cubicBezTo>
                    <a:pt x="1206" y="1556"/>
                    <a:pt x="1206" y="1556"/>
                    <a:pt x="1206" y="1556"/>
                  </a:cubicBezTo>
                  <a:cubicBezTo>
                    <a:pt x="1225" y="1556"/>
                    <a:pt x="1240" y="1571"/>
                    <a:pt x="1240" y="1590"/>
                  </a:cubicBezTo>
                  <a:cubicBezTo>
                    <a:pt x="1240" y="1728"/>
                    <a:pt x="1240" y="1728"/>
                    <a:pt x="1240" y="1728"/>
                  </a:cubicBezTo>
                  <a:cubicBezTo>
                    <a:pt x="926" y="1728"/>
                    <a:pt x="926" y="1728"/>
                    <a:pt x="926" y="1728"/>
                  </a:cubicBezTo>
                  <a:cubicBezTo>
                    <a:pt x="901" y="1728"/>
                    <a:pt x="880" y="1749"/>
                    <a:pt x="880" y="1774"/>
                  </a:cubicBezTo>
                  <a:cubicBezTo>
                    <a:pt x="880" y="1799"/>
                    <a:pt x="901" y="1820"/>
                    <a:pt x="926" y="1820"/>
                  </a:cubicBezTo>
                  <a:cubicBezTo>
                    <a:pt x="1246" y="1820"/>
                    <a:pt x="1246" y="1820"/>
                    <a:pt x="1246" y="1820"/>
                  </a:cubicBezTo>
                  <a:cubicBezTo>
                    <a:pt x="1336" y="1820"/>
                    <a:pt x="1414" y="1882"/>
                    <a:pt x="1435" y="1968"/>
                  </a:cubicBezTo>
                  <a:cubicBezTo>
                    <a:pt x="97" y="1968"/>
                    <a:pt x="97" y="1968"/>
                    <a:pt x="97" y="1968"/>
                  </a:cubicBezTo>
                  <a:cubicBezTo>
                    <a:pt x="118" y="1882"/>
                    <a:pt x="196" y="1820"/>
                    <a:pt x="286" y="1820"/>
                  </a:cubicBezTo>
                  <a:cubicBezTo>
                    <a:pt x="606" y="1820"/>
                    <a:pt x="606" y="1820"/>
                    <a:pt x="606" y="1820"/>
                  </a:cubicBezTo>
                  <a:cubicBezTo>
                    <a:pt x="631" y="1820"/>
                    <a:pt x="652" y="1799"/>
                    <a:pt x="652" y="1774"/>
                  </a:cubicBezTo>
                  <a:close/>
                  <a:moveTo>
                    <a:pt x="788" y="920"/>
                  </a:moveTo>
                  <a:cubicBezTo>
                    <a:pt x="808" y="925"/>
                    <a:pt x="828" y="927"/>
                    <a:pt x="847" y="927"/>
                  </a:cubicBezTo>
                  <a:cubicBezTo>
                    <a:pt x="905" y="927"/>
                    <a:pt x="954" y="907"/>
                    <a:pt x="990" y="889"/>
                  </a:cubicBezTo>
                  <a:cubicBezTo>
                    <a:pt x="1013" y="878"/>
                    <a:pt x="1022" y="850"/>
                    <a:pt x="1011" y="827"/>
                  </a:cubicBezTo>
                  <a:cubicBezTo>
                    <a:pt x="1003" y="811"/>
                    <a:pt x="987" y="802"/>
                    <a:pt x="970" y="802"/>
                  </a:cubicBezTo>
                  <a:cubicBezTo>
                    <a:pt x="963" y="802"/>
                    <a:pt x="956" y="803"/>
                    <a:pt x="949" y="806"/>
                  </a:cubicBezTo>
                  <a:cubicBezTo>
                    <a:pt x="909" y="826"/>
                    <a:pt x="878" y="835"/>
                    <a:pt x="847" y="835"/>
                  </a:cubicBezTo>
                  <a:cubicBezTo>
                    <a:pt x="822" y="835"/>
                    <a:pt x="798" y="829"/>
                    <a:pt x="773" y="816"/>
                  </a:cubicBezTo>
                  <a:cubicBezTo>
                    <a:pt x="734" y="797"/>
                    <a:pt x="693" y="787"/>
                    <a:pt x="653" y="787"/>
                  </a:cubicBezTo>
                  <a:cubicBezTo>
                    <a:pt x="617" y="787"/>
                    <a:pt x="582" y="795"/>
                    <a:pt x="548" y="811"/>
                  </a:cubicBezTo>
                  <a:cubicBezTo>
                    <a:pt x="496" y="835"/>
                    <a:pt x="463" y="870"/>
                    <a:pt x="436" y="897"/>
                  </a:cubicBezTo>
                  <a:cubicBezTo>
                    <a:pt x="432" y="901"/>
                    <a:pt x="428" y="905"/>
                    <a:pt x="424" y="909"/>
                  </a:cubicBezTo>
                  <a:cubicBezTo>
                    <a:pt x="410" y="923"/>
                    <a:pt x="392" y="931"/>
                    <a:pt x="372" y="931"/>
                  </a:cubicBezTo>
                  <a:cubicBezTo>
                    <a:pt x="353" y="931"/>
                    <a:pt x="334" y="923"/>
                    <a:pt x="320" y="909"/>
                  </a:cubicBezTo>
                  <a:cubicBezTo>
                    <a:pt x="222" y="811"/>
                    <a:pt x="222" y="811"/>
                    <a:pt x="222" y="811"/>
                  </a:cubicBezTo>
                  <a:cubicBezTo>
                    <a:pt x="209" y="798"/>
                    <a:pt x="209" y="776"/>
                    <a:pt x="222" y="763"/>
                  </a:cubicBezTo>
                  <a:cubicBezTo>
                    <a:pt x="405" y="581"/>
                    <a:pt x="405" y="581"/>
                    <a:pt x="405" y="581"/>
                  </a:cubicBezTo>
                  <a:cubicBezTo>
                    <a:pt x="413" y="572"/>
                    <a:pt x="418" y="560"/>
                    <a:pt x="418" y="548"/>
                  </a:cubicBezTo>
                  <a:cubicBezTo>
                    <a:pt x="418" y="442"/>
                    <a:pt x="504" y="355"/>
                    <a:pt x="610" y="355"/>
                  </a:cubicBezTo>
                  <a:cubicBezTo>
                    <a:pt x="635" y="355"/>
                    <a:pt x="656" y="334"/>
                    <a:pt x="656" y="309"/>
                  </a:cubicBezTo>
                  <a:cubicBezTo>
                    <a:pt x="656" y="92"/>
                    <a:pt x="656" y="92"/>
                    <a:pt x="656" y="92"/>
                  </a:cubicBezTo>
                  <a:cubicBezTo>
                    <a:pt x="731" y="92"/>
                    <a:pt x="731" y="92"/>
                    <a:pt x="731" y="92"/>
                  </a:cubicBezTo>
                  <a:cubicBezTo>
                    <a:pt x="771" y="92"/>
                    <a:pt x="804" y="125"/>
                    <a:pt x="804" y="166"/>
                  </a:cubicBezTo>
                  <a:cubicBezTo>
                    <a:pt x="804" y="313"/>
                    <a:pt x="804" y="313"/>
                    <a:pt x="804" y="313"/>
                  </a:cubicBezTo>
                  <a:cubicBezTo>
                    <a:pt x="804" y="335"/>
                    <a:pt x="820" y="354"/>
                    <a:pt x="842" y="358"/>
                  </a:cubicBezTo>
                  <a:cubicBezTo>
                    <a:pt x="1012" y="387"/>
                    <a:pt x="1159" y="518"/>
                    <a:pt x="1198" y="676"/>
                  </a:cubicBezTo>
                  <a:cubicBezTo>
                    <a:pt x="1256" y="908"/>
                    <a:pt x="1214" y="1040"/>
                    <a:pt x="1156" y="1222"/>
                  </a:cubicBezTo>
                  <a:cubicBezTo>
                    <a:pt x="1152" y="1236"/>
                    <a:pt x="1152" y="1236"/>
                    <a:pt x="1152" y="1236"/>
                  </a:cubicBezTo>
                  <a:cubicBezTo>
                    <a:pt x="1129" y="1310"/>
                    <a:pt x="1112" y="1374"/>
                    <a:pt x="1126" y="1464"/>
                  </a:cubicBezTo>
                  <a:cubicBezTo>
                    <a:pt x="410" y="1464"/>
                    <a:pt x="410" y="1464"/>
                    <a:pt x="410" y="1464"/>
                  </a:cubicBezTo>
                  <a:cubicBezTo>
                    <a:pt x="433" y="1323"/>
                    <a:pt x="511" y="1191"/>
                    <a:pt x="620" y="1109"/>
                  </a:cubicBezTo>
                  <a:cubicBezTo>
                    <a:pt x="688" y="1058"/>
                    <a:pt x="746" y="993"/>
                    <a:pt x="788" y="920"/>
                  </a:cubicBezTo>
                  <a:close/>
                  <a:moveTo>
                    <a:pt x="1287" y="654"/>
                  </a:moveTo>
                  <a:cubicBezTo>
                    <a:pt x="1242" y="474"/>
                    <a:pt x="1085" y="322"/>
                    <a:pt x="896" y="275"/>
                  </a:cubicBezTo>
                  <a:cubicBezTo>
                    <a:pt x="896" y="166"/>
                    <a:pt x="896" y="166"/>
                    <a:pt x="896" y="166"/>
                  </a:cubicBezTo>
                  <a:cubicBezTo>
                    <a:pt x="896" y="142"/>
                    <a:pt x="891" y="119"/>
                    <a:pt x="882" y="98"/>
                  </a:cubicBezTo>
                  <a:cubicBezTo>
                    <a:pt x="1094" y="133"/>
                    <a:pt x="1350" y="335"/>
                    <a:pt x="1421" y="619"/>
                  </a:cubicBezTo>
                  <a:cubicBezTo>
                    <a:pt x="1487" y="882"/>
                    <a:pt x="1447" y="1059"/>
                    <a:pt x="1404" y="1204"/>
                  </a:cubicBezTo>
                  <a:cubicBezTo>
                    <a:pt x="1259" y="1204"/>
                    <a:pt x="1259" y="1204"/>
                    <a:pt x="1259" y="1204"/>
                  </a:cubicBezTo>
                  <a:cubicBezTo>
                    <a:pt x="1311" y="1037"/>
                    <a:pt x="1346" y="888"/>
                    <a:pt x="1287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601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D91F230E-246E-4371-9831-10766D1A5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3460750"/>
              <a:ext cx="63500" cy="34925"/>
            </a:xfrm>
            <a:custGeom>
              <a:avLst/>
              <a:gdLst>
                <a:gd name="T0" fmla="*/ 126 w 172"/>
                <a:gd name="T1" fmla="*/ 0 h 92"/>
                <a:gd name="T2" fmla="*/ 46 w 172"/>
                <a:gd name="T3" fmla="*/ 0 h 92"/>
                <a:gd name="T4" fmla="*/ 0 w 172"/>
                <a:gd name="T5" fmla="*/ 46 h 92"/>
                <a:gd name="T6" fmla="*/ 46 w 172"/>
                <a:gd name="T7" fmla="*/ 92 h 92"/>
                <a:gd name="T8" fmla="*/ 126 w 172"/>
                <a:gd name="T9" fmla="*/ 92 h 92"/>
                <a:gd name="T10" fmla="*/ 172 w 172"/>
                <a:gd name="T11" fmla="*/ 46 h 92"/>
                <a:gd name="T12" fmla="*/ 126 w 172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92">
                  <a:moveTo>
                    <a:pt x="12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51" y="92"/>
                    <a:pt x="172" y="71"/>
                    <a:pt x="172" y="46"/>
                  </a:cubicBezTo>
                  <a:cubicBezTo>
                    <a:pt x="172" y="21"/>
                    <a:pt x="151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601"/>
            </a:p>
          </p:txBody>
        </p:sp>
      </p:grpSp>
      <p:sp>
        <p:nvSpPr>
          <p:cNvPr id="128" name="Freeform 21">
            <a:extLst>
              <a:ext uri="{FF2B5EF4-FFF2-40B4-BE49-F238E27FC236}">
                <a16:creationId xmlns:a16="http://schemas.microsoft.com/office/drawing/2014/main" id="{2631C17C-B1AE-45EF-BF7A-356D38A223AE}"/>
              </a:ext>
            </a:extLst>
          </p:cNvPr>
          <p:cNvSpPr>
            <a:spLocks noEditPoints="1"/>
          </p:cNvSpPr>
          <p:nvPr/>
        </p:nvSpPr>
        <p:spPr bwMode="auto">
          <a:xfrm>
            <a:off x="1463954" y="3953215"/>
            <a:ext cx="809837" cy="805274"/>
          </a:xfrm>
          <a:custGeom>
            <a:avLst/>
            <a:gdLst>
              <a:gd name="T0" fmla="*/ 2036 w 2060"/>
              <a:gd name="T1" fmla="*/ 1891 h 2048"/>
              <a:gd name="T2" fmla="*/ 1327 w 2060"/>
              <a:gd name="T3" fmla="*/ 880 h 2048"/>
              <a:gd name="T4" fmla="*/ 1305 w 2060"/>
              <a:gd name="T5" fmla="*/ 858 h 2048"/>
              <a:gd name="T6" fmla="*/ 1305 w 2060"/>
              <a:gd name="T7" fmla="*/ 640 h 2048"/>
              <a:gd name="T8" fmla="*/ 1805 w 2060"/>
              <a:gd name="T9" fmla="*/ 640 h 2048"/>
              <a:gd name="T10" fmla="*/ 1857 w 2060"/>
              <a:gd name="T11" fmla="*/ 609 h 2048"/>
              <a:gd name="T12" fmla="*/ 1856 w 2060"/>
              <a:gd name="T13" fmla="*/ 548 h 2048"/>
              <a:gd name="T14" fmla="*/ 1751 w 2060"/>
              <a:gd name="T15" fmla="*/ 380 h 2048"/>
              <a:gd name="T16" fmla="*/ 1856 w 2060"/>
              <a:gd name="T17" fmla="*/ 212 h 2048"/>
              <a:gd name="T18" fmla="*/ 1857 w 2060"/>
              <a:gd name="T19" fmla="*/ 151 h 2048"/>
              <a:gd name="T20" fmla="*/ 1805 w 2060"/>
              <a:gd name="T21" fmla="*/ 120 h 2048"/>
              <a:gd name="T22" fmla="*/ 1305 w 2060"/>
              <a:gd name="T23" fmla="*/ 120 h 2048"/>
              <a:gd name="T24" fmla="*/ 1305 w 2060"/>
              <a:gd name="T25" fmla="*/ 60 h 2048"/>
              <a:gd name="T26" fmla="*/ 1245 w 2060"/>
              <a:gd name="T27" fmla="*/ 0 h 2048"/>
              <a:gd name="T28" fmla="*/ 1185 w 2060"/>
              <a:gd name="T29" fmla="*/ 60 h 2048"/>
              <a:gd name="T30" fmla="*/ 1185 w 2060"/>
              <a:gd name="T31" fmla="*/ 858 h 2048"/>
              <a:gd name="T32" fmla="*/ 1163 w 2060"/>
              <a:gd name="T33" fmla="*/ 880 h 2048"/>
              <a:gd name="T34" fmla="*/ 829 w 2060"/>
              <a:gd name="T35" fmla="*/ 1356 h 2048"/>
              <a:gd name="T36" fmla="*/ 701 w 2060"/>
              <a:gd name="T37" fmla="*/ 1177 h 2048"/>
              <a:gd name="T38" fmla="*/ 620 w 2060"/>
              <a:gd name="T39" fmla="*/ 1136 h 2048"/>
              <a:gd name="T40" fmla="*/ 538 w 2060"/>
              <a:gd name="T41" fmla="*/ 1177 h 2048"/>
              <a:gd name="T42" fmla="*/ 25 w 2060"/>
              <a:gd name="T43" fmla="*/ 1890 h 2048"/>
              <a:gd name="T44" fmla="*/ 17 w 2060"/>
              <a:gd name="T45" fmla="*/ 1994 h 2048"/>
              <a:gd name="T46" fmla="*/ 106 w 2060"/>
              <a:gd name="T47" fmla="*/ 2048 h 2048"/>
              <a:gd name="T48" fmla="*/ 1954 w 2060"/>
              <a:gd name="T49" fmla="*/ 2048 h 2048"/>
              <a:gd name="T50" fmla="*/ 2043 w 2060"/>
              <a:gd name="T51" fmla="*/ 1994 h 2048"/>
              <a:gd name="T52" fmla="*/ 2036 w 2060"/>
              <a:gd name="T53" fmla="*/ 1891 h 2048"/>
              <a:gd name="T54" fmla="*/ 574 w 2060"/>
              <a:gd name="T55" fmla="*/ 1928 h 2048"/>
              <a:gd name="T56" fmla="*/ 960 w 2060"/>
              <a:gd name="T57" fmla="*/ 1378 h 2048"/>
              <a:gd name="T58" fmla="*/ 1059 w 2060"/>
              <a:gd name="T59" fmla="*/ 1470 h 2048"/>
              <a:gd name="T60" fmla="*/ 1141 w 2060"/>
              <a:gd name="T61" fmla="*/ 1470 h 2048"/>
              <a:gd name="T62" fmla="*/ 1245 w 2060"/>
              <a:gd name="T63" fmla="*/ 1373 h 2048"/>
              <a:gd name="T64" fmla="*/ 1349 w 2060"/>
              <a:gd name="T65" fmla="*/ 1470 h 2048"/>
              <a:gd name="T66" fmla="*/ 1390 w 2060"/>
              <a:gd name="T67" fmla="*/ 1486 h 2048"/>
              <a:gd name="T68" fmla="*/ 1431 w 2060"/>
              <a:gd name="T69" fmla="*/ 1470 h 2048"/>
              <a:gd name="T70" fmla="*/ 1530 w 2060"/>
              <a:gd name="T71" fmla="*/ 1378 h 2048"/>
              <a:gd name="T72" fmla="*/ 1915 w 2060"/>
              <a:gd name="T73" fmla="*/ 1928 h 2048"/>
              <a:gd name="T74" fmla="*/ 574 w 2060"/>
              <a:gd name="T75" fmla="*/ 1928 h 2048"/>
              <a:gd name="T76" fmla="*/ 454 w 2060"/>
              <a:gd name="T77" fmla="*/ 1891 h 2048"/>
              <a:gd name="T78" fmla="*/ 438 w 2060"/>
              <a:gd name="T79" fmla="*/ 1928 h 2048"/>
              <a:gd name="T80" fmla="*/ 145 w 2060"/>
              <a:gd name="T81" fmla="*/ 1928 h 2048"/>
              <a:gd name="T82" fmla="*/ 620 w 2060"/>
              <a:gd name="T83" fmla="*/ 1270 h 2048"/>
              <a:gd name="T84" fmla="*/ 756 w 2060"/>
              <a:gd name="T85" fmla="*/ 1460 h 2048"/>
              <a:gd name="T86" fmla="*/ 454 w 2060"/>
              <a:gd name="T87" fmla="*/ 1891 h 2048"/>
              <a:gd name="T88" fmla="*/ 1245 w 2060"/>
              <a:gd name="T89" fmla="*/ 972 h 2048"/>
              <a:gd name="T90" fmla="*/ 1460 w 2060"/>
              <a:gd name="T91" fmla="*/ 1279 h 2048"/>
              <a:gd name="T92" fmla="*/ 1390 w 2060"/>
              <a:gd name="T93" fmla="*/ 1344 h 2048"/>
              <a:gd name="T94" fmla="*/ 1286 w 2060"/>
              <a:gd name="T95" fmla="*/ 1247 h 2048"/>
              <a:gd name="T96" fmla="*/ 1204 w 2060"/>
              <a:gd name="T97" fmla="*/ 1247 h 2048"/>
              <a:gd name="T98" fmla="*/ 1100 w 2060"/>
              <a:gd name="T99" fmla="*/ 1344 h 2048"/>
              <a:gd name="T100" fmla="*/ 1030 w 2060"/>
              <a:gd name="T101" fmla="*/ 1279 h 2048"/>
              <a:gd name="T102" fmla="*/ 1245 w 2060"/>
              <a:gd name="T103" fmla="*/ 972 h 2048"/>
              <a:gd name="T104" fmla="*/ 1697 w 2060"/>
              <a:gd name="T105" fmla="*/ 240 h 2048"/>
              <a:gd name="T106" fmla="*/ 1630 w 2060"/>
              <a:gd name="T107" fmla="*/ 348 h 2048"/>
              <a:gd name="T108" fmla="*/ 1630 w 2060"/>
              <a:gd name="T109" fmla="*/ 412 h 2048"/>
              <a:gd name="T110" fmla="*/ 1697 w 2060"/>
              <a:gd name="T111" fmla="*/ 520 h 2048"/>
              <a:gd name="T112" fmla="*/ 1305 w 2060"/>
              <a:gd name="T113" fmla="*/ 520 h 2048"/>
              <a:gd name="T114" fmla="*/ 1305 w 2060"/>
              <a:gd name="T115" fmla="*/ 240 h 2048"/>
              <a:gd name="T116" fmla="*/ 1697 w 2060"/>
              <a:gd name="T117" fmla="*/ 24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60" h="2048">
                <a:moveTo>
                  <a:pt x="2036" y="1891"/>
                </a:moveTo>
                <a:cubicBezTo>
                  <a:pt x="1327" y="880"/>
                  <a:pt x="1327" y="880"/>
                  <a:pt x="1327" y="880"/>
                </a:cubicBezTo>
                <a:cubicBezTo>
                  <a:pt x="1321" y="871"/>
                  <a:pt x="1313" y="864"/>
                  <a:pt x="1305" y="858"/>
                </a:cubicBezTo>
                <a:cubicBezTo>
                  <a:pt x="1305" y="640"/>
                  <a:pt x="1305" y="640"/>
                  <a:pt x="1305" y="640"/>
                </a:cubicBezTo>
                <a:cubicBezTo>
                  <a:pt x="1805" y="640"/>
                  <a:pt x="1805" y="640"/>
                  <a:pt x="1805" y="640"/>
                </a:cubicBezTo>
                <a:cubicBezTo>
                  <a:pt x="1827" y="640"/>
                  <a:pt x="1847" y="628"/>
                  <a:pt x="1857" y="609"/>
                </a:cubicBezTo>
                <a:cubicBezTo>
                  <a:pt x="1868" y="590"/>
                  <a:pt x="1867" y="567"/>
                  <a:pt x="1856" y="548"/>
                </a:cubicBezTo>
                <a:cubicBezTo>
                  <a:pt x="1751" y="380"/>
                  <a:pt x="1751" y="380"/>
                  <a:pt x="1751" y="380"/>
                </a:cubicBezTo>
                <a:cubicBezTo>
                  <a:pt x="1856" y="212"/>
                  <a:pt x="1856" y="212"/>
                  <a:pt x="1856" y="212"/>
                </a:cubicBezTo>
                <a:cubicBezTo>
                  <a:pt x="1867" y="193"/>
                  <a:pt x="1868" y="170"/>
                  <a:pt x="1857" y="151"/>
                </a:cubicBezTo>
                <a:cubicBezTo>
                  <a:pt x="1847" y="132"/>
                  <a:pt x="1827" y="120"/>
                  <a:pt x="1805" y="120"/>
                </a:cubicBezTo>
                <a:cubicBezTo>
                  <a:pt x="1305" y="120"/>
                  <a:pt x="1305" y="120"/>
                  <a:pt x="1305" y="120"/>
                </a:cubicBezTo>
                <a:cubicBezTo>
                  <a:pt x="1305" y="60"/>
                  <a:pt x="1305" y="60"/>
                  <a:pt x="1305" y="60"/>
                </a:cubicBezTo>
                <a:cubicBezTo>
                  <a:pt x="1305" y="27"/>
                  <a:pt x="1278" y="0"/>
                  <a:pt x="1245" y="0"/>
                </a:cubicBezTo>
                <a:cubicBezTo>
                  <a:pt x="1212" y="0"/>
                  <a:pt x="1185" y="27"/>
                  <a:pt x="1185" y="60"/>
                </a:cubicBezTo>
                <a:cubicBezTo>
                  <a:pt x="1185" y="858"/>
                  <a:pt x="1185" y="858"/>
                  <a:pt x="1185" y="858"/>
                </a:cubicBezTo>
                <a:cubicBezTo>
                  <a:pt x="1177" y="864"/>
                  <a:pt x="1169" y="871"/>
                  <a:pt x="1163" y="880"/>
                </a:cubicBezTo>
                <a:cubicBezTo>
                  <a:pt x="829" y="1356"/>
                  <a:pt x="829" y="1356"/>
                  <a:pt x="829" y="1356"/>
                </a:cubicBezTo>
                <a:cubicBezTo>
                  <a:pt x="701" y="1177"/>
                  <a:pt x="701" y="1177"/>
                  <a:pt x="701" y="1177"/>
                </a:cubicBezTo>
                <a:cubicBezTo>
                  <a:pt x="682" y="1151"/>
                  <a:pt x="652" y="1136"/>
                  <a:pt x="620" y="1136"/>
                </a:cubicBezTo>
                <a:cubicBezTo>
                  <a:pt x="588" y="1136"/>
                  <a:pt x="557" y="1151"/>
                  <a:pt x="538" y="1177"/>
                </a:cubicBezTo>
                <a:cubicBezTo>
                  <a:pt x="25" y="1890"/>
                  <a:pt x="25" y="1890"/>
                  <a:pt x="25" y="1890"/>
                </a:cubicBezTo>
                <a:cubicBezTo>
                  <a:pt x="3" y="1920"/>
                  <a:pt x="0" y="1960"/>
                  <a:pt x="17" y="1994"/>
                </a:cubicBezTo>
                <a:cubicBezTo>
                  <a:pt x="34" y="2027"/>
                  <a:pt x="68" y="2048"/>
                  <a:pt x="106" y="2048"/>
                </a:cubicBezTo>
                <a:cubicBezTo>
                  <a:pt x="1954" y="2048"/>
                  <a:pt x="1954" y="2048"/>
                  <a:pt x="1954" y="2048"/>
                </a:cubicBezTo>
                <a:cubicBezTo>
                  <a:pt x="1991" y="2048"/>
                  <a:pt x="2025" y="2027"/>
                  <a:pt x="2043" y="1994"/>
                </a:cubicBezTo>
                <a:cubicBezTo>
                  <a:pt x="2060" y="1961"/>
                  <a:pt x="2057" y="1921"/>
                  <a:pt x="2036" y="1891"/>
                </a:cubicBezTo>
                <a:close/>
                <a:moveTo>
                  <a:pt x="574" y="1928"/>
                </a:moveTo>
                <a:cubicBezTo>
                  <a:pt x="960" y="1378"/>
                  <a:pt x="960" y="1378"/>
                  <a:pt x="960" y="1378"/>
                </a:cubicBezTo>
                <a:cubicBezTo>
                  <a:pt x="1059" y="1470"/>
                  <a:pt x="1059" y="1470"/>
                  <a:pt x="1059" y="1470"/>
                </a:cubicBezTo>
                <a:cubicBezTo>
                  <a:pt x="1082" y="1492"/>
                  <a:pt x="1118" y="1492"/>
                  <a:pt x="1141" y="1470"/>
                </a:cubicBezTo>
                <a:cubicBezTo>
                  <a:pt x="1245" y="1373"/>
                  <a:pt x="1245" y="1373"/>
                  <a:pt x="1245" y="1373"/>
                </a:cubicBezTo>
                <a:cubicBezTo>
                  <a:pt x="1349" y="1470"/>
                  <a:pt x="1349" y="1470"/>
                  <a:pt x="1349" y="1470"/>
                </a:cubicBezTo>
                <a:cubicBezTo>
                  <a:pt x="1360" y="1481"/>
                  <a:pt x="1375" y="1486"/>
                  <a:pt x="1390" y="1486"/>
                </a:cubicBezTo>
                <a:cubicBezTo>
                  <a:pt x="1404" y="1486"/>
                  <a:pt x="1419" y="1481"/>
                  <a:pt x="1431" y="1470"/>
                </a:cubicBezTo>
                <a:cubicBezTo>
                  <a:pt x="1530" y="1378"/>
                  <a:pt x="1530" y="1378"/>
                  <a:pt x="1530" y="1378"/>
                </a:cubicBezTo>
                <a:cubicBezTo>
                  <a:pt x="1915" y="1928"/>
                  <a:pt x="1915" y="1928"/>
                  <a:pt x="1915" y="1928"/>
                </a:cubicBezTo>
                <a:lnTo>
                  <a:pt x="574" y="1928"/>
                </a:lnTo>
                <a:close/>
                <a:moveTo>
                  <a:pt x="454" y="1891"/>
                </a:moveTo>
                <a:cubicBezTo>
                  <a:pt x="446" y="1902"/>
                  <a:pt x="441" y="1915"/>
                  <a:pt x="438" y="1928"/>
                </a:cubicBezTo>
                <a:cubicBezTo>
                  <a:pt x="145" y="1928"/>
                  <a:pt x="145" y="1928"/>
                  <a:pt x="145" y="1928"/>
                </a:cubicBezTo>
                <a:cubicBezTo>
                  <a:pt x="620" y="1270"/>
                  <a:pt x="620" y="1270"/>
                  <a:pt x="620" y="1270"/>
                </a:cubicBezTo>
                <a:cubicBezTo>
                  <a:pt x="756" y="1460"/>
                  <a:pt x="756" y="1460"/>
                  <a:pt x="756" y="1460"/>
                </a:cubicBezTo>
                <a:lnTo>
                  <a:pt x="454" y="1891"/>
                </a:lnTo>
                <a:close/>
                <a:moveTo>
                  <a:pt x="1245" y="972"/>
                </a:moveTo>
                <a:cubicBezTo>
                  <a:pt x="1460" y="1279"/>
                  <a:pt x="1460" y="1279"/>
                  <a:pt x="1460" y="1279"/>
                </a:cubicBezTo>
                <a:cubicBezTo>
                  <a:pt x="1390" y="1344"/>
                  <a:pt x="1390" y="1344"/>
                  <a:pt x="1390" y="1344"/>
                </a:cubicBezTo>
                <a:cubicBezTo>
                  <a:pt x="1286" y="1247"/>
                  <a:pt x="1286" y="1247"/>
                  <a:pt x="1286" y="1247"/>
                </a:cubicBezTo>
                <a:cubicBezTo>
                  <a:pt x="1263" y="1226"/>
                  <a:pt x="1227" y="1226"/>
                  <a:pt x="1204" y="1247"/>
                </a:cubicBezTo>
                <a:cubicBezTo>
                  <a:pt x="1100" y="1344"/>
                  <a:pt x="1100" y="1344"/>
                  <a:pt x="1100" y="1344"/>
                </a:cubicBezTo>
                <a:cubicBezTo>
                  <a:pt x="1030" y="1279"/>
                  <a:pt x="1030" y="1279"/>
                  <a:pt x="1030" y="1279"/>
                </a:cubicBezTo>
                <a:lnTo>
                  <a:pt x="1245" y="972"/>
                </a:lnTo>
                <a:close/>
                <a:moveTo>
                  <a:pt x="1697" y="240"/>
                </a:moveTo>
                <a:cubicBezTo>
                  <a:pt x="1630" y="348"/>
                  <a:pt x="1630" y="348"/>
                  <a:pt x="1630" y="348"/>
                </a:cubicBezTo>
                <a:cubicBezTo>
                  <a:pt x="1617" y="368"/>
                  <a:pt x="1617" y="392"/>
                  <a:pt x="1630" y="412"/>
                </a:cubicBezTo>
                <a:cubicBezTo>
                  <a:pt x="1697" y="520"/>
                  <a:pt x="1697" y="520"/>
                  <a:pt x="1697" y="520"/>
                </a:cubicBezTo>
                <a:cubicBezTo>
                  <a:pt x="1305" y="520"/>
                  <a:pt x="1305" y="520"/>
                  <a:pt x="1305" y="520"/>
                </a:cubicBezTo>
                <a:cubicBezTo>
                  <a:pt x="1305" y="240"/>
                  <a:pt x="1305" y="240"/>
                  <a:pt x="1305" y="240"/>
                </a:cubicBezTo>
                <a:lnTo>
                  <a:pt x="1697" y="2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908" tIns="91454" rIns="182908" bIns="91454" numCol="1" anchor="t" anchorCtr="0" compatLnSpc="1">
            <a:prstTxWarp prst="textNoShape">
              <a:avLst/>
            </a:prstTxWarp>
          </a:bodyPr>
          <a:lstStyle/>
          <a:p>
            <a:endParaRPr lang="en-US" sz="3601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2F05DAA-846C-46BF-814F-67788CB34F42}"/>
              </a:ext>
            </a:extLst>
          </p:cNvPr>
          <p:cNvGrpSpPr/>
          <p:nvPr/>
        </p:nvGrpSpPr>
        <p:grpSpPr>
          <a:xfrm>
            <a:off x="1442753" y="7970915"/>
            <a:ext cx="852239" cy="847645"/>
            <a:chOff x="1828800" y="3714750"/>
            <a:chExt cx="588963" cy="585788"/>
          </a:xfrm>
          <a:solidFill>
            <a:schemeClr val="bg1"/>
          </a:solidFill>
        </p:grpSpPr>
        <p:sp>
          <p:nvSpPr>
            <p:cNvPr id="130" name="Freeform 25">
              <a:extLst>
                <a:ext uri="{FF2B5EF4-FFF2-40B4-BE49-F238E27FC236}">
                  <a16:creationId xmlns:a16="http://schemas.microsoft.com/office/drawing/2014/main" id="{83A8749A-85D7-49A4-9840-1F220209E9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8800" y="3714750"/>
              <a:ext cx="515938" cy="515938"/>
            </a:xfrm>
            <a:custGeom>
              <a:avLst/>
              <a:gdLst>
                <a:gd name="T0" fmla="*/ 2642 w 5285"/>
                <a:gd name="T1" fmla="*/ 0 h 5285"/>
                <a:gd name="T2" fmla="*/ 0 w 5285"/>
                <a:gd name="T3" fmla="*/ 2642 h 5285"/>
                <a:gd name="T4" fmla="*/ 2642 w 5285"/>
                <a:gd name="T5" fmla="*/ 5285 h 5285"/>
                <a:gd name="T6" fmla="*/ 5285 w 5285"/>
                <a:gd name="T7" fmla="*/ 2642 h 5285"/>
                <a:gd name="T8" fmla="*/ 2642 w 5285"/>
                <a:gd name="T9" fmla="*/ 0 h 5285"/>
                <a:gd name="T10" fmla="*/ 2642 w 5285"/>
                <a:gd name="T11" fmla="*/ 4797 h 5285"/>
                <a:gd name="T12" fmla="*/ 488 w 5285"/>
                <a:gd name="T13" fmla="*/ 2642 h 5285"/>
                <a:gd name="T14" fmla="*/ 2642 w 5285"/>
                <a:gd name="T15" fmla="*/ 488 h 5285"/>
                <a:gd name="T16" fmla="*/ 4797 w 5285"/>
                <a:gd name="T17" fmla="*/ 2642 h 5285"/>
                <a:gd name="T18" fmla="*/ 2642 w 5285"/>
                <a:gd name="T19" fmla="*/ 4797 h 5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85" h="5285">
                  <a:moveTo>
                    <a:pt x="2642" y="0"/>
                  </a:moveTo>
                  <a:cubicBezTo>
                    <a:pt x="1185" y="0"/>
                    <a:pt x="0" y="1185"/>
                    <a:pt x="0" y="2642"/>
                  </a:cubicBezTo>
                  <a:cubicBezTo>
                    <a:pt x="0" y="4099"/>
                    <a:pt x="1185" y="5285"/>
                    <a:pt x="2642" y="5285"/>
                  </a:cubicBezTo>
                  <a:cubicBezTo>
                    <a:pt x="4099" y="5285"/>
                    <a:pt x="5285" y="4099"/>
                    <a:pt x="5285" y="2642"/>
                  </a:cubicBezTo>
                  <a:cubicBezTo>
                    <a:pt x="5285" y="1185"/>
                    <a:pt x="4099" y="0"/>
                    <a:pt x="2642" y="0"/>
                  </a:cubicBezTo>
                  <a:close/>
                  <a:moveTo>
                    <a:pt x="2642" y="4797"/>
                  </a:moveTo>
                  <a:cubicBezTo>
                    <a:pt x="1454" y="4797"/>
                    <a:pt x="488" y="3830"/>
                    <a:pt x="488" y="2642"/>
                  </a:cubicBezTo>
                  <a:cubicBezTo>
                    <a:pt x="488" y="1454"/>
                    <a:pt x="1454" y="488"/>
                    <a:pt x="2642" y="488"/>
                  </a:cubicBezTo>
                  <a:cubicBezTo>
                    <a:pt x="3830" y="488"/>
                    <a:pt x="4797" y="1454"/>
                    <a:pt x="4797" y="2642"/>
                  </a:cubicBezTo>
                  <a:cubicBezTo>
                    <a:pt x="4797" y="3830"/>
                    <a:pt x="3830" y="4797"/>
                    <a:pt x="2642" y="47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601"/>
            </a:p>
          </p:txBody>
        </p:sp>
        <p:sp>
          <p:nvSpPr>
            <p:cNvPr id="131" name="Freeform 26">
              <a:extLst>
                <a:ext uri="{FF2B5EF4-FFF2-40B4-BE49-F238E27FC236}">
                  <a16:creationId xmlns:a16="http://schemas.microsoft.com/office/drawing/2014/main" id="{6961DCD1-25E9-4FF4-962B-42FE222A6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4114800"/>
              <a:ext cx="188913" cy="185738"/>
            </a:xfrm>
            <a:custGeom>
              <a:avLst/>
              <a:gdLst>
                <a:gd name="T0" fmla="*/ 1839 w 1934"/>
                <a:gd name="T1" fmla="*/ 1494 h 1910"/>
                <a:gd name="T2" fmla="*/ 440 w 1934"/>
                <a:gd name="T3" fmla="*/ 95 h 1910"/>
                <a:gd name="T4" fmla="*/ 95 w 1934"/>
                <a:gd name="T5" fmla="*/ 95 h 1910"/>
                <a:gd name="T6" fmla="*/ 95 w 1934"/>
                <a:gd name="T7" fmla="*/ 440 h 1910"/>
                <a:gd name="T8" fmla="*/ 1494 w 1934"/>
                <a:gd name="T9" fmla="*/ 1839 h 1910"/>
                <a:gd name="T10" fmla="*/ 1666 w 1934"/>
                <a:gd name="T11" fmla="*/ 1910 h 1910"/>
                <a:gd name="T12" fmla="*/ 1839 w 1934"/>
                <a:gd name="T13" fmla="*/ 1839 h 1910"/>
                <a:gd name="T14" fmla="*/ 1839 w 1934"/>
                <a:gd name="T15" fmla="*/ 1494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4" h="1910">
                  <a:moveTo>
                    <a:pt x="1839" y="1494"/>
                  </a:moveTo>
                  <a:cubicBezTo>
                    <a:pt x="440" y="95"/>
                    <a:pt x="440" y="95"/>
                    <a:pt x="440" y="95"/>
                  </a:cubicBezTo>
                  <a:cubicBezTo>
                    <a:pt x="345" y="0"/>
                    <a:pt x="191" y="0"/>
                    <a:pt x="95" y="95"/>
                  </a:cubicBezTo>
                  <a:cubicBezTo>
                    <a:pt x="0" y="190"/>
                    <a:pt x="0" y="345"/>
                    <a:pt x="95" y="440"/>
                  </a:cubicBezTo>
                  <a:cubicBezTo>
                    <a:pt x="1494" y="1839"/>
                    <a:pt x="1494" y="1839"/>
                    <a:pt x="1494" y="1839"/>
                  </a:cubicBezTo>
                  <a:cubicBezTo>
                    <a:pt x="1541" y="1886"/>
                    <a:pt x="1604" y="1910"/>
                    <a:pt x="1666" y="1910"/>
                  </a:cubicBezTo>
                  <a:cubicBezTo>
                    <a:pt x="1728" y="1910"/>
                    <a:pt x="1791" y="1886"/>
                    <a:pt x="1839" y="1839"/>
                  </a:cubicBezTo>
                  <a:cubicBezTo>
                    <a:pt x="1934" y="1743"/>
                    <a:pt x="1934" y="1589"/>
                    <a:pt x="1839" y="14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601"/>
            </a:p>
          </p:txBody>
        </p:sp>
        <p:sp>
          <p:nvSpPr>
            <p:cNvPr id="132" name="Freeform 27">
              <a:extLst>
                <a:ext uri="{FF2B5EF4-FFF2-40B4-BE49-F238E27FC236}">
                  <a16:creationId xmlns:a16="http://schemas.microsoft.com/office/drawing/2014/main" id="{1B422B32-3293-4440-952A-38BC88B12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675" y="3886200"/>
              <a:ext cx="254000" cy="173038"/>
            </a:xfrm>
            <a:custGeom>
              <a:avLst/>
              <a:gdLst>
                <a:gd name="T0" fmla="*/ 2510 w 2597"/>
                <a:gd name="T1" fmla="*/ 69 h 1772"/>
                <a:gd name="T2" fmla="*/ 2347 w 2597"/>
                <a:gd name="T3" fmla="*/ 0 h 1772"/>
                <a:gd name="T4" fmla="*/ 2191 w 2597"/>
                <a:gd name="T5" fmla="*/ 62 h 1772"/>
                <a:gd name="T6" fmla="*/ 2188 w 2597"/>
                <a:gd name="T7" fmla="*/ 65 h 1772"/>
                <a:gd name="T8" fmla="*/ 998 w 2597"/>
                <a:gd name="T9" fmla="*/ 1226 h 1772"/>
                <a:gd name="T10" fmla="*/ 409 w 2597"/>
                <a:gd name="T11" fmla="*/ 651 h 1772"/>
                <a:gd name="T12" fmla="*/ 250 w 2597"/>
                <a:gd name="T13" fmla="*/ 586 h 1772"/>
                <a:gd name="T14" fmla="*/ 88 w 2597"/>
                <a:gd name="T15" fmla="*/ 653 h 1772"/>
                <a:gd name="T16" fmla="*/ 88 w 2597"/>
                <a:gd name="T17" fmla="*/ 973 h 1772"/>
                <a:gd name="T18" fmla="*/ 88 w 2597"/>
                <a:gd name="T19" fmla="*/ 974 h 1772"/>
                <a:gd name="T20" fmla="*/ 839 w 2597"/>
                <a:gd name="T21" fmla="*/ 1707 h 1772"/>
                <a:gd name="T22" fmla="*/ 998 w 2597"/>
                <a:gd name="T23" fmla="*/ 1772 h 1772"/>
                <a:gd name="T24" fmla="*/ 1158 w 2597"/>
                <a:gd name="T25" fmla="*/ 1707 h 1772"/>
                <a:gd name="T26" fmla="*/ 2506 w 2597"/>
                <a:gd name="T27" fmla="*/ 390 h 1772"/>
                <a:gd name="T28" fmla="*/ 2510 w 2597"/>
                <a:gd name="T29" fmla="*/ 69 h 1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97" h="1772">
                  <a:moveTo>
                    <a:pt x="2510" y="69"/>
                  </a:moveTo>
                  <a:cubicBezTo>
                    <a:pt x="2466" y="25"/>
                    <a:pt x="2409" y="0"/>
                    <a:pt x="2347" y="0"/>
                  </a:cubicBezTo>
                  <a:cubicBezTo>
                    <a:pt x="2288" y="0"/>
                    <a:pt x="2233" y="22"/>
                    <a:pt x="2191" y="62"/>
                  </a:cubicBezTo>
                  <a:cubicBezTo>
                    <a:pt x="2190" y="63"/>
                    <a:pt x="2189" y="64"/>
                    <a:pt x="2188" y="65"/>
                  </a:cubicBezTo>
                  <a:cubicBezTo>
                    <a:pt x="998" y="1226"/>
                    <a:pt x="998" y="1226"/>
                    <a:pt x="998" y="1226"/>
                  </a:cubicBezTo>
                  <a:cubicBezTo>
                    <a:pt x="409" y="651"/>
                    <a:pt x="409" y="651"/>
                    <a:pt x="409" y="651"/>
                  </a:cubicBezTo>
                  <a:cubicBezTo>
                    <a:pt x="366" y="609"/>
                    <a:pt x="310" y="586"/>
                    <a:pt x="250" y="586"/>
                  </a:cubicBezTo>
                  <a:cubicBezTo>
                    <a:pt x="189" y="586"/>
                    <a:pt x="131" y="610"/>
                    <a:pt x="88" y="653"/>
                  </a:cubicBezTo>
                  <a:cubicBezTo>
                    <a:pt x="1" y="741"/>
                    <a:pt x="0" y="885"/>
                    <a:pt x="88" y="973"/>
                  </a:cubicBezTo>
                  <a:cubicBezTo>
                    <a:pt x="88" y="974"/>
                    <a:pt x="88" y="974"/>
                    <a:pt x="88" y="974"/>
                  </a:cubicBezTo>
                  <a:cubicBezTo>
                    <a:pt x="839" y="1707"/>
                    <a:pt x="839" y="1707"/>
                    <a:pt x="839" y="1707"/>
                  </a:cubicBezTo>
                  <a:cubicBezTo>
                    <a:pt x="882" y="1749"/>
                    <a:pt x="939" y="1772"/>
                    <a:pt x="998" y="1772"/>
                  </a:cubicBezTo>
                  <a:cubicBezTo>
                    <a:pt x="1058" y="1772"/>
                    <a:pt x="1115" y="1749"/>
                    <a:pt x="1158" y="1707"/>
                  </a:cubicBezTo>
                  <a:cubicBezTo>
                    <a:pt x="2506" y="390"/>
                    <a:pt x="2506" y="390"/>
                    <a:pt x="2506" y="390"/>
                  </a:cubicBezTo>
                  <a:cubicBezTo>
                    <a:pt x="2596" y="303"/>
                    <a:pt x="2597" y="159"/>
                    <a:pt x="251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908" tIns="91454" rIns="182908" bIns="91454" numCol="1" anchor="t" anchorCtr="0" compatLnSpc="1">
              <a:prstTxWarp prst="textNoShape">
                <a:avLst/>
              </a:prstTxWarp>
            </a:bodyPr>
            <a:lstStyle/>
            <a:p>
              <a:endParaRPr lang="en-US" sz="3601"/>
            </a:p>
          </p:txBody>
        </p:sp>
      </p:grpSp>
      <p:sp>
        <p:nvSpPr>
          <p:cNvPr id="133" name="Inhaltsplatzhalter 4">
            <a:extLst>
              <a:ext uri="{FF2B5EF4-FFF2-40B4-BE49-F238E27FC236}">
                <a16:creationId xmlns:a16="http://schemas.microsoft.com/office/drawing/2014/main" id="{D3A4B706-F8CD-4DEA-9A84-F34EC57DBA24}"/>
              </a:ext>
            </a:extLst>
          </p:cNvPr>
          <p:cNvSpPr txBox="1">
            <a:spLocks/>
          </p:cNvSpPr>
          <p:nvPr/>
        </p:nvSpPr>
        <p:spPr>
          <a:xfrm>
            <a:off x="12277890" y="8179296"/>
            <a:ext cx="5472228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INVESTIGATE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: Current modeling methods</a:t>
            </a:r>
          </a:p>
        </p:txBody>
      </p:sp>
      <p:sp>
        <p:nvSpPr>
          <p:cNvPr id="134" name="Inhaltsplatzhalter 4">
            <a:extLst>
              <a:ext uri="{FF2B5EF4-FFF2-40B4-BE49-F238E27FC236}">
                <a16:creationId xmlns:a16="http://schemas.microsoft.com/office/drawing/2014/main" id="{18E0318F-A95F-42E6-9B2E-CA60A7265081}"/>
              </a:ext>
            </a:extLst>
          </p:cNvPr>
          <p:cNvSpPr txBox="1">
            <a:spLocks/>
          </p:cNvSpPr>
          <p:nvPr/>
        </p:nvSpPr>
        <p:spPr>
          <a:xfrm>
            <a:off x="11614849" y="6815518"/>
            <a:ext cx="590039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DEVELOP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: DED process simulation model 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5" name="Inhaltsplatzhalter 4">
            <a:extLst>
              <a:ext uri="{FF2B5EF4-FFF2-40B4-BE49-F238E27FC236}">
                <a16:creationId xmlns:a16="http://schemas.microsoft.com/office/drawing/2014/main" id="{276EA304-6FCB-4497-A4A4-11D912AECAA8}"/>
              </a:ext>
            </a:extLst>
          </p:cNvPr>
          <p:cNvSpPr txBox="1">
            <a:spLocks/>
          </p:cNvSpPr>
          <p:nvPr/>
        </p:nvSpPr>
        <p:spPr>
          <a:xfrm>
            <a:off x="10961121" y="5476504"/>
            <a:ext cx="6554119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FOCUS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: Computation time reduction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6" name="Inhaltsplatzhalter 4">
            <a:extLst>
              <a:ext uri="{FF2B5EF4-FFF2-40B4-BE49-F238E27FC236}">
                <a16:creationId xmlns:a16="http://schemas.microsoft.com/office/drawing/2014/main" id="{77308807-F9EC-4767-98AB-DC47CFAD76A1}"/>
              </a:ext>
            </a:extLst>
          </p:cNvPr>
          <p:cNvSpPr txBox="1">
            <a:spLocks/>
          </p:cNvSpPr>
          <p:nvPr/>
        </p:nvSpPr>
        <p:spPr>
          <a:xfrm>
            <a:off x="10234137" y="4140411"/>
            <a:ext cx="7281103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VALIDATE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: With experiment data</a:t>
            </a:r>
          </a:p>
        </p:txBody>
      </p:sp>
      <p:sp>
        <p:nvSpPr>
          <p:cNvPr id="137" name="Inhaltsplatzhalter 4">
            <a:extLst>
              <a:ext uri="{FF2B5EF4-FFF2-40B4-BE49-F238E27FC236}">
                <a16:creationId xmlns:a16="http://schemas.microsoft.com/office/drawing/2014/main" id="{6CCB3D61-E01D-4107-95C9-630854ADDEE1}"/>
              </a:ext>
            </a:extLst>
          </p:cNvPr>
          <p:cNvSpPr txBox="1">
            <a:spLocks/>
          </p:cNvSpPr>
          <p:nvPr/>
        </p:nvSpPr>
        <p:spPr>
          <a:xfrm>
            <a:off x="9567336" y="2792657"/>
            <a:ext cx="7934988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OUTCOME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: PREDICTIVE SIMULATION TOOL FOR LARGE-PART DED</a:t>
            </a:r>
          </a:p>
        </p:txBody>
      </p:sp>
      <p:pic>
        <p:nvPicPr>
          <p:cNvPr id="49" name="Picture 2">
            <a:extLst>
              <a:ext uri="{FF2B5EF4-FFF2-40B4-BE49-F238E27FC236}">
                <a16:creationId xmlns:a16="http://schemas.microsoft.com/office/drawing/2014/main" id="{E530A4CA-24BF-4368-BE8A-25A27EC49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5068" y="8762634"/>
            <a:ext cx="2880000" cy="26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>
            <a:extLst>
              <a:ext uri="{FF2B5EF4-FFF2-40B4-BE49-F238E27FC236}">
                <a16:creationId xmlns:a16="http://schemas.microsoft.com/office/drawing/2014/main" id="{5746EA10-F6D8-4F1F-A959-9C5BA33AF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9857" y="7370090"/>
            <a:ext cx="2880000" cy="26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>
            <a:extLst>
              <a:ext uri="{FF2B5EF4-FFF2-40B4-BE49-F238E27FC236}">
                <a16:creationId xmlns:a16="http://schemas.microsoft.com/office/drawing/2014/main" id="{2C030DF7-76A9-40D2-905A-D2762BA22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235" y="3301792"/>
            <a:ext cx="2880000" cy="26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76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99" grpId="0" animBg="1"/>
      <p:bldP spid="100" grpId="0" animBg="1"/>
      <p:bldP spid="101" grpId="0" animBg="1"/>
      <p:bldP spid="133" grpId="0"/>
      <p:bldP spid="134" grpId="0"/>
      <p:bldP spid="135" grpId="0"/>
      <p:bldP spid="136" grpId="0"/>
      <p:bldP spid="1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A97992-7903-6B48-AD96-4EB7DECB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23" y="2248247"/>
            <a:ext cx="8992988" cy="2958973"/>
          </a:xfrm>
        </p:spPr>
        <p:txBody>
          <a:bodyPr/>
          <a:lstStyle/>
          <a:p>
            <a:r>
              <a:rPr lang="en-US" dirty="0"/>
              <a:t>Methods and use of COMSOL Multiphysics®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574452-E928-3342-B365-133995967F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024" y="6153547"/>
            <a:ext cx="8359228" cy="3193891"/>
          </a:xfrm>
        </p:spPr>
        <p:txBody>
          <a:bodyPr>
            <a:normAutofit/>
          </a:bodyPr>
          <a:lstStyle/>
          <a:p>
            <a:r>
              <a:rPr lang="en-GB" dirty="0"/>
              <a:t>Experiment </a:t>
            </a:r>
          </a:p>
          <a:p>
            <a:r>
              <a:rPr lang="en-GB" dirty="0"/>
              <a:t>Numerical model development</a:t>
            </a:r>
          </a:p>
          <a:p>
            <a:r>
              <a:rPr lang="en-GB" dirty="0"/>
              <a:t>Numerical model set-up</a:t>
            </a:r>
          </a:p>
          <a:p>
            <a:r>
              <a:rPr lang="en-GB" dirty="0"/>
              <a:t>Numerical analyses</a:t>
            </a:r>
          </a:p>
        </p:txBody>
      </p:sp>
      <p:pic>
        <p:nvPicPr>
          <p:cNvPr id="4" name="Espace réservé pour une image  12">
            <a:extLst>
              <a:ext uri="{FF2B5EF4-FFF2-40B4-BE49-F238E27FC236}">
                <a16:creationId xmlns:a16="http://schemas.microsoft.com/office/drawing/2014/main" id="{87E45245-050D-7B43-A1A3-FCE327B6636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Espace réservé pour une image  14">
            <a:extLst>
              <a:ext uri="{FF2B5EF4-FFF2-40B4-BE49-F238E27FC236}">
                <a16:creationId xmlns:a16="http://schemas.microsoft.com/office/drawing/2014/main" id="{083DF064-0A5E-3842-99C2-835CB492B36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Espace réservé pour une image  10">
            <a:extLst>
              <a:ext uri="{FF2B5EF4-FFF2-40B4-BE49-F238E27FC236}">
                <a16:creationId xmlns:a16="http://schemas.microsoft.com/office/drawing/2014/main" id="{1CD929A3-CA33-B54E-84F2-90CDE89A2A7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Espace réservé pour une image  12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9165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5">
            <a:extLst>
              <a:ext uri="{FF2B5EF4-FFF2-40B4-BE49-F238E27FC236}">
                <a16:creationId xmlns:a16="http://schemas.microsoft.com/office/drawing/2014/main" id="{D5A1AE6B-8488-499F-B874-1F45959AB3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5" t="33276" r="18207" b="33041"/>
          <a:stretch/>
        </p:blipFill>
        <p:spPr bwMode="auto">
          <a:xfrm>
            <a:off x="9230277" y="6375204"/>
            <a:ext cx="7920000" cy="230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" name="Espace réservé du texte 3">
            <a:extLst>
              <a:ext uri="{FF2B5EF4-FFF2-40B4-BE49-F238E27FC236}">
                <a16:creationId xmlns:a16="http://schemas.microsoft.com/office/drawing/2014/main" id="{C9074FDE-E39F-4C95-8365-24C698455618}"/>
              </a:ext>
            </a:extLst>
          </p:cNvPr>
          <p:cNvSpPr txBox="1">
            <a:spLocks/>
          </p:cNvSpPr>
          <p:nvPr/>
        </p:nvSpPr>
        <p:spPr>
          <a:xfrm>
            <a:off x="172841" y="1005815"/>
            <a:ext cx="7536626" cy="872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1371851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2801" b="0" i="0" kern="1200">
                <a:solidFill>
                  <a:srgbClr val="313131"/>
                </a:solidFill>
                <a:latin typeface="Segoe UI Semibold" panose="020B0702040204020203" pitchFamily="34" charset="0"/>
                <a:ea typeface="Roboto Medium" panose="02000000000000000000" pitchFamily="2" charset="0"/>
                <a:cs typeface="Segoe UI Semibold" panose="020B0702040204020203" pitchFamily="34" charset="0"/>
              </a:defRPr>
            </a:lvl1pPr>
            <a:lvl2pPr marL="1028888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815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740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666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2592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8517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4444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30369" indent="-342963" algn="l" defTabSz="1371851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Experiment DOE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Titre 1">
            <a:extLst>
              <a:ext uri="{FF2B5EF4-FFF2-40B4-BE49-F238E27FC236}">
                <a16:creationId xmlns:a16="http://schemas.microsoft.com/office/drawing/2014/main" id="{C6313194-A461-4EEF-A658-B7C671768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4164952" cy="1133831"/>
          </a:xfrm>
        </p:spPr>
        <p:txBody>
          <a:bodyPr/>
          <a:lstStyle/>
          <a:p>
            <a:r>
              <a:rPr lang="en-GB" dirty="0"/>
              <a:t>Experiment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34DAC59-FCF8-421C-A5FF-83A1CBC8BA00}"/>
              </a:ext>
            </a:extLst>
          </p:cNvPr>
          <p:cNvSpPr/>
          <p:nvPr/>
        </p:nvSpPr>
        <p:spPr>
          <a:xfrm>
            <a:off x="3257548" y="2015114"/>
            <a:ext cx="2589411" cy="145036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800"/>
              </a:spcAft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Substrate: S235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 part: SS 316L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D3638EF3-E48B-463F-80C1-00E035DD4291}"/>
                  </a:ext>
                </a:extLst>
              </p:cNvPr>
              <p:cNvSpPr/>
              <p:nvPr/>
            </p:nvSpPr>
            <p:spPr>
              <a:xfrm>
                <a:off x="172841" y="2015114"/>
                <a:ext cx="2589410" cy="145036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>
                  <a:spcAft>
                    <a:spcPts val="1800"/>
                  </a:spcAft>
                </a:pP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</a:t>
                </a:r>
              </a:p>
              <a:p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800 W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1 m/min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2.2 mm</a:t>
                </a:r>
              </a:p>
            </p:txBody>
          </p:sp>
        </mc:Choice>
        <mc:Fallback xmlns="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D3638EF3-E48B-463F-80C1-00E035DD42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841" y="2015114"/>
                <a:ext cx="2589410" cy="1450365"/>
              </a:xfrm>
              <a:prstGeom prst="roundRect">
                <a:avLst/>
              </a:prstGeom>
              <a:blipFill>
                <a:blip r:embed="rId3"/>
                <a:stretch>
                  <a:fillRect b="-3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F69DEF8-96F0-4120-92DF-99368C346FE0}"/>
              </a:ext>
            </a:extLst>
          </p:cNvPr>
          <p:cNvSpPr/>
          <p:nvPr/>
        </p:nvSpPr>
        <p:spPr>
          <a:xfrm>
            <a:off x="6342258" y="2015114"/>
            <a:ext cx="2589411" cy="1450365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800"/>
              </a:spcAft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</a:t>
            </a: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layers (2 tracks/layer)</a:t>
            </a: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weld length: 80 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D0C578-133B-41E9-A190-197393BEB8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2" r="14605" b="19510"/>
          <a:stretch/>
        </p:blipFill>
        <p:spPr bwMode="auto">
          <a:xfrm>
            <a:off x="11750277" y="258570"/>
            <a:ext cx="5400000" cy="523298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95145D-932A-4A34-9AA4-6F170C29F382}"/>
              </a:ext>
            </a:extLst>
          </p:cNvPr>
          <p:cNvSpPr txBox="1"/>
          <p:nvPr/>
        </p:nvSpPr>
        <p:spPr>
          <a:xfrm>
            <a:off x="17273440" y="8261139"/>
            <a:ext cx="82907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6.97 mm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3D84BED-56FF-46B8-9921-29DF75CFA5CE}"/>
              </a:ext>
            </a:extLst>
          </p:cNvPr>
          <p:cNvCxnSpPr/>
          <p:nvPr/>
        </p:nvCxnSpPr>
        <p:spPr>
          <a:xfrm flipV="1">
            <a:off x="17129826" y="8233242"/>
            <a:ext cx="0" cy="32400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0D83BD7-C5BC-4803-8F53-5B62D65708CF}"/>
              </a:ext>
            </a:extLst>
          </p:cNvPr>
          <p:cNvSpPr txBox="1"/>
          <p:nvPr/>
        </p:nvSpPr>
        <p:spPr>
          <a:xfrm>
            <a:off x="13266023" y="8659483"/>
            <a:ext cx="2143537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Scan data v/s CAD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C83DD1-C6D9-4F7A-BE3C-69E3EE223379}"/>
              </a:ext>
            </a:extLst>
          </p:cNvPr>
          <p:cNvSpPr txBox="1"/>
          <p:nvPr/>
        </p:nvSpPr>
        <p:spPr>
          <a:xfrm>
            <a:off x="13760828" y="5481531"/>
            <a:ext cx="1378904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0F084D-9426-4728-8B5D-BBBB29BC8D5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5" t="13843" r="22187" b="3682"/>
          <a:stretch/>
        </p:blipFill>
        <p:spPr>
          <a:xfrm>
            <a:off x="172840" y="4171252"/>
            <a:ext cx="4320000" cy="29191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2E80D7E-754C-4B21-A993-E93DD206790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8" t="12895" r="8864" b="14667"/>
          <a:stretch/>
        </p:blipFill>
        <p:spPr>
          <a:xfrm>
            <a:off x="4664200" y="4914978"/>
            <a:ext cx="4320000" cy="21753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FE0DD3-A3F5-448E-AAF4-C0BA2242CB03}"/>
              </a:ext>
            </a:extLst>
          </p:cNvPr>
          <p:cNvSpPr txBox="1"/>
          <p:nvPr/>
        </p:nvSpPr>
        <p:spPr>
          <a:xfrm>
            <a:off x="1968799" y="7070083"/>
            <a:ext cx="728084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64668B-F18B-43BA-B96E-5F2BB471E921}"/>
              </a:ext>
            </a:extLst>
          </p:cNvPr>
          <p:cNvSpPr txBox="1"/>
          <p:nvPr/>
        </p:nvSpPr>
        <p:spPr>
          <a:xfrm>
            <a:off x="5889492" y="7070083"/>
            <a:ext cx="1869423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Sensors location</a:t>
            </a:r>
          </a:p>
        </p:txBody>
      </p:sp>
    </p:spTree>
    <p:extLst>
      <p:ext uri="{BB962C8B-B14F-4D97-AF65-F5344CB8AC3E}">
        <p14:creationId xmlns:p14="http://schemas.microsoft.com/office/powerpoint/2010/main" val="117935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  <p:bldP spid="12" grpId="0"/>
      <p:bldP spid="13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55ED508B-9D80-4F0D-B31A-3257D143CB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2" t="30044" r="8014" b="29610"/>
          <a:stretch/>
        </p:blipFill>
        <p:spPr>
          <a:xfrm>
            <a:off x="9362372" y="1463752"/>
            <a:ext cx="8640000" cy="410427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B700BED-412D-4D60-ABC5-9584C1F775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6" t="29871" r="7720" b="29350"/>
          <a:stretch/>
        </p:blipFill>
        <p:spPr>
          <a:xfrm>
            <a:off x="9362372" y="1463752"/>
            <a:ext cx="8640000" cy="4123039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7C5D6D1-2DFE-4805-9D0E-A8C18C9FB0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6" t="29870" r="7720" b="29437"/>
          <a:stretch/>
        </p:blipFill>
        <p:spPr>
          <a:xfrm>
            <a:off x="9362372" y="1463752"/>
            <a:ext cx="8640000" cy="411428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52B86E4-137C-4021-A261-1A62DB58B4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6" t="30044" r="7460" b="29177"/>
          <a:stretch/>
        </p:blipFill>
        <p:spPr>
          <a:xfrm>
            <a:off x="9362372" y="1463752"/>
            <a:ext cx="8640000" cy="411054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32E5733-1305-B947-BD58-20EDADB1C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40" y="0"/>
            <a:ext cx="11124839" cy="1133831"/>
          </a:xfrm>
        </p:spPr>
        <p:txBody>
          <a:bodyPr/>
          <a:lstStyle/>
          <a:p>
            <a:r>
              <a:rPr lang="en-GB" dirty="0"/>
              <a:t>Numerical model development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0E2E26-FFFB-0D44-A95E-96D53650D3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840" y="1005815"/>
            <a:ext cx="7709287" cy="872578"/>
          </a:xfrm>
        </p:spPr>
        <p:txBody>
          <a:bodyPr anchor="ctr"/>
          <a:lstStyle/>
          <a:p>
            <a:r>
              <a:rPr lang="en-GB" dirty="0"/>
              <a:t>FH &amp; Layer Lumping method for DED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BF58485-F921-475F-AECC-D4D655211BA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" t="6087" r="1185" b="8243"/>
          <a:stretch/>
        </p:blipFill>
        <p:spPr>
          <a:xfrm>
            <a:off x="172840" y="2934742"/>
            <a:ext cx="4320000" cy="2499110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7AD48FB1-D974-410C-AD33-59B958A63113}"/>
              </a:ext>
            </a:extLst>
          </p:cNvPr>
          <p:cNvSpPr/>
          <p:nvPr/>
        </p:nvSpPr>
        <p:spPr>
          <a:xfrm>
            <a:off x="5155436" y="4091229"/>
            <a:ext cx="3600000" cy="10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SUBSTRATE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9950CD8-29A2-4964-850F-E96404D8F972}"/>
              </a:ext>
            </a:extLst>
          </p:cNvPr>
          <p:cNvSpPr/>
          <p:nvPr/>
        </p:nvSpPr>
        <p:spPr>
          <a:xfrm>
            <a:off x="5515436" y="3731229"/>
            <a:ext cx="2880000" cy="360000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Currently heated for t</a:t>
            </a:r>
            <a:r>
              <a:rPr lang="en-GB" sz="16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C8B7FCB-DD75-4292-8526-13CDE66EB1C2}"/>
              </a:ext>
            </a:extLst>
          </p:cNvPr>
          <p:cNvSpPr/>
          <p:nvPr/>
        </p:nvSpPr>
        <p:spPr>
          <a:xfrm>
            <a:off x="5515436" y="3371229"/>
            <a:ext cx="2880000" cy="36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Undeposited (quiet)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24DDF34-5C75-4EEC-A558-86986CE7F467}"/>
              </a:ext>
            </a:extLst>
          </p:cNvPr>
          <p:cNvSpPr/>
          <p:nvPr/>
        </p:nvSpPr>
        <p:spPr>
          <a:xfrm>
            <a:off x="5515436" y="3020072"/>
            <a:ext cx="2880000" cy="36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Undeposited (quiet)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36C5C72-3992-48B1-BBE5-52C816B41723}"/>
              </a:ext>
            </a:extLst>
          </p:cNvPr>
          <p:cNvSpPr/>
          <p:nvPr/>
        </p:nvSpPr>
        <p:spPr>
          <a:xfrm>
            <a:off x="5155436" y="7196282"/>
            <a:ext cx="3600000" cy="10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SUBSTRATE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C1B2132-44FC-46EF-B3D3-5269908B581E}"/>
              </a:ext>
            </a:extLst>
          </p:cNvPr>
          <p:cNvSpPr/>
          <p:nvPr/>
        </p:nvSpPr>
        <p:spPr>
          <a:xfrm>
            <a:off x="5515436" y="6836282"/>
            <a:ext cx="2880000" cy="360000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Currently cooled for t</a:t>
            </a:r>
            <a:r>
              <a:rPr lang="en-GB" sz="16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7DF835B-56B7-4F67-B68D-5FAF717FA521}"/>
              </a:ext>
            </a:extLst>
          </p:cNvPr>
          <p:cNvSpPr/>
          <p:nvPr/>
        </p:nvSpPr>
        <p:spPr>
          <a:xfrm>
            <a:off x="5515436" y="6476282"/>
            <a:ext cx="2880000" cy="36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Undeposited (quiet)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36048C-3B43-4777-9426-7B99E9C8824D}"/>
              </a:ext>
            </a:extLst>
          </p:cNvPr>
          <p:cNvSpPr/>
          <p:nvPr/>
        </p:nvSpPr>
        <p:spPr>
          <a:xfrm>
            <a:off x="5515436" y="6125125"/>
            <a:ext cx="2880000" cy="36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Undeposited (quiet)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A698086E-035E-4AF9-8F9D-88B216D0F049}"/>
              </a:ext>
            </a:extLst>
          </p:cNvPr>
          <p:cNvSpPr/>
          <p:nvPr/>
        </p:nvSpPr>
        <p:spPr>
          <a:xfrm>
            <a:off x="598676" y="7196282"/>
            <a:ext cx="3600000" cy="108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SUBSTRATE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F5F6D04-355D-4E3C-9171-B398C26674C0}"/>
              </a:ext>
            </a:extLst>
          </p:cNvPr>
          <p:cNvSpPr/>
          <p:nvPr/>
        </p:nvSpPr>
        <p:spPr>
          <a:xfrm>
            <a:off x="958676" y="6836282"/>
            <a:ext cx="2880000" cy="3600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Previously deposited</a:t>
            </a:r>
            <a:endParaRPr lang="en-GB" sz="16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0FCF197-136C-4EA6-8956-7326FAF2BD70}"/>
              </a:ext>
            </a:extLst>
          </p:cNvPr>
          <p:cNvSpPr/>
          <p:nvPr/>
        </p:nvSpPr>
        <p:spPr>
          <a:xfrm>
            <a:off x="958676" y="6476282"/>
            <a:ext cx="2880000" cy="360000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Currently heated for t</a:t>
            </a:r>
            <a:r>
              <a:rPr lang="en-GB" sz="16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73ACD6CF-2F49-4E8C-A0CC-0660BD89C891}"/>
              </a:ext>
            </a:extLst>
          </p:cNvPr>
          <p:cNvSpPr/>
          <p:nvPr/>
        </p:nvSpPr>
        <p:spPr>
          <a:xfrm>
            <a:off x="958676" y="6125125"/>
            <a:ext cx="2880000" cy="36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Undeposited (quiet)</a:t>
            </a:r>
          </a:p>
        </p:txBody>
      </p:sp>
      <p:sp>
        <p:nvSpPr>
          <p:cNvPr id="94" name="Arrow: Right 93">
            <a:extLst>
              <a:ext uri="{FF2B5EF4-FFF2-40B4-BE49-F238E27FC236}">
                <a16:creationId xmlns:a16="http://schemas.microsoft.com/office/drawing/2014/main" id="{994F0E38-281D-48B4-9E19-009F6DB255C8}"/>
              </a:ext>
            </a:extLst>
          </p:cNvPr>
          <p:cNvSpPr/>
          <p:nvPr/>
        </p:nvSpPr>
        <p:spPr>
          <a:xfrm rot="5400000">
            <a:off x="6595436" y="5468177"/>
            <a:ext cx="720000" cy="360000"/>
          </a:xfrm>
          <a:prstGeom prst="rightArrow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Arrow: Right 94">
            <a:extLst>
              <a:ext uri="{FF2B5EF4-FFF2-40B4-BE49-F238E27FC236}">
                <a16:creationId xmlns:a16="http://schemas.microsoft.com/office/drawing/2014/main" id="{2D588045-8733-45F7-A004-7EC131EC5F7D}"/>
              </a:ext>
            </a:extLst>
          </p:cNvPr>
          <p:cNvSpPr/>
          <p:nvPr/>
        </p:nvSpPr>
        <p:spPr>
          <a:xfrm rot="10800000">
            <a:off x="4317056" y="7556282"/>
            <a:ext cx="720000" cy="360000"/>
          </a:xfrm>
          <a:prstGeom prst="rightArrow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5A5E359-2FFF-40BD-8593-58C1A9D076B5}"/>
              </a:ext>
            </a:extLst>
          </p:cNvPr>
          <p:cNvCxnSpPr>
            <a:cxnSpLocks/>
          </p:cNvCxnSpPr>
          <p:nvPr/>
        </p:nvCxnSpPr>
        <p:spPr>
          <a:xfrm>
            <a:off x="4938500" y="2794487"/>
            <a:ext cx="0" cy="306397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AD077B6A-6D3B-47E0-8576-A94DF6C45615}"/>
              </a:ext>
            </a:extLst>
          </p:cNvPr>
          <p:cNvCxnSpPr>
            <a:cxnSpLocks/>
          </p:cNvCxnSpPr>
          <p:nvPr/>
        </p:nvCxnSpPr>
        <p:spPr>
          <a:xfrm>
            <a:off x="8940524" y="2794487"/>
            <a:ext cx="0" cy="565407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D598F8C1-09F6-4C21-A058-466337388EE7}"/>
              </a:ext>
            </a:extLst>
          </p:cNvPr>
          <p:cNvCxnSpPr>
            <a:cxnSpLocks/>
          </p:cNvCxnSpPr>
          <p:nvPr/>
        </p:nvCxnSpPr>
        <p:spPr>
          <a:xfrm>
            <a:off x="4938500" y="2794487"/>
            <a:ext cx="400202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64685A0-BE59-45EE-8383-C618C3813F00}"/>
              </a:ext>
            </a:extLst>
          </p:cNvPr>
          <p:cNvCxnSpPr>
            <a:cxnSpLocks/>
          </p:cNvCxnSpPr>
          <p:nvPr/>
        </p:nvCxnSpPr>
        <p:spPr>
          <a:xfrm>
            <a:off x="411480" y="8448559"/>
            <a:ext cx="852904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63C1473-223A-4FE1-9138-4233D7136C56}"/>
              </a:ext>
            </a:extLst>
          </p:cNvPr>
          <p:cNvCxnSpPr>
            <a:cxnSpLocks/>
          </p:cNvCxnSpPr>
          <p:nvPr/>
        </p:nvCxnSpPr>
        <p:spPr>
          <a:xfrm>
            <a:off x="411480" y="5858461"/>
            <a:ext cx="0" cy="259009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2C96FE4-0D84-4F5D-9856-D3C91FF0BA38}"/>
              </a:ext>
            </a:extLst>
          </p:cNvPr>
          <p:cNvCxnSpPr>
            <a:cxnSpLocks/>
          </p:cNvCxnSpPr>
          <p:nvPr/>
        </p:nvCxnSpPr>
        <p:spPr>
          <a:xfrm>
            <a:off x="411480" y="5858461"/>
            <a:ext cx="452702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428D03FE-32C5-481C-9CA0-42BAF0E8408B}"/>
              </a:ext>
            </a:extLst>
          </p:cNvPr>
          <p:cNvSpPr txBox="1"/>
          <p:nvPr/>
        </p:nvSpPr>
        <p:spPr>
          <a:xfrm>
            <a:off x="1128813" y="8455954"/>
            <a:ext cx="7094378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Time decomposition for a single layer (b) FH method schematic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38BFD4A9-538D-48BC-8D18-8AFB97D41CFF}"/>
              </a:ext>
            </a:extLst>
          </p:cNvPr>
          <p:cNvSpPr txBox="1"/>
          <p:nvPr/>
        </p:nvSpPr>
        <p:spPr>
          <a:xfrm>
            <a:off x="966247" y="2803864"/>
            <a:ext cx="468398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BCD5A7B-3FE6-4455-B515-6FA77C34A35D}"/>
              </a:ext>
            </a:extLst>
          </p:cNvPr>
          <p:cNvSpPr txBox="1"/>
          <p:nvPr/>
        </p:nvSpPr>
        <p:spPr>
          <a:xfrm>
            <a:off x="4948688" y="2798172"/>
            <a:ext cx="482825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2BF09F6A-5027-4A32-B244-DB9716B74D7E}"/>
                  </a:ext>
                </a:extLst>
              </p:cNvPr>
              <p:cNvSpPr txBox="1"/>
              <p:nvPr/>
            </p:nvSpPr>
            <p:spPr>
              <a:xfrm>
                <a:off x="4938499" y="1957149"/>
                <a:ext cx="2879993" cy="69051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𝑓𝑙𝑢𝑥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𝑙𝑎𝑦𝑒𝑟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𝑙𝑎𝑦𝑒𝑟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h𝑒𝑎𝑡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2BF09F6A-5027-4A32-B244-DB9716B74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499" y="1957149"/>
                <a:ext cx="2879993" cy="6905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2C7906B9-53A2-49E8-8CD2-AE2FB12E2371}"/>
                  </a:ext>
                </a:extLst>
              </p:cNvPr>
              <p:cNvSpPr txBox="1"/>
              <p:nvPr/>
            </p:nvSpPr>
            <p:spPr>
              <a:xfrm>
                <a:off x="1476144" y="3635623"/>
                <a:ext cx="1723576" cy="66037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h𝑒𝑎𝑡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𝜐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2C7906B9-53A2-49E8-8CD2-AE2FB12E23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144" y="3635623"/>
                <a:ext cx="1723576" cy="66037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5624B067-E12D-4C6C-92CB-196A52CB87A3}"/>
              </a:ext>
            </a:extLst>
          </p:cNvPr>
          <p:cNvSpPr txBox="1"/>
          <p:nvPr/>
        </p:nvSpPr>
        <p:spPr>
          <a:xfrm>
            <a:off x="9362372" y="1463752"/>
            <a:ext cx="1548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lumping</a:t>
            </a: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∆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0.45 mm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02BC0C-5F73-463D-A037-21B5B5C67F38}"/>
              </a:ext>
            </a:extLst>
          </p:cNvPr>
          <p:cNvSpPr txBox="1"/>
          <p:nvPr/>
        </p:nvSpPr>
        <p:spPr>
          <a:xfrm>
            <a:off x="9362372" y="1463752"/>
            <a:ext cx="18261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2-layer lumping</a:t>
            </a: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∆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0.9 mm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9D7BCDB-5DF1-407F-A8D5-2713ED1650FA}"/>
              </a:ext>
            </a:extLst>
          </p:cNvPr>
          <p:cNvSpPr txBox="1"/>
          <p:nvPr/>
        </p:nvSpPr>
        <p:spPr>
          <a:xfrm>
            <a:off x="9362372" y="1463752"/>
            <a:ext cx="18261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4-layer lumping</a:t>
            </a: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∆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1.8 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C82286-8395-4629-B35B-48978230F8FD}"/>
              </a:ext>
            </a:extLst>
          </p:cNvPr>
          <p:cNvSpPr txBox="1"/>
          <p:nvPr/>
        </p:nvSpPr>
        <p:spPr>
          <a:xfrm>
            <a:off x="9362372" y="1463752"/>
            <a:ext cx="18261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8-layer lumping</a:t>
            </a: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∆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3.6 mm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620EFF-AC4C-4270-BFA8-2C973BDA3B27}"/>
              </a:ext>
            </a:extLst>
          </p:cNvPr>
          <p:cNvSpPr txBox="1"/>
          <p:nvPr/>
        </p:nvSpPr>
        <p:spPr>
          <a:xfrm>
            <a:off x="12416641" y="5506804"/>
            <a:ext cx="2531462" cy="498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Layer lumping method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4AE30F8E-FF86-4776-A8BD-D013E3935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786283"/>
              </p:ext>
            </p:extLst>
          </p:nvPr>
        </p:nvGraphicFramePr>
        <p:xfrm>
          <a:off x="11006787" y="6836282"/>
          <a:ext cx="5351164" cy="2590085"/>
        </p:xfrm>
        <a:graphic>
          <a:graphicData uri="http://schemas.openxmlformats.org/drawingml/2006/table">
            <a:tbl>
              <a:tblPr firstRow="1" firstCol="1" bandRow="1"/>
              <a:tblGrid>
                <a:gridCol w="1847256">
                  <a:extLst>
                    <a:ext uri="{9D8B030D-6E8A-4147-A177-3AD203B41FA5}">
                      <a16:colId xmlns:a16="http://schemas.microsoft.com/office/drawing/2014/main" val="3224627836"/>
                    </a:ext>
                  </a:extLst>
                </a:gridCol>
                <a:gridCol w="875977">
                  <a:extLst>
                    <a:ext uri="{9D8B030D-6E8A-4147-A177-3AD203B41FA5}">
                      <a16:colId xmlns:a16="http://schemas.microsoft.com/office/drawing/2014/main" val="3142448749"/>
                    </a:ext>
                  </a:extLst>
                </a:gridCol>
                <a:gridCol w="875977">
                  <a:extLst>
                    <a:ext uri="{9D8B030D-6E8A-4147-A177-3AD203B41FA5}">
                      <a16:colId xmlns:a16="http://schemas.microsoft.com/office/drawing/2014/main" val="3978441511"/>
                    </a:ext>
                  </a:extLst>
                </a:gridCol>
                <a:gridCol w="875977">
                  <a:extLst>
                    <a:ext uri="{9D8B030D-6E8A-4147-A177-3AD203B41FA5}">
                      <a16:colId xmlns:a16="http://schemas.microsoft.com/office/drawing/2014/main" val="2549173651"/>
                    </a:ext>
                  </a:extLst>
                </a:gridCol>
                <a:gridCol w="875977">
                  <a:extLst>
                    <a:ext uri="{9D8B030D-6E8A-4147-A177-3AD203B41FA5}">
                      <a16:colId xmlns:a16="http://schemas.microsoft.com/office/drawing/2014/main" val="1400113646"/>
                    </a:ext>
                  </a:extLst>
                </a:gridCol>
              </a:tblGrid>
              <a:tr h="518017">
                <a:tc rowSpan="2"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Sim. </a:t>
                      </a:r>
                    </a:p>
                    <a:p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parameters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Lumping configuration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915010"/>
                  </a:ext>
                </a:extLst>
              </a:tr>
              <a:tr h="518017">
                <a:tc vMerge="1">
                  <a:txBody>
                    <a:bodyPr/>
                    <a:lstStyle/>
                    <a:p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814413"/>
                  </a:ext>
                </a:extLst>
              </a:tr>
              <a:tr h="518017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Macro layers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5705245"/>
                  </a:ext>
                </a:extLst>
              </a:tr>
              <a:tr h="518017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∆z</a:t>
                      </a:r>
                      <a:r>
                        <a:rPr lang="en-US" sz="160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(mm)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0.45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1.8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3.6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2435740"/>
                  </a:ext>
                </a:extLst>
              </a:tr>
              <a:tr h="518017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Mesh elements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58970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37136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32203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28305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15122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94" grpId="0" animBg="1"/>
      <p:bldP spid="95" grpId="0" animBg="1"/>
      <p:bldP spid="134" grpId="0"/>
      <p:bldP spid="135" grpId="0"/>
      <p:bldP spid="136" grpId="0"/>
      <p:bldP spid="164" grpId="0" animBg="1"/>
      <p:bldP spid="166" grpId="0" animBg="1"/>
      <p:bldP spid="34" grpId="0"/>
      <p:bldP spid="34" grpId="1"/>
      <p:bldP spid="36" grpId="0"/>
      <p:bldP spid="36" grpId="1"/>
      <p:bldP spid="38" grpId="0"/>
      <p:bldP spid="38" grpId="1"/>
      <p:bldP spid="40" grpId="0"/>
      <p:bldP spid="41" grpId="0"/>
    </p:bldLst>
  </p:timing>
</p:sld>
</file>

<file path=ppt/theme/theme1.xml><?xml version="1.0" encoding="utf-8"?>
<a:theme xmlns:a="http://schemas.openxmlformats.org/drawingml/2006/main" name="IREPA LASER_PPT">
  <a:themeElements>
    <a:clrScheme name="My Color (1)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494B69"/>
      </a:accent1>
      <a:accent2>
        <a:srgbClr val="695D7A"/>
      </a:accent2>
      <a:accent3>
        <a:srgbClr val="9F5B72"/>
      </a:accent3>
      <a:accent4>
        <a:srgbClr val="D8707C"/>
      </a:accent4>
      <a:accent5>
        <a:srgbClr val="FDA85A"/>
      </a:accent5>
      <a:accent6>
        <a:srgbClr val="FDCD5A"/>
      </a:accent6>
      <a:hlink>
        <a:srgbClr val="FFFFFF"/>
      </a:hlink>
      <a:folHlink>
        <a:srgbClr val="595959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REPA_LASER_TramePPT_format 4-3_images compressées.pptx" id="{5FAA80D9-1D6A-446F-9A96-71073372CB8D}" vid="{704DCF6A-1683-4D25-869D-C76B97FAE8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IREPA_LASER_TramePPT_format 4-3</Template>
  <TotalTime>12731</TotalTime>
  <Words>909</Words>
  <Application>Microsoft Office PowerPoint</Application>
  <PresentationFormat>Custom</PresentationFormat>
  <Paragraphs>304</Paragraphs>
  <Slides>19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6" baseType="lpstr">
      <vt:lpstr>Agency FB</vt:lpstr>
      <vt:lpstr>Arial</vt:lpstr>
      <vt:lpstr>Calibri</vt:lpstr>
      <vt:lpstr>Calibri Light</vt:lpstr>
      <vt:lpstr>Cambria Math</vt:lpstr>
      <vt:lpstr>Karla</vt:lpstr>
      <vt:lpstr>Poppins Light</vt:lpstr>
      <vt:lpstr>Roboto</vt:lpstr>
      <vt:lpstr>Roboto light</vt:lpstr>
      <vt:lpstr>Roboto Medium</vt:lpstr>
      <vt:lpstr>Segoe UI Semibold</vt:lpstr>
      <vt:lpstr>Segoe UI Semilight</vt:lpstr>
      <vt:lpstr>Symbol</vt:lpstr>
      <vt:lpstr>Times New Roman</vt:lpstr>
      <vt:lpstr>Wingdings</vt:lpstr>
      <vt:lpstr>Wingdings 3</vt:lpstr>
      <vt:lpstr>IREPA LASER_PPT</vt:lpstr>
      <vt:lpstr>Process Simulation of Directed Energy Deposition process using COMSOL Multiphysics®</vt:lpstr>
      <vt:lpstr>Thermo-mechanical Simulation for DED</vt:lpstr>
      <vt:lpstr>Directed Energy Deposition (DED)</vt:lpstr>
      <vt:lpstr>Why simulation?</vt:lpstr>
      <vt:lpstr>Challenge!</vt:lpstr>
      <vt:lpstr>Project Goals!</vt:lpstr>
      <vt:lpstr>Methods and use of COMSOL Multiphysics®</vt:lpstr>
      <vt:lpstr>Experiment</vt:lpstr>
      <vt:lpstr>Numerical model development</vt:lpstr>
      <vt:lpstr>Numerical model set-up</vt:lpstr>
      <vt:lpstr>Numerical analyses</vt:lpstr>
      <vt:lpstr>EXP v/s SIM</vt:lpstr>
      <vt:lpstr>Simulation results</vt:lpstr>
      <vt:lpstr>Simulation results</vt:lpstr>
      <vt:lpstr>Simulation results</vt:lpstr>
      <vt:lpstr>Project Impact!</vt:lpstr>
      <vt:lpstr>Industrial part simulation</vt:lpstr>
      <vt:lpstr>Conclusions</vt:lpstr>
      <vt:lpstr>Contact-us 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 TITRE DE PRÉSENTATION</dc:title>
  <dc:creator>Lucile Géant</dc:creator>
  <cp:lastModifiedBy>Mara Pagani</cp:lastModifiedBy>
  <cp:revision>649</cp:revision>
  <cp:lastPrinted>2019-01-23T13:12:50Z</cp:lastPrinted>
  <dcterms:created xsi:type="dcterms:W3CDTF">2021-08-17T09:48:10Z</dcterms:created>
  <dcterms:modified xsi:type="dcterms:W3CDTF">2024-10-08T08:59:01Z</dcterms:modified>
</cp:coreProperties>
</file>