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73" r:id="rId1"/>
    <p:sldMasterId id="2147483799" r:id="rId2"/>
  </p:sldMasterIdLst>
  <p:notesMasterIdLst>
    <p:notesMasterId r:id="rId20"/>
  </p:notesMasterIdLst>
  <p:sldIdLst>
    <p:sldId id="287" r:id="rId3"/>
    <p:sldId id="289" r:id="rId4"/>
    <p:sldId id="290" r:id="rId5"/>
    <p:sldId id="291" r:id="rId6"/>
    <p:sldId id="293" r:id="rId7"/>
    <p:sldId id="294" r:id="rId8"/>
    <p:sldId id="295" r:id="rId9"/>
    <p:sldId id="297" r:id="rId10"/>
    <p:sldId id="298" r:id="rId11"/>
    <p:sldId id="299" r:id="rId12"/>
    <p:sldId id="300" r:id="rId13"/>
    <p:sldId id="301" r:id="rId14"/>
    <p:sldId id="302" r:id="rId15"/>
    <p:sldId id="303" r:id="rId16"/>
    <p:sldId id="304" r:id="rId17"/>
    <p:sldId id="305" r:id="rId18"/>
    <p:sldId id="292" r:id="rId19"/>
  </p:sldIdLst>
  <p:sldSz cx="11879263" cy="6840538"/>
  <p:notesSz cx="6858000" cy="9144000"/>
  <p:defaultTextStyle>
    <a:defPPr>
      <a:defRPr lang="it-IT"/>
    </a:defPPr>
    <a:lvl1pPr marL="0" algn="l" defTabSz="213878" rtl="0" eaLnBrk="1" latinLnBrk="0" hangingPunct="1">
      <a:defRPr sz="421" kern="1200">
        <a:solidFill>
          <a:schemeClr val="tx1"/>
        </a:solidFill>
        <a:latin typeface="+mn-lt"/>
        <a:ea typeface="+mn-ea"/>
        <a:cs typeface="+mn-cs"/>
      </a:defRPr>
    </a:lvl1pPr>
    <a:lvl2pPr marL="106939" algn="l" defTabSz="213878" rtl="0" eaLnBrk="1" latinLnBrk="0" hangingPunct="1">
      <a:defRPr sz="421" kern="1200">
        <a:solidFill>
          <a:schemeClr val="tx1"/>
        </a:solidFill>
        <a:latin typeface="+mn-lt"/>
        <a:ea typeface="+mn-ea"/>
        <a:cs typeface="+mn-cs"/>
      </a:defRPr>
    </a:lvl2pPr>
    <a:lvl3pPr marL="213878" algn="l" defTabSz="213878" rtl="0" eaLnBrk="1" latinLnBrk="0" hangingPunct="1">
      <a:defRPr sz="421" kern="1200">
        <a:solidFill>
          <a:schemeClr val="tx1"/>
        </a:solidFill>
        <a:latin typeface="+mn-lt"/>
        <a:ea typeface="+mn-ea"/>
        <a:cs typeface="+mn-cs"/>
      </a:defRPr>
    </a:lvl3pPr>
    <a:lvl4pPr marL="320817" algn="l" defTabSz="213878" rtl="0" eaLnBrk="1" latinLnBrk="0" hangingPunct="1">
      <a:defRPr sz="421" kern="1200">
        <a:solidFill>
          <a:schemeClr val="tx1"/>
        </a:solidFill>
        <a:latin typeface="+mn-lt"/>
        <a:ea typeface="+mn-ea"/>
        <a:cs typeface="+mn-cs"/>
      </a:defRPr>
    </a:lvl4pPr>
    <a:lvl5pPr marL="427756" algn="l" defTabSz="213878" rtl="0" eaLnBrk="1" latinLnBrk="0" hangingPunct="1">
      <a:defRPr sz="421" kern="1200">
        <a:solidFill>
          <a:schemeClr val="tx1"/>
        </a:solidFill>
        <a:latin typeface="+mn-lt"/>
        <a:ea typeface="+mn-ea"/>
        <a:cs typeface="+mn-cs"/>
      </a:defRPr>
    </a:lvl5pPr>
    <a:lvl6pPr marL="534695" algn="l" defTabSz="213878" rtl="0" eaLnBrk="1" latinLnBrk="0" hangingPunct="1">
      <a:defRPr sz="421" kern="1200">
        <a:solidFill>
          <a:schemeClr val="tx1"/>
        </a:solidFill>
        <a:latin typeface="+mn-lt"/>
        <a:ea typeface="+mn-ea"/>
        <a:cs typeface="+mn-cs"/>
      </a:defRPr>
    </a:lvl6pPr>
    <a:lvl7pPr marL="641634" algn="l" defTabSz="213878" rtl="0" eaLnBrk="1" latinLnBrk="0" hangingPunct="1">
      <a:defRPr sz="421" kern="1200">
        <a:solidFill>
          <a:schemeClr val="tx1"/>
        </a:solidFill>
        <a:latin typeface="+mn-lt"/>
        <a:ea typeface="+mn-ea"/>
        <a:cs typeface="+mn-cs"/>
      </a:defRPr>
    </a:lvl7pPr>
    <a:lvl8pPr marL="748574" algn="l" defTabSz="213878" rtl="0" eaLnBrk="1" latinLnBrk="0" hangingPunct="1">
      <a:defRPr sz="421" kern="1200">
        <a:solidFill>
          <a:schemeClr val="tx1"/>
        </a:solidFill>
        <a:latin typeface="+mn-lt"/>
        <a:ea typeface="+mn-ea"/>
        <a:cs typeface="+mn-cs"/>
      </a:defRPr>
    </a:lvl8pPr>
    <a:lvl9pPr marL="855513" algn="l" defTabSz="213878" rtl="0" eaLnBrk="1" latinLnBrk="0" hangingPunct="1">
      <a:defRPr sz="421"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7"/>
            <p14:sldId id="289"/>
            <p14:sldId id="290"/>
            <p14:sldId id="291"/>
            <p14:sldId id="293"/>
            <p14:sldId id="294"/>
            <p14:sldId id="295"/>
            <p14:sldId id="297"/>
            <p14:sldId id="298"/>
            <p14:sldId id="299"/>
            <p14:sldId id="300"/>
            <p14:sldId id="301"/>
            <p14:sldId id="302"/>
            <p14:sldId id="303"/>
            <p14:sldId id="304"/>
            <p14:sldId id="305"/>
            <p14:sldId id="292"/>
          </p14:sldIdLst>
        </p14:section>
        <p14:section name="Guidelines &amp; Examples" id="{31D5EE60-8FE9-4475-976F-B13E2EBE6E3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27" autoAdjust="0"/>
    <p:restoredTop sz="95251" autoAdjust="0"/>
  </p:normalViewPr>
  <p:slideViewPr>
    <p:cSldViewPr snapToGrid="0">
      <p:cViewPr varScale="1">
        <p:scale>
          <a:sx n="84" d="100"/>
          <a:sy n="84" d="100"/>
        </p:scale>
        <p:origin x="134" y="4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0"/>
    </p:cViewPr>
  </p:sorterViewPr>
  <p:notesViewPr>
    <p:cSldViewPr snapToGrid="0">
      <p:cViewPr varScale="1">
        <p:scale>
          <a:sx n="67" d="100"/>
          <a:sy n="67" d="100"/>
        </p:scale>
        <p:origin x="1978" y="31"/>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9/13/2024</a:t>
            </a:fld>
            <a:endParaRPr lang="en-US" dirty="0"/>
          </a:p>
        </p:txBody>
      </p:sp>
      <p:sp>
        <p:nvSpPr>
          <p:cNvPr id="4" name="Folienbildplatzhalter 3"/>
          <p:cNvSpPr>
            <a:spLocks noGrp="1" noRot="1" noChangeAspect="1"/>
          </p:cNvSpPr>
          <p:nvPr>
            <p:ph type="sldImg" idx="2"/>
          </p:nvPr>
        </p:nvSpPr>
        <p:spPr>
          <a:xfrm>
            <a:off x="749300" y="1143000"/>
            <a:ext cx="5359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‹N›</a:t>
            </a:fld>
            <a:endParaRPr lang="en-US" dirty="0"/>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982599" rtl="0" eaLnBrk="1" latinLnBrk="0" hangingPunct="1">
      <a:defRPr sz="1289" kern="1200">
        <a:solidFill>
          <a:schemeClr val="tx1"/>
        </a:solidFill>
        <a:latin typeface="+mn-lt"/>
        <a:ea typeface="+mn-ea"/>
        <a:cs typeface="+mn-cs"/>
      </a:defRPr>
    </a:lvl1pPr>
    <a:lvl2pPr marL="491300" algn="l" defTabSz="982599" rtl="0" eaLnBrk="1" latinLnBrk="0" hangingPunct="1">
      <a:defRPr sz="1289" kern="1200">
        <a:solidFill>
          <a:schemeClr val="tx1"/>
        </a:solidFill>
        <a:latin typeface="+mn-lt"/>
        <a:ea typeface="+mn-ea"/>
        <a:cs typeface="+mn-cs"/>
      </a:defRPr>
    </a:lvl2pPr>
    <a:lvl3pPr marL="982599" algn="l" defTabSz="982599" rtl="0" eaLnBrk="1" latinLnBrk="0" hangingPunct="1">
      <a:defRPr sz="1289" kern="1200">
        <a:solidFill>
          <a:schemeClr val="tx1"/>
        </a:solidFill>
        <a:latin typeface="+mn-lt"/>
        <a:ea typeface="+mn-ea"/>
        <a:cs typeface="+mn-cs"/>
      </a:defRPr>
    </a:lvl3pPr>
    <a:lvl4pPr marL="1473899" algn="l" defTabSz="982599" rtl="0" eaLnBrk="1" latinLnBrk="0" hangingPunct="1">
      <a:defRPr sz="1289" kern="1200">
        <a:solidFill>
          <a:schemeClr val="tx1"/>
        </a:solidFill>
        <a:latin typeface="+mn-lt"/>
        <a:ea typeface="+mn-ea"/>
        <a:cs typeface="+mn-cs"/>
      </a:defRPr>
    </a:lvl4pPr>
    <a:lvl5pPr marL="1965199" algn="l" defTabSz="982599" rtl="0" eaLnBrk="1" latinLnBrk="0" hangingPunct="1">
      <a:defRPr sz="1289" kern="1200">
        <a:solidFill>
          <a:schemeClr val="tx1"/>
        </a:solidFill>
        <a:latin typeface="+mn-lt"/>
        <a:ea typeface="+mn-ea"/>
        <a:cs typeface="+mn-cs"/>
      </a:defRPr>
    </a:lvl5pPr>
    <a:lvl6pPr marL="2456498" algn="l" defTabSz="982599" rtl="0" eaLnBrk="1" latinLnBrk="0" hangingPunct="1">
      <a:defRPr sz="1289" kern="1200">
        <a:solidFill>
          <a:schemeClr val="tx1"/>
        </a:solidFill>
        <a:latin typeface="+mn-lt"/>
        <a:ea typeface="+mn-ea"/>
        <a:cs typeface="+mn-cs"/>
      </a:defRPr>
    </a:lvl6pPr>
    <a:lvl7pPr marL="2947798" algn="l" defTabSz="982599" rtl="0" eaLnBrk="1" latinLnBrk="0" hangingPunct="1">
      <a:defRPr sz="1289" kern="1200">
        <a:solidFill>
          <a:schemeClr val="tx1"/>
        </a:solidFill>
        <a:latin typeface="+mn-lt"/>
        <a:ea typeface="+mn-ea"/>
        <a:cs typeface="+mn-cs"/>
      </a:defRPr>
    </a:lvl7pPr>
    <a:lvl8pPr marL="3439097" algn="l" defTabSz="982599" rtl="0" eaLnBrk="1" latinLnBrk="0" hangingPunct="1">
      <a:defRPr sz="1289" kern="1200">
        <a:solidFill>
          <a:schemeClr val="tx1"/>
        </a:solidFill>
        <a:latin typeface="+mn-lt"/>
        <a:ea typeface="+mn-ea"/>
        <a:cs typeface="+mn-cs"/>
      </a:defRPr>
    </a:lvl8pPr>
    <a:lvl9pPr marL="3930397" algn="l" defTabSz="982599" rtl="0" eaLnBrk="1" latinLnBrk="0" hangingPunct="1">
      <a:defRPr sz="128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13823258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10</a:t>
            </a:fld>
            <a:endParaRPr lang="en-US"/>
          </a:p>
        </p:txBody>
      </p:sp>
    </p:spTree>
    <p:extLst>
      <p:ext uri="{BB962C8B-B14F-4D97-AF65-F5344CB8AC3E}">
        <p14:creationId xmlns:p14="http://schemas.microsoft.com/office/powerpoint/2010/main" val="19386331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11</a:t>
            </a:fld>
            <a:endParaRPr lang="en-US"/>
          </a:p>
        </p:txBody>
      </p:sp>
    </p:spTree>
    <p:extLst>
      <p:ext uri="{BB962C8B-B14F-4D97-AF65-F5344CB8AC3E}">
        <p14:creationId xmlns:p14="http://schemas.microsoft.com/office/powerpoint/2010/main" val="3527266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12</a:t>
            </a:fld>
            <a:endParaRPr lang="en-US"/>
          </a:p>
        </p:txBody>
      </p:sp>
    </p:spTree>
    <p:extLst>
      <p:ext uri="{BB962C8B-B14F-4D97-AF65-F5344CB8AC3E}">
        <p14:creationId xmlns:p14="http://schemas.microsoft.com/office/powerpoint/2010/main" val="30263837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13</a:t>
            </a:fld>
            <a:endParaRPr lang="en-US"/>
          </a:p>
        </p:txBody>
      </p:sp>
    </p:spTree>
    <p:extLst>
      <p:ext uri="{BB962C8B-B14F-4D97-AF65-F5344CB8AC3E}">
        <p14:creationId xmlns:p14="http://schemas.microsoft.com/office/powerpoint/2010/main" val="3027514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14</a:t>
            </a:fld>
            <a:endParaRPr lang="en-US"/>
          </a:p>
        </p:txBody>
      </p:sp>
    </p:spTree>
    <p:extLst>
      <p:ext uri="{BB962C8B-B14F-4D97-AF65-F5344CB8AC3E}">
        <p14:creationId xmlns:p14="http://schemas.microsoft.com/office/powerpoint/2010/main" val="15565379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15</a:t>
            </a:fld>
            <a:endParaRPr lang="en-US"/>
          </a:p>
        </p:txBody>
      </p:sp>
    </p:spTree>
    <p:extLst>
      <p:ext uri="{BB962C8B-B14F-4D97-AF65-F5344CB8AC3E}">
        <p14:creationId xmlns:p14="http://schemas.microsoft.com/office/powerpoint/2010/main" val="24622207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16</a:t>
            </a:fld>
            <a:endParaRPr lang="en-US"/>
          </a:p>
        </p:txBody>
      </p:sp>
    </p:spTree>
    <p:extLst>
      <p:ext uri="{BB962C8B-B14F-4D97-AF65-F5344CB8AC3E}">
        <p14:creationId xmlns:p14="http://schemas.microsoft.com/office/powerpoint/2010/main" val="28401971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17</a:t>
            </a:fld>
            <a:endParaRPr lang="en-US"/>
          </a:p>
        </p:txBody>
      </p:sp>
    </p:spTree>
    <p:extLst>
      <p:ext uri="{BB962C8B-B14F-4D97-AF65-F5344CB8AC3E}">
        <p14:creationId xmlns:p14="http://schemas.microsoft.com/office/powerpoint/2010/main" val="2772474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2</a:t>
            </a:fld>
            <a:endParaRPr lang="en-US"/>
          </a:p>
        </p:txBody>
      </p:sp>
    </p:spTree>
    <p:extLst>
      <p:ext uri="{BB962C8B-B14F-4D97-AF65-F5344CB8AC3E}">
        <p14:creationId xmlns:p14="http://schemas.microsoft.com/office/powerpoint/2010/main" val="609071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3</a:t>
            </a:fld>
            <a:endParaRPr lang="en-US"/>
          </a:p>
        </p:txBody>
      </p:sp>
    </p:spTree>
    <p:extLst>
      <p:ext uri="{BB962C8B-B14F-4D97-AF65-F5344CB8AC3E}">
        <p14:creationId xmlns:p14="http://schemas.microsoft.com/office/powerpoint/2010/main" val="30202101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4</a:t>
            </a:fld>
            <a:endParaRPr lang="en-US"/>
          </a:p>
        </p:txBody>
      </p:sp>
    </p:spTree>
    <p:extLst>
      <p:ext uri="{BB962C8B-B14F-4D97-AF65-F5344CB8AC3E}">
        <p14:creationId xmlns:p14="http://schemas.microsoft.com/office/powerpoint/2010/main" val="1382723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5</a:t>
            </a:fld>
            <a:endParaRPr lang="en-US"/>
          </a:p>
        </p:txBody>
      </p:sp>
    </p:spTree>
    <p:extLst>
      <p:ext uri="{BB962C8B-B14F-4D97-AF65-F5344CB8AC3E}">
        <p14:creationId xmlns:p14="http://schemas.microsoft.com/office/powerpoint/2010/main" val="34653440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6</a:t>
            </a:fld>
            <a:endParaRPr lang="en-US"/>
          </a:p>
        </p:txBody>
      </p:sp>
    </p:spTree>
    <p:extLst>
      <p:ext uri="{BB962C8B-B14F-4D97-AF65-F5344CB8AC3E}">
        <p14:creationId xmlns:p14="http://schemas.microsoft.com/office/powerpoint/2010/main" val="487011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7</a:t>
            </a:fld>
            <a:endParaRPr lang="en-US"/>
          </a:p>
        </p:txBody>
      </p:sp>
    </p:spTree>
    <p:extLst>
      <p:ext uri="{BB962C8B-B14F-4D97-AF65-F5344CB8AC3E}">
        <p14:creationId xmlns:p14="http://schemas.microsoft.com/office/powerpoint/2010/main" val="489407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8</a:t>
            </a:fld>
            <a:endParaRPr lang="en-US"/>
          </a:p>
        </p:txBody>
      </p:sp>
    </p:spTree>
    <p:extLst>
      <p:ext uri="{BB962C8B-B14F-4D97-AF65-F5344CB8AC3E}">
        <p14:creationId xmlns:p14="http://schemas.microsoft.com/office/powerpoint/2010/main" val="3696327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49300" y="1143000"/>
            <a:ext cx="53594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8A4A54C-B7EC-4455-BC07-3E60C62A4E35}" type="slidenum">
              <a:rPr lang="en-US" smtClean="0"/>
              <a:t>9</a:t>
            </a:fld>
            <a:endParaRPr lang="en-US"/>
          </a:p>
        </p:txBody>
      </p:sp>
    </p:spTree>
    <p:extLst>
      <p:ext uri="{BB962C8B-B14F-4D97-AF65-F5344CB8AC3E}">
        <p14:creationId xmlns:p14="http://schemas.microsoft.com/office/powerpoint/2010/main" val="72204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0" y="0"/>
            <a:ext cx="11879263" cy="1259110"/>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377"/>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301389" y="2000143"/>
            <a:ext cx="1101418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431930" y="5981600"/>
            <a:ext cx="1101418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6176915" y="6044973"/>
            <a:ext cx="5288047" cy="491330"/>
          </a:xfrm>
        </p:spPr>
        <p:txBody>
          <a:bodyPr anchor="ctr">
            <a:normAutofit/>
          </a:bodyPr>
          <a:lstStyle>
            <a:lvl1pPr marL="0" indent="0" algn="ctr">
              <a:buNone/>
              <a:defRPr sz="1491">
                <a:latin typeface="Calibri" panose="020F0502020204030204" pitchFamily="34" charset="0"/>
                <a:cs typeface="Calibri" panose="020F0502020204030204" pitchFamily="34" charset="0"/>
              </a:defRPr>
            </a:lvl1pPr>
          </a:lstStyle>
          <a:p>
            <a:r>
              <a:rPr lang="en-US" noProof="0" dirty="0"/>
              <a:t>Your organization logo</a:t>
            </a:r>
          </a:p>
        </p:txBody>
      </p:sp>
    </p:spTree>
    <p:extLst>
      <p:ext uri="{BB962C8B-B14F-4D97-AF65-F5344CB8AC3E}">
        <p14:creationId xmlns:p14="http://schemas.microsoft.com/office/powerpoint/2010/main" val="3049750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18247" y="456036"/>
            <a:ext cx="3831371" cy="1596126"/>
          </a:xfrm>
        </p:spPr>
        <p:txBody>
          <a:bodyPr anchor="b"/>
          <a:lstStyle>
            <a:lvl1pPr>
              <a:defRPr sz="3118"/>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5050234" y="984911"/>
            <a:ext cx="6013877" cy="4861216"/>
          </a:xfrm>
        </p:spPr>
        <p:txBody>
          <a:bodyPr anchor="t"/>
          <a:lstStyle>
            <a:lvl1pPr marL="0" indent="0">
              <a:buNone/>
              <a:defRPr sz="3118"/>
            </a:lvl1pPr>
            <a:lvl2pPr marL="445450" indent="0">
              <a:buNone/>
              <a:defRPr sz="2728"/>
            </a:lvl2pPr>
            <a:lvl3pPr marL="890900" indent="0">
              <a:buNone/>
              <a:defRPr sz="2338"/>
            </a:lvl3pPr>
            <a:lvl4pPr marL="1336350" indent="0">
              <a:buNone/>
              <a:defRPr sz="1949"/>
            </a:lvl4pPr>
            <a:lvl5pPr marL="1781800" indent="0">
              <a:buNone/>
              <a:defRPr sz="1949"/>
            </a:lvl5pPr>
            <a:lvl6pPr marL="2227250" indent="0">
              <a:buNone/>
              <a:defRPr sz="1949"/>
            </a:lvl6pPr>
            <a:lvl7pPr marL="2672700" indent="0">
              <a:buNone/>
              <a:defRPr sz="1949"/>
            </a:lvl7pPr>
            <a:lvl8pPr marL="3118150" indent="0">
              <a:buNone/>
              <a:defRPr sz="1949"/>
            </a:lvl8pPr>
            <a:lvl9pPr marL="3563600" indent="0">
              <a:buNone/>
              <a:defRPr sz="1949"/>
            </a:lvl9pPr>
          </a:lstStyle>
          <a:p>
            <a:r>
              <a:rPr lang="it-IT"/>
              <a:t>Fare clic sull'icona per inserire un'immagine</a:t>
            </a:r>
            <a:endParaRPr lang="en-US" dirty="0"/>
          </a:p>
        </p:txBody>
      </p:sp>
      <p:sp>
        <p:nvSpPr>
          <p:cNvPr id="4" name="Text Placeholder 3"/>
          <p:cNvSpPr>
            <a:spLocks noGrp="1"/>
          </p:cNvSpPr>
          <p:nvPr>
            <p:ph type="body" sz="half" idx="2"/>
          </p:nvPr>
        </p:nvSpPr>
        <p:spPr>
          <a:xfrm>
            <a:off x="818247" y="2052161"/>
            <a:ext cx="3831371" cy="3801883"/>
          </a:xfrm>
        </p:spPr>
        <p:txBody>
          <a:bodyPr/>
          <a:lstStyle>
            <a:lvl1pPr marL="0" indent="0">
              <a:buNone/>
              <a:defRPr sz="1559"/>
            </a:lvl1pPr>
            <a:lvl2pPr marL="445450" indent="0">
              <a:buNone/>
              <a:defRPr sz="1364"/>
            </a:lvl2pPr>
            <a:lvl3pPr marL="890900" indent="0">
              <a:buNone/>
              <a:defRPr sz="1169"/>
            </a:lvl3pPr>
            <a:lvl4pPr marL="1336350" indent="0">
              <a:buNone/>
              <a:defRPr sz="974"/>
            </a:lvl4pPr>
            <a:lvl5pPr marL="1781800" indent="0">
              <a:buNone/>
              <a:defRPr sz="974"/>
            </a:lvl5pPr>
            <a:lvl6pPr marL="2227250" indent="0">
              <a:buNone/>
              <a:defRPr sz="974"/>
            </a:lvl6pPr>
            <a:lvl7pPr marL="2672700" indent="0">
              <a:buNone/>
              <a:defRPr sz="974"/>
            </a:lvl7pPr>
            <a:lvl8pPr marL="3118150" indent="0">
              <a:buNone/>
              <a:defRPr sz="974"/>
            </a:lvl8pPr>
            <a:lvl9pPr marL="3563600" indent="0">
              <a:buNone/>
              <a:defRPr sz="974"/>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Excerpt from the Proceedings of the COMSOL Conference 2024 Florence</a:t>
            </a:r>
          </a:p>
        </p:txBody>
      </p:sp>
      <p:sp>
        <p:nvSpPr>
          <p:cNvPr id="7" name="Slide Number Placeholder 6"/>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180543480"/>
      </p:ext>
    </p:extLst>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Excerpt from the Proceedings of the COMSOL Conference 2024 Florence</a:t>
            </a:r>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2502296066"/>
      </p:ext>
    </p:extLst>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01098" y="364195"/>
            <a:ext cx="2561466" cy="5797040"/>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816700" y="364195"/>
            <a:ext cx="7535907" cy="579704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dirty="0"/>
              <a:t>Excerpt from the Proceedings of the COMSOL Conference 2024 Florence</a:t>
            </a:r>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045372799"/>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0" y="0"/>
            <a:ext cx="11879263" cy="397565"/>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37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301389" y="2000143"/>
            <a:ext cx="1101418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431930" y="5981600"/>
            <a:ext cx="1101418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6176915" y="6044973"/>
            <a:ext cx="5288047" cy="491330"/>
          </a:xfrm>
        </p:spPr>
        <p:txBody>
          <a:bodyPr anchor="ctr">
            <a:normAutofit/>
          </a:bodyPr>
          <a:lstStyle>
            <a:lvl1pPr marL="0" indent="0" algn="ctr">
              <a:buNone/>
              <a:defRPr sz="1491">
                <a:latin typeface="Calibri" panose="020F0502020204030204" pitchFamily="34" charset="0"/>
                <a:cs typeface="Calibri" panose="020F0502020204030204" pitchFamily="34" charset="0"/>
              </a:defRPr>
            </a:lvl1pPr>
          </a:lstStyle>
          <a:p>
            <a:r>
              <a:rPr lang="en-US" noProof="0" dirty="0"/>
              <a:t>Your organization logo</a:t>
            </a:r>
          </a:p>
        </p:txBody>
      </p:sp>
    </p:spTree>
    <p:extLst>
      <p:ext uri="{BB962C8B-B14F-4D97-AF65-F5344CB8AC3E}">
        <p14:creationId xmlns:p14="http://schemas.microsoft.com/office/powerpoint/2010/main" val="2558674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484908" y="1119505"/>
            <a:ext cx="8909447" cy="2381521"/>
          </a:xfrm>
        </p:spPr>
        <p:txBody>
          <a:bodyPr anchor="b"/>
          <a:lstStyle>
            <a:lvl1pPr algn="ctr">
              <a:defRPr sz="5846"/>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484908" y="3592866"/>
            <a:ext cx="8909447" cy="1651546"/>
          </a:xfrm>
        </p:spPr>
        <p:txBody>
          <a:bodyPr/>
          <a:lstStyle>
            <a:lvl1pPr marL="0" indent="0" algn="ctr">
              <a:buNone/>
              <a:defRPr sz="2338"/>
            </a:lvl1pPr>
            <a:lvl2pPr marL="445450" indent="0" algn="ctr">
              <a:buNone/>
              <a:defRPr sz="1949"/>
            </a:lvl2pPr>
            <a:lvl3pPr marL="890900" indent="0" algn="ctr">
              <a:buNone/>
              <a:defRPr sz="1754"/>
            </a:lvl3pPr>
            <a:lvl4pPr marL="1336350" indent="0" algn="ctr">
              <a:buNone/>
              <a:defRPr sz="1559"/>
            </a:lvl4pPr>
            <a:lvl5pPr marL="1781800" indent="0" algn="ctr">
              <a:buNone/>
              <a:defRPr sz="1559"/>
            </a:lvl5pPr>
            <a:lvl6pPr marL="2227250" indent="0" algn="ctr">
              <a:buNone/>
              <a:defRPr sz="1559"/>
            </a:lvl6pPr>
            <a:lvl7pPr marL="2672700" indent="0" algn="ctr">
              <a:buNone/>
              <a:defRPr sz="1559"/>
            </a:lvl7pPr>
            <a:lvl8pPr marL="3118150" indent="0" algn="ctr">
              <a:buNone/>
              <a:defRPr sz="1559"/>
            </a:lvl8pPr>
            <a:lvl9pPr marL="3563600" indent="0" algn="ctr">
              <a:buNone/>
              <a:defRPr sz="1559"/>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Excerpt from the Proceedings of the COMSOL Conference 2024 Florence</a:t>
            </a:r>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3115231588"/>
      </p:ext>
    </p:extLst>
  </p:cSld>
  <p:clrMapOvr>
    <a:masterClrMapping/>
  </p:clrMapOvr>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Excerpt from the Proceedings of the COMSOL Conference 2024 Florence</a:t>
            </a:r>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3836890825"/>
      </p:ext>
    </p:extLst>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10512" y="1705385"/>
            <a:ext cx="10245864" cy="2845473"/>
          </a:xfrm>
        </p:spPr>
        <p:txBody>
          <a:bodyPr anchor="b"/>
          <a:lstStyle>
            <a:lvl1pPr>
              <a:defRPr sz="5846"/>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810512" y="4577778"/>
            <a:ext cx="10245864" cy="1496367"/>
          </a:xfrm>
        </p:spPr>
        <p:txBody>
          <a:bodyPr/>
          <a:lstStyle>
            <a:lvl1pPr marL="0" indent="0">
              <a:buNone/>
              <a:defRPr sz="2338">
                <a:solidFill>
                  <a:schemeClr val="tx1">
                    <a:tint val="82000"/>
                  </a:schemeClr>
                </a:solidFill>
              </a:defRPr>
            </a:lvl1pPr>
            <a:lvl2pPr marL="445450" indent="0">
              <a:buNone/>
              <a:defRPr sz="1949">
                <a:solidFill>
                  <a:schemeClr val="tx1">
                    <a:tint val="82000"/>
                  </a:schemeClr>
                </a:solidFill>
              </a:defRPr>
            </a:lvl2pPr>
            <a:lvl3pPr marL="890900" indent="0">
              <a:buNone/>
              <a:defRPr sz="1754">
                <a:solidFill>
                  <a:schemeClr val="tx1">
                    <a:tint val="82000"/>
                  </a:schemeClr>
                </a:solidFill>
              </a:defRPr>
            </a:lvl3pPr>
            <a:lvl4pPr marL="1336350" indent="0">
              <a:buNone/>
              <a:defRPr sz="1559">
                <a:solidFill>
                  <a:schemeClr val="tx1">
                    <a:tint val="82000"/>
                  </a:schemeClr>
                </a:solidFill>
              </a:defRPr>
            </a:lvl4pPr>
            <a:lvl5pPr marL="1781800" indent="0">
              <a:buNone/>
              <a:defRPr sz="1559">
                <a:solidFill>
                  <a:schemeClr val="tx1">
                    <a:tint val="82000"/>
                  </a:schemeClr>
                </a:solidFill>
              </a:defRPr>
            </a:lvl5pPr>
            <a:lvl6pPr marL="2227250" indent="0">
              <a:buNone/>
              <a:defRPr sz="1559">
                <a:solidFill>
                  <a:schemeClr val="tx1">
                    <a:tint val="82000"/>
                  </a:schemeClr>
                </a:solidFill>
              </a:defRPr>
            </a:lvl6pPr>
            <a:lvl7pPr marL="2672700" indent="0">
              <a:buNone/>
              <a:defRPr sz="1559">
                <a:solidFill>
                  <a:schemeClr val="tx1">
                    <a:tint val="82000"/>
                  </a:schemeClr>
                </a:solidFill>
              </a:defRPr>
            </a:lvl7pPr>
            <a:lvl8pPr marL="3118150" indent="0">
              <a:buNone/>
              <a:defRPr sz="1559">
                <a:solidFill>
                  <a:schemeClr val="tx1">
                    <a:tint val="82000"/>
                  </a:schemeClr>
                </a:solidFill>
              </a:defRPr>
            </a:lvl8pPr>
            <a:lvl9pPr marL="3563600" indent="0">
              <a:buNone/>
              <a:defRPr sz="1559">
                <a:solidFill>
                  <a:schemeClr val="tx1">
                    <a:tint val="82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Excerpt from the Proceedings of the COMSOL Conference 2024 Florence</a:t>
            </a:r>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085122448"/>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816699" y="1820976"/>
            <a:ext cx="5048687" cy="434025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013877" y="1820976"/>
            <a:ext cx="5048687" cy="434025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Excerpt from the Proceedings of the COMSOL Conference 2024 Florence</a:t>
            </a:r>
          </a:p>
        </p:txBody>
      </p:sp>
      <p:sp>
        <p:nvSpPr>
          <p:cNvPr id="7" name="Slide Number Placeholder 6"/>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2843738032"/>
      </p:ext>
    </p:extLst>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818247" y="364196"/>
            <a:ext cx="10245864" cy="1322188"/>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818247" y="1676882"/>
            <a:ext cx="5025485" cy="821814"/>
          </a:xfrm>
        </p:spPr>
        <p:txBody>
          <a:bodyPr anchor="b"/>
          <a:lstStyle>
            <a:lvl1pPr marL="0" indent="0">
              <a:buNone/>
              <a:defRPr sz="2338" b="1"/>
            </a:lvl1pPr>
            <a:lvl2pPr marL="445450" indent="0">
              <a:buNone/>
              <a:defRPr sz="1949" b="1"/>
            </a:lvl2pPr>
            <a:lvl3pPr marL="890900" indent="0">
              <a:buNone/>
              <a:defRPr sz="1754" b="1"/>
            </a:lvl3pPr>
            <a:lvl4pPr marL="1336350" indent="0">
              <a:buNone/>
              <a:defRPr sz="1559" b="1"/>
            </a:lvl4pPr>
            <a:lvl5pPr marL="1781800" indent="0">
              <a:buNone/>
              <a:defRPr sz="1559" b="1"/>
            </a:lvl5pPr>
            <a:lvl6pPr marL="2227250" indent="0">
              <a:buNone/>
              <a:defRPr sz="1559" b="1"/>
            </a:lvl6pPr>
            <a:lvl7pPr marL="2672700" indent="0">
              <a:buNone/>
              <a:defRPr sz="1559" b="1"/>
            </a:lvl7pPr>
            <a:lvl8pPr marL="3118150" indent="0">
              <a:buNone/>
              <a:defRPr sz="1559" b="1"/>
            </a:lvl8pPr>
            <a:lvl9pPr marL="3563600" indent="0">
              <a:buNone/>
              <a:defRPr sz="1559" b="1"/>
            </a:lvl9pPr>
          </a:lstStyle>
          <a:p>
            <a:pPr lvl="0"/>
            <a:r>
              <a:rPr lang="it-IT"/>
              <a:t>Fare clic per modificare gli stili del testo dello schema</a:t>
            </a:r>
          </a:p>
        </p:txBody>
      </p:sp>
      <p:sp>
        <p:nvSpPr>
          <p:cNvPr id="4" name="Content Placeholder 3"/>
          <p:cNvSpPr>
            <a:spLocks noGrp="1"/>
          </p:cNvSpPr>
          <p:nvPr>
            <p:ph sz="half" idx="2"/>
          </p:nvPr>
        </p:nvSpPr>
        <p:spPr>
          <a:xfrm>
            <a:off x="818247" y="2498697"/>
            <a:ext cx="5025485" cy="3675206"/>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013877" y="1676882"/>
            <a:ext cx="5050234" cy="821814"/>
          </a:xfrm>
        </p:spPr>
        <p:txBody>
          <a:bodyPr anchor="b"/>
          <a:lstStyle>
            <a:lvl1pPr marL="0" indent="0">
              <a:buNone/>
              <a:defRPr sz="2338" b="1"/>
            </a:lvl1pPr>
            <a:lvl2pPr marL="445450" indent="0">
              <a:buNone/>
              <a:defRPr sz="1949" b="1"/>
            </a:lvl2pPr>
            <a:lvl3pPr marL="890900" indent="0">
              <a:buNone/>
              <a:defRPr sz="1754" b="1"/>
            </a:lvl3pPr>
            <a:lvl4pPr marL="1336350" indent="0">
              <a:buNone/>
              <a:defRPr sz="1559" b="1"/>
            </a:lvl4pPr>
            <a:lvl5pPr marL="1781800" indent="0">
              <a:buNone/>
              <a:defRPr sz="1559" b="1"/>
            </a:lvl5pPr>
            <a:lvl6pPr marL="2227250" indent="0">
              <a:buNone/>
              <a:defRPr sz="1559" b="1"/>
            </a:lvl6pPr>
            <a:lvl7pPr marL="2672700" indent="0">
              <a:buNone/>
              <a:defRPr sz="1559" b="1"/>
            </a:lvl7pPr>
            <a:lvl8pPr marL="3118150" indent="0">
              <a:buNone/>
              <a:defRPr sz="1559" b="1"/>
            </a:lvl8pPr>
            <a:lvl9pPr marL="3563600" indent="0">
              <a:buNone/>
              <a:defRPr sz="1559" b="1"/>
            </a:lvl9pPr>
          </a:lstStyle>
          <a:p>
            <a:pPr lvl="0"/>
            <a:r>
              <a:rPr lang="it-IT"/>
              <a:t>Fare clic per modificare gli stili del testo dello schema</a:t>
            </a:r>
          </a:p>
        </p:txBody>
      </p:sp>
      <p:sp>
        <p:nvSpPr>
          <p:cNvPr id="6" name="Content Placeholder 5"/>
          <p:cNvSpPr>
            <a:spLocks noGrp="1"/>
          </p:cNvSpPr>
          <p:nvPr>
            <p:ph sz="quarter" idx="4"/>
          </p:nvPr>
        </p:nvSpPr>
        <p:spPr>
          <a:xfrm>
            <a:off x="6013877" y="2498697"/>
            <a:ext cx="5050234" cy="3675206"/>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a:t>Excerpt from the Proceedings of the COMSOL Conference 2024 Florence</a:t>
            </a:r>
          </a:p>
        </p:txBody>
      </p:sp>
      <p:sp>
        <p:nvSpPr>
          <p:cNvPr id="9" name="Slide Number Placeholder 8"/>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3376773694"/>
      </p:ext>
    </p:extLst>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a:t>Excerpt from the Proceedings of the COMSOL Conference 2024 Florence</a:t>
            </a:r>
          </a:p>
        </p:txBody>
      </p:sp>
      <p:sp>
        <p:nvSpPr>
          <p:cNvPr id="5" name="Slide Number Placeholder 4"/>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625948067"/>
      </p:ext>
    </p:extLst>
  </p:cSld>
  <p:clrMapOvr>
    <a:masterClrMapping/>
  </p:clrMapOvr>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a:t>Excerpt from the Proceedings of the COMSOL Conference 2024 Florence</a:t>
            </a:r>
          </a:p>
        </p:txBody>
      </p:sp>
      <p:sp>
        <p:nvSpPr>
          <p:cNvPr id="4" name="Slide Number Placeholder 3"/>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3189953322"/>
      </p:ext>
    </p:extLst>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18247" y="456036"/>
            <a:ext cx="3831371" cy="1596126"/>
          </a:xfrm>
        </p:spPr>
        <p:txBody>
          <a:bodyPr anchor="b"/>
          <a:lstStyle>
            <a:lvl1pPr>
              <a:defRPr sz="3118"/>
            </a:lvl1pPr>
          </a:lstStyle>
          <a:p>
            <a:r>
              <a:rPr lang="it-IT"/>
              <a:t>Fare clic per modificare lo stile del titolo dello schema</a:t>
            </a:r>
            <a:endParaRPr lang="en-US" dirty="0"/>
          </a:p>
        </p:txBody>
      </p:sp>
      <p:sp>
        <p:nvSpPr>
          <p:cNvPr id="3" name="Content Placeholder 2"/>
          <p:cNvSpPr>
            <a:spLocks noGrp="1"/>
          </p:cNvSpPr>
          <p:nvPr>
            <p:ph idx="1"/>
          </p:nvPr>
        </p:nvSpPr>
        <p:spPr>
          <a:xfrm>
            <a:off x="5050234" y="984911"/>
            <a:ext cx="6013877" cy="4861216"/>
          </a:xfrm>
        </p:spPr>
        <p:txBody>
          <a:bodyPr/>
          <a:lstStyle>
            <a:lvl1pPr>
              <a:defRPr sz="3118"/>
            </a:lvl1pPr>
            <a:lvl2pPr>
              <a:defRPr sz="2728"/>
            </a:lvl2pPr>
            <a:lvl3pPr>
              <a:defRPr sz="2338"/>
            </a:lvl3pPr>
            <a:lvl4pPr>
              <a:defRPr sz="1949"/>
            </a:lvl4pPr>
            <a:lvl5pPr>
              <a:defRPr sz="1949"/>
            </a:lvl5pPr>
            <a:lvl6pPr>
              <a:defRPr sz="1949"/>
            </a:lvl6pPr>
            <a:lvl7pPr>
              <a:defRPr sz="1949"/>
            </a:lvl7pPr>
            <a:lvl8pPr>
              <a:defRPr sz="1949"/>
            </a:lvl8pPr>
            <a:lvl9pPr>
              <a:defRPr sz="1949"/>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818247" y="2052161"/>
            <a:ext cx="3831371" cy="3801883"/>
          </a:xfrm>
        </p:spPr>
        <p:txBody>
          <a:bodyPr/>
          <a:lstStyle>
            <a:lvl1pPr marL="0" indent="0">
              <a:buNone/>
              <a:defRPr sz="1559"/>
            </a:lvl1pPr>
            <a:lvl2pPr marL="445450" indent="0">
              <a:buNone/>
              <a:defRPr sz="1364"/>
            </a:lvl2pPr>
            <a:lvl3pPr marL="890900" indent="0">
              <a:buNone/>
              <a:defRPr sz="1169"/>
            </a:lvl3pPr>
            <a:lvl4pPr marL="1336350" indent="0">
              <a:buNone/>
              <a:defRPr sz="974"/>
            </a:lvl4pPr>
            <a:lvl5pPr marL="1781800" indent="0">
              <a:buNone/>
              <a:defRPr sz="974"/>
            </a:lvl5pPr>
            <a:lvl6pPr marL="2227250" indent="0">
              <a:buNone/>
              <a:defRPr sz="974"/>
            </a:lvl6pPr>
            <a:lvl7pPr marL="2672700" indent="0">
              <a:buNone/>
              <a:defRPr sz="974"/>
            </a:lvl7pPr>
            <a:lvl8pPr marL="3118150" indent="0">
              <a:buNone/>
              <a:defRPr sz="974"/>
            </a:lvl8pPr>
            <a:lvl9pPr marL="3563600" indent="0">
              <a:buNone/>
              <a:defRPr sz="974"/>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Excerpt from the Proceedings of the COMSOL Conference 2024 Florence</a:t>
            </a:r>
          </a:p>
        </p:txBody>
      </p:sp>
      <p:sp>
        <p:nvSpPr>
          <p:cNvPr id="7" name="Slide Number Placeholder 6"/>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253053540"/>
      </p:ext>
    </p:extLst>
  </p:cSld>
  <p:clrMapOvr>
    <a:masterClrMapping/>
  </p:clrMapOvr>
  <p:hf sldNum="0" hdr="0" dt="0"/>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Segnaposto testo 2">
            <a:extLst>
              <a:ext uri="{FF2B5EF4-FFF2-40B4-BE49-F238E27FC236}">
                <a16:creationId xmlns:a16="http://schemas.microsoft.com/office/drawing/2014/main" id="{F56C47DC-C4A4-728F-0E95-60B76DC1A411}"/>
              </a:ext>
            </a:extLst>
          </p:cNvPr>
          <p:cNvSpPr>
            <a:spLocks noGrp="1"/>
          </p:cNvSpPr>
          <p:nvPr>
            <p:ph type="body" idx="1"/>
          </p:nvPr>
        </p:nvSpPr>
        <p:spPr>
          <a:xfrm>
            <a:off x="816699" y="1820977"/>
            <a:ext cx="9438956" cy="2087902"/>
          </a:xfrm>
          <a:prstGeom prst="rect">
            <a:avLst/>
          </a:prstGeom>
        </p:spPr>
        <p:txBody>
          <a:bodyPr vert="horz" lIns="91440" tIns="45720" rIns="91440" bIns="45720" rtlCol="0">
            <a:normAutofit/>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Segnaposto data 3">
            <a:extLst>
              <a:ext uri="{FF2B5EF4-FFF2-40B4-BE49-F238E27FC236}">
                <a16:creationId xmlns:a16="http://schemas.microsoft.com/office/drawing/2014/main" id="{BA8A0EED-7E2C-3B1E-9115-7C6FFD464618}"/>
              </a:ext>
            </a:extLst>
          </p:cNvPr>
          <p:cNvSpPr>
            <a:spLocks noGrp="1"/>
          </p:cNvSpPr>
          <p:nvPr>
            <p:ph type="dt" sz="half" idx="2"/>
          </p:nvPr>
        </p:nvSpPr>
        <p:spPr>
          <a:xfrm>
            <a:off x="816699" y="6340166"/>
            <a:ext cx="2672834" cy="364195"/>
          </a:xfrm>
          <a:prstGeom prst="rect">
            <a:avLst/>
          </a:prstGeom>
        </p:spPr>
        <p:txBody>
          <a:bodyPr vert="horz" lIns="91440" tIns="45720" rIns="91440" bIns="45720" rtlCol="0" anchor="ctr"/>
          <a:lstStyle>
            <a:lvl1pPr algn="l">
              <a:defRPr sz="1169">
                <a:solidFill>
                  <a:schemeClr val="tx1">
                    <a:tint val="82000"/>
                  </a:schemeClr>
                </a:solidFill>
              </a:defRPr>
            </a:lvl1pPr>
          </a:lstStyle>
          <a:p>
            <a:endParaRPr lang="en-US"/>
          </a:p>
        </p:txBody>
      </p:sp>
      <p:sp>
        <p:nvSpPr>
          <p:cNvPr id="5" name="Segnaposto piè di pagina 4">
            <a:extLst>
              <a:ext uri="{FF2B5EF4-FFF2-40B4-BE49-F238E27FC236}">
                <a16:creationId xmlns:a16="http://schemas.microsoft.com/office/drawing/2014/main" id="{CEBF1FE0-57A3-2C63-3609-C4E140E36E1B}"/>
              </a:ext>
            </a:extLst>
          </p:cNvPr>
          <p:cNvSpPr>
            <a:spLocks noGrp="1"/>
          </p:cNvSpPr>
          <p:nvPr>
            <p:ph type="ftr" sz="quarter" idx="3"/>
          </p:nvPr>
        </p:nvSpPr>
        <p:spPr>
          <a:xfrm>
            <a:off x="3935006" y="6340166"/>
            <a:ext cx="4009251" cy="364195"/>
          </a:xfrm>
          <a:prstGeom prst="rect">
            <a:avLst/>
          </a:prstGeom>
        </p:spPr>
        <p:txBody>
          <a:bodyPr vert="horz" lIns="91440" tIns="45720" rIns="91440" bIns="45720" rtlCol="0" anchor="ctr"/>
          <a:lstStyle>
            <a:lvl1pPr algn="ctr">
              <a:defRPr sz="1169">
                <a:solidFill>
                  <a:schemeClr val="tx1">
                    <a:tint val="82000"/>
                  </a:schemeClr>
                </a:solidFill>
              </a:defRPr>
            </a:lvl1pPr>
          </a:lstStyle>
          <a:p>
            <a:r>
              <a:rPr lang="en-US"/>
              <a:t>Excerpt from the Proceedings of the COMSOL Conference 2024 Florence</a:t>
            </a:r>
          </a:p>
        </p:txBody>
      </p:sp>
      <p:sp>
        <p:nvSpPr>
          <p:cNvPr id="6" name="Segnaposto numero diapositiva 5">
            <a:extLst>
              <a:ext uri="{FF2B5EF4-FFF2-40B4-BE49-F238E27FC236}">
                <a16:creationId xmlns:a16="http://schemas.microsoft.com/office/drawing/2014/main" id="{B9A5B717-461E-355F-AEBB-75DBE32919C5}"/>
              </a:ext>
            </a:extLst>
          </p:cNvPr>
          <p:cNvSpPr>
            <a:spLocks noGrp="1"/>
          </p:cNvSpPr>
          <p:nvPr>
            <p:ph type="sldNum" sz="quarter" idx="4"/>
          </p:nvPr>
        </p:nvSpPr>
        <p:spPr>
          <a:xfrm>
            <a:off x="8389730" y="6340166"/>
            <a:ext cx="2672834" cy="364195"/>
          </a:xfrm>
          <a:prstGeom prst="rect">
            <a:avLst/>
          </a:prstGeom>
        </p:spPr>
        <p:txBody>
          <a:bodyPr vert="horz" lIns="91440" tIns="45720" rIns="91440" bIns="45720" rtlCol="0" anchor="ctr"/>
          <a:lstStyle>
            <a:lvl1pPr algn="r">
              <a:defRPr sz="1169">
                <a:solidFill>
                  <a:schemeClr val="tx1">
                    <a:tint val="82000"/>
                  </a:schemeClr>
                </a:solidFill>
              </a:defRPr>
            </a:lvl1pPr>
          </a:lstStyle>
          <a:p>
            <a:fld id="{48F63A3B-78C7-47BE-AE5E-E10140E04643}" type="slidenum">
              <a:rPr lang="en-US" smtClean="0"/>
              <a:t>‹N›</a:t>
            </a:fld>
            <a:endParaRPr lang="en-US" dirty="0"/>
          </a:p>
        </p:txBody>
      </p:sp>
      <p:sp>
        <p:nvSpPr>
          <p:cNvPr id="7" name="Rechteck 10">
            <a:extLst>
              <a:ext uri="{FF2B5EF4-FFF2-40B4-BE49-F238E27FC236}">
                <a16:creationId xmlns:a16="http://schemas.microsoft.com/office/drawing/2014/main" id="{82929B2E-1496-2013-B190-36E55663F662}"/>
              </a:ext>
            </a:extLst>
          </p:cNvPr>
          <p:cNvSpPr/>
          <p:nvPr userDrawn="1"/>
        </p:nvSpPr>
        <p:spPr>
          <a:xfrm>
            <a:off x="2448" y="0"/>
            <a:ext cx="11879263" cy="1259110"/>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377"/>
          </a:p>
        </p:txBody>
      </p:sp>
    </p:spTree>
    <p:extLst>
      <p:ext uri="{BB962C8B-B14F-4D97-AF65-F5344CB8AC3E}">
        <p14:creationId xmlns:p14="http://schemas.microsoft.com/office/powerpoint/2010/main" val="3499711674"/>
      </p:ext>
    </p:extLst>
  </p:cSld>
  <p:clrMap bg1="lt1" tx1="dk1" bg2="lt2" tx2="dk2" accent1="accent1" accent2="accent2" accent3="accent3" accent4="accent4" accent5="accent5" accent6="accent6" hlink="hlink" folHlink="folHlink"/>
  <p:sldLayoutIdLst>
    <p:sldLayoutId id="2147483785" r:id="rId1"/>
  </p:sldLayoutIdLst>
  <p:hf sldNum="0" hdr="0" dt="0"/>
  <p:txStyles>
    <p:titleStyle>
      <a:lvl1pPr algn="l" defTabSz="890991" rtl="0" eaLnBrk="1" latinLnBrk="0" hangingPunct="1">
        <a:lnSpc>
          <a:spcPct val="90000"/>
        </a:lnSpc>
        <a:spcBef>
          <a:spcPct val="0"/>
        </a:spcBef>
        <a:buNone/>
        <a:defRPr sz="4287" kern="1200">
          <a:solidFill>
            <a:schemeClr val="tx1"/>
          </a:solidFill>
          <a:latin typeface="+mj-lt"/>
          <a:ea typeface="+mj-ea"/>
          <a:cs typeface="+mj-cs"/>
        </a:defRPr>
      </a:lvl1pPr>
    </p:titleStyle>
    <p:bodyStyle>
      <a:lvl1pPr marL="222748" indent="-222748" algn="l" defTabSz="890991" rtl="0" eaLnBrk="1" latinLnBrk="0" hangingPunct="1">
        <a:lnSpc>
          <a:spcPct val="90000"/>
        </a:lnSpc>
        <a:spcBef>
          <a:spcPts val="974"/>
        </a:spcBef>
        <a:buFont typeface="Arial" panose="020B0604020202020204" pitchFamily="34" charset="0"/>
        <a:buChar char="•"/>
        <a:defRPr sz="2728" kern="1200">
          <a:solidFill>
            <a:schemeClr val="tx1"/>
          </a:solidFill>
          <a:latin typeface="+mn-lt"/>
          <a:ea typeface="+mn-ea"/>
          <a:cs typeface="+mn-cs"/>
        </a:defRPr>
      </a:lvl1pPr>
      <a:lvl2pPr marL="668244" indent="-222748" algn="l" defTabSz="890991" rtl="0" eaLnBrk="1" latinLnBrk="0" hangingPunct="1">
        <a:lnSpc>
          <a:spcPct val="90000"/>
        </a:lnSpc>
        <a:spcBef>
          <a:spcPts val="487"/>
        </a:spcBef>
        <a:buFont typeface="Arial" panose="020B0604020202020204" pitchFamily="34" charset="0"/>
        <a:buChar char="•"/>
        <a:defRPr sz="2339" kern="1200">
          <a:solidFill>
            <a:schemeClr val="tx1"/>
          </a:solidFill>
          <a:latin typeface="+mn-lt"/>
          <a:ea typeface="+mn-ea"/>
          <a:cs typeface="+mn-cs"/>
        </a:defRPr>
      </a:lvl2pPr>
      <a:lvl3pPr marL="1113739" indent="-222748" algn="l" defTabSz="890991" rtl="0" eaLnBrk="1" latinLnBrk="0" hangingPunct="1">
        <a:lnSpc>
          <a:spcPct val="90000"/>
        </a:lnSpc>
        <a:spcBef>
          <a:spcPts val="487"/>
        </a:spcBef>
        <a:buFont typeface="Arial" panose="020B0604020202020204" pitchFamily="34" charset="0"/>
        <a:buChar char="•"/>
        <a:defRPr sz="1949" kern="1200">
          <a:solidFill>
            <a:schemeClr val="tx1"/>
          </a:solidFill>
          <a:latin typeface="+mn-lt"/>
          <a:ea typeface="+mn-ea"/>
          <a:cs typeface="+mn-cs"/>
        </a:defRPr>
      </a:lvl3pPr>
      <a:lvl4pPr marL="1559235" indent="-222748" algn="l" defTabSz="890991"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4pPr>
      <a:lvl5pPr marL="2004731" indent="-222748" algn="l" defTabSz="890991"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5pPr>
      <a:lvl6pPr marL="2450226" indent="-222748" algn="l" defTabSz="890991"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6pPr>
      <a:lvl7pPr marL="2895722" indent="-222748" algn="l" defTabSz="890991"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7pPr>
      <a:lvl8pPr marL="3341218" indent="-222748" algn="l" defTabSz="890991"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8pPr>
      <a:lvl9pPr marL="3786713" indent="-222748" algn="l" defTabSz="890991"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9pPr>
    </p:bodyStyle>
    <p:otherStyle>
      <a:defPPr>
        <a:defRPr lang="it-IT"/>
      </a:defPPr>
      <a:lvl1pPr marL="0" algn="l" defTabSz="890991" rtl="0" eaLnBrk="1" latinLnBrk="0" hangingPunct="1">
        <a:defRPr sz="1754" kern="1200">
          <a:solidFill>
            <a:schemeClr val="tx1"/>
          </a:solidFill>
          <a:latin typeface="+mn-lt"/>
          <a:ea typeface="+mn-ea"/>
          <a:cs typeface="+mn-cs"/>
        </a:defRPr>
      </a:lvl1pPr>
      <a:lvl2pPr marL="445496" algn="l" defTabSz="890991" rtl="0" eaLnBrk="1" latinLnBrk="0" hangingPunct="1">
        <a:defRPr sz="1754" kern="1200">
          <a:solidFill>
            <a:schemeClr val="tx1"/>
          </a:solidFill>
          <a:latin typeface="+mn-lt"/>
          <a:ea typeface="+mn-ea"/>
          <a:cs typeface="+mn-cs"/>
        </a:defRPr>
      </a:lvl2pPr>
      <a:lvl3pPr marL="890991" algn="l" defTabSz="890991" rtl="0" eaLnBrk="1" latinLnBrk="0" hangingPunct="1">
        <a:defRPr sz="1754" kern="1200">
          <a:solidFill>
            <a:schemeClr val="tx1"/>
          </a:solidFill>
          <a:latin typeface="+mn-lt"/>
          <a:ea typeface="+mn-ea"/>
          <a:cs typeface="+mn-cs"/>
        </a:defRPr>
      </a:lvl3pPr>
      <a:lvl4pPr marL="1336487" algn="l" defTabSz="890991" rtl="0" eaLnBrk="1" latinLnBrk="0" hangingPunct="1">
        <a:defRPr sz="1754" kern="1200">
          <a:solidFill>
            <a:schemeClr val="tx1"/>
          </a:solidFill>
          <a:latin typeface="+mn-lt"/>
          <a:ea typeface="+mn-ea"/>
          <a:cs typeface="+mn-cs"/>
        </a:defRPr>
      </a:lvl4pPr>
      <a:lvl5pPr marL="1781983" algn="l" defTabSz="890991" rtl="0" eaLnBrk="1" latinLnBrk="0" hangingPunct="1">
        <a:defRPr sz="1754" kern="1200">
          <a:solidFill>
            <a:schemeClr val="tx1"/>
          </a:solidFill>
          <a:latin typeface="+mn-lt"/>
          <a:ea typeface="+mn-ea"/>
          <a:cs typeface="+mn-cs"/>
        </a:defRPr>
      </a:lvl5pPr>
      <a:lvl6pPr marL="2227478" algn="l" defTabSz="890991" rtl="0" eaLnBrk="1" latinLnBrk="0" hangingPunct="1">
        <a:defRPr sz="1754" kern="1200">
          <a:solidFill>
            <a:schemeClr val="tx1"/>
          </a:solidFill>
          <a:latin typeface="+mn-lt"/>
          <a:ea typeface="+mn-ea"/>
          <a:cs typeface="+mn-cs"/>
        </a:defRPr>
      </a:lvl6pPr>
      <a:lvl7pPr marL="2672974" algn="l" defTabSz="890991" rtl="0" eaLnBrk="1" latinLnBrk="0" hangingPunct="1">
        <a:defRPr sz="1754" kern="1200">
          <a:solidFill>
            <a:schemeClr val="tx1"/>
          </a:solidFill>
          <a:latin typeface="+mn-lt"/>
          <a:ea typeface="+mn-ea"/>
          <a:cs typeface="+mn-cs"/>
        </a:defRPr>
      </a:lvl7pPr>
      <a:lvl8pPr marL="3118470" algn="l" defTabSz="890991" rtl="0" eaLnBrk="1" latinLnBrk="0" hangingPunct="1">
        <a:defRPr sz="1754" kern="1200">
          <a:solidFill>
            <a:schemeClr val="tx1"/>
          </a:solidFill>
          <a:latin typeface="+mn-lt"/>
          <a:ea typeface="+mn-ea"/>
          <a:cs typeface="+mn-cs"/>
        </a:defRPr>
      </a:lvl8pPr>
      <a:lvl9pPr marL="3563965" algn="l" defTabSz="890991" rtl="0" eaLnBrk="1" latinLnBrk="0" hangingPunct="1">
        <a:defRPr sz="1754"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6700" y="364196"/>
            <a:ext cx="10245864" cy="1322188"/>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816700" y="1820976"/>
            <a:ext cx="10245864" cy="4340259"/>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816699" y="6340166"/>
            <a:ext cx="2672834" cy="364195"/>
          </a:xfrm>
          <a:prstGeom prst="rect">
            <a:avLst/>
          </a:prstGeom>
        </p:spPr>
        <p:txBody>
          <a:bodyPr vert="horz" lIns="91440" tIns="45720" rIns="91440" bIns="45720" rtlCol="0" anchor="ctr"/>
          <a:lstStyle>
            <a:lvl1pPr algn="l">
              <a:defRPr sz="1169">
                <a:solidFill>
                  <a:schemeClr val="tx1">
                    <a:tint val="82000"/>
                  </a:schemeClr>
                </a:solidFill>
              </a:defRPr>
            </a:lvl1pPr>
          </a:lstStyle>
          <a:p>
            <a:endParaRPr lang="en-US"/>
          </a:p>
        </p:txBody>
      </p:sp>
      <p:sp>
        <p:nvSpPr>
          <p:cNvPr id="5" name="Footer Placeholder 4"/>
          <p:cNvSpPr>
            <a:spLocks noGrp="1"/>
          </p:cNvSpPr>
          <p:nvPr>
            <p:ph type="ftr" sz="quarter" idx="3"/>
          </p:nvPr>
        </p:nvSpPr>
        <p:spPr>
          <a:xfrm>
            <a:off x="3935006" y="6340166"/>
            <a:ext cx="4009251" cy="364195"/>
          </a:xfrm>
          <a:prstGeom prst="rect">
            <a:avLst/>
          </a:prstGeom>
        </p:spPr>
        <p:txBody>
          <a:bodyPr vert="horz" lIns="91440" tIns="45720" rIns="91440" bIns="45720" rtlCol="0" anchor="ctr"/>
          <a:lstStyle>
            <a:lvl1pPr algn="ctr">
              <a:defRPr sz="1169">
                <a:solidFill>
                  <a:schemeClr val="tx1">
                    <a:tint val="82000"/>
                  </a:schemeClr>
                </a:solidFill>
              </a:defRPr>
            </a:lvl1pPr>
          </a:lstStyle>
          <a:p>
            <a:r>
              <a:rPr lang="en-US"/>
              <a:t>Excerpt from the Proceedings of the COMSOL Conference 2024 Florence</a:t>
            </a:r>
          </a:p>
        </p:txBody>
      </p:sp>
      <p:sp>
        <p:nvSpPr>
          <p:cNvPr id="6" name="Slide Number Placeholder 5"/>
          <p:cNvSpPr>
            <a:spLocks noGrp="1"/>
          </p:cNvSpPr>
          <p:nvPr>
            <p:ph type="sldNum" sz="quarter" idx="4"/>
          </p:nvPr>
        </p:nvSpPr>
        <p:spPr>
          <a:xfrm>
            <a:off x="8389730" y="6340166"/>
            <a:ext cx="2672834" cy="364195"/>
          </a:xfrm>
          <a:prstGeom prst="rect">
            <a:avLst/>
          </a:prstGeom>
        </p:spPr>
        <p:txBody>
          <a:bodyPr vert="horz" lIns="91440" tIns="45720" rIns="91440" bIns="45720" rtlCol="0" anchor="ctr"/>
          <a:lstStyle>
            <a:lvl1pPr algn="r">
              <a:defRPr sz="1169">
                <a:solidFill>
                  <a:schemeClr val="tx1">
                    <a:tint val="82000"/>
                  </a:schemeClr>
                </a:solidFill>
              </a:defRPr>
            </a:lvl1pPr>
          </a:lstStyle>
          <a:p>
            <a:fld id="{48F63A3B-78C7-47BE-AE5E-E10140E04643}" type="slidenum">
              <a:rPr lang="en-US" smtClean="0"/>
              <a:t>‹N›</a:t>
            </a:fld>
            <a:endParaRPr lang="en-US" dirty="0"/>
          </a:p>
        </p:txBody>
      </p:sp>
      <p:sp>
        <p:nvSpPr>
          <p:cNvPr id="7" name="Rechteck 10">
            <a:extLst>
              <a:ext uri="{FF2B5EF4-FFF2-40B4-BE49-F238E27FC236}">
                <a16:creationId xmlns:a16="http://schemas.microsoft.com/office/drawing/2014/main" id="{F634EC06-CB0C-7CDF-DDD2-6E67532F9A6F}"/>
              </a:ext>
            </a:extLst>
          </p:cNvPr>
          <p:cNvSpPr/>
          <p:nvPr userDrawn="1"/>
        </p:nvSpPr>
        <p:spPr>
          <a:xfrm>
            <a:off x="2448" y="0"/>
            <a:ext cx="11879263" cy="1259110"/>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377"/>
          </a:p>
        </p:txBody>
      </p:sp>
    </p:spTree>
    <p:extLst>
      <p:ext uri="{BB962C8B-B14F-4D97-AF65-F5344CB8AC3E}">
        <p14:creationId xmlns:p14="http://schemas.microsoft.com/office/powerpoint/2010/main" val="1009918082"/>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Lst>
  <p:hf sldNum="0" hdr="0" dt="0"/>
  <p:txStyles>
    <p:titleStyle>
      <a:lvl1pPr algn="l" defTabSz="890900" rtl="0" eaLnBrk="1" latinLnBrk="0" hangingPunct="1">
        <a:lnSpc>
          <a:spcPct val="90000"/>
        </a:lnSpc>
        <a:spcBef>
          <a:spcPct val="0"/>
        </a:spcBef>
        <a:buNone/>
        <a:defRPr sz="4287" kern="1200">
          <a:solidFill>
            <a:schemeClr val="tx1"/>
          </a:solidFill>
          <a:latin typeface="+mj-lt"/>
          <a:ea typeface="+mj-ea"/>
          <a:cs typeface="+mj-cs"/>
        </a:defRPr>
      </a:lvl1pPr>
    </p:titleStyle>
    <p:bodyStyle>
      <a:lvl1pPr marL="222725" indent="-222725" algn="l" defTabSz="890900" rtl="0" eaLnBrk="1" latinLnBrk="0" hangingPunct="1">
        <a:lnSpc>
          <a:spcPct val="90000"/>
        </a:lnSpc>
        <a:spcBef>
          <a:spcPts val="974"/>
        </a:spcBef>
        <a:buFont typeface="Arial" panose="020B0604020202020204" pitchFamily="34" charset="0"/>
        <a:buChar char="•"/>
        <a:defRPr sz="2728" kern="1200">
          <a:solidFill>
            <a:schemeClr val="tx1"/>
          </a:solidFill>
          <a:latin typeface="+mn-lt"/>
          <a:ea typeface="+mn-ea"/>
          <a:cs typeface="+mn-cs"/>
        </a:defRPr>
      </a:lvl1pPr>
      <a:lvl2pPr marL="668175" indent="-222725" algn="l" defTabSz="890900" rtl="0" eaLnBrk="1" latinLnBrk="0" hangingPunct="1">
        <a:lnSpc>
          <a:spcPct val="90000"/>
        </a:lnSpc>
        <a:spcBef>
          <a:spcPts val="487"/>
        </a:spcBef>
        <a:buFont typeface="Arial" panose="020B0604020202020204" pitchFamily="34" charset="0"/>
        <a:buChar char="•"/>
        <a:defRPr sz="2338" kern="1200">
          <a:solidFill>
            <a:schemeClr val="tx1"/>
          </a:solidFill>
          <a:latin typeface="+mn-lt"/>
          <a:ea typeface="+mn-ea"/>
          <a:cs typeface="+mn-cs"/>
        </a:defRPr>
      </a:lvl2pPr>
      <a:lvl3pPr marL="1113625" indent="-222725" algn="l" defTabSz="890900" rtl="0" eaLnBrk="1" latinLnBrk="0" hangingPunct="1">
        <a:lnSpc>
          <a:spcPct val="90000"/>
        </a:lnSpc>
        <a:spcBef>
          <a:spcPts val="487"/>
        </a:spcBef>
        <a:buFont typeface="Arial" panose="020B0604020202020204" pitchFamily="34" charset="0"/>
        <a:buChar char="•"/>
        <a:defRPr sz="1949" kern="1200">
          <a:solidFill>
            <a:schemeClr val="tx1"/>
          </a:solidFill>
          <a:latin typeface="+mn-lt"/>
          <a:ea typeface="+mn-ea"/>
          <a:cs typeface="+mn-cs"/>
        </a:defRPr>
      </a:lvl3pPr>
      <a:lvl4pPr marL="15590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4pPr>
      <a:lvl5pPr marL="20045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5pPr>
      <a:lvl6pPr marL="24499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6pPr>
      <a:lvl7pPr marL="28954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7pPr>
      <a:lvl8pPr marL="33408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8pPr>
      <a:lvl9pPr marL="37863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9pPr>
    </p:bodyStyle>
    <p:otherStyle>
      <a:defPPr>
        <a:defRPr lang="en-US"/>
      </a:defPPr>
      <a:lvl1pPr marL="0" algn="l" defTabSz="890900" rtl="0" eaLnBrk="1" latinLnBrk="0" hangingPunct="1">
        <a:defRPr sz="1754" kern="1200">
          <a:solidFill>
            <a:schemeClr val="tx1"/>
          </a:solidFill>
          <a:latin typeface="+mn-lt"/>
          <a:ea typeface="+mn-ea"/>
          <a:cs typeface="+mn-cs"/>
        </a:defRPr>
      </a:lvl1pPr>
      <a:lvl2pPr marL="445450" algn="l" defTabSz="890900" rtl="0" eaLnBrk="1" latinLnBrk="0" hangingPunct="1">
        <a:defRPr sz="1754" kern="1200">
          <a:solidFill>
            <a:schemeClr val="tx1"/>
          </a:solidFill>
          <a:latin typeface="+mn-lt"/>
          <a:ea typeface="+mn-ea"/>
          <a:cs typeface="+mn-cs"/>
        </a:defRPr>
      </a:lvl2pPr>
      <a:lvl3pPr marL="890900" algn="l" defTabSz="890900" rtl="0" eaLnBrk="1" latinLnBrk="0" hangingPunct="1">
        <a:defRPr sz="1754" kern="1200">
          <a:solidFill>
            <a:schemeClr val="tx1"/>
          </a:solidFill>
          <a:latin typeface="+mn-lt"/>
          <a:ea typeface="+mn-ea"/>
          <a:cs typeface="+mn-cs"/>
        </a:defRPr>
      </a:lvl3pPr>
      <a:lvl4pPr marL="1336350" algn="l" defTabSz="890900" rtl="0" eaLnBrk="1" latinLnBrk="0" hangingPunct="1">
        <a:defRPr sz="1754" kern="1200">
          <a:solidFill>
            <a:schemeClr val="tx1"/>
          </a:solidFill>
          <a:latin typeface="+mn-lt"/>
          <a:ea typeface="+mn-ea"/>
          <a:cs typeface="+mn-cs"/>
        </a:defRPr>
      </a:lvl4pPr>
      <a:lvl5pPr marL="1781800" algn="l" defTabSz="890900" rtl="0" eaLnBrk="1" latinLnBrk="0" hangingPunct="1">
        <a:defRPr sz="1754" kern="1200">
          <a:solidFill>
            <a:schemeClr val="tx1"/>
          </a:solidFill>
          <a:latin typeface="+mn-lt"/>
          <a:ea typeface="+mn-ea"/>
          <a:cs typeface="+mn-cs"/>
        </a:defRPr>
      </a:lvl5pPr>
      <a:lvl6pPr marL="2227250" algn="l" defTabSz="890900" rtl="0" eaLnBrk="1" latinLnBrk="0" hangingPunct="1">
        <a:defRPr sz="1754" kern="1200">
          <a:solidFill>
            <a:schemeClr val="tx1"/>
          </a:solidFill>
          <a:latin typeface="+mn-lt"/>
          <a:ea typeface="+mn-ea"/>
          <a:cs typeface="+mn-cs"/>
        </a:defRPr>
      </a:lvl6pPr>
      <a:lvl7pPr marL="2672700" algn="l" defTabSz="890900" rtl="0" eaLnBrk="1" latinLnBrk="0" hangingPunct="1">
        <a:defRPr sz="1754" kern="1200">
          <a:solidFill>
            <a:schemeClr val="tx1"/>
          </a:solidFill>
          <a:latin typeface="+mn-lt"/>
          <a:ea typeface="+mn-ea"/>
          <a:cs typeface="+mn-cs"/>
        </a:defRPr>
      </a:lvl7pPr>
      <a:lvl8pPr marL="3118150" algn="l" defTabSz="890900" rtl="0" eaLnBrk="1" latinLnBrk="0" hangingPunct="1">
        <a:defRPr sz="1754" kern="1200">
          <a:solidFill>
            <a:schemeClr val="tx1"/>
          </a:solidFill>
          <a:latin typeface="+mn-lt"/>
          <a:ea typeface="+mn-ea"/>
          <a:cs typeface="+mn-cs"/>
        </a:defRPr>
      </a:lvl8pPr>
      <a:lvl9pPr marL="3563600" algn="l" defTabSz="890900" rtl="0" eaLnBrk="1" latinLnBrk="0" hangingPunct="1">
        <a:defRPr sz="175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3.xml"/><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image" Target="../media/image10.jpg"/><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591073" y="2053907"/>
            <a:ext cx="6883153" cy="1183483"/>
          </a:xfrm>
          <a:prstGeom prst="rect">
            <a:avLst/>
          </a:prstGeom>
        </p:spPr>
        <p:txBody>
          <a:bodyPr>
            <a:noAutofit/>
          </a:bodyPr>
          <a:lstStyle/>
          <a:p>
            <a:r>
              <a:rPr lang="en-US" sz="3200" dirty="0">
                <a:solidFill>
                  <a:srgbClr val="222222"/>
                </a:solidFill>
                <a:latin typeface="Calibri" panose="020F0502020204030204" pitchFamily="34" charset="0"/>
                <a:ea typeface="Arial Unicode MS"/>
                <a:cs typeface="Calibri" panose="020F0502020204030204" pitchFamily="34" charset="0"/>
              </a:rPr>
              <a:t>Design of an Airborne Ultrasonic System with High SPL, Large Focusing Range</a:t>
            </a:r>
            <a:endParaRPr lang="en-US" sz="32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4294967295"/>
          </p:nvPr>
        </p:nvSpPr>
        <p:spPr>
          <a:xfrm>
            <a:off x="710343" y="4868254"/>
            <a:ext cx="8044042" cy="919881"/>
          </a:xfrm>
        </p:spPr>
        <p:txBody>
          <a:bodyPr>
            <a:noAutofit/>
          </a:bodyPr>
          <a:lstStyle/>
          <a:p>
            <a:r>
              <a:rPr lang="it-IT" sz="1800" dirty="0" err="1">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L.Spicci</a:t>
            </a:r>
            <a:r>
              <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a:t>
            </a:r>
            <a:endParaRPr lang="it-IT" sz="1800" dirty="0">
              <a:solidFill>
                <a:srgbClr val="000000"/>
              </a:solidFill>
              <a:uFill>
                <a:solidFill>
                  <a:srgbClr val="000000"/>
                </a:solidFill>
              </a:uFill>
              <a:latin typeface="Calibri" panose="020F0502020204030204" pitchFamily="34" charset="0"/>
              <a:ea typeface="Arial Unicode MS"/>
              <a:cs typeface="Calibri" panose="020F0502020204030204" pitchFamily="34" charset="0"/>
            </a:endParaRPr>
          </a:p>
          <a:p>
            <a:r>
              <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Everywave </a:t>
            </a:r>
            <a:r>
              <a:rPr lang="it-IT" sz="1800" dirty="0" err="1">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Srl</a:t>
            </a:r>
            <a:r>
              <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 Via dell’Artigianato 27/28, 35010, Villa del Conte (PD), </a:t>
            </a:r>
            <a:r>
              <a:rPr lang="it-IT" sz="1800" dirty="0" err="1">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Italy</a:t>
            </a:r>
            <a:endParaRPr lang="it-IT" sz="1800"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endParaRPr>
          </a:p>
          <a:p>
            <a:endParaRPr lang="en-US" sz="1800" dirty="0">
              <a:latin typeface="Calibri" panose="020F0502020204030204" pitchFamily="34" charset="0"/>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Segnaposto immagine 15" descr="Immagine che contiene cerchio, Policromia, lampada, arte&#10;&#10;Descrizione generata automaticamente">
            <a:extLst>
              <a:ext uri="{FF2B5EF4-FFF2-40B4-BE49-F238E27FC236}">
                <a16:creationId xmlns:a16="http://schemas.microsoft.com/office/drawing/2014/main" id="{B33D53E4-5444-B9BF-4D2B-67282F1CAAC6}"/>
              </a:ext>
            </a:extLst>
          </p:cNvPr>
          <p:cNvPicPr>
            <a:picLocks noChangeAspect="1"/>
          </p:cNvPicPr>
          <p:nvPr/>
        </p:nvPicPr>
        <p:blipFill>
          <a:blip r:embed="rId4">
            <a:extLst>
              <a:ext uri="{28A0092B-C50C-407E-A947-70E740481C1C}">
                <a14:useLocalDpi xmlns:a14="http://schemas.microsoft.com/office/drawing/2010/main" val="0"/>
              </a:ext>
            </a:extLst>
          </a:blip>
          <a:srcRect l="1720" t="4583" r="9480" b="15145"/>
          <a:stretch/>
        </p:blipFill>
        <p:spPr>
          <a:xfrm>
            <a:off x="7895645" y="1895880"/>
            <a:ext cx="3796564" cy="3432313"/>
          </a:xfrm>
          <a:prstGeom prst="rect">
            <a:avLst/>
          </a:prstGeom>
        </p:spPr>
      </p:pic>
    </p:spTree>
    <p:extLst>
      <p:ext uri="{BB962C8B-B14F-4D97-AF65-F5344CB8AC3E}">
        <p14:creationId xmlns:p14="http://schemas.microsoft.com/office/powerpoint/2010/main" val="3512099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567221" y="1350066"/>
            <a:ext cx="5682504" cy="653603"/>
          </a:xfrm>
          <a:prstGeom prst="rect">
            <a:avLst/>
          </a:prstGeom>
        </p:spPr>
        <p:txBody>
          <a:bodyPr>
            <a:noAutofit/>
          </a:bodyPr>
          <a:lstStyle/>
          <a:p>
            <a:r>
              <a:rPr lang="en-US" sz="3200" dirty="0">
                <a:solidFill>
                  <a:srgbClr val="222222"/>
                </a:solidFill>
                <a:latin typeface="Calibri" panose="020F0502020204030204" pitchFamily="34" charset="0"/>
                <a:cs typeface="Calibri" panose="020F0502020204030204" pitchFamily="34" charset="0"/>
              </a:rPr>
              <a:t>Results – Structural Mechanics</a:t>
            </a:r>
            <a:endParaRPr lang="en-US" sz="32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4294967295"/>
          </p:nvPr>
        </p:nvSpPr>
        <p:spPr>
          <a:xfrm>
            <a:off x="495961" y="2109117"/>
            <a:ext cx="3940868" cy="3750994"/>
          </a:xfrm>
        </p:spPr>
        <p:txBody>
          <a:bodyPr>
            <a:noAutofit/>
          </a:bodyPr>
          <a:lstStyle/>
          <a:p>
            <a:pPr marL="0" indent="0" algn="just">
              <a:buNone/>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The following results shows that the FEM design optimization has led to:</a:t>
            </a:r>
          </a:p>
          <a:p>
            <a:pPr algn="just"/>
            <a:r>
              <a:rPr lang="en-US"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a </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strong resonance at 20kHz, without unwanted spurious vibrations</a:t>
            </a:r>
            <a:endParaRPr lang="en-US"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endParaRPr>
          </a:p>
          <a:p>
            <a:pPr algn="just"/>
            <a:r>
              <a:rPr lang="en-US" sz="1800" dirty="0">
                <a:solidFill>
                  <a:srgbClr val="000000"/>
                </a:solidFill>
                <a:uFill>
                  <a:solidFill>
                    <a:srgbClr val="000000"/>
                  </a:solidFill>
                </a:uFill>
                <a:latin typeface="Calibri" panose="020F0502020204030204" pitchFamily="34" charset="0"/>
                <a:ea typeface="Arial Unicode MS"/>
                <a:cs typeface="Calibri" panose="020F0502020204030204" pitchFamily="34" charset="0"/>
              </a:rPr>
              <a:t>Good </a:t>
            </a:r>
            <a:r>
              <a:rPr lang="en-US"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deformation at resonance (up to 35 microns), 'well-shaped' across the disk while being low on the converter (as desired)</a:t>
            </a:r>
            <a:endPar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endParaRPr>
          </a:p>
          <a:p>
            <a:pPr algn="just"/>
            <a:r>
              <a:rPr lang="en-US"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Acceptable value of stress on the titanium alloy disk (Ti-6Al-4V): 0.3 </a:t>
            </a:r>
            <a:r>
              <a:rPr lang="en-US" sz="1800" dirty="0" err="1">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GPa</a:t>
            </a:r>
            <a:r>
              <a:rPr lang="en-US"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 max., safely lower than the material tensile </a:t>
            </a:r>
            <a:r>
              <a:rPr lang="en-US" sz="1800" dirty="0" err="1">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strenght</a:t>
            </a:r>
            <a:r>
              <a:rPr lang="en-US"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 equivalent to approx. 1GPa</a:t>
            </a:r>
            <a:endPar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magine 6" descr="Immagine che contiene Diagramma, linea, diagramma&#10;&#10;Descrizione generata automaticamente">
            <a:extLst>
              <a:ext uri="{FF2B5EF4-FFF2-40B4-BE49-F238E27FC236}">
                <a16:creationId xmlns:a16="http://schemas.microsoft.com/office/drawing/2014/main" id="{7791B61F-C8E6-A9C0-9AB0-8FC014F14C3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11271" y="2093807"/>
            <a:ext cx="5004939" cy="3766304"/>
          </a:xfrm>
          <a:prstGeom prst="rect">
            <a:avLst/>
          </a:prstGeom>
          <a:ln w="127000" cap="sq">
            <a:noFill/>
            <a:miter lim="800000"/>
          </a:ln>
          <a:effectLst/>
        </p:spPr>
      </p:pic>
    </p:spTree>
    <p:extLst>
      <p:ext uri="{BB962C8B-B14F-4D97-AF65-F5344CB8AC3E}">
        <p14:creationId xmlns:p14="http://schemas.microsoft.com/office/powerpoint/2010/main" val="3183089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567221" y="1350066"/>
            <a:ext cx="5682504" cy="653603"/>
          </a:xfrm>
          <a:prstGeom prst="rect">
            <a:avLst/>
          </a:prstGeom>
        </p:spPr>
        <p:txBody>
          <a:bodyPr>
            <a:noAutofit/>
          </a:bodyPr>
          <a:lstStyle/>
          <a:p>
            <a:r>
              <a:rPr lang="en-US" sz="3200" dirty="0">
                <a:solidFill>
                  <a:srgbClr val="222222"/>
                </a:solidFill>
                <a:latin typeface="Calibri" panose="020F0502020204030204" pitchFamily="34" charset="0"/>
                <a:cs typeface="Calibri" panose="020F0502020204030204" pitchFamily="34" charset="0"/>
              </a:rPr>
              <a:t>Results – Structural Mechanics</a:t>
            </a:r>
            <a:endParaRPr lang="en-US" sz="3200" dirty="0">
              <a:latin typeface="Calibri" panose="020F0502020204030204" pitchFamily="34" charset="0"/>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descr="Immagine che contiene cerchio, Policromia, lampada, arte&#10;&#10;Descrizione generata automaticamente">
            <a:extLst>
              <a:ext uri="{FF2B5EF4-FFF2-40B4-BE49-F238E27FC236}">
                <a16:creationId xmlns:a16="http://schemas.microsoft.com/office/drawing/2014/main" id="{6A4D0B06-145E-E99F-CD59-1036F228172C}"/>
              </a:ext>
            </a:extLst>
          </p:cNvPr>
          <p:cNvPicPr>
            <a:picLocks noChangeAspect="1"/>
          </p:cNvPicPr>
          <p:nvPr/>
        </p:nvPicPr>
        <p:blipFill>
          <a:blip r:embed="rId4">
            <a:extLst>
              <a:ext uri="{28A0092B-C50C-407E-A947-70E740481C1C}">
                <a14:useLocalDpi xmlns:a14="http://schemas.microsoft.com/office/drawing/2010/main" val="0"/>
              </a:ext>
            </a:extLst>
          </a:blip>
          <a:srcRect b="13302"/>
          <a:stretch/>
        </p:blipFill>
        <p:spPr>
          <a:xfrm>
            <a:off x="994849" y="2125020"/>
            <a:ext cx="4390694" cy="3806653"/>
          </a:xfrm>
          <a:prstGeom prst="rect">
            <a:avLst/>
          </a:prstGeom>
        </p:spPr>
      </p:pic>
      <p:pic>
        <p:nvPicPr>
          <p:cNvPr id="6" name="Immagine 5" descr="Immagine che contiene Policromia, vortice, schermata, cerchio&#10;&#10;Descrizione generata automaticamente">
            <a:extLst>
              <a:ext uri="{FF2B5EF4-FFF2-40B4-BE49-F238E27FC236}">
                <a16:creationId xmlns:a16="http://schemas.microsoft.com/office/drawing/2014/main" id="{74B765B9-B184-64DD-31A6-972DD166626D}"/>
              </a:ext>
            </a:extLst>
          </p:cNvPr>
          <p:cNvPicPr>
            <a:picLocks noChangeAspect="1"/>
          </p:cNvPicPr>
          <p:nvPr/>
        </p:nvPicPr>
        <p:blipFill>
          <a:blip r:embed="rId5">
            <a:extLst>
              <a:ext uri="{28A0092B-C50C-407E-A947-70E740481C1C}">
                <a14:useLocalDpi xmlns:a14="http://schemas.microsoft.com/office/drawing/2010/main" val="0"/>
              </a:ext>
            </a:extLst>
          </a:blip>
          <a:srcRect b="11933"/>
          <a:stretch/>
        </p:blipFill>
        <p:spPr>
          <a:xfrm>
            <a:off x="6011186" y="2101167"/>
            <a:ext cx="4333461" cy="3816314"/>
          </a:xfrm>
          <a:prstGeom prst="rect">
            <a:avLst/>
          </a:prstGeom>
        </p:spPr>
      </p:pic>
    </p:spTree>
    <p:extLst>
      <p:ext uri="{BB962C8B-B14F-4D97-AF65-F5344CB8AC3E}">
        <p14:creationId xmlns:p14="http://schemas.microsoft.com/office/powerpoint/2010/main" val="1222232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567221" y="1350066"/>
            <a:ext cx="5682504" cy="653603"/>
          </a:xfrm>
          <a:prstGeom prst="rect">
            <a:avLst/>
          </a:prstGeom>
        </p:spPr>
        <p:txBody>
          <a:bodyPr>
            <a:noAutofit/>
          </a:bodyPr>
          <a:lstStyle/>
          <a:p>
            <a:r>
              <a:rPr lang="en-US" sz="3200" dirty="0">
                <a:solidFill>
                  <a:srgbClr val="222222"/>
                </a:solidFill>
                <a:latin typeface="Calibri" panose="020F0502020204030204" pitchFamily="34" charset="0"/>
                <a:cs typeface="Calibri" panose="020F0502020204030204" pitchFamily="34" charset="0"/>
              </a:rPr>
              <a:t>Results – Acoustics , Single disc </a:t>
            </a:r>
            <a:endParaRPr lang="en-US" sz="32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4294967295"/>
          </p:nvPr>
        </p:nvSpPr>
        <p:spPr>
          <a:xfrm>
            <a:off x="502446" y="2212879"/>
            <a:ext cx="4562422" cy="2949266"/>
          </a:xfrm>
        </p:spPr>
        <p:txBody>
          <a:bodyPr>
            <a:noAutofit/>
          </a:bodyPr>
          <a:lstStyle/>
          <a:p>
            <a:pPr algn="just"/>
            <a:r>
              <a:rPr lang="en-US" sz="1800" dirty="0">
                <a:ln>
                  <a:noFill/>
                </a:ln>
                <a:solidFill>
                  <a:srgbClr val="222222"/>
                </a:solidFill>
                <a:effectLst/>
                <a:latin typeface="Calibri" panose="020F0502020204030204" pitchFamily="34" charset="0"/>
                <a:ea typeface="Arial Unicode MS"/>
                <a:cs typeface="Calibri" panose="020F0502020204030204" pitchFamily="34" charset="0"/>
              </a:rPr>
              <a:t>As the electromechanical efficiency is optimized, it was possible to get the following results for the acoustic performances of a single disc system:</a:t>
            </a:r>
          </a:p>
          <a:p>
            <a:pPr algn="just"/>
            <a:r>
              <a:rPr lang="it-IT" sz="1800" dirty="0">
                <a:ln>
                  <a:noFill/>
                </a:ln>
                <a:solidFill>
                  <a:srgbClr val="222222"/>
                </a:solidFill>
                <a:effectLst/>
                <a:latin typeface="Calibri" panose="020F0502020204030204" pitchFamily="34" charset="0"/>
                <a:ea typeface="Arial Unicode MS"/>
                <a:cs typeface="Calibri" panose="020F0502020204030204" pitchFamily="34" charset="0"/>
              </a:rPr>
              <a:t>S</a:t>
            </a:r>
            <a:r>
              <a:rPr lang="en-US" sz="1800" u="none" strike="noStrike" kern="0" spc="0" dirty="0">
                <a:ln>
                  <a:noFill/>
                </a:ln>
                <a:solidFill>
                  <a:srgbClr val="222222"/>
                </a:solidFill>
                <a:effectLst/>
                <a:latin typeface="Calibri" panose="020F0502020204030204" pitchFamily="34" charset="0"/>
                <a:ea typeface="Arial Unicode MS"/>
                <a:cs typeface="Calibri" panose="020F0502020204030204" pitchFamily="34" charset="0"/>
              </a:rPr>
              <a:t>PL on axis is 162dB at focus distance: enough for the system requirements</a:t>
            </a:r>
          </a:p>
          <a:p>
            <a:pPr algn="just"/>
            <a:r>
              <a:rPr lang="en-US" sz="1800" kern="0" dirty="0">
                <a:solidFill>
                  <a:srgbClr val="222222"/>
                </a:solidFill>
                <a:latin typeface="Calibri" panose="020F0502020204030204" pitchFamily="34" charset="0"/>
                <a:ea typeface="Arial Unicode MS"/>
                <a:cs typeface="Calibri" panose="020F0502020204030204" pitchFamily="34" charset="0"/>
              </a:rPr>
              <a:t>F</a:t>
            </a:r>
            <a:r>
              <a:rPr lang="en-US" sz="1800" u="none" strike="noStrike" kern="0" spc="0" dirty="0">
                <a:ln>
                  <a:noFill/>
                </a:ln>
                <a:solidFill>
                  <a:srgbClr val="222222"/>
                </a:solidFill>
                <a:effectLst/>
                <a:latin typeface="Calibri" panose="020F0502020204030204" pitchFamily="34" charset="0"/>
                <a:ea typeface="Arial Unicode MS"/>
                <a:cs typeface="Calibri" panose="020F0502020204030204" pitchFamily="34" charset="0"/>
              </a:rPr>
              <a:t>ocus distance of the system is short, at approx. 0.5m</a:t>
            </a:r>
          </a:p>
          <a:p>
            <a:pPr algn="just"/>
            <a:r>
              <a:rPr lang="en-US" sz="1800" kern="0" dirty="0">
                <a:solidFill>
                  <a:srgbClr val="222222"/>
                </a:solidFill>
                <a:latin typeface="Calibri" panose="020F0502020204030204" pitchFamily="34" charset="0"/>
                <a:ea typeface="Arial Unicode MS"/>
                <a:cs typeface="Calibri" panose="020F0502020204030204" pitchFamily="34" charset="0"/>
              </a:rPr>
              <a:t>B</a:t>
            </a:r>
            <a:r>
              <a:rPr lang="en-US" sz="1800" u="none" strike="noStrike" kern="0" spc="0" dirty="0">
                <a:ln>
                  <a:noFill/>
                </a:ln>
                <a:solidFill>
                  <a:srgbClr val="222222"/>
                </a:solidFill>
                <a:effectLst/>
                <a:latin typeface="Calibri" panose="020F0502020204030204" pitchFamily="34" charset="0"/>
                <a:ea typeface="Arial Unicode MS"/>
                <a:cs typeface="Calibri" panose="020F0502020204030204" pitchFamily="34" charset="0"/>
              </a:rPr>
              <a:t>eamwidth at -6dB from max. is approx. 20° aperture</a:t>
            </a:r>
            <a:endPar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magine 3">
            <a:extLst>
              <a:ext uri="{FF2B5EF4-FFF2-40B4-BE49-F238E27FC236}">
                <a16:creationId xmlns:a16="http://schemas.microsoft.com/office/drawing/2014/main" id="{09D01EB9-CCBA-B90E-14EF-4ED133D61707}"/>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79580" y="2003669"/>
            <a:ext cx="4034463" cy="4034463"/>
          </a:xfrm>
          <a:prstGeom prst="rect">
            <a:avLst/>
          </a:prstGeom>
          <a:noFill/>
          <a:ln>
            <a:noFill/>
          </a:ln>
        </p:spPr>
      </p:pic>
    </p:spTree>
    <p:extLst>
      <p:ext uri="{BB962C8B-B14F-4D97-AF65-F5344CB8AC3E}">
        <p14:creationId xmlns:p14="http://schemas.microsoft.com/office/powerpoint/2010/main" val="3014091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567221" y="1350066"/>
            <a:ext cx="5682504" cy="653603"/>
          </a:xfrm>
          <a:prstGeom prst="rect">
            <a:avLst/>
          </a:prstGeom>
        </p:spPr>
        <p:txBody>
          <a:bodyPr>
            <a:noAutofit/>
          </a:bodyPr>
          <a:lstStyle/>
          <a:p>
            <a:r>
              <a:rPr lang="en-US" sz="3200" dirty="0">
                <a:solidFill>
                  <a:srgbClr val="222222"/>
                </a:solidFill>
                <a:latin typeface="Calibri" panose="020F0502020204030204" pitchFamily="34" charset="0"/>
                <a:cs typeface="Calibri" panose="020F0502020204030204" pitchFamily="34" charset="0"/>
              </a:rPr>
              <a:t>Results – Acoustics , Single disc </a:t>
            </a:r>
            <a:endParaRPr lang="en-US" sz="3200" dirty="0">
              <a:latin typeface="Calibri" panose="020F0502020204030204" pitchFamily="34" charset="0"/>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a:extLst>
              <a:ext uri="{FF2B5EF4-FFF2-40B4-BE49-F238E27FC236}">
                <a16:creationId xmlns:a16="http://schemas.microsoft.com/office/drawing/2014/main" id="{2816EE56-7711-2277-357B-8DFF8DFD4128}"/>
              </a:ext>
            </a:extLst>
          </p:cNvPr>
          <p:cNvPicPr>
            <a:picLocks noChangeAspect="1"/>
          </p:cNvPicPr>
          <p:nvPr/>
        </p:nvPicPr>
        <p:blipFill rotWithShape="1">
          <a:blip r:embed="rId4">
            <a:extLst>
              <a:ext uri="{28A0092B-C50C-407E-A947-70E740481C1C}">
                <a14:useLocalDpi xmlns:a14="http://schemas.microsoft.com/office/drawing/2010/main" val="0"/>
              </a:ext>
            </a:extLst>
          </a:blip>
          <a:srcRect l="4317"/>
          <a:stretch/>
        </p:blipFill>
        <p:spPr bwMode="auto">
          <a:xfrm>
            <a:off x="326940" y="2671864"/>
            <a:ext cx="5688669" cy="2970267"/>
          </a:xfrm>
          <a:prstGeom prst="rect">
            <a:avLst/>
          </a:prstGeom>
          <a:noFill/>
          <a:ln>
            <a:noFill/>
          </a:ln>
          <a:extLst>
            <a:ext uri="{53640926-AAD7-44D8-BBD7-CCE9431645EC}">
              <a14:shadowObscured xmlns:a14="http://schemas.microsoft.com/office/drawing/2010/main"/>
            </a:ext>
          </a:extLst>
        </p:spPr>
      </p:pic>
      <p:pic>
        <p:nvPicPr>
          <p:cNvPr id="6" name="Immagine 5">
            <a:extLst>
              <a:ext uri="{FF2B5EF4-FFF2-40B4-BE49-F238E27FC236}">
                <a16:creationId xmlns:a16="http://schemas.microsoft.com/office/drawing/2014/main" id="{36C9BA75-973D-A622-B79C-D9E9F79EB99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3707" r="23701" b="43813"/>
          <a:stretch/>
        </p:blipFill>
        <p:spPr bwMode="auto">
          <a:xfrm>
            <a:off x="6542170" y="2795081"/>
            <a:ext cx="4809327" cy="256814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289566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567220" y="1350066"/>
            <a:ext cx="7532677" cy="653603"/>
          </a:xfrm>
          <a:prstGeom prst="rect">
            <a:avLst/>
          </a:prstGeom>
        </p:spPr>
        <p:txBody>
          <a:bodyPr>
            <a:noAutofit/>
          </a:bodyPr>
          <a:lstStyle/>
          <a:p>
            <a:r>
              <a:rPr lang="en-US" sz="3200" dirty="0">
                <a:solidFill>
                  <a:srgbClr val="222222"/>
                </a:solidFill>
                <a:latin typeface="Calibri" panose="020F0502020204030204" pitchFamily="34" charset="0"/>
                <a:cs typeface="Calibri" panose="020F0502020204030204" pitchFamily="34" charset="0"/>
              </a:rPr>
              <a:t>Results – Acoustics , 5 disc spherical array </a:t>
            </a:r>
            <a:endParaRPr lang="en-US" sz="32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4294967295"/>
          </p:nvPr>
        </p:nvSpPr>
        <p:spPr>
          <a:xfrm>
            <a:off x="508931" y="2537135"/>
            <a:ext cx="4899648" cy="2132142"/>
          </a:xfrm>
        </p:spPr>
        <p:txBody>
          <a:bodyPr>
            <a:noAutofit/>
          </a:bodyPr>
          <a:lstStyle/>
          <a:p>
            <a:pPr marL="0" indent="0" algn="just">
              <a:buNone/>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Finally, the best solution is conceived: a spherical array of 5 discs.</a:t>
            </a:r>
          </a:p>
          <a:p>
            <a:pPr marL="0" indent="0" algn="just">
              <a:buNone/>
            </a:pPr>
            <a:r>
              <a:rPr lang="en-US" sz="1800" dirty="0">
                <a:solidFill>
                  <a:srgbClr val="222222"/>
                </a:solidFill>
                <a:latin typeface="Calibri" panose="020F0502020204030204" pitchFamily="34" charset="0"/>
                <a:ea typeface="Arial Unicode MS"/>
                <a:cs typeface="Calibri" panose="020F0502020204030204" pitchFamily="34" charset="0"/>
              </a:rPr>
              <a:t>The idea is simple:</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 many radiating units lie on a spherical surface whose center is the focus of the system (in the shape of a surgical lamp), so that the focus of the system can be significantly increased compared to that of the single unit.</a:t>
            </a:r>
            <a:endParaRPr lang="it-IT" sz="1800" dirty="0">
              <a:ln>
                <a:noFill/>
              </a:ln>
              <a:solidFill>
                <a:srgbClr val="222222"/>
              </a:solidFill>
              <a:effectLst/>
              <a:latin typeface="Calibri" panose="020F0502020204030204" pitchFamily="34" charset="0"/>
              <a:ea typeface="Arial Unicode MS"/>
              <a:cs typeface="Calibri" panose="020F0502020204030204" pitchFamily="34" charset="0"/>
            </a:endParaRPr>
          </a:p>
          <a:p>
            <a:pPr marL="0" indent="0" algn="just">
              <a:buNone/>
            </a:pPr>
            <a:endPar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descr="Immagine che contiene cerchio, elettrodomestico&#10;&#10;Descrizione generata automaticamente">
            <a:extLst>
              <a:ext uri="{FF2B5EF4-FFF2-40B4-BE49-F238E27FC236}">
                <a16:creationId xmlns:a16="http://schemas.microsoft.com/office/drawing/2014/main" id="{4EABD9E7-4432-DB57-157B-032C2F19F11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529" t="17130" r="20144" b="9961"/>
          <a:stretch/>
        </p:blipFill>
        <p:spPr bwMode="auto">
          <a:xfrm rot="10800000">
            <a:off x="6353020" y="2271137"/>
            <a:ext cx="3854536" cy="3386150"/>
          </a:xfrm>
          <a:prstGeom prst="rect">
            <a:avLst/>
          </a:prstGeom>
          <a:ln>
            <a:noFill/>
          </a:ln>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186900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567220" y="1350066"/>
            <a:ext cx="7532677" cy="653603"/>
          </a:xfrm>
          <a:prstGeom prst="rect">
            <a:avLst/>
          </a:prstGeom>
        </p:spPr>
        <p:txBody>
          <a:bodyPr>
            <a:noAutofit/>
          </a:bodyPr>
          <a:lstStyle/>
          <a:p>
            <a:r>
              <a:rPr lang="en-US" sz="3200" dirty="0">
                <a:solidFill>
                  <a:srgbClr val="222222"/>
                </a:solidFill>
                <a:latin typeface="Calibri" panose="020F0502020204030204" pitchFamily="34" charset="0"/>
                <a:cs typeface="Calibri" panose="020F0502020204030204" pitchFamily="34" charset="0"/>
              </a:rPr>
              <a:t>Results – Acoustics , 5 disc spherical array </a:t>
            </a:r>
            <a:endParaRPr lang="en-US" sz="32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4294967295"/>
          </p:nvPr>
        </p:nvSpPr>
        <p:spPr>
          <a:xfrm>
            <a:off x="567220" y="2334637"/>
            <a:ext cx="5859521" cy="2322841"/>
          </a:xfrm>
        </p:spPr>
        <p:txBody>
          <a:bodyPr>
            <a:noAutofit/>
          </a:bodyPr>
          <a:lstStyle/>
          <a:p>
            <a:pPr marL="0" indent="0" algn="just">
              <a:buNone/>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Results for the array system are the following:</a:t>
            </a:r>
          </a:p>
          <a:p>
            <a:pPr algn="just"/>
            <a:r>
              <a:rPr lang="en-US" sz="1800" b="1" dirty="0">
                <a:ln>
                  <a:noFill/>
                </a:ln>
                <a:solidFill>
                  <a:srgbClr val="222222"/>
                </a:solidFill>
                <a:effectLst/>
                <a:latin typeface="Calibri" panose="020F0502020204030204" pitchFamily="34" charset="0"/>
                <a:ea typeface="Arial Unicode MS"/>
                <a:cs typeface="Calibri" panose="020F0502020204030204" pitchFamily="34" charset="0"/>
              </a:rPr>
              <a:t>SPL</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 on axis is more than </a:t>
            </a:r>
            <a:r>
              <a:rPr lang="en-US" sz="1800" b="1" dirty="0">
                <a:ln>
                  <a:noFill/>
                </a:ln>
                <a:solidFill>
                  <a:srgbClr val="222222"/>
                </a:solidFill>
                <a:effectLst/>
                <a:latin typeface="Calibri" panose="020F0502020204030204" pitchFamily="34" charset="0"/>
                <a:ea typeface="Arial Unicode MS"/>
                <a:cs typeface="Calibri" panose="020F0502020204030204" pitchFamily="34" charset="0"/>
              </a:rPr>
              <a:t>160 dB </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at focus</a:t>
            </a:r>
            <a:endParaRPr lang="it-IT" sz="1800" dirty="0">
              <a:ln>
                <a:noFill/>
              </a:ln>
              <a:solidFill>
                <a:srgbClr val="222222"/>
              </a:solidFill>
              <a:effectLst/>
              <a:latin typeface="Calibri" panose="020F0502020204030204" pitchFamily="34" charset="0"/>
              <a:ea typeface="Arial Unicode MS"/>
              <a:cs typeface="Calibri" panose="020F0502020204030204" pitchFamily="34" charset="0"/>
            </a:endParaRPr>
          </a:p>
          <a:p>
            <a:pPr algn="just"/>
            <a:r>
              <a:rPr lang="en-US" sz="1800" b="1" dirty="0">
                <a:ln>
                  <a:noFill/>
                </a:ln>
                <a:solidFill>
                  <a:srgbClr val="222222"/>
                </a:solidFill>
                <a:effectLst/>
                <a:latin typeface="Calibri" panose="020F0502020204030204" pitchFamily="34" charset="0"/>
                <a:ea typeface="Arial Unicode MS"/>
                <a:cs typeface="Calibri" panose="020F0502020204030204" pitchFamily="34" charset="0"/>
              </a:rPr>
              <a:t>Focus</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 distance value is </a:t>
            </a:r>
            <a:r>
              <a:rPr lang="en-US" sz="1800" b="1" dirty="0">
                <a:ln>
                  <a:noFill/>
                </a:ln>
                <a:solidFill>
                  <a:srgbClr val="222222"/>
                </a:solidFill>
                <a:effectLst/>
                <a:latin typeface="Calibri" panose="020F0502020204030204" pitchFamily="34" charset="0"/>
                <a:ea typeface="Arial Unicode MS"/>
                <a:cs typeface="Calibri" panose="020F0502020204030204" pitchFamily="34" charset="0"/>
              </a:rPr>
              <a:t>3 meters</a:t>
            </a:r>
            <a:endParaRPr lang="it-IT" sz="1800" b="1" dirty="0">
              <a:ln>
                <a:noFill/>
              </a:ln>
              <a:solidFill>
                <a:srgbClr val="222222"/>
              </a:solidFill>
              <a:effectLst/>
              <a:latin typeface="Calibri" panose="020F0502020204030204" pitchFamily="34" charset="0"/>
              <a:ea typeface="Arial Unicode MS"/>
              <a:cs typeface="Calibri" panose="020F0502020204030204" pitchFamily="34" charset="0"/>
            </a:endParaRPr>
          </a:p>
          <a:p>
            <a:pPr algn="just"/>
            <a:r>
              <a:rPr lang="en-US" sz="1800" b="1" dirty="0">
                <a:ln>
                  <a:noFill/>
                </a:ln>
                <a:solidFill>
                  <a:srgbClr val="222222"/>
                </a:solidFill>
                <a:effectLst/>
                <a:latin typeface="Calibri" panose="020F0502020204030204" pitchFamily="34" charset="0"/>
                <a:ea typeface="Arial Unicode MS"/>
                <a:cs typeface="Calibri" panose="020F0502020204030204" pitchFamily="34" charset="0"/>
              </a:rPr>
              <a:t>Beam directivity is good</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 with a strong and narrow center lobe of radiation (Beamwidth at -6dB from max. is approx. 10° aperture)</a:t>
            </a:r>
            <a:endParaRPr lang="it-IT" sz="1800" dirty="0">
              <a:ln>
                <a:noFill/>
              </a:ln>
              <a:solidFill>
                <a:srgbClr val="222222"/>
              </a:solidFill>
              <a:effectLst/>
              <a:latin typeface="Calibri" panose="020F0502020204030204" pitchFamily="34" charset="0"/>
              <a:ea typeface="Arial Unicode MS"/>
              <a:cs typeface="Calibri" panose="020F0502020204030204" pitchFamily="34" charset="0"/>
            </a:endParaRPr>
          </a:p>
          <a:p>
            <a:pPr marL="0" indent="0" algn="just">
              <a:buNone/>
            </a:pPr>
            <a:endParaRPr lang="it-IT" sz="1800" dirty="0">
              <a:ln>
                <a:noFill/>
              </a:ln>
              <a:solidFill>
                <a:srgbClr val="222222"/>
              </a:solidFill>
              <a:effectLst/>
              <a:latin typeface="Calibri" panose="020F0502020204030204" pitchFamily="34" charset="0"/>
              <a:ea typeface="Arial Unicode MS"/>
              <a:cs typeface="Calibri" panose="020F0502020204030204" pitchFamily="34" charset="0"/>
            </a:endParaRPr>
          </a:p>
          <a:p>
            <a:pPr marL="0" indent="0" algn="just">
              <a:buNone/>
            </a:pPr>
            <a:endPar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magine 3">
            <a:extLst>
              <a:ext uri="{FF2B5EF4-FFF2-40B4-BE49-F238E27FC236}">
                <a16:creationId xmlns:a16="http://schemas.microsoft.com/office/drawing/2014/main" id="{F87B7594-FD3D-0AD5-D503-D93137AACBE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58709" y="2003669"/>
            <a:ext cx="3958222" cy="3958222"/>
          </a:xfrm>
          <a:prstGeom prst="rect">
            <a:avLst/>
          </a:prstGeom>
          <a:noFill/>
          <a:ln>
            <a:noFill/>
          </a:ln>
        </p:spPr>
      </p:pic>
      <p:pic>
        <p:nvPicPr>
          <p:cNvPr id="6" name="Immagine 5" descr="Immagine che contiene schermata, Policromia, arte&#10;&#10;Descrizione generata automaticamente">
            <a:extLst>
              <a:ext uri="{FF2B5EF4-FFF2-40B4-BE49-F238E27FC236}">
                <a16:creationId xmlns:a16="http://schemas.microsoft.com/office/drawing/2014/main" id="{C59B19F6-0B2B-5B39-63FD-E85E73E5E021}"/>
              </a:ext>
            </a:extLst>
          </p:cNvPr>
          <p:cNvPicPr>
            <a:picLocks noChangeAspect="1"/>
          </p:cNvPicPr>
          <p:nvPr/>
        </p:nvPicPr>
        <p:blipFill rotWithShape="1">
          <a:blip r:embed="rId5">
            <a:extLst>
              <a:ext uri="{28A0092B-C50C-407E-A947-70E740481C1C}">
                <a14:useLocalDpi xmlns:a14="http://schemas.microsoft.com/office/drawing/2010/main" val="0"/>
              </a:ext>
            </a:extLst>
          </a:blip>
          <a:srcRect l="46822" t="8334" r="33314" b="8063"/>
          <a:stretch/>
        </p:blipFill>
        <p:spPr bwMode="auto">
          <a:xfrm flipH="1">
            <a:off x="7987066" y="2334637"/>
            <a:ext cx="785352" cy="330866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9556691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567220" y="1350066"/>
            <a:ext cx="7532677" cy="653603"/>
          </a:xfrm>
          <a:prstGeom prst="rect">
            <a:avLst/>
          </a:prstGeom>
        </p:spPr>
        <p:txBody>
          <a:bodyPr>
            <a:noAutofit/>
          </a:bodyPr>
          <a:lstStyle/>
          <a:p>
            <a:r>
              <a:rPr lang="en-US" sz="3200" dirty="0">
                <a:solidFill>
                  <a:srgbClr val="222222"/>
                </a:solidFill>
                <a:latin typeface="Calibri" panose="020F0502020204030204" pitchFamily="34" charset="0"/>
                <a:cs typeface="Calibri" panose="020F0502020204030204" pitchFamily="34" charset="0"/>
              </a:rPr>
              <a:t>Results – Acoustics , 5 disc spherical array </a:t>
            </a:r>
            <a:endParaRPr lang="en-US" sz="3200" dirty="0">
              <a:latin typeface="Calibri" panose="020F0502020204030204" pitchFamily="34" charset="0"/>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a:extLst>
              <a:ext uri="{FF2B5EF4-FFF2-40B4-BE49-F238E27FC236}">
                <a16:creationId xmlns:a16="http://schemas.microsoft.com/office/drawing/2014/main" id="{C29FC274-D4DF-A83C-A3E7-42A377DF26D5}"/>
              </a:ext>
            </a:extLst>
          </p:cNvPr>
          <p:cNvPicPr>
            <a:picLocks noChangeAspect="1"/>
          </p:cNvPicPr>
          <p:nvPr/>
        </p:nvPicPr>
        <p:blipFill rotWithShape="1">
          <a:blip r:embed="rId4">
            <a:extLst>
              <a:ext uri="{28A0092B-C50C-407E-A947-70E740481C1C}">
                <a14:useLocalDpi xmlns:a14="http://schemas.microsoft.com/office/drawing/2010/main" val="0"/>
              </a:ext>
            </a:extLst>
          </a:blip>
          <a:srcRect l="2918"/>
          <a:stretch/>
        </p:blipFill>
        <p:spPr bwMode="auto">
          <a:xfrm>
            <a:off x="389107" y="2523716"/>
            <a:ext cx="6113358" cy="3148292"/>
          </a:xfrm>
          <a:prstGeom prst="rect">
            <a:avLst/>
          </a:prstGeom>
          <a:noFill/>
          <a:ln>
            <a:noFill/>
          </a:ln>
          <a:extLst>
            <a:ext uri="{53640926-AAD7-44D8-BBD7-CCE9431645EC}">
              <a14:shadowObscured xmlns:a14="http://schemas.microsoft.com/office/drawing/2010/main"/>
            </a:ext>
          </a:extLst>
        </p:spPr>
      </p:pic>
      <p:pic>
        <p:nvPicPr>
          <p:cNvPr id="7" name="Immagine 6">
            <a:extLst>
              <a:ext uri="{FF2B5EF4-FFF2-40B4-BE49-F238E27FC236}">
                <a16:creationId xmlns:a16="http://schemas.microsoft.com/office/drawing/2014/main" id="{C6F02BCC-F08C-A919-597A-CB59129AAC99}"/>
              </a:ext>
            </a:extLst>
          </p:cNvPr>
          <p:cNvPicPr>
            <a:picLocks noChangeAspect="1"/>
          </p:cNvPicPr>
          <p:nvPr/>
        </p:nvPicPr>
        <p:blipFill rotWithShape="1">
          <a:blip r:embed="rId5">
            <a:extLst>
              <a:ext uri="{28A0092B-C50C-407E-A947-70E740481C1C}">
                <a14:useLocalDpi xmlns:a14="http://schemas.microsoft.com/office/drawing/2010/main" val="0"/>
              </a:ext>
            </a:extLst>
          </a:blip>
          <a:srcRect r="673" b="46557"/>
          <a:stretch/>
        </p:blipFill>
        <p:spPr bwMode="auto">
          <a:xfrm>
            <a:off x="6554353" y="2909400"/>
            <a:ext cx="4797144" cy="258107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950082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671209" y="1380374"/>
            <a:ext cx="2517885" cy="653603"/>
          </a:xfrm>
          <a:prstGeom prst="rect">
            <a:avLst/>
          </a:prstGeom>
        </p:spPr>
        <p:txBody>
          <a:bodyPr>
            <a:noAutofit/>
          </a:bodyPr>
          <a:lstStyle/>
          <a:p>
            <a:r>
              <a:rPr lang="en-US" sz="3200" dirty="0">
                <a:solidFill>
                  <a:srgbClr val="222222"/>
                </a:solidFill>
                <a:latin typeface="Calibri" panose="020F0502020204030204" pitchFamily="34" charset="0"/>
                <a:ea typeface="Arial Unicode MS"/>
                <a:cs typeface="Calibri" panose="020F0502020204030204" pitchFamily="34" charset="0"/>
              </a:rPr>
              <a:t>Conclusions</a:t>
            </a:r>
            <a:endParaRPr lang="en-US" sz="3200" dirty="0">
              <a:latin typeface="Calibri" panose="020F0502020204030204" pitchFamily="34" charset="0"/>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2">
            <a:extLst>
              <a:ext uri="{FF2B5EF4-FFF2-40B4-BE49-F238E27FC236}">
                <a16:creationId xmlns:a16="http://schemas.microsoft.com/office/drawing/2014/main" id="{1A53D1F3-4424-0B42-C0CB-DD68B580D6AB}"/>
              </a:ext>
            </a:extLst>
          </p:cNvPr>
          <p:cNvSpPr txBox="1">
            <a:spLocks/>
          </p:cNvSpPr>
          <p:nvPr/>
        </p:nvSpPr>
        <p:spPr>
          <a:xfrm>
            <a:off x="440261" y="2051325"/>
            <a:ext cx="10998740" cy="2737887"/>
          </a:xfrm>
          <a:prstGeom prst="rect">
            <a:avLst/>
          </a:prstGeom>
        </p:spPr>
        <p:txBody>
          <a:bodyPr vert="horz" lIns="91440" tIns="45720" rIns="91440" bIns="45720" rtlCol="0">
            <a:noAutofit/>
          </a:bodyPr>
          <a:lstStyle>
            <a:lvl1pPr marL="222725" indent="-222725" algn="l" defTabSz="890900" rtl="0" eaLnBrk="1" latinLnBrk="0" hangingPunct="1">
              <a:lnSpc>
                <a:spcPct val="90000"/>
              </a:lnSpc>
              <a:spcBef>
                <a:spcPts val="974"/>
              </a:spcBef>
              <a:buFont typeface="Arial" panose="020B0604020202020204" pitchFamily="34" charset="0"/>
              <a:buChar char="•"/>
              <a:defRPr sz="2728" kern="1200">
                <a:solidFill>
                  <a:schemeClr val="tx1"/>
                </a:solidFill>
                <a:latin typeface="+mn-lt"/>
                <a:ea typeface="+mn-ea"/>
                <a:cs typeface="+mn-cs"/>
              </a:defRPr>
            </a:lvl1pPr>
            <a:lvl2pPr marL="668175" indent="-222725" algn="l" defTabSz="890900" rtl="0" eaLnBrk="1" latinLnBrk="0" hangingPunct="1">
              <a:lnSpc>
                <a:spcPct val="90000"/>
              </a:lnSpc>
              <a:spcBef>
                <a:spcPts val="487"/>
              </a:spcBef>
              <a:buFont typeface="Arial" panose="020B0604020202020204" pitchFamily="34" charset="0"/>
              <a:buChar char="•"/>
              <a:defRPr sz="2338" kern="1200">
                <a:solidFill>
                  <a:schemeClr val="tx1"/>
                </a:solidFill>
                <a:latin typeface="+mn-lt"/>
                <a:ea typeface="+mn-ea"/>
                <a:cs typeface="+mn-cs"/>
              </a:defRPr>
            </a:lvl2pPr>
            <a:lvl3pPr marL="1113625" indent="-222725" algn="l" defTabSz="890900" rtl="0" eaLnBrk="1" latinLnBrk="0" hangingPunct="1">
              <a:lnSpc>
                <a:spcPct val="90000"/>
              </a:lnSpc>
              <a:spcBef>
                <a:spcPts val="487"/>
              </a:spcBef>
              <a:buFont typeface="Arial" panose="020B0604020202020204" pitchFamily="34" charset="0"/>
              <a:buChar char="•"/>
              <a:defRPr sz="1949" kern="1200">
                <a:solidFill>
                  <a:schemeClr val="tx1"/>
                </a:solidFill>
                <a:latin typeface="+mn-lt"/>
                <a:ea typeface="+mn-ea"/>
                <a:cs typeface="+mn-cs"/>
              </a:defRPr>
            </a:lvl3pPr>
            <a:lvl4pPr marL="15590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4pPr>
            <a:lvl5pPr marL="20045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5pPr>
            <a:lvl6pPr marL="24499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6pPr>
            <a:lvl7pPr marL="28954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7pPr>
            <a:lvl8pPr marL="33408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8pPr>
            <a:lvl9pPr marL="37863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9pPr>
          </a:lstStyle>
          <a:p>
            <a:pPr marL="0" indent="0" algn="just">
              <a:buFont typeface="Arial" panose="020B0604020202020204" pitchFamily="34" charset="0"/>
              <a:buNone/>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A high-power 'airborne' ultrasonic system was designed, to fulfil the requirement of high SPL(160dB) and large focus distance(1m). The design and optimization of the system was performed through Acoustical-Structural FEM simulations and deep </a:t>
            </a:r>
            <a:r>
              <a:rPr lang="en-US" sz="1800" i="1" dirty="0">
                <a:ln>
                  <a:noFill/>
                </a:ln>
                <a:solidFill>
                  <a:srgbClr val="222222"/>
                </a:solidFill>
                <a:effectLst/>
                <a:latin typeface="Calibri" panose="020F0502020204030204" pitchFamily="34" charset="0"/>
                <a:ea typeface="Arial Unicode MS"/>
                <a:cs typeface="Calibri" panose="020F0502020204030204" pitchFamily="34" charset="0"/>
              </a:rPr>
              <a:t>know-how</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 on high power ultrasonic systems.</a:t>
            </a:r>
          </a:p>
          <a:p>
            <a:pPr marL="0" indent="0" algn="just">
              <a:buFont typeface="Arial" panose="020B0604020202020204" pitchFamily="34" charset="0"/>
              <a:buNone/>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The best solution was a </a:t>
            </a:r>
            <a:r>
              <a:rPr lang="en-US" sz="1800" b="1" dirty="0">
                <a:ln>
                  <a:noFill/>
                </a:ln>
                <a:solidFill>
                  <a:srgbClr val="222222"/>
                </a:solidFill>
                <a:effectLst/>
                <a:latin typeface="Calibri" panose="020F0502020204030204" pitchFamily="34" charset="0"/>
                <a:ea typeface="Arial Unicode MS"/>
                <a:cs typeface="Calibri" panose="020F0502020204030204" pitchFamily="34" charset="0"/>
              </a:rPr>
              <a:t>spherical array </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of </a:t>
            </a:r>
            <a:r>
              <a:rPr lang="en-US" sz="1800" b="1" dirty="0">
                <a:ln>
                  <a:noFill/>
                </a:ln>
                <a:solidFill>
                  <a:srgbClr val="222222"/>
                </a:solidFill>
                <a:effectLst/>
                <a:latin typeface="Calibri" panose="020F0502020204030204" pitchFamily="34" charset="0"/>
                <a:ea typeface="Arial Unicode MS"/>
                <a:cs typeface="Calibri" panose="020F0502020204030204" pitchFamily="34" charset="0"/>
              </a:rPr>
              <a:t>special radiating units</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 capable of:</a:t>
            </a:r>
            <a:endParaRPr lang="it-IT" sz="1800" dirty="0">
              <a:ln>
                <a:noFill/>
              </a:ln>
              <a:solidFill>
                <a:srgbClr val="222222"/>
              </a:solidFill>
              <a:effectLst/>
              <a:latin typeface="Calibri" panose="020F0502020204030204" pitchFamily="34" charset="0"/>
              <a:ea typeface="Arial Unicode MS"/>
              <a:cs typeface="Calibri" panose="020F0502020204030204" pitchFamily="34" charset="0"/>
            </a:endParaRPr>
          </a:p>
          <a:p>
            <a:pPr algn="just"/>
            <a:r>
              <a:rPr lang="en-US" sz="1800" b="1" dirty="0">
                <a:ln>
                  <a:noFill/>
                </a:ln>
                <a:solidFill>
                  <a:srgbClr val="222222"/>
                </a:solidFill>
                <a:effectLst/>
                <a:latin typeface="Calibri" panose="020F0502020204030204" pitchFamily="34" charset="0"/>
                <a:ea typeface="Arial Unicode MS"/>
                <a:cs typeface="Calibri" panose="020F0502020204030204" pitchFamily="34" charset="0"/>
              </a:rPr>
              <a:t>SPL</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 of more than </a:t>
            </a:r>
            <a:r>
              <a:rPr lang="en-US" sz="1800" b="1" dirty="0">
                <a:ln>
                  <a:noFill/>
                </a:ln>
                <a:solidFill>
                  <a:srgbClr val="222222"/>
                </a:solidFill>
                <a:effectLst/>
                <a:latin typeface="Calibri" panose="020F0502020204030204" pitchFamily="34" charset="0"/>
                <a:ea typeface="Arial Unicode MS"/>
                <a:cs typeface="Calibri" panose="020F0502020204030204" pitchFamily="34" charset="0"/>
              </a:rPr>
              <a:t>160 dB </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on axis</a:t>
            </a:r>
            <a:endParaRPr lang="it-IT" sz="1800" dirty="0">
              <a:ln>
                <a:noFill/>
              </a:ln>
              <a:solidFill>
                <a:srgbClr val="222222"/>
              </a:solidFill>
              <a:effectLst/>
              <a:latin typeface="Calibri" panose="020F0502020204030204" pitchFamily="34" charset="0"/>
              <a:ea typeface="Arial Unicode MS"/>
              <a:cs typeface="Calibri" panose="020F0502020204030204" pitchFamily="34" charset="0"/>
            </a:endParaRPr>
          </a:p>
          <a:p>
            <a:pPr algn="just"/>
            <a:r>
              <a:rPr lang="en-US" sz="1800" b="1" dirty="0">
                <a:solidFill>
                  <a:srgbClr val="222222"/>
                </a:solidFill>
                <a:latin typeface="Calibri" panose="020F0502020204030204" pitchFamily="34" charset="0"/>
                <a:ea typeface="Arial Unicode MS"/>
                <a:cs typeface="Calibri" panose="020F0502020204030204" pitchFamily="34" charset="0"/>
              </a:rPr>
              <a:t>F</a:t>
            </a:r>
            <a:r>
              <a:rPr lang="en-US" sz="1800" b="1" dirty="0">
                <a:ln>
                  <a:noFill/>
                </a:ln>
                <a:solidFill>
                  <a:srgbClr val="222222"/>
                </a:solidFill>
                <a:effectLst/>
                <a:latin typeface="Calibri" panose="020F0502020204030204" pitchFamily="34" charset="0"/>
                <a:ea typeface="Arial Unicode MS"/>
                <a:cs typeface="Calibri" panose="020F0502020204030204" pitchFamily="34" charset="0"/>
              </a:rPr>
              <a:t>ocus</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 distance as high as </a:t>
            </a:r>
            <a:r>
              <a:rPr lang="en-US" sz="1800" b="1" dirty="0">
                <a:ln>
                  <a:noFill/>
                </a:ln>
                <a:solidFill>
                  <a:srgbClr val="222222"/>
                </a:solidFill>
                <a:effectLst/>
                <a:latin typeface="Calibri" panose="020F0502020204030204" pitchFamily="34" charset="0"/>
                <a:ea typeface="Arial Unicode MS"/>
                <a:cs typeface="Calibri" panose="020F0502020204030204" pitchFamily="34" charset="0"/>
              </a:rPr>
              <a:t>3 meters </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from the system</a:t>
            </a:r>
            <a:endParaRPr lang="it-IT" sz="1800" dirty="0">
              <a:ln>
                <a:noFill/>
              </a:ln>
              <a:solidFill>
                <a:srgbClr val="222222"/>
              </a:solidFill>
              <a:effectLst/>
              <a:latin typeface="Calibri" panose="020F0502020204030204" pitchFamily="34" charset="0"/>
              <a:ea typeface="Arial Unicode MS"/>
              <a:cs typeface="Calibri" panose="020F0502020204030204" pitchFamily="34" charset="0"/>
            </a:endParaRPr>
          </a:p>
          <a:p>
            <a:pPr algn="just"/>
            <a:r>
              <a:rPr lang="en-US" sz="1800" dirty="0">
                <a:ln>
                  <a:noFill/>
                </a:ln>
                <a:solidFill>
                  <a:srgbClr val="222222"/>
                </a:solidFill>
                <a:effectLst/>
                <a:latin typeface="Calibri" panose="020F0502020204030204" pitchFamily="34" charset="0"/>
                <a:ea typeface="Arial Unicode MS"/>
                <a:cs typeface="Calibri" panose="020F0502020204030204" pitchFamily="34" charset="0"/>
              </a:rPr>
              <a:t>Good directivity with a strong and narrow center lobe of radiation</a:t>
            </a:r>
            <a:endParaRPr lang="it-IT" sz="1800" dirty="0">
              <a:ln>
                <a:noFill/>
              </a:ln>
              <a:solidFill>
                <a:srgbClr val="222222"/>
              </a:solidFill>
              <a:effectLst/>
              <a:latin typeface="Calibri" panose="020F0502020204030204" pitchFamily="34" charset="0"/>
              <a:ea typeface="Arial Unicode MS"/>
              <a:cs typeface="Calibri" panose="020F0502020204030204" pitchFamily="34" charset="0"/>
            </a:endParaRPr>
          </a:p>
          <a:p>
            <a:pPr marL="0" indent="0" algn="just">
              <a:buFont typeface="Arial" panose="020B0604020202020204" pitchFamily="34" charset="0"/>
              <a:buNone/>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all performances reported here are achievable with acceptable electrical powers, that never exceeded </a:t>
            </a:r>
            <a:r>
              <a:rPr lang="en-US" sz="1800" b="1" dirty="0">
                <a:ln>
                  <a:noFill/>
                </a:ln>
                <a:solidFill>
                  <a:srgbClr val="222222"/>
                </a:solidFill>
                <a:effectLst/>
                <a:latin typeface="Calibri" panose="020F0502020204030204" pitchFamily="34" charset="0"/>
                <a:ea typeface="Arial Unicode MS"/>
                <a:cs typeface="Calibri" panose="020F0502020204030204" pitchFamily="34" charset="0"/>
              </a:rPr>
              <a:t>1kW</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/unit</a:t>
            </a:r>
            <a:endParaRPr lang="it-IT" sz="1800" dirty="0">
              <a:solidFill>
                <a:srgbClr val="000000"/>
              </a:solidFill>
              <a:uFill>
                <a:solidFill>
                  <a:srgbClr val="000000"/>
                </a:solidFill>
              </a:uFill>
              <a:latin typeface="Calibri" panose="020F0502020204030204" pitchFamily="34" charset="0"/>
              <a:ea typeface="Arial Unicode MS"/>
              <a:cs typeface="Calibri" panose="020F0502020204030204" pitchFamily="34" charset="0"/>
            </a:endParaRPr>
          </a:p>
        </p:txBody>
      </p:sp>
      <p:sp>
        <p:nvSpPr>
          <p:cNvPr id="13" name="Content Placeholder 2">
            <a:extLst>
              <a:ext uri="{FF2B5EF4-FFF2-40B4-BE49-F238E27FC236}">
                <a16:creationId xmlns:a16="http://schemas.microsoft.com/office/drawing/2014/main" id="{5503C664-D8D7-A00E-9E5A-54ED6977A4F6}"/>
              </a:ext>
            </a:extLst>
          </p:cNvPr>
          <p:cNvSpPr txBox="1">
            <a:spLocks/>
          </p:cNvSpPr>
          <p:nvPr/>
        </p:nvSpPr>
        <p:spPr>
          <a:xfrm>
            <a:off x="440261" y="5057134"/>
            <a:ext cx="10998740" cy="1199745"/>
          </a:xfrm>
          <a:prstGeom prst="rect">
            <a:avLst/>
          </a:prstGeom>
        </p:spPr>
        <p:txBody>
          <a:bodyPr vert="horz" lIns="91440" tIns="45720" rIns="91440" bIns="45720" rtlCol="0">
            <a:noAutofit/>
          </a:bodyPr>
          <a:lstStyle>
            <a:lvl1pPr marL="222725" indent="-222725" algn="l" defTabSz="890900" rtl="0" eaLnBrk="1" latinLnBrk="0" hangingPunct="1">
              <a:lnSpc>
                <a:spcPct val="90000"/>
              </a:lnSpc>
              <a:spcBef>
                <a:spcPts val="974"/>
              </a:spcBef>
              <a:buFont typeface="Arial" panose="020B0604020202020204" pitchFamily="34" charset="0"/>
              <a:buChar char="•"/>
              <a:defRPr sz="2728" kern="1200">
                <a:solidFill>
                  <a:schemeClr val="tx1"/>
                </a:solidFill>
                <a:latin typeface="+mn-lt"/>
                <a:ea typeface="+mn-ea"/>
                <a:cs typeface="+mn-cs"/>
              </a:defRPr>
            </a:lvl1pPr>
            <a:lvl2pPr marL="668175" indent="-222725" algn="l" defTabSz="890900" rtl="0" eaLnBrk="1" latinLnBrk="0" hangingPunct="1">
              <a:lnSpc>
                <a:spcPct val="90000"/>
              </a:lnSpc>
              <a:spcBef>
                <a:spcPts val="487"/>
              </a:spcBef>
              <a:buFont typeface="Arial" panose="020B0604020202020204" pitchFamily="34" charset="0"/>
              <a:buChar char="•"/>
              <a:defRPr sz="2338" kern="1200">
                <a:solidFill>
                  <a:schemeClr val="tx1"/>
                </a:solidFill>
                <a:latin typeface="+mn-lt"/>
                <a:ea typeface="+mn-ea"/>
                <a:cs typeface="+mn-cs"/>
              </a:defRPr>
            </a:lvl2pPr>
            <a:lvl3pPr marL="1113625" indent="-222725" algn="l" defTabSz="890900" rtl="0" eaLnBrk="1" latinLnBrk="0" hangingPunct="1">
              <a:lnSpc>
                <a:spcPct val="90000"/>
              </a:lnSpc>
              <a:spcBef>
                <a:spcPts val="487"/>
              </a:spcBef>
              <a:buFont typeface="Arial" panose="020B0604020202020204" pitchFamily="34" charset="0"/>
              <a:buChar char="•"/>
              <a:defRPr sz="1949" kern="1200">
                <a:solidFill>
                  <a:schemeClr val="tx1"/>
                </a:solidFill>
                <a:latin typeface="+mn-lt"/>
                <a:ea typeface="+mn-ea"/>
                <a:cs typeface="+mn-cs"/>
              </a:defRPr>
            </a:lvl3pPr>
            <a:lvl4pPr marL="15590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4pPr>
            <a:lvl5pPr marL="20045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5pPr>
            <a:lvl6pPr marL="24499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6pPr>
            <a:lvl7pPr marL="28954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7pPr>
            <a:lvl8pPr marL="33408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8pPr>
            <a:lvl9pPr marL="37863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9pPr>
          </a:lstStyle>
          <a:p>
            <a:pPr marL="0" indent="0" algn="just">
              <a:buFont typeface="Arial" panose="020B0604020202020204" pitchFamily="34" charset="0"/>
              <a:buNone/>
            </a:pPr>
            <a:r>
              <a:rPr lang="it-IT" sz="1400" dirty="0">
                <a:ln>
                  <a:noFill/>
                </a:ln>
                <a:solidFill>
                  <a:schemeClr val="tx1">
                    <a:lumMod val="50000"/>
                    <a:lumOff val="50000"/>
                  </a:schemeClr>
                </a:solidFill>
                <a:effectLst/>
                <a:latin typeface="Calibri" panose="020F0502020204030204" pitchFamily="34" charset="0"/>
                <a:ea typeface="Arial Unicode MS"/>
                <a:cs typeface="Calibri" panose="020F0502020204030204" pitchFamily="34" charset="0"/>
              </a:rPr>
              <a:t>REFERENCES</a:t>
            </a:r>
          </a:p>
          <a:p>
            <a:pPr marL="0" indent="0" algn="just">
              <a:buFont typeface="Arial" panose="020B0604020202020204" pitchFamily="34" charset="0"/>
              <a:buNone/>
            </a:pPr>
            <a:r>
              <a:rPr lang="en-US" sz="1400" dirty="0">
                <a:ln>
                  <a:noFill/>
                </a:ln>
                <a:solidFill>
                  <a:schemeClr val="tx1">
                    <a:lumMod val="50000"/>
                    <a:lumOff val="50000"/>
                  </a:schemeClr>
                </a:solidFill>
                <a:effectLst/>
                <a:latin typeface="Calibri" panose="020F0502020204030204" pitchFamily="34" charset="0"/>
                <a:ea typeface="Arial Unicode MS"/>
                <a:cs typeface="Calibri" panose="020F0502020204030204" pitchFamily="34" charset="0"/>
              </a:rPr>
              <a:t>1. Power ultrasonic transducers with vibrating plate radiators, </a:t>
            </a:r>
            <a:r>
              <a:rPr lang="en-US" sz="1400" i="1" dirty="0">
                <a:ln>
                  <a:noFill/>
                </a:ln>
                <a:solidFill>
                  <a:schemeClr val="tx1">
                    <a:lumMod val="50000"/>
                    <a:lumOff val="50000"/>
                  </a:schemeClr>
                </a:solidFill>
                <a:effectLst/>
                <a:latin typeface="Calibri" panose="020F0502020204030204" pitchFamily="34" charset="0"/>
                <a:ea typeface="Arial Unicode MS"/>
                <a:cs typeface="Calibri" panose="020F0502020204030204" pitchFamily="34" charset="0"/>
              </a:rPr>
              <a:t>J.A Gallego-Juarez et al.</a:t>
            </a:r>
            <a:endParaRPr lang="it-IT" sz="1400" dirty="0">
              <a:ln>
                <a:noFill/>
              </a:ln>
              <a:solidFill>
                <a:schemeClr val="tx1">
                  <a:lumMod val="50000"/>
                  <a:lumOff val="50000"/>
                </a:schemeClr>
              </a:solidFill>
              <a:effectLst/>
              <a:latin typeface="Calibri" panose="020F0502020204030204" pitchFamily="34" charset="0"/>
              <a:ea typeface="Arial Unicode MS"/>
              <a:cs typeface="Calibri" panose="020F0502020204030204" pitchFamily="34" charset="0"/>
            </a:endParaRPr>
          </a:p>
          <a:p>
            <a:pPr marL="0" indent="0" algn="just">
              <a:buNone/>
            </a:pPr>
            <a:r>
              <a:rPr lang="en-US" sz="1400" dirty="0">
                <a:ln>
                  <a:noFill/>
                </a:ln>
                <a:solidFill>
                  <a:schemeClr val="tx1">
                    <a:lumMod val="50000"/>
                    <a:lumOff val="50000"/>
                  </a:schemeClr>
                </a:solidFill>
                <a:effectLst/>
                <a:latin typeface="Calibri" panose="020F0502020204030204" pitchFamily="34" charset="0"/>
                <a:ea typeface="Arial Unicode MS"/>
                <a:cs typeface="Calibri" panose="020F0502020204030204" pitchFamily="34" charset="0"/>
              </a:rPr>
              <a:t>3.</a:t>
            </a:r>
            <a:r>
              <a:rPr lang="en-US" sz="1400" i="1" dirty="0">
                <a:ln>
                  <a:noFill/>
                </a:ln>
                <a:solidFill>
                  <a:schemeClr val="tx1">
                    <a:lumMod val="50000"/>
                    <a:lumOff val="50000"/>
                  </a:schemeClr>
                </a:solidFill>
                <a:effectLst/>
                <a:latin typeface="Calibri" panose="020F0502020204030204" pitchFamily="34" charset="0"/>
                <a:ea typeface="Arial Unicode MS"/>
                <a:cs typeface="Calibri" panose="020F0502020204030204" pitchFamily="34" charset="0"/>
              </a:rPr>
              <a:t> </a:t>
            </a:r>
            <a:r>
              <a:rPr lang="en-US" sz="1400" dirty="0">
                <a:ln>
                  <a:noFill/>
                </a:ln>
                <a:solidFill>
                  <a:schemeClr val="tx1">
                    <a:lumMod val="50000"/>
                    <a:lumOff val="50000"/>
                  </a:schemeClr>
                </a:solidFill>
                <a:effectLst/>
                <a:latin typeface="Calibri" panose="020F0502020204030204" pitchFamily="34" charset="0"/>
                <a:ea typeface="Arial Unicode MS"/>
                <a:cs typeface="Calibri" panose="020F0502020204030204" pitchFamily="34" charset="0"/>
              </a:rPr>
              <a:t>Advanced technique to reduce emissions of fine particulate matter using ultrasounds</a:t>
            </a:r>
            <a:r>
              <a:rPr lang="en-US" sz="1400" i="1" dirty="0">
                <a:ln>
                  <a:noFill/>
                </a:ln>
                <a:solidFill>
                  <a:schemeClr val="tx1">
                    <a:lumMod val="50000"/>
                    <a:lumOff val="50000"/>
                  </a:schemeClr>
                </a:solidFill>
                <a:effectLst/>
                <a:latin typeface="Calibri" panose="020F0502020204030204" pitchFamily="34" charset="0"/>
                <a:ea typeface="Arial Unicode MS"/>
                <a:cs typeface="Calibri" panose="020F0502020204030204" pitchFamily="34" charset="0"/>
              </a:rPr>
              <a:t>, B. </a:t>
            </a:r>
            <a:r>
              <a:rPr lang="en-US" sz="1400" i="1" dirty="0" err="1">
                <a:ln>
                  <a:noFill/>
                </a:ln>
                <a:solidFill>
                  <a:schemeClr val="tx1">
                    <a:lumMod val="50000"/>
                    <a:lumOff val="50000"/>
                  </a:schemeClr>
                </a:solidFill>
                <a:effectLst/>
                <a:latin typeface="Calibri" panose="020F0502020204030204" pitchFamily="34" charset="0"/>
                <a:ea typeface="Arial Unicode MS"/>
                <a:cs typeface="Calibri" panose="020F0502020204030204" pitchFamily="34" charset="0"/>
              </a:rPr>
              <a:t>Bergmans</a:t>
            </a:r>
            <a:r>
              <a:rPr lang="en-US" sz="1400" i="1" dirty="0">
                <a:ln>
                  <a:noFill/>
                </a:ln>
                <a:solidFill>
                  <a:schemeClr val="tx1">
                    <a:lumMod val="50000"/>
                    <a:lumOff val="50000"/>
                  </a:schemeClr>
                </a:solidFill>
                <a:effectLst/>
                <a:latin typeface="Calibri" panose="020F0502020204030204" pitchFamily="34" charset="0"/>
                <a:ea typeface="Arial Unicode MS"/>
                <a:cs typeface="Calibri" panose="020F0502020204030204" pitchFamily="34" charset="0"/>
              </a:rPr>
              <a:t> et al.</a:t>
            </a:r>
            <a:endParaRPr lang="it-IT" sz="1400" dirty="0">
              <a:ln>
                <a:noFill/>
              </a:ln>
              <a:solidFill>
                <a:schemeClr val="tx1">
                  <a:lumMod val="50000"/>
                  <a:lumOff val="50000"/>
                </a:schemeClr>
              </a:solidFill>
              <a:effectLst/>
              <a:latin typeface="Calibri" panose="020F0502020204030204" pitchFamily="34" charset="0"/>
              <a:ea typeface="Arial Unicode MS"/>
              <a:cs typeface="Calibri" panose="020F0502020204030204" pitchFamily="34" charset="0"/>
            </a:endParaRPr>
          </a:p>
          <a:p>
            <a:pPr marL="0" indent="0" algn="just">
              <a:buFont typeface="Arial" panose="020B0604020202020204" pitchFamily="34" charset="0"/>
              <a:buNone/>
            </a:pPr>
            <a:endParaRPr lang="it-IT" sz="1400" dirty="0">
              <a:solidFill>
                <a:schemeClr val="tx1">
                  <a:lumMod val="50000"/>
                  <a:lumOff val="50000"/>
                </a:schemeClr>
              </a:solidFill>
              <a:uFill>
                <a:solidFill>
                  <a:srgbClr val="000000"/>
                </a:solidFill>
              </a:uFill>
              <a:latin typeface="Calibri" panose="020F0502020204030204" pitchFamily="34" charset="0"/>
              <a:ea typeface="Arial Unicode MS"/>
              <a:cs typeface="Calibri" panose="020F0502020204030204" pitchFamily="34" charset="0"/>
            </a:endParaRPr>
          </a:p>
        </p:txBody>
      </p:sp>
    </p:spTree>
    <p:extLst>
      <p:ext uri="{BB962C8B-B14F-4D97-AF65-F5344CB8AC3E}">
        <p14:creationId xmlns:p14="http://schemas.microsoft.com/office/powerpoint/2010/main" val="2875279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622880" y="1346240"/>
            <a:ext cx="5907622" cy="653603"/>
          </a:xfrm>
          <a:prstGeom prst="rect">
            <a:avLst/>
          </a:prstGeom>
        </p:spPr>
        <p:txBody>
          <a:bodyPr>
            <a:noAutofit/>
          </a:bodyPr>
          <a:lstStyle/>
          <a:p>
            <a:r>
              <a:rPr lang="en-US" sz="3200" dirty="0">
                <a:solidFill>
                  <a:srgbClr val="222222"/>
                </a:solidFill>
                <a:latin typeface="Calibri" panose="020F0502020204030204" pitchFamily="34" charset="0"/>
                <a:ea typeface="Arial Unicode MS"/>
                <a:cs typeface="Calibri" panose="020F0502020204030204" pitchFamily="34" charset="0"/>
              </a:rPr>
              <a:t>Goals, challenges and solutions</a:t>
            </a:r>
            <a:endParaRPr lang="en-US" sz="32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4294967295"/>
          </p:nvPr>
        </p:nvSpPr>
        <p:spPr>
          <a:xfrm>
            <a:off x="516835" y="2162700"/>
            <a:ext cx="7164125" cy="3554287"/>
          </a:xfrm>
        </p:spPr>
        <p:txBody>
          <a:bodyPr>
            <a:noAutofit/>
          </a:bodyPr>
          <a:lstStyle/>
          <a:p>
            <a:r>
              <a:rPr lang="en-US" sz="1800"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This work reports the FEM design of a high-power ultrasonic system, capable of emitting acoustic radiation at 20kHz with SPL  up to </a:t>
            </a:r>
            <a:r>
              <a:rPr lang="en-US" sz="1800" b="1"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160dB</a:t>
            </a:r>
            <a:r>
              <a:rPr lang="en-US" sz="1800"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 Such pressure level can be found as a requirement for some special industrial applications ([1],[2]), like </a:t>
            </a:r>
            <a:r>
              <a:rPr lang="en-US" sz="1800" b="1"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foam reduction or gas processing.</a:t>
            </a:r>
            <a:endParaRPr lang="en-US" sz="1800" b="1" dirty="0">
              <a:solidFill>
                <a:srgbClr val="000000"/>
              </a:solidFill>
              <a:uFill>
                <a:solidFill>
                  <a:srgbClr val="000000"/>
                </a:solidFill>
              </a:uFill>
              <a:latin typeface="Calibri" panose="020F0502020204030204" pitchFamily="34" charset="0"/>
              <a:ea typeface="Times New Roman" panose="02020603050405020304" pitchFamily="18" charset="0"/>
              <a:cs typeface="Calibri" panose="020F0502020204030204" pitchFamily="34" charset="0"/>
            </a:endParaRPr>
          </a:p>
          <a:p>
            <a:r>
              <a:rPr lang="en-US" sz="1800" dirty="0">
                <a:ln>
                  <a:noFill/>
                </a:ln>
                <a:solidFill>
                  <a:srgbClr val="222222"/>
                </a:solidFill>
                <a:effectLst/>
                <a:latin typeface="Calibri" panose="020F0502020204030204" pitchFamily="34" charset="0"/>
                <a:ea typeface="Arial Unicode MS"/>
                <a:cs typeface="Calibri" panose="020F0502020204030204" pitchFamily="34" charset="0"/>
              </a:rPr>
              <a:t>An important design issue for high power airborne ultrasonic systems lies in the air low acoustic impedance, resulting in poor power transfer.</a:t>
            </a:r>
          </a:p>
          <a:p>
            <a:r>
              <a:rPr lang="en-US" sz="1800" dirty="0">
                <a:ln>
                  <a:noFill/>
                </a:ln>
                <a:solidFill>
                  <a:srgbClr val="222222"/>
                </a:solidFill>
                <a:effectLst/>
                <a:latin typeface="Calibri" panose="020F0502020204030204" pitchFamily="34" charset="0"/>
                <a:ea typeface="Arial Unicode MS"/>
                <a:cs typeface="Calibri" panose="020F0502020204030204" pitchFamily="34" charset="0"/>
              </a:rPr>
              <a:t>The best solution was found to be an array of special ultrasonic radiators that lie on a spherical surface whose center is the required focus of the system.</a:t>
            </a:r>
          </a:p>
          <a:p>
            <a:r>
              <a:rPr lang="en-US" sz="1800" dirty="0">
                <a:ln>
                  <a:noFill/>
                </a:ln>
                <a:solidFill>
                  <a:srgbClr val="222222"/>
                </a:solidFill>
                <a:effectLst/>
                <a:latin typeface="Calibri" panose="020F0502020204030204" pitchFamily="34" charset="0"/>
                <a:ea typeface="Arial Unicode MS"/>
                <a:cs typeface="Calibri" panose="020F0502020204030204" pitchFamily="34" charset="0"/>
              </a:rPr>
              <a:t>Each unit </a:t>
            </a:r>
            <a:r>
              <a:rPr lang="en-US" sz="1800" dirty="0">
                <a:solidFill>
                  <a:srgbClr val="222222"/>
                </a:solidFill>
                <a:latin typeface="Calibri" panose="020F0502020204030204" pitchFamily="34" charset="0"/>
                <a:ea typeface="Arial Unicode MS"/>
                <a:cs typeface="Calibri" panose="020F0502020204030204" pitchFamily="34" charset="0"/>
              </a:rPr>
              <a:t>is a high-power ultrasonic device, operating at 20kHz and connected to a disc </a:t>
            </a:r>
            <a:r>
              <a:rPr lang="en-US" sz="1800" dirty="0" err="1">
                <a:solidFill>
                  <a:srgbClr val="222222"/>
                </a:solidFill>
                <a:latin typeface="Calibri" panose="020F0502020204030204" pitchFamily="34" charset="0"/>
                <a:ea typeface="Arial Unicode MS"/>
                <a:cs typeface="Calibri" panose="020F0502020204030204" pitchFamily="34" charset="0"/>
              </a:rPr>
              <a:t>sonotrode</a:t>
            </a:r>
            <a:r>
              <a:rPr lang="en-US" sz="1800" dirty="0">
                <a:solidFill>
                  <a:srgbClr val="222222"/>
                </a:solidFill>
                <a:latin typeface="Calibri" panose="020F0502020204030204" pitchFamily="34" charset="0"/>
                <a:ea typeface="Arial Unicode MS"/>
                <a:cs typeface="Calibri" panose="020F0502020204030204" pitchFamily="34" charset="0"/>
              </a:rPr>
              <a:t> optimized for ‘in-phase’ radiation across its entire surface [1].</a:t>
            </a:r>
          </a:p>
          <a:p>
            <a:endParaRPr lang="en-US" sz="1800" dirty="0">
              <a:latin typeface="Calibri" panose="020F0502020204030204" pitchFamily="34" charset="0"/>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magine 3" descr="Immagine che contiene cerchio, elettrodomestico&#10;&#10;Descrizione generata automaticamente">
            <a:extLst>
              <a:ext uri="{FF2B5EF4-FFF2-40B4-BE49-F238E27FC236}">
                <a16:creationId xmlns:a16="http://schemas.microsoft.com/office/drawing/2014/main" id="{D082AF0F-B804-30A5-AC00-92445259305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529" t="17130" r="20144" b="9961"/>
          <a:stretch/>
        </p:blipFill>
        <p:spPr bwMode="auto">
          <a:xfrm rot="10800000">
            <a:off x="7972160" y="2258167"/>
            <a:ext cx="3493751" cy="3069206"/>
          </a:xfrm>
          <a:prstGeom prst="rect">
            <a:avLst/>
          </a:prstGeom>
          <a:ln>
            <a:noFill/>
          </a:ln>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077324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654987" y="1338289"/>
            <a:ext cx="4688591" cy="653603"/>
          </a:xfrm>
          <a:prstGeom prst="rect">
            <a:avLst/>
          </a:prstGeom>
        </p:spPr>
        <p:txBody>
          <a:bodyPr>
            <a:noAutofit/>
          </a:bodyPr>
          <a:lstStyle/>
          <a:p>
            <a:r>
              <a:rPr lang="en-US" sz="3200" dirty="0">
                <a:solidFill>
                  <a:srgbClr val="222222"/>
                </a:solidFill>
                <a:latin typeface="Calibri" panose="020F0502020204030204" pitchFamily="34" charset="0"/>
                <a:ea typeface="Arial Unicode MS"/>
                <a:cs typeface="Calibri" panose="020F0502020204030204" pitchFamily="34" charset="0"/>
              </a:rPr>
              <a:t>Ultrasonic radiation in air ?</a:t>
            </a:r>
            <a:endParaRPr lang="en-US" sz="32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4294967295"/>
          </p:nvPr>
        </p:nvSpPr>
        <p:spPr>
          <a:xfrm>
            <a:off x="654987" y="2081593"/>
            <a:ext cx="10031566" cy="3722859"/>
          </a:xfrm>
        </p:spPr>
        <p:txBody>
          <a:bodyPr>
            <a:noAutofit/>
          </a:bodyPr>
          <a:lstStyle/>
          <a:p>
            <a:pPr marL="0" indent="0" algn="just">
              <a:buNone/>
            </a:pPr>
            <a:r>
              <a:rPr lang="en-US" sz="1800" b="1"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Issue</a:t>
            </a:r>
            <a:r>
              <a:rPr lang="en-US" sz="1800"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 : </a:t>
            </a:r>
            <a:r>
              <a:rPr lang="en-US" sz="1800" u="sng"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air low acoustic impedance </a:t>
            </a:r>
            <a:r>
              <a:rPr lang="en-US" sz="1800"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&gt;&gt; poor power transfer.</a:t>
            </a:r>
          </a:p>
          <a:p>
            <a:pPr marL="0" indent="0" algn="just">
              <a:buNone/>
            </a:pPr>
            <a:endParaRPr lang="it-IT" sz="1800"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endParaRPr>
          </a:p>
          <a:p>
            <a:pPr marL="0" indent="0" algn="just">
              <a:buNone/>
            </a:pPr>
            <a:r>
              <a:rPr lang="en-US" sz="1800"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Possible ways to overcome the problem and get high SPL &amp; beam focusing at large distances :</a:t>
            </a:r>
            <a:endParaRPr lang="it-IT" sz="1800"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endParaRPr>
          </a:p>
          <a:p>
            <a:pPr algn="just"/>
            <a:r>
              <a:rPr lang="en-US" sz="1800" dirty="0">
                <a:ln>
                  <a:noFill/>
                </a:ln>
                <a:solidFill>
                  <a:srgbClr val="FF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increase the electrical generator power</a:t>
            </a:r>
            <a:endParaRPr lang="it-IT" sz="1800" dirty="0">
              <a:ln>
                <a:noFill/>
              </a:ln>
              <a:solidFill>
                <a:srgbClr val="FF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endParaRPr>
          </a:p>
          <a:p>
            <a:pPr algn="just"/>
            <a:r>
              <a:rPr lang="en-US" sz="1800" dirty="0">
                <a:ln>
                  <a:noFill/>
                </a:ln>
                <a:solidFill>
                  <a:srgbClr val="FF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exploit an acoustic impedance matching ‘horn’ </a:t>
            </a:r>
            <a:endParaRPr lang="it-IT" sz="1800" dirty="0">
              <a:ln>
                <a:noFill/>
              </a:ln>
              <a:solidFill>
                <a:srgbClr val="FF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endParaRPr>
          </a:p>
          <a:p>
            <a:pPr algn="just"/>
            <a:r>
              <a:rPr lang="en-US" sz="1800" dirty="0">
                <a:ln>
                  <a:noFill/>
                </a:ln>
                <a:solidFill>
                  <a:srgbClr val="0070C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enlarge the radiator surface area as much as possible</a:t>
            </a:r>
            <a:endParaRPr lang="it-IT" sz="1800" dirty="0">
              <a:ln>
                <a:noFill/>
              </a:ln>
              <a:solidFill>
                <a:srgbClr val="0070C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endParaRPr>
          </a:p>
          <a:p>
            <a:pPr algn="just"/>
            <a:r>
              <a:rPr lang="en-US" sz="1800" dirty="0">
                <a:ln>
                  <a:noFill/>
                </a:ln>
                <a:solidFill>
                  <a:srgbClr val="0070C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design an array of radiators</a:t>
            </a:r>
            <a:endParaRPr lang="it-IT" sz="1800" dirty="0">
              <a:ln>
                <a:noFill/>
              </a:ln>
              <a:solidFill>
                <a:srgbClr val="0070C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endParaRPr>
          </a:p>
          <a:p>
            <a:pPr marL="0" indent="0" algn="just">
              <a:buNone/>
            </a:pPr>
            <a:endParaRPr lang="en-US" sz="1800"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endParaRPr>
          </a:p>
          <a:p>
            <a:pPr marL="0" indent="0" algn="just">
              <a:buNone/>
            </a:pPr>
            <a:r>
              <a:rPr lang="en-US" sz="1800"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The first and second solution listed above are not viable for high power ultrasound systems operating in the kHz range, while the third and fourth are both effective. </a:t>
            </a:r>
            <a:endParaRPr lang="en-US" sz="1800" dirty="0">
              <a:latin typeface="Calibri" panose="020F0502020204030204" pitchFamily="34" charset="0"/>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6590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1147666" y="1393948"/>
            <a:ext cx="3161940" cy="653603"/>
          </a:xfrm>
          <a:prstGeom prst="rect">
            <a:avLst/>
          </a:prstGeom>
        </p:spPr>
        <p:txBody>
          <a:bodyPr>
            <a:noAutofit/>
          </a:bodyPr>
          <a:lstStyle/>
          <a:p>
            <a:r>
              <a:rPr lang="en-US" sz="3200" dirty="0">
                <a:solidFill>
                  <a:srgbClr val="222222"/>
                </a:solidFill>
                <a:latin typeface="Calibri" panose="020F0502020204030204" pitchFamily="34" charset="0"/>
                <a:ea typeface="Arial Unicode MS"/>
                <a:cs typeface="Calibri" panose="020F0502020204030204" pitchFamily="34" charset="0"/>
              </a:rPr>
              <a:t>Generator Power </a:t>
            </a:r>
            <a:endParaRPr lang="en-US" sz="32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4294967295"/>
          </p:nvPr>
        </p:nvSpPr>
        <p:spPr>
          <a:xfrm>
            <a:off x="1147665" y="2299374"/>
            <a:ext cx="5292085" cy="3261646"/>
          </a:xfrm>
        </p:spPr>
        <p:txBody>
          <a:bodyPr>
            <a:noAutofit/>
          </a:bodyPr>
          <a:lstStyle/>
          <a:p>
            <a:pPr marL="0" indent="0">
              <a:buNone/>
            </a:pPr>
            <a:r>
              <a:rPr lang="en-US" sz="1800" dirty="0">
                <a:latin typeface="Calibri" panose="020F0502020204030204" pitchFamily="34" charset="0"/>
                <a:cs typeface="Calibri" panose="020F0502020204030204" pitchFamily="34" charset="0"/>
              </a:rPr>
              <a:t>Issue : Cooling</a:t>
            </a:r>
          </a:p>
          <a:p>
            <a:pPr marL="0" indent="0">
              <a:buNone/>
            </a:pPr>
            <a:endParaRPr lang="en-US" sz="1800" dirty="0">
              <a:latin typeface="Calibri" panose="020F0502020204030204" pitchFamily="34" charset="0"/>
              <a:cs typeface="Calibri" panose="020F0502020204030204" pitchFamily="34" charset="0"/>
            </a:endParaRPr>
          </a:p>
          <a:p>
            <a:pPr marL="0" indent="0">
              <a:buNone/>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High power ultrasonic transducers are special devices where not all types of cooling are applicable directly on the active part; generally only air cooling is easy to implement.</a:t>
            </a:r>
            <a:endParaRPr lang="it-IT" sz="1800" dirty="0">
              <a:ln>
                <a:noFill/>
              </a:ln>
              <a:solidFill>
                <a:srgbClr val="222222"/>
              </a:solidFill>
              <a:effectLst/>
              <a:latin typeface="Calibri" panose="020F0502020204030204" pitchFamily="34" charset="0"/>
              <a:ea typeface="Arial Unicode MS"/>
              <a:cs typeface="Calibri" panose="020F0502020204030204" pitchFamily="34" charset="0"/>
            </a:endParaRPr>
          </a:p>
          <a:p>
            <a:pPr marL="0" indent="0">
              <a:buNone/>
            </a:pPr>
            <a:r>
              <a:rPr lang="en-US" sz="1800" dirty="0">
                <a:latin typeface="Calibri" panose="020F0502020204030204" pitchFamily="34" charset="0"/>
                <a:cs typeface="Calibri" panose="020F0502020204030204" pitchFamily="34" charset="0"/>
              </a:rPr>
              <a:t>It’</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s generally not easy to draw heat from such devices: the cooling system will eventually set the limit to the maximum operating power. </a:t>
            </a:r>
            <a:endParaRPr lang="en-US" sz="1800" dirty="0">
              <a:latin typeface="Calibri" panose="020F0502020204030204" pitchFamily="34" charset="0"/>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magine 5" descr="Immagine che contiene Ferramenta&#10;&#10;Descrizione generata automaticamente">
            <a:extLst>
              <a:ext uri="{FF2B5EF4-FFF2-40B4-BE49-F238E27FC236}">
                <a16:creationId xmlns:a16="http://schemas.microsoft.com/office/drawing/2014/main" id="{E94F74DA-3C35-24D9-C8E3-87439463D78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7807" t="19069" r="18364" b="18467"/>
          <a:stretch/>
        </p:blipFill>
        <p:spPr bwMode="auto">
          <a:xfrm>
            <a:off x="7001315" y="2575641"/>
            <a:ext cx="3254951" cy="2833239"/>
          </a:xfrm>
          <a:prstGeom prst="rect">
            <a:avLst/>
          </a:prstGeom>
          <a:ln>
            <a:noFill/>
          </a:ln>
          <a:effectLst>
            <a:softEdge rad="112500"/>
          </a:effectLst>
          <a:extLst>
            <a:ext uri="{53640926-AAD7-44D8-BBD7-CCE9431645EC}">
              <a14:shadowObscured xmlns:a14="http://schemas.microsoft.com/office/drawing/2010/main"/>
            </a:ext>
          </a:extLst>
        </p:spPr>
      </p:pic>
      <p:sp>
        <p:nvSpPr>
          <p:cNvPr id="7" name="Freccia a destra 6">
            <a:extLst>
              <a:ext uri="{FF2B5EF4-FFF2-40B4-BE49-F238E27FC236}">
                <a16:creationId xmlns:a16="http://schemas.microsoft.com/office/drawing/2014/main" id="{17B81D2A-67B6-70E1-1101-3CE180E00BC8}"/>
              </a:ext>
            </a:extLst>
          </p:cNvPr>
          <p:cNvSpPr/>
          <p:nvPr/>
        </p:nvSpPr>
        <p:spPr>
          <a:xfrm rot="6923347">
            <a:off x="7787008" y="4891765"/>
            <a:ext cx="881704" cy="469127"/>
          </a:xfrm>
          <a:prstGeom prst="rightArrow">
            <a:avLst>
              <a:gd name="adj1" fmla="val 50000"/>
              <a:gd name="adj2" fmla="val 61864"/>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Freccia a destra 7">
            <a:extLst>
              <a:ext uri="{FF2B5EF4-FFF2-40B4-BE49-F238E27FC236}">
                <a16:creationId xmlns:a16="http://schemas.microsoft.com/office/drawing/2014/main" id="{0FF1F0B7-C0C8-8C1D-0132-4C32F5986CAD}"/>
              </a:ext>
            </a:extLst>
          </p:cNvPr>
          <p:cNvSpPr/>
          <p:nvPr/>
        </p:nvSpPr>
        <p:spPr>
          <a:xfrm rot="10800000">
            <a:off x="9460226" y="3185704"/>
            <a:ext cx="1020527" cy="469127"/>
          </a:xfrm>
          <a:prstGeom prst="rightArrow">
            <a:avLst>
              <a:gd name="adj1" fmla="val 50000"/>
              <a:gd name="adj2" fmla="val 61864"/>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solidFill>
                <a:srgbClr val="FF0000"/>
              </a:solidFill>
              <a:highlight>
                <a:srgbClr val="FF0000"/>
              </a:highlight>
            </a:endParaRPr>
          </a:p>
        </p:txBody>
      </p:sp>
      <p:sp>
        <p:nvSpPr>
          <p:cNvPr id="9" name="Freccia a destra 8">
            <a:extLst>
              <a:ext uri="{FF2B5EF4-FFF2-40B4-BE49-F238E27FC236}">
                <a16:creationId xmlns:a16="http://schemas.microsoft.com/office/drawing/2014/main" id="{A59DAAB7-6FCA-779B-2226-F44084982851}"/>
              </a:ext>
            </a:extLst>
          </p:cNvPr>
          <p:cNvSpPr/>
          <p:nvPr/>
        </p:nvSpPr>
        <p:spPr>
          <a:xfrm rot="12244514">
            <a:off x="7717596" y="2763390"/>
            <a:ext cx="1020527" cy="469127"/>
          </a:xfrm>
          <a:prstGeom prst="rightArrow">
            <a:avLst>
              <a:gd name="adj1" fmla="val 50000"/>
              <a:gd name="adj2" fmla="val 61864"/>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ontent Placeholder 2">
            <a:extLst>
              <a:ext uri="{FF2B5EF4-FFF2-40B4-BE49-F238E27FC236}">
                <a16:creationId xmlns:a16="http://schemas.microsoft.com/office/drawing/2014/main" id="{6962BB03-3705-A4E9-E42B-B9E6B9F3B691}"/>
              </a:ext>
            </a:extLst>
          </p:cNvPr>
          <p:cNvSpPr txBox="1">
            <a:spLocks/>
          </p:cNvSpPr>
          <p:nvPr/>
        </p:nvSpPr>
        <p:spPr>
          <a:xfrm>
            <a:off x="7006037" y="2350810"/>
            <a:ext cx="1221822" cy="367409"/>
          </a:xfrm>
          <a:prstGeom prst="rect">
            <a:avLst/>
          </a:prstGeom>
        </p:spPr>
        <p:txBody>
          <a:bodyPr vert="horz" lIns="91440" tIns="45720" rIns="91440" bIns="45720" rtlCol="0">
            <a:noAutofit/>
          </a:bodyPr>
          <a:lstStyle>
            <a:lvl1pPr marL="222725" indent="-222725" algn="l" defTabSz="890900" rtl="0" eaLnBrk="1" latinLnBrk="0" hangingPunct="1">
              <a:lnSpc>
                <a:spcPct val="90000"/>
              </a:lnSpc>
              <a:spcBef>
                <a:spcPts val="974"/>
              </a:spcBef>
              <a:buFont typeface="Arial" panose="020B0604020202020204" pitchFamily="34" charset="0"/>
              <a:buChar char="•"/>
              <a:defRPr sz="2728" kern="1200">
                <a:solidFill>
                  <a:schemeClr val="tx1"/>
                </a:solidFill>
                <a:latin typeface="+mn-lt"/>
                <a:ea typeface="+mn-ea"/>
                <a:cs typeface="+mn-cs"/>
              </a:defRPr>
            </a:lvl1pPr>
            <a:lvl2pPr marL="668175" indent="-222725" algn="l" defTabSz="890900" rtl="0" eaLnBrk="1" latinLnBrk="0" hangingPunct="1">
              <a:lnSpc>
                <a:spcPct val="90000"/>
              </a:lnSpc>
              <a:spcBef>
                <a:spcPts val="487"/>
              </a:spcBef>
              <a:buFont typeface="Arial" panose="020B0604020202020204" pitchFamily="34" charset="0"/>
              <a:buChar char="•"/>
              <a:defRPr sz="2338" kern="1200">
                <a:solidFill>
                  <a:schemeClr val="tx1"/>
                </a:solidFill>
                <a:latin typeface="+mn-lt"/>
                <a:ea typeface="+mn-ea"/>
                <a:cs typeface="+mn-cs"/>
              </a:defRPr>
            </a:lvl2pPr>
            <a:lvl3pPr marL="1113625" indent="-222725" algn="l" defTabSz="890900" rtl="0" eaLnBrk="1" latinLnBrk="0" hangingPunct="1">
              <a:lnSpc>
                <a:spcPct val="90000"/>
              </a:lnSpc>
              <a:spcBef>
                <a:spcPts val="487"/>
              </a:spcBef>
              <a:buFont typeface="Arial" panose="020B0604020202020204" pitchFamily="34" charset="0"/>
              <a:buChar char="•"/>
              <a:defRPr sz="1949" kern="1200">
                <a:solidFill>
                  <a:schemeClr val="tx1"/>
                </a:solidFill>
                <a:latin typeface="+mn-lt"/>
                <a:ea typeface="+mn-ea"/>
                <a:cs typeface="+mn-cs"/>
              </a:defRPr>
            </a:lvl3pPr>
            <a:lvl4pPr marL="15590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4pPr>
            <a:lvl5pPr marL="20045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5pPr>
            <a:lvl6pPr marL="24499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6pPr>
            <a:lvl7pPr marL="28954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7pPr>
            <a:lvl8pPr marL="33408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8pPr>
            <a:lvl9pPr marL="37863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9pPr>
          </a:lstStyle>
          <a:p>
            <a:pPr marL="0" indent="0">
              <a:buFont typeface="Arial" panose="020B0604020202020204" pitchFamily="34" charset="0"/>
              <a:buNone/>
            </a:pPr>
            <a:r>
              <a:rPr lang="en-US" sz="1800" dirty="0">
                <a:latin typeface="Calibri" panose="020F0502020204030204" pitchFamily="34" charset="0"/>
                <a:cs typeface="Calibri" panose="020F0502020204030204" pitchFamily="34" charset="0"/>
              </a:rPr>
              <a:t>Heat drain</a:t>
            </a:r>
          </a:p>
        </p:txBody>
      </p:sp>
      <p:sp>
        <p:nvSpPr>
          <p:cNvPr id="11" name="Content Placeholder 2">
            <a:extLst>
              <a:ext uri="{FF2B5EF4-FFF2-40B4-BE49-F238E27FC236}">
                <a16:creationId xmlns:a16="http://schemas.microsoft.com/office/drawing/2014/main" id="{2E445F01-9E80-296F-CA07-DA0EBBC8108D}"/>
              </a:ext>
            </a:extLst>
          </p:cNvPr>
          <p:cNvSpPr txBox="1">
            <a:spLocks/>
          </p:cNvSpPr>
          <p:nvPr/>
        </p:nvSpPr>
        <p:spPr>
          <a:xfrm>
            <a:off x="10206020" y="3562788"/>
            <a:ext cx="1221822" cy="367409"/>
          </a:xfrm>
          <a:prstGeom prst="rect">
            <a:avLst/>
          </a:prstGeom>
        </p:spPr>
        <p:txBody>
          <a:bodyPr vert="horz" lIns="91440" tIns="45720" rIns="91440" bIns="45720" rtlCol="0">
            <a:noAutofit/>
          </a:bodyPr>
          <a:lstStyle>
            <a:lvl1pPr marL="222725" indent="-222725" algn="l" defTabSz="890900" rtl="0" eaLnBrk="1" latinLnBrk="0" hangingPunct="1">
              <a:lnSpc>
                <a:spcPct val="90000"/>
              </a:lnSpc>
              <a:spcBef>
                <a:spcPts val="974"/>
              </a:spcBef>
              <a:buFont typeface="Arial" panose="020B0604020202020204" pitchFamily="34" charset="0"/>
              <a:buChar char="•"/>
              <a:defRPr sz="2728" kern="1200">
                <a:solidFill>
                  <a:schemeClr val="tx1"/>
                </a:solidFill>
                <a:latin typeface="+mn-lt"/>
                <a:ea typeface="+mn-ea"/>
                <a:cs typeface="+mn-cs"/>
              </a:defRPr>
            </a:lvl1pPr>
            <a:lvl2pPr marL="668175" indent="-222725" algn="l" defTabSz="890900" rtl="0" eaLnBrk="1" latinLnBrk="0" hangingPunct="1">
              <a:lnSpc>
                <a:spcPct val="90000"/>
              </a:lnSpc>
              <a:spcBef>
                <a:spcPts val="487"/>
              </a:spcBef>
              <a:buFont typeface="Arial" panose="020B0604020202020204" pitchFamily="34" charset="0"/>
              <a:buChar char="•"/>
              <a:defRPr sz="2338" kern="1200">
                <a:solidFill>
                  <a:schemeClr val="tx1"/>
                </a:solidFill>
                <a:latin typeface="+mn-lt"/>
                <a:ea typeface="+mn-ea"/>
                <a:cs typeface="+mn-cs"/>
              </a:defRPr>
            </a:lvl2pPr>
            <a:lvl3pPr marL="1113625" indent="-222725" algn="l" defTabSz="890900" rtl="0" eaLnBrk="1" latinLnBrk="0" hangingPunct="1">
              <a:lnSpc>
                <a:spcPct val="90000"/>
              </a:lnSpc>
              <a:spcBef>
                <a:spcPts val="487"/>
              </a:spcBef>
              <a:buFont typeface="Arial" panose="020B0604020202020204" pitchFamily="34" charset="0"/>
              <a:buChar char="•"/>
              <a:defRPr sz="1949" kern="1200">
                <a:solidFill>
                  <a:schemeClr val="tx1"/>
                </a:solidFill>
                <a:latin typeface="+mn-lt"/>
                <a:ea typeface="+mn-ea"/>
                <a:cs typeface="+mn-cs"/>
              </a:defRPr>
            </a:lvl3pPr>
            <a:lvl4pPr marL="15590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4pPr>
            <a:lvl5pPr marL="20045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5pPr>
            <a:lvl6pPr marL="24499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6pPr>
            <a:lvl7pPr marL="28954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7pPr>
            <a:lvl8pPr marL="33408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8pPr>
            <a:lvl9pPr marL="37863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9pPr>
          </a:lstStyle>
          <a:p>
            <a:pPr marL="0" indent="0">
              <a:buFont typeface="Arial" panose="020B0604020202020204" pitchFamily="34" charset="0"/>
              <a:buNone/>
            </a:pPr>
            <a:r>
              <a:rPr lang="en-US" sz="1800" dirty="0">
                <a:latin typeface="Calibri" panose="020F0502020204030204" pitchFamily="34" charset="0"/>
                <a:cs typeface="Calibri" panose="020F0502020204030204" pitchFamily="34" charset="0"/>
              </a:rPr>
              <a:t>kW??</a:t>
            </a:r>
          </a:p>
        </p:txBody>
      </p:sp>
      <p:sp>
        <p:nvSpPr>
          <p:cNvPr id="12" name="Content Placeholder 2">
            <a:extLst>
              <a:ext uri="{FF2B5EF4-FFF2-40B4-BE49-F238E27FC236}">
                <a16:creationId xmlns:a16="http://schemas.microsoft.com/office/drawing/2014/main" id="{31F4B4D0-2146-E84A-C763-F5B020E17BD4}"/>
              </a:ext>
            </a:extLst>
          </p:cNvPr>
          <p:cNvSpPr txBox="1">
            <a:spLocks/>
          </p:cNvSpPr>
          <p:nvPr/>
        </p:nvSpPr>
        <p:spPr>
          <a:xfrm>
            <a:off x="8130122" y="5441469"/>
            <a:ext cx="1864667" cy="418642"/>
          </a:xfrm>
          <a:prstGeom prst="rect">
            <a:avLst/>
          </a:prstGeom>
        </p:spPr>
        <p:txBody>
          <a:bodyPr vert="horz" lIns="91440" tIns="45720" rIns="91440" bIns="45720" rtlCol="0">
            <a:noAutofit/>
          </a:bodyPr>
          <a:lstStyle>
            <a:lvl1pPr marL="222725" indent="-222725" algn="l" defTabSz="890900" rtl="0" eaLnBrk="1" latinLnBrk="0" hangingPunct="1">
              <a:lnSpc>
                <a:spcPct val="90000"/>
              </a:lnSpc>
              <a:spcBef>
                <a:spcPts val="974"/>
              </a:spcBef>
              <a:buFont typeface="Arial" panose="020B0604020202020204" pitchFamily="34" charset="0"/>
              <a:buChar char="•"/>
              <a:defRPr sz="2728" kern="1200">
                <a:solidFill>
                  <a:schemeClr val="tx1"/>
                </a:solidFill>
                <a:latin typeface="+mn-lt"/>
                <a:ea typeface="+mn-ea"/>
                <a:cs typeface="+mn-cs"/>
              </a:defRPr>
            </a:lvl1pPr>
            <a:lvl2pPr marL="668175" indent="-222725" algn="l" defTabSz="890900" rtl="0" eaLnBrk="1" latinLnBrk="0" hangingPunct="1">
              <a:lnSpc>
                <a:spcPct val="90000"/>
              </a:lnSpc>
              <a:spcBef>
                <a:spcPts val="487"/>
              </a:spcBef>
              <a:buFont typeface="Arial" panose="020B0604020202020204" pitchFamily="34" charset="0"/>
              <a:buChar char="•"/>
              <a:defRPr sz="2338" kern="1200">
                <a:solidFill>
                  <a:schemeClr val="tx1"/>
                </a:solidFill>
                <a:latin typeface="+mn-lt"/>
                <a:ea typeface="+mn-ea"/>
                <a:cs typeface="+mn-cs"/>
              </a:defRPr>
            </a:lvl2pPr>
            <a:lvl3pPr marL="1113625" indent="-222725" algn="l" defTabSz="890900" rtl="0" eaLnBrk="1" latinLnBrk="0" hangingPunct="1">
              <a:lnSpc>
                <a:spcPct val="90000"/>
              </a:lnSpc>
              <a:spcBef>
                <a:spcPts val="487"/>
              </a:spcBef>
              <a:buFont typeface="Arial" panose="020B0604020202020204" pitchFamily="34" charset="0"/>
              <a:buChar char="•"/>
              <a:defRPr sz="1949" kern="1200">
                <a:solidFill>
                  <a:schemeClr val="tx1"/>
                </a:solidFill>
                <a:latin typeface="+mn-lt"/>
                <a:ea typeface="+mn-ea"/>
                <a:cs typeface="+mn-cs"/>
              </a:defRPr>
            </a:lvl3pPr>
            <a:lvl4pPr marL="15590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4pPr>
            <a:lvl5pPr marL="20045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5pPr>
            <a:lvl6pPr marL="24499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6pPr>
            <a:lvl7pPr marL="28954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7pPr>
            <a:lvl8pPr marL="33408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8pPr>
            <a:lvl9pPr marL="37863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9pPr>
          </a:lstStyle>
          <a:p>
            <a:pPr marL="0" indent="0">
              <a:buFont typeface="Arial" panose="020B0604020202020204" pitchFamily="34" charset="0"/>
              <a:buNone/>
            </a:pPr>
            <a:r>
              <a:rPr lang="en-US" sz="1800" dirty="0">
                <a:latin typeface="Calibri" panose="020F0502020204030204" pitchFamily="34" charset="0"/>
                <a:cs typeface="Calibri" panose="020F0502020204030204" pitchFamily="34" charset="0"/>
              </a:rPr>
              <a:t>Ultrasonic wave</a:t>
            </a:r>
          </a:p>
        </p:txBody>
      </p:sp>
    </p:spTree>
    <p:extLst>
      <p:ext uri="{BB962C8B-B14F-4D97-AF65-F5344CB8AC3E}">
        <p14:creationId xmlns:p14="http://schemas.microsoft.com/office/powerpoint/2010/main" val="4169592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1052251" y="1385997"/>
            <a:ext cx="1786365" cy="653603"/>
          </a:xfrm>
          <a:prstGeom prst="rect">
            <a:avLst/>
          </a:prstGeom>
        </p:spPr>
        <p:txBody>
          <a:bodyPr>
            <a:noAutofit/>
          </a:bodyPr>
          <a:lstStyle/>
          <a:p>
            <a:r>
              <a:rPr lang="en-US" sz="3200" dirty="0">
                <a:solidFill>
                  <a:srgbClr val="222222"/>
                </a:solidFill>
                <a:latin typeface="Calibri" panose="020F0502020204030204" pitchFamily="34" charset="0"/>
                <a:cs typeface="Calibri" panose="020F0502020204030204" pitchFamily="34" charset="0"/>
              </a:rPr>
              <a:t>Horn ?</a:t>
            </a:r>
            <a:endParaRPr lang="en-US" sz="32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4294967295"/>
          </p:nvPr>
        </p:nvSpPr>
        <p:spPr>
          <a:xfrm>
            <a:off x="908637" y="2289632"/>
            <a:ext cx="5152631" cy="3261646"/>
          </a:xfrm>
        </p:spPr>
        <p:txBody>
          <a:bodyPr>
            <a:noAutofit/>
          </a:bodyPr>
          <a:lstStyle/>
          <a:p>
            <a:pPr algn="just"/>
            <a:r>
              <a:rPr lang="en-US" sz="1800" dirty="0">
                <a:ln>
                  <a:noFill/>
                </a:ln>
                <a:solidFill>
                  <a:srgbClr val="222222"/>
                </a:solidFill>
                <a:effectLst/>
                <a:latin typeface="Calibri" panose="020F0502020204030204" pitchFamily="34" charset="0"/>
                <a:ea typeface="Arial Unicode MS"/>
                <a:cs typeface="Calibri" panose="020F0502020204030204" pitchFamily="34" charset="0"/>
              </a:rPr>
              <a:t>Even if a horn is the best impedance adapter for mid/high audio frequency devices (tweeter), it's not viable for high power ultrasound systems operating in the kHz range.</a:t>
            </a:r>
          </a:p>
          <a:p>
            <a:pPr algn="just"/>
            <a:r>
              <a:rPr lang="en-US" sz="1800" dirty="0">
                <a:ln>
                  <a:noFill/>
                </a:ln>
                <a:solidFill>
                  <a:srgbClr val="222222"/>
                </a:solidFill>
                <a:effectLst/>
                <a:latin typeface="Calibri" panose="020F0502020204030204" pitchFamily="34" charset="0"/>
                <a:ea typeface="Arial Unicode MS"/>
                <a:cs typeface="Calibri" panose="020F0502020204030204" pitchFamily="34" charset="0"/>
              </a:rPr>
              <a:t>Indeed, horns have specific dimensional requirements for best operation, that cannot always be met in practice. </a:t>
            </a:r>
            <a:endParaRPr lang="en-US" sz="1800" dirty="0">
              <a:solidFill>
                <a:srgbClr val="222222"/>
              </a:solidFill>
              <a:latin typeface="Calibri" panose="020F0502020204030204" pitchFamily="34" charset="0"/>
              <a:ea typeface="Arial Unicode MS"/>
              <a:cs typeface="Calibri" panose="020F0502020204030204" pitchFamily="34" charset="0"/>
            </a:endParaRPr>
          </a:p>
          <a:p>
            <a:pPr algn="just"/>
            <a:r>
              <a:rPr lang="en-US" sz="1800" dirty="0">
                <a:ln>
                  <a:noFill/>
                </a:ln>
                <a:solidFill>
                  <a:srgbClr val="222222"/>
                </a:solidFill>
                <a:effectLst/>
                <a:latin typeface="Calibri" panose="020F0502020204030204" pitchFamily="34" charset="0"/>
                <a:ea typeface="Arial Unicode MS"/>
                <a:cs typeface="Calibri" panose="020F0502020204030204" pitchFamily="34" charset="0"/>
              </a:rPr>
              <a:t>For the present ultrasonic system the horn throat  needs to have a diameter of only 9mm (at 20kHz). Such value would lead to a very small </a:t>
            </a:r>
            <a:r>
              <a:rPr lang="en-US" sz="1800" dirty="0" err="1">
                <a:ln>
                  <a:noFill/>
                </a:ln>
                <a:solidFill>
                  <a:srgbClr val="222222"/>
                </a:solidFill>
                <a:effectLst/>
                <a:latin typeface="Calibri" panose="020F0502020204030204" pitchFamily="34" charset="0"/>
                <a:ea typeface="Arial Unicode MS"/>
                <a:cs typeface="Calibri" panose="020F0502020204030204" pitchFamily="34" charset="0"/>
              </a:rPr>
              <a:t>sonotrode</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 resulting in a system with a low SPL and low focusing.</a:t>
            </a:r>
            <a:endParaRPr lang="it-IT" sz="1800" dirty="0">
              <a:ln>
                <a:noFill/>
              </a:ln>
              <a:solidFill>
                <a:srgbClr val="222222"/>
              </a:solidFill>
              <a:effectLst/>
              <a:latin typeface="Calibri" panose="020F0502020204030204" pitchFamily="34" charset="0"/>
              <a:ea typeface="Arial Unicode MS"/>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magine 3" descr="Immagine che contiene testo, schermata, Policromia, diagramma&#10;&#10;Descrizione generata automaticamente">
            <a:extLst>
              <a:ext uri="{FF2B5EF4-FFF2-40B4-BE49-F238E27FC236}">
                <a16:creationId xmlns:a16="http://schemas.microsoft.com/office/drawing/2014/main" id="{DAC862F5-3801-5127-D00F-762729AE03E2}"/>
              </a:ext>
            </a:extLst>
          </p:cNvPr>
          <p:cNvPicPr>
            <a:picLocks noChangeAspect="1"/>
          </p:cNvPicPr>
          <p:nvPr/>
        </p:nvPicPr>
        <p:blipFill>
          <a:blip r:embed="rId4"/>
          <a:stretch>
            <a:fillRect/>
          </a:stretch>
        </p:blipFill>
        <p:spPr>
          <a:xfrm>
            <a:off x="6479881" y="2288013"/>
            <a:ext cx="4337050" cy="326326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55711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567221" y="1350066"/>
            <a:ext cx="7885016" cy="653603"/>
          </a:xfrm>
          <a:prstGeom prst="rect">
            <a:avLst/>
          </a:prstGeom>
        </p:spPr>
        <p:txBody>
          <a:bodyPr>
            <a:noAutofit/>
          </a:bodyPr>
          <a:lstStyle/>
          <a:p>
            <a:r>
              <a:rPr lang="en-US" sz="3200" dirty="0">
                <a:solidFill>
                  <a:srgbClr val="222222"/>
                </a:solidFill>
                <a:latin typeface="Calibri" panose="020F0502020204030204" pitchFamily="34" charset="0"/>
                <a:cs typeface="Calibri" panose="020F0502020204030204" pitchFamily="34" charset="0"/>
              </a:rPr>
              <a:t>Large radiator : phase issue and stepped disc</a:t>
            </a:r>
            <a:endParaRPr lang="en-US" sz="32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4294967295"/>
          </p:nvPr>
        </p:nvSpPr>
        <p:spPr>
          <a:xfrm>
            <a:off x="499499" y="2204533"/>
            <a:ext cx="6258133" cy="3508190"/>
          </a:xfrm>
        </p:spPr>
        <p:txBody>
          <a:bodyPr>
            <a:noAutofit/>
          </a:bodyPr>
          <a:lstStyle/>
          <a:p>
            <a:pPr marL="0" indent="0" algn="just">
              <a:buNone/>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Enlarging the radiating surface leads to a better loading of the </a:t>
            </a:r>
            <a:r>
              <a:rPr lang="en-US" sz="1800" dirty="0" err="1">
                <a:ln>
                  <a:noFill/>
                </a:ln>
                <a:solidFill>
                  <a:srgbClr val="222222"/>
                </a:solidFill>
                <a:effectLst/>
                <a:latin typeface="Calibri" panose="020F0502020204030204" pitchFamily="34" charset="0"/>
                <a:ea typeface="Arial Unicode MS"/>
                <a:cs typeface="Calibri" panose="020F0502020204030204" pitchFamily="34" charset="0"/>
              </a:rPr>
              <a:t>sonotrode</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 and allows to get a better focusing of radiation on the system axis, thus resulting in higher SPL.</a:t>
            </a:r>
          </a:p>
          <a:p>
            <a:pPr marL="0" indent="0" algn="just">
              <a:buNone/>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That is only possible to some extent, as spurious vibrations increase in number and intensity and a 'wave-like' deformation of the disc is unavoidable.</a:t>
            </a:r>
          </a:p>
          <a:p>
            <a:pPr marL="0" indent="0" algn="just">
              <a:buNone/>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Such wave shape leads to different phase of the acoustic wave departing from the disc from different radial position and the resulting radiation from a simple flat disk is a non-constructive interference pattern, that is of course undesirable.</a:t>
            </a:r>
          </a:p>
          <a:p>
            <a:pPr marL="0" indent="0" algn="just">
              <a:buNone/>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A way to correct that is a 'stepped' shape for the disk surface [1] that put sources of radiation ‘back in phase’</a:t>
            </a:r>
            <a:endParaRPr lang="it-IT" sz="1800" dirty="0">
              <a:ln>
                <a:noFill/>
              </a:ln>
              <a:solidFill>
                <a:srgbClr val="222222"/>
              </a:solidFill>
              <a:effectLst/>
              <a:latin typeface="Calibri" panose="020F0502020204030204" pitchFamily="34" charset="0"/>
              <a:ea typeface="Arial Unicode MS"/>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descr="Immagine che contiene cerchio, elettrodomestico, piastra&#10;&#10;Descrizione generata automaticamente">
            <a:extLst>
              <a:ext uri="{FF2B5EF4-FFF2-40B4-BE49-F238E27FC236}">
                <a16:creationId xmlns:a16="http://schemas.microsoft.com/office/drawing/2014/main" id="{7923A419-CA4E-109F-F7C0-CA1604EEC3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33768" y="2018940"/>
            <a:ext cx="3864972" cy="3879376"/>
          </a:xfrm>
          <a:prstGeom prst="rect">
            <a:avLst/>
          </a:prstGeom>
        </p:spPr>
      </p:pic>
    </p:spTree>
    <p:extLst>
      <p:ext uri="{BB962C8B-B14F-4D97-AF65-F5344CB8AC3E}">
        <p14:creationId xmlns:p14="http://schemas.microsoft.com/office/powerpoint/2010/main" val="1387417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567221" y="1350066"/>
            <a:ext cx="8727854" cy="653603"/>
          </a:xfrm>
          <a:prstGeom prst="rect">
            <a:avLst/>
          </a:prstGeom>
        </p:spPr>
        <p:txBody>
          <a:bodyPr>
            <a:noAutofit/>
          </a:bodyPr>
          <a:lstStyle/>
          <a:p>
            <a:r>
              <a:rPr lang="en-US" sz="3200" dirty="0">
                <a:solidFill>
                  <a:srgbClr val="222222"/>
                </a:solidFill>
                <a:latin typeface="Calibri" panose="020F0502020204030204" pitchFamily="34" charset="0"/>
                <a:cs typeface="Calibri" panose="020F0502020204030204" pitchFamily="34" charset="0"/>
              </a:rPr>
              <a:t>COMSOL Model for the high-power ultrasonic disc</a:t>
            </a:r>
            <a:endParaRPr lang="en-US" sz="32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4294967295"/>
          </p:nvPr>
        </p:nvSpPr>
        <p:spPr>
          <a:xfrm>
            <a:off x="567221" y="2204532"/>
            <a:ext cx="5543492" cy="3508190"/>
          </a:xfrm>
        </p:spPr>
        <p:txBody>
          <a:bodyPr>
            <a:noAutofit/>
          </a:bodyPr>
          <a:lstStyle/>
          <a:p>
            <a:pPr marL="0" indent="0" algn="just">
              <a:buNone/>
            </a:pPr>
            <a:r>
              <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A </a:t>
            </a:r>
            <a:r>
              <a:rPr lang="it-IT" sz="1800" dirty="0" err="1">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detailed</a:t>
            </a:r>
            <a:r>
              <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 </a:t>
            </a:r>
            <a:r>
              <a:rPr lang="en-US"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FEM for the </a:t>
            </a:r>
            <a:r>
              <a:rPr lang="it-IT" sz="1800" dirty="0" err="1">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ultrasonic</a:t>
            </a:r>
            <a:r>
              <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 system </a:t>
            </a:r>
            <a:r>
              <a:rPr lang="en-US"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was built using </a:t>
            </a:r>
            <a:r>
              <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COMSOL</a:t>
            </a:r>
            <a:r>
              <a:rPr lang="en-US"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 Multiphysics® </a:t>
            </a:r>
            <a:r>
              <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6.1, making use of Solid </a:t>
            </a:r>
            <a:r>
              <a:rPr lang="it-IT" sz="1800" dirty="0" err="1">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Mechanics</a:t>
            </a:r>
            <a:r>
              <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 Pi</a:t>
            </a:r>
            <a:r>
              <a:rPr lang="en-US" sz="1800" dirty="0" err="1">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ezoelectric</a:t>
            </a:r>
            <a:r>
              <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 </a:t>
            </a:r>
            <a:r>
              <a:rPr lang="it-IT" sz="1800" dirty="0" err="1">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Acoustics</a:t>
            </a:r>
            <a:r>
              <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 and </a:t>
            </a:r>
            <a:r>
              <a:rPr lang="it-IT" sz="1800" dirty="0" err="1">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Solidworks</a:t>
            </a:r>
            <a:r>
              <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 link </a:t>
            </a:r>
            <a:r>
              <a:rPr lang="it-IT" sz="1800" dirty="0" err="1">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modules</a:t>
            </a:r>
            <a:r>
              <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a:t>
            </a:r>
          </a:p>
          <a:p>
            <a:pPr marL="0" indent="0" algn="just">
              <a:buNone/>
            </a:pPr>
            <a:r>
              <a:rPr lang="it-IT" sz="1800"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The system </a:t>
            </a:r>
            <a:r>
              <a:rPr lang="it-IT" sz="1800" dirty="0" err="1">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consists</a:t>
            </a:r>
            <a:r>
              <a:rPr lang="it-IT" sz="1800"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 of </a:t>
            </a:r>
            <a:r>
              <a:rPr lang="it-IT" sz="1800" dirty="0" err="1">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three</a:t>
            </a:r>
            <a:r>
              <a:rPr lang="it-IT" sz="1800"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 parts: </a:t>
            </a:r>
            <a:r>
              <a:rPr lang="it-IT" sz="1800" u="none" strike="noStrike" kern="0" spc="0" dirty="0" err="1">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Transducer</a:t>
            </a:r>
            <a:r>
              <a:rPr lang="it-IT" sz="1800" u="none" strike="noStrike" kern="0" spc="0" dirty="0">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 or ‘Converter’, ‘Booster’, Disc </a:t>
            </a:r>
            <a:r>
              <a:rPr lang="it-IT" sz="1800" u="none" strike="noStrike" kern="0" spc="0" dirty="0" err="1">
                <a:ln>
                  <a:noFill/>
                </a:ln>
                <a:solidFill>
                  <a:srgbClr val="000000"/>
                </a:solidFill>
                <a:effectLst/>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sonotrode</a:t>
            </a:r>
            <a:r>
              <a:rPr lang="it-IT" sz="1800" kern="0" dirty="0">
                <a:solidFill>
                  <a:srgbClr val="000000"/>
                </a:solidFill>
                <a:uFill>
                  <a:solidFill>
                    <a:srgbClr val="000000"/>
                  </a:solidFill>
                </a:uFill>
                <a:latin typeface="Calibri" panose="020F0502020204030204" pitchFamily="34" charset="0"/>
                <a:ea typeface="Times New Roman" panose="02020603050405020304" pitchFamily="18" charset="0"/>
                <a:cs typeface="Calibri" panose="020F0502020204030204" pitchFamily="34" charset="0"/>
              </a:rPr>
              <a:t>.</a:t>
            </a:r>
          </a:p>
          <a:p>
            <a:pPr marL="0" indent="0" algn="just">
              <a:buNone/>
            </a:pPr>
            <a:r>
              <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rPr>
              <a:t>It’s </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a special device designed to operate with very sharp resonance and high power in the low ultrasound range (20kHz). A deep </a:t>
            </a:r>
            <a:r>
              <a:rPr lang="en-US" sz="1800" i="1" dirty="0">
                <a:ln>
                  <a:noFill/>
                </a:ln>
                <a:solidFill>
                  <a:srgbClr val="222222"/>
                </a:solidFill>
                <a:effectLst/>
                <a:latin typeface="Calibri" panose="020F0502020204030204" pitchFamily="34" charset="0"/>
                <a:ea typeface="Arial Unicode MS"/>
                <a:cs typeface="Calibri" panose="020F0502020204030204" pitchFamily="34" charset="0"/>
              </a:rPr>
              <a:t>know-how</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 on high power ultrasound is essential to develop it, as maximum efficiency is crucial for both performances and reliability.</a:t>
            </a:r>
            <a:endPar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descr="Immagine che contiene interno, design&#10;&#10;Descrizione generata automaticamente con attendibilità media">
            <a:extLst>
              <a:ext uri="{FF2B5EF4-FFF2-40B4-BE49-F238E27FC236}">
                <a16:creationId xmlns:a16="http://schemas.microsoft.com/office/drawing/2014/main" id="{E7284FF1-40C3-59DA-A6A5-5003DC236F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2866" t="14663" r="18325" b="18662"/>
          <a:stretch/>
        </p:blipFill>
        <p:spPr bwMode="auto">
          <a:xfrm>
            <a:off x="6334716" y="2096386"/>
            <a:ext cx="4240519" cy="3604669"/>
          </a:xfrm>
          <a:prstGeom prst="rect">
            <a:avLst/>
          </a:prstGeom>
          <a:ln w="127000" cap="sq">
            <a:noFill/>
            <a:miter lim="800000"/>
          </a:ln>
          <a:effectLst/>
          <a:extLst>
            <a:ext uri="{53640926-AAD7-44D8-BBD7-CCE9431645EC}">
              <a14:shadowObscured xmlns:a14="http://schemas.microsoft.com/office/drawing/2010/main"/>
            </a:ext>
          </a:extLst>
        </p:spPr>
      </p:pic>
      <p:sp>
        <p:nvSpPr>
          <p:cNvPr id="7" name="Content Placeholder 2">
            <a:extLst>
              <a:ext uri="{FF2B5EF4-FFF2-40B4-BE49-F238E27FC236}">
                <a16:creationId xmlns:a16="http://schemas.microsoft.com/office/drawing/2014/main" id="{F654930B-AA8A-6420-6547-DF396FDC140C}"/>
              </a:ext>
            </a:extLst>
          </p:cNvPr>
          <p:cNvSpPr txBox="1">
            <a:spLocks/>
          </p:cNvSpPr>
          <p:nvPr/>
        </p:nvSpPr>
        <p:spPr>
          <a:xfrm>
            <a:off x="8684164" y="2887745"/>
            <a:ext cx="1221822" cy="367409"/>
          </a:xfrm>
          <a:prstGeom prst="rect">
            <a:avLst/>
          </a:prstGeom>
        </p:spPr>
        <p:txBody>
          <a:bodyPr vert="horz" lIns="91440" tIns="45720" rIns="91440" bIns="45720" rtlCol="0">
            <a:noAutofit/>
          </a:bodyPr>
          <a:lstStyle>
            <a:lvl1pPr marL="222725" indent="-222725" algn="l" defTabSz="890900" rtl="0" eaLnBrk="1" latinLnBrk="0" hangingPunct="1">
              <a:lnSpc>
                <a:spcPct val="90000"/>
              </a:lnSpc>
              <a:spcBef>
                <a:spcPts val="974"/>
              </a:spcBef>
              <a:buFont typeface="Arial" panose="020B0604020202020204" pitchFamily="34" charset="0"/>
              <a:buChar char="•"/>
              <a:defRPr sz="2728" kern="1200">
                <a:solidFill>
                  <a:schemeClr val="tx1"/>
                </a:solidFill>
                <a:latin typeface="+mn-lt"/>
                <a:ea typeface="+mn-ea"/>
                <a:cs typeface="+mn-cs"/>
              </a:defRPr>
            </a:lvl1pPr>
            <a:lvl2pPr marL="668175" indent="-222725" algn="l" defTabSz="890900" rtl="0" eaLnBrk="1" latinLnBrk="0" hangingPunct="1">
              <a:lnSpc>
                <a:spcPct val="90000"/>
              </a:lnSpc>
              <a:spcBef>
                <a:spcPts val="487"/>
              </a:spcBef>
              <a:buFont typeface="Arial" panose="020B0604020202020204" pitchFamily="34" charset="0"/>
              <a:buChar char="•"/>
              <a:defRPr sz="2338" kern="1200">
                <a:solidFill>
                  <a:schemeClr val="tx1"/>
                </a:solidFill>
                <a:latin typeface="+mn-lt"/>
                <a:ea typeface="+mn-ea"/>
                <a:cs typeface="+mn-cs"/>
              </a:defRPr>
            </a:lvl2pPr>
            <a:lvl3pPr marL="1113625" indent="-222725" algn="l" defTabSz="890900" rtl="0" eaLnBrk="1" latinLnBrk="0" hangingPunct="1">
              <a:lnSpc>
                <a:spcPct val="90000"/>
              </a:lnSpc>
              <a:spcBef>
                <a:spcPts val="487"/>
              </a:spcBef>
              <a:buFont typeface="Arial" panose="020B0604020202020204" pitchFamily="34" charset="0"/>
              <a:buChar char="•"/>
              <a:defRPr sz="1949" kern="1200">
                <a:solidFill>
                  <a:schemeClr val="tx1"/>
                </a:solidFill>
                <a:latin typeface="+mn-lt"/>
                <a:ea typeface="+mn-ea"/>
                <a:cs typeface="+mn-cs"/>
              </a:defRPr>
            </a:lvl3pPr>
            <a:lvl4pPr marL="15590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4pPr>
            <a:lvl5pPr marL="20045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5pPr>
            <a:lvl6pPr marL="24499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6pPr>
            <a:lvl7pPr marL="28954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7pPr>
            <a:lvl8pPr marL="33408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8pPr>
            <a:lvl9pPr marL="37863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9pPr>
          </a:lstStyle>
          <a:p>
            <a:pPr marL="0" indent="0">
              <a:buFont typeface="Arial" panose="020B0604020202020204" pitchFamily="34" charset="0"/>
              <a:buNone/>
            </a:pPr>
            <a:r>
              <a:rPr lang="en-US" sz="1800" dirty="0">
                <a:latin typeface="Calibri" panose="020F0502020204030204" pitchFamily="34" charset="0"/>
                <a:cs typeface="Calibri" panose="020F0502020204030204" pitchFamily="34" charset="0"/>
              </a:rPr>
              <a:t>Converter</a:t>
            </a:r>
          </a:p>
        </p:txBody>
      </p:sp>
      <p:sp>
        <p:nvSpPr>
          <p:cNvPr id="8" name="Content Placeholder 2">
            <a:extLst>
              <a:ext uri="{FF2B5EF4-FFF2-40B4-BE49-F238E27FC236}">
                <a16:creationId xmlns:a16="http://schemas.microsoft.com/office/drawing/2014/main" id="{6DA83A3D-D95F-F05A-EBB6-E312FF2B5374}"/>
              </a:ext>
            </a:extLst>
          </p:cNvPr>
          <p:cNvSpPr txBox="1">
            <a:spLocks/>
          </p:cNvSpPr>
          <p:nvPr/>
        </p:nvSpPr>
        <p:spPr>
          <a:xfrm>
            <a:off x="8534014" y="3679104"/>
            <a:ext cx="1221822" cy="367409"/>
          </a:xfrm>
          <a:prstGeom prst="rect">
            <a:avLst/>
          </a:prstGeom>
        </p:spPr>
        <p:txBody>
          <a:bodyPr vert="horz" lIns="91440" tIns="45720" rIns="91440" bIns="45720" rtlCol="0">
            <a:noAutofit/>
          </a:bodyPr>
          <a:lstStyle>
            <a:lvl1pPr marL="222725" indent="-222725" algn="l" defTabSz="890900" rtl="0" eaLnBrk="1" latinLnBrk="0" hangingPunct="1">
              <a:lnSpc>
                <a:spcPct val="90000"/>
              </a:lnSpc>
              <a:spcBef>
                <a:spcPts val="974"/>
              </a:spcBef>
              <a:buFont typeface="Arial" panose="020B0604020202020204" pitchFamily="34" charset="0"/>
              <a:buChar char="•"/>
              <a:defRPr sz="2728" kern="1200">
                <a:solidFill>
                  <a:schemeClr val="tx1"/>
                </a:solidFill>
                <a:latin typeface="+mn-lt"/>
                <a:ea typeface="+mn-ea"/>
                <a:cs typeface="+mn-cs"/>
              </a:defRPr>
            </a:lvl1pPr>
            <a:lvl2pPr marL="668175" indent="-222725" algn="l" defTabSz="890900" rtl="0" eaLnBrk="1" latinLnBrk="0" hangingPunct="1">
              <a:lnSpc>
                <a:spcPct val="90000"/>
              </a:lnSpc>
              <a:spcBef>
                <a:spcPts val="487"/>
              </a:spcBef>
              <a:buFont typeface="Arial" panose="020B0604020202020204" pitchFamily="34" charset="0"/>
              <a:buChar char="•"/>
              <a:defRPr sz="2338" kern="1200">
                <a:solidFill>
                  <a:schemeClr val="tx1"/>
                </a:solidFill>
                <a:latin typeface="+mn-lt"/>
                <a:ea typeface="+mn-ea"/>
                <a:cs typeface="+mn-cs"/>
              </a:defRPr>
            </a:lvl2pPr>
            <a:lvl3pPr marL="1113625" indent="-222725" algn="l" defTabSz="890900" rtl="0" eaLnBrk="1" latinLnBrk="0" hangingPunct="1">
              <a:lnSpc>
                <a:spcPct val="90000"/>
              </a:lnSpc>
              <a:spcBef>
                <a:spcPts val="487"/>
              </a:spcBef>
              <a:buFont typeface="Arial" panose="020B0604020202020204" pitchFamily="34" charset="0"/>
              <a:buChar char="•"/>
              <a:defRPr sz="1949" kern="1200">
                <a:solidFill>
                  <a:schemeClr val="tx1"/>
                </a:solidFill>
                <a:latin typeface="+mn-lt"/>
                <a:ea typeface="+mn-ea"/>
                <a:cs typeface="+mn-cs"/>
              </a:defRPr>
            </a:lvl3pPr>
            <a:lvl4pPr marL="15590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4pPr>
            <a:lvl5pPr marL="20045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5pPr>
            <a:lvl6pPr marL="24499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6pPr>
            <a:lvl7pPr marL="28954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7pPr>
            <a:lvl8pPr marL="33408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8pPr>
            <a:lvl9pPr marL="37863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9pPr>
          </a:lstStyle>
          <a:p>
            <a:pPr marL="0" indent="0">
              <a:buFont typeface="Arial" panose="020B0604020202020204" pitchFamily="34" charset="0"/>
              <a:buNone/>
            </a:pPr>
            <a:r>
              <a:rPr lang="en-US" sz="1800" dirty="0">
                <a:latin typeface="Calibri" panose="020F0502020204030204" pitchFamily="34" charset="0"/>
                <a:cs typeface="Calibri" panose="020F0502020204030204" pitchFamily="34" charset="0"/>
              </a:rPr>
              <a:t>Booster</a:t>
            </a:r>
          </a:p>
        </p:txBody>
      </p:sp>
      <p:sp>
        <p:nvSpPr>
          <p:cNvPr id="9" name="Content Placeholder 2">
            <a:extLst>
              <a:ext uri="{FF2B5EF4-FFF2-40B4-BE49-F238E27FC236}">
                <a16:creationId xmlns:a16="http://schemas.microsoft.com/office/drawing/2014/main" id="{A2E2D78B-7FF1-70E4-B714-2658D20D78A9}"/>
              </a:ext>
            </a:extLst>
          </p:cNvPr>
          <p:cNvSpPr txBox="1">
            <a:spLocks/>
          </p:cNvSpPr>
          <p:nvPr/>
        </p:nvSpPr>
        <p:spPr>
          <a:xfrm>
            <a:off x="6334716" y="5289886"/>
            <a:ext cx="1221822" cy="367409"/>
          </a:xfrm>
          <a:prstGeom prst="rect">
            <a:avLst/>
          </a:prstGeom>
        </p:spPr>
        <p:txBody>
          <a:bodyPr vert="horz" lIns="91440" tIns="45720" rIns="91440" bIns="45720" rtlCol="0">
            <a:noAutofit/>
          </a:bodyPr>
          <a:lstStyle>
            <a:lvl1pPr marL="222725" indent="-222725" algn="l" defTabSz="890900" rtl="0" eaLnBrk="1" latinLnBrk="0" hangingPunct="1">
              <a:lnSpc>
                <a:spcPct val="90000"/>
              </a:lnSpc>
              <a:spcBef>
                <a:spcPts val="974"/>
              </a:spcBef>
              <a:buFont typeface="Arial" panose="020B0604020202020204" pitchFamily="34" charset="0"/>
              <a:buChar char="•"/>
              <a:defRPr sz="2728" kern="1200">
                <a:solidFill>
                  <a:schemeClr val="tx1"/>
                </a:solidFill>
                <a:latin typeface="+mn-lt"/>
                <a:ea typeface="+mn-ea"/>
                <a:cs typeface="+mn-cs"/>
              </a:defRPr>
            </a:lvl1pPr>
            <a:lvl2pPr marL="668175" indent="-222725" algn="l" defTabSz="890900" rtl="0" eaLnBrk="1" latinLnBrk="0" hangingPunct="1">
              <a:lnSpc>
                <a:spcPct val="90000"/>
              </a:lnSpc>
              <a:spcBef>
                <a:spcPts val="487"/>
              </a:spcBef>
              <a:buFont typeface="Arial" panose="020B0604020202020204" pitchFamily="34" charset="0"/>
              <a:buChar char="•"/>
              <a:defRPr sz="2338" kern="1200">
                <a:solidFill>
                  <a:schemeClr val="tx1"/>
                </a:solidFill>
                <a:latin typeface="+mn-lt"/>
                <a:ea typeface="+mn-ea"/>
                <a:cs typeface="+mn-cs"/>
              </a:defRPr>
            </a:lvl2pPr>
            <a:lvl3pPr marL="1113625" indent="-222725" algn="l" defTabSz="890900" rtl="0" eaLnBrk="1" latinLnBrk="0" hangingPunct="1">
              <a:lnSpc>
                <a:spcPct val="90000"/>
              </a:lnSpc>
              <a:spcBef>
                <a:spcPts val="487"/>
              </a:spcBef>
              <a:buFont typeface="Arial" panose="020B0604020202020204" pitchFamily="34" charset="0"/>
              <a:buChar char="•"/>
              <a:defRPr sz="1949" kern="1200">
                <a:solidFill>
                  <a:schemeClr val="tx1"/>
                </a:solidFill>
                <a:latin typeface="+mn-lt"/>
                <a:ea typeface="+mn-ea"/>
                <a:cs typeface="+mn-cs"/>
              </a:defRPr>
            </a:lvl3pPr>
            <a:lvl4pPr marL="15590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4pPr>
            <a:lvl5pPr marL="20045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5pPr>
            <a:lvl6pPr marL="24499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6pPr>
            <a:lvl7pPr marL="28954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7pPr>
            <a:lvl8pPr marL="334087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8pPr>
            <a:lvl9pPr marL="3786325" indent="-222725" algn="l" defTabSz="890900" rtl="0" eaLnBrk="1" latinLnBrk="0" hangingPunct="1">
              <a:lnSpc>
                <a:spcPct val="90000"/>
              </a:lnSpc>
              <a:spcBef>
                <a:spcPts val="487"/>
              </a:spcBef>
              <a:buFont typeface="Arial" panose="020B0604020202020204" pitchFamily="34" charset="0"/>
              <a:buChar char="•"/>
              <a:defRPr sz="1754" kern="1200">
                <a:solidFill>
                  <a:schemeClr val="tx1"/>
                </a:solidFill>
                <a:latin typeface="+mn-lt"/>
                <a:ea typeface="+mn-ea"/>
                <a:cs typeface="+mn-cs"/>
              </a:defRPr>
            </a:lvl9pPr>
          </a:lstStyle>
          <a:p>
            <a:pPr marL="0" indent="0">
              <a:buFont typeface="Arial" panose="020B0604020202020204" pitchFamily="34" charset="0"/>
              <a:buNone/>
            </a:pPr>
            <a:r>
              <a:rPr lang="en-US" sz="1800" dirty="0" err="1">
                <a:latin typeface="Calibri" panose="020F0502020204030204" pitchFamily="34" charset="0"/>
                <a:cs typeface="Calibri" panose="020F0502020204030204" pitchFamily="34" charset="0"/>
              </a:rPr>
              <a:t>Sonotrode</a:t>
            </a:r>
            <a:endParaRPr lang="en-US"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47458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567221" y="1350066"/>
            <a:ext cx="8727854" cy="653603"/>
          </a:xfrm>
          <a:prstGeom prst="rect">
            <a:avLst/>
          </a:prstGeom>
        </p:spPr>
        <p:txBody>
          <a:bodyPr>
            <a:noAutofit/>
          </a:bodyPr>
          <a:lstStyle/>
          <a:p>
            <a:r>
              <a:rPr lang="en-US" sz="3200" dirty="0">
                <a:solidFill>
                  <a:srgbClr val="222222"/>
                </a:solidFill>
                <a:latin typeface="Calibri" panose="020F0502020204030204" pitchFamily="34" charset="0"/>
                <a:cs typeface="Calibri" panose="020F0502020204030204" pitchFamily="34" charset="0"/>
              </a:rPr>
              <a:t>COMSOL Model – Structural Mechanics</a:t>
            </a:r>
            <a:endParaRPr lang="en-US" sz="32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4294967295"/>
          </p:nvPr>
        </p:nvSpPr>
        <p:spPr>
          <a:xfrm>
            <a:off x="376389" y="2173728"/>
            <a:ext cx="5841545" cy="3845409"/>
          </a:xfrm>
        </p:spPr>
        <p:txBody>
          <a:bodyPr>
            <a:noAutofit/>
          </a:bodyPr>
          <a:lstStyle/>
          <a:p>
            <a:pPr marL="0" indent="0" algn="just">
              <a:buNone/>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The design of the ultrasonic system and surrounding acoustic domain are developed in the frequency domain, in 3D space, making use of symmetries and approximations, to keep the required CPU load and required memory to acceptable levels.</a:t>
            </a:r>
          </a:p>
          <a:p>
            <a:pPr marL="0" indent="0" algn="just">
              <a:buNone/>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For the mechanical optimization it is possible to use a 2D-axialsymmetric or 3D model ‘slice’ of the system, exploiting symmetries.</a:t>
            </a:r>
          </a:p>
          <a:p>
            <a:pPr marL="0" indent="0" algn="just">
              <a:buNone/>
            </a:pPr>
            <a:r>
              <a:rPr lang="en-US" sz="1800" dirty="0">
                <a:solidFill>
                  <a:srgbClr val="222222"/>
                </a:solidFill>
                <a:latin typeface="Calibri" panose="020F0502020204030204" pitchFamily="34" charset="0"/>
                <a:ea typeface="Arial Unicode MS"/>
                <a:cs typeface="Calibri" panose="020F0502020204030204" pitchFamily="34" charset="0"/>
              </a:rPr>
              <a:t>T</a:t>
            </a: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he electro-mechanical converter is based on a prestressed stack of four hard-PZT-8 piezoelectric rings: In the Structural Mechanics module, a piezoelectric material special domain is available, that takes into account the anisotropy, piezoelectricity and electro-mechanical connections of the PZT materials</a:t>
            </a:r>
            <a:endPar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Immagine 3" descr="Immagine che contiene schizzo, disegno, diagramma, arte&#10;&#10;Descrizione generata automaticamente">
            <a:extLst>
              <a:ext uri="{FF2B5EF4-FFF2-40B4-BE49-F238E27FC236}">
                <a16:creationId xmlns:a16="http://schemas.microsoft.com/office/drawing/2014/main" id="{2A4F1260-096B-CC69-50DC-0661D05D9B3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08766" y="2173728"/>
            <a:ext cx="4903276" cy="3679224"/>
          </a:xfrm>
          <a:prstGeom prst="rect">
            <a:avLst/>
          </a:prstGeom>
          <a:ln w="127000" cap="sq">
            <a:noFill/>
            <a:miter lim="800000"/>
          </a:ln>
          <a:effectLst/>
        </p:spPr>
      </p:pic>
    </p:spTree>
    <p:extLst>
      <p:ext uri="{BB962C8B-B14F-4D97-AF65-F5344CB8AC3E}">
        <p14:creationId xmlns:p14="http://schemas.microsoft.com/office/powerpoint/2010/main" val="36366173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idx="4294967295"/>
          </p:nvPr>
        </p:nvSpPr>
        <p:spPr>
          <a:xfrm>
            <a:off x="567221" y="1350066"/>
            <a:ext cx="5094108" cy="653603"/>
          </a:xfrm>
          <a:prstGeom prst="rect">
            <a:avLst/>
          </a:prstGeom>
        </p:spPr>
        <p:txBody>
          <a:bodyPr>
            <a:noAutofit/>
          </a:bodyPr>
          <a:lstStyle/>
          <a:p>
            <a:r>
              <a:rPr lang="en-US" sz="3200" dirty="0">
                <a:solidFill>
                  <a:srgbClr val="222222"/>
                </a:solidFill>
                <a:latin typeface="Calibri" panose="020F0502020204030204" pitchFamily="34" charset="0"/>
                <a:cs typeface="Calibri" panose="020F0502020204030204" pitchFamily="34" charset="0"/>
              </a:rPr>
              <a:t>COMSOL Model – Acoustics</a:t>
            </a:r>
            <a:endParaRPr lang="en-US" sz="32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4294967295"/>
          </p:nvPr>
        </p:nvSpPr>
        <p:spPr>
          <a:xfrm>
            <a:off x="495960" y="2109117"/>
            <a:ext cx="5880985" cy="3750994"/>
          </a:xfrm>
        </p:spPr>
        <p:txBody>
          <a:bodyPr>
            <a:noAutofit/>
          </a:bodyPr>
          <a:lstStyle/>
          <a:p>
            <a:pPr marL="0" indent="0" algn="just">
              <a:buNone/>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Many FEM features are employed to cut calculation load to an acceptable level :</a:t>
            </a:r>
          </a:p>
          <a:p>
            <a:pPr algn="just">
              <a:buFontTx/>
              <a:buChar char="-"/>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a ‘slice’ of the system is modeled and symmetries are set on boundaries. </a:t>
            </a:r>
          </a:p>
          <a:p>
            <a:pPr algn="just">
              <a:buFontTx/>
              <a:buChar char="-"/>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Acoustic domain is limited to the surrounding of the discs with PMB (Perfectly Matched Boundaries) on borders</a:t>
            </a:r>
          </a:p>
          <a:p>
            <a:pPr algn="just">
              <a:buFontTx/>
              <a:buChar char="-"/>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external pressure calculation is performed through external field calculation feature (Helmholtz-Kirchhoff integral)</a:t>
            </a:r>
          </a:p>
          <a:p>
            <a:pPr algn="just">
              <a:buFontTx/>
              <a:buChar char="-"/>
            </a:pPr>
            <a:r>
              <a:rPr lang="en-US" sz="1800" dirty="0">
                <a:ln>
                  <a:noFill/>
                </a:ln>
                <a:solidFill>
                  <a:srgbClr val="222222"/>
                </a:solidFill>
                <a:effectLst/>
                <a:latin typeface="Calibri" panose="020F0502020204030204" pitchFamily="34" charset="0"/>
                <a:ea typeface="Arial Unicode MS"/>
                <a:cs typeface="Calibri" panose="020F0502020204030204" pitchFamily="34" charset="0"/>
              </a:rPr>
              <a:t>only the discs are modeled as structural mechanics parts, excited at the resonant frequency found in previous step to replicate the same vibration, thus generating the corresponding acoustic field.</a:t>
            </a:r>
            <a:endParaRPr lang="it-IT" sz="1800" dirty="0">
              <a:ln>
                <a:noFill/>
              </a:ln>
              <a:solidFill>
                <a:srgbClr val="000000"/>
              </a:solidFill>
              <a:effectLst/>
              <a:uFill>
                <a:solidFill>
                  <a:srgbClr val="000000"/>
                </a:solidFill>
              </a:uFill>
              <a:latin typeface="Calibri" panose="020F0502020204030204" pitchFamily="34" charset="0"/>
              <a:ea typeface="Arial Unicode MS"/>
              <a:cs typeface="Calibri" panose="020F0502020204030204" pitchFamily="34" charset="0"/>
            </a:endParaRPr>
          </a:p>
        </p:txBody>
      </p:sp>
      <p:pic>
        <p:nvPicPr>
          <p:cNvPr id="1026" name="x_x_7033A5BF-B923-4ED3-922F-4184224AAFA2">
            <a:extLst>
              <a:ext uri="{FF2B5EF4-FFF2-40B4-BE49-F238E27FC236}">
                <a16:creationId xmlns:a16="http://schemas.microsoft.com/office/drawing/2014/main" id="{B5536DC6-86E0-9C35-6BFB-FA53E4318B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82366" y="6124129"/>
            <a:ext cx="1069131" cy="5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magine 5" descr="Immagine che contiene schizzo, disegno, arte, design&#10;&#10;Descrizione generata automaticamente">
            <a:extLst>
              <a:ext uri="{FF2B5EF4-FFF2-40B4-BE49-F238E27FC236}">
                <a16:creationId xmlns:a16="http://schemas.microsoft.com/office/drawing/2014/main" id="{A0C92E66-3242-7DD7-3864-90767633BF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26181" y="3656909"/>
            <a:ext cx="2925316" cy="2203202"/>
          </a:xfrm>
          <a:prstGeom prst="rect">
            <a:avLst/>
          </a:prstGeom>
        </p:spPr>
      </p:pic>
      <p:pic>
        <p:nvPicPr>
          <p:cNvPr id="8" name="Immagine 7" descr="Immagine che contiene schizzo, disegno, arte, design&#10;&#10;Descrizione generata automaticamente">
            <a:extLst>
              <a:ext uri="{FF2B5EF4-FFF2-40B4-BE49-F238E27FC236}">
                <a16:creationId xmlns:a16="http://schemas.microsoft.com/office/drawing/2014/main" id="{99573648-7756-2D49-836A-259EF863CD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82597" y="2036195"/>
            <a:ext cx="2925316" cy="2203202"/>
          </a:xfrm>
          <a:prstGeom prst="rect">
            <a:avLst/>
          </a:prstGeom>
        </p:spPr>
      </p:pic>
    </p:spTree>
    <p:extLst>
      <p:ext uri="{BB962C8B-B14F-4D97-AF65-F5344CB8AC3E}">
        <p14:creationId xmlns:p14="http://schemas.microsoft.com/office/powerpoint/2010/main" val="3930872094"/>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i Office">
  <a:themeElements>
    <a:clrScheme name="Tema di 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Tema di 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837</TotalTime>
  <Words>1344</Words>
  <Application>Microsoft Office PowerPoint</Application>
  <PresentationFormat>Personalizzato</PresentationFormat>
  <Paragraphs>100</Paragraphs>
  <Slides>17</Slides>
  <Notes>17</Notes>
  <HiddenSlides>0</HiddenSlides>
  <MMClips>0</MMClips>
  <ScaleCrop>false</ScaleCrop>
  <HeadingPairs>
    <vt:vector size="6" baseType="variant">
      <vt:variant>
        <vt:lpstr>Caratteri utilizzati</vt:lpstr>
      </vt:variant>
      <vt:variant>
        <vt:i4>4</vt:i4>
      </vt:variant>
      <vt:variant>
        <vt:lpstr>Tema</vt:lpstr>
      </vt:variant>
      <vt:variant>
        <vt:i4>2</vt:i4>
      </vt:variant>
      <vt:variant>
        <vt:lpstr>Titoli diapositive</vt:lpstr>
      </vt:variant>
      <vt:variant>
        <vt:i4>17</vt:i4>
      </vt:variant>
    </vt:vector>
  </HeadingPairs>
  <TitlesOfParts>
    <vt:vector size="23" baseType="lpstr">
      <vt:lpstr>Aptos</vt:lpstr>
      <vt:lpstr>Aptos Display</vt:lpstr>
      <vt:lpstr>Arial</vt:lpstr>
      <vt:lpstr>Calibri</vt:lpstr>
      <vt:lpstr>Tema di Office</vt:lpstr>
      <vt:lpstr>1_Tema di Office</vt:lpstr>
      <vt:lpstr>Design of an Airborne Ultrasonic System with High SPL, Large Focusing Range</vt:lpstr>
      <vt:lpstr>Goals, challenges and solutions</vt:lpstr>
      <vt:lpstr>Ultrasonic radiation in air ?</vt:lpstr>
      <vt:lpstr>Generator Power </vt:lpstr>
      <vt:lpstr>Horn ?</vt:lpstr>
      <vt:lpstr>Large radiator : phase issue and stepped disc</vt:lpstr>
      <vt:lpstr>COMSOL Model for the high-power ultrasonic disc</vt:lpstr>
      <vt:lpstr>COMSOL Model – Structural Mechanics</vt:lpstr>
      <vt:lpstr>COMSOL Model – Acoustics</vt:lpstr>
      <vt:lpstr>Results – Structural Mechanics</vt:lpstr>
      <vt:lpstr>Results – Structural Mechanics</vt:lpstr>
      <vt:lpstr>Results – Acoustics , Single disc </vt:lpstr>
      <vt:lpstr>Results – Acoustics , Single disc </vt:lpstr>
      <vt:lpstr>Results – Acoustics , 5 disc spherical array </vt:lpstr>
      <vt:lpstr>Results – Acoustics , 5 disc spherical array </vt:lpstr>
      <vt:lpstr>Results – Acoustics , 5 disc spherical array </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lorenzo spicci</cp:lastModifiedBy>
  <cp:revision>122</cp:revision>
  <cp:lastPrinted>2023-01-06T15:48:30Z</cp:lastPrinted>
  <dcterms:created xsi:type="dcterms:W3CDTF">2023-01-03T14:57:49Z</dcterms:created>
  <dcterms:modified xsi:type="dcterms:W3CDTF">2024-09-13T13:08:25Z</dcterms:modified>
</cp:coreProperties>
</file>