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en Curet-Ploquin" initials="SC" lastIdx="7" clrIdx="0">
    <p:extLst>
      <p:ext uri="{19B8F6BF-5375-455C-9EA6-DF929625EA0E}">
        <p15:presenceInfo xmlns:p15="http://schemas.microsoft.com/office/powerpoint/2012/main" userId="S-1-5-21-1554973128-28109798-1761942051-32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41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576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35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71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5" y="6448178"/>
            <a:ext cx="1976845" cy="181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73" y="6311900"/>
            <a:ext cx="1156854" cy="480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830" y="6231075"/>
            <a:ext cx="608593" cy="6068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26" y="6280901"/>
            <a:ext cx="541040" cy="4800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633" y="6280901"/>
            <a:ext cx="579865" cy="52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5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79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00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27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10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33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58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9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BB017-305C-42BC-859A-678AEAB1DA08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BFB-DFA7-4E11-89DB-061843867E1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05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Sadhan-jyoti.dutta@oniris-nantes.fr" TargetMode="Externa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Sjyotidutta@ctcp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1675418" y="1531553"/>
            <a:ext cx="9237256" cy="1135005"/>
          </a:xfrm>
        </p:spPr>
        <p:txBody>
          <a:bodyPr>
            <a:noAutofit/>
          </a:bodyPr>
          <a:lstStyle/>
          <a:p>
            <a:r>
              <a:rPr lang="en-US" sz="32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lt"/>
                <a:cs typeface="Times New Roman" panose="02020603050405020304" pitchFamily="18" charset="0"/>
              </a:rPr>
              <a:t>CFD-based Approach For Prediction Of Headspace Pressure In Can During Thermal Sterilization Of Foods</a:t>
            </a:r>
            <a:endParaRPr lang="en-GB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80524" y="3039008"/>
            <a:ext cx="2264229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fr-FR" b="1" dirty="0" err="1"/>
              <a:t>Authors</a:t>
            </a:r>
            <a:r>
              <a:rPr lang="fr-FR" b="1" dirty="0"/>
              <a:t>: </a:t>
            </a:r>
          </a:p>
          <a:p>
            <a:pPr algn="ctr"/>
            <a:r>
              <a:rPr lang="en-US" b="1" u="sng"/>
              <a:t>Sadhan Jyoti Dutta</a:t>
            </a:r>
            <a:r>
              <a:rPr lang="en-US" b="1" u="sng" baseline="30000"/>
              <a:t>1,2</a:t>
            </a:r>
            <a:r>
              <a:rPr lang="en-US" b="1" u="sng"/>
              <a:t>, </a:t>
            </a:r>
            <a:r>
              <a:rPr lang="en-US"/>
              <a:t>Olivier Rouaud</a:t>
            </a:r>
            <a:r>
              <a:rPr lang="en-US" baseline="30000"/>
              <a:t>1</a:t>
            </a:r>
            <a:r>
              <a:rPr lang="en-US"/>
              <a:t>, </a:t>
            </a:r>
          </a:p>
          <a:p>
            <a:pPr algn="ctr"/>
            <a:r>
              <a:rPr lang="en-US"/>
              <a:t>Patrice Dole</a:t>
            </a:r>
            <a:r>
              <a:rPr lang="en-US" baseline="30000"/>
              <a:t>2</a:t>
            </a:r>
            <a:r>
              <a:rPr lang="en-US"/>
              <a:t>, </a:t>
            </a:r>
          </a:p>
          <a:p>
            <a:pPr algn="ctr"/>
            <a:r>
              <a:rPr lang="en-US"/>
              <a:t>Alexandre Thillier</a:t>
            </a:r>
            <a:r>
              <a:rPr lang="en-US" baseline="30000"/>
              <a:t>3</a:t>
            </a:r>
            <a:r>
              <a:rPr lang="en-US"/>
              <a:t>, Nicolas Belaubre</a:t>
            </a:r>
            <a:r>
              <a:rPr lang="en-US" baseline="30000"/>
              <a:t>2</a:t>
            </a:r>
            <a:r>
              <a:rPr lang="en-US"/>
              <a:t>, Sebastien Curet</a:t>
            </a:r>
            <a:r>
              <a:rPr lang="en-US" baseline="30000"/>
              <a:t>1*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518217" y="5155774"/>
            <a:ext cx="7475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aseline="30000"/>
              <a:t>1</a:t>
            </a:r>
            <a:r>
              <a:rPr lang="en-US"/>
              <a:t>Oniris, Nantes Université, CNRS, GEPEA, UMR 6144, F-44000 Nantes, France</a:t>
            </a:r>
            <a:endParaRPr lang="fr-FR"/>
          </a:p>
          <a:p>
            <a:pPr algn="r"/>
            <a:r>
              <a:rPr lang="fr-FR" baseline="30000"/>
              <a:t>2</a:t>
            </a:r>
            <a:r>
              <a:rPr lang="fr-FR"/>
              <a:t>CTCPA, 64 Rue de la Géraudière, 44322 Nantes Cedex, France</a:t>
            </a:r>
          </a:p>
          <a:p>
            <a:pPr algn="r"/>
            <a:r>
              <a:rPr lang="fr-FR" baseline="30000"/>
              <a:t>3</a:t>
            </a:r>
            <a:r>
              <a:rPr lang="fr-FR"/>
              <a:t>SAIREM - 82 Rue Elisée Reclus, 69150 Décines-Charpieu, Lyon, France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6" y="162341"/>
            <a:ext cx="3108112" cy="11565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217" y="5937"/>
            <a:ext cx="1501509" cy="14972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96" y="0"/>
            <a:ext cx="1814416" cy="15315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754" y="102007"/>
            <a:ext cx="1408476" cy="12771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" y="6286355"/>
            <a:ext cx="4281149" cy="392996"/>
          </a:xfrm>
          <a:prstGeom prst="rect">
            <a:avLst/>
          </a:prstGeom>
        </p:spPr>
      </p:pic>
      <p:sp>
        <p:nvSpPr>
          <p:cNvPr id="15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26729" y="6164545"/>
            <a:ext cx="6252755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600" b="1" dirty="0">
                <a:cs typeface="Times New Roman" panose="02020603050405020304" pitchFamily="18" charset="0"/>
              </a:rPr>
              <a:t>COMSOL </a:t>
            </a:r>
            <a:r>
              <a:rPr lang="fr-FR" sz="1600" b="1" dirty="0" err="1">
                <a:cs typeface="Times New Roman" panose="02020603050405020304" pitchFamily="18" charset="0"/>
              </a:rPr>
              <a:t>Conference</a:t>
            </a:r>
            <a:r>
              <a:rPr lang="fr-FR" sz="1600" b="1" dirty="0">
                <a:cs typeface="Times New Roman" panose="02020603050405020304" pitchFamily="18" charset="0"/>
              </a:rPr>
              <a:t> 2024, Florence, 22 – 24 </a:t>
            </a:r>
            <a:r>
              <a:rPr lang="fr-FR" sz="1600" b="1" dirty="0" err="1">
                <a:cs typeface="Times New Roman" panose="02020603050405020304" pitchFamily="18" charset="0"/>
              </a:rPr>
              <a:t>October</a:t>
            </a:r>
            <a:r>
              <a:rPr lang="fr-FR" sz="1600" b="1" dirty="0">
                <a:cs typeface="Times New Roman" panose="02020603050405020304" pitchFamily="18" charset="0"/>
              </a:rPr>
              <a:t> 2024</a:t>
            </a:r>
            <a:endParaRPr lang="fr-FR" sz="1600" dirty="0">
              <a:cs typeface="Times New Roman" panose="02020603050405020304" pitchFamily="18" charset="0"/>
            </a:endParaRPr>
          </a:p>
        </p:txBody>
      </p:sp>
      <p:sp>
        <p:nvSpPr>
          <p:cNvPr id="17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01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430" y="2726242"/>
            <a:ext cx="3697440" cy="326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3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10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Pressure and Velocity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500" b="1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13" name="Titre 5"/>
          <p:cNvSpPr txBox="1">
            <a:spLocks/>
          </p:cNvSpPr>
          <p:nvPr/>
        </p:nvSpPr>
        <p:spPr bwMode="auto">
          <a:xfrm>
            <a:off x="8288479" y="505263"/>
            <a:ext cx="2886221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Simulation Results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4" name="Virage 18"/>
          <p:cNvSpPr/>
          <p:nvPr/>
        </p:nvSpPr>
        <p:spPr>
          <a:xfrm flipV="1">
            <a:off x="7748479" y="471849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6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173" y="4258020"/>
            <a:ext cx="2535798" cy="1903299"/>
          </a:xfrm>
          <a:prstGeom prst="rect">
            <a:avLst/>
          </a:prstGeom>
        </p:spPr>
      </p:pic>
      <p:pic>
        <p:nvPicPr>
          <p:cNvPr id="17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963" y="4233294"/>
            <a:ext cx="2634112" cy="1977091"/>
          </a:xfrm>
          <a:prstGeom prst="rect">
            <a:avLst/>
          </a:prstGeom>
        </p:spPr>
      </p:pic>
      <p:pic>
        <p:nvPicPr>
          <p:cNvPr id="18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382" y="4247892"/>
            <a:ext cx="2599873" cy="19513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152245" y="6166891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Air velocity field at 10 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9694" y="6191231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Air velocity field at 4821 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18363" y="6191231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Air velocity field at 7968 s</a:t>
            </a:r>
          </a:p>
        </p:txBody>
      </p:sp>
      <p:pic>
        <p:nvPicPr>
          <p:cNvPr id="22" name="Picture 21"/>
          <p:cNvPicPr/>
          <p:nvPr/>
        </p:nvPicPr>
        <p:blipFill>
          <a:blip r:embed="rId6"/>
          <a:stretch>
            <a:fillRect/>
          </a:stretch>
        </p:blipFill>
        <p:spPr>
          <a:xfrm>
            <a:off x="870063" y="1553632"/>
            <a:ext cx="3691310" cy="2639362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7"/>
          <a:stretch>
            <a:fillRect/>
          </a:stretch>
        </p:blipFill>
        <p:spPr>
          <a:xfrm>
            <a:off x="6176100" y="1081332"/>
            <a:ext cx="4224758" cy="282921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604437" y="2457292"/>
            <a:ext cx="1073652" cy="5078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Estimated water vapor pressure profile.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22248" y="2484396"/>
            <a:ext cx="1350273" cy="8463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Experimental pressure profile of total pressure in comparison to simulated pressure profile of dry air.</a:t>
            </a:r>
          </a:p>
        </p:txBody>
      </p:sp>
    </p:spTree>
    <p:extLst>
      <p:ext uri="{BB962C8B-B14F-4D97-AF65-F5344CB8AC3E}">
        <p14:creationId xmlns:p14="http://schemas.microsoft.com/office/powerpoint/2010/main" val="380049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11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Water Vapour Generation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500" b="1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10" name="Titre 5"/>
          <p:cNvSpPr txBox="1">
            <a:spLocks/>
          </p:cNvSpPr>
          <p:nvPr/>
        </p:nvSpPr>
        <p:spPr bwMode="auto">
          <a:xfrm>
            <a:off x="8288479" y="505263"/>
            <a:ext cx="2886221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Simulation Results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1" name="Virage 18"/>
          <p:cNvSpPr/>
          <p:nvPr/>
        </p:nvSpPr>
        <p:spPr>
          <a:xfrm flipV="1">
            <a:off x="7748479" y="471849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7500037" y="2283389"/>
                <a:ext cx="3103350" cy="9729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𝑎𝑖𝑟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h𝑒𝑎𝑑𝑠𝑝𝑎𝑐𝑒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𝑎𝑖𝑟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𝑅𝑇</m:t>
                      </m:r>
                    </m:oMath>
                  </m:oMathPara>
                </a14:m>
                <a:endParaRPr lang="fr-FR"/>
              </a:p>
              <a:p>
                <a:endParaRPr lang="fr-FR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𝑣𝑎𝑝𝑜𝑢𝑟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h𝑒𝑎𝑑𝑠𝑝𝑎𝑐𝑒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𝑣𝑎𝑝𝑜𝑢𝑟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𝑅𝑇</m:t>
                      </m:r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0037" y="2283389"/>
                <a:ext cx="3103350" cy="972959"/>
              </a:xfrm>
              <a:prstGeom prst="rect">
                <a:avLst/>
              </a:prstGeom>
              <a:blipFill>
                <a:blip r:embed="rId3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748479" y="3964849"/>
                <a:ext cx="2616018" cy="3907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fr-FR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fr-FR" sz="14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𝑎𝑖𝑟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𝑣𝑎𝑝𝑜𝑢𝑟</m:t>
                        </m:r>
                      </m:sub>
                    </m:sSub>
                  </m:oMath>
                </a14:m>
                <a:r>
                  <a:rPr lang="fr-FR">
                    <a:effectLst/>
                  </a:rPr>
                  <a:t> </a:t>
                </a:r>
                <a:r>
                  <a:rPr lang="fr-FR" sz="14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fr-FR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479" y="3964849"/>
                <a:ext cx="2616018" cy="390748"/>
              </a:xfrm>
              <a:prstGeom prst="rect">
                <a:avLst/>
              </a:prstGeom>
              <a:blipFill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5210827" y="2259472"/>
            <a:ext cx="907512" cy="3390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>
                <a:solidFill>
                  <a:schemeClr val="tx1"/>
                </a:solidFill>
              </a:rPr>
              <a:t>0.12 g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216127" y="1743938"/>
            <a:ext cx="345246" cy="2166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4228826" y="1950829"/>
            <a:ext cx="982001" cy="6651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561373" y="1743938"/>
            <a:ext cx="649454" cy="5155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41" y="1668694"/>
            <a:ext cx="5999270" cy="45028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07451" y="5064098"/>
            <a:ext cx="4258805" cy="7848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700" b="1"/>
              <a:t>Experimental measurement for water vapour generation was of the same order of magnitude: </a:t>
            </a:r>
            <a:r>
              <a:rPr lang="en-US" sz="1700" b="1">
                <a:solidFill>
                  <a:srgbClr val="FF0000"/>
                </a:solidFill>
              </a:rPr>
              <a:t>less than 0.5 g</a:t>
            </a:r>
          </a:p>
        </p:txBody>
      </p:sp>
    </p:spTree>
    <p:extLst>
      <p:ext uri="{BB962C8B-B14F-4D97-AF65-F5344CB8AC3E}">
        <p14:creationId xmlns:p14="http://schemas.microsoft.com/office/powerpoint/2010/main" val="3207328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12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Conclusions and Perspectives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500" b="1" dirty="0">
                <a:latin typeface="+mn-lt"/>
                <a:cs typeface="Arial" pitchFamily="34" charset="0"/>
              </a:rPr>
              <a:t>Conclusion and perspectives</a:t>
            </a:r>
            <a:r>
              <a:rPr lang="en-GB" sz="1100" dirty="0">
                <a:latin typeface="+mn-lt"/>
                <a:cs typeface="Arial" pitchFamily="34" charset="0"/>
              </a:rPr>
              <a:t>	</a:t>
            </a:r>
          </a:p>
        </p:txBody>
      </p:sp>
      <p:sp>
        <p:nvSpPr>
          <p:cNvPr id="6" name="ZoneTexte 8"/>
          <p:cNvSpPr txBox="1"/>
          <p:nvPr/>
        </p:nvSpPr>
        <p:spPr>
          <a:xfrm>
            <a:off x="614472" y="1654261"/>
            <a:ext cx="112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800" b="1" dirty="0">
                <a:solidFill>
                  <a:schemeClr val="accent1"/>
                </a:solidFill>
              </a:rPr>
              <a:t>The numerical model coupled to the experimental investigation enables to:</a:t>
            </a:r>
            <a:endParaRPr lang="en-GB" sz="1800"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Predict </a:t>
            </a:r>
            <a:r>
              <a:rPr lang="en-GB" b="1" dirty="0">
                <a:solidFill>
                  <a:srgbClr val="FF0000"/>
                </a:solidFill>
              </a:rPr>
              <a:t>local temperature profiles at different locations </a:t>
            </a:r>
            <a:r>
              <a:rPr lang="en-GB" dirty="0"/>
              <a:t>in canned foods.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Predict </a:t>
            </a:r>
            <a:r>
              <a:rPr lang="en-GB" b="1" dirty="0">
                <a:solidFill>
                  <a:srgbClr val="FF0000"/>
                </a:solidFill>
              </a:rPr>
              <a:t>dry air pressure in the headspace</a:t>
            </a:r>
            <a:r>
              <a:rPr lang="en-GB" dirty="0"/>
              <a:t>.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Estimate the </a:t>
            </a:r>
            <a:r>
              <a:rPr lang="en-GB" b="1" dirty="0">
                <a:solidFill>
                  <a:srgbClr val="FF0000"/>
                </a:solidFill>
              </a:rPr>
              <a:t>water vapour pressure </a:t>
            </a:r>
            <a:r>
              <a:rPr lang="en-GB" dirty="0"/>
              <a:t>contributing towards headspace pressure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Evaluate the </a:t>
            </a:r>
            <a:r>
              <a:rPr lang="en-GB" b="1" dirty="0">
                <a:solidFill>
                  <a:srgbClr val="FF0000"/>
                </a:solidFill>
              </a:rPr>
              <a:t>mass of water vapour generated </a:t>
            </a:r>
            <a:r>
              <a:rPr lang="en-GB" dirty="0"/>
              <a:t>during the thermal sterilization process.</a:t>
            </a:r>
          </a:p>
          <a:p>
            <a:pPr>
              <a:lnSpc>
                <a:spcPct val="200000"/>
              </a:lnSpc>
            </a:pPr>
            <a:r>
              <a:rPr lang="en-GB" sz="1800" b="1" dirty="0">
                <a:solidFill>
                  <a:schemeClr val="accent1"/>
                </a:solidFill>
              </a:rPr>
              <a:t>Perspectives 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dirty="0"/>
              <a:t>Improvement of the numerical model by integrating water vapour evaporation flux in the CFD model</a:t>
            </a:r>
            <a:r>
              <a:rPr lang="en-GB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0741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13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 </a:t>
            </a:r>
            <a:r>
              <a:rPr lang="en-GB" sz="1100" b="1">
                <a:latin typeface="+mn-lt"/>
                <a:cs typeface="Arial" pitchFamily="34" charset="0"/>
              </a:rPr>
              <a:t>			</a:t>
            </a:r>
            <a:r>
              <a:rPr lang="en-GB" sz="1100">
                <a:latin typeface="+mn-lt"/>
                <a:cs typeface="Arial" pitchFamily="34" charset="0"/>
              </a:rPr>
              <a:t> </a:t>
            </a:r>
            <a:r>
              <a:rPr lang="en-GB" sz="1100" dirty="0">
                <a:latin typeface="+mn-lt"/>
                <a:cs typeface="Arial" pitchFamily="34" charset="0"/>
              </a:rPr>
              <a:t>Key </a:t>
            </a:r>
            <a:r>
              <a:rPr lang="en-GB" sz="1100">
                <a:latin typeface="+mn-lt"/>
                <a:cs typeface="Arial" pitchFamily="34" charset="0"/>
              </a:rPr>
              <a:t>properties    		    </a:t>
            </a:r>
            <a:r>
              <a:rPr lang="en-GB" sz="1100" dirty="0">
                <a:latin typeface="+mn-lt"/>
                <a:cs typeface="Arial" pitchFamily="34" charset="0"/>
              </a:rPr>
              <a:t>Numerical </a:t>
            </a:r>
            <a:r>
              <a:rPr lang="en-GB" sz="1100">
                <a:latin typeface="+mn-lt"/>
                <a:cs typeface="Arial" pitchFamily="34" charset="0"/>
              </a:rPr>
              <a:t>modelling    			  </a:t>
            </a:r>
            <a:r>
              <a:rPr lang="en-GB" sz="1100" kern="0" dirty="0">
                <a:latin typeface="+mn-lt"/>
                <a:ea typeface="微软雅黑" pitchFamily="34" charset="-122"/>
                <a:cs typeface="Arial" pitchFamily="34" charset="0"/>
              </a:rPr>
              <a:t>Results and 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optimization    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2149099" y="3011623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Thank You Very Much For Your Attention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Titre 5"/>
          <p:cNvSpPr txBox="1">
            <a:spLocks/>
          </p:cNvSpPr>
          <p:nvPr/>
        </p:nvSpPr>
        <p:spPr bwMode="auto">
          <a:xfrm>
            <a:off x="266130" y="5261923"/>
            <a:ext cx="4601961" cy="740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180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Contact: 	</a:t>
            </a:r>
            <a:r>
              <a:rPr lang="en-GB" altLang="fr-FR" sz="180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  <a:hlinkClick r:id="rId3"/>
              </a:rPr>
              <a:t>Sadhan-jyoti.dutta@oniris-nantes.fr</a:t>
            </a:r>
            <a:endParaRPr lang="en-GB" altLang="fr-FR" sz="180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/>
            <a:r>
              <a:rPr lang="en-GB" altLang="fr-FR" sz="180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		</a:t>
            </a:r>
            <a:r>
              <a:rPr lang="en-GB" altLang="fr-FR" sz="180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  <a:hlinkClick r:id="rId4"/>
              </a:rPr>
              <a:t>Sjyotidutta@ctcpa.org</a:t>
            </a:r>
            <a:endParaRPr lang="en-GB" altLang="fr-FR" sz="180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30" y="1366640"/>
            <a:ext cx="3108112" cy="11565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711" y="1210236"/>
            <a:ext cx="1501509" cy="1497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490" y="1204299"/>
            <a:ext cx="1814416" cy="15315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248" y="1306306"/>
            <a:ext cx="1408476" cy="127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6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02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6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itre 5"/>
          <p:cNvSpPr txBox="1">
            <a:spLocks/>
          </p:cNvSpPr>
          <p:nvPr/>
        </p:nvSpPr>
        <p:spPr bwMode="auto">
          <a:xfrm>
            <a:off x="1343590" y="479129"/>
            <a:ext cx="1274835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 dirty="0">
                <a:solidFill>
                  <a:srgbClr val="00B050"/>
                </a:solidFill>
                <a:latin typeface="+mn-lt"/>
              </a:rPr>
              <a:t>Context</a:t>
            </a:r>
          </a:p>
        </p:txBody>
      </p:sp>
      <p:sp>
        <p:nvSpPr>
          <p:cNvPr id="9" name="Titre 5"/>
          <p:cNvSpPr txBox="1">
            <a:spLocks/>
          </p:cNvSpPr>
          <p:nvPr/>
        </p:nvSpPr>
        <p:spPr bwMode="auto">
          <a:xfrm>
            <a:off x="-73505" y="1036074"/>
            <a:ext cx="61695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What is Thermal Sterilization? 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0" y="1672083"/>
            <a:ext cx="1782981" cy="13257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99" y="3118196"/>
            <a:ext cx="1782981" cy="13355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99" y="4574097"/>
            <a:ext cx="1782981" cy="13372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15" y="1699168"/>
            <a:ext cx="3246597" cy="25972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260" y="2486378"/>
            <a:ext cx="3898722" cy="2599148"/>
          </a:xfrm>
          <a:prstGeom prst="rect">
            <a:avLst/>
          </a:prstGeom>
        </p:spPr>
      </p:pic>
      <p:sp>
        <p:nvSpPr>
          <p:cNvPr id="16" name="Right Brace 15"/>
          <p:cNvSpPr/>
          <p:nvPr/>
        </p:nvSpPr>
        <p:spPr>
          <a:xfrm>
            <a:off x="2425877" y="1563746"/>
            <a:ext cx="385095" cy="4471294"/>
          </a:xfrm>
          <a:prstGeom prst="rightBrace">
            <a:avLst>
              <a:gd name="adj1" fmla="val 154450"/>
              <a:gd name="adj2" fmla="val 45575"/>
            </a:avLst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ight Arrow 16"/>
          <p:cNvSpPr/>
          <p:nvPr/>
        </p:nvSpPr>
        <p:spPr>
          <a:xfrm>
            <a:off x="3117559" y="4224324"/>
            <a:ext cx="4765507" cy="248899"/>
          </a:xfrm>
          <a:prstGeom prst="rightArrow">
            <a:avLst/>
          </a:prstGeom>
          <a:gradFill flip="none" rotWithShape="1">
            <a:gsLst>
              <a:gs pos="25000">
                <a:srgbClr val="92D050"/>
              </a:gs>
              <a:gs pos="59000">
                <a:srgbClr val="FF0000"/>
              </a:gs>
              <a:gs pos="93000">
                <a:srgbClr val="FF0000"/>
              </a:gs>
              <a:gs pos="48000">
                <a:schemeClr val="accent2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888138" y="5919165"/>
            <a:ext cx="1297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aseline="30000"/>
              <a:t>Raw Food</a:t>
            </a:r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4364235" y="4389431"/>
            <a:ext cx="227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aseline="30000"/>
              <a:t>Thermal sterilization using Retort</a:t>
            </a:r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378180" y="5085526"/>
            <a:ext cx="3589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aseline="30000"/>
              <a:t>Canned Foods with longer shelf life (eg.</a:t>
            </a:r>
            <a:r>
              <a:rPr lang="fr-FR"/>
              <a:t> </a:t>
            </a:r>
            <a:r>
              <a:rPr lang="fr-FR" baseline="30000"/>
              <a:t>≥ 2 years)</a:t>
            </a:r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4262533" y="4928880"/>
            <a:ext cx="3666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/>
              <a:t>Heat treatment above 100°C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aseline="30000"/>
              <a:t>Destroys heat-resistant spores</a:t>
            </a:r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0" y="-11834"/>
            <a:ext cx="12192000" cy="5953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68000"/>
            <a:r>
              <a:rPr lang="en-GB" sz="1500" b="1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>
                <a:latin typeface="+mn-lt"/>
                <a:cs typeface="Arial" pitchFamily="34" charset="0"/>
              </a:rPr>
              <a:t>Conclusion and perspectives	</a:t>
            </a:r>
            <a:endParaRPr lang="en-GB" sz="1100" dirty="0">
              <a:latin typeface="+mn-lt"/>
              <a:cs typeface="Arial" pitchFamily="34" charset="0"/>
            </a:endParaRPr>
          </a:p>
        </p:txBody>
      </p:sp>
      <p:sp>
        <p:nvSpPr>
          <p:cNvPr id="26" name="Virage 18"/>
          <p:cNvSpPr/>
          <p:nvPr/>
        </p:nvSpPr>
        <p:spPr>
          <a:xfrm flipV="1">
            <a:off x="720504" y="423881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2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03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re 5"/>
          <p:cNvSpPr txBox="1">
            <a:spLocks/>
          </p:cNvSpPr>
          <p:nvPr/>
        </p:nvSpPr>
        <p:spPr bwMode="auto">
          <a:xfrm>
            <a:off x="1343590" y="479129"/>
            <a:ext cx="1274835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 dirty="0">
                <a:solidFill>
                  <a:srgbClr val="00B050"/>
                </a:solidFill>
                <a:latin typeface="+mn-lt"/>
              </a:rPr>
              <a:t>Context</a:t>
            </a: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61695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Retort Overview 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1" y="1846215"/>
            <a:ext cx="7266786" cy="375339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" t="6966" r="13473" b="11907"/>
          <a:stretch/>
        </p:blipFill>
        <p:spPr bwMode="auto">
          <a:xfrm>
            <a:off x="7210425" y="1729218"/>
            <a:ext cx="4981575" cy="35571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3382" y="3579224"/>
            <a:ext cx="434858" cy="64671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097280" y="3902580"/>
            <a:ext cx="10889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572" y="3702716"/>
            <a:ext cx="1138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Can with model food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0" y="-11834"/>
            <a:ext cx="12192000" cy="5953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68000"/>
            <a:r>
              <a:rPr lang="en-GB" sz="1500" b="1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>
                <a:latin typeface="+mn-lt"/>
                <a:cs typeface="Arial" pitchFamily="34" charset="0"/>
              </a:rPr>
              <a:t>Conclusion and perspectives	</a:t>
            </a:r>
            <a:endParaRPr lang="en-GB" sz="1100" dirty="0">
              <a:latin typeface="+mn-lt"/>
              <a:cs typeface="Arial" pitchFamily="34" charset="0"/>
            </a:endParaRPr>
          </a:p>
        </p:txBody>
      </p:sp>
      <p:sp>
        <p:nvSpPr>
          <p:cNvPr id="19" name="Virage 18"/>
          <p:cNvSpPr/>
          <p:nvPr/>
        </p:nvSpPr>
        <p:spPr>
          <a:xfrm flipV="1">
            <a:off x="720504" y="423881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6198" y="5631969"/>
            <a:ext cx="3555675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Schematic of a conventional retort for thermal sterilization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0581" y="5201736"/>
            <a:ext cx="3555675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Temperature profile during thermal sterilization</a:t>
            </a:r>
          </a:p>
        </p:txBody>
      </p:sp>
    </p:spTree>
    <p:extLst>
      <p:ext uri="{BB962C8B-B14F-4D97-AF65-F5344CB8AC3E}">
        <p14:creationId xmlns:p14="http://schemas.microsoft.com/office/powerpoint/2010/main" val="3477174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04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re 5"/>
          <p:cNvSpPr txBox="1">
            <a:spLocks/>
          </p:cNvSpPr>
          <p:nvPr/>
        </p:nvSpPr>
        <p:spPr bwMode="auto">
          <a:xfrm>
            <a:off x="1343590" y="479129"/>
            <a:ext cx="2618685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Challenge and Goal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61695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Headspace Pressure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7805" y="2522548"/>
            <a:ext cx="1907177" cy="290704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037805" y="3116350"/>
            <a:ext cx="1907177" cy="2313244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361190" y="2875822"/>
            <a:ext cx="9256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1747" y="2698840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Headspace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113" y="4272971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Model Food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361190" y="4426860"/>
            <a:ext cx="9256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>
            <a:off x="1566781" y="3589869"/>
            <a:ext cx="462847" cy="24711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1557664" y="4056054"/>
            <a:ext cx="462847" cy="24711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1557663" y="4788395"/>
            <a:ext cx="462847" cy="24711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1557663" y="3007400"/>
            <a:ext cx="462847" cy="24711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>
            <a:off x="1566780" y="2473516"/>
            <a:ext cx="462847" cy="24711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0800000" flipV="1">
            <a:off x="3944983" y="2473515"/>
            <a:ext cx="598714" cy="25630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 flipV="1">
            <a:off x="3962276" y="2988197"/>
            <a:ext cx="598714" cy="25630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0800000" flipV="1">
            <a:off x="3962276" y="3523922"/>
            <a:ext cx="598714" cy="25630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V="1">
            <a:off x="3962276" y="4036799"/>
            <a:ext cx="598714" cy="25630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0800000" flipV="1">
            <a:off x="3944982" y="4744341"/>
            <a:ext cx="598714" cy="256305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rot="16200000" flipV="1">
            <a:off x="2368578" y="5573164"/>
            <a:ext cx="525809" cy="238668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rot="16200000" flipV="1">
            <a:off x="3082273" y="5573163"/>
            <a:ext cx="525809" cy="238668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5400000">
            <a:off x="2265072" y="2131835"/>
            <a:ext cx="494152" cy="237720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5400000">
            <a:off x="3098576" y="2107057"/>
            <a:ext cx="494152" cy="237720"/>
          </a:xfrm>
          <a:prstGeom prst="curvedConnector3">
            <a:avLst/>
          </a:prstGeom>
          <a:ln>
            <a:solidFill>
              <a:srgbClr val="FF0000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7560" y="3548371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Heat Flux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17669" y="1749933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Heat Flux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87078" y="3559537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Heat Flux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33179" y="5961614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Heat Flux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747387" y="2850352"/>
            <a:ext cx="1377808" cy="16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42489" y="2678831"/>
            <a:ext cx="118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Air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34" name="Curved Connector 33"/>
          <p:cNvCxnSpPr/>
          <p:nvPr/>
        </p:nvCxnSpPr>
        <p:spPr>
          <a:xfrm rot="16200000" flipV="1">
            <a:off x="2171118" y="3192184"/>
            <a:ext cx="694918" cy="224862"/>
          </a:xfrm>
          <a:prstGeom prst="curvedConnector3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/>
          <p:nvPr/>
        </p:nvCxnSpPr>
        <p:spPr>
          <a:xfrm rot="16200000" flipV="1">
            <a:off x="2509159" y="3186731"/>
            <a:ext cx="694918" cy="224862"/>
          </a:xfrm>
          <a:prstGeom prst="curvedConnector3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16200000" flipV="1">
            <a:off x="2800477" y="3186731"/>
            <a:ext cx="694918" cy="224862"/>
          </a:xfrm>
          <a:prstGeom prst="curvedConnector3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16200000" flipV="1">
            <a:off x="3130901" y="3186731"/>
            <a:ext cx="694918" cy="224862"/>
          </a:xfrm>
          <a:prstGeom prst="curvedConnector3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36245" y="3655721"/>
            <a:ext cx="1829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Water Evaporation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21143" y="2530186"/>
            <a:ext cx="192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Headspace Pressure</a:t>
            </a: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0" y="-11834"/>
            <a:ext cx="12192000" cy="5953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68000"/>
            <a:r>
              <a:rPr lang="en-GB" sz="1500" b="1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>
                <a:latin typeface="+mn-lt"/>
                <a:cs typeface="Arial" pitchFamily="34" charset="0"/>
              </a:rPr>
              <a:t>Conclusion and perspectives	</a:t>
            </a:r>
            <a:endParaRPr lang="en-GB" sz="1100" dirty="0">
              <a:latin typeface="+mn-lt"/>
              <a:cs typeface="Arial" pitchFamily="34" charset="0"/>
            </a:endParaRPr>
          </a:p>
        </p:txBody>
      </p:sp>
      <p:sp>
        <p:nvSpPr>
          <p:cNvPr id="42" name="Virage 18"/>
          <p:cNvSpPr/>
          <p:nvPr/>
        </p:nvSpPr>
        <p:spPr>
          <a:xfrm flipV="1">
            <a:off x="720504" y="373048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0" name="ZoneTexte 8"/>
          <p:cNvSpPr txBox="1"/>
          <p:nvPr/>
        </p:nvSpPr>
        <p:spPr>
          <a:xfrm>
            <a:off x="5995842" y="1513332"/>
            <a:ext cx="593030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800" b="1" dirty="0">
                <a:solidFill>
                  <a:schemeClr val="accent1"/>
                </a:solidFill>
              </a:rPr>
              <a:t>Challenge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FF0000"/>
                </a:solidFill>
              </a:rPr>
              <a:t>Measuring headspace pressure due to water vapour in the food industry is a big challenge.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External counter-pressure is required to tackle </a:t>
            </a:r>
            <a:r>
              <a:rPr lang="en-GB" b="1" dirty="0">
                <a:solidFill>
                  <a:srgbClr val="FF0000"/>
                </a:solidFill>
              </a:rPr>
              <a:t>inner pressure </a:t>
            </a:r>
            <a:r>
              <a:rPr lang="en-GB" dirty="0"/>
              <a:t>generated in canned foods which is related to headspace pressure.</a:t>
            </a:r>
          </a:p>
          <a:p>
            <a:pPr>
              <a:lnSpc>
                <a:spcPct val="200000"/>
              </a:lnSpc>
            </a:pPr>
            <a:r>
              <a:rPr lang="en-GB" sz="1800" b="1" dirty="0">
                <a:solidFill>
                  <a:schemeClr val="accent1"/>
                </a:solidFill>
              </a:rPr>
              <a:t>Goal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To predict </a:t>
            </a:r>
            <a:r>
              <a:rPr lang="en-US" b="1" dirty="0">
                <a:solidFill>
                  <a:srgbClr val="FF0000"/>
                </a:solidFill>
              </a:rPr>
              <a:t>local temperatures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internal headspace pressure</a:t>
            </a:r>
            <a:r>
              <a:rPr lang="en-US" dirty="0"/>
              <a:t> in cans during thermal sterilization process, which accounts for </a:t>
            </a:r>
            <a:r>
              <a:rPr lang="en-US" b="1" dirty="0">
                <a:solidFill>
                  <a:srgbClr val="FF0000"/>
                </a:solidFill>
              </a:rPr>
              <a:t>water vapor generation and dry air pressure in the headspace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65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05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</a:t>
            </a:r>
            <a:r>
              <a:rPr lang="en-GB" sz="1500" b="1">
                <a:latin typeface="+mn-lt"/>
                <a:cs typeface="Arial" pitchFamily="34" charset="0"/>
              </a:rPr>
              <a:t>Experimental Setup</a:t>
            </a:r>
            <a:r>
              <a:rPr lang="en-GB" sz="1100">
                <a:latin typeface="+mn-lt"/>
                <a:cs typeface="Arial" pitchFamily="34" charset="0"/>
              </a:rPr>
              <a:t>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Virage 18"/>
          <p:cNvSpPr/>
          <p:nvPr/>
        </p:nvSpPr>
        <p:spPr>
          <a:xfrm flipV="1">
            <a:off x="3159224" y="458153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itre 5"/>
          <p:cNvSpPr txBox="1">
            <a:spLocks/>
          </p:cNvSpPr>
          <p:nvPr/>
        </p:nvSpPr>
        <p:spPr bwMode="auto">
          <a:xfrm>
            <a:off x="3764573" y="494346"/>
            <a:ext cx="2880067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Materials and Methods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61695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Experimental Setup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0" y="1811382"/>
            <a:ext cx="4506168" cy="334360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504" y="1481055"/>
            <a:ext cx="7216536" cy="4240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504" y="5154984"/>
            <a:ext cx="2584709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STERITECH Retort in Oniris, Nantes, France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30417" y="5721531"/>
            <a:ext cx="2584709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Schematic of experimental setting</a:t>
            </a:r>
          </a:p>
        </p:txBody>
      </p:sp>
    </p:spTree>
    <p:extLst>
      <p:ext uri="{BB962C8B-B14F-4D97-AF65-F5344CB8AC3E}">
        <p14:creationId xmlns:p14="http://schemas.microsoft.com/office/powerpoint/2010/main" val="106325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06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8" name="Imag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001" y="1582405"/>
            <a:ext cx="2004679" cy="1585787"/>
          </a:xfrm>
          <a:prstGeom prst="rect">
            <a:avLst/>
          </a:prstGeom>
        </p:spPr>
      </p:pic>
      <p:pic>
        <p:nvPicPr>
          <p:cNvPr id="29" name="Imag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63" y="1582406"/>
            <a:ext cx="2077405" cy="1588974"/>
          </a:xfrm>
          <a:prstGeom prst="rect">
            <a:avLst/>
          </a:prstGeom>
        </p:spPr>
      </p:pic>
      <p:pic>
        <p:nvPicPr>
          <p:cNvPr id="30" name="Image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136" y="1582405"/>
            <a:ext cx="1990128" cy="1585787"/>
          </a:xfrm>
          <a:prstGeom prst="rect">
            <a:avLst/>
          </a:prstGeom>
        </p:spPr>
      </p:pic>
      <p:pic>
        <p:nvPicPr>
          <p:cNvPr id="31" name="Image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491" y="1582405"/>
            <a:ext cx="1996283" cy="1585787"/>
          </a:xfrm>
          <a:prstGeom prst="rect">
            <a:avLst/>
          </a:prstGeom>
        </p:spPr>
      </p:pic>
      <p:sp>
        <p:nvSpPr>
          <p:cNvPr id="32" name="Titre 5"/>
          <p:cNvSpPr txBox="1">
            <a:spLocks/>
          </p:cNvSpPr>
          <p:nvPr/>
        </p:nvSpPr>
        <p:spPr bwMode="auto">
          <a:xfrm>
            <a:off x="614472" y="1081332"/>
            <a:ext cx="61695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Experimental Setup</a:t>
            </a:r>
            <a:endParaRPr lang="en-GB" altLang="fr-FR" sz="3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613144" y="2176622"/>
            <a:ext cx="2159726" cy="5232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700"/>
              <a:t>Mass of mashed potato = 279.96 ± 0.42 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6362" y="3216162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3 cans for top temperature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40765" y="3218682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3 cans for center temperature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00491" y="3215465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3 cans for headspace temperature</a:t>
            </a:r>
          </a:p>
        </p:txBody>
      </p:sp>
      <p:pic>
        <p:nvPicPr>
          <p:cNvPr id="38" name="Image 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9944" y="3723238"/>
            <a:ext cx="2267639" cy="2171198"/>
          </a:xfrm>
          <a:prstGeom prst="rect">
            <a:avLst/>
          </a:prstGeom>
        </p:spPr>
      </p:pic>
      <p:pic>
        <p:nvPicPr>
          <p:cNvPr id="39" name="Image 7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15566" r="44518" b="5278"/>
          <a:stretch/>
        </p:blipFill>
        <p:spPr>
          <a:xfrm>
            <a:off x="2777136" y="3675017"/>
            <a:ext cx="2090955" cy="226764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45842" y="5959633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/>
              <a:t>Temperature probes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33146" y="5959633"/>
            <a:ext cx="2778933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/>
              <a:t>Pressure sensor inside cans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096774" y="6479177"/>
            <a:ext cx="36065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Location of temperature probes in the cans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14894" y="3215464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3 cans for bottom temperature</a:t>
            </a:r>
          </a:p>
        </p:txBody>
      </p:sp>
      <p:sp>
        <p:nvSpPr>
          <p:cNvPr id="49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</a:t>
            </a:r>
            <a:r>
              <a:rPr lang="en-GB" sz="1500" b="1">
                <a:latin typeface="+mn-lt"/>
                <a:cs typeface="Arial" pitchFamily="34" charset="0"/>
              </a:rPr>
              <a:t>Experimental Setup</a:t>
            </a:r>
            <a:r>
              <a:rPr lang="en-GB" sz="1100">
                <a:latin typeface="+mn-lt"/>
                <a:cs typeface="Arial" pitchFamily="34" charset="0"/>
              </a:rPr>
              <a:t>		    Numerical Modelling    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50" name="Virage 18"/>
          <p:cNvSpPr/>
          <p:nvPr/>
        </p:nvSpPr>
        <p:spPr>
          <a:xfrm flipV="1">
            <a:off x="3159224" y="458153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Titre 5"/>
          <p:cNvSpPr txBox="1">
            <a:spLocks/>
          </p:cNvSpPr>
          <p:nvPr/>
        </p:nvSpPr>
        <p:spPr bwMode="auto">
          <a:xfrm>
            <a:off x="3764573" y="494346"/>
            <a:ext cx="2880067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Materials and Methods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5084" y="3469351"/>
            <a:ext cx="2934512" cy="292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4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07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re 5"/>
          <p:cNvSpPr txBox="1">
            <a:spLocks/>
          </p:cNvSpPr>
          <p:nvPr/>
        </p:nvSpPr>
        <p:spPr bwMode="auto">
          <a:xfrm>
            <a:off x="6040065" y="511947"/>
            <a:ext cx="2886221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Governing Equations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Numerical Modelling</a:t>
            </a:r>
            <a:r>
              <a:rPr lang="en-GB" altLang="fr-FR" sz="3200" b="1" dirty="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: Governing Equations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97261" y="1749581"/>
            <a:ext cx="5269012" cy="5232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700" b="1" dirty="0"/>
              <a:t>Fluid Mechanics : </a:t>
            </a:r>
            <a:r>
              <a:rPr lang="en-US" sz="1700" b="1" dirty="0" err="1"/>
              <a:t>Navier</a:t>
            </a:r>
            <a:r>
              <a:rPr lang="en-US" sz="1700" b="1" dirty="0"/>
              <a:t>-Stokes equations with the </a:t>
            </a:r>
            <a:r>
              <a:rPr lang="en-US" sz="1700" b="1" dirty="0" err="1"/>
              <a:t>Boussinesq</a:t>
            </a:r>
            <a:r>
              <a:rPr lang="en-US" sz="1700" b="1" dirty="0"/>
              <a:t> approximation (air at the headspace)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0847" y="1745201"/>
            <a:ext cx="3770404" cy="2616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700" b="1" dirty="0"/>
              <a:t>Heat Transfer in Solids (mashed potato)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261" y="4575073"/>
            <a:ext cx="3645276" cy="5232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700" b="1" dirty="0"/>
              <a:t>Heat Transfer in Fluids (air at the headspace)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20846" y="2115662"/>
                <a:ext cx="4717804" cy="2368790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fr-FR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dirty="0"/>
                  <a:t>		(1)</a:t>
                </a:r>
              </a:p>
              <a:p>
                <a:pPr algn="just"/>
                <a:endParaRPr lang="fr-FR" dirty="0"/>
              </a:p>
              <a:p>
                <a:pPr algn="just"/>
                <a:r>
                  <a:rPr lang="fr-FR" dirty="0"/>
                  <a:t>+Initial Conditions +</a:t>
                </a:r>
                <a:r>
                  <a:rPr lang="fr-FR" err="1"/>
                  <a:t>Boundary</a:t>
                </a:r>
                <a:r>
                  <a:rPr lang="fr-FR"/>
                  <a:t> Conditions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𝑖𝑛𝑖𝑡𝑖𝑎𝑙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=20°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dirty="0"/>
                  <a:t> </a:t>
                </a:r>
              </a:p>
              <a:p>
                <a:pPr algn="just"/>
                <a:endParaRPr lang="fr-FR" dirty="0"/>
              </a:p>
              <a:p>
                <a:pPr algn="just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dirty="0"/>
                  <a:t>			(2)</a:t>
                </a:r>
              </a:p>
              <a:p>
                <a:pPr algn="just"/>
                <a:endParaRPr lang="fr-FR" dirty="0"/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𝑔𝑙𝑜𝑏𝑎𝑙</m:t>
                        </m:r>
                      </m:sub>
                    </m:sSub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𝑟𝑒𝑡𝑜𝑟𝑡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	</m:t>
                    </m:r>
                  </m:oMath>
                </a14:m>
                <a:r>
                  <a:rPr lang="fr-FR" dirty="0"/>
                  <a:t>		(3)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46" y="2115662"/>
                <a:ext cx="4717804" cy="2368790"/>
              </a:xfrm>
              <a:prstGeom prst="rect">
                <a:avLst/>
              </a:prstGeom>
              <a:blipFill>
                <a:blip r:embed="rId3"/>
                <a:stretch>
                  <a:fillRect l="-3101" t="-257" b="-43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82261" y="5148002"/>
                <a:ext cx="4717804" cy="958660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dirty="0"/>
                  <a:t>	(4)</a:t>
                </a:r>
              </a:p>
              <a:p>
                <a:pPr algn="just"/>
                <a:endParaRPr lang="fr-FR" dirty="0"/>
              </a:p>
              <a:p>
                <a:pPr algn="just"/>
                <a:r>
                  <a:rPr lang="fr-FR" dirty="0"/>
                  <a:t>+Initial Conditions + </a:t>
                </a:r>
                <a:r>
                  <a:rPr lang="fr-FR" dirty="0" err="1"/>
                  <a:t>Boundary</a:t>
                </a:r>
                <a:r>
                  <a:rPr lang="fr-FR" dirty="0"/>
                  <a:t> Conditions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61" y="5148002"/>
                <a:ext cx="4717804" cy="958660"/>
              </a:xfrm>
              <a:prstGeom prst="rect">
                <a:avLst/>
              </a:prstGeom>
              <a:blipFill>
                <a:blip r:embed="rId4"/>
                <a:stretch>
                  <a:fillRect l="-2972" t="-633" b="-139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597261" y="2801782"/>
                <a:ext cx="4717804" cy="3454215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𝜌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fr-FR" dirty="0"/>
                  <a:t>		(5)</a:t>
                </a:r>
              </a:p>
              <a:p>
                <a:pPr algn="just"/>
                <a:endParaRPr lang="fr-FR"/>
              </a:p>
              <a:p>
                <a:pPr algn="just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dirty="0"/>
                  <a:t> </a:t>
                </a:r>
                <a:r>
                  <a:rPr lang="fr-FR"/>
                  <a:t>				(6)</a:t>
                </a:r>
              </a:p>
              <a:p>
                <a:pPr algn="just"/>
                <a:endParaRPr lang="fr-FR" dirty="0"/>
              </a:p>
              <a:p>
                <a:pPr algn="just"/>
                <a:r>
                  <a:rPr lang="fr-FR" dirty="0"/>
                  <a:t>+Initial Conditions +</a:t>
                </a:r>
                <a:r>
                  <a:rPr lang="fr-FR" err="1"/>
                  <a:t>Boundary</a:t>
                </a:r>
                <a:r>
                  <a:rPr lang="fr-FR"/>
                  <a:t> Conditions</a:t>
                </a:r>
              </a:p>
              <a:p>
                <a:pPr algn="just"/>
                <a:r>
                  <a:rPr lang="fr-FR"/>
                  <a:t>p = 1 [atm]</a:t>
                </a:r>
                <a:endParaRPr lang="fr-FR" dirty="0"/>
              </a:p>
              <a:p>
                <a:pPr algn="just"/>
                <a:endParaRPr lang="fr-FR" dirty="0"/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𝑖𝑛𝑖𝑡𝑖𝑎𝑙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fr-FR" dirty="0"/>
                  <a:t> </a:t>
                </a:r>
                <a:r>
                  <a:rPr lang="fr-FR"/>
                  <a:t>	</a:t>
                </a:r>
                <a:r>
                  <a:rPr lang="fr-FR" dirty="0"/>
                  <a:t>	</a:t>
                </a:r>
                <a:r>
                  <a:rPr lang="fr-FR"/>
                  <a:t>	(7)</a:t>
                </a:r>
                <a:endParaRPr lang="fr-FR" dirty="0"/>
              </a:p>
              <a:p>
                <a:pPr algn="just"/>
                <a:endParaRPr lang="fr-FR" dirty="0"/>
              </a:p>
              <a:p>
                <a:pPr algn="just"/>
                <a:r>
                  <a:rPr lang="fr-FR" b="1" dirty="0" err="1"/>
                  <a:t>Ideal</a:t>
                </a:r>
                <a:r>
                  <a:rPr lang="fr-FR" b="1" dirty="0"/>
                  <a:t> </a:t>
                </a:r>
                <a:r>
                  <a:rPr lang="fr-FR" b="1" dirty="0" err="1"/>
                  <a:t>gas</a:t>
                </a:r>
                <a:r>
                  <a:rPr lang="fr-FR" b="1" dirty="0"/>
                  <a:t> </a:t>
                </a:r>
                <a:r>
                  <a:rPr lang="fr-FR" b="1" dirty="0" err="1"/>
                  <a:t>law</a:t>
                </a:r>
                <a:r>
                  <a:rPr lang="fr-FR" b="1" dirty="0"/>
                  <a:t> for dry air at </a:t>
                </a:r>
                <a:r>
                  <a:rPr lang="fr-FR" b="1"/>
                  <a:t>the headspace</a:t>
                </a:r>
              </a:p>
              <a:p>
                <a:pPr algn="just"/>
                <a:endParaRPr lang="fr-FR" b="1" dirty="0"/>
              </a:p>
              <a:p>
                <a:pPr algn="just"/>
                <a:r>
                  <a:rPr lang="fr-FR" dirty="0"/>
                  <a:t>P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𝑛𝑅𝑇</m:t>
                    </m:r>
                  </m:oMath>
                </a14:m>
                <a:r>
                  <a:rPr lang="fr-FR" dirty="0"/>
                  <a:t> </a:t>
                </a:r>
                <a:r>
                  <a:rPr lang="fr-FR"/>
                  <a:t>			(</a:t>
                </a:r>
                <a:r>
                  <a:rPr lang="fr-FR" dirty="0"/>
                  <a:t>8</a:t>
                </a:r>
                <a:r>
                  <a:rPr lang="fr-FR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261" y="2801782"/>
                <a:ext cx="4717804" cy="3454215"/>
              </a:xfrm>
              <a:prstGeom prst="rect">
                <a:avLst/>
              </a:prstGeom>
              <a:blipFill>
                <a:blip r:embed="rId5"/>
                <a:stretch>
                  <a:fillRect l="-2972" t="-177" b="-31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</a:t>
            </a:r>
            <a:r>
              <a:rPr lang="en-GB" sz="1500" b="1">
                <a:latin typeface="+mn-lt"/>
                <a:cs typeface="Arial" pitchFamily="34" charset="0"/>
              </a:rPr>
              <a:t>    Numerical Modelling    </a:t>
            </a:r>
            <a:r>
              <a:rPr lang="en-GB" sz="1100">
                <a:latin typeface="+mn-lt"/>
                <a:cs typeface="Arial" pitchFamily="34" charset="0"/>
              </a:rPr>
              <a:t>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22" name="Virage 18"/>
          <p:cNvSpPr/>
          <p:nvPr/>
        </p:nvSpPr>
        <p:spPr>
          <a:xfrm flipV="1">
            <a:off x="5500065" y="478533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45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08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 dirty="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COMSOL Modelling: Implementation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7978006"/>
                  </p:ext>
                </p:extLst>
              </p:nvPr>
            </p:nvGraphicFramePr>
            <p:xfrm>
              <a:off x="6969425" y="4019711"/>
              <a:ext cx="476359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10005">
                      <a:extLst>
                        <a:ext uri="{9D8B030D-6E8A-4147-A177-3AD203B41FA5}">
                          <a16:colId xmlns:a16="http://schemas.microsoft.com/office/drawing/2014/main" val="1469705979"/>
                        </a:ext>
                      </a:extLst>
                    </a:gridCol>
                    <a:gridCol w="787234">
                      <a:extLst>
                        <a:ext uri="{9D8B030D-6E8A-4147-A177-3AD203B41FA5}">
                          <a16:colId xmlns:a16="http://schemas.microsoft.com/office/drawing/2014/main" val="4280505927"/>
                        </a:ext>
                      </a:extLst>
                    </a:gridCol>
                    <a:gridCol w="1366351">
                      <a:extLst>
                        <a:ext uri="{9D8B030D-6E8A-4147-A177-3AD203B41FA5}">
                          <a16:colId xmlns:a16="http://schemas.microsoft.com/office/drawing/2014/main" val="1824885480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Values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81435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Density of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1052.96 </m:t>
                              </m:r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𝑘𝑔</m:t>
                              </m:r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fr-FR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fr-FR" sz="10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7476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Thermal conductivity of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0.55 </a:t>
                          </a:r>
                          <a:r>
                            <a:rPr lang="fr-FR" sz="1000">
                              <a:latin typeface="+mn-lt"/>
                            </a:rPr>
                            <a:t>𝑊/𝑚</a:t>
                          </a:r>
                          <a:r>
                            <a:rPr lang="fr-FR" sz="1000" dirty="0">
                              <a:latin typeface="+mn-lt"/>
                            </a:rPr>
                            <a:t>/</a:t>
                          </a:r>
                          <a:r>
                            <a:rPr lang="fr-FR" sz="1000">
                              <a:latin typeface="+mn-lt"/>
                            </a:rPr>
                            <a:t>𝐾</a:t>
                          </a:r>
                          <a:r>
                            <a:rPr lang="fr-FR" sz="1000" dirty="0">
                              <a:latin typeface="+mn-lt"/>
                            </a:rPr>
                            <a:t>)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252040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Specific heat capacity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𝐶𝑝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0.0576 </a:t>
                          </a:r>
                          <a:r>
                            <a:rPr lang="fr-FR" sz="10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fr-FR" sz="1000" baseline="30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fr-FR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33.551 </a:t>
                          </a:r>
                          <a:r>
                            <a:rPr lang="fr-FR" sz="1000" i="1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fr-FR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+ 8445.2 </a:t>
                          </a:r>
                          <a14:m>
                            <m:oMath xmlns:m="http://schemas.openxmlformats.org/officeDocument/2006/math"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𝑘𝑔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oMath>
                          </a14:m>
                          <a:endParaRPr lang="fr-FR" sz="10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9558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Density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𝑐𝑎𝑛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7900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𝑘𝑔</m:t>
                              </m:r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fr-FR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fr-FR" sz="10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638100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Thermal conductivity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𝑐𝑎𝑛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45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oMath>
                          </a14:m>
                          <a:endParaRPr lang="fr-FR" sz="1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466762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Specific heat capacity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0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𝐶𝑝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𝑐𝑎𝑛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10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fr-FR" sz="10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213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𝑘𝑔</m:t>
                              </m:r>
                              <m:r>
                                <a:rPr lang="fr-FR" sz="100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0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𝐾</m:t>
                              </m:r>
                            </m:oMath>
                          </a14:m>
                          <a:endParaRPr lang="fr-FR" sz="1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643347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7978006"/>
                  </p:ext>
                </p:extLst>
              </p:nvPr>
            </p:nvGraphicFramePr>
            <p:xfrm>
              <a:off x="6969425" y="4019711"/>
              <a:ext cx="476359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10005">
                      <a:extLst>
                        <a:ext uri="{9D8B030D-6E8A-4147-A177-3AD203B41FA5}">
                          <a16:colId xmlns:a16="http://schemas.microsoft.com/office/drawing/2014/main" val="1469705979"/>
                        </a:ext>
                      </a:extLst>
                    </a:gridCol>
                    <a:gridCol w="787234">
                      <a:extLst>
                        <a:ext uri="{9D8B030D-6E8A-4147-A177-3AD203B41FA5}">
                          <a16:colId xmlns:a16="http://schemas.microsoft.com/office/drawing/2014/main" val="4280505927"/>
                        </a:ext>
                      </a:extLst>
                    </a:gridCol>
                    <a:gridCol w="1366351">
                      <a:extLst>
                        <a:ext uri="{9D8B030D-6E8A-4147-A177-3AD203B41FA5}">
                          <a16:colId xmlns:a16="http://schemas.microsoft.com/office/drawing/2014/main" val="1824885480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Parameters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Values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814358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Density of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108197" r="-175385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49554" t="-108197" r="-1786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476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Thermal conductivity of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208197" r="-175385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 smtClean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0.55 </a:t>
                          </a:r>
                          <a:r>
                            <a:rPr lang="fr-FR" sz="1000" smtClean="0">
                              <a:latin typeface="+mn-lt"/>
                            </a:rPr>
                            <a:t>𝑊/𝑚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/</a:t>
                          </a:r>
                          <a:r>
                            <a:rPr lang="fr-FR" sz="1000" smtClean="0">
                              <a:latin typeface="+mn-lt"/>
                            </a:rPr>
                            <a:t>𝐾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)</a:t>
                          </a:r>
                          <a:endParaRPr lang="fr-FR" sz="1000" dirty="0">
                            <a:latin typeface="+mn-lt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252040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Specific heat capacity model food (mashed potato)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308197" r="-17538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49554" t="-308197" r="-1786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558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Density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408197" r="-17538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49554" t="-408197" r="-1786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38100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Thermal conductivity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508197" r="-17538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49554" t="-508197" r="-1786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66762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0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Specific heat capacity of metal can</a:t>
                          </a:r>
                          <a:endParaRPr lang="fr-FR" sz="10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30000" t="-608197" r="-17538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49554" t="-608197" r="-1786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43347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</a:t>
            </a:r>
            <a:r>
              <a:rPr lang="en-GB" sz="1500" b="1">
                <a:latin typeface="+mn-lt"/>
                <a:cs typeface="Arial" pitchFamily="34" charset="0"/>
              </a:rPr>
              <a:t>    Numerical Modelling    </a:t>
            </a:r>
            <a:r>
              <a:rPr lang="en-GB" sz="1100">
                <a:latin typeface="+mn-lt"/>
                <a:cs typeface="Arial" pitchFamily="34" charset="0"/>
              </a:rPr>
              <a:t>			  </a:t>
            </a:r>
            <a:r>
              <a:rPr lang="en-GB" sz="1100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16" name="Titre 5"/>
          <p:cNvSpPr txBox="1">
            <a:spLocks/>
          </p:cNvSpPr>
          <p:nvPr/>
        </p:nvSpPr>
        <p:spPr bwMode="auto">
          <a:xfrm>
            <a:off x="6040065" y="511947"/>
            <a:ext cx="2886221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 dirty="0">
                <a:solidFill>
                  <a:srgbClr val="00B050"/>
                </a:solidFill>
                <a:latin typeface="+mn-lt"/>
              </a:rPr>
              <a:t>COMSOL</a:t>
            </a:r>
          </a:p>
        </p:txBody>
      </p:sp>
      <p:sp>
        <p:nvSpPr>
          <p:cNvPr id="17" name="Virage 18"/>
          <p:cNvSpPr/>
          <p:nvPr/>
        </p:nvSpPr>
        <p:spPr>
          <a:xfrm flipV="1">
            <a:off x="5500065" y="478533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57" y="2069064"/>
            <a:ext cx="6531854" cy="3635817"/>
          </a:xfrm>
          <a:prstGeom prst="rect">
            <a:avLst/>
          </a:prstGeom>
        </p:spPr>
      </p:pic>
      <p:pic>
        <p:nvPicPr>
          <p:cNvPr id="37" name="Picture 36"/>
          <p:cNvPicPr/>
          <p:nvPr/>
        </p:nvPicPr>
        <p:blipFill>
          <a:blip r:embed="rId5"/>
          <a:stretch>
            <a:fillRect/>
          </a:stretch>
        </p:blipFill>
        <p:spPr>
          <a:xfrm>
            <a:off x="7311242" y="1176860"/>
            <a:ext cx="3940472" cy="24859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65128" y="5788881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Model geometry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66868" y="3682140"/>
            <a:ext cx="3277892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Experimental temperature profile for model input</a:t>
            </a:r>
          </a:p>
        </p:txBody>
      </p:sp>
    </p:spTree>
    <p:extLst>
      <p:ext uri="{BB962C8B-B14F-4D97-AF65-F5344CB8AC3E}">
        <p14:creationId xmlns:p14="http://schemas.microsoft.com/office/powerpoint/2010/main" val="1126847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9">
            <a:extLst>
              <a:ext uri="{FF2B5EF4-FFF2-40B4-BE49-F238E27FC236}">
                <a16:creationId xmlns:a16="http://schemas.microsoft.com/office/drawing/2014/main" id="{26808DBB-F62B-47D1-9C12-155754E94D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566256" y="6482853"/>
            <a:ext cx="41322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1200">
                <a:cs typeface="Times New Roman" panose="02020603050405020304" pitchFamily="18" charset="0"/>
              </a:rPr>
              <a:t>09</a:t>
            </a:r>
            <a:endParaRPr lang="fr-FR" sz="1200" dirty="0">
              <a:cs typeface="Times New Roman" panose="02020603050405020304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720504" y="940402"/>
            <a:ext cx="8388000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itre 5"/>
          <p:cNvSpPr txBox="1">
            <a:spLocks/>
          </p:cNvSpPr>
          <p:nvPr/>
        </p:nvSpPr>
        <p:spPr bwMode="auto">
          <a:xfrm>
            <a:off x="614472" y="1081332"/>
            <a:ext cx="789380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3200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Temperature evolution</a:t>
            </a:r>
            <a:endParaRPr lang="en-GB" altLang="fr-FR" sz="3200" b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0" y="-11834"/>
            <a:ext cx="12192000" cy="59530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defTabSz="468000"/>
            <a:r>
              <a:rPr lang="en-GB" sz="1100">
                <a:latin typeface="+mn-lt"/>
                <a:cs typeface="Arial" pitchFamily="34" charset="0"/>
              </a:rPr>
              <a:t>Introduction</a:t>
            </a:r>
            <a:r>
              <a:rPr lang="en-GB" sz="1100" b="1">
                <a:latin typeface="+mn-lt"/>
                <a:cs typeface="Arial" pitchFamily="34" charset="0"/>
              </a:rPr>
              <a:t> 			</a:t>
            </a:r>
            <a:r>
              <a:rPr lang="en-GB" sz="1100">
                <a:latin typeface="+mn-lt"/>
                <a:cs typeface="Arial" pitchFamily="34" charset="0"/>
              </a:rPr>
              <a:t> Experimental Setup		    Numerical Modelling    			  </a:t>
            </a:r>
            <a:r>
              <a:rPr lang="en-GB" sz="1500" b="1" kern="0">
                <a:latin typeface="+mn-lt"/>
                <a:ea typeface="微软雅黑" pitchFamily="34" charset="-122"/>
                <a:cs typeface="Arial" pitchFamily="34" charset="0"/>
              </a:rPr>
              <a:t>Results</a:t>
            </a:r>
            <a:r>
              <a:rPr lang="en-GB" altLang="zh-CN" sz="1100" kern="0">
                <a:latin typeface="+mn-lt"/>
                <a:ea typeface="微软雅黑" pitchFamily="34" charset="-122"/>
                <a:cs typeface="Arial" pitchFamily="34" charset="0"/>
              </a:rPr>
              <a:t>			    </a:t>
            </a:r>
            <a:r>
              <a:rPr lang="en-GB" sz="1100" dirty="0">
                <a:latin typeface="+mn-lt"/>
                <a:cs typeface="Arial" pitchFamily="34" charset="0"/>
              </a:rPr>
              <a:t>Conclusion and perspectives	</a:t>
            </a:r>
          </a:p>
        </p:txBody>
      </p:sp>
      <p:sp>
        <p:nvSpPr>
          <p:cNvPr id="15" name="Titre 5"/>
          <p:cNvSpPr txBox="1">
            <a:spLocks/>
          </p:cNvSpPr>
          <p:nvPr/>
        </p:nvSpPr>
        <p:spPr bwMode="auto">
          <a:xfrm>
            <a:off x="8288479" y="505263"/>
            <a:ext cx="2886221" cy="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fr-FR" sz="2000" b="1">
                <a:solidFill>
                  <a:srgbClr val="00B050"/>
                </a:solidFill>
                <a:latin typeface="+mn-lt"/>
              </a:rPr>
              <a:t>Simulation Results</a:t>
            </a:r>
            <a:endParaRPr lang="en-GB" altLang="fr-FR" sz="20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6" name="Virage 18"/>
          <p:cNvSpPr/>
          <p:nvPr/>
        </p:nvSpPr>
        <p:spPr>
          <a:xfrm flipV="1">
            <a:off x="7748479" y="471849"/>
            <a:ext cx="540000" cy="42085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07" y="1572880"/>
            <a:ext cx="6794018" cy="4539287"/>
          </a:xfrm>
          <a:prstGeom prst="rect">
            <a:avLst/>
          </a:prstGeom>
        </p:spPr>
      </p:pic>
      <p:pic>
        <p:nvPicPr>
          <p:cNvPr id="13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538" y="1498771"/>
            <a:ext cx="2458578" cy="1845340"/>
          </a:xfrm>
          <a:prstGeom prst="rect">
            <a:avLst/>
          </a:prstGeom>
        </p:spPr>
      </p:pic>
      <p:pic>
        <p:nvPicPr>
          <p:cNvPr id="17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29" y="3945931"/>
            <a:ext cx="2473326" cy="1856409"/>
          </a:xfrm>
          <a:prstGeom prst="rect">
            <a:avLst/>
          </a:prstGeom>
        </p:spPr>
      </p:pic>
      <p:pic>
        <p:nvPicPr>
          <p:cNvPr id="18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737" y="3957000"/>
            <a:ext cx="2458578" cy="18453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751332" y="3437456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Temperature distribution at 10 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20812" y="5942890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Temperature distribution at 4821 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30163" y="5942890"/>
            <a:ext cx="2159726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Temperature distribution at 7968 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7436" y="1080953"/>
            <a:ext cx="1551068" cy="21592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57436" y="3373002"/>
            <a:ext cx="1673751" cy="3385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Location of temperature measurement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5978" y="6056899"/>
            <a:ext cx="7632915" cy="1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100"/>
              <a:t>Experimental and simulated temperature profile at (a) Top location (b) Center location (c) Bottom location (d) Headspace location.</a:t>
            </a:r>
          </a:p>
        </p:txBody>
      </p:sp>
    </p:spTree>
    <p:extLst>
      <p:ext uri="{BB962C8B-B14F-4D97-AF65-F5344CB8AC3E}">
        <p14:creationId xmlns:p14="http://schemas.microsoft.com/office/powerpoint/2010/main" val="2529517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1133</Words>
  <Application>Microsoft Office PowerPoint</Application>
  <PresentationFormat>Widescreen</PresentationFormat>
  <Paragraphs>167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微软雅黑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CFD-based Approach For Prediction Of Headspace Pressure In Can During Thermal Sterilization Of Foods</vt:lpstr>
      <vt:lpstr>PowerPoint Presentation</vt:lpstr>
      <vt:lpstr>PowerPoint Presentation</vt:lpstr>
      <vt:lpstr>PowerPoint Presentation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Experimental Setup      Numerical Modelling         Results       Conclusion and perspectives </vt:lpstr>
      <vt:lpstr>Introduction     Key properties          Numerical modelling         Results and optimization           Conclusion and perspectives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Sadhan-Jyoti Dutta</dc:creator>
  <cp:lastModifiedBy>Mara Pagani</cp:lastModifiedBy>
  <cp:revision>89</cp:revision>
  <dcterms:created xsi:type="dcterms:W3CDTF">2024-09-15T18:14:32Z</dcterms:created>
  <dcterms:modified xsi:type="dcterms:W3CDTF">2024-10-08T09:23:44Z</dcterms:modified>
</cp:coreProperties>
</file>