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2" r:id="rId2"/>
    <p:sldId id="260" r:id="rId3"/>
    <p:sldId id="305" r:id="rId4"/>
    <p:sldId id="286" r:id="rId5"/>
    <p:sldId id="284" r:id="rId6"/>
    <p:sldId id="285" r:id="rId7"/>
    <p:sldId id="282" r:id="rId8"/>
    <p:sldId id="280" r:id="rId9"/>
    <p:sldId id="274" r:id="rId10"/>
    <p:sldId id="299" r:id="rId11"/>
    <p:sldId id="302" r:id="rId12"/>
    <p:sldId id="303" r:id="rId13"/>
    <p:sldId id="304" r:id="rId14"/>
    <p:sldId id="294" r:id="rId15"/>
    <p:sldId id="267" r:id="rId16"/>
    <p:sldId id="270" r:id="rId17"/>
    <p:sldId id="287" r:id="rId18"/>
    <p:sldId id="29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lines" id="{1D283734-09C6-A448-A6E6-27D096D173DF}">
          <p14:sldIdLst/>
        </p14:section>
        <p14:section name="Title slide" id="{3B75F973-006B-044F-AFED-1605F01ED369}">
          <p14:sldIdLst>
            <p14:sldId id="262"/>
          </p14:sldIdLst>
        </p14:section>
        <p14:section name="Introduction: explain the project" id="{93FBAA92-BE94-1A4E-A83E-0B5BB1550756}">
          <p14:sldIdLst>
            <p14:sldId id="260"/>
            <p14:sldId id="305"/>
            <p14:sldId id="286"/>
            <p14:sldId id="284"/>
            <p14:sldId id="285"/>
            <p14:sldId id="282"/>
            <p14:sldId id="280"/>
          </p14:sldIdLst>
        </p14:section>
        <p14:section name="Methods and use of COMSOL Multiphysics®" id="{8A8DBBAA-16CF-4C40-9012-5C0969D79D24}">
          <p14:sldIdLst>
            <p14:sldId id="274"/>
          </p14:sldIdLst>
        </p14:section>
        <p14:section name="Results" id="{A94D52AA-9261-B741-B6C9-5AB8AE38FA85}">
          <p14:sldIdLst>
            <p14:sldId id="299"/>
            <p14:sldId id="302"/>
            <p14:sldId id="303"/>
            <p14:sldId id="304"/>
            <p14:sldId id="294"/>
          </p14:sldIdLst>
        </p14:section>
        <p14:section name="Conclusion" id="{857989CE-FEDC-A247-BEEC-5B346E675955}">
          <p14:sldIdLst>
            <p14:sldId id="267"/>
            <p14:sldId id="270"/>
            <p14:sldId id="287"/>
            <p14:sldId id="29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B885"/>
    <a:srgbClr val="0801FF"/>
    <a:srgbClr val="FF0000"/>
    <a:srgbClr val="E0F782"/>
    <a:srgbClr val="FF98A6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2"/>
    <p:restoredTop sz="96405"/>
  </p:normalViewPr>
  <p:slideViewPr>
    <p:cSldViewPr snapToGrid="0">
      <p:cViewPr varScale="1">
        <p:scale>
          <a:sx n="86" d="100"/>
          <a:sy n="86" d="100"/>
        </p:scale>
        <p:origin x="24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54B314-572B-49C1-830E-71481024AC27}" type="doc">
      <dgm:prSet loTypeId="urn:microsoft.com/office/officeart/2016/7/layout/VerticalSolidAction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99868E3-9EEF-4224-BA74-8D49ED42964A}">
      <dgm:prSet custT="1"/>
      <dgm:spPr/>
      <dgm:t>
        <a:bodyPr/>
        <a:lstStyle/>
        <a:p>
          <a:r>
            <a:rPr lang="en-GB" sz="2000" dirty="0"/>
            <a:t>Passive ground matrix</a:t>
          </a:r>
          <a:endParaRPr lang="en-US" sz="2000" dirty="0"/>
        </a:p>
      </dgm:t>
    </dgm:pt>
    <dgm:pt modelId="{B12DC4CB-437D-4994-A4E2-6FE7A8DE1FB2}" type="parTrans" cxnId="{A2CD0606-9853-4703-98CF-B6AA4639FD65}">
      <dgm:prSet/>
      <dgm:spPr/>
      <dgm:t>
        <a:bodyPr/>
        <a:lstStyle/>
        <a:p>
          <a:endParaRPr lang="en-US"/>
        </a:p>
      </dgm:t>
    </dgm:pt>
    <dgm:pt modelId="{E3050E44-EA4C-4364-B973-C06ACF000C54}" type="sibTrans" cxnId="{A2CD0606-9853-4703-98CF-B6AA4639FD65}">
      <dgm:prSet/>
      <dgm:spPr/>
      <dgm:t>
        <a:bodyPr/>
        <a:lstStyle/>
        <a:p>
          <a:endParaRPr lang="en-US"/>
        </a:p>
      </dgm:t>
    </dgm:pt>
    <dgm:pt modelId="{F40372BC-FBE9-4783-8745-29A8CC41B2A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i="1" dirty="0"/>
            <a:t>Nonlinear Structural Materials module</a:t>
          </a:r>
          <a:endParaRPr lang="en-US" sz="1200" i="1" dirty="0"/>
        </a:p>
      </dgm:t>
    </dgm:pt>
    <dgm:pt modelId="{9BE92271-6219-4C1F-A459-6F3F278AF968}" type="parTrans" cxnId="{890E526F-A7FC-47FF-90B6-D5C9CE41E446}">
      <dgm:prSet/>
      <dgm:spPr/>
      <dgm:t>
        <a:bodyPr/>
        <a:lstStyle/>
        <a:p>
          <a:endParaRPr lang="en-US"/>
        </a:p>
      </dgm:t>
    </dgm:pt>
    <dgm:pt modelId="{9AA19B74-185C-42E2-AD54-CD285DD92FE2}" type="sibTrans" cxnId="{890E526F-A7FC-47FF-90B6-D5C9CE41E446}">
      <dgm:prSet/>
      <dgm:spPr/>
      <dgm:t>
        <a:bodyPr/>
        <a:lstStyle/>
        <a:p>
          <a:endParaRPr lang="en-US"/>
        </a:p>
      </dgm:t>
    </dgm:pt>
    <dgm:pt modelId="{652C3A96-3B6E-4C76-A61C-A2E8D313EFB2}">
      <dgm:prSet custT="1"/>
      <dgm:spPr/>
      <dgm:t>
        <a:bodyPr/>
        <a:lstStyle/>
        <a:p>
          <a:r>
            <a:rPr lang="en-GB" sz="2000" dirty="0"/>
            <a:t>SMC contraction and hypertrophy</a:t>
          </a:r>
          <a:endParaRPr lang="en-US" sz="2000" dirty="0"/>
        </a:p>
      </dgm:t>
    </dgm:pt>
    <dgm:pt modelId="{1137792D-10D5-47EA-8D1F-CAE0432E0A82}" type="parTrans" cxnId="{380B41C2-6D47-4881-AF1D-BEC70E1EBE2B}">
      <dgm:prSet/>
      <dgm:spPr/>
      <dgm:t>
        <a:bodyPr/>
        <a:lstStyle/>
        <a:p>
          <a:endParaRPr lang="en-US"/>
        </a:p>
      </dgm:t>
    </dgm:pt>
    <dgm:pt modelId="{060DB0F4-1D53-4326-8226-4482F8452C39}" type="sibTrans" cxnId="{380B41C2-6D47-4881-AF1D-BEC70E1EBE2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D0108C25-E056-4F19-AD17-29A16624800C}">
          <dgm:prSet custT="1"/>
          <dgm:spPr/>
          <dgm:t>
            <a:bodyPr/>
            <a:lstStyle/>
            <a:p>
              <a:r>
                <a:rPr lang="en-GB" sz="1200" dirty="0"/>
                <a:t>Active stress decomposition: </a:t>
              </a:r>
              <a14:m>
                <m:oMath xmlns:m="http://schemas.openxmlformats.org/officeDocument/2006/math">
                  <m:r>
                    <a:rPr lang="en-GB" sz="120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  <m:r>
                    <a:rPr lang="en-GB" sz="1200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= </m:t>
                  </m:r>
                  <m:sSup>
                    <m:sSupPr>
                      <m:ctrlP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e>
                    <m:sup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</m:sup>
                  </m:sSup>
                  <m:r>
                    <a:rPr lang="en-GB" sz="1200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+</m:t>
                  </m:r>
                  <m:sSup>
                    <m:sSupPr>
                      <m:ctrlP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</m:ctrlPr>
                    </m:sSupPr>
                    <m:e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e>
                    <m:sup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sup>
                  </m:sSup>
                </m:oMath>
              </a14:m>
              <a:r>
                <a:rPr lang="en-GB" sz="1200" b="0" dirty="0">
                  <a:ea typeface="Cambria Math" panose="02040503050406030204" pitchFamily="18" charset="0"/>
                </a:rPr>
                <a:t> with the active stress a function of muscle stretch (implement using </a:t>
              </a:r>
              <a:r>
                <a:rPr lang="en-GB" sz="1200" b="0" i="1" dirty="0">
                  <a:ea typeface="Cambria Math" panose="02040503050406030204" pitchFamily="18" charset="0"/>
                </a:rPr>
                <a:t>External Stress </a:t>
              </a:r>
              <a:r>
                <a:rPr lang="en-GB" sz="1200" b="0" dirty="0">
                  <a:ea typeface="Cambria Math" panose="02040503050406030204" pitchFamily="18" charset="0"/>
                </a:rPr>
                <a:t>node)</a:t>
              </a:r>
              <a:endParaRPr lang="en-US" sz="1200" dirty="0"/>
            </a:p>
          </dgm:t>
        </dgm:pt>
      </mc:Choice>
      <mc:Fallback xmlns="">
        <dgm:pt modelId="{D0108C25-E056-4F19-AD17-29A16624800C}">
          <dgm:prSet custT="1"/>
          <dgm:spPr/>
          <dgm:t>
            <a:bodyPr/>
            <a:lstStyle/>
            <a:p>
              <a:r>
                <a:rPr lang="en-GB" sz="1200" dirty="0"/>
                <a:t>Active stress decomposition: 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= 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^𝑃+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𝜎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^𝐴</a:t>
              </a:r>
              <a:r>
                <a:rPr lang="en-GB" sz="1200" b="0" dirty="0">
                  <a:ea typeface="Cambria Math" panose="02040503050406030204" pitchFamily="18" charset="0"/>
                </a:rPr>
                <a:t> with the active stress a function of muscle stretch (implement using </a:t>
              </a:r>
              <a:r>
                <a:rPr lang="en-GB" sz="1200" b="0" i="1" dirty="0">
                  <a:ea typeface="Cambria Math" panose="02040503050406030204" pitchFamily="18" charset="0"/>
                </a:rPr>
                <a:t>External Stress </a:t>
              </a:r>
              <a:r>
                <a:rPr lang="en-GB" sz="1200" b="0" dirty="0">
                  <a:ea typeface="Cambria Math" panose="02040503050406030204" pitchFamily="18" charset="0"/>
                </a:rPr>
                <a:t>node)</a:t>
              </a:r>
              <a:endParaRPr lang="en-US" sz="1200" dirty="0"/>
            </a:p>
          </dgm:t>
        </dgm:pt>
      </mc:Fallback>
    </mc:AlternateContent>
    <dgm:pt modelId="{240D5106-C5AF-44A5-AF70-E0F5D7D70536}" type="parTrans" cxnId="{C7765988-2A05-4C36-A36E-E6DFA8DFA998}">
      <dgm:prSet/>
      <dgm:spPr/>
      <dgm:t>
        <a:bodyPr/>
        <a:lstStyle/>
        <a:p>
          <a:endParaRPr lang="en-US"/>
        </a:p>
      </dgm:t>
    </dgm:pt>
    <dgm:pt modelId="{BF726572-14D7-40DA-B368-8903610A49E4}" type="sibTrans" cxnId="{C7765988-2A05-4C36-A36E-E6DFA8DFA998}">
      <dgm:prSet/>
      <dgm:spPr/>
      <dgm:t>
        <a:bodyPr/>
        <a:lstStyle/>
        <a:p>
          <a:endParaRPr lang="en-US"/>
        </a:p>
      </dgm:t>
    </dgm:pt>
    <dgm:pt modelId="{8AA6E9FE-5659-4410-82FA-035A60A98526}">
      <dgm:prSet custT="1"/>
      <dgm:spPr/>
      <dgm:t>
        <a:bodyPr/>
        <a:lstStyle/>
        <a:p>
          <a:r>
            <a:rPr lang="en-GB" sz="2000" dirty="0"/>
            <a:t>Collagen remodelling</a:t>
          </a:r>
          <a:endParaRPr lang="en-US" sz="2000" dirty="0"/>
        </a:p>
      </dgm:t>
    </dgm:pt>
    <dgm:pt modelId="{8308BED5-AF3B-467D-8F37-4A6C25CBFE59}" type="parTrans" cxnId="{57F6E2FF-644B-46DE-9717-B9772ED1C228}">
      <dgm:prSet/>
      <dgm:spPr/>
      <dgm:t>
        <a:bodyPr/>
        <a:lstStyle/>
        <a:p>
          <a:endParaRPr lang="en-US"/>
        </a:p>
      </dgm:t>
    </dgm:pt>
    <dgm:pt modelId="{C1DEB5DD-7143-45A6-B241-EC6D8D660BF0}" type="sibTrans" cxnId="{57F6E2FF-644B-46DE-9717-B9772ED1C228}">
      <dgm:prSet/>
      <dgm:spPr/>
      <dgm:t>
        <a:bodyPr/>
        <a:lstStyle/>
        <a:p>
          <a:endParaRPr lang="en-US"/>
        </a:p>
      </dgm:t>
    </dgm:pt>
    <dgm:pt modelId="{5DF19050-B2F4-4D5A-B086-F3F311488D5E}">
      <dgm:prSet custT="1"/>
      <dgm:spPr/>
      <dgm:t>
        <a:bodyPr/>
        <a:lstStyle/>
        <a:p>
          <a:pPr algn="l"/>
          <a:r>
            <a:rPr lang="en-GB" sz="1200" dirty="0"/>
            <a:t>Collagen fibres modelled using the </a:t>
          </a:r>
          <a:r>
            <a:rPr lang="en-GB" sz="1200" i="1" dirty="0"/>
            <a:t>Fiber </a:t>
          </a:r>
          <a:r>
            <a:rPr lang="en-GB" sz="1200" i="0" dirty="0"/>
            <a:t>node</a:t>
          </a:r>
          <a:endParaRPr lang="en-US" sz="1200" i="0" dirty="0"/>
        </a:p>
      </dgm:t>
    </dgm:pt>
    <dgm:pt modelId="{188261CC-A33E-4B58-A85F-4DA00B8DB23B}" type="parTrans" cxnId="{45A87013-9B63-4905-BCD7-88C417F92855}">
      <dgm:prSet/>
      <dgm:spPr/>
      <dgm:t>
        <a:bodyPr/>
        <a:lstStyle/>
        <a:p>
          <a:endParaRPr lang="en-US"/>
        </a:p>
      </dgm:t>
    </dgm:pt>
    <dgm:pt modelId="{9DB7E5A0-5CBD-4057-9051-D341DE8F74F4}" type="sibTrans" cxnId="{45A87013-9B63-4905-BCD7-88C417F92855}">
      <dgm:prSet/>
      <dgm:spPr/>
      <dgm:t>
        <a:bodyPr/>
        <a:lstStyle/>
        <a:p>
          <a:endParaRPr lang="en-US"/>
        </a:p>
      </dgm:t>
    </dgm:pt>
    <dgm:pt modelId="{F4F17CC2-89DD-2B44-A389-226C4AF0536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dirty="0"/>
            <a:t>Passive components modelled as incompressible, isotropic neo-Hookean</a:t>
          </a:r>
        </a:p>
      </dgm:t>
    </dgm:pt>
    <dgm:pt modelId="{E7FCCDC0-5470-BD49-A7DE-71B0D441EAB7}" type="parTrans" cxnId="{33432E76-751E-D44D-BAAC-FF95BA0D821C}">
      <dgm:prSet/>
      <dgm:spPr/>
      <dgm:t>
        <a:bodyPr/>
        <a:lstStyle/>
        <a:p>
          <a:endParaRPr lang="en-GB"/>
        </a:p>
      </dgm:t>
    </dgm:pt>
    <dgm:pt modelId="{E43B3F31-9FE2-9C48-9E3D-3B1C68AD9E28}" type="sibTrans" cxnId="{33432E76-751E-D44D-BAAC-FF95BA0D821C}">
      <dgm:prSet/>
      <dgm:spPr/>
      <dgm:t>
        <a:bodyPr/>
        <a:lstStyle/>
        <a:p>
          <a:endParaRPr lang="en-GB"/>
        </a:p>
      </dgm:t>
    </dgm:pt>
    <dgm:pt modelId="{3A9683AD-42DE-E045-80F9-A1A00101E4C3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dirty="0"/>
            <a:t>Filling of the bladder implemented using the </a:t>
          </a:r>
          <a:r>
            <a:rPr lang="en-GB" sz="1200" i="1" dirty="0"/>
            <a:t>Enclosed Cavity </a:t>
          </a:r>
          <a:r>
            <a:rPr lang="en-GB" sz="1200" dirty="0"/>
            <a:t>feature</a:t>
          </a:r>
        </a:p>
      </dgm:t>
    </dgm:pt>
    <dgm:pt modelId="{91A50D95-DED0-B646-A028-9A6767805F7A}" type="parTrans" cxnId="{8C9A54F5-67A6-4044-9093-FEBD3453C095}">
      <dgm:prSet/>
      <dgm:spPr/>
      <dgm:t>
        <a:bodyPr/>
        <a:lstStyle/>
        <a:p>
          <a:endParaRPr lang="en-GB"/>
        </a:p>
      </dgm:t>
    </dgm:pt>
    <dgm:pt modelId="{35F2C5D5-7D23-B044-8002-918E256A30E5}" type="sibTrans" cxnId="{8C9A54F5-67A6-4044-9093-FEBD3453C09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303B4ED4-7456-3D40-AF8B-156A026F8BAB}">
          <dgm:prSet custT="1"/>
          <dgm:spPr/>
          <dgm:t>
            <a:bodyPr/>
            <a:lstStyle/>
            <a:p>
              <a:r>
                <a:rPr lang="en-GB" sz="1200" dirty="0">
                  <a:ea typeface="Cambria Math" panose="02040503050406030204" pitchFamily="18" charset="0"/>
                </a:rPr>
                <a:t>SMC growth: </a:t>
              </a:r>
              <a14:m>
                <m:oMath xmlns:m="http://schemas.openxmlformats.org/officeDocument/2006/math">
                  <m:r>
                    <m:rPr>
                      <m:nor/>
                    </m:rPr>
                    <a:rPr lang="en-GB" sz="1200" b="1" i="0" smtClean="0">
                      <a:latin typeface="Cambria Math" panose="02040503050406030204" pitchFamily="18" charset="0"/>
                    </a:rPr>
                    <m:t>F</m:t>
                  </m:r>
                  <m:r>
                    <a:rPr lang="en-GB" sz="1200" b="0" i="1" smtClean="0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n-GB" sz="12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nor/>
                        </m:rPr>
                        <a:rPr lang="en-GB" sz="1200" b="1" i="0" smtClean="0">
                          <a:latin typeface="Cambria Math" panose="02040503050406030204" pitchFamily="18" charset="0"/>
                        </a:rPr>
                        <m:t>F</m:t>
                      </m:r>
                    </m:e>
                    <m: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𝑒</m:t>
                      </m:r>
                    </m:sub>
                  </m:sSub>
                  <m:r>
                    <m:rPr>
                      <m:nor/>
                    </m:rPr>
                    <a:rPr lang="en-GB" sz="1200" b="1" i="0" smtClean="0">
                      <a:latin typeface="Cambria Math" panose="02040503050406030204" pitchFamily="18" charset="0"/>
                    </a:rPr>
                    <m:t>G</m:t>
                  </m:r>
                </m:oMath>
              </a14:m>
              <a:r>
                <a:rPr lang="en-GB" sz="1200" b="0" dirty="0">
                  <a:ea typeface="Cambria Math" panose="02040503050406030204" pitchFamily="18" charset="0"/>
                </a:rPr>
                <a:t>, where </a:t>
              </a:r>
              <a14:m>
                <m:oMath xmlns:m="http://schemas.openxmlformats.org/officeDocument/2006/math">
                  <m:r>
                    <m:rPr>
                      <m:nor/>
                    </m:rPr>
                    <a:rPr lang="en-GB" sz="1200" b="1">
                      <a:latin typeface="Cambria Math" panose="02040503050406030204" pitchFamily="18" charset="0"/>
                    </a:rPr>
                    <m:t>G</m:t>
                  </m:r>
                </m:oMath>
              </a14:m>
              <a:r>
                <a:rPr lang="en-GB" sz="1200" b="0" dirty="0">
                  <a:ea typeface="Cambria Math" panose="02040503050406030204" pitchFamily="18" charset="0"/>
                </a:rPr>
                <a:t> describes changes in shape and volume due to growth (implement using </a:t>
              </a:r>
              <a:r>
                <a:rPr lang="en-GB" sz="1200" b="0" i="1" dirty="0">
                  <a:ea typeface="Cambria Math" panose="02040503050406030204" pitchFamily="18" charset="0"/>
                </a:rPr>
                <a:t>External Strain </a:t>
              </a:r>
              <a:r>
                <a:rPr lang="en-GB" sz="1200" b="0" dirty="0">
                  <a:ea typeface="Cambria Math" panose="02040503050406030204" pitchFamily="18" charset="0"/>
                </a:rPr>
                <a:t>node)</a:t>
              </a:r>
            </a:p>
          </dgm:t>
        </dgm:pt>
      </mc:Choice>
      <mc:Fallback xmlns="">
        <dgm:pt modelId="{303B4ED4-7456-3D40-AF8B-156A026F8BAB}">
          <dgm:prSet custT="1"/>
          <dgm:spPr/>
          <dgm:t>
            <a:bodyPr/>
            <a:lstStyle/>
            <a:p>
              <a:r>
                <a:rPr lang="en-GB" sz="1200" dirty="0">
                  <a:ea typeface="Cambria Math" panose="02040503050406030204" pitchFamily="18" charset="0"/>
                </a:rPr>
                <a:t>SMC growth: </a:t>
              </a:r>
              <a:r>
                <a:rPr lang="en-GB" sz="1200" b="1" i="0">
                  <a:latin typeface="Cambria Math" panose="02040503050406030204" pitchFamily="18" charset="0"/>
                </a:rPr>
                <a:t>"F</a:t>
              </a:r>
              <a:r>
                <a:rPr lang="en-GB" sz="1200" b="0" i="0">
                  <a:latin typeface="Cambria Math" panose="02040503050406030204" pitchFamily="18" charset="0"/>
                </a:rPr>
                <a:t>"=</a:t>
              </a:r>
              <a:r>
                <a:rPr lang="en-GB" sz="1200" b="1" i="0">
                  <a:latin typeface="Cambria Math" panose="02040503050406030204" pitchFamily="18" charset="0"/>
                </a:rPr>
                <a:t>"F" </a:t>
              </a:r>
              <a:r>
                <a:rPr lang="en-GB" sz="1200" b="0" i="0">
                  <a:latin typeface="Cambria Math" panose="02040503050406030204" pitchFamily="18" charset="0"/>
                </a:rPr>
                <a:t>_𝑒</a:t>
              </a:r>
              <a:r>
                <a:rPr lang="en-GB" sz="1200" b="1" i="0">
                  <a:latin typeface="Cambria Math" panose="02040503050406030204" pitchFamily="18" charset="0"/>
                </a:rPr>
                <a:t> "G"</a:t>
              </a:r>
              <a:r>
                <a:rPr lang="en-GB" sz="1200" b="0" dirty="0">
                  <a:ea typeface="Cambria Math" panose="02040503050406030204" pitchFamily="18" charset="0"/>
                </a:rPr>
                <a:t>, where </a:t>
              </a:r>
              <a:r>
                <a:rPr lang="en-GB" sz="1200" b="1" i="0">
                  <a:latin typeface="Cambria Math" panose="02040503050406030204" pitchFamily="18" charset="0"/>
                </a:rPr>
                <a:t>"G"</a:t>
              </a:r>
              <a:r>
                <a:rPr lang="en-GB" sz="1200" b="0" dirty="0">
                  <a:ea typeface="Cambria Math" panose="02040503050406030204" pitchFamily="18" charset="0"/>
                </a:rPr>
                <a:t> describes changes in shape and volume due to growth (implement using </a:t>
              </a:r>
              <a:r>
                <a:rPr lang="en-GB" sz="1200" b="0" i="1" dirty="0">
                  <a:ea typeface="Cambria Math" panose="02040503050406030204" pitchFamily="18" charset="0"/>
                </a:rPr>
                <a:t>External Strain </a:t>
              </a:r>
              <a:r>
                <a:rPr lang="en-GB" sz="1200" b="0" dirty="0">
                  <a:ea typeface="Cambria Math" panose="02040503050406030204" pitchFamily="18" charset="0"/>
                </a:rPr>
                <a:t>node)</a:t>
              </a:r>
            </a:p>
          </dgm:t>
        </dgm:pt>
      </mc:Fallback>
    </mc:AlternateContent>
    <dgm:pt modelId="{88968805-696B-244D-95A7-69783EBD4323}" type="parTrans" cxnId="{CF196295-F9AC-4244-B161-0B07564070C1}">
      <dgm:prSet/>
      <dgm:spPr/>
      <dgm:t>
        <a:bodyPr/>
        <a:lstStyle/>
        <a:p>
          <a:endParaRPr lang="en-GB"/>
        </a:p>
      </dgm:t>
    </dgm:pt>
    <dgm:pt modelId="{012B7D95-59D1-634C-9CBB-60B92C313A3E}" type="sibTrans" cxnId="{CF196295-F9AC-4244-B161-0B07564070C1}">
      <dgm:prSet/>
      <dgm:spPr/>
      <dgm:t>
        <a:bodyPr/>
        <a:lstStyle/>
        <a:p>
          <a:endParaRPr lang="en-GB"/>
        </a:p>
      </dgm:t>
    </dgm:pt>
    <dgm:pt modelId="{A426CC0D-ABF0-5445-B66A-17EAD6268B65}">
      <dgm:prSet custT="1"/>
      <dgm:spPr/>
      <dgm:t>
        <a:bodyPr/>
        <a:lstStyle/>
        <a:p>
          <a:pPr algn="l"/>
          <a:r>
            <a:rPr lang="en-GB" sz="1200" dirty="0"/>
            <a:t>Remodelling to maintain homeostasis ⇨ update recruitment stretch</a:t>
          </a:r>
        </a:p>
      </dgm:t>
    </dgm:pt>
    <dgm:pt modelId="{01C62F64-A91C-D34D-BFB1-1E31CAC47021}" type="parTrans" cxnId="{64FF2443-29CA-D74D-A375-61690B76D02B}">
      <dgm:prSet/>
      <dgm:spPr/>
      <dgm:t>
        <a:bodyPr/>
        <a:lstStyle/>
        <a:p>
          <a:endParaRPr lang="en-GB"/>
        </a:p>
      </dgm:t>
    </dgm:pt>
    <dgm:pt modelId="{6EA4D712-F72C-E641-8A9C-421EC516BB43}" type="sibTrans" cxnId="{64FF2443-29CA-D74D-A375-61690B76D02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F07328D1-233F-E642-B7D2-EE36A8D4F49E}">
          <dgm:prSet custT="1"/>
          <dgm:spPr/>
          <dgm:t>
            <a:bodyPr/>
            <a:lstStyle/>
            <a:p>
              <a:pPr algn="ctr"/>
              <a14:m>
                <m:oMath xmlns:m="http://schemas.openxmlformats.org/officeDocument/2006/math">
                  <m:f>
                    <m:fPr>
                      <m:ctrlPr>
                        <a:rPr lang="en-GB" sz="1200" i="1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𝜕</m:t>
                      </m:r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num>
                    <m:den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𝜕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𝑡</m:t>
                      </m:r>
                    </m:den>
                  </m:f>
                  <m:r>
                    <a:rPr lang="en-GB" sz="1200" b="0" i="1" smtClean="0">
                      <a:latin typeface="Cambria Math" panose="02040503050406030204" pitchFamily="18" charset="0"/>
                    </a:rPr>
                    <m:t>=</m:t>
                  </m:r>
                  <m:sSub>
                    <m:sSubPr>
                      <m:ctrlPr>
                        <a:rPr lang="en-GB" sz="12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e>
                    <m:sub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𝑐</m:t>
                      </m:r>
                    </m:sub>
                  </m:sSub>
                  <m:d>
                    <m:dPr>
                      <m:ctrlPr>
                        <a:rPr lang="en-GB" sz="12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p>
                          </m:sSubSup>
                        </m:den>
                      </m:f>
                    </m:e>
                  </m:d>
                </m:oMath>
              </a14:m>
              <a:r>
                <a:rPr lang="en-GB" sz="1200" dirty="0"/>
                <a:t>, </a:t>
              </a:r>
            </a:p>
          </dgm:t>
        </dgm:pt>
      </mc:Choice>
      <mc:Fallback xmlns="">
        <dgm:pt modelId="{F07328D1-233F-E642-B7D2-EE36A8D4F49E}">
          <dgm:prSet custT="1"/>
          <dgm:spPr/>
          <dgm:t>
            <a:bodyPr/>
            <a:lstStyle/>
            <a:p>
              <a:pPr algn="ctr"/>
              <a:r>
                <a:rPr lang="en-GB" sz="1200" i="0">
                  <a:latin typeface="Cambria Math" panose="02040503050406030204" pitchFamily="18" charset="0"/>
                </a:rPr>
                <a:t>(𝜕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𝜆_</a:t>
              </a:r>
              <a:r>
                <a:rPr lang="en-GB" sz="1200" b="0" i="0">
                  <a:latin typeface="Cambria Math" panose="02040503050406030204" pitchFamily="18" charset="0"/>
                </a:rPr>
                <a:t>𝑅)/</a:t>
              </a:r>
              <a:r>
                <a:rPr lang="en-GB" sz="1200" i="0">
                  <a:latin typeface="Cambria Math" panose="02040503050406030204" pitchFamily="18" charset="0"/>
                </a:rPr>
                <a:t>𝜕</a:t>
              </a:r>
              <a:r>
                <a:rPr lang="en-GB" sz="1200" b="0" i="0">
                  <a:latin typeface="Cambria Math" panose="02040503050406030204" pitchFamily="18" charset="0"/>
                </a:rPr>
                <a:t>𝑡=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𝛼_</a:t>
              </a:r>
              <a:r>
                <a:rPr lang="en-GB" sz="1200" b="0" i="0">
                  <a:latin typeface="Cambria Math" panose="02040503050406030204" pitchFamily="18" charset="0"/>
                </a:rPr>
                <a:t>𝑐 ((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𝜆_</a:t>
              </a:r>
              <a:r>
                <a:rPr lang="en-GB" sz="1200" b="0" i="0">
                  <a:latin typeface="Cambria Math" panose="02040503050406030204" pitchFamily="18" charset="0"/>
                </a:rPr>
                <a:t>𝑐−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𝜆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_</a:t>
              </a:r>
              <a:r>
                <a:rPr lang="en-GB" sz="1200" b="0" i="0">
                  <a:latin typeface="Cambria Math" panose="02040503050406030204" pitchFamily="18" charset="0"/>
                </a:rPr>
                <a:t>𝑐^ℎ)/(</a:t>
              </a:r>
              <a:r>
                <a:rPr lang="en-GB" sz="12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𝜆</a:t>
              </a:r>
              <a:r>
                <a:rPr lang="en-GB" sz="1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_</a:t>
              </a:r>
              <a:r>
                <a:rPr lang="en-GB" sz="1200" b="0" i="0">
                  <a:latin typeface="Cambria Math" panose="02040503050406030204" pitchFamily="18" charset="0"/>
                </a:rPr>
                <a:t>𝑐^ℎ ))</a:t>
              </a:r>
              <a:r>
                <a:rPr lang="en-GB" sz="1200" dirty="0"/>
                <a:t>, </a:t>
              </a:r>
            </a:p>
          </dgm:t>
        </dgm:pt>
      </mc:Fallback>
    </mc:AlternateContent>
    <dgm:pt modelId="{0230BA16-D62E-AD41-B657-3C7D1BCE0BE5}" type="parTrans" cxnId="{E3772F0D-8C3F-6E49-920D-CCC13A82C0C8}">
      <dgm:prSet/>
      <dgm:spPr/>
      <dgm:t>
        <a:bodyPr/>
        <a:lstStyle/>
        <a:p>
          <a:endParaRPr lang="en-GB"/>
        </a:p>
      </dgm:t>
    </dgm:pt>
    <dgm:pt modelId="{E530C5CB-E16E-2D40-8C96-C56664426FF6}" type="sibTrans" cxnId="{E3772F0D-8C3F-6E49-920D-CCC13A82C0C8}">
      <dgm:prSet/>
      <dgm:spPr/>
      <dgm:t>
        <a:bodyPr/>
        <a:lstStyle/>
        <a:p>
          <a:endParaRPr lang="en-GB"/>
        </a:p>
      </dgm:t>
    </dgm:pt>
    <dgm:pt modelId="{6ACE82A8-80E6-904C-959A-88A31A64C7BA}">
      <dgm:prSet custT="1"/>
      <dgm:spPr/>
      <dgm:t>
        <a:bodyPr/>
        <a:lstStyle/>
        <a:p>
          <a:pPr algn="l"/>
          <a:r>
            <a:rPr lang="en-GB" sz="1200" dirty="0"/>
            <a:t>Update recruitment stretch at end of each time step, implemented using </a:t>
          </a:r>
          <a:r>
            <a:rPr lang="en-GB" sz="1200" i="1" dirty="0"/>
            <a:t>State Variables </a:t>
          </a:r>
          <a:r>
            <a:rPr lang="en-GB" sz="1200" dirty="0"/>
            <a:t>node</a:t>
          </a:r>
        </a:p>
      </dgm:t>
    </dgm:pt>
    <dgm:pt modelId="{D7166E53-8B46-7F47-AEB3-A6BDAA2CB3F4}" type="parTrans" cxnId="{3C88B727-F2FA-BA44-906D-7D88F2F2A9EF}">
      <dgm:prSet/>
      <dgm:spPr/>
      <dgm:t>
        <a:bodyPr/>
        <a:lstStyle/>
        <a:p>
          <a:endParaRPr lang="en-GB"/>
        </a:p>
      </dgm:t>
    </dgm:pt>
    <dgm:pt modelId="{993BC5E9-9E4A-1A4D-A7D0-EC43B19F65E8}" type="sibTrans" cxnId="{3C88B727-F2FA-BA44-906D-7D88F2F2A9EF}">
      <dgm:prSet/>
      <dgm:spPr/>
      <dgm:t>
        <a:bodyPr/>
        <a:lstStyle/>
        <a:p>
          <a:endParaRPr lang="en-GB"/>
        </a:p>
      </dgm:t>
    </dgm:pt>
    <dgm:pt modelId="{CBED6099-0DD8-1E4B-A9A4-4E2BD37DB4B5}" type="pres">
      <dgm:prSet presAssocID="{AC54B314-572B-49C1-830E-71481024AC27}" presName="Name0" presStyleCnt="0">
        <dgm:presLayoutVars>
          <dgm:dir/>
          <dgm:animLvl val="lvl"/>
          <dgm:resizeHandles val="exact"/>
        </dgm:presLayoutVars>
      </dgm:prSet>
      <dgm:spPr/>
    </dgm:pt>
    <dgm:pt modelId="{374233CF-0201-8B45-95F0-E87ACC56C075}" type="pres">
      <dgm:prSet presAssocID="{199868E3-9EEF-4224-BA74-8D49ED42964A}" presName="linNode" presStyleCnt="0"/>
      <dgm:spPr/>
    </dgm:pt>
    <dgm:pt modelId="{19F4BE16-27EB-CA46-B18A-00B4DA4E68A2}" type="pres">
      <dgm:prSet presAssocID="{199868E3-9EEF-4224-BA74-8D49ED42964A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C1A3466-C63D-ED42-B843-B8C4D86F8EB6}" type="pres">
      <dgm:prSet presAssocID="{199868E3-9EEF-4224-BA74-8D49ED42964A}" presName="descendantText" presStyleLbl="alignAccFollowNode1" presStyleIdx="0" presStyleCnt="3">
        <dgm:presLayoutVars>
          <dgm:bulletEnabled/>
        </dgm:presLayoutVars>
      </dgm:prSet>
      <dgm:spPr/>
    </dgm:pt>
    <dgm:pt modelId="{DAC09AE2-3DCD-A349-91E2-E4677C834BD8}" type="pres">
      <dgm:prSet presAssocID="{E3050E44-EA4C-4364-B973-C06ACF000C54}" presName="sp" presStyleCnt="0"/>
      <dgm:spPr/>
    </dgm:pt>
    <dgm:pt modelId="{2465557F-BFB0-D546-A151-F355FED782F4}" type="pres">
      <dgm:prSet presAssocID="{652C3A96-3B6E-4C76-A61C-A2E8D313EFB2}" presName="linNode" presStyleCnt="0"/>
      <dgm:spPr/>
    </dgm:pt>
    <dgm:pt modelId="{14F88958-06F8-C844-82BE-90C13B998377}" type="pres">
      <dgm:prSet presAssocID="{652C3A96-3B6E-4C76-A61C-A2E8D313EFB2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64CE018-4F58-224D-9683-454F951869DD}" type="pres">
      <dgm:prSet presAssocID="{652C3A96-3B6E-4C76-A61C-A2E8D313EFB2}" presName="descendantText" presStyleLbl="alignAccFollowNode1" presStyleIdx="1" presStyleCnt="3">
        <dgm:presLayoutVars>
          <dgm:bulletEnabled/>
        </dgm:presLayoutVars>
      </dgm:prSet>
      <dgm:spPr/>
    </dgm:pt>
    <dgm:pt modelId="{224DB8FA-235F-F542-9240-29EE336BB229}" type="pres">
      <dgm:prSet presAssocID="{060DB0F4-1D53-4326-8226-4482F8452C39}" presName="sp" presStyleCnt="0"/>
      <dgm:spPr/>
    </dgm:pt>
    <dgm:pt modelId="{728EC9BF-558E-1946-ACB6-88B501C14810}" type="pres">
      <dgm:prSet presAssocID="{8AA6E9FE-5659-4410-82FA-035A60A98526}" presName="linNode" presStyleCnt="0"/>
      <dgm:spPr/>
    </dgm:pt>
    <dgm:pt modelId="{A5056D8D-E9BC-6D47-9210-74F307200A4C}" type="pres">
      <dgm:prSet presAssocID="{8AA6E9FE-5659-4410-82FA-035A60A98526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8BB53094-BBD4-9A40-9440-7A6729D255F1}" type="pres">
      <dgm:prSet presAssocID="{8AA6E9FE-5659-4410-82FA-035A60A98526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5948E905-F4A2-FC45-B3E6-EE646BA236BA}" type="presOf" srcId="{F07328D1-233F-E642-B7D2-EE36A8D4F49E}" destId="{8BB53094-BBD4-9A40-9440-7A6729D255F1}" srcOrd="0" destOrd="2" presId="urn:microsoft.com/office/officeart/2016/7/layout/VerticalSolidActionList"/>
    <dgm:cxn modelId="{A2CD0606-9853-4703-98CF-B6AA4639FD65}" srcId="{AC54B314-572B-49C1-830E-71481024AC27}" destId="{199868E3-9EEF-4224-BA74-8D49ED42964A}" srcOrd="0" destOrd="0" parTransId="{B12DC4CB-437D-4994-A4E2-6FE7A8DE1FB2}" sibTransId="{E3050E44-EA4C-4364-B973-C06ACF000C54}"/>
    <dgm:cxn modelId="{E3772F0D-8C3F-6E49-920D-CCC13A82C0C8}" srcId="{8AA6E9FE-5659-4410-82FA-035A60A98526}" destId="{F07328D1-233F-E642-B7D2-EE36A8D4F49E}" srcOrd="2" destOrd="0" parTransId="{0230BA16-D62E-AD41-B657-3C7D1BCE0BE5}" sibTransId="{E530C5CB-E16E-2D40-8C96-C56664426FF6}"/>
    <dgm:cxn modelId="{45A87013-9B63-4905-BCD7-88C417F92855}" srcId="{8AA6E9FE-5659-4410-82FA-035A60A98526}" destId="{5DF19050-B2F4-4D5A-B086-F3F311488D5E}" srcOrd="0" destOrd="0" parTransId="{188261CC-A33E-4B58-A85F-4DA00B8DB23B}" sibTransId="{9DB7E5A0-5CBD-4057-9051-D341DE8F74F4}"/>
    <dgm:cxn modelId="{B851F117-D5A7-DA45-A2D0-3367CE872ECF}" type="presOf" srcId="{303B4ED4-7456-3D40-AF8B-156A026F8BAB}" destId="{F64CE018-4F58-224D-9683-454F951869DD}" srcOrd="0" destOrd="1" presId="urn:microsoft.com/office/officeart/2016/7/layout/VerticalSolidActionList"/>
    <dgm:cxn modelId="{3E80721C-E237-2C4A-90B0-5E9CDFE67753}" type="presOf" srcId="{5DF19050-B2F4-4D5A-B086-F3F311488D5E}" destId="{8BB53094-BBD4-9A40-9440-7A6729D255F1}" srcOrd="0" destOrd="0" presId="urn:microsoft.com/office/officeart/2016/7/layout/VerticalSolidActionList"/>
    <dgm:cxn modelId="{AE76C01D-7672-AD49-81A0-AC97918F19DC}" type="presOf" srcId="{F40372BC-FBE9-4783-8745-29A8CC41B2A0}" destId="{4C1A3466-C63D-ED42-B843-B8C4D86F8EB6}" srcOrd="0" destOrd="0" presId="urn:microsoft.com/office/officeart/2016/7/layout/VerticalSolidActionList"/>
    <dgm:cxn modelId="{3C88B727-F2FA-BA44-906D-7D88F2F2A9EF}" srcId="{8AA6E9FE-5659-4410-82FA-035A60A98526}" destId="{6ACE82A8-80E6-904C-959A-88A31A64C7BA}" srcOrd="3" destOrd="0" parTransId="{D7166E53-8B46-7F47-AEB3-A6BDAA2CB3F4}" sibTransId="{993BC5E9-9E4A-1A4D-A7D0-EC43B19F65E8}"/>
    <dgm:cxn modelId="{58BB1C28-855B-AD4A-95D4-77D5A628FF0C}" type="presOf" srcId="{199868E3-9EEF-4224-BA74-8D49ED42964A}" destId="{19F4BE16-27EB-CA46-B18A-00B4DA4E68A2}" srcOrd="0" destOrd="0" presId="urn:microsoft.com/office/officeart/2016/7/layout/VerticalSolidActionList"/>
    <dgm:cxn modelId="{564C2538-A1DE-9F41-8D94-FA8EA62DA418}" type="presOf" srcId="{AC54B314-572B-49C1-830E-71481024AC27}" destId="{CBED6099-0DD8-1E4B-A9A4-4E2BD37DB4B5}" srcOrd="0" destOrd="0" presId="urn:microsoft.com/office/officeart/2016/7/layout/VerticalSolidActionList"/>
    <dgm:cxn modelId="{64FF2443-29CA-D74D-A375-61690B76D02B}" srcId="{8AA6E9FE-5659-4410-82FA-035A60A98526}" destId="{A426CC0D-ABF0-5445-B66A-17EAD6268B65}" srcOrd="1" destOrd="0" parTransId="{01C62F64-A91C-D34D-BFB1-1E31CAC47021}" sibTransId="{6EA4D712-F72C-E641-8A9C-421EC516BB43}"/>
    <dgm:cxn modelId="{766C1449-9CF5-F240-9758-18467540807D}" type="presOf" srcId="{8AA6E9FE-5659-4410-82FA-035A60A98526}" destId="{A5056D8D-E9BC-6D47-9210-74F307200A4C}" srcOrd="0" destOrd="0" presId="urn:microsoft.com/office/officeart/2016/7/layout/VerticalSolidActionList"/>
    <dgm:cxn modelId="{1D41094F-FE9B-9D4F-B548-DC95CA3026F0}" type="presOf" srcId="{652C3A96-3B6E-4C76-A61C-A2E8D313EFB2}" destId="{14F88958-06F8-C844-82BE-90C13B998377}" srcOrd="0" destOrd="0" presId="urn:microsoft.com/office/officeart/2016/7/layout/VerticalSolidActionList"/>
    <dgm:cxn modelId="{9A7BB361-2BFE-2441-975D-477C66F47A6A}" type="presOf" srcId="{3A9683AD-42DE-E045-80F9-A1A00101E4C3}" destId="{4C1A3466-C63D-ED42-B843-B8C4D86F8EB6}" srcOrd="0" destOrd="2" presId="urn:microsoft.com/office/officeart/2016/7/layout/VerticalSolidActionList"/>
    <dgm:cxn modelId="{890E526F-A7FC-47FF-90B6-D5C9CE41E446}" srcId="{199868E3-9EEF-4224-BA74-8D49ED42964A}" destId="{F40372BC-FBE9-4783-8745-29A8CC41B2A0}" srcOrd="0" destOrd="0" parTransId="{9BE92271-6219-4C1F-A459-6F3F278AF968}" sibTransId="{9AA19B74-185C-42E2-AD54-CD285DD92FE2}"/>
    <dgm:cxn modelId="{33432E76-751E-D44D-BAAC-FF95BA0D821C}" srcId="{199868E3-9EEF-4224-BA74-8D49ED42964A}" destId="{F4F17CC2-89DD-2B44-A389-226C4AF05366}" srcOrd="1" destOrd="0" parTransId="{E7FCCDC0-5470-BD49-A7DE-71B0D441EAB7}" sibTransId="{E43B3F31-9FE2-9C48-9E3D-3B1C68AD9E28}"/>
    <dgm:cxn modelId="{C7765988-2A05-4C36-A36E-E6DFA8DFA998}" srcId="{652C3A96-3B6E-4C76-A61C-A2E8D313EFB2}" destId="{D0108C25-E056-4F19-AD17-29A16624800C}" srcOrd="0" destOrd="0" parTransId="{240D5106-C5AF-44A5-AF70-E0F5D7D70536}" sibTransId="{BF726572-14D7-40DA-B368-8903610A49E4}"/>
    <dgm:cxn modelId="{CF196295-F9AC-4244-B161-0B07564070C1}" srcId="{652C3A96-3B6E-4C76-A61C-A2E8D313EFB2}" destId="{303B4ED4-7456-3D40-AF8B-156A026F8BAB}" srcOrd="1" destOrd="0" parTransId="{88968805-696B-244D-95A7-69783EBD4323}" sibTransId="{012B7D95-59D1-634C-9CBB-60B92C313A3E}"/>
    <dgm:cxn modelId="{380B41C2-6D47-4881-AF1D-BEC70E1EBE2B}" srcId="{AC54B314-572B-49C1-830E-71481024AC27}" destId="{652C3A96-3B6E-4C76-A61C-A2E8D313EFB2}" srcOrd="1" destOrd="0" parTransId="{1137792D-10D5-47EA-8D1F-CAE0432E0A82}" sibTransId="{060DB0F4-1D53-4326-8226-4482F8452C39}"/>
    <dgm:cxn modelId="{2E0E13C3-10EA-FF4D-BC98-A32FEEA2790C}" type="presOf" srcId="{D0108C25-E056-4F19-AD17-29A16624800C}" destId="{F64CE018-4F58-224D-9683-454F951869DD}" srcOrd="0" destOrd="0" presId="urn:microsoft.com/office/officeart/2016/7/layout/VerticalSolidActionList"/>
    <dgm:cxn modelId="{1B108ED1-A707-4E41-8D32-A182B934651A}" type="presOf" srcId="{6ACE82A8-80E6-904C-959A-88A31A64C7BA}" destId="{8BB53094-BBD4-9A40-9440-7A6729D255F1}" srcOrd="0" destOrd="3" presId="urn:microsoft.com/office/officeart/2016/7/layout/VerticalSolidActionList"/>
    <dgm:cxn modelId="{D4394CDE-D79C-4C4D-826B-D3DC1498636B}" type="presOf" srcId="{A426CC0D-ABF0-5445-B66A-17EAD6268B65}" destId="{8BB53094-BBD4-9A40-9440-7A6729D255F1}" srcOrd="0" destOrd="1" presId="urn:microsoft.com/office/officeart/2016/7/layout/VerticalSolidActionList"/>
    <dgm:cxn modelId="{8C9A54F5-67A6-4044-9093-FEBD3453C095}" srcId="{199868E3-9EEF-4224-BA74-8D49ED42964A}" destId="{3A9683AD-42DE-E045-80F9-A1A00101E4C3}" srcOrd="2" destOrd="0" parTransId="{91A50D95-DED0-B646-A028-9A6767805F7A}" sibTransId="{35F2C5D5-7D23-B044-8002-918E256A30E5}"/>
    <dgm:cxn modelId="{77A2ECF9-E018-D14D-BB5A-D74469057611}" type="presOf" srcId="{F4F17CC2-89DD-2B44-A389-226C4AF05366}" destId="{4C1A3466-C63D-ED42-B843-B8C4D86F8EB6}" srcOrd="0" destOrd="1" presId="urn:microsoft.com/office/officeart/2016/7/layout/VerticalSolidActionList"/>
    <dgm:cxn modelId="{57F6E2FF-644B-46DE-9717-B9772ED1C228}" srcId="{AC54B314-572B-49C1-830E-71481024AC27}" destId="{8AA6E9FE-5659-4410-82FA-035A60A98526}" srcOrd="2" destOrd="0" parTransId="{8308BED5-AF3B-467D-8F37-4A6C25CBFE59}" sibTransId="{C1DEB5DD-7143-45A6-B241-EC6D8D660BF0}"/>
    <dgm:cxn modelId="{1B6EBDB1-E020-3C44-B4B4-AB9B30ED51F4}" type="presParOf" srcId="{CBED6099-0DD8-1E4B-A9A4-4E2BD37DB4B5}" destId="{374233CF-0201-8B45-95F0-E87ACC56C075}" srcOrd="0" destOrd="0" presId="urn:microsoft.com/office/officeart/2016/7/layout/VerticalSolidActionList"/>
    <dgm:cxn modelId="{E3A97190-3F0D-F94E-B158-8AAF533E52D8}" type="presParOf" srcId="{374233CF-0201-8B45-95F0-E87ACC56C075}" destId="{19F4BE16-27EB-CA46-B18A-00B4DA4E68A2}" srcOrd="0" destOrd="0" presId="urn:microsoft.com/office/officeart/2016/7/layout/VerticalSolidActionList"/>
    <dgm:cxn modelId="{56BE8187-CDFB-324F-AF30-C06401165468}" type="presParOf" srcId="{374233CF-0201-8B45-95F0-E87ACC56C075}" destId="{4C1A3466-C63D-ED42-B843-B8C4D86F8EB6}" srcOrd="1" destOrd="0" presId="urn:microsoft.com/office/officeart/2016/7/layout/VerticalSolidActionList"/>
    <dgm:cxn modelId="{ECFEF646-D57F-6D44-A3FC-BCBAD3F8DC34}" type="presParOf" srcId="{CBED6099-0DD8-1E4B-A9A4-4E2BD37DB4B5}" destId="{DAC09AE2-3DCD-A349-91E2-E4677C834BD8}" srcOrd="1" destOrd="0" presId="urn:microsoft.com/office/officeart/2016/7/layout/VerticalSolidActionList"/>
    <dgm:cxn modelId="{EEE91D34-3AE1-6946-BA16-F42C97A22777}" type="presParOf" srcId="{CBED6099-0DD8-1E4B-A9A4-4E2BD37DB4B5}" destId="{2465557F-BFB0-D546-A151-F355FED782F4}" srcOrd="2" destOrd="0" presId="urn:microsoft.com/office/officeart/2016/7/layout/VerticalSolidActionList"/>
    <dgm:cxn modelId="{EAF1D86B-44D5-1A44-9105-9BAFEB58B235}" type="presParOf" srcId="{2465557F-BFB0-D546-A151-F355FED782F4}" destId="{14F88958-06F8-C844-82BE-90C13B998377}" srcOrd="0" destOrd="0" presId="urn:microsoft.com/office/officeart/2016/7/layout/VerticalSolidActionList"/>
    <dgm:cxn modelId="{33FB02B1-58DE-2344-AB61-C9F59BF848DB}" type="presParOf" srcId="{2465557F-BFB0-D546-A151-F355FED782F4}" destId="{F64CE018-4F58-224D-9683-454F951869DD}" srcOrd="1" destOrd="0" presId="urn:microsoft.com/office/officeart/2016/7/layout/VerticalSolidActionList"/>
    <dgm:cxn modelId="{7A59494E-3D91-2640-A49A-A212D343BD01}" type="presParOf" srcId="{CBED6099-0DD8-1E4B-A9A4-4E2BD37DB4B5}" destId="{224DB8FA-235F-F542-9240-29EE336BB229}" srcOrd="3" destOrd="0" presId="urn:microsoft.com/office/officeart/2016/7/layout/VerticalSolidActionList"/>
    <dgm:cxn modelId="{8EFB531A-5EB7-C94A-93AD-FB06E387A3FC}" type="presParOf" srcId="{CBED6099-0DD8-1E4B-A9A4-4E2BD37DB4B5}" destId="{728EC9BF-558E-1946-ACB6-88B501C14810}" srcOrd="4" destOrd="0" presId="urn:microsoft.com/office/officeart/2016/7/layout/VerticalSolidActionList"/>
    <dgm:cxn modelId="{1AFBE03E-21DF-324D-8D42-BA9C0E9E5A13}" type="presParOf" srcId="{728EC9BF-558E-1946-ACB6-88B501C14810}" destId="{A5056D8D-E9BC-6D47-9210-74F307200A4C}" srcOrd="0" destOrd="0" presId="urn:microsoft.com/office/officeart/2016/7/layout/VerticalSolidActionList"/>
    <dgm:cxn modelId="{C0D6673A-F7F6-E341-99C1-0A3BD0C2EE46}" type="presParOf" srcId="{728EC9BF-558E-1946-ACB6-88B501C14810}" destId="{8BB53094-BBD4-9A40-9440-7A6729D255F1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54B314-572B-49C1-830E-71481024AC27}" type="doc">
      <dgm:prSet loTypeId="urn:microsoft.com/office/officeart/2016/7/layout/VerticalSolidActionLis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99868E3-9EEF-4224-BA74-8D49ED42964A}">
      <dgm:prSet custT="1"/>
      <dgm:spPr/>
      <dgm:t>
        <a:bodyPr/>
        <a:lstStyle/>
        <a:p>
          <a:r>
            <a:rPr lang="en-GB" sz="2000" dirty="0"/>
            <a:t>Passive ground matrix</a:t>
          </a:r>
          <a:endParaRPr lang="en-US" sz="2000" dirty="0"/>
        </a:p>
      </dgm:t>
    </dgm:pt>
    <dgm:pt modelId="{B12DC4CB-437D-4994-A4E2-6FE7A8DE1FB2}" type="parTrans" cxnId="{A2CD0606-9853-4703-98CF-B6AA4639FD65}">
      <dgm:prSet/>
      <dgm:spPr/>
      <dgm:t>
        <a:bodyPr/>
        <a:lstStyle/>
        <a:p>
          <a:endParaRPr lang="en-US"/>
        </a:p>
      </dgm:t>
    </dgm:pt>
    <dgm:pt modelId="{E3050E44-EA4C-4364-B973-C06ACF000C54}" type="sibTrans" cxnId="{A2CD0606-9853-4703-98CF-B6AA4639FD65}">
      <dgm:prSet/>
      <dgm:spPr/>
      <dgm:t>
        <a:bodyPr/>
        <a:lstStyle/>
        <a:p>
          <a:endParaRPr lang="en-US"/>
        </a:p>
      </dgm:t>
    </dgm:pt>
    <dgm:pt modelId="{F40372BC-FBE9-4783-8745-29A8CC41B2A0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i="1" dirty="0"/>
            <a:t>Nonlinear Structural Materials module</a:t>
          </a:r>
          <a:endParaRPr lang="en-US" sz="1200" i="1" dirty="0"/>
        </a:p>
      </dgm:t>
    </dgm:pt>
    <dgm:pt modelId="{9BE92271-6219-4C1F-A459-6F3F278AF968}" type="parTrans" cxnId="{890E526F-A7FC-47FF-90B6-D5C9CE41E446}">
      <dgm:prSet/>
      <dgm:spPr/>
      <dgm:t>
        <a:bodyPr/>
        <a:lstStyle/>
        <a:p>
          <a:endParaRPr lang="en-US"/>
        </a:p>
      </dgm:t>
    </dgm:pt>
    <dgm:pt modelId="{9AA19B74-185C-42E2-AD54-CD285DD92FE2}" type="sibTrans" cxnId="{890E526F-A7FC-47FF-90B6-D5C9CE41E446}">
      <dgm:prSet/>
      <dgm:spPr/>
      <dgm:t>
        <a:bodyPr/>
        <a:lstStyle/>
        <a:p>
          <a:endParaRPr lang="en-US"/>
        </a:p>
      </dgm:t>
    </dgm:pt>
    <dgm:pt modelId="{652C3A96-3B6E-4C76-A61C-A2E8D313EFB2}">
      <dgm:prSet custT="1"/>
      <dgm:spPr/>
      <dgm:t>
        <a:bodyPr/>
        <a:lstStyle/>
        <a:p>
          <a:r>
            <a:rPr lang="en-GB" sz="2000" dirty="0"/>
            <a:t>SMC contraction and hypertrophy</a:t>
          </a:r>
          <a:endParaRPr lang="en-US" sz="2000" dirty="0"/>
        </a:p>
      </dgm:t>
    </dgm:pt>
    <dgm:pt modelId="{1137792D-10D5-47EA-8D1F-CAE0432E0A82}" type="parTrans" cxnId="{380B41C2-6D47-4881-AF1D-BEC70E1EBE2B}">
      <dgm:prSet/>
      <dgm:spPr/>
      <dgm:t>
        <a:bodyPr/>
        <a:lstStyle/>
        <a:p>
          <a:endParaRPr lang="en-US"/>
        </a:p>
      </dgm:t>
    </dgm:pt>
    <dgm:pt modelId="{060DB0F4-1D53-4326-8226-4482F8452C39}" type="sibTrans" cxnId="{380B41C2-6D47-4881-AF1D-BEC70E1EBE2B}">
      <dgm:prSet/>
      <dgm:spPr/>
      <dgm:t>
        <a:bodyPr/>
        <a:lstStyle/>
        <a:p>
          <a:endParaRPr lang="en-US"/>
        </a:p>
      </dgm:t>
    </dgm:pt>
    <dgm:pt modelId="{D0108C25-E056-4F19-AD17-29A16624800C}">
      <dgm:prSet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40D5106-C5AF-44A5-AF70-E0F5D7D70536}" type="parTrans" cxnId="{C7765988-2A05-4C36-A36E-E6DFA8DFA998}">
      <dgm:prSet/>
      <dgm:spPr/>
      <dgm:t>
        <a:bodyPr/>
        <a:lstStyle/>
        <a:p>
          <a:endParaRPr lang="en-US"/>
        </a:p>
      </dgm:t>
    </dgm:pt>
    <dgm:pt modelId="{BF726572-14D7-40DA-B368-8903610A49E4}" type="sibTrans" cxnId="{C7765988-2A05-4C36-A36E-E6DFA8DFA998}">
      <dgm:prSet/>
      <dgm:spPr/>
      <dgm:t>
        <a:bodyPr/>
        <a:lstStyle/>
        <a:p>
          <a:endParaRPr lang="en-US"/>
        </a:p>
      </dgm:t>
    </dgm:pt>
    <dgm:pt modelId="{8AA6E9FE-5659-4410-82FA-035A60A98526}">
      <dgm:prSet custT="1"/>
      <dgm:spPr/>
      <dgm:t>
        <a:bodyPr/>
        <a:lstStyle/>
        <a:p>
          <a:r>
            <a:rPr lang="en-GB" sz="2000" dirty="0"/>
            <a:t>Collagen remodelling</a:t>
          </a:r>
          <a:endParaRPr lang="en-US" sz="2000" dirty="0"/>
        </a:p>
      </dgm:t>
    </dgm:pt>
    <dgm:pt modelId="{8308BED5-AF3B-467D-8F37-4A6C25CBFE59}" type="parTrans" cxnId="{57F6E2FF-644B-46DE-9717-B9772ED1C228}">
      <dgm:prSet/>
      <dgm:spPr/>
      <dgm:t>
        <a:bodyPr/>
        <a:lstStyle/>
        <a:p>
          <a:endParaRPr lang="en-US"/>
        </a:p>
      </dgm:t>
    </dgm:pt>
    <dgm:pt modelId="{C1DEB5DD-7143-45A6-B241-EC6D8D660BF0}" type="sibTrans" cxnId="{57F6E2FF-644B-46DE-9717-B9772ED1C228}">
      <dgm:prSet/>
      <dgm:spPr/>
      <dgm:t>
        <a:bodyPr/>
        <a:lstStyle/>
        <a:p>
          <a:endParaRPr lang="en-US"/>
        </a:p>
      </dgm:t>
    </dgm:pt>
    <dgm:pt modelId="{5DF19050-B2F4-4D5A-B086-F3F311488D5E}">
      <dgm:prSet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188261CC-A33E-4B58-A85F-4DA00B8DB23B}" type="parTrans" cxnId="{45A87013-9B63-4905-BCD7-88C417F92855}">
      <dgm:prSet/>
      <dgm:spPr/>
      <dgm:t>
        <a:bodyPr/>
        <a:lstStyle/>
        <a:p>
          <a:endParaRPr lang="en-US"/>
        </a:p>
      </dgm:t>
    </dgm:pt>
    <dgm:pt modelId="{9DB7E5A0-5CBD-4057-9051-D341DE8F74F4}" type="sibTrans" cxnId="{45A87013-9B63-4905-BCD7-88C417F92855}">
      <dgm:prSet/>
      <dgm:spPr/>
      <dgm:t>
        <a:bodyPr/>
        <a:lstStyle/>
        <a:p>
          <a:endParaRPr lang="en-US"/>
        </a:p>
      </dgm:t>
    </dgm:pt>
    <dgm:pt modelId="{F4F17CC2-89DD-2B44-A389-226C4AF0536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dirty="0"/>
            <a:t>Passive components modelled as incompressible, isotropic neo-Hookean</a:t>
          </a:r>
        </a:p>
      </dgm:t>
    </dgm:pt>
    <dgm:pt modelId="{E7FCCDC0-5470-BD49-A7DE-71B0D441EAB7}" type="parTrans" cxnId="{33432E76-751E-D44D-BAAC-FF95BA0D821C}">
      <dgm:prSet/>
      <dgm:spPr/>
      <dgm:t>
        <a:bodyPr/>
        <a:lstStyle/>
        <a:p>
          <a:endParaRPr lang="en-GB"/>
        </a:p>
      </dgm:t>
    </dgm:pt>
    <dgm:pt modelId="{E43B3F31-9FE2-9C48-9E3D-3B1C68AD9E28}" type="sibTrans" cxnId="{33432E76-751E-D44D-BAAC-FF95BA0D821C}">
      <dgm:prSet/>
      <dgm:spPr/>
      <dgm:t>
        <a:bodyPr/>
        <a:lstStyle/>
        <a:p>
          <a:endParaRPr lang="en-GB"/>
        </a:p>
      </dgm:t>
    </dgm:pt>
    <dgm:pt modelId="{3A9683AD-42DE-E045-80F9-A1A00101E4C3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200" dirty="0"/>
            <a:t>Filling of the bladder implemented using the </a:t>
          </a:r>
          <a:r>
            <a:rPr lang="en-GB" sz="1200" i="1" dirty="0"/>
            <a:t>Enclosed Cavity </a:t>
          </a:r>
          <a:r>
            <a:rPr lang="en-GB" sz="1200" dirty="0"/>
            <a:t>feature</a:t>
          </a:r>
        </a:p>
      </dgm:t>
    </dgm:pt>
    <dgm:pt modelId="{91A50D95-DED0-B646-A028-9A6767805F7A}" type="parTrans" cxnId="{8C9A54F5-67A6-4044-9093-FEBD3453C095}">
      <dgm:prSet/>
      <dgm:spPr/>
      <dgm:t>
        <a:bodyPr/>
        <a:lstStyle/>
        <a:p>
          <a:endParaRPr lang="en-GB"/>
        </a:p>
      </dgm:t>
    </dgm:pt>
    <dgm:pt modelId="{35F2C5D5-7D23-B044-8002-918E256A30E5}" type="sibTrans" cxnId="{8C9A54F5-67A6-4044-9093-FEBD3453C095}">
      <dgm:prSet/>
      <dgm:spPr/>
      <dgm:t>
        <a:bodyPr/>
        <a:lstStyle/>
        <a:p>
          <a:endParaRPr lang="en-GB"/>
        </a:p>
      </dgm:t>
    </dgm:pt>
    <dgm:pt modelId="{303B4ED4-7456-3D40-AF8B-156A026F8BAB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968805-696B-244D-95A7-69783EBD4323}" type="parTrans" cxnId="{CF196295-F9AC-4244-B161-0B07564070C1}">
      <dgm:prSet/>
      <dgm:spPr/>
      <dgm:t>
        <a:bodyPr/>
        <a:lstStyle/>
        <a:p>
          <a:endParaRPr lang="en-GB"/>
        </a:p>
      </dgm:t>
    </dgm:pt>
    <dgm:pt modelId="{012B7D95-59D1-634C-9CBB-60B92C313A3E}" type="sibTrans" cxnId="{CF196295-F9AC-4244-B161-0B07564070C1}">
      <dgm:prSet/>
      <dgm:spPr/>
      <dgm:t>
        <a:bodyPr/>
        <a:lstStyle/>
        <a:p>
          <a:endParaRPr lang="en-GB"/>
        </a:p>
      </dgm:t>
    </dgm:pt>
    <dgm:pt modelId="{A426CC0D-ABF0-5445-B66A-17EAD6268B65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1C62F64-A91C-D34D-BFB1-1E31CAC47021}" type="parTrans" cxnId="{64FF2443-29CA-D74D-A375-61690B76D02B}">
      <dgm:prSet/>
      <dgm:spPr/>
      <dgm:t>
        <a:bodyPr/>
        <a:lstStyle/>
        <a:p>
          <a:endParaRPr lang="en-GB"/>
        </a:p>
      </dgm:t>
    </dgm:pt>
    <dgm:pt modelId="{6EA4D712-F72C-E641-8A9C-421EC516BB43}" type="sibTrans" cxnId="{64FF2443-29CA-D74D-A375-61690B76D02B}">
      <dgm:prSet/>
      <dgm:spPr/>
      <dgm:t>
        <a:bodyPr/>
        <a:lstStyle/>
        <a:p>
          <a:endParaRPr lang="en-GB"/>
        </a:p>
      </dgm:t>
    </dgm:pt>
    <dgm:pt modelId="{F07328D1-233F-E642-B7D2-EE36A8D4F49E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230BA16-D62E-AD41-B657-3C7D1BCE0BE5}" type="parTrans" cxnId="{E3772F0D-8C3F-6E49-920D-CCC13A82C0C8}">
      <dgm:prSet/>
      <dgm:spPr/>
      <dgm:t>
        <a:bodyPr/>
        <a:lstStyle/>
        <a:p>
          <a:endParaRPr lang="en-GB"/>
        </a:p>
      </dgm:t>
    </dgm:pt>
    <dgm:pt modelId="{E530C5CB-E16E-2D40-8C96-C56664426FF6}" type="sibTrans" cxnId="{E3772F0D-8C3F-6E49-920D-CCC13A82C0C8}">
      <dgm:prSet/>
      <dgm:spPr/>
      <dgm:t>
        <a:bodyPr/>
        <a:lstStyle/>
        <a:p>
          <a:endParaRPr lang="en-GB"/>
        </a:p>
      </dgm:t>
    </dgm:pt>
    <dgm:pt modelId="{6ACE82A8-80E6-904C-959A-88A31A64C7BA}">
      <dgm:prSet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7166E53-8B46-7F47-AEB3-A6BDAA2CB3F4}" type="parTrans" cxnId="{3C88B727-F2FA-BA44-906D-7D88F2F2A9EF}">
      <dgm:prSet/>
      <dgm:spPr/>
      <dgm:t>
        <a:bodyPr/>
        <a:lstStyle/>
        <a:p>
          <a:endParaRPr lang="en-GB"/>
        </a:p>
      </dgm:t>
    </dgm:pt>
    <dgm:pt modelId="{993BC5E9-9E4A-1A4D-A7D0-EC43B19F65E8}" type="sibTrans" cxnId="{3C88B727-F2FA-BA44-906D-7D88F2F2A9EF}">
      <dgm:prSet/>
      <dgm:spPr/>
      <dgm:t>
        <a:bodyPr/>
        <a:lstStyle/>
        <a:p>
          <a:endParaRPr lang="en-GB"/>
        </a:p>
      </dgm:t>
    </dgm:pt>
    <dgm:pt modelId="{CBED6099-0DD8-1E4B-A9A4-4E2BD37DB4B5}" type="pres">
      <dgm:prSet presAssocID="{AC54B314-572B-49C1-830E-71481024AC27}" presName="Name0" presStyleCnt="0">
        <dgm:presLayoutVars>
          <dgm:dir/>
          <dgm:animLvl val="lvl"/>
          <dgm:resizeHandles val="exact"/>
        </dgm:presLayoutVars>
      </dgm:prSet>
      <dgm:spPr/>
    </dgm:pt>
    <dgm:pt modelId="{374233CF-0201-8B45-95F0-E87ACC56C075}" type="pres">
      <dgm:prSet presAssocID="{199868E3-9EEF-4224-BA74-8D49ED42964A}" presName="linNode" presStyleCnt="0"/>
      <dgm:spPr/>
    </dgm:pt>
    <dgm:pt modelId="{19F4BE16-27EB-CA46-B18A-00B4DA4E68A2}" type="pres">
      <dgm:prSet presAssocID="{199868E3-9EEF-4224-BA74-8D49ED42964A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C1A3466-C63D-ED42-B843-B8C4D86F8EB6}" type="pres">
      <dgm:prSet presAssocID="{199868E3-9EEF-4224-BA74-8D49ED42964A}" presName="descendantText" presStyleLbl="alignAccFollowNode1" presStyleIdx="0" presStyleCnt="3">
        <dgm:presLayoutVars>
          <dgm:bulletEnabled/>
        </dgm:presLayoutVars>
      </dgm:prSet>
      <dgm:spPr/>
    </dgm:pt>
    <dgm:pt modelId="{DAC09AE2-3DCD-A349-91E2-E4677C834BD8}" type="pres">
      <dgm:prSet presAssocID="{E3050E44-EA4C-4364-B973-C06ACF000C54}" presName="sp" presStyleCnt="0"/>
      <dgm:spPr/>
    </dgm:pt>
    <dgm:pt modelId="{2465557F-BFB0-D546-A151-F355FED782F4}" type="pres">
      <dgm:prSet presAssocID="{652C3A96-3B6E-4C76-A61C-A2E8D313EFB2}" presName="linNode" presStyleCnt="0"/>
      <dgm:spPr/>
    </dgm:pt>
    <dgm:pt modelId="{14F88958-06F8-C844-82BE-90C13B998377}" type="pres">
      <dgm:prSet presAssocID="{652C3A96-3B6E-4C76-A61C-A2E8D313EFB2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64CE018-4F58-224D-9683-454F951869DD}" type="pres">
      <dgm:prSet presAssocID="{652C3A96-3B6E-4C76-A61C-A2E8D313EFB2}" presName="descendantText" presStyleLbl="alignAccFollowNode1" presStyleIdx="1" presStyleCnt="3">
        <dgm:presLayoutVars>
          <dgm:bulletEnabled/>
        </dgm:presLayoutVars>
      </dgm:prSet>
      <dgm:spPr/>
    </dgm:pt>
    <dgm:pt modelId="{224DB8FA-235F-F542-9240-29EE336BB229}" type="pres">
      <dgm:prSet presAssocID="{060DB0F4-1D53-4326-8226-4482F8452C39}" presName="sp" presStyleCnt="0"/>
      <dgm:spPr/>
    </dgm:pt>
    <dgm:pt modelId="{728EC9BF-558E-1946-ACB6-88B501C14810}" type="pres">
      <dgm:prSet presAssocID="{8AA6E9FE-5659-4410-82FA-035A60A98526}" presName="linNode" presStyleCnt="0"/>
      <dgm:spPr/>
    </dgm:pt>
    <dgm:pt modelId="{A5056D8D-E9BC-6D47-9210-74F307200A4C}" type="pres">
      <dgm:prSet presAssocID="{8AA6E9FE-5659-4410-82FA-035A60A98526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8BB53094-BBD4-9A40-9440-7A6729D255F1}" type="pres">
      <dgm:prSet presAssocID="{8AA6E9FE-5659-4410-82FA-035A60A98526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5948E905-F4A2-FC45-B3E6-EE646BA236BA}" type="presOf" srcId="{F07328D1-233F-E642-B7D2-EE36A8D4F49E}" destId="{8BB53094-BBD4-9A40-9440-7A6729D255F1}" srcOrd="0" destOrd="2" presId="urn:microsoft.com/office/officeart/2016/7/layout/VerticalSolidActionList"/>
    <dgm:cxn modelId="{A2CD0606-9853-4703-98CF-B6AA4639FD65}" srcId="{AC54B314-572B-49C1-830E-71481024AC27}" destId="{199868E3-9EEF-4224-BA74-8D49ED42964A}" srcOrd="0" destOrd="0" parTransId="{B12DC4CB-437D-4994-A4E2-6FE7A8DE1FB2}" sibTransId="{E3050E44-EA4C-4364-B973-C06ACF000C54}"/>
    <dgm:cxn modelId="{E3772F0D-8C3F-6E49-920D-CCC13A82C0C8}" srcId="{8AA6E9FE-5659-4410-82FA-035A60A98526}" destId="{F07328D1-233F-E642-B7D2-EE36A8D4F49E}" srcOrd="2" destOrd="0" parTransId="{0230BA16-D62E-AD41-B657-3C7D1BCE0BE5}" sibTransId="{E530C5CB-E16E-2D40-8C96-C56664426FF6}"/>
    <dgm:cxn modelId="{45A87013-9B63-4905-BCD7-88C417F92855}" srcId="{8AA6E9FE-5659-4410-82FA-035A60A98526}" destId="{5DF19050-B2F4-4D5A-B086-F3F311488D5E}" srcOrd="0" destOrd="0" parTransId="{188261CC-A33E-4B58-A85F-4DA00B8DB23B}" sibTransId="{9DB7E5A0-5CBD-4057-9051-D341DE8F74F4}"/>
    <dgm:cxn modelId="{B851F117-D5A7-DA45-A2D0-3367CE872ECF}" type="presOf" srcId="{303B4ED4-7456-3D40-AF8B-156A026F8BAB}" destId="{F64CE018-4F58-224D-9683-454F951869DD}" srcOrd="0" destOrd="1" presId="urn:microsoft.com/office/officeart/2016/7/layout/VerticalSolidActionList"/>
    <dgm:cxn modelId="{3E80721C-E237-2C4A-90B0-5E9CDFE67753}" type="presOf" srcId="{5DF19050-B2F4-4D5A-B086-F3F311488D5E}" destId="{8BB53094-BBD4-9A40-9440-7A6729D255F1}" srcOrd="0" destOrd="0" presId="urn:microsoft.com/office/officeart/2016/7/layout/VerticalSolidActionList"/>
    <dgm:cxn modelId="{AE76C01D-7672-AD49-81A0-AC97918F19DC}" type="presOf" srcId="{F40372BC-FBE9-4783-8745-29A8CC41B2A0}" destId="{4C1A3466-C63D-ED42-B843-B8C4D86F8EB6}" srcOrd="0" destOrd="0" presId="urn:microsoft.com/office/officeart/2016/7/layout/VerticalSolidActionList"/>
    <dgm:cxn modelId="{3C88B727-F2FA-BA44-906D-7D88F2F2A9EF}" srcId="{8AA6E9FE-5659-4410-82FA-035A60A98526}" destId="{6ACE82A8-80E6-904C-959A-88A31A64C7BA}" srcOrd="3" destOrd="0" parTransId="{D7166E53-8B46-7F47-AEB3-A6BDAA2CB3F4}" sibTransId="{993BC5E9-9E4A-1A4D-A7D0-EC43B19F65E8}"/>
    <dgm:cxn modelId="{58BB1C28-855B-AD4A-95D4-77D5A628FF0C}" type="presOf" srcId="{199868E3-9EEF-4224-BA74-8D49ED42964A}" destId="{19F4BE16-27EB-CA46-B18A-00B4DA4E68A2}" srcOrd="0" destOrd="0" presId="urn:microsoft.com/office/officeart/2016/7/layout/VerticalSolidActionList"/>
    <dgm:cxn modelId="{564C2538-A1DE-9F41-8D94-FA8EA62DA418}" type="presOf" srcId="{AC54B314-572B-49C1-830E-71481024AC27}" destId="{CBED6099-0DD8-1E4B-A9A4-4E2BD37DB4B5}" srcOrd="0" destOrd="0" presId="urn:microsoft.com/office/officeart/2016/7/layout/VerticalSolidActionList"/>
    <dgm:cxn modelId="{64FF2443-29CA-D74D-A375-61690B76D02B}" srcId="{8AA6E9FE-5659-4410-82FA-035A60A98526}" destId="{A426CC0D-ABF0-5445-B66A-17EAD6268B65}" srcOrd="1" destOrd="0" parTransId="{01C62F64-A91C-D34D-BFB1-1E31CAC47021}" sibTransId="{6EA4D712-F72C-E641-8A9C-421EC516BB43}"/>
    <dgm:cxn modelId="{766C1449-9CF5-F240-9758-18467540807D}" type="presOf" srcId="{8AA6E9FE-5659-4410-82FA-035A60A98526}" destId="{A5056D8D-E9BC-6D47-9210-74F307200A4C}" srcOrd="0" destOrd="0" presId="urn:microsoft.com/office/officeart/2016/7/layout/VerticalSolidActionList"/>
    <dgm:cxn modelId="{1D41094F-FE9B-9D4F-B548-DC95CA3026F0}" type="presOf" srcId="{652C3A96-3B6E-4C76-A61C-A2E8D313EFB2}" destId="{14F88958-06F8-C844-82BE-90C13B998377}" srcOrd="0" destOrd="0" presId="urn:microsoft.com/office/officeart/2016/7/layout/VerticalSolidActionList"/>
    <dgm:cxn modelId="{9A7BB361-2BFE-2441-975D-477C66F47A6A}" type="presOf" srcId="{3A9683AD-42DE-E045-80F9-A1A00101E4C3}" destId="{4C1A3466-C63D-ED42-B843-B8C4D86F8EB6}" srcOrd="0" destOrd="2" presId="urn:microsoft.com/office/officeart/2016/7/layout/VerticalSolidActionList"/>
    <dgm:cxn modelId="{890E526F-A7FC-47FF-90B6-D5C9CE41E446}" srcId="{199868E3-9EEF-4224-BA74-8D49ED42964A}" destId="{F40372BC-FBE9-4783-8745-29A8CC41B2A0}" srcOrd="0" destOrd="0" parTransId="{9BE92271-6219-4C1F-A459-6F3F278AF968}" sibTransId="{9AA19B74-185C-42E2-AD54-CD285DD92FE2}"/>
    <dgm:cxn modelId="{33432E76-751E-D44D-BAAC-FF95BA0D821C}" srcId="{199868E3-9EEF-4224-BA74-8D49ED42964A}" destId="{F4F17CC2-89DD-2B44-A389-226C4AF05366}" srcOrd="1" destOrd="0" parTransId="{E7FCCDC0-5470-BD49-A7DE-71B0D441EAB7}" sibTransId="{E43B3F31-9FE2-9C48-9E3D-3B1C68AD9E28}"/>
    <dgm:cxn modelId="{C7765988-2A05-4C36-A36E-E6DFA8DFA998}" srcId="{652C3A96-3B6E-4C76-A61C-A2E8D313EFB2}" destId="{D0108C25-E056-4F19-AD17-29A16624800C}" srcOrd="0" destOrd="0" parTransId="{240D5106-C5AF-44A5-AF70-E0F5D7D70536}" sibTransId="{BF726572-14D7-40DA-B368-8903610A49E4}"/>
    <dgm:cxn modelId="{CF196295-F9AC-4244-B161-0B07564070C1}" srcId="{652C3A96-3B6E-4C76-A61C-A2E8D313EFB2}" destId="{303B4ED4-7456-3D40-AF8B-156A026F8BAB}" srcOrd="1" destOrd="0" parTransId="{88968805-696B-244D-95A7-69783EBD4323}" sibTransId="{012B7D95-59D1-634C-9CBB-60B92C313A3E}"/>
    <dgm:cxn modelId="{380B41C2-6D47-4881-AF1D-BEC70E1EBE2B}" srcId="{AC54B314-572B-49C1-830E-71481024AC27}" destId="{652C3A96-3B6E-4C76-A61C-A2E8D313EFB2}" srcOrd="1" destOrd="0" parTransId="{1137792D-10D5-47EA-8D1F-CAE0432E0A82}" sibTransId="{060DB0F4-1D53-4326-8226-4482F8452C39}"/>
    <dgm:cxn modelId="{2E0E13C3-10EA-FF4D-BC98-A32FEEA2790C}" type="presOf" srcId="{D0108C25-E056-4F19-AD17-29A16624800C}" destId="{F64CE018-4F58-224D-9683-454F951869DD}" srcOrd="0" destOrd="0" presId="urn:microsoft.com/office/officeart/2016/7/layout/VerticalSolidActionList"/>
    <dgm:cxn modelId="{1B108ED1-A707-4E41-8D32-A182B934651A}" type="presOf" srcId="{6ACE82A8-80E6-904C-959A-88A31A64C7BA}" destId="{8BB53094-BBD4-9A40-9440-7A6729D255F1}" srcOrd="0" destOrd="3" presId="urn:microsoft.com/office/officeart/2016/7/layout/VerticalSolidActionList"/>
    <dgm:cxn modelId="{D4394CDE-D79C-4C4D-826B-D3DC1498636B}" type="presOf" srcId="{A426CC0D-ABF0-5445-B66A-17EAD6268B65}" destId="{8BB53094-BBD4-9A40-9440-7A6729D255F1}" srcOrd="0" destOrd="1" presId="urn:microsoft.com/office/officeart/2016/7/layout/VerticalSolidActionList"/>
    <dgm:cxn modelId="{8C9A54F5-67A6-4044-9093-FEBD3453C095}" srcId="{199868E3-9EEF-4224-BA74-8D49ED42964A}" destId="{3A9683AD-42DE-E045-80F9-A1A00101E4C3}" srcOrd="2" destOrd="0" parTransId="{91A50D95-DED0-B646-A028-9A6767805F7A}" sibTransId="{35F2C5D5-7D23-B044-8002-918E256A30E5}"/>
    <dgm:cxn modelId="{77A2ECF9-E018-D14D-BB5A-D74469057611}" type="presOf" srcId="{F4F17CC2-89DD-2B44-A389-226C4AF05366}" destId="{4C1A3466-C63D-ED42-B843-B8C4D86F8EB6}" srcOrd="0" destOrd="1" presId="urn:microsoft.com/office/officeart/2016/7/layout/VerticalSolidActionList"/>
    <dgm:cxn modelId="{57F6E2FF-644B-46DE-9717-B9772ED1C228}" srcId="{AC54B314-572B-49C1-830E-71481024AC27}" destId="{8AA6E9FE-5659-4410-82FA-035A60A98526}" srcOrd="2" destOrd="0" parTransId="{8308BED5-AF3B-467D-8F37-4A6C25CBFE59}" sibTransId="{C1DEB5DD-7143-45A6-B241-EC6D8D660BF0}"/>
    <dgm:cxn modelId="{1B6EBDB1-E020-3C44-B4B4-AB9B30ED51F4}" type="presParOf" srcId="{CBED6099-0DD8-1E4B-A9A4-4E2BD37DB4B5}" destId="{374233CF-0201-8B45-95F0-E87ACC56C075}" srcOrd="0" destOrd="0" presId="urn:microsoft.com/office/officeart/2016/7/layout/VerticalSolidActionList"/>
    <dgm:cxn modelId="{E3A97190-3F0D-F94E-B158-8AAF533E52D8}" type="presParOf" srcId="{374233CF-0201-8B45-95F0-E87ACC56C075}" destId="{19F4BE16-27EB-CA46-B18A-00B4DA4E68A2}" srcOrd="0" destOrd="0" presId="urn:microsoft.com/office/officeart/2016/7/layout/VerticalSolidActionList"/>
    <dgm:cxn modelId="{56BE8187-CDFB-324F-AF30-C06401165468}" type="presParOf" srcId="{374233CF-0201-8B45-95F0-E87ACC56C075}" destId="{4C1A3466-C63D-ED42-B843-B8C4D86F8EB6}" srcOrd="1" destOrd="0" presId="urn:microsoft.com/office/officeart/2016/7/layout/VerticalSolidActionList"/>
    <dgm:cxn modelId="{ECFEF646-D57F-6D44-A3FC-BCBAD3F8DC34}" type="presParOf" srcId="{CBED6099-0DD8-1E4B-A9A4-4E2BD37DB4B5}" destId="{DAC09AE2-3DCD-A349-91E2-E4677C834BD8}" srcOrd="1" destOrd="0" presId="urn:microsoft.com/office/officeart/2016/7/layout/VerticalSolidActionList"/>
    <dgm:cxn modelId="{EEE91D34-3AE1-6946-BA16-F42C97A22777}" type="presParOf" srcId="{CBED6099-0DD8-1E4B-A9A4-4E2BD37DB4B5}" destId="{2465557F-BFB0-D546-A151-F355FED782F4}" srcOrd="2" destOrd="0" presId="urn:microsoft.com/office/officeart/2016/7/layout/VerticalSolidActionList"/>
    <dgm:cxn modelId="{EAF1D86B-44D5-1A44-9105-9BAFEB58B235}" type="presParOf" srcId="{2465557F-BFB0-D546-A151-F355FED782F4}" destId="{14F88958-06F8-C844-82BE-90C13B998377}" srcOrd="0" destOrd="0" presId="urn:microsoft.com/office/officeart/2016/7/layout/VerticalSolidActionList"/>
    <dgm:cxn modelId="{33FB02B1-58DE-2344-AB61-C9F59BF848DB}" type="presParOf" srcId="{2465557F-BFB0-D546-A151-F355FED782F4}" destId="{F64CE018-4F58-224D-9683-454F951869DD}" srcOrd="1" destOrd="0" presId="urn:microsoft.com/office/officeart/2016/7/layout/VerticalSolidActionList"/>
    <dgm:cxn modelId="{7A59494E-3D91-2640-A49A-A212D343BD01}" type="presParOf" srcId="{CBED6099-0DD8-1E4B-A9A4-4E2BD37DB4B5}" destId="{224DB8FA-235F-F542-9240-29EE336BB229}" srcOrd="3" destOrd="0" presId="urn:microsoft.com/office/officeart/2016/7/layout/VerticalSolidActionList"/>
    <dgm:cxn modelId="{8EFB531A-5EB7-C94A-93AD-FB06E387A3FC}" type="presParOf" srcId="{CBED6099-0DD8-1E4B-A9A4-4E2BD37DB4B5}" destId="{728EC9BF-558E-1946-ACB6-88B501C14810}" srcOrd="4" destOrd="0" presId="urn:microsoft.com/office/officeart/2016/7/layout/VerticalSolidActionList"/>
    <dgm:cxn modelId="{1AFBE03E-21DF-324D-8D42-BA9C0E9E5A13}" type="presParOf" srcId="{728EC9BF-558E-1946-ACB6-88B501C14810}" destId="{A5056D8D-E9BC-6D47-9210-74F307200A4C}" srcOrd="0" destOrd="0" presId="urn:microsoft.com/office/officeart/2016/7/layout/VerticalSolidActionList"/>
    <dgm:cxn modelId="{C0D6673A-F7F6-E341-99C1-0A3BD0C2EE46}" type="presParOf" srcId="{728EC9BF-558E-1946-ACB6-88B501C14810}" destId="{8BB53094-BBD4-9A40-9440-7A6729D255F1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A3466-C63D-ED42-B843-B8C4D86F8EB6}">
      <dsp:nvSpPr>
        <dsp:cNvPr id="0" name=""/>
        <dsp:cNvSpPr/>
      </dsp:nvSpPr>
      <dsp:spPr>
        <a:xfrm>
          <a:off x="2255520" y="1586"/>
          <a:ext cx="9022080" cy="162606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053" tIns="413022" rIns="175053" bIns="413022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i="1" kern="1200" dirty="0"/>
            <a:t>Nonlinear Structural Materials module</a:t>
          </a:r>
          <a:endParaRPr lang="en-US" sz="1200" i="1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Passive components modelled as incompressible, isotropic neo-Hookean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200" kern="1200" dirty="0"/>
            <a:t>Filling of the bladder implemented using the </a:t>
          </a:r>
          <a:r>
            <a:rPr lang="en-GB" sz="1200" i="1" kern="1200" dirty="0"/>
            <a:t>Enclosed Cavity </a:t>
          </a:r>
          <a:r>
            <a:rPr lang="en-GB" sz="1200" kern="1200" dirty="0"/>
            <a:t>feature</a:t>
          </a:r>
        </a:p>
      </dsp:txBody>
      <dsp:txXfrm>
        <a:off x="2255520" y="1586"/>
        <a:ext cx="9022080" cy="1626068"/>
      </dsp:txXfrm>
    </dsp:sp>
    <dsp:sp modelId="{19F4BE16-27EB-CA46-B18A-00B4DA4E68A2}">
      <dsp:nvSpPr>
        <dsp:cNvPr id="0" name=""/>
        <dsp:cNvSpPr/>
      </dsp:nvSpPr>
      <dsp:spPr>
        <a:xfrm>
          <a:off x="0" y="1586"/>
          <a:ext cx="2255520" cy="162606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9355" tIns="160619" rIns="119355" bIns="16061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Passive ground matrix</a:t>
          </a:r>
          <a:endParaRPr lang="en-US" sz="2000" kern="1200" dirty="0"/>
        </a:p>
      </dsp:txBody>
      <dsp:txXfrm>
        <a:off x="0" y="1586"/>
        <a:ext cx="2255520" cy="1626068"/>
      </dsp:txXfrm>
    </dsp:sp>
    <dsp:sp modelId="{F64CE018-4F58-224D-9683-454F951869DD}">
      <dsp:nvSpPr>
        <dsp:cNvPr id="0" name=""/>
        <dsp:cNvSpPr/>
      </dsp:nvSpPr>
      <dsp:spPr>
        <a:xfrm>
          <a:off x="2255520" y="1725219"/>
          <a:ext cx="9022080" cy="1626068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053" tIns="413022" rIns="175053" bIns="413022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Active stress decomposition: </a:t>
          </a:r>
          <a14:m xmlns:a14="http://schemas.microsoft.com/office/drawing/2010/main">
            <m:oMath xmlns:m="http://schemas.openxmlformats.org/officeDocument/2006/math">
              <m:r>
                <a:rPr lang="en-GB" sz="120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𝜎</m:t>
              </m:r>
              <m:r>
                <a:rPr lang="en-GB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= </m:t>
              </m:r>
              <m:sSup>
                <m:sSupPr>
                  <m:ctrlPr>
                    <a:rPr lang="en-GB" sz="12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sSupPr>
                <m:e>
                  <m:r>
                    <a:rPr lang="en-GB" sz="1200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</m:e>
                <m:sup>
                  <m:r>
                    <a:rPr lang="en-GB" sz="12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𝑃</m:t>
                  </m:r>
                </m:sup>
              </m:sSup>
              <m:r>
                <a:rPr lang="en-GB" sz="12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+</m:t>
              </m:r>
              <m:sSup>
                <m:sSupPr>
                  <m:ctrlPr>
                    <a:rPr lang="en-GB" sz="12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m:ctrlPr>
                </m:sSupPr>
                <m:e>
                  <m:r>
                    <a:rPr lang="en-GB" sz="1200" i="1" kern="120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𝜎</m:t>
                  </m:r>
                </m:e>
                <m:sup>
                  <m:r>
                    <a:rPr lang="en-GB" sz="12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𝐴</m:t>
                  </m:r>
                </m:sup>
              </m:sSup>
            </m:oMath>
          </a14:m>
          <a:r>
            <a:rPr lang="en-GB" sz="1200" b="0" kern="1200" dirty="0">
              <a:ea typeface="Cambria Math" panose="02040503050406030204" pitchFamily="18" charset="0"/>
            </a:rPr>
            <a:t> with the active stress a function of muscle stretch (implement using </a:t>
          </a:r>
          <a:r>
            <a:rPr lang="en-GB" sz="1200" b="0" i="1" kern="1200" dirty="0">
              <a:ea typeface="Cambria Math" panose="02040503050406030204" pitchFamily="18" charset="0"/>
            </a:rPr>
            <a:t>External Stress </a:t>
          </a:r>
          <a:r>
            <a:rPr lang="en-GB" sz="1200" b="0" kern="1200" dirty="0">
              <a:ea typeface="Cambria Math" panose="02040503050406030204" pitchFamily="18" charset="0"/>
            </a:rPr>
            <a:t>node)</a:t>
          </a:r>
          <a:endParaRPr lang="en-US" sz="1200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ea typeface="Cambria Math" panose="02040503050406030204" pitchFamily="18" charset="0"/>
            </a:rPr>
            <a:t>SMC growth: </a:t>
          </a:r>
          <a14:m xmlns:a14="http://schemas.microsoft.com/office/drawing/2010/main">
            <m:oMath xmlns:m="http://schemas.openxmlformats.org/officeDocument/2006/math">
              <m:r>
                <m:rPr>
                  <m:nor/>
                </m:rPr>
                <a:rPr lang="en-GB" sz="1200" b="1" i="0" kern="1200" smtClean="0">
                  <a:latin typeface="Cambria Math" panose="02040503050406030204" pitchFamily="18" charset="0"/>
                </a:rPr>
                <m:t>F</m:t>
              </m:r>
              <m:r>
                <a:rPr lang="en-GB" sz="1200" b="0" i="1" kern="1200" smtClean="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n-GB" sz="12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nor/>
                    </m:rPr>
                    <a:rPr lang="en-GB" sz="1200" b="1" i="0" kern="1200" smtClean="0">
                      <a:latin typeface="Cambria Math" panose="02040503050406030204" pitchFamily="18" charset="0"/>
                    </a:rPr>
                    <m:t>F</m:t>
                  </m:r>
                </m:e>
                <m:sub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𝑒</m:t>
                  </m:r>
                </m:sub>
              </m:sSub>
              <m:r>
                <m:rPr>
                  <m:nor/>
                </m:rPr>
                <a:rPr lang="en-GB" sz="1200" b="1" i="0" kern="1200" smtClean="0">
                  <a:latin typeface="Cambria Math" panose="02040503050406030204" pitchFamily="18" charset="0"/>
                </a:rPr>
                <m:t>G</m:t>
              </m:r>
            </m:oMath>
          </a14:m>
          <a:r>
            <a:rPr lang="en-GB" sz="1200" b="0" kern="1200" dirty="0">
              <a:ea typeface="Cambria Math" panose="02040503050406030204" pitchFamily="18" charset="0"/>
            </a:rPr>
            <a:t>, where </a:t>
          </a:r>
          <a14:m xmlns:a14="http://schemas.microsoft.com/office/drawing/2010/main">
            <m:oMath xmlns:m="http://schemas.openxmlformats.org/officeDocument/2006/math">
              <m:r>
                <m:rPr>
                  <m:nor/>
                </m:rPr>
                <a:rPr lang="en-GB" sz="1200" b="1" kern="1200">
                  <a:latin typeface="Cambria Math" panose="02040503050406030204" pitchFamily="18" charset="0"/>
                </a:rPr>
                <m:t>G</m:t>
              </m:r>
            </m:oMath>
          </a14:m>
          <a:r>
            <a:rPr lang="en-GB" sz="1200" b="0" kern="1200" dirty="0">
              <a:ea typeface="Cambria Math" panose="02040503050406030204" pitchFamily="18" charset="0"/>
            </a:rPr>
            <a:t> describes changes in shape and volume due to growth (implement using </a:t>
          </a:r>
          <a:r>
            <a:rPr lang="en-GB" sz="1200" b="0" i="1" kern="1200" dirty="0">
              <a:ea typeface="Cambria Math" panose="02040503050406030204" pitchFamily="18" charset="0"/>
            </a:rPr>
            <a:t>External Strain </a:t>
          </a:r>
          <a:r>
            <a:rPr lang="en-GB" sz="1200" b="0" kern="1200" dirty="0">
              <a:ea typeface="Cambria Math" panose="02040503050406030204" pitchFamily="18" charset="0"/>
            </a:rPr>
            <a:t>node)</a:t>
          </a:r>
        </a:p>
      </dsp:txBody>
      <dsp:txXfrm>
        <a:off x="2255520" y="1725219"/>
        <a:ext cx="9022080" cy="1626068"/>
      </dsp:txXfrm>
    </dsp:sp>
    <dsp:sp modelId="{14F88958-06F8-C844-82BE-90C13B998377}">
      <dsp:nvSpPr>
        <dsp:cNvPr id="0" name=""/>
        <dsp:cNvSpPr/>
      </dsp:nvSpPr>
      <dsp:spPr>
        <a:xfrm>
          <a:off x="0" y="1725219"/>
          <a:ext cx="2255520" cy="1626068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9355" tIns="160619" rIns="119355" bIns="16061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SMC contraction and hypertrophy</a:t>
          </a:r>
          <a:endParaRPr lang="en-US" sz="2000" kern="1200" dirty="0"/>
        </a:p>
      </dsp:txBody>
      <dsp:txXfrm>
        <a:off x="0" y="1725219"/>
        <a:ext cx="2255520" cy="1626068"/>
      </dsp:txXfrm>
    </dsp:sp>
    <dsp:sp modelId="{8BB53094-BBD4-9A40-9440-7A6729D255F1}">
      <dsp:nvSpPr>
        <dsp:cNvPr id="0" name=""/>
        <dsp:cNvSpPr/>
      </dsp:nvSpPr>
      <dsp:spPr>
        <a:xfrm>
          <a:off x="2255520" y="3448852"/>
          <a:ext cx="9022080" cy="1626068"/>
        </a:xfrm>
        <a:prstGeom prst="rect">
          <a:avLst/>
        </a:prstGeom>
        <a:solidFill>
          <a:schemeClr val="accent5">
            <a:tint val="40000"/>
            <a:alpha val="90000"/>
            <a:hueOff val="-6739761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1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053" tIns="413022" rIns="175053" bIns="413022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Collagen fibres modelled using the </a:t>
          </a:r>
          <a:r>
            <a:rPr lang="en-GB" sz="1200" i="1" kern="1200" dirty="0"/>
            <a:t>Fiber </a:t>
          </a:r>
          <a:r>
            <a:rPr lang="en-GB" sz="1200" i="0" kern="1200" dirty="0"/>
            <a:t>node</a:t>
          </a:r>
          <a:endParaRPr lang="en-US" sz="1200" i="0" kern="1200" dirty="0"/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Remodelling to maintain homeostasis ⇨ update recruitment stretch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en-GB" sz="120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en-GB" sz="1200" i="1" kern="1200" smtClean="0">
                      <a:latin typeface="Cambria Math" panose="02040503050406030204" pitchFamily="18" charset="0"/>
                    </a:rPr>
                    <m:t>𝜕</m:t>
                  </m:r>
                  <m:sSub>
                    <m:sSubPr>
                      <m:ctrlPr>
                        <a:rPr lang="en-GB" sz="1200" i="1" kern="120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GB" sz="120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e>
                    <m:sub>
                      <m:r>
                        <a:rPr lang="en-GB" sz="1200" b="0" i="1" kern="1200" smtClean="0">
                          <a:latin typeface="Cambria Math" panose="02040503050406030204" pitchFamily="18" charset="0"/>
                        </a:rPr>
                        <m:t>𝑅</m:t>
                      </m:r>
                    </m:sub>
                  </m:sSub>
                </m:num>
                <m:den>
                  <m:r>
                    <a:rPr lang="en-GB" sz="1200" i="1" kern="1200" smtClean="0">
                      <a:latin typeface="Cambria Math" panose="02040503050406030204" pitchFamily="18" charset="0"/>
                    </a:rPr>
                    <m:t>𝜕</m:t>
                  </m:r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𝑡</m:t>
                  </m:r>
                </m:den>
              </m:f>
              <m:r>
                <a:rPr lang="en-GB" sz="1200" b="0" i="1" kern="1200" smtClean="0">
                  <a:latin typeface="Cambria Math" panose="02040503050406030204" pitchFamily="18" charset="0"/>
                </a:rPr>
                <m:t>=</m:t>
              </m:r>
              <m:sSub>
                <m:sSubPr>
                  <m:ctrlPr>
                    <a:rPr lang="en-GB" sz="12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GB" sz="1200" b="0" i="1" kern="120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𝛼</m:t>
                  </m:r>
                </m:e>
                <m:sub>
                  <m:r>
                    <a:rPr lang="en-GB" sz="1200" b="0" i="1" kern="1200" smtClean="0">
                      <a:latin typeface="Cambria Math" panose="02040503050406030204" pitchFamily="18" charset="0"/>
                    </a:rPr>
                    <m:t>𝑐</m:t>
                  </m:r>
                </m:sub>
              </m:sSub>
              <m:d>
                <m:dPr>
                  <m:ctrlPr>
                    <a:rPr lang="en-GB" sz="12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f>
                    <m:fPr>
                      <m:ctrlPr>
                        <a:rPr lang="en-GB" sz="1200" b="0" i="1" kern="1200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sSub>
                        <m:sSubPr>
                          <m:ctrlP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sz="1200" b="0" i="1" kern="1200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2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</m:num>
                    <m:den>
                      <m:sSubSup>
                        <m:sSubSupPr>
                          <m:ctrlP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200" i="1" kern="12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GB" sz="1200" b="0" i="1" kern="120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</m:den>
                  </m:f>
                </m:e>
              </m:d>
            </m:oMath>
          </a14:m>
          <a:r>
            <a:rPr lang="en-GB" sz="1200" kern="1200" dirty="0"/>
            <a:t>,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Update recruitment stretch at end of each time step, implemented using </a:t>
          </a:r>
          <a:r>
            <a:rPr lang="en-GB" sz="1200" i="1" kern="1200" dirty="0"/>
            <a:t>State Variables </a:t>
          </a:r>
          <a:r>
            <a:rPr lang="en-GB" sz="1200" kern="1200" dirty="0"/>
            <a:t>node</a:t>
          </a:r>
        </a:p>
      </dsp:txBody>
      <dsp:txXfrm>
        <a:off x="2255520" y="3448852"/>
        <a:ext cx="9022080" cy="1626068"/>
      </dsp:txXfrm>
    </dsp:sp>
    <dsp:sp modelId="{A5056D8D-E9BC-6D47-9210-74F307200A4C}">
      <dsp:nvSpPr>
        <dsp:cNvPr id="0" name=""/>
        <dsp:cNvSpPr/>
      </dsp:nvSpPr>
      <dsp:spPr>
        <a:xfrm>
          <a:off x="0" y="3448852"/>
          <a:ext cx="2255520" cy="1626068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9355" tIns="160619" rIns="119355" bIns="16061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Collagen remodelling</a:t>
          </a:r>
          <a:endParaRPr lang="en-US" sz="2000" kern="1200" dirty="0"/>
        </a:p>
      </dsp:txBody>
      <dsp:txXfrm>
        <a:off x="0" y="3448852"/>
        <a:ext cx="2255520" cy="162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61097-2537-724E-93A0-E6DE76BE46D8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6F91E-8E08-FC45-B0ED-7BC55AF0D6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05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A3F51-0713-7041-84D1-4CF650934BF1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0C1D-4DC5-9E47-8584-0014D715BD58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2BA4-F359-514B-9544-899AEEAAE619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42758-0355-144A-AFDF-5216DA5199B5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76CD8-820E-C348-8F1C-E60D03743B51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F587-75AC-8A4B-9686-B45ABE9B1DCF}" type="datetime1">
              <a:rPr lang="en-GB" smtClean="0"/>
              <a:t>21/10/2024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6D61-E265-1045-B7E4-49BC8807BF49}" type="datetime1">
              <a:rPr lang="en-GB" smtClean="0"/>
              <a:t>21/10/2024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31A5-0370-D844-A12A-7BB0E2107A64}" type="datetime1">
              <a:rPr lang="en-GB" smtClean="0"/>
              <a:t>21/10/2024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F9BF6-5015-4B4A-9259-3024A71F2E63}" type="datetime1">
              <a:rPr lang="en-GB" smtClean="0"/>
              <a:t>21/10/2024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4C85-F1B8-F44F-961E-6C89BC5BA224}" type="datetime1">
              <a:rPr lang="en-GB" smtClean="0"/>
              <a:t>21/10/2024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A28C-CAB5-9A4A-9671-6A65AFA6F548}" type="datetime1">
              <a:rPr lang="en-GB" smtClean="0"/>
              <a:t>21/10/2024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D3771-052C-6348-8472-E2F5684A1219}" type="datetime1">
              <a:rPr lang="en-GB" smtClean="0"/>
              <a:t>21/10/2024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00.png"/><Relationship Id="rId7" Type="http://schemas.openxmlformats.org/officeDocument/2006/relationships/image" Target="../media/image24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11" Type="http://schemas.openxmlformats.org/officeDocument/2006/relationships/image" Target="../media/image29.png"/><Relationship Id="rId5" Type="http://schemas.openxmlformats.org/officeDocument/2006/relationships/image" Target="../media/image220.png"/><Relationship Id="rId10" Type="http://schemas.openxmlformats.org/officeDocument/2006/relationships/image" Target="../media/image270.png"/><Relationship Id="rId4" Type="http://schemas.openxmlformats.org/officeDocument/2006/relationships/image" Target="../media/image210.png"/><Relationship Id="rId9" Type="http://schemas.openxmlformats.org/officeDocument/2006/relationships/image" Target="../media/image2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15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1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13.png"/><Relationship Id="rId5" Type="http://schemas.openxmlformats.org/officeDocument/2006/relationships/image" Target="../media/image34.png"/><Relationship Id="rId10" Type="http://schemas.openxmlformats.org/officeDocument/2006/relationships/image" Target="../media/image12.png"/><Relationship Id="rId4" Type="http://schemas.openxmlformats.org/officeDocument/2006/relationships/image" Target="../media/image33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32895-E6CC-D9A3-746C-22EC409AC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420" y="1223497"/>
            <a:ext cx="7847760" cy="220550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BOOM: towards a digital twin of the bladder</a:t>
            </a:r>
          </a:p>
        </p:txBody>
      </p:sp>
      <p:pic>
        <p:nvPicPr>
          <p:cNvPr id="5" name="Picture 4" descr="A blue and red striped vase&#10;&#10;Description automatically generated">
            <a:extLst>
              <a:ext uri="{FF2B5EF4-FFF2-40B4-BE49-F238E27FC236}">
                <a16:creationId xmlns:a16="http://schemas.microsoft.com/office/drawing/2014/main" id="{F6A64FDB-F261-123B-8CC9-451ABCCEB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1360" y="2363861"/>
            <a:ext cx="4244340" cy="424434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4BB5DCC6-2EB0-206E-1266-D7DA343FC31B}"/>
              </a:ext>
            </a:extLst>
          </p:cNvPr>
          <p:cNvSpPr txBox="1">
            <a:spLocks/>
          </p:cNvSpPr>
          <p:nvPr/>
        </p:nvSpPr>
        <p:spPr>
          <a:xfrm>
            <a:off x="0" y="3613633"/>
            <a:ext cx="7650866" cy="14049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Kieran Boniface</a:t>
            </a:r>
            <a:r>
              <a:rPr lang="en-GB" sz="1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9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Shaghayegh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Zamani Ashtiani</a:t>
            </a:r>
            <a:r>
              <a:rPr lang="en-GB" sz="1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Naoki Yoshimira</a:t>
            </a:r>
            <a:r>
              <a:rPr lang="en-GB" sz="1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Anne Robertson</a:t>
            </a:r>
            <a:r>
              <a:rPr lang="en-GB" sz="1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GB" sz="1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Paul Watton</a:t>
            </a:r>
            <a:r>
              <a:rPr lang="en-GB" sz="1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1,3 </a:t>
            </a:r>
          </a:p>
          <a:p>
            <a:r>
              <a:rPr lang="en-GB" sz="1800" dirty="0"/>
              <a:t>Department of Computer Science, University of Sheffield, UK</a:t>
            </a:r>
          </a:p>
          <a:p>
            <a:r>
              <a:rPr lang="en-GB" sz="1800" dirty="0"/>
              <a:t>Department of Urology, University of Pittsburgh, US</a:t>
            </a:r>
          </a:p>
          <a:p>
            <a:r>
              <a:rPr lang="en-GB" sz="1800" dirty="0"/>
              <a:t>Department of Mech. Engineering and Materials Science, University of Pittsburgh, US</a:t>
            </a:r>
          </a:p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8DC920-587A-A883-5F8E-F5A70DED1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24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A57D7-8A07-BEF8-7170-F31ECDA18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61AAB-D496-26E4-43EB-3AE41DEF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Passive filling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2C328EC-5086-4030-6787-02444F43FD34}"/>
              </a:ext>
            </a:extLst>
          </p:cNvPr>
          <p:cNvGrpSpPr/>
          <p:nvPr/>
        </p:nvGrpSpPr>
        <p:grpSpPr>
          <a:xfrm>
            <a:off x="525516" y="880577"/>
            <a:ext cx="10828284" cy="5572884"/>
            <a:chOff x="1149720" y="1365969"/>
            <a:chExt cx="9588795" cy="49349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2E147D5-5B7D-F19B-581A-7367FE0FF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225094" y="1365969"/>
              <a:ext cx="4513421" cy="4513421"/>
            </a:xfrm>
            <a:prstGeom prst="rect">
              <a:avLst/>
            </a:prstGeom>
          </p:spPr>
        </p:pic>
        <p:pic>
          <p:nvPicPr>
            <p:cNvPr id="9" name="Picture 8" descr="A colorful object with a black background&#10;&#10;Description automatically generated">
              <a:extLst>
                <a:ext uri="{FF2B5EF4-FFF2-40B4-BE49-F238E27FC236}">
                  <a16:creationId xmlns:a16="http://schemas.microsoft.com/office/drawing/2014/main" id="{AD673F2C-FBF1-AB5F-FD30-78DCA9FC5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9720" y="2083348"/>
              <a:ext cx="2926730" cy="292673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88A07D-BF70-46D7-762B-3A46178E294F}"/>
                </a:ext>
              </a:extLst>
            </p:cNvPr>
            <p:cNvSpPr txBox="1"/>
            <p:nvPr/>
          </p:nvSpPr>
          <p:spPr>
            <a:xfrm>
              <a:off x="4651460" y="5747053"/>
              <a:ext cx="1177123" cy="5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Filling</a:t>
              </a:r>
            </a:p>
          </p:txBody>
        </p:sp>
        <p:sp>
          <p:nvSpPr>
            <p:cNvPr id="8" name="Curved Up Arrow 7">
              <a:extLst>
                <a:ext uri="{FF2B5EF4-FFF2-40B4-BE49-F238E27FC236}">
                  <a16:creationId xmlns:a16="http://schemas.microsoft.com/office/drawing/2014/main" id="{DC3F9885-D2E4-C974-BCFB-82C2B13FC0C9}"/>
                </a:ext>
              </a:extLst>
            </p:cNvPr>
            <p:cNvSpPr/>
            <p:nvPr/>
          </p:nvSpPr>
          <p:spPr>
            <a:xfrm>
              <a:off x="2613085" y="5010078"/>
              <a:ext cx="5305133" cy="553886"/>
            </a:xfrm>
            <a:prstGeom prst="curvedUpArrow">
              <a:avLst>
                <a:gd name="adj1" fmla="val 11652"/>
                <a:gd name="adj2" fmla="val 50000"/>
                <a:gd name="adj3" fmla="val 25000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E1B67EAA-A11E-4076-331D-2C4DB0BE31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4367591" y="365125"/>
            <a:ext cx="6127750" cy="6127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F325E93-15F5-4DB2-8524-288F162ABEB3}"/>
              </a:ext>
            </a:extLst>
          </p:cNvPr>
          <p:cNvSpPr txBox="1"/>
          <p:nvPr/>
        </p:nvSpPr>
        <p:spPr>
          <a:xfrm>
            <a:off x="1890921" y="7562126"/>
            <a:ext cx="2103120" cy="147732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Growth and remodelling algorithms run about this full state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128F6D4-3F88-A116-A61B-E655DD1E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253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DF6908-6ABA-6D5B-27E9-4DA3E69F79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567B-0950-C71A-EBDC-BD2251A6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Passive filling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961837A-A1DC-9565-8634-59352233E642}"/>
              </a:ext>
            </a:extLst>
          </p:cNvPr>
          <p:cNvGrpSpPr/>
          <p:nvPr/>
        </p:nvGrpSpPr>
        <p:grpSpPr>
          <a:xfrm>
            <a:off x="402821" y="1877633"/>
            <a:ext cx="6028708" cy="3102734"/>
            <a:chOff x="1149720" y="1365969"/>
            <a:chExt cx="9588795" cy="49349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4828A12-B858-55EC-D3C3-8C4DD92ED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225094" y="1365969"/>
              <a:ext cx="4513421" cy="4513422"/>
            </a:xfrm>
            <a:prstGeom prst="rect">
              <a:avLst/>
            </a:prstGeom>
          </p:spPr>
        </p:pic>
        <p:pic>
          <p:nvPicPr>
            <p:cNvPr id="9" name="Picture 8" descr="A colorful object with a black background&#10;&#10;Description automatically generated">
              <a:extLst>
                <a:ext uri="{FF2B5EF4-FFF2-40B4-BE49-F238E27FC236}">
                  <a16:creationId xmlns:a16="http://schemas.microsoft.com/office/drawing/2014/main" id="{577643D6-85BC-D155-59D6-89CF25F935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9720" y="2083348"/>
              <a:ext cx="2926730" cy="292673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947D71-5EDE-BAB8-B27C-DE94AAE6D569}"/>
                </a:ext>
              </a:extLst>
            </p:cNvPr>
            <p:cNvSpPr txBox="1"/>
            <p:nvPr/>
          </p:nvSpPr>
          <p:spPr>
            <a:xfrm>
              <a:off x="4651460" y="5747053"/>
              <a:ext cx="1177123" cy="5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Filling</a:t>
              </a:r>
            </a:p>
          </p:txBody>
        </p:sp>
        <p:sp>
          <p:nvSpPr>
            <p:cNvPr id="8" name="Curved Up Arrow 7">
              <a:extLst>
                <a:ext uri="{FF2B5EF4-FFF2-40B4-BE49-F238E27FC236}">
                  <a16:creationId xmlns:a16="http://schemas.microsoft.com/office/drawing/2014/main" id="{2F6B3213-6745-6064-7D5E-3B95BD594172}"/>
                </a:ext>
              </a:extLst>
            </p:cNvPr>
            <p:cNvSpPr/>
            <p:nvPr/>
          </p:nvSpPr>
          <p:spPr>
            <a:xfrm>
              <a:off x="2613085" y="5010078"/>
              <a:ext cx="5305133" cy="553885"/>
            </a:xfrm>
            <a:prstGeom prst="curvedUpArrow">
              <a:avLst>
                <a:gd name="adj1" fmla="val 11652"/>
                <a:gd name="adj2" fmla="val 50000"/>
                <a:gd name="adj3" fmla="val 25000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289C18B-96B9-D364-042D-3B843FFB188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76733" y="365125"/>
            <a:ext cx="6127750" cy="6127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8CE4D2-F1B4-F001-32E2-96BAB32B6D76}"/>
              </a:ext>
            </a:extLst>
          </p:cNvPr>
          <p:cNvSpPr txBox="1"/>
          <p:nvPr/>
        </p:nvSpPr>
        <p:spPr>
          <a:xfrm>
            <a:off x="1939047" y="7570810"/>
            <a:ext cx="2103120" cy="147732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Growth and remodelling algorithms run about this full state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CE1B3-57F2-4E71-3640-586BD1951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445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3E6D3-C043-C82B-4DBE-6ED5F7413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E11B7-B35B-2188-3CEF-82E6F0221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Passive filling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02BCDF-D963-D678-6032-15E21D435B6A}"/>
              </a:ext>
            </a:extLst>
          </p:cNvPr>
          <p:cNvGrpSpPr/>
          <p:nvPr/>
        </p:nvGrpSpPr>
        <p:grpSpPr>
          <a:xfrm>
            <a:off x="402821" y="1877633"/>
            <a:ext cx="6028708" cy="3102734"/>
            <a:chOff x="1149720" y="1365969"/>
            <a:chExt cx="9588795" cy="493496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50F69A3-1CE2-C0E7-2DB8-96A95CE78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225094" y="1365969"/>
              <a:ext cx="4513421" cy="4513422"/>
            </a:xfrm>
            <a:prstGeom prst="rect">
              <a:avLst/>
            </a:prstGeom>
          </p:spPr>
        </p:pic>
        <p:pic>
          <p:nvPicPr>
            <p:cNvPr id="9" name="Picture 8" descr="A colorful object with a black background&#10;&#10;Description automatically generated">
              <a:extLst>
                <a:ext uri="{FF2B5EF4-FFF2-40B4-BE49-F238E27FC236}">
                  <a16:creationId xmlns:a16="http://schemas.microsoft.com/office/drawing/2014/main" id="{FE588CF4-5607-0A2B-1A2E-329E01AA6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9720" y="2083348"/>
              <a:ext cx="2926730" cy="292673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D10B4C6-7323-D415-07E3-0BC83F8C6389}"/>
                </a:ext>
              </a:extLst>
            </p:cNvPr>
            <p:cNvSpPr txBox="1"/>
            <p:nvPr/>
          </p:nvSpPr>
          <p:spPr>
            <a:xfrm>
              <a:off x="4651460" y="5747053"/>
              <a:ext cx="1177123" cy="5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Filling</a:t>
              </a:r>
            </a:p>
          </p:txBody>
        </p:sp>
        <p:sp>
          <p:nvSpPr>
            <p:cNvPr id="8" name="Curved Up Arrow 7">
              <a:extLst>
                <a:ext uri="{FF2B5EF4-FFF2-40B4-BE49-F238E27FC236}">
                  <a16:creationId xmlns:a16="http://schemas.microsoft.com/office/drawing/2014/main" id="{795A4C80-B986-A32B-00E0-AFF3EEEEAFB2}"/>
                </a:ext>
              </a:extLst>
            </p:cNvPr>
            <p:cNvSpPr/>
            <p:nvPr/>
          </p:nvSpPr>
          <p:spPr>
            <a:xfrm>
              <a:off x="2613085" y="5010078"/>
              <a:ext cx="5305133" cy="553886"/>
            </a:xfrm>
            <a:prstGeom prst="curvedUpArrow">
              <a:avLst>
                <a:gd name="adj1" fmla="val 11652"/>
                <a:gd name="adj2" fmla="val 50000"/>
                <a:gd name="adj3" fmla="val 25000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CAE3988-CC5B-5522-B671-8DB1DBE75C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76733" y="365125"/>
            <a:ext cx="6127750" cy="6127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670811-F90D-4E69-B328-BAD264727E3B}"/>
              </a:ext>
            </a:extLst>
          </p:cNvPr>
          <p:cNvSpPr txBox="1"/>
          <p:nvPr/>
        </p:nvSpPr>
        <p:spPr>
          <a:xfrm>
            <a:off x="1939047" y="5244704"/>
            <a:ext cx="2103120" cy="147732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Growth and remodelling algorithms run about this full state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6DDC4-7356-F64D-F0B6-6720676A6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35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9FB55-3A36-04FA-8B3D-566FFBA8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6428" y="414670"/>
            <a:ext cx="6707372" cy="1276018"/>
          </a:xfrm>
        </p:spPr>
        <p:txBody>
          <a:bodyPr/>
          <a:lstStyle/>
          <a:p>
            <a:r>
              <a:rPr lang="en-GB" dirty="0"/>
              <a:t>G&amp;R Illustration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21BF0-F9DB-880B-C30D-8721D76E6475}"/>
              </a:ext>
            </a:extLst>
          </p:cNvPr>
          <p:cNvSpPr txBox="1"/>
          <p:nvPr/>
        </p:nvSpPr>
        <p:spPr>
          <a:xfrm>
            <a:off x="838200" y="952024"/>
            <a:ext cx="2787316" cy="92333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Growth and remodelling algorithms run about this full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6B445E-8E08-5A46-6B7C-BE47C020D838}"/>
                  </a:ext>
                </a:extLst>
              </p:cNvPr>
              <p:cNvSpPr txBox="1"/>
              <p:nvPr/>
            </p:nvSpPr>
            <p:spPr>
              <a:xfrm>
                <a:off x="4303103" y="2102932"/>
                <a:ext cx="2902689" cy="2652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SMC growth triggered after 5 days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This perturbs tissue from homeostasis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Remodelling acts to return tissue to its homeostatic state, i.e. until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6B445E-8E08-5A46-6B7C-BE47C020D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3103" y="2102932"/>
                <a:ext cx="2902689" cy="2652136"/>
              </a:xfrm>
              <a:prstGeom prst="rect">
                <a:avLst/>
              </a:prstGeom>
              <a:blipFill>
                <a:blip r:embed="rId2"/>
                <a:stretch>
                  <a:fillRect l="-870" t="-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3DDAA6BB-DF5C-0A8A-9A1D-4B3B8359B7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20731" y="1870021"/>
            <a:ext cx="4351338" cy="4351338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5DDCC5-5946-C493-30A7-49BC02AD08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19931" y="2356098"/>
            <a:ext cx="2837697" cy="2837697"/>
          </a:xfrm>
          <a:prstGeom prst="rect">
            <a:avLst/>
          </a:prstGeom>
        </p:spPr>
      </p:pic>
      <p:sp>
        <p:nvSpPr>
          <p:cNvPr id="16" name="Curved Up Arrow 15">
            <a:extLst>
              <a:ext uri="{FF2B5EF4-FFF2-40B4-BE49-F238E27FC236}">
                <a16:creationId xmlns:a16="http://schemas.microsoft.com/office/drawing/2014/main" id="{1274EA04-DD2C-03EF-609F-2F2531BF9E57}"/>
              </a:ext>
            </a:extLst>
          </p:cNvPr>
          <p:cNvSpPr/>
          <p:nvPr/>
        </p:nvSpPr>
        <p:spPr>
          <a:xfrm>
            <a:off x="1180622" y="4867046"/>
            <a:ext cx="1233377" cy="558419"/>
          </a:xfrm>
          <a:prstGeom prst="curved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A476D7-B9DC-9E17-FBAC-3020E8677734}"/>
              </a:ext>
            </a:extLst>
          </p:cNvPr>
          <p:cNvSpPr txBox="1"/>
          <p:nvPr/>
        </p:nvSpPr>
        <p:spPr>
          <a:xfrm>
            <a:off x="1181849" y="5454116"/>
            <a:ext cx="1913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Constituent turnover/remodelling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9301E6-4440-AAB0-C494-55016C38318E}"/>
                  </a:ext>
                </a:extLst>
              </p:cNvPr>
              <p:cNvSpPr txBox="1"/>
              <p:nvPr/>
            </p:nvSpPr>
            <p:spPr>
              <a:xfrm>
                <a:off x="4990198" y="4835490"/>
                <a:ext cx="1138615" cy="663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39301E6-4440-AAB0-C494-55016C383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0198" y="4835490"/>
                <a:ext cx="1138615" cy="663643"/>
              </a:xfrm>
              <a:prstGeom prst="rect">
                <a:avLst/>
              </a:prstGeom>
              <a:blipFill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59A3B182-53DD-97C0-9BBE-92C83F2EE5D4}"/>
              </a:ext>
            </a:extLst>
          </p:cNvPr>
          <p:cNvSpPr txBox="1"/>
          <p:nvPr/>
        </p:nvSpPr>
        <p:spPr>
          <a:xfrm>
            <a:off x="5658124" y="5205337"/>
            <a:ext cx="287079" cy="2725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A7E88D9-3C54-0E45-8D6B-72E52B7AC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51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6" grpId="0" animBg="1"/>
      <p:bldP spid="17" grpId="0"/>
      <p:bldP spid="18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E5B2D-E6FC-5A3C-84EA-8AABC87D2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Micturition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D4D8B-D2CD-307C-A383-4E1BE6A13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See my poster!</a:t>
            </a:r>
          </a:p>
        </p:txBody>
      </p:sp>
      <p:pic>
        <p:nvPicPr>
          <p:cNvPr id="5" name="Picture 4" descr="A graph with lines and words&#10;&#10;Description automatically generated with medium confidence">
            <a:extLst>
              <a:ext uri="{FF2B5EF4-FFF2-40B4-BE49-F238E27FC236}">
                <a16:creationId xmlns:a16="http://schemas.microsoft.com/office/drawing/2014/main" id="{F858BCCF-6874-022C-0C6B-F351269E7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22" y="2468244"/>
            <a:ext cx="4389756" cy="43897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6A9796-F590-9169-B4AC-65A18ACDA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74173">
            <a:off x="7113270" y="624337"/>
            <a:ext cx="3740696" cy="52784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2E2C3-C4B5-BB0F-0BA3-8D1C34095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6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75943-5083-FEF9-618D-E6C4516D2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19A25-109F-E435-A50A-23E129E7C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have developed an initial framework for tissue growth and remodelling in COMSOL</a:t>
            </a:r>
          </a:p>
          <a:p>
            <a:r>
              <a:rPr lang="en-GB" dirty="0"/>
              <a:t>Rate-based constrained mixture model for healthy bladder growth and remodelling</a:t>
            </a:r>
          </a:p>
          <a:p>
            <a:r>
              <a:rPr lang="en-GB" dirty="0"/>
              <a:t>Can use this framework to test G&amp;R hypotheses</a:t>
            </a:r>
          </a:p>
          <a:p>
            <a:r>
              <a:rPr lang="en-GB" dirty="0"/>
              <a:t>Next steps:</a:t>
            </a:r>
          </a:p>
          <a:p>
            <a:pPr lvl="1"/>
            <a:r>
              <a:rPr lang="en-GB" dirty="0"/>
              <a:t>Combine G&amp;R model with micturition model</a:t>
            </a:r>
          </a:p>
          <a:p>
            <a:pPr lvl="1"/>
            <a:r>
              <a:rPr lang="en-GB" dirty="0"/>
              <a:t>Introduce obstruction and simulate response to BOO</a:t>
            </a:r>
          </a:p>
          <a:p>
            <a:pPr lvl="1"/>
            <a:r>
              <a:rPr lang="en-GB" dirty="0"/>
              <a:t>Pathway signalling model and collagen growth (fibrosis)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D0CFD-CBC2-C59D-4E9D-05C1529D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66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CC67E1-B8A8-C3C9-603B-CC019DEE79AD}"/>
              </a:ext>
            </a:extLst>
          </p:cNvPr>
          <p:cNvSpPr txBox="1"/>
          <p:nvPr/>
        </p:nvSpPr>
        <p:spPr>
          <a:xfrm>
            <a:off x="3440656" y="435948"/>
            <a:ext cx="5218304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US NIH-R01  (Aug 2023-July 2028)</a:t>
            </a:r>
          </a:p>
          <a:p>
            <a:pPr algn="ctr"/>
            <a:r>
              <a:rPr lang="en-GB" b="0" i="1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A Digital Twin for Designing Bladder Treatment informed by </a:t>
            </a:r>
          </a:p>
          <a:p>
            <a:pPr algn="ctr"/>
            <a:r>
              <a:rPr lang="en-GB" b="0" i="1" dirty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Bladder Outlet Obstruction Mechanobiology</a:t>
            </a:r>
            <a:endParaRPr lang="en-GB" i="1" dirty="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87D62BC1-3E23-4712-A735-C7A7109E1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025" y="3429000"/>
            <a:ext cx="4285566" cy="237524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3201FDB-E080-3AAF-24E8-15041D9947F3}"/>
              </a:ext>
            </a:extLst>
          </p:cNvPr>
          <p:cNvGrpSpPr/>
          <p:nvPr/>
        </p:nvGrpSpPr>
        <p:grpSpPr>
          <a:xfrm>
            <a:off x="430065" y="2300828"/>
            <a:ext cx="3010591" cy="1890642"/>
            <a:chOff x="405381" y="1507737"/>
            <a:chExt cx="3010591" cy="1890642"/>
          </a:xfrm>
        </p:grpSpPr>
        <p:pic>
          <p:nvPicPr>
            <p:cNvPr id="7" name="Picture 12">
              <a:extLst>
                <a:ext uri="{FF2B5EF4-FFF2-40B4-BE49-F238E27FC236}">
                  <a16:creationId xmlns:a16="http://schemas.microsoft.com/office/drawing/2014/main" id="{A8D6517C-4533-6E50-62D1-0900303EE1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98" t="263" r="9695" b="-263"/>
            <a:stretch/>
          </p:blipFill>
          <p:spPr bwMode="auto">
            <a:xfrm>
              <a:off x="405381" y="1690688"/>
              <a:ext cx="2748955" cy="17076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Image result for university of pittsburgh logo">
              <a:extLst>
                <a:ext uri="{FF2B5EF4-FFF2-40B4-BE49-F238E27FC236}">
                  <a16:creationId xmlns:a16="http://schemas.microsoft.com/office/drawing/2014/main" id="{24C97B3C-4D5A-4CFD-B32A-AB8D87CB0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3786" y="1507737"/>
              <a:ext cx="782186" cy="758494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B4D22B-5AA6-2B8D-82DD-E197337D2FBF}"/>
              </a:ext>
            </a:extLst>
          </p:cNvPr>
          <p:cNvGrpSpPr/>
          <p:nvPr/>
        </p:nvGrpSpPr>
        <p:grpSpPr>
          <a:xfrm>
            <a:off x="8758072" y="2326590"/>
            <a:ext cx="2930253" cy="1890642"/>
            <a:chOff x="8683644" y="1507737"/>
            <a:chExt cx="2930253" cy="1890642"/>
          </a:xfrm>
        </p:grpSpPr>
        <p:pic>
          <p:nvPicPr>
            <p:cNvPr id="9" name="Picture 8" descr="A building with a tower and a tree&#10;&#10;Description automatically generated with medium confidence">
              <a:extLst>
                <a:ext uri="{FF2B5EF4-FFF2-40B4-BE49-F238E27FC236}">
                  <a16:creationId xmlns:a16="http://schemas.microsoft.com/office/drawing/2014/main" id="{096E4981-52C8-2800-68F3-BE1982D5FC02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63497" y="1691979"/>
              <a:ext cx="2750400" cy="1706400"/>
            </a:xfrm>
            <a:prstGeom prst="rect">
              <a:avLst/>
            </a:prstGeom>
          </p:spPr>
        </p:pic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id="{6D7566A8-5864-60C3-DD07-04988823B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3644" y="1507737"/>
              <a:ext cx="656528" cy="774347"/>
            </a:xfrm>
            <a:prstGeom prst="rect">
              <a:avLst/>
            </a:prstGeom>
            <a:noFill/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D32392C-D241-2C0A-0DA8-1A61BB50C697}"/>
              </a:ext>
            </a:extLst>
          </p:cNvPr>
          <p:cNvSpPr txBox="1"/>
          <p:nvPr/>
        </p:nvSpPr>
        <p:spPr>
          <a:xfrm>
            <a:off x="2269671" y="1782680"/>
            <a:ext cx="76526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Anne Robertson (PI), </a:t>
            </a:r>
            <a:r>
              <a:rPr lang="en-GB" sz="1400" i="1" dirty="0"/>
              <a:t>Pittsburgh, US</a:t>
            </a:r>
          </a:p>
          <a:p>
            <a:pPr algn="ctr"/>
            <a:r>
              <a:rPr lang="en-GB" sz="1400" dirty="0"/>
              <a:t> Naoki Yoshimura (MPI), </a:t>
            </a:r>
            <a:r>
              <a:rPr lang="en-GB" sz="1400" i="1" dirty="0"/>
              <a:t>Pittsburgh, US</a:t>
            </a:r>
          </a:p>
          <a:p>
            <a:pPr algn="ctr"/>
            <a:r>
              <a:rPr lang="en-GB" sz="1400" dirty="0"/>
              <a:t>Paul Watton (MPI), </a:t>
            </a:r>
            <a:r>
              <a:rPr lang="en-GB" sz="1400" i="1" dirty="0"/>
              <a:t>Sheffield, UK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A58FA2B-2927-51A9-B306-088532F31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5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8586A-8FE5-B591-04DA-A772D2678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Recruitment and homeostatic stretches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096FD5-2AA8-CBD9-4A22-6EDAD97B14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410200" cy="4351338"/>
              </a:xfrm>
            </p:spPr>
            <p:txBody>
              <a:bodyPr/>
              <a:lstStyle/>
              <a:p>
                <a:r>
                  <a:rPr lang="en-GB" b="1" dirty="0"/>
                  <a:t>Collagen fibres bear load when in tension only</a:t>
                </a:r>
              </a:p>
              <a:p>
                <a:pPr lvl="1"/>
                <a:r>
                  <a:rPr lang="en-GB" dirty="0"/>
                  <a:t>Hence collagen fibres do not contribute to stress unless taut</a:t>
                </a:r>
              </a:p>
              <a:p>
                <a:r>
                  <a:rPr lang="en-GB" b="1" dirty="0">
                    <a:solidFill>
                      <a:schemeClr val="accent1"/>
                    </a:solidFill>
                  </a:rPr>
                  <a:t>Recruitment stretch,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b="0" dirty="0"/>
                  <a:t> the stretch at which collagen fibres start to be load bearing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096FD5-2AA8-CBD9-4A22-6EDAD97B14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410200" cy="4351338"/>
              </a:xfrm>
              <a:blipFill>
                <a:blip r:embed="rId2"/>
                <a:stretch>
                  <a:fillRect l="-2108" t="-2326" r="-2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0" name="Group 79">
            <a:extLst>
              <a:ext uri="{FF2B5EF4-FFF2-40B4-BE49-F238E27FC236}">
                <a16:creationId xmlns:a16="http://schemas.microsoft.com/office/drawing/2014/main" id="{BE60A793-A7C7-110F-369F-2AB6C33C8E4A}"/>
              </a:ext>
            </a:extLst>
          </p:cNvPr>
          <p:cNvGrpSpPr/>
          <p:nvPr/>
        </p:nvGrpSpPr>
        <p:grpSpPr>
          <a:xfrm>
            <a:off x="7921164" y="1501926"/>
            <a:ext cx="1460661" cy="1285823"/>
            <a:chOff x="8896786" y="1501926"/>
            <a:chExt cx="1460661" cy="128582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0B697FC-7497-9ECF-0254-DF0BAAED8ACE}"/>
                </a:ext>
              </a:extLst>
            </p:cNvPr>
            <p:cNvGrpSpPr/>
            <p:nvPr/>
          </p:nvGrpSpPr>
          <p:grpSpPr>
            <a:xfrm>
              <a:off x="8896786" y="1936849"/>
              <a:ext cx="1460661" cy="850900"/>
              <a:chOff x="8896788" y="1786325"/>
              <a:chExt cx="1460661" cy="850900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DC81D83F-F6F0-8D82-0AC7-C8B076EF4BEB}"/>
                  </a:ext>
                </a:extLst>
              </p:cNvPr>
              <p:cNvSpPr/>
              <p:nvPr/>
            </p:nvSpPr>
            <p:spPr>
              <a:xfrm>
                <a:off x="8896788" y="1786325"/>
                <a:ext cx="1460661" cy="85090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6055DB10-55B9-63EB-6D95-75AF27CD8078}"/>
                  </a:ext>
                </a:extLst>
              </p:cNvPr>
              <p:cNvSpPr/>
              <p:nvPr/>
            </p:nvSpPr>
            <p:spPr>
              <a:xfrm>
                <a:off x="9039828" y="2001950"/>
                <a:ext cx="480349" cy="127792"/>
              </a:xfrm>
              <a:custGeom>
                <a:avLst/>
                <a:gdLst>
                  <a:gd name="connsiteX0" fmla="*/ 0 w 486137"/>
                  <a:gd name="connsiteY0" fmla="*/ 283599 h 295424"/>
                  <a:gd name="connsiteX1" fmla="*/ 162046 w 486137"/>
                  <a:gd name="connsiteY1" fmla="*/ 19 h 295424"/>
                  <a:gd name="connsiteX2" fmla="*/ 335666 w 486137"/>
                  <a:gd name="connsiteY2" fmla="*/ 295174 h 295424"/>
                  <a:gd name="connsiteX3" fmla="*/ 486137 w 486137"/>
                  <a:gd name="connsiteY3" fmla="*/ 40531 h 29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6137" h="295424">
                    <a:moveTo>
                      <a:pt x="0" y="283599"/>
                    </a:moveTo>
                    <a:cubicBezTo>
                      <a:pt x="53051" y="140844"/>
                      <a:pt x="106102" y="-1910"/>
                      <a:pt x="162046" y="19"/>
                    </a:cubicBezTo>
                    <a:cubicBezTo>
                      <a:pt x="217990" y="1948"/>
                      <a:pt x="281651" y="288422"/>
                      <a:pt x="335666" y="295174"/>
                    </a:cubicBezTo>
                    <a:cubicBezTo>
                      <a:pt x="389681" y="301926"/>
                      <a:pt x="437909" y="171228"/>
                      <a:pt x="486137" y="40531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D50E310C-094B-5AF9-2CC3-A0355B015643}"/>
                  </a:ext>
                </a:extLst>
              </p:cNvPr>
              <p:cNvSpPr/>
              <p:nvPr/>
            </p:nvSpPr>
            <p:spPr>
              <a:xfrm>
                <a:off x="9039828" y="2275341"/>
                <a:ext cx="480349" cy="127792"/>
              </a:xfrm>
              <a:custGeom>
                <a:avLst/>
                <a:gdLst>
                  <a:gd name="connsiteX0" fmla="*/ 0 w 486137"/>
                  <a:gd name="connsiteY0" fmla="*/ 283599 h 295424"/>
                  <a:gd name="connsiteX1" fmla="*/ 162046 w 486137"/>
                  <a:gd name="connsiteY1" fmla="*/ 19 h 295424"/>
                  <a:gd name="connsiteX2" fmla="*/ 335666 w 486137"/>
                  <a:gd name="connsiteY2" fmla="*/ 295174 h 295424"/>
                  <a:gd name="connsiteX3" fmla="*/ 486137 w 486137"/>
                  <a:gd name="connsiteY3" fmla="*/ 40531 h 29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6137" h="295424">
                    <a:moveTo>
                      <a:pt x="0" y="283599"/>
                    </a:moveTo>
                    <a:cubicBezTo>
                      <a:pt x="53051" y="140844"/>
                      <a:pt x="106102" y="-1910"/>
                      <a:pt x="162046" y="19"/>
                    </a:cubicBezTo>
                    <a:cubicBezTo>
                      <a:pt x="217990" y="1948"/>
                      <a:pt x="281651" y="288422"/>
                      <a:pt x="335666" y="295174"/>
                    </a:cubicBezTo>
                    <a:cubicBezTo>
                      <a:pt x="389681" y="301926"/>
                      <a:pt x="437909" y="171228"/>
                      <a:pt x="486137" y="40531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A9F66B0E-81A1-B7A2-03A7-EEBE5324AADE}"/>
                  </a:ext>
                </a:extLst>
              </p:cNvPr>
              <p:cNvSpPr/>
              <p:nvPr/>
            </p:nvSpPr>
            <p:spPr>
              <a:xfrm>
                <a:off x="9714548" y="1998433"/>
                <a:ext cx="480349" cy="127792"/>
              </a:xfrm>
              <a:custGeom>
                <a:avLst/>
                <a:gdLst>
                  <a:gd name="connsiteX0" fmla="*/ 0 w 486137"/>
                  <a:gd name="connsiteY0" fmla="*/ 283599 h 295424"/>
                  <a:gd name="connsiteX1" fmla="*/ 162046 w 486137"/>
                  <a:gd name="connsiteY1" fmla="*/ 19 h 295424"/>
                  <a:gd name="connsiteX2" fmla="*/ 335666 w 486137"/>
                  <a:gd name="connsiteY2" fmla="*/ 295174 h 295424"/>
                  <a:gd name="connsiteX3" fmla="*/ 486137 w 486137"/>
                  <a:gd name="connsiteY3" fmla="*/ 40531 h 29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6137" h="295424">
                    <a:moveTo>
                      <a:pt x="0" y="283599"/>
                    </a:moveTo>
                    <a:cubicBezTo>
                      <a:pt x="53051" y="140844"/>
                      <a:pt x="106102" y="-1910"/>
                      <a:pt x="162046" y="19"/>
                    </a:cubicBezTo>
                    <a:cubicBezTo>
                      <a:pt x="217990" y="1948"/>
                      <a:pt x="281651" y="288422"/>
                      <a:pt x="335666" y="295174"/>
                    </a:cubicBezTo>
                    <a:cubicBezTo>
                      <a:pt x="389681" y="301926"/>
                      <a:pt x="437909" y="171228"/>
                      <a:pt x="486137" y="40531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908C6748-499E-C674-77BA-8B5092CE9AE0}"/>
                  </a:ext>
                </a:extLst>
              </p:cNvPr>
              <p:cNvSpPr/>
              <p:nvPr/>
            </p:nvSpPr>
            <p:spPr>
              <a:xfrm>
                <a:off x="9702974" y="2275341"/>
                <a:ext cx="480349" cy="127792"/>
              </a:xfrm>
              <a:custGeom>
                <a:avLst/>
                <a:gdLst>
                  <a:gd name="connsiteX0" fmla="*/ 0 w 486137"/>
                  <a:gd name="connsiteY0" fmla="*/ 283599 h 295424"/>
                  <a:gd name="connsiteX1" fmla="*/ 162046 w 486137"/>
                  <a:gd name="connsiteY1" fmla="*/ 19 h 295424"/>
                  <a:gd name="connsiteX2" fmla="*/ 335666 w 486137"/>
                  <a:gd name="connsiteY2" fmla="*/ 295174 h 295424"/>
                  <a:gd name="connsiteX3" fmla="*/ 486137 w 486137"/>
                  <a:gd name="connsiteY3" fmla="*/ 40531 h 295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6137" h="295424">
                    <a:moveTo>
                      <a:pt x="0" y="283599"/>
                    </a:moveTo>
                    <a:cubicBezTo>
                      <a:pt x="53051" y="140844"/>
                      <a:pt x="106102" y="-1910"/>
                      <a:pt x="162046" y="19"/>
                    </a:cubicBezTo>
                    <a:cubicBezTo>
                      <a:pt x="217990" y="1948"/>
                      <a:pt x="281651" y="288422"/>
                      <a:pt x="335666" y="295174"/>
                    </a:cubicBezTo>
                    <a:cubicBezTo>
                      <a:pt x="389681" y="301926"/>
                      <a:pt x="437909" y="171228"/>
                      <a:pt x="486137" y="40531"/>
                    </a:cubicBezTo>
                  </a:path>
                </a:pathLst>
              </a:custGeom>
              <a:grp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18A3A23-166F-A314-D01B-9E869A6C18B9}"/>
                </a:ext>
              </a:extLst>
            </p:cNvPr>
            <p:cNvCxnSpPr>
              <a:cxnSpLocks/>
            </p:cNvCxnSpPr>
            <p:nvPr/>
          </p:nvCxnSpPr>
          <p:spPr>
            <a:xfrm>
              <a:off x="8924156" y="1825625"/>
              <a:ext cx="1405919" cy="0"/>
            </a:xfrm>
            <a:prstGeom prst="line">
              <a:avLst/>
            </a:prstGeom>
            <a:ln w="12700" cap="sq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8887EAB9-A71C-F525-62FE-156DAC87077C}"/>
                    </a:ext>
                  </a:extLst>
                </p:cNvPr>
                <p:cNvSpPr txBox="1"/>
                <p:nvPr/>
              </p:nvSpPr>
              <p:spPr>
                <a:xfrm>
                  <a:off x="9351399" y="1501926"/>
                  <a:ext cx="5514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8887EAB9-A71C-F525-62FE-156DAC8707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51399" y="1501926"/>
                  <a:ext cx="551432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7545893-F7D2-C16D-2D7A-668572365138}"/>
              </a:ext>
            </a:extLst>
          </p:cNvPr>
          <p:cNvGrpSpPr/>
          <p:nvPr/>
        </p:nvGrpSpPr>
        <p:grpSpPr>
          <a:xfrm>
            <a:off x="7647299" y="3111937"/>
            <a:ext cx="2008391" cy="1259044"/>
            <a:chOff x="8622922" y="3111937"/>
            <a:chExt cx="2008391" cy="125904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23DE9A4-43C5-3D94-4CC8-0FBF555E8C2D}"/>
                </a:ext>
              </a:extLst>
            </p:cNvPr>
            <p:cNvGrpSpPr/>
            <p:nvPr/>
          </p:nvGrpSpPr>
          <p:grpSpPr>
            <a:xfrm>
              <a:off x="8622922" y="3520081"/>
              <a:ext cx="2008391" cy="850900"/>
              <a:chOff x="8619237" y="3003550"/>
              <a:chExt cx="2008391" cy="850900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id="{26EC12B0-78BA-A63C-A261-A028B8F9A1ED}"/>
                  </a:ext>
                </a:extLst>
              </p:cNvPr>
              <p:cNvSpPr/>
              <p:nvPr/>
            </p:nvSpPr>
            <p:spPr>
              <a:xfrm>
                <a:off x="8619237" y="3003550"/>
                <a:ext cx="2008391" cy="850900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FBFA544-8B82-E503-A791-C3C1D84073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23610" y="3249711"/>
                <a:ext cx="5752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73F07E3-6AF6-4702-5255-AA9DCD8FD8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4088" y="3249711"/>
                <a:ext cx="5752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5A4D9FF9-BD43-5764-21DF-747B1FCB6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26771" y="3555309"/>
                <a:ext cx="5752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C55ED1B-2750-8F74-F4E9-CA965789BC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58945" y="3555309"/>
                <a:ext cx="5752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67160B1-1901-4274-1E31-8CA1526429A7}"/>
                </a:ext>
              </a:extLst>
            </p:cNvPr>
            <p:cNvCxnSpPr>
              <a:cxnSpLocks/>
            </p:cNvCxnSpPr>
            <p:nvPr/>
          </p:nvCxnSpPr>
          <p:spPr>
            <a:xfrm>
              <a:off x="8622922" y="3458496"/>
              <a:ext cx="1952009" cy="0"/>
            </a:xfrm>
            <a:prstGeom prst="line">
              <a:avLst/>
            </a:prstGeom>
            <a:ln w="12700" cap="sq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791AB09-4803-CDAB-1BB8-1BE0C26A75C8}"/>
                    </a:ext>
                  </a:extLst>
                </p:cNvPr>
                <p:cNvSpPr txBox="1"/>
                <p:nvPr/>
              </p:nvSpPr>
              <p:spPr>
                <a:xfrm>
                  <a:off x="9324029" y="3111937"/>
                  <a:ext cx="55143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GB" b="0" dirty="0"/>
                </a:p>
                <a:p>
                  <a:endParaRPr lang="en-GB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6791AB09-4803-CDAB-1BB8-1BE0C26A75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24029" y="3111937"/>
                  <a:ext cx="551432" cy="646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3938DE7-6755-33D5-A0CA-A6612CFC0D08}"/>
              </a:ext>
            </a:extLst>
          </p:cNvPr>
          <p:cNvGrpSpPr/>
          <p:nvPr/>
        </p:nvGrpSpPr>
        <p:grpSpPr>
          <a:xfrm>
            <a:off x="7000174" y="4738202"/>
            <a:ext cx="3302641" cy="1236184"/>
            <a:chOff x="7868854" y="4738202"/>
            <a:chExt cx="3302641" cy="1236184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212E666C-8BBA-A492-63E1-F976E745BEDE}"/>
                </a:ext>
              </a:extLst>
            </p:cNvPr>
            <p:cNvSpPr/>
            <p:nvPr/>
          </p:nvSpPr>
          <p:spPr>
            <a:xfrm>
              <a:off x="7868854" y="5123486"/>
              <a:ext cx="3302641" cy="8509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37A9935-7DD4-5578-4D29-80D0B775DEA3}"/>
                </a:ext>
              </a:extLst>
            </p:cNvPr>
            <p:cNvCxnSpPr>
              <a:cxnSpLocks/>
            </p:cNvCxnSpPr>
            <p:nvPr/>
          </p:nvCxnSpPr>
          <p:spPr>
            <a:xfrm>
              <a:off x="8210127" y="5675245"/>
              <a:ext cx="1141272" cy="0"/>
            </a:xfrm>
            <a:prstGeom prst="line">
              <a:avLst/>
            </a:prstGeom>
            <a:ln w="12700">
              <a:solidFill>
                <a:srgbClr val="080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3E91749-0FE6-2F74-23D9-F571CA2AF476}"/>
                </a:ext>
              </a:extLst>
            </p:cNvPr>
            <p:cNvCxnSpPr>
              <a:cxnSpLocks/>
            </p:cNvCxnSpPr>
            <p:nvPr/>
          </p:nvCxnSpPr>
          <p:spPr>
            <a:xfrm>
              <a:off x="7868854" y="5061901"/>
              <a:ext cx="3209925" cy="0"/>
            </a:xfrm>
            <a:prstGeom prst="line">
              <a:avLst/>
            </a:prstGeom>
            <a:ln w="12700" cap="sq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FCD397C-3407-960C-E630-7AE44A722E3B}"/>
                    </a:ext>
                  </a:extLst>
                </p:cNvPr>
                <p:cNvSpPr txBox="1"/>
                <p:nvPr/>
              </p:nvSpPr>
              <p:spPr>
                <a:xfrm>
                  <a:off x="9217086" y="4738202"/>
                  <a:ext cx="55143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GB" b="0" dirty="0"/>
                </a:p>
                <a:p>
                  <a:endParaRPr lang="en-GB" dirty="0"/>
                </a:p>
              </p:txBody>
            </p:sp>
          </mc:Choice>
          <mc:Fallback xmlns="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FCD397C-3407-960C-E630-7AE44A722E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7086" y="4738202"/>
                  <a:ext cx="551432" cy="64633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B7DF8F5-710D-045D-24FB-F84CC4010C33}"/>
                </a:ext>
              </a:extLst>
            </p:cNvPr>
            <p:cNvCxnSpPr>
              <a:cxnSpLocks/>
            </p:cNvCxnSpPr>
            <p:nvPr/>
          </p:nvCxnSpPr>
          <p:spPr>
            <a:xfrm>
              <a:off x="8210127" y="5384533"/>
              <a:ext cx="1141272" cy="0"/>
            </a:xfrm>
            <a:prstGeom prst="line">
              <a:avLst/>
            </a:prstGeom>
            <a:ln w="12700">
              <a:solidFill>
                <a:srgbClr val="080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D2287C9-2D66-0018-2AAB-406993623F3A}"/>
                </a:ext>
              </a:extLst>
            </p:cNvPr>
            <p:cNvCxnSpPr>
              <a:cxnSpLocks/>
            </p:cNvCxnSpPr>
            <p:nvPr/>
          </p:nvCxnSpPr>
          <p:spPr>
            <a:xfrm>
              <a:off x="9758400" y="5384533"/>
              <a:ext cx="1141272" cy="0"/>
            </a:xfrm>
            <a:prstGeom prst="line">
              <a:avLst/>
            </a:prstGeom>
            <a:ln w="12700">
              <a:solidFill>
                <a:srgbClr val="080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B9A87F9-BE07-70DF-42D6-2296FC5FAE7D}"/>
                </a:ext>
              </a:extLst>
            </p:cNvPr>
            <p:cNvCxnSpPr>
              <a:cxnSpLocks/>
            </p:cNvCxnSpPr>
            <p:nvPr/>
          </p:nvCxnSpPr>
          <p:spPr>
            <a:xfrm>
              <a:off x="9758400" y="5675245"/>
              <a:ext cx="1141272" cy="0"/>
            </a:xfrm>
            <a:prstGeom prst="line">
              <a:avLst/>
            </a:prstGeom>
            <a:ln w="12700">
              <a:solidFill>
                <a:srgbClr val="080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C23C8509-1E78-C03C-A5D6-2A1DAAC9B16F}"/>
                  </a:ext>
                </a:extLst>
              </p:cNvPr>
              <p:cNvSpPr txBox="1"/>
              <p:nvPr/>
            </p:nvSpPr>
            <p:spPr>
              <a:xfrm>
                <a:off x="9809068" y="1546560"/>
                <a:ext cx="21249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6"/>
                    </a:solidFill>
                  </a:rPr>
                  <a:t>Collagen stretch,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endParaRPr lang="en-GB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C23C8509-1E78-C03C-A5D6-2A1DAAC9B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9068" y="1546560"/>
                <a:ext cx="2124943" cy="369332"/>
              </a:xfrm>
              <a:prstGeom prst="rect">
                <a:avLst/>
              </a:prstGeom>
              <a:blipFill>
                <a:blip r:embed="rId6"/>
                <a:stretch>
                  <a:fillRect l="-2381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0C59D6A-9A53-BC06-263C-CEA5B58B9CCA}"/>
                  </a:ext>
                </a:extLst>
              </p:cNvPr>
              <p:cNvSpPr txBox="1"/>
              <p:nvPr/>
            </p:nvSpPr>
            <p:spPr>
              <a:xfrm>
                <a:off x="10062082" y="2215032"/>
                <a:ext cx="1781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&lt;1,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A0C59D6A-9A53-BC06-263C-CEA5B58B9C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2082" y="2215032"/>
                <a:ext cx="178158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1B0BDB7-8407-E2EB-7DC1-B232D50B8B33}"/>
                  </a:ext>
                </a:extLst>
              </p:cNvPr>
              <p:cNvSpPr txBox="1"/>
              <p:nvPr/>
            </p:nvSpPr>
            <p:spPr>
              <a:xfrm>
                <a:off x="10152424" y="3760865"/>
                <a:ext cx="1781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1B0BDB7-8407-E2EB-7DC1-B232D50B8B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2424" y="3760865"/>
                <a:ext cx="178158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E4E0FF8-E6BD-F129-397F-78357E42542D}"/>
                  </a:ext>
                </a:extLst>
              </p:cNvPr>
              <p:cNvSpPr txBox="1"/>
              <p:nvPr/>
            </p:nvSpPr>
            <p:spPr>
              <a:xfrm>
                <a:off x="10163795" y="5384533"/>
                <a:ext cx="1781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&gt;1,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E4E0FF8-E6BD-F129-397F-78357E425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3795" y="5384533"/>
                <a:ext cx="178158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EED3F18-F41E-C549-FFAE-B51B253D0BB8}"/>
                  </a:ext>
                </a:extLst>
              </p:cNvPr>
              <p:cNvSpPr txBox="1"/>
              <p:nvPr/>
            </p:nvSpPr>
            <p:spPr>
              <a:xfrm>
                <a:off x="10302815" y="5979149"/>
                <a:ext cx="1138615" cy="663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EED3F18-F41E-C549-FFAE-B51B253D0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2815" y="5979149"/>
                <a:ext cx="1138615" cy="66364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92995F-00B7-2892-DFD1-FE20B8DF0610}"/>
                  </a:ext>
                </a:extLst>
              </p:cNvPr>
              <p:cNvSpPr txBox="1"/>
              <p:nvPr/>
            </p:nvSpPr>
            <p:spPr>
              <a:xfrm>
                <a:off x="1403498" y="5140972"/>
                <a:ext cx="2892055" cy="1225785"/>
              </a:xfrm>
              <a:prstGeom prst="rec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accent1"/>
                    </a:solidFill>
                  </a:rPr>
                  <a:t>Homeostatic stretch,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GB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sup>
                    </m:sSubSup>
                    <m:r>
                      <a:rPr lang="en-GB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b="1" dirty="0">
                    <a:solidFill>
                      <a:schemeClr val="accent1"/>
                    </a:solidFill>
                  </a:rPr>
                  <a:t> </a:t>
                </a:r>
                <a:r>
                  <a:rPr lang="en-GB" b="0" dirty="0"/>
                  <a:t>stretch of constituent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b="0" dirty="0"/>
                  <a:t> when tissue is in homeostasis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992995F-00B7-2892-DFD1-FE20B8DF0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498" y="5140972"/>
                <a:ext cx="2892055" cy="1225785"/>
              </a:xfrm>
              <a:prstGeom prst="rect">
                <a:avLst/>
              </a:prstGeom>
              <a:blipFill>
                <a:blip r:embed="rId11"/>
                <a:stretch>
                  <a:fillRect l="-1299" r="-2597"/>
                </a:stretch>
              </a:blipFill>
              <a:ln w="19050"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D706D6-CB5C-441B-DC9E-9E9ADDC61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4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82F1-4DCA-AC1B-1720-4CFF31460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Constrained mixture model of the bladder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EDE550-B696-EAEC-034C-4F0746CAB42E}"/>
                  </a:ext>
                </a:extLst>
              </p:cNvPr>
              <p:cNvSpPr txBox="1"/>
              <p:nvPr/>
            </p:nvSpPr>
            <p:spPr>
              <a:xfrm>
                <a:off x="1916227" y="1666741"/>
                <a:ext cx="8359547" cy="600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e>
                    </m:d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𝐿𝑃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bSup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GB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𝐷𝑆𝑀</m:t>
                        </m:r>
                      </m:sub>
                      <m:sup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bSup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3200" dirty="0"/>
                  <a:t>+</a:t>
                </a:r>
                <a:r>
                  <a:rPr lang="en-GB" sz="3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𝑆𝑀𝐶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4EDE550-B696-EAEC-034C-4F0746CAB4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227" y="1666741"/>
                <a:ext cx="8359547" cy="600549"/>
              </a:xfrm>
              <a:prstGeom prst="rect">
                <a:avLst/>
              </a:prstGeom>
              <a:blipFill>
                <a:blip r:embed="rId2"/>
                <a:stretch>
                  <a:fillRect l="-152" t="-10417" b="-29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5676EE2F-9734-206E-E689-F39B6B74AD53}"/>
              </a:ext>
            </a:extLst>
          </p:cNvPr>
          <p:cNvSpPr/>
          <p:nvPr/>
        </p:nvSpPr>
        <p:spPr>
          <a:xfrm>
            <a:off x="2766060" y="1690688"/>
            <a:ext cx="1407942" cy="67437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21DABD-C670-6020-F43C-95D6CA91902A}"/>
              </a:ext>
            </a:extLst>
          </p:cNvPr>
          <p:cNvSpPr/>
          <p:nvPr/>
        </p:nvSpPr>
        <p:spPr>
          <a:xfrm>
            <a:off x="4526280" y="1680076"/>
            <a:ext cx="3566160" cy="6743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20D20F-5B9D-04E9-3428-16D09F1AD960}"/>
              </a:ext>
            </a:extLst>
          </p:cNvPr>
          <p:cNvSpPr/>
          <p:nvPr/>
        </p:nvSpPr>
        <p:spPr>
          <a:xfrm>
            <a:off x="8341581" y="1702936"/>
            <a:ext cx="1819689" cy="67437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5A24D1-A1D8-3294-C93C-E54DAB244E0D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3130292" y="2365058"/>
            <a:ext cx="339739" cy="54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4D052D-0CAB-0D74-6956-571EEF9FECE4}"/>
                  </a:ext>
                </a:extLst>
              </p:cNvPr>
              <p:cNvSpPr txBox="1"/>
              <p:nvPr/>
            </p:nvSpPr>
            <p:spPr>
              <a:xfrm>
                <a:off x="47460" y="2913955"/>
                <a:ext cx="3211830" cy="1905522"/>
              </a:xfrm>
              <a:prstGeom prst="rect">
                <a:avLst/>
              </a:prstGeom>
              <a:noFill/>
              <a:ln w="127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Passive neo-Hookean response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sub>
                        <m:sup/>
                      </m:sSub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94D052D-0CAB-0D74-6956-571EEF9FEC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0" y="2913955"/>
                <a:ext cx="3211830" cy="1905522"/>
              </a:xfrm>
              <a:prstGeom prst="rect">
                <a:avLst/>
              </a:prstGeom>
              <a:blipFill>
                <a:blip r:embed="rId3"/>
                <a:stretch>
                  <a:fillRect l="-1569" t="-654"/>
                </a:stretch>
              </a:blipFill>
              <a:ln w="127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EDE266-DF50-4DD9-327D-24F5BC2E548D}"/>
                  </a:ext>
                </a:extLst>
              </p:cNvPr>
              <p:cNvSpPr txBox="1"/>
              <p:nvPr/>
            </p:nvSpPr>
            <p:spPr>
              <a:xfrm>
                <a:off x="3470031" y="3429000"/>
                <a:ext cx="4066760" cy="150278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GB" dirty="0"/>
                  <a:t>Exponential response of collagen fibres</a:t>
                </a:r>
              </a:p>
              <a:p>
                <a:pPr>
                  <a:lnSpc>
                    <a:spcPct val="110000"/>
                  </a:lnSpc>
                </a:pPr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GB" dirty="0"/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p>
                      </m:sSubSup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EDE266-DF50-4DD9-327D-24F5BC2E5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031" y="3429000"/>
                <a:ext cx="4066760" cy="1502784"/>
              </a:xfrm>
              <a:prstGeom prst="rect">
                <a:avLst/>
              </a:prstGeom>
              <a:blipFill>
                <a:blip r:embed="rId4"/>
                <a:stretch>
                  <a:fillRect l="-932" t="-833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E7C0F9A-3735-49EF-704B-0E34ED7F26B3}"/>
              </a:ext>
            </a:extLst>
          </p:cNvPr>
          <p:cNvCxnSpPr>
            <a:cxnSpLocks/>
            <a:stCxn id="6" idx="2"/>
            <a:endCxn id="12" idx="0"/>
          </p:cNvCxnSpPr>
          <p:nvPr/>
        </p:nvCxnSpPr>
        <p:spPr>
          <a:xfrm flipH="1">
            <a:off x="5503411" y="2354446"/>
            <a:ext cx="805949" cy="1074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C91390-1F2E-CB2A-5BD3-1856CEE937E6}"/>
                  </a:ext>
                </a:extLst>
              </p:cNvPr>
              <p:cNvSpPr txBox="1"/>
              <p:nvPr/>
            </p:nvSpPr>
            <p:spPr>
              <a:xfrm>
                <a:off x="2983230" y="5146491"/>
                <a:ext cx="8549639" cy="1242648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dirty="0"/>
                  <a:t>Active response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𝑆𝑀𝐶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b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p>
                                  </m:sSubSup>
                                </m:e>
                              </m:d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Sup>
                                    <m:sSub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𝑎𝑥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,   </m:t>
                              </m:r>
                              <m:r>
                                <m:rPr>
                                  <m:nor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otherwise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C91390-1F2E-CB2A-5BD3-1856CEE937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230" y="5146491"/>
                <a:ext cx="8549639" cy="1242648"/>
              </a:xfrm>
              <a:prstGeom prst="rect">
                <a:avLst/>
              </a:prstGeom>
              <a:blipFill>
                <a:blip r:embed="rId5"/>
                <a:stretch>
                  <a:fillRect l="-593" t="-98000" b="-175000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urved Connector 22">
            <a:extLst>
              <a:ext uri="{FF2B5EF4-FFF2-40B4-BE49-F238E27FC236}">
                <a16:creationId xmlns:a16="http://schemas.microsoft.com/office/drawing/2014/main" id="{63CD749C-65EA-107C-0914-5C65FEEA1FA8}"/>
              </a:ext>
            </a:extLst>
          </p:cNvPr>
          <p:cNvCxnSpPr>
            <a:stCxn id="7" idx="2"/>
          </p:cNvCxnSpPr>
          <p:nvPr/>
        </p:nvCxnSpPr>
        <p:spPr>
          <a:xfrm rot="16200000" flipH="1">
            <a:off x="8321756" y="3306976"/>
            <a:ext cx="2769185" cy="909844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CD7BB3-FF08-AD9D-3428-55298566F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95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A79A7-83F9-8C90-3944-4B3C4A719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Bladder Outlet Obstruction (BOO)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3414C-1F62-704E-B606-E899DEE2BC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dirty="0"/>
                  <a:t>The bladder is a compliant organ whose role is to store and empty urine</a:t>
                </a:r>
              </a:p>
              <a:p>
                <a:r>
                  <a:rPr lang="en-GB" dirty="0"/>
                  <a:t>Outlet obstruction is characterised by increased urethral resistance, typically due to benign prostate hypertrophy (BPH)</a:t>
                </a:r>
              </a:p>
              <a:p>
                <a:r>
                  <a:rPr lang="en-GB" dirty="0"/>
                  <a:t>Gives rise to myriad of lower urinary tract symptoms (LUTS), 50-75% of men over 50 experience LUTS because of BPH</a:t>
                </a:r>
              </a:p>
              <a:p>
                <a:r>
                  <a:rPr lang="en-GB" dirty="0"/>
                  <a:t>Affect bladder storage and function, resulting in lower quality of life</a:t>
                </a:r>
              </a:p>
              <a:p>
                <a:r>
                  <a:rPr lang="en-GB" dirty="0"/>
                  <a:t>Pharmacological interventions (anti fibrosis, reduce oxidative stress)</a:t>
                </a:r>
              </a:p>
              <a:p>
                <a:r>
                  <a:rPr lang="en-GB" dirty="0"/>
                  <a:t>Surgery to remove obstruction,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/>
                  <a:t> of patients who undergo surgery remain symptomatic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3414C-1F62-704E-B606-E899DEE2BC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257800" cy="4351338"/>
              </a:xfrm>
              <a:blipFill>
                <a:blip r:embed="rId2"/>
                <a:stretch>
                  <a:fillRect l="-1446" t="-2907" r="-2169" b="-2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aareurology.sg/wp-content/uploads/2022/04/shutters...">
            <a:extLst>
              <a:ext uri="{FF2B5EF4-FFF2-40B4-BE49-F238E27FC236}">
                <a16:creationId xmlns:a16="http://schemas.microsoft.com/office/drawing/2014/main" id="{6469399E-51C2-D5D9-194C-71D984B5A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386" y="1452539"/>
            <a:ext cx="5626210" cy="369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C469BC-D259-950A-0046-0971A1A4F593}"/>
              </a:ext>
            </a:extLst>
          </p:cNvPr>
          <p:cNvSpPr txBox="1"/>
          <p:nvPr/>
        </p:nvSpPr>
        <p:spPr>
          <a:xfrm>
            <a:off x="6602819" y="4719390"/>
            <a:ext cx="49423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</a:rPr>
              <a:t>https://</a:t>
            </a:r>
            <a:r>
              <a:rPr lang="en-GB" sz="1100" dirty="0" err="1">
                <a:solidFill>
                  <a:schemeClr val="tx2"/>
                </a:solidFill>
              </a:rPr>
              <a:t>aareurology.sg</a:t>
            </a:r>
            <a:r>
              <a:rPr lang="en-GB" sz="1100" dirty="0">
                <a:solidFill>
                  <a:schemeClr val="tx2"/>
                </a:solidFill>
              </a:rPr>
              <a:t>/conditions/bladder-outlet-obstruction/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4EF0395-57C5-AEC2-7B66-D2E05EB87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53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89E51-010D-CED8-4EFC-D85AD0BDD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Bladder outlet obstruction mechanobiology (BOOM)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EEE79-38A5-B1B2-8568-ADE2322FA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66415" cy="4351338"/>
          </a:xfrm>
        </p:spPr>
        <p:txBody>
          <a:bodyPr>
            <a:normAutofit/>
          </a:bodyPr>
          <a:lstStyle/>
          <a:p>
            <a:r>
              <a:rPr lang="en-GB" dirty="0"/>
              <a:t>Bladder must generate greater pressures to void to overcome increased resistance</a:t>
            </a:r>
          </a:p>
          <a:p>
            <a:r>
              <a:rPr lang="en-GB" dirty="0"/>
              <a:t>Mechanobiological response to this increased resistance</a:t>
            </a:r>
          </a:p>
          <a:p>
            <a:r>
              <a:rPr lang="en-GB" dirty="0"/>
              <a:t>Changes in bladder structure, impacting functionality</a:t>
            </a:r>
          </a:p>
          <a:p>
            <a:r>
              <a:rPr lang="en-GB" dirty="0"/>
              <a:t>3 key stages of BOO progression</a:t>
            </a:r>
          </a:p>
        </p:txBody>
      </p:sp>
      <p:pic>
        <p:nvPicPr>
          <p:cNvPr id="6" name="Picture 2" descr="aareurology.sg/wp-content/uploads/2022/04/shutters...">
            <a:extLst>
              <a:ext uri="{FF2B5EF4-FFF2-40B4-BE49-F238E27FC236}">
                <a16:creationId xmlns:a16="http://schemas.microsoft.com/office/drawing/2014/main" id="{4B1129F3-0F4B-A7EE-4A42-4382AF2FC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386" y="1452539"/>
            <a:ext cx="5626210" cy="369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53162-C3CD-4314-DAAA-DF7F593D5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852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87666-53B9-2CA6-28F3-5455FDCB3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 Progression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5C815-97FA-F009-0F10-BF2EDF265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2844800" cy="4473575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/>
              <a:t>Hypertrophy</a:t>
            </a:r>
            <a:r>
              <a:rPr lang="en-GB" dirty="0"/>
              <a:t>: SMC growth to overcome increased urethral resistance</a:t>
            </a:r>
          </a:p>
          <a:p>
            <a:r>
              <a:rPr lang="en-GB" b="1" dirty="0"/>
              <a:t>Compensation</a:t>
            </a:r>
            <a:r>
              <a:rPr lang="en-GB" dirty="0"/>
              <a:t>: growth stabilises and increased ECM deposition</a:t>
            </a:r>
          </a:p>
          <a:p>
            <a:r>
              <a:rPr lang="en-GB" b="1" dirty="0"/>
              <a:t>Decompensation:</a:t>
            </a:r>
            <a:r>
              <a:rPr lang="en-GB" dirty="0"/>
              <a:t> increased collagen deposition, SMC apoptosis and loss of functionality</a:t>
            </a:r>
            <a:endParaRPr lang="en-GB" b="1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2" descr="Fig. 2">
            <a:extLst>
              <a:ext uri="{FF2B5EF4-FFF2-40B4-BE49-F238E27FC236}">
                <a16:creationId xmlns:a16="http://schemas.microsoft.com/office/drawing/2014/main" id="{732E1E47-2DC0-BD9C-6378-ED716FB25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68"/>
          <a:stretch/>
        </p:blipFill>
        <p:spPr bwMode="auto">
          <a:xfrm>
            <a:off x="3831230" y="2094816"/>
            <a:ext cx="7979770" cy="302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11B0AC-4A9E-6464-D8B3-DFE5EA63C2EB}"/>
              </a:ext>
            </a:extLst>
          </p:cNvPr>
          <p:cNvSpPr txBox="1"/>
          <p:nvPr/>
        </p:nvSpPr>
        <p:spPr>
          <a:xfrm>
            <a:off x="3831230" y="5120921"/>
            <a:ext cx="79797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Fusco 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-apple-system"/>
              </a:rPr>
              <a:t>et al.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 Progressive bladder </a:t>
            </a:r>
            <a:r>
              <a:rPr lang="en-GB" sz="1400" b="0" i="0" dirty="0" err="1">
                <a:solidFill>
                  <a:srgbClr val="333333"/>
                </a:solidFill>
                <a:effectLst/>
                <a:latin typeface="-apple-system"/>
              </a:rPr>
              <a:t>remodeling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 due to bladder outlet obstruction: a systematic review of morphological and molecular evidences in humans. </a:t>
            </a:r>
            <a:r>
              <a:rPr lang="en-GB" sz="1400" b="0" i="1" dirty="0">
                <a:solidFill>
                  <a:srgbClr val="333333"/>
                </a:solidFill>
                <a:effectLst/>
                <a:latin typeface="-apple-system"/>
              </a:rPr>
              <a:t>BMC </a:t>
            </a:r>
            <a:r>
              <a:rPr lang="en-GB" sz="1400" b="0" i="1" dirty="0" err="1">
                <a:solidFill>
                  <a:srgbClr val="333333"/>
                </a:solidFill>
                <a:effectLst/>
                <a:latin typeface="-apple-system"/>
              </a:rPr>
              <a:t>Urol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400" b="1" i="0" dirty="0">
                <a:solidFill>
                  <a:srgbClr val="333333"/>
                </a:solidFill>
                <a:effectLst/>
                <a:latin typeface="-apple-system"/>
              </a:rPr>
              <a:t>18, </a:t>
            </a:r>
            <a:r>
              <a:rPr lang="en-GB" sz="1400" b="0" i="0" dirty="0">
                <a:solidFill>
                  <a:srgbClr val="333333"/>
                </a:solidFill>
                <a:effectLst/>
                <a:latin typeface="-apple-system"/>
              </a:rPr>
              <a:t>15 (2018). </a:t>
            </a:r>
            <a:endParaRPr lang="en-GB" sz="14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B30CDE-3782-AFD1-689C-5AB2992D1140}"/>
              </a:ext>
            </a:extLst>
          </p:cNvPr>
          <p:cNvSpPr txBox="1">
            <a:spLocks/>
          </p:cNvSpPr>
          <p:nvPr/>
        </p:nvSpPr>
        <p:spPr>
          <a:xfrm>
            <a:off x="3831230" y="2050920"/>
            <a:ext cx="8128000" cy="4022982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sz="3500" b="1" dirty="0">
                <a:solidFill>
                  <a:schemeClr val="accent1"/>
                </a:solidFill>
              </a:rPr>
              <a:t>Objectives</a:t>
            </a:r>
          </a:p>
          <a:p>
            <a:pPr>
              <a:lnSpc>
                <a:spcPct val="110000"/>
              </a:lnSpc>
            </a:pPr>
            <a:r>
              <a:rPr lang="en-GB" dirty="0"/>
              <a:t>Develop a digital twin of the bladder to understand mechanistic relationship between bladder remodelling and function</a:t>
            </a:r>
          </a:p>
          <a:p>
            <a:pPr>
              <a:lnSpc>
                <a:spcPct val="110000"/>
              </a:lnSpc>
            </a:pPr>
            <a:r>
              <a:rPr lang="en-GB" dirty="0"/>
              <a:t>Understand, predict and design surgical treatments and pharmacotherapies</a:t>
            </a:r>
          </a:p>
          <a:p>
            <a:pPr>
              <a:lnSpc>
                <a:spcPct val="110000"/>
              </a:lnSpc>
            </a:pPr>
            <a:r>
              <a:rPr lang="en-GB" dirty="0"/>
              <a:t>Predict response to surgery</a:t>
            </a:r>
          </a:p>
          <a:p>
            <a:pPr>
              <a:lnSpc>
                <a:spcPct val="110000"/>
              </a:lnSpc>
            </a:pPr>
            <a:r>
              <a:rPr lang="en-GB" i="1" dirty="0"/>
              <a:t>Rate based constrained mixture models </a:t>
            </a:r>
            <a:r>
              <a:rPr lang="en-GB" dirty="0"/>
              <a:t>to simulate changes in wall structure</a:t>
            </a:r>
          </a:p>
          <a:p>
            <a:pPr>
              <a:lnSpc>
                <a:spcPct val="110000"/>
              </a:lnSpc>
            </a:pPr>
            <a:r>
              <a:rPr lang="en-GB" b="1" i="1" dirty="0"/>
              <a:t>First steps: </a:t>
            </a:r>
            <a:r>
              <a:rPr lang="en-GB" dirty="0"/>
              <a:t>develop a framework for tissue growth and remodelling in COMSOL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90B674-C93C-CE8A-CD0D-59021115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90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AE38D-3860-04C3-D7AC-15577AEE4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Integrative modelling approach</a:t>
            </a:r>
          </a:p>
        </p:txBody>
      </p:sp>
      <p:pic>
        <p:nvPicPr>
          <p:cNvPr id="7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CA03A0CB-7B94-6DD4-B8D3-DF104F3E9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896" y="1585838"/>
            <a:ext cx="8074410" cy="4475183"/>
          </a:xfrm>
          <a:prstGeom prst="rect">
            <a:avLst/>
          </a:prstGeom>
        </p:spPr>
      </p:pic>
      <p:pic>
        <p:nvPicPr>
          <p:cNvPr id="8" name="Picture 2" descr="headshot of Anne Robertson">
            <a:extLst>
              <a:ext uri="{FF2B5EF4-FFF2-40B4-BE49-F238E27FC236}">
                <a16:creationId xmlns:a16="http://schemas.microsoft.com/office/drawing/2014/main" id="{D48CE2D7-CA35-2D36-DDB6-6D90D5868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40"/>
          <a:stretch/>
        </p:blipFill>
        <p:spPr bwMode="auto">
          <a:xfrm>
            <a:off x="10123774" y="5682350"/>
            <a:ext cx="702222" cy="780586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E4BE54-1D20-FC49-2E5A-264E65551CE6}"/>
              </a:ext>
            </a:extLst>
          </p:cNvPr>
          <p:cNvSpPr txBox="1"/>
          <p:nvPr/>
        </p:nvSpPr>
        <p:spPr>
          <a:xfrm>
            <a:off x="10010521" y="6458754"/>
            <a:ext cx="11684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Anne Robertson</a:t>
            </a:r>
          </a:p>
        </p:txBody>
      </p:sp>
      <p:pic>
        <p:nvPicPr>
          <p:cNvPr id="10" name="Picture 44">
            <a:extLst>
              <a:ext uri="{FF2B5EF4-FFF2-40B4-BE49-F238E27FC236}">
                <a16:creationId xmlns:a16="http://schemas.microsoft.com/office/drawing/2014/main" id="{5BC02210-A418-0DA1-80B9-31076E48F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916" y="5558664"/>
            <a:ext cx="292550" cy="29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Naoki Yoshimura, MD, PhD | Department of Urology | University of Pittsburgh">
            <a:extLst>
              <a:ext uri="{FF2B5EF4-FFF2-40B4-BE49-F238E27FC236}">
                <a16:creationId xmlns:a16="http://schemas.microsoft.com/office/drawing/2014/main" id="{C660B2C6-312C-D7CE-E8AD-11A3D2BFFE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r="11610"/>
          <a:stretch/>
        </p:blipFill>
        <p:spPr bwMode="auto">
          <a:xfrm>
            <a:off x="6187044" y="1519778"/>
            <a:ext cx="647060" cy="733107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A5B9371-F072-047C-447E-6E4C095BB553}"/>
              </a:ext>
            </a:extLst>
          </p:cNvPr>
          <p:cNvSpPr txBox="1"/>
          <p:nvPr/>
        </p:nvSpPr>
        <p:spPr>
          <a:xfrm>
            <a:off x="6147085" y="2248704"/>
            <a:ext cx="1293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Naoki Yoshimura</a:t>
            </a:r>
          </a:p>
        </p:txBody>
      </p:sp>
      <p:pic>
        <p:nvPicPr>
          <p:cNvPr id="13" name="Picture 44">
            <a:extLst>
              <a:ext uri="{FF2B5EF4-FFF2-40B4-BE49-F238E27FC236}">
                <a16:creationId xmlns:a16="http://schemas.microsoft.com/office/drawing/2014/main" id="{27B77FC1-DF4C-8CD6-192A-5D3F090B6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705" y="1332235"/>
            <a:ext cx="312039" cy="31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picture containing person, outdoor, person, grass&#10;&#10;Description automatically generated">
            <a:extLst>
              <a:ext uri="{FF2B5EF4-FFF2-40B4-BE49-F238E27FC236}">
                <a16:creationId xmlns:a16="http://schemas.microsoft.com/office/drawing/2014/main" id="{70335571-F3EF-C970-2D9F-FD572821D65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6" t="11223" r="15102" b="28986"/>
          <a:stretch/>
        </p:blipFill>
        <p:spPr>
          <a:xfrm>
            <a:off x="924007" y="5704939"/>
            <a:ext cx="883994" cy="78058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Content Placeholder 15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BC9B9C1B-BED9-30CB-3972-F1E0394F5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776548" y="5618992"/>
            <a:ext cx="472019" cy="143179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6F4815-2855-82F0-1B2F-94A1C5D79194}"/>
              </a:ext>
            </a:extLst>
          </p:cNvPr>
          <p:cNvSpPr txBox="1"/>
          <p:nvPr/>
        </p:nvSpPr>
        <p:spPr>
          <a:xfrm>
            <a:off x="859012" y="6485525"/>
            <a:ext cx="1293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Paul Watton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30C459-485C-4A02-479A-FAA298DFC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3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186F-7565-E7F3-777E-EE6963F7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Constrained mixture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C72FE-F627-6D76-D3BF-F293A2147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17480" cy="4351338"/>
          </a:xfrm>
        </p:spPr>
        <p:txBody>
          <a:bodyPr/>
          <a:lstStyle/>
          <a:p>
            <a:r>
              <a:rPr lang="en-GB" dirty="0"/>
              <a:t>Biological tissues are made of several distinct constituents/cells</a:t>
            </a:r>
          </a:p>
          <a:p>
            <a:r>
              <a:rPr lang="en-GB" dirty="0"/>
              <a:t>Each constituent/cell:</a:t>
            </a:r>
          </a:p>
          <a:p>
            <a:pPr lvl="1"/>
            <a:r>
              <a:rPr lang="en-GB" dirty="0"/>
              <a:t>Have distinct unloaded configurations</a:t>
            </a:r>
          </a:p>
          <a:p>
            <a:pPr lvl="1"/>
            <a:r>
              <a:rPr lang="en-GB" dirty="0"/>
              <a:t>These configurations can </a:t>
            </a:r>
            <a:r>
              <a:rPr lang="en-GB" i="1" dirty="0"/>
              <a:t>evolve	</a:t>
            </a:r>
          </a:p>
          <a:p>
            <a:r>
              <a:rPr lang="en-GB" dirty="0"/>
              <a:t>Tissues evolve to maintain </a:t>
            </a:r>
            <a:r>
              <a:rPr lang="en-GB" i="1" dirty="0"/>
              <a:t>homeostasis, </a:t>
            </a:r>
            <a:r>
              <a:rPr lang="en-GB" dirty="0"/>
              <a:t>i.e. a stable internal environment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A467B9-272C-6A1B-87A3-51F31CF854C7}"/>
              </a:ext>
            </a:extLst>
          </p:cNvPr>
          <p:cNvSpPr txBox="1"/>
          <p:nvPr/>
        </p:nvSpPr>
        <p:spPr>
          <a:xfrm>
            <a:off x="4306570" y="4823144"/>
            <a:ext cx="3578860" cy="156966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How do tissues remodel in response to changes due to e.g. development, ageing, disease?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B81A21-3C15-B496-3CFD-633281FF5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22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7DE71-EE31-7412-B857-9BD96F816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natural configurations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FFDFA84-6F68-B545-0F0B-81BB415B2DF9}"/>
              </a:ext>
            </a:extLst>
          </p:cNvPr>
          <p:cNvGrpSpPr/>
          <p:nvPr/>
        </p:nvGrpSpPr>
        <p:grpSpPr>
          <a:xfrm>
            <a:off x="1092835" y="2818211"/>
            <a:ext cx="6916801" cy="3152802"/>
            <a:chOff x="1092835" y="2083693"/>
            <a:chExt cx="6916801" cy="315280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15304E4-3618-1D82-20AA-AAD0E0618D45}"/>
                </a:ext>
              </a:extLst>
            </p:cNvPr>
            <p:cNvSpPr/>
            <p:nvPr/>
          </p:nvSpPr>
          <p:spPr>
            <a:xfrm>
              <a:off x="6212332" y="2884424"/>
              <a:ext cx="1797304" cy="1797304"/>
            </a:xfrm>
            <a:prstGeom prst="ellipse">
              <a:avLst/>
            </a:prstGeom>
            <a:solidFill>
              <a:srgbClr val="33B8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96659F7-51FB-DB3F-243C-6C9FE2D1D38B}"/>
                </a:ext>
              </a:extLst>
            </p:cNvPr>
            <p:cNvSpPr/>
            <p:nvPr/>
          </p:nvSpPr>
          <p:spPr>
            <a:xfrm>
              <a:off x="3613404" y="3299460"/>
              <a:ext cx="980440" cy="980440"/>
            </a:xfrm>
            <a:prstGeom prst="ellipse">
              <a:avLst/>
            </a:prstGeom>
            <a:solidFill>
              <a:srgbClr val="33B8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5113C41-764B-85CD-F18F-00BD9D98DE7A}"/>
                </a:ext>
              </a:extLst>
            </p:cNvPr>
            <p:cNvSpPr/>
            <p:nvPr/>
          </p:nvSpPr>
          <p:spPr>
            <a:xfrm>
              <a:off x="1286764" y="3429000"/>
              <a:ext cx="708152" cy="708152"/>
            </a:xfrm>
            <a:prstGeom prst="ellipse">
              <a:avLst/>
            </a:prstGeom>
            <a:solidFill>
              <a:srgbClr val="33B88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ACD9D6A-A642-DF55-B023-2328C11F6E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8444" y="3789680"/>
              <a:ext cx="154686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93C8BD7-1A31-1698-35F5-22C09A99D567}"/>
                </a:ext>
              </a:extLst>
            </p:cNvPr>
            <p:cNvCxnSpPr>
              <a:cxnSpLocks/>
            </p:cNvCxnSpPr>
            <p:nvPr/>
          </p:nvCxnSpPr>
          <p:spPr>
            <a:xfrm>
              <a:off x="4635755" y="3768852"/>
              <a:ext cx="1525777" cy="142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B9BF088-1519-5879-2392-1BDE5182AE69}"/>
                    </a:ext>
                  </a:extLst>
                </p:cNvPr>
                <p:cNvSpPr txBox="1"/>
                <p:nvPr/>
              </p:nvSpPr>
              <p:spPr>
                <a:xfrm>
                  <a:off x="1406144" y="3605014"/>
                  <a:ext cx="469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B9BF088-1519-5879-2392-1BDE5182AE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6144" y="3605014"/>
                  <a:ext cx="469900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55F485A-A72F-B140-CF84-B7D3A78D2709}"/>
                    </a:ext>
                  </a:extLst>
                </p:cNvPr>
                <p:cNvSpPr txBox="1"/>
                <p:nvPr/>
              </p:nvSpPr>
              <p:spPr>
                <a:xfrm>
                  <a:off x="3868674" y="3605014"/>
                  <a:ext cx="469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55F485A-A72F-B140-CF84-B7D3A78D27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8674" y="3605014"/>
                  <a:ext cx="469900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F8F7EE4-8307-6193-86EF-8A0C1F389460}"/>
                    </a:ext>
                  </a:extLst>
                </p:cNvPr>
                <p:cNvSpPr txBox="1"/>
                <p:nvPr/>
              </p:nvSpPr>
              <p:spPr>
                <a:xfrm>
                  <a:off x="6876034" y="3584186"/>
                  <a:ext cx="469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F8F7EE4-8307-6193-86EF-8A0C1F3894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6034" y="3584186"/>
                  <a:ext cx="469900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762E853-58B6-BF87-4AAA-C2210D16BAF7}"/>
                </a:ext>
              </a:extLst>
            </p:cNvPr>
            <p:cNvSpPr txBox="1"/>
            <p:nvPr/>
          </p:nvSpPr>
          <p:spPr>
            <a:xfrm>
              <a:off x="1092835" y="4313166"/>
              <a:ext cx="10960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Voided configuration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F2A738A-FA62-D678-4F8B-05888CAF5ADA}"/>
                </a:ext>
              </a:extLst>
            </p:cNvPr>
            <p:cNvSpPr txBox="1"/>
            <p:nvPr/>
          </p:nvSpPr>
          <p:spPr>
            <a:xfrm>
              <a:off x="3609848" y="4543998"/>
              <a:ext cx="10960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Unloaded configuration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C234AFD-CB55-2E9A-930B-8492BDB52F77}"/>
                </a:ext>
              </a:extLst>
            </p:cNvPr>
            <p:cNvSpPr txBox="1"/>
            <p:nvPr/>
          </p:nvSpPr>
          <p:spPr>
            <a:xfrm>
              <a:off x="6562979" y="4774830"/>
              <a:ext cx="10960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Filled configuration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890A36D-4DD8-6BE5-201E-AD343BBC7B99}"/>
                </a:ext>
              </a:extLst>
            </p:cNvPr>
            <p:cNvGrpSpPr/>
            <p:nvPr/>
          </p:nvGrpSpPr>
          <p:grpSpPr>
            <a:xfrm>
              <a:off x="4876293" y="2083693"/>
              <a:ext cx="689100" cy="689100"/>
              <a:chOff x="5050857" y="2003331"/>
              <a:chExt cx="689100" cy="6891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139C0479-DE93-57F3-1BC8-59E7648460FD}"/>
                  </a:ext>
                </a:extLst>
              </p:cNvPr>
              <p:cNvSpPr/>
              <p:nvPr/>
            </p:nvSpPr>
            <p:spPr>
              <a:xfrm>
                <a:off x="5050857" y="2003331"/>
                <a:ext cx="689100" cy="689100"/>
              </a:xfrm>
              <a:prstGeom prst="ellipse">
                <a:avLst/>
              </a:prstGeom>
              <a:pattFill prst="wdDnDiag">
                <a:fgClr>
                  <a:srgbClr val="33B885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43A07EB-8A73-24A4-B940-CD94C8E28A73}"/>
                      </a:ext>
                    </a:extLst>
                  </p:cNvPr>
                  <p:cNvSpPr txBox="1"/>
                  <p:nvPr/>
                </p:nvSpPr>
                <p:spPr>
                  <a:xfrm>
                    <a:off x="5160457" y="2148475"/>
                    <a:ext cx="4699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43A07EB-8A73-24A4-B940-CD94C8E28A7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60457" y="2148475"/>
                    <a:ext cx="469900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5" name="Curved Connector 24">
              <a:extLst>
                <a:ext uri="{FF2B5EF4-FFF2-40B4-BE49-F238E27FC236}">
                  <a16:creationId xmlns:a16="http://schemas.microsoft.com/office/drawing/2014/main" id="{590FBE93-11B4-C152-7379-1B6812B2502C}"/>
                </a:ext>
              </a:extLst>
            </p:cNvPr>
            <p:cNvCxnSpPr>
              <a:cxnSpLocks/>
              <a:stCxn id="7" idx="0"/>
              <a:endCxn id="22" idx="2"/>
            </p:cNvCxnSpPr>
            <p:nvPr/>
          </p:nvCxnSpPr>
          <p:spPr>
            <a:xfrm rot="5400000" flipH="1" flipV="1">
              <a:off x="4054350" y="2477518"/>
              <a:ext cx="871217" cy="772669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Curved Connector 26">
              <a:extLst>
                <a:ext uri="{FF2B5EF4-FFF2-40B4-BE49-F238E27FC236}">
                  <a16:creationId xmlns:a16="http://schemas.microsoft.com/office/drawing/2014/main" id="{8C444972-48A4-0CBD-A55B-C5EC514E0045}"/>
                </a:ext>
              </a:extLst>
            </p:cNvPr>
            <p:cNvCxnSpPr>
              <a:cxnSpLocks/>
              <a:endCxn id="6" idx="1"/>
            </p:cNvCxnSpPr>
            <p:nvPr/>
          </p:nvCxnSpPr>
          <p:spPr>
            <a:xfrm>
              <a:off x="5565393" y="2375243"/>
              <a:ext cx="910148" cy="772390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3DAD1734-A9FA-3ABE-D06F-6CF07337D501}"/>
                    </a:ext>
                  </a:extLst>
                </p:cNvPr>
                <p:cNvSpPr txBox="1"/>
                <p:nvPr/>
              </p:nvSpPr>
              <p:spPr>
                <a:xfrm>
                  <a:off x="3922903" y="2447929"/>
                  <a:ext cx="469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3DAD1734-A9FA-3ABE-D06F-6CF07337D5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2903" y="2447929"/>
                  <a:ext cx="46990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ECC17EF-75F6-3E65-C21A-19491B0CC385}"/>
                    </a:ext>
                  </a:extLst>
                </p:cNvPr>
                <p:cNvSpPr txBox="1"/>
                <p:nvPr/>
              </p:nvSpPr>
              <p:spPr>
                <a:xfrm>
                  <a:off x="6005641" y="2258040"/>
                  <a:ext cx="4699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ECC17EF-75F6-3E65-C21A-19491B0CC3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5641" y="2258040"/>
                  <a:ext cx="46990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486DF6A-168B-5D10-9152-976FFAD94655}"/>
              </a:ext>
            </a:extLst>
          </p:cNvPr>
          <p:cNvGrpSpPr/>
          <p:nvPr/>
        </p:nvGrpSpPr>
        <p:grpSpPr>
          <a:xfrm>
            <a:off x="9230360" y="3198247"/>
            <a:ext cx="2362200" cy="2651902"/>
            <a:chOff x="9165148" y="2498660"/>
            <a:chExt cx="2362200" cy="265190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AA44C30-05A8-0574-1F2D-CCA4E4E08C10}"/>
                </a:ext>
              </a:extLst>
            </p:cNvPr>
            <p:cNvSpPr/>
            <p:nvPr/>
          </p:nvSpPr>
          <p:spPr>
            <a:xfrm>
              <a:off x="9476044" y="2884036"/>
              <a:ext cx="1797304" cy="179730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8814D4-11EC-EE48-E5C5-2FCC3AD59D2E}"/>
                </a:ext>
              </a:extLst>
            </p:cNvPr>
            <p:cNvSpPr txBox="1"/>
            <p:nvPr/>
          </p:nvSpPr>
          <p:spPr>
            <a:xfrm>
              <a:off x="9870379" y="3151613"/>
              <a:ext cx="10960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Homeostasis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8AA340A-3E25-B5AA-64AC-F5F8510B1A9E}"/>
                    </a:ext>
                  </a:extLst>
                </p:cNvPr>
                <p:cNvSpPr txBox="1"/>
                <p:nvPr/>
              </p:nvSpPr>
              <p:spPr>
                <a:xfrm>
                  <a:off x="9870379" y="3509054"/>
                  <a:ext cx="1008633" cy="3742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sup>
                        </m:sSubSup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8AA340A-3E25-B5AA-64AC-F5F8510B1A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70379" y="3509054"/>
                  <a:ext cx="1008633" cy="37427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36E0F2EC-3F1F-2C62-F40F-CAC88DB48310}"/>
                </a:ext>
              </a:extLst>
            </p:cNvPr>
            <p:cNvSpPr/>
            <p:nvPr/>
          </p:nvSpPr>
          <p:spPr>
            <a:xfrm>
              <a:off x="9165148" y="2498660"/>
              <a:ext cx="2362200" cy="2651902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7863AF57-328F-84D6-5463-073E55EB41C6}"/>
              </a:ext>
            </a:extLst>
          </p:cNvPr>
          <p:cNvSpPr/>
          <p:nvPr/>
        </p:nvSpPr>
        <p:spPr>
          <a:xfrm>
            <a:off x="4972241" y="5281913"/>
            <a:ext cx="689100" cy="689100"/>
          </a:xfrm>
          <a:prstGeom prst="ellipse">
            <a:avLst/>
          </a:prstGeom>
          <a:pattFill prst="ltHorz">
            <a:fgClr>
              <a:srgbClr val="33B88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05E4B0C-E965-772B-0A94-D84BCCB25BA4}"/>
                  </a:ext>
                </a:extLst>
              </p:cNvPr>
              <p:cNvSpPr txBox="1"/>
              <p:nvPr/>
            </p:nvSpPr>
            <p:spPr>
              <a:xfrm>
                <a:off x="5095493" y="5370961"/>
                <a:ext cx="469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05E4B0C-E965-772B-0A94-D84BCCB25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493" y="5370961"/>
                <a:ext cx="4699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Curved Connector 64">
            <a:extLst>
              <a:ext uri="{FF2B5EF4-FFF2-40B4-BE49-F238E27FC236}">
                <a16:creationId xmlns:a16="http://schemas.microsoft.com/office/drawing/2014/main" id="{AEDCDA1E-4A3C-B47C-CAFC-647457B84457}"/>
              </a:ext>
            </a:extLst>
          </p:cNvPr>
          <p:cNvCxnSpPr>
            <a:cxnSpLocks/>
            <a:stCxn id="7" idx="5"/>
            <a:endCxn id="62" idx="2"/>
          </p:cNvCxnSpPr>
          <p:nvPr/>
        </p:nvCxnSpPr>
        <p:spPr>
          <a:xfrm rot="16200000" flipH="1">
            <a:off x="4333438" y="4987659"/>
            <a:ext cx="755627" cy="521979"/>
          </a:xfrm>
          <a:prstGeom prst="curvedConnector2">
            <a:avLst/>
          </a:prstGeom>
          <a:ln w="63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71233AB-1501-D0C1-C975-187A29B39E69}"/>
                  </a:ext>
                </a:extLst>
              </p:cNvPr>
              <p:cNvSpPr txBox="1"/>
              <p:nvPr/>
            </p:nvSpPr>
            <p:spPr>
              <a:xfrm>
                <a:off x="4521708" y="5027245"/>
                <a:ext cx="469900" cy="404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71233AB-1501-D0C1-C975-187A29B39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708" y="5027245"/>
                <a:ext cx="469900" cy="404213"/>
              </a:xfrm>
              <a:prstGeom prst="rect">
                <a:avLst/>
              </a:prstGeom>
              <a:blipFill>
                <a:blip r:embed="rId10"/>
                <a:stretch>
                  <a:fillRect r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Curved Connector 69">
            <a:extLst>
              <a:ext uri="{FF2B5EF4-FFF2-40B4-BE49-F238E27FC236}">
                <a16:creationId xmlns:a16="http://schemas.microsoft.com/office/drawing/2014/main" id="{EF5EAE8B-EF64-5A3B-EF15-0AA051700C9B}"/>
              </a:ext>
            </a:extLst>
          </p:cNvPr>
          <p:cNvCxnSpPr>
            <a:cxnSpLocks/>
            <a:stCxn id="62" idx="6"/>
            <a:endCxn id="6" idx="3"/>
          </p:cNvCxnSpPr>
          <p:nvPr/>
        </p:nvCxnSpPr>
        <p:spPr>
          <a:xfrm flipV="1">
            <a:off x="5661341" y="5153037"/>
            <a:ext cx="814200" cy="47342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CCED000-A053-6C5C-8620-5C6FE8D84561}"/>
                  </a:ext>
                </a:extLst>
              </p:cNvPr>
              <p:cNvSpPr txBox="1"/>
              <p:nvPr/>
            </p:nvSpPr>
            <p:spPr>
              <a:xfrm>
                <a:off x="5839079" y="5153037"/>
                <a:ext cx="469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CCED000-A053-6C5C-8620-5C6FE8D84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9079" y="5153037"/>
                <a:ext cx="46990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F540908-FD40-F62E-5355-7D5AC590B094}"/>
                  </a:ext>
                </a:extLst>
              </p:cNvPr>
              <p:cNvSpPr txBox="1"/>
              <p:nvPr/>
            </p:nvSpPr>
            <p:spPr>
              <a:xfrm>
                <a:off x="9891902" y="4561393"/>
                <a:ext cx="1096010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F540908-FD40-F62E-5355-7D5AC590B0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1902" y="4561393"/>
                <a:ext cx="1096010" cy="37427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8103FD-30D2-D393-7EB8-DB938C40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7</a:t>
            </a:fld>
            <a:endParaRPr lang="en-US"/>
          </a:p>
        </p:txBody>
      </p:sp>
      <p:pic>
        <p:nvPicPr>
          <p:cNvPr id="4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6C114C23-4043-9791-134A-586631B4F9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" t="6502" r="69480" b="19108"/>
          <a:stretch/>
        </p:blipFill>
        <p:spPr>
          <a:xfrm>
            <a:off x="1339528" y="1747433"/>
            <a:ext cx="1386467" cy="147820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34BF1B-526A-A3C8-3120-2943595DF11B}"/>
              </a:ext>
            </a:extLst>
          </p:cNvPr>
          <p:cNvSpPr txBox="1"/>
          <p:nvPr/>
        </p:nvSpPr>
        <p:spPr>
          <a:xfrm>
            <a:off x="2138444" y="3231665"/>
            <a:ext cx="1096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Collagen fibres wavy in unloaded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4119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9FDF1-1920-2C71-4310-CA07C12D8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Constrained mixture model of the bladder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976EA-F8B1-6194-1DCC-5436B5717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80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/>
              <a:t>Bladder wall is modelled as a multi-layered, heterogenous tissue with passive (collagen, ground matrix) and active (smooth muscle cells) components</a:t>
            </a:r>
          </a:p>
          <a:p>
            <a:pPr>
              <a:lnSpc>
                <a:spcPct val="150000"/>
              </a:lnSpc>
            </a:pPr>
            <a:r>
              <a:rPr lang="en-GB" dirty="0"/>
              <a:t>Total stress in the bladder wall is given by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where stresses are functions of each constituent/cell stretch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25284E2-0D53-0FE1-4E46-0716E591663E}"/>
                  </a:ext>
                </a:extLst>
              </p:cNvPr>
              <p:cNvSpPr txBox="1"/>
              <p:nvPr/>
            </p:nvSpPr>
            <p:spPr>
              <a:xfrm>
                <a:off x="2053146" y="4356171"/>
                <a:ext cx="7285607" cy="536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sub>
                    </m:sSub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𝐿𝑃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bSup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𝐷𝑆𝑀</m:t>
                        </m:r>
                      </m:sub>
                      <m:sup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p>
                    </m:sSubSup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800" dirty="0"/>
                  <a:t>+</a:t>
                </a:r>
                <a:r>
                  <a:rPr lang="en-GB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𝑆𝑀𝐶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sup>
                    </m:sSubSup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25284E2-0D53-0FE1-4E46-0716E5916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146" y="4356171"/>
                <a:ext cx="7285607" cy="536942"/>
              </a:xfrm>
              <a:prstGeom prst="rect">
                <a:avLst/>
              </a:prstGeom>
              <a:blipFill>
                <a:blip r:embed="rId2"/>
                <a:stretch>
                  <a:fillRect t="-11628" b="-27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9C2F1E1E-4676-9F11-6885-E2B54E06CAFD}"/>
              </a:ext>
            </a:extLst>
          </p:cNvPr>
          <p:cNvSpPr/>
          <p:nvPr/>
        </p:nvSpPr>
        <p:spPr>
          <a:xfrm>
            <a:off x="2870485" y="4356171"/>
            <a:ext cx="1155700" cy="53694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84A512-6C25-13EE-02D3-C8609111AF64}"/>
              </a:ext>
            </a:extLst>
          </p:cNvPr>
          <p:cNvSpPr/>
          <p:nvPr/>
        </p:nvSpPr>
        <p:spPr>
          <a:xfrm>
            <a:off x="4341701" y="4373390"/>
            <a:ext cx="3138884" cy="5369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DC57747-DBA2-730E-9B03-F47C10BE7C48}"/>
              </a:ext>
            </a:extLst>
          </p:cNvPr>
          <p:cNvSpPr/>
          <p:nvPr/>
        </p:nvSpPr>
        <p:spPr>
          <a:xfrm>
            <a:off x="7656401" y="4373390"/>
            <a:ext cx="1606152" cy="53694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65350-95A9-D05D-82D4-970AC6B66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336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8927F4-C23C-3048-F321-ECDCDC76DC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E65C4-0880-9B3C-463C-A705E4194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Growth and remodelling in COMSOL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91A963-7640-9E4C-BD88-69DA52537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2">
                <a:extLst>
                  <a:ext uri="{FF2B5EF4-FFF2-40B4-BE49-F238E27FC236}">
                    <a16:creationId xmlns:a16="http://schemas.microsoft.com/office/drawing/2014/main" id="{F31B1D92-4B1B-0E2C-6929-EA39C8A200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02410526"/>
                  </p:ext>
                </p:extLst>
              </p:nvPr>
            </p:nvGraphicFramePr>
            <p:xfrm>
              <a:off x="457200" y="1463040"/>
              <a:ext cx="11277600" cy="50765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5" name="Content Placeholder 2">
                <a:extLst>
                  <a:ext uri="{FF2B5EF4-FFF2-40B4-BE49-F238E27FC236}">
                    <a16:creationId xmlns:a16="http://schemas.microsoft.com/office/drawing/2014/main" id="{F31B1D92-4B1B-0E2C-6929-EA39C8A2009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02410526"/>
                  </p:ext>
                </p:extLst>
              </p:nvPr>
            </p:nvGraphicFramePr>
            <p:xfrm>
              <a:off x="457200" y="1463040"/>
              <a:ext cx="11277600" cy="50765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76454C-EDCE-F186-CA52-1BBFA6E0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73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74532</TotalTime>
  <Words>958</Words>
  <Application>Microsoft Macintosh PowerPoint</Application>
  <PresentationFormat>Widescreen</PresentationFormat>
  <Paragraphs>150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-apple-system</vt:lpstr>
      <vt:lpstr>Aptos</vt:lpstr>
      <vt:lpstr>Arial</vt:lpstr>
      <vt:lpstr>Calibri</vt:lpstr>
      <vt:lpstr>Cambria Math</vt:lpstr>
      <vt:lpstr>Helvetica</vt:lpstr>
      <vt:lpstr>Office Theme</vt:lpstr>
      <vt:lpstr>BOOM: towards a digital twin of the bladder</vt:lpstr>
      <vt:lpstr>Bladder Outlet Obstruction (BOO)</vt:lpstr>
      <vt:lpstr>Bladder outlet obstruction mechanobiology (BOOM)</vt:lpstr>
      <vt:lpstr>BOO Progression</vt:lpstr>
      <vt:lpstr>Integrative modelling approach</vt:lpstr>
      <vt:lpstr>Constrained mixture models</vt:lpstr>
      <vt:lpstr>Multiple natural configurations</vt:lpstr>
      <vt:lpstr>Constrained mixture model of the bladder</vt:lpstr>
      <vt:lpstr>Growth and remodelling in COMSOL</vt:lpstr>
      <vt:lpstr>Passive filling</vt:lpstr>
      <vt:lpstr>Passive filling</vt:lpstr>
      <vt:lpstr>Passive filling</vt:lpstr>
      <vt:lpstr>G&amp;R Illustration</vt:lpstr>
      <vt:lpstr>Micturition model</vt:lpstr>
      <vt:lpstr>Summary and outlook</vt:lpstr>
      <vt:lpstr>PowerPoint Presentation</vt:lpstr>
      <vt:lpstr>Recruitment and homeostatic stretches</vt:lpstr>
      <vt:lpstr>Constrained mixture model of the bladder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Kieran Boniface</cp:lastModifiedBy>
  <cp:revision>13</cp:revision>
  <dcterms:created xsi:type="dcterms:W3CDTF">2024-02-12T14:03:51Z</dcterms:created>
  <dcterms:modified xsi:type="dcterms:W3CDTF">2024-10-21T07:47:39Z</dcterms:modified>
</cp:coreProperties>
</file>