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notesSlides/notesSlide2.xml" ContentType="application/vnd.openxmlformats-officedocument.presentationml.notesSlide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notesSlides/notesSlide3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notesSlides/notesSlide4.xml" ContentType="application/vnd.openxmlformats-officedocument.presentationml.notesSlide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notesSlides/notesSlide5.xml" ContentType="application/vnd.openxmlformats-officedocument.presentationml.notesSlide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6.xml" ContentType="application/vnd.openxmlformats-officedocument.presentationml.notesSlide+xml"/>
  <Override PartName="/ppt/tags/tag36.xml" ContentType="application/vnd.openxmlformats-officedocument.presentationml.tags+xml"/>
  <Override PartName="/ppt/notesSlides/notesSlide7.xml" ContentType="application/vnd.openxmlformats-officedocument.presentationml.notesSlide+xml"/>
  <Override PartName="/ppt/tags/tag37.xml" ContentType="application/vnd.openxmlformats-officedocument.presentationml.tags+xml"/>
  <Override PartName="/ppt/notesSlides/notesSlide8.xml" ContentType="application/vnd.openxmlformats-officedocument.presentationml.notesSlide+xml"/>
  <Override PartName="/ppt/tags/tag38.xml" ContentType="application/vnd.openxmlformats-officedocument.presentationml.tags+xml"/>
  <Override PartName="/ppt/notesSlides/notesSlide9.xml" ContentType="application/vnd.openxmlformats-officedocument.presentationml.notesSlide+xml"/>
  <Override PartName="/ppt/tags/tag39.xml" ContentType="application/vnd.openxmlformats-officedocument.presentationml.tags+xml"/>
  <Override PartName="/ppt/notesSlides/notesSlide10.xml" ContentType="application/vnd.openxmlformats-officedocument.presentationml.notesSlide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notesSlides/notesSlide11.xml" ContentType="application/vnd.openxmlformats-officedocument.presentationml.notesSlide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notesSlides/notesSlide12.xml" ContentType="application/vnd.openxmlformats-officedocument.presentationml.notesSlide+xml"/>
  <Override PartName="/ppt/tags/tag51.xml" ContentType="application/vnd.openxmlformats-officedocument.presentationml.tags+xml"/>
  <Override PartName="/ppt/notesSlides/notesSlide13.xml" ContentType="application/vnd.openxmlformats-officedocument.presentationml.notesSlide+xml"/>
  <Override PartName="/ppt/tags/tag52.xml" ContentType="application/vnd.openxmlformats-officedocument.presentationml.tags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53.xml" ContentType="application/vnd.openxmlformats-officedocument.presentationml.tags+xml"/>
  <Override PartName="/ppt/notesSlides/notesSlide15.xml" ContentType="application/vnd.openxmlformats-officedocument.presentationml.notesSlide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notesSlides/notesSlide16.xml" ContentType="application/vnd.openxmlformats-officedocument.presentationml.notesSlid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notesSlides/notesSlide17.xml" ContentType="application/vnd.openxmlformats-officedocument.presentationml.notesSlide+xml"/>
  <Override PartName="/ppt/tags/tag92.xml" ContentType="application/vnd.openxmlformats-officedocument.presentationml.tags+xml"/>
  <Override PartName="/ppt/notesSlides/notesSlide18.xml" ContentType="application/vnd.openxmlformats-officedocument.presentationml.notesSlide+xml"/>
  <Override PartName="/ppt/tags/tag93.xml" ContentType="application/vnd.openxmlformats-officedocument.presentationml.tags+xml"/>
  <Override PartName="/ppt/notesSlides/notesSlide19.xml" ContentType="application/vnd.openxmlformats-officedocument.presentationml.notesSlide+xml"/>
  <Override PartName="/ppt/tags/tag94.xml" ContentType="application/vnd.openxmlformats-officedocument.presentationml.tags+xml"/>
  <Override PartName="/ppt/notesSlides/notesSlide20.xml" ContentType="application/vnd.openxmlformats-officedocument.presentationml.notesSlide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147470868" r:id="rId5"/>
    <p:sldId id="2147376004" r:id="rId6"/>
    <p:sldId id="2134808680" r:id="rId7"/>
    <p:sldId id="2147470869" r:id="rId8"/>
    <p:sldId id="2134808687" r:id="rId9"/>
    <p:sldId id="2134808664" r:id="rId10"/>
    <p:sldId id="2134808694" r:id="rId11"/>
    <p:sldId id="2134808706" r:id="rId12"/>
    <p:sldId id="2134808708" r:id="rId13"/>
    <p:sldId id="2134808705" r:id="rId14"/>
    <p:sldId id="2134808682" r:id="rId15"/>
    <p:sldId id="2147470856" r:id="rId16"/>
    <p:sldId id="2134808716" r:id="rId17"/>
    <p:sldId id="2147470865" r:id="rId18"/>
    <p:sldId id="2147470866" r:id="rId19"/>
    <p:sldId id="2147470867" r:id="rId20"/>
    <p:sldId id="651" r:id="rId21"/>
    <p:sldId id="2134808647" r:id="rId22"/>
    <p:sldId id="2134808724" r:id="rId23"/>
    <p:sldId id="2134808726" r:id="rId24"/>
    <p:sldId id="2134808725" r:id="rId25"/>
  </p:sldIdLst>
  <p:sldSz cx="11520488" cy="6480175"/>
  <p:notesSz cx="6858000" cy="9144000"/>
  <p:custDataLst>
    <p:tags r:id="rId28"/>
  </p:custDataLst>
  <p:defaultTextStyle>
    <a:defPPr>
      <a:defRPr lang="de-DE"/>
    </a:defPPr>
    <a:lvl1pPr marL="0" algn="l" defTabSz="863995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1pPr>
    <a:lvl2pPr marL="431998" algn="l" defTabSz="863995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2pPr>
    <a:lvl3pPr marL="863995" algn="l" defTabSz="863995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3pPr>
    <a:lvl4pPr marL="1295993" algn="l" defTabSz="863995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4pPr>
    <a:lvl5pPr marL="1727990" algn="l" defTabSz="863995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5pPr>
    <a:lvl6pPr marL="2159988" algn="l" defTabSz="863995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6pPr>
    <a:lvl7pPr marL="2591984" algn="l" defTabSz="863995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7pPr>
    <a:lvl8pPr marL="3023982" algn="l" defTabSz="863995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8pPr>
    <a:lvl9pPr marL="3455980" algn="l" defTabSz="863995" rtl="0" eaLnBrk="1" latinLnBrk="0" hangingPunct="1">
      <a:defRPr sz="170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C6FFB394-2C30-4AB3-BDE6-852C03098F4B}">
          <p14:sldIdLst>
            <p14:sldId id="2147470868"/>
            <p14:sldId id="2147376004"/>
            <p14:sldId id="2134808680"/>
            <p14:sldId id="2147470869"/>
            <p14:sldId id="2134808687"/>
            <p14:sldId id="2134808664"/>
            <p14:sldId id="2134808694"/>
            <p14:sldId id="2134808706"/>
            <p14:sldId id="2134808708"/>
            <p14:sldId id="2134808705"/>
            <p14:sldId id="2134808682"/>
            <p14:sldId id="2147470856"/>
          </p14:sldIdLst>
        </p14:section>
        <p14:section name="Backup" id="{E62FC64F-677F-49CE-905D-F1E180F58A34}">
          <p14:sldIdLst>
            <p14:sldId id="2134808716"/>
            <p14:sldId id="2147470865"/>
            <p14:sldId id="2147470866"/>
            <p14:sldId id="2147470867"/>
            <p14:sldId id="651"/>
            <p14:sldId id="2134808647"/>
            <p14:sldId id="2134808724"/>
            <p14:sldId id="2134808726"/>
            <p14:sldId id="213480872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041" userDrawn="1">
          <p15:clr>
            <a:srgbClr val="A4A3A4"/>
          </p15:clr>
        </p15:guide>
        <p15:guide id="2" pos="365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843F4B73-6CD4-7465-C1A1-0CA4F11FD8B2}" name="Werfel, Dr. Johannes (TD-E51)" initials="JW" userId="S::johannes.werfel@iav.de::dfec7865-06e9-47e6-a251-a53f3e0a5b8f" providerId="AD"/>
  <p188:author id="{F31C77DD-FCCD-75D5-28AA-E7539F2357AE}" name="Tourlonias, Paul (TD-E5)" initials="PT" userId="S::paul.tourlonias@iav.de::60c3059f-6d0c-4128-8242-582e66eed47c" providerId="AD"/>
  <p188:author id="{17D577DD-C961-58CC-7D6C-0C2D2D5E5E80}" name="Laubenstein, Dr. Reik (US-15)" initials="RL" userId="S::reik.laubenstein@iav-usa.com::3a42f692-a3c4-4af6-8302-842076cb32d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5FF"/>
    <a:srgbClr val="006DBF"/>
    <a:srgbClr val="041E96"/>
    <a:srgbClr val="D0EB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E7FAB1-2CC0-A1A6-BA8C-9830C67789A7}" v="1" dt="2024-10-14T02:53:40.818"/>
    <p1510:client id="{72539A55-3A70-4DB5-80A0-2D5BC4ECA448}" v="4" dt="2024-10-14T04:32:23.297"/>
    <p1510:client id="{DC22D373-D0F4-466A-99FD-58CA04BDADB9}" v="201" dt="2024-10-14T15:45:02.74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F5AB1C69-6EDB-4FF4-983F-18BD219EF322}" styleName="Mittlere Formatvorlage 2 - Akz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E9639D4-E3E2-4D34-9284-5A2195B3D0D7}" styleName="Helle Formatvorlag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97" autoAdjust="0"/>
    <p:restoredTop sz="96064" autoAdjust="0"/>
  </p:normalViewPr>
  <p:slideViewPr>
    <p:cSldViewPr>
      <p:cViewPr varScale="1">
        <p:scale>
          <a:sx n="127" d="100"/>
          <a:sy n="127" d="100"/>
        </p:scale>
        <p:origin x="228" y="120"/>
      </p:cViewPr>
      <p:guideLst>
        <p:guide orient="horz" pos="2041"/>
        <p:guide pos="365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7" d="100"/>
          <a:sy n="117" d="100"/>
        </p:scale>
        <p:origin x="6512" y="176"/>
      </p:cViewPr>
      <p:guideLst/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5/10/relationships/revisionInfo" Target="revisionInfo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std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noFill/>
              <a:ln w="9525">
                <a:noFill/>
              </a:ln>
              <a:effectLst/>
            </c:spPr>
          </c:marker>
          <c:xVal>
            <c:numRef>
              <c:f>Tabelle1!$A$2:$A$30</c:f>
              <c:numCache>
                <c:formatCode>General</c:formatCode>
                <c:ptCount val="29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</c:numCache>
            </c:numRef>
          </c:xVal>
          <c:yVal>
            <c:numRef>
              <c:f>Tabelle1!$B$2:$B$30</c:f>
              <c:numCache>
                <c:formatCode>General</c:formatCode>
                <c:ptCount val="29"/>
                <c:pt idx="0">
                  <c:v>1.5830903165959939E-3</c:v>
                </c:pt>
                <c:pt idx="1">
                  <c:v>2.7165938467371225E-3</c:v>
                </c:pt>
                <c:pt idx="2">
                  <c:v>4.4789060589685804E-3</c:v>
                </c:pt>
                <c:pt idx="3">
                  <c:v>7.0949185692462842E-3</c:v>
                </c:pt>
                <c:pt idx="4">
                  <c:v>1.0798193302637612E-2</c:v>
                </c:pt>
                <c:pt idx="5">
                  <c:v>1.5790031660178828E-2</c:v>
                </c:pt>
                <c:pt idx="6">
                  <c:v>2.2184166935891109E-2</c:v>
                </c:pt>
                <c:pt idx="7">
                  <c:v>2.9945493127148972E-2</c:v>
                </c:pt>
                <c:pt idx="8">
                  <c:v>3.8837210996642592E-2</c:v>
                </c:pt>
                <c:pt idx="9">
                  <c:v>4.8394144903828672E-2</c:v>
                </c:pt>
                <c:pt idx="10">
                  <c:v>5.7938310552296549E-2</c:v>
                </c:pt>
                <c:pt idx="11">
                  <c:v>6.6644920578359926E-2</c:v>
                </c:pt>
                <c:pt idx="12">
                  <c:v>7.3654028060664664E-2</c:v>
                </c:pt>
                <c:pt idx="13">
                  <c:v>7.8208538795091181E-2</c:v>
                </c:pt>
                <c:pt idx="14">
                  <c:v>7.9788456080286549E-2</c:v>
                </c:pt>
                <c:pt idx="15">
                  <c:v>7.8208538795091181E-2</c:v>
                </c:pt>
                <c:pt idx="16">
                  <c:v>7.3654028060664664E-2</c:v>
                </c:pt>
                <c:pt idx="17">
                  <c:v>6.6644920578359926E-2</c:v>
                </c:pt>
                <c:pt idx="18">
                  <c:v>5.7938310552296549E-2</c:v>
                </c:pt>
                <c:pt idx="19">
                  <c:v>4.8394144903828672E-2</c:v>
                </c:pt>
                <c:pt idx="20">
                  <c:v>3.8837210996642592E-2</c:v>
                </c:pt>
                <c:pt idx="21">
                  <c:v>2.9945493127148972E-2</c:v>
                </c:pt>
                <c:pt idx="22">
                  <c:v>2.2184166935891109E-2</c:v>
                </c:pt>
                <c:pt idx="23">
                  <c:v>1.5790031660178828E-2</c:v>
                </c:pt>
                <c:pt idx="24">
                  <c:v>1.0798193302637612E-2</c:v>
                </c:pt>
                <c:pt idx="25">
                  <c:v>7.0949185692462842E-3</c:v>
                </c:pt>
                <c:pt idx="26">
                  <c:v>4.4789060589685804E-3</c:v>
                </c:pt>
                <c:pt idx="27">
                  <c:v>2.7165938467371225E-3</c:v>
                </c:pt>
                <c:pt idx="28">
                  <c:v>1.5830903165959939E-3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BC8-4BA6-B625-99928ABC6FC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61492184"/>
        <c:axId val="461489232"/>
      </c:scatterChart>
      <c:valAx>
        <c:axId val="461492184"/>
        <c:scaling>
          <c:orientation val="minMax"/>
          <c:max val="30"/>
        </c:scaling>
        <c:delete val="1"/>
        <c:axPos val="b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crossAx val="461489232"/>
        <c:crosses val="autoZero"/>
        <c:crossBetween val="midCat"/>
        <c:majorUnit val="5"/>
      </c:valAx>
      <c:valAx>
        <c:axId val="461489232"/>
        <c:scaling>
          <c:orientation val="minMax"/>
        </c:scaling>
        <c:delete val="1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#,##0.00" sourceLinked="0"/>
        <c:majorTickMark val="none"/>
        <c:minorTickMark val="none"/>
        <c:tickLblPos val="nextTo"/>
        <c:crossAx val="46149218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000"/>
      </a:pPr>
      <a:endParaRPr lang="de-DE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5820E2-C5B0-C94F-BB9D-7D44B72CB4F7}" type="datetimeFigureOut">
              <a:t>14.10.2024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046829-E818-5348-BB73-2146BF0C3B32}" type="slidenum"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7300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EEB27-5DB9-4776-AC7D-5FC4C268240D}" type="datetimeFigureOut">
              <a:rPr lang="de-DE" smtClean="0"/>
              <a:t>14.10.2024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02F7FA-3984-4F9D-BF36-30DAB3280DBC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447522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86399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1pPr>
    <a:lvl2pPr marL="431998" algn="l" defTabSz="86399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2pPr>
    <a:lvl3pPr marL="863995" algn="l" defTabSz="86399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3pPr>
    <a:lvl4pPr marL="1295993" algn="l" defTabSz="86399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4pPr>
    <a:lvl5pPr marL="1727990" algn="l" defTabSz="86399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5pPr>
    <a:lvl6pPr marL="2159988" algn="l" defTabSz="86399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6pPr>
    <a:lvl7pPr marL="2591984" algn="l" defTabSz="86399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7pPr>
    <a:lvl8pPr marL="3023982" algn="l" defTabSz="86399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8pPr>
    <a:lvl9pPr marL="3455980" algn="l" defTabSz="863995" rtl="0" eaLnBrk="1" latinLnBrk="0" hangingPunct="1">
      <a:defRPr sz="113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834211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507E14-7631-98B9-FCC6-B42573FA53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6D77AAEF-09D3-D885-8D0E-25C273A084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AFE0BCD9-3F7A-FF2D-35F9-44064560541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8639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726BEA8-8257-9959-8C33-5DD638E4FF4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02740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7AAEFD-A579-15E8-5BCA-FAEEB40A1A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8B1F7F6-2880-68D9-FD29-A6135F058C3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6DAF6A27-6CAF-067C-11AB-E476758482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AF08FA8-8EB2-61F6-BDC2-45E87535A02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14667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596603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8123D4D-D307-19E0-1F38-31453D7522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F69B87B8-65E0-C450-1F2D-511261F2C8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78F67C6C-82EB-AC47-4E16-B5FCE473EA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44404FF-C52E-E54E-AE0D-DD299287B9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99708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2B644E-C0EA-96A5-2F53-E923445A1B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C0915A51-F318-FAE4-D7E0-4DECB34E7C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EAE2115-7BEE-49FA-C4E6-49A676B1CCC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7A0EE77-DFA0-A8B8-8EFD-E74096063B3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353226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39717D-3356-33EE-F23C-90ED6E7C76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80BE8C14-89AC-1A13-5589-B249A10281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2BC33825-5110-4342-BA4D-01E5BB798E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8A705E6-6FC6-F16F-293D-C76360907C6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678618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168807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24408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A571649-BF24-1F57-0A12-7B929E1B1F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E346C9E-C00A-4099-C48E-1EB9E28D585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0B80768-3019-153E-6C2E-C17A9F4C7D0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467936B-654A-AB3C-87ED-143808792C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68614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23621CD-44A2-AD07-CF56-4DDDA25E9C5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0436E30-1BAC-FF54-9AB0-2A0E02B4627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3075577A-8B39-A793-4849-AA4F219B48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1533352-985A-57D5-EEC8-9D34CD3A38C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3785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46960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3C93AF9-3B8B-126F-B9ED-DC6AADD1D71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996BFC2-F8B7-8539-78E4-187C0453D57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139A5E92-3BDE-4625-0642-666D70822D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1793EB8-8468-B79E-8C85-57BB7F39FE5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52717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E1FCB6-EC63-E15B-FC10-0402F749AD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2F875F2F-0806-AE6C-BA08-FAEDDC8E040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8C22A19-E9ED-6D9C-74FF-526FC53559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9D72A40-7DF6-0AF0-8067-AF9E82193B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62494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D5A024-FDF1-C520-0FFA-5F971E0C84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16D1377-ADB8-E20A-F422-F67BCFD861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774951F-CB32-8283-7FF8-F23A6DBCF29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863995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noProof="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92FB54B-EFC1-3827-258D-6C6DE3DD98B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86106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347F496-6D36-B1C7-24B5-F8BEC38CDF0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1C6B01EF-D306-6C75-8BCF-651BA02D4DC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5D05AEE-8F5C-6E74-DBE3-3B7C6DB10D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8116F33-5608-6A82-1597-29AFF7F6716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76372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EE09F-5B56-D7F3-01FB-D936B41DA2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B4992D94-C221-D940-CE9F-CCFA3D327B3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94532481-5C13-21F2-7292-12BC19C7C8D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BBAA15F6-0833-0D75-F3D7-7B3DD1CBD3D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59819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B750658-DA7E-CBBA-66E7-8B8A711525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3F36209A-1A39-E3A0-4AD2-738A00E5934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F9CD04C8-4A51-2571-4E38-03A68EDE82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7BE110B1-A80E-1273-1844-4C9F92A389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29104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3F7BAD3-03BB-4551-9D9B-B12168F081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50CAC33C-9B72-585A-37AA-17F6423F7F0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FD07BF2-9DE0-FE33-5C15-B6A17AA8E8D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6C9A47-4FC6-D377-8202-54F14D07F34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12968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AC490B8-9ADE-6B06-0936-2E0FBAFBDB4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>
            <a:extLst>
              <a:ext uri="{FF2B5EF4-FFF2-40B4-BE49-F238E27FC236}">
                <a16:creationId xmlns:a16="http://schemas.microsoft.com/office/drawing/2014/main" id="{4045CFA0-1620-35A8-09CD-B034F9F7EB6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>
            <a:extLst>
              <a:ext uri="{FF2B5EF4-FFF2-40B4-BE49-F238E27FC236}">
                <a16:creationId xmlns:a16="http://schemas.microsoft.com/office/drawing/2014/main" id="{D257A458-943F-E32B-5FCE-72D66D12BB6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65BA1D9-3450-5D1E-9C50-3D126C5D2B3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502F7FA-3984-4F9D-BF36-30DAB3280DBC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53176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sv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sv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2.sv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5.sv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8.sv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48">
            <a:extLst>
              <a:ext uri="{FF2B5EF4-FFF2-40B4-BE49-F238E27FC236}">
                <a16:creationId xmlns:a16="http://schemas.microsoft.com/office/drawing/2014/main" id="{6B601E17-8A59-4A30-A3C9-0755A73AA8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r="118"/>
          <a:stretch>
            <a:fillRect/>
          </a:stretch>
        </p:blipFill>
        <p:spPr>
          <a:xfrm>
            <a:off x="-396" y="-273"/>
            <a:ext cx="11520884" cy="6480448"/>
          </a:xfrm>
          <a:prstGeom prst="rect">
            <a:avLst/>
          </a:prstGeom>
        </p:spPr>
      </p:pic>
      <p:pic>
        <p:nvPicPr>
          <p:cNvPr id="20" name="IAV_Logo">
            <a:extLst>
              <a:ext uri="{FF2B5EF4-FFF2-40B4-BE49-F238E27FC236}">
                <a16:creationId xmlns:a16="http://schemas.microsoft.com/office/drawing/2014/main" id="{50DAB219-8AD2-42BC-9BBF-87F7082EE3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 bwMode="gray">
          <a:xfrm>
            <a:off x="9048337" y="4824263"/>
            <a:ext cx="2148511" cy="118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076F01-17EC-4724-B8CD-18FD44ECA2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39750" y="3376402"/>
            <a:ext cx="8280000" cy="403745"/>
          </a:xfrm>
        </p:spPr>
        <p:txBody>
          <a:bodyPr anchor="b">
            <a:spAutoFit/>
          </a:bodyPr>
          <a:lstStyle>
            <a:lvl1pPr>
              <a:lnSpc>
                <a:spcPct val="100000"/>
              </a:lnSpc>
              <a:defRPr sz="2600">
                <a:solidFill>
                  <a:schemeClr val="accent1"/>
                </a:solidFill>
              </a:defRPr>
            </a:lvl1pPr>
          </a:lstStyle>
          <a:p>
            <a:r>
              <a:rPr lang="en-US"/>
              <a:t>Insert Presentation Title</a:t>
            </a:r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13B839D-F22A-4697-AF1D-7ED2E8AE31C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39750" y="3960167"/>
            <a:ext cx="8280400" cy="234744"/>
          </a:xfrm>
        </p:spPr>
        <p:txBody>
          <a:bodyPr>
            <a:sp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1"/>
                </a:solidFill>
              </a:defRPr>
            </a:lvl1pPr>
            <a:lvl2pPr marL="180000" indent="0">
              <a:buNone/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Subtitle, speaker/author, date</a:t>
            </a:r>
          </a:p>
        </p:txBody>
      </p:sp>
      <p:sp>
        <p:nvSpPr>
          <p:cNvPr id="21" name="Fußzeilenplatzhalter 3">
            <a:extLst>
              <a:ext uri="{FF2B5EF4-FFF2-40B4-BE49-F238E27FC236}">
                <a16:creationId xmlns:a16="http://schemas.microsoft.com/office/drawing/2014/main" id="{67ECDBC6-A0EC-4C5B-9847-67069DDD4A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647676" y="6516432"/>
            <a:ext cx="288000" cy="3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">
                <a:solidFill>
                  <a:srgbClr val="E6E6E6"/>
                </a:solidFill>
              </a:defRPr>
            </a:lvl1pPr>
          </a:lstStyle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22" name="Foliennummernplatzhalter 4">
            <a:extLst>
              <a:ext uri="{FF2B5EF4-FFF2-40B4-BE49-F238E27FC236}">
                <a16:creationId xmlns:a16="http://schemas.microsoft.com/office/drawing/2014/main" id="{E75DEFE7-5879-4104-847F-0952E148F4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9664" y="6516455"/>
            <a:ext cx="72008" cy="3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">
                <a:solidFill>
                  <a:srgbClr val="E6E6E6"/>
                </a:solidFill>
              </a:defRPr>
            </a:lvl1pPr>
          </a:lstStyle>
          <a:p>
            <a:fld id="{C651C7C4-31E4-E340-822E-DEA0EA75A8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10158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2495" userDrawn="1">
          <p15:clr>
            <a:srgbClr val="FBAE40"/>
          </p15:clr>
        </p15:guide>
        <p15:guide id="4" orient="horz" pos="2381" userDrawn="1">
          <p15:clr>
            <a:srgbClr val="FBAE40"/>
          </p15:clr>
        </p15:guide>
        <p15:guide id="5" pos="5556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ighligh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Bildplatzhalter 8">
            <a:extLst>
              <a:ext uri="{FF2B5EF4-FFF2-40B4-BE49-F238E27FC236}">
                <a16:creationId xmlns:a16="http://schemas.microsoft.com/office/drawing/2014/main" id="{A34D6C70-9B9F-440C-9118-8C886093B483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1520488" cy="648017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Insert background picture</a:t>
            </a:r>
            <a:endParaRPr lang="en-US" dirty="0"/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80AEDBF7-EAD7-4A97-BAF0-B9AC481F7B9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39750" y="4078843"/>
            <a:ext cx="10440988" cy="890032"/>
          </a:xfrm>
        </p:spPr>
        <p:txBody>
          <a:bodyPr anchor="b">
            <a:spAutoFit/>
          </a:bodyPr>
          <a:lstStyle>
            <a:lvl1pPr>
              <a:lnSpc>
                <a:spcPct val="90000"/>
              </a:lnSpc>
              <a:defRPr sz="6400" b="0">
                <a:solidFill>
                  <a:schemeClr val="bg1"/>
                </a:solidFill>
              </a:defRPr>
            </a:lvl1pPr>
          </a:lstStyle>
          <a:p>
            <a:r>
              <a:rPr lang="en-US"/>
              <a:t>A Short Statement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40AD1742-691D-4813-997E-E3A9F53D8E6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594252BC-C4CD-4D6D-B7F8-1B4C2665ADB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C651C7C4-31E4-E340-822E-DEA0EA75A8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564491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3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48">
            <a:extLst>
              <a:ext uri="{FF2B5EF4-FFF2-40B4-BE49-F238E27FC236}">
                <a16:creationId xmlns:a16="http://schemas.microsoft.com/office/drawing/2014/main" id="{6B601E17-8A59-4A30-A3C9-0755A73AA8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" r="144"/>
          <a:stretch/>
        </p:blipFill>
        <p:spPr>
          <a:xfrm>
            <a:off x="-396" y="-273"/>
            <a:ext cx="11520884" cy="6480448"/>
          </a:xfrm>
          <a:prstGeom prst="rect">
            <a:avLst/>
          </a:prstGeom>
        </p:spPr>
      </p:pic>
      <p:pic>
        <p:nvPicPr>
          <p:cNvPr id="20" name="IAV_Logo">
            <a:extLst>
              <a:ext uri="{FF2B5EF4-FFF2-40B4-BE49-F238E27FC236}">
                <a16:creationId xmlns:a16="http://schemas.microsoft.com/office/drawing/2014/main" id="{50DAB219-8AD2-42BC-9BBF-87F7082EE3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8337" y="4824263"/>
            <a:ext cx="2148511" cy="118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076F01-17EC-4724-B8CD-18FD44ECA2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750" y="3376402"/>
            <a:ext cx="8280000" cy="403745"/>
          </a:xfrm>
        </p:spPr>
        <p:txBody>
          <a:bodyPr anchor="b">
            <a:spAutoFit/>
          </a:bodyPr>
          <a:lstStyle>
            <a:lvl1pPr>
              <a:lnSpc>
                <a:spcPct val="100000"/>
              </a:lnSpc>
              <a:defRPr sz="2600">
                <a:solidFill>
                  <a:schemeClr val="accent5"/>
                </a:solidFill>
              </a:defRPr>
            </a:lvl1pPr>
          </a:lstStyle>
          <a:p>
            <a:r>
              <a:rPr lang="en-US"/>
              <a:t>Insert Presentation Title</a:t>
            </a:r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13B839D-F22A-4697-AF1D-7ED2E8AE31C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3960167"/>
            <a:ext cx="8280400" cy="234744"/>
          </a:xfrm>
        </p:spPr>
        <p:txBody>
          <a:bodyPr>
            <a:sp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5"/>
                </a:solidFill>
              </a:defRPr>
            </a:lvl1pPr>
            <a:lvl2pPr marL="180000" indent="0">
              <a:buNone/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Subtitle, speaker/author, date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B83318C4-BD94-43DC-9006-08A86888342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647676" y="6516432"/>
            <a:ext cx="288000" cy="3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">
                <a:solidFill>
                  <a:srgbClr val="E6E6E6"/>
                </a:solidFill>
              </a:defRPr>
            </a:lvl1pPr>
          </a:lstStyle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8F0656A1-F47D-4352-8B2B-0ACAE4E82B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9664" y="6516455"/>
            <a:ext cx="72008" cy="3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">
                <a:solidFill>
                  <a:srgbClr val="E6E6E6"/>
                </a:solidFill>
              </a:defRPr>
            </a:lvl1pPr>
          </a:lstStyle>
          <a:p>
            <a:fld id="{C651C7C4-31E4-E340-822E-DEA0EA75A8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937938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2495" userDrawn="1">
          <p15:clr>
            <a:srgbClr val="FBAE40"/>
          </p15:clr>
        </p15:guide>
        <p15:guide id="4" orient="horz" pos="2381" userDrawn="1">
          <p15:clr>
            <a:srgbClr val="FBAE40"/>
          </p15:clr>
        </p15:guide>
        <p15:guide id="5" pos="5556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3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48">
            <a:extLst>
              <a:ext uri="{FF2B5EF4-FFF2-40B4-BE49-F238E27FC236}">
                <a16:creationId xmlns:a16="http://schemas.microsoft.com/office/drawing/2014/main" id="{6B601E17-8A59-4A30-A3C9-0755A73AA8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r="118"/>
          <a:stretch/>
        </p:blipFill>
        <p:spPr>
          <a:xfrm>
            <a:off x="-396" y="-273"/>
            <a:ext cx="11520884" cy="6480448"/>
          </a:xfrm>
          <a:prstGeom prst="rect">
            <a:avLst/>
          </a:prstGeom>
        </p:spPr>
      </p:pic>
      <p:pic>
        <p:nvPicPr>
          <p:cNvPr id="20" name="IAV_Logo">
            <a:extLst>
              <a:ext uri="{FF2B5EF4-FFF2-40B4-BE49-F238E27FC236}">
                <a16:creationId xmlns:a16="http://schemas.microsoft.com/office/drawing/2014/main" id="{50DAB219-8AD2-42BC-9BBF-87F7082EE3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8337" y="4824263"/>
            <a:ext cx="2148511" cy="118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076F01-17EC-4724-B8CD-18FD44ECA2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539750" y="3376402"/>
            <a:ext cx="8280000" cy="403745"/>
          </a:xfrm>
        </p:spPr>
        <p:txBody>
          <a:bodyPr anchor="b">
            <a:spAutoFit/>
          </a:bodyPr>
          <a:lstStyle>
            <a:lvl1pPr>
              <a:lnSpc>
                <a:spcPct val="100000"/>
              </a:lnSpc>
              <a:defRPr sz="2600">
                <a:solidFill>
                  <a:srgbClr val="D3F5FF"/>
                </a:solidFill>
              </a:defRPr>
            </a:lvl1pPr>
          </a:lstStyle>
          <a:p>
            <a:r>
              <a:rPr lang="en-US"/>
              <a:t>Insert Presentation Title</a:t>
            </a:r>
            <a:endParaRPr lang="en-US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13B839D-F22A-4697-AF1D-7ED2E8AE31C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539750" y="3960167"/>
            <a:ext cx="8280400" cy="234744"/>
          </a:xfrm>
        </p:spPr>
        <p:txBody>
          <a:bodyPr>
            <a:sp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D3F5FF"/>
                </a:solidFill>
              </a:defRPr>
            </a:lvl1pPr>
            <a:lvl2pPr marL="180000" indent="0">
              <a:buNone/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Subtitle, speaker/author, date</a:t>
            </a:r>
          </a:p>
        </p:txBody>
      </p:sp>
      <p:sp>
        <p:nvSpPr>
          <p:cNvPr id="11" name="Fußzeilenplatzhalter 3">
            <a:extLst>
              <a:ext uri="{FF2B5EF4-FFF2-40B4-BE49-F238E27FC236}">
                <a16:creationId xmlns:a16="http://schemas.microsoft.com/office/drawing/2014/main" id="{2B9561BF-FEB5-4CA5-813F-2611C0CBE2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647676" y="6516432"/>
            <a:ext cx="288000" cy="3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">
                <a:solidFill>
                  <a:srgbClr val="E6E6E6"/>
                </a:solidFill>
              </a:defRPr>
            </a:lvl1pPr>
          </a:lstStyle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12" name="Foliennummernplatzhalter 4">
            <a:extLst>
              <a:ext uri="{FF2B5EF4-FFF2-40B4-BE49-F238E27FC236}">
                <a16:creationId xmlns:a16="http://schemas.microsoft.com/office/drawing/2014/main" id="{B849EDEA-24A2-4C2D-A4BF-FD512C50E4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9664" y="6516455"/>
            <a:ext cx="72008" cy="3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">
                <a:solidFill>
                  <a:srgbClr val="E6E6E6"/>
                </a:solidFill>
              </a:defRPr>
            </a:lvl1pPr>
          </a:lstStyle>
          <a:p>
            <a:fld id="{C651C7C4-31E4-E340-822E-DEA0EA75A8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6243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2381" userDrawn="1">
          <p15:clr>
            <a:srgbClr val="FBAE40"/>
          </p15:clr>
        </p15:guide>
        <p15:guide id="3" pos="5556">
          <p15:clr>
            <a:srgbClr val="FBAE40"/>
          </p15:clr>
        </p15:guide>
        <p15:guide id="4" orient="horz" pos="2495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48">
            <a:extLst>
              <a:ext uri="{FF2B5EF4-FFF2-40B4-BE49-F238E27FC236}">
                <a16:creationId xmlns:a16="http://schemas.microsoft.com/office/drawing/2014/main" id="{6B601E17-8A59-4A30-A3C9-0755A73AA8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96" y="-273"/>
            <a:ext cx="11520884" cy="6480448"/>
          </a:xfrm>
          <a:prstGeom prst="rect">
            <a:avLst/>
          </a:prstGeom>
        </p:spPr>
      </p:pic>
      <p:pic>
        <p:nvPicPr>
          <p:cNvPr id="20" name="IAV_Logo">
            <a:extLst>
              <a:ext uri="{FF2B5EF4-FFF2-40B4-BE49-F238E27FC236}">
                <a16:creationId xmlns:a16="http://schemas.microsoft.com/office/drawing/2014/main" id="{50DAB219-8AD2-42BC-9BBF-87F7082EE3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8337" y="4824263"/>
            <a:ext cx="2148511" cy="118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076F01-17EC-4724-B8CD-18FD44ECA2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 bwMode="gray">
          <a:xfrm>
            <a:off x="6840538" y="2296282"/>
            <a:ext cx="4140200" cy="403745"/>
          </a:xfrm>
        </p:spPr>
        <p:txBody>
          <a:bodyPr wrap="square" anchor="b">
            <a:spAutoFit/>
          </a:bodyPr>
          <a:lstStyle>
            <a:lvl1pPr>
              <a:lnSpc>
                <a:spcPct val="100000"/>
              </a:lnSpc>
              <a:defRPr sz="260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Insert Presentation 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13B839D-F22A-4697-AF1D-7ED2E8AE31C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 bwMode="gray">
          <a:xfrm>
            <a:off x="6840538" y="2880047"/>
            <a:ext cx="4140200" cy="234744"/>
          </a:xfrm>
        </p:spPr>
        <p:txBody>
          <a:bodyPr wrap="square">
            <a:sp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FFFFFF"/>
                </a:solidFill>
              </a:defRPr>
            </a:lvl1pPr>
            <a:lvl2pPr marL="180000" indent="0">
              <a:buNone/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Subtitle, speaker/author, date</a:t>
            </a:r>
          </a:p>
        </p:txBody>
      </p:sp>
      <p:sp>
        <p:nvSpPr>
          <p:cNvPr id="11" name="Bildplatzhalter 3">
            <a:extLst>
              <a:ext uri="{FF2B5EF4-FFF2-40B4-BE49-F238E27FC236}">
                <a16:creationId xmlns:a16="http://schemas.microsoft.com/office/drawing/2014/main" id="{F906D935-205A-46E0-B7F7-AE8CD546FB1D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480175" cy="648017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Insert picture</a:t>
            </a:r>
            <a:endParaRPr lang="en-US" dirty="0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6452B407-9BA3-43DF-B838-3AB1870649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647676" y="6516432"/>
            <a:ext cx="288000" cy="3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">
                <a:solidFill>
                  <a:srgbClr val="E6E6E6"/>
                </a:solidFill>
              </a:defRPr>
            </a:lvl1pPr>
          </a:lstStyle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14" name="Foliennummernplatzhalter 4">
            <a:extLst>
              <a:ext uri="{FF2B5EF4-FFF2-40B4-BE49-F238E27FC236}">
                <a16:creationId xmlns:a16="http://schemas.microsoft.com/office/drawing/2014/main" id="{6F00AF9B-1F52-4E4D-ABDB-C06334A655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9664" y="6516455"/>
            <a:ext cx="72008" cy="3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">
                <a:solidFill>
                  <a:srgbClr val="E6E6E6"/>
                </a:solidFill>
              </a:defRPr>
            </a:lvl1pPr>
          </a:lstStyle>
          <a:p>
            <a:fld id="{C651C7C4-31E4-E340-822E-DEA0EA75A8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77529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814" userDrawn="1">
          <p15:clr>
            <a:srgbClr val="FBAE40"/>
          </p15:clr>
        </p15:guide>
        <p15:guide id="4" orient="horz" pos="1701" userDrawn="1">
          <p15:clr>
            <a:srgbClr val="FBAE40"/>
          </p15:clr>
        </p15:guide>
        <p15:guide id="5" pos="4082" userDrawn="1">
          <p15:clr>
            <a:srgbClr val="FBAE40"/>
          </p15:clr>
        </p15:guide>
        <p15:guide id="6" pos="4309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Picture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Bildplatzhalter 48">
            <a:extLst>
              <a:ext uri="{FF2B5EF4-FFF2-40B4-BE49-F238E27FC236}">
                <a16:creationId xmlns:a16="http://schemas.microsoft.com/office/drawing/2014/main" id="{6B601E17-8A59-4A30-A3C9-0755A73AA80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352" y="-273"/>
            <a:ext cx="11520796" cy="6480448"/>
          </a:xfrm>
          <a:prstGeom prst="rect">
            <a:avLst/>
          </a:prstGeom>
        </p:spPr>
      </p:pic>
      <p:pic>
        <p:nvPicPr>
          <p:cNvPr id="20" name="IAV_Logo">
            <a:extLst>
              <a:ext uri="{FF2B5EF4-FFF2-40B4-BE49-F238E27FC236}">
                <a16:creationId xmlns:a16="http://schemas.microsoft.com/office/drawing/2014/main" id="{50DAB219-8AD2-42BC-9BBF-87F7082EE3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048337" y="4824263"/>
            <a:ext cx="2148511" cy="1188000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56076F01-17EC-4724-B8CD-18FD44ECA2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840538" y="2296282"/>
            <a:ext cx="4140200" cy="403745"/>
          </a:xfrm>
        </p:spPr>
        <p:txBody>
          <a:bodyPr wrap="square" anchor="b">
            <a:spAutoFit/>
          </a:bodyPr>
          <a:lstStyle>
            <a:lvl1pPr>
              <a:lnSpc>
                <a:spcPct val="100000"/>
              </a:lnSpc>
              <a:defRPr sz="2600">
                <a:solidFill>
                  <a:schemeClr val="accent3"/>
                </a:solidFill>
              </a:defRPr>
            </a:lvl1pPr>
          </a:lstStyle>
          <a:p>
            <a:r>
              <a:rPr lang="en-US" dirty="0"/>
              <a:t>Insert Presentation 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B13B839D-F22A-4697-AF1D-7ED2E8AE31CA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840538" y="2880047"/>
            <a:ext cx="4140200" cy="234744"/>
          </a:xfrm>
        </p:spPr>
        <p:txBody>
          <a:bodyPr wrap="square">
            <a:spAutoFit/>
          </a:bodyPr>
          <a:lstStyle>
            <a:lvl1pPr marL="0" indent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chemeClr val="accent3"/>
                </a:solidFill>
              </a:defRPr>
            </a:lvl1pPr>
            <a:lvl2pPr marL="180000" indent="0">
              <a:buNone/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Subtitle, speaker/author, date</a:t>
            </a:r>
          </a:p>
        </p:txBody>
      </p:sp>
      <p:sp>
        <p:nvSpPr>
          <p:cNvPr id="4" name="Bildplatzhalter 3">
            <a:extLst>
              <a:ext uri="{FF2B5EF4-FFF2-40B4-BE49-F238E27FC236}">
                <a16:creationId xmlns:a16="http://schemas.microsoft.com/office/drawing/2014/main" id="{760414FB-02DF-445C-8438-D6E81B5F169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0"/>
            <a:ext cx="6480175" cy="648017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6"/>
                </a:solidFill>
              </a:defRPr>
            </a:lvl1pPr>
          </a:lstStyle>
          <a:p>
            <a:r>
              <a:rPr lang="en-US"/>
              <a:t>Insert picture</a:t>
            </a:r>
            <a:endParaRPr lang="en-US" dirty="0"/>
          </a:p>
        </p:txBody>
      </p:sp>
      <p:sp>
        <p:nvSpPr>
          <p:cNvPr id="10" name="Fußzeilenplatzhalter 3">
            <a:extLst>
              <a:ext uri="{FF2B5EF4-FFF2-40B4-BE49-F238E27FC236}">
                <a16:creationId xmlns:a16="http://schemas.microsoft.com/office/drawing/2014/main" id="{80DD142A-4252-487F-A3DD-82A7F3A7AD2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647676" y="6516432"/>
            <a:ext cx="288000" cy="3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">
                <a:solidFill>
                  <a:srgbClr val="E6E6E6"/>
                </a:solidFill>
              </a:defRPr>
            </a:lvl1pPr>
          </a:lstStyle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11" name="Foliennummernplatzhalter 4">
            <a:extLst>
              <a:ext uri="{FF2B5EF4-FFF2-40B4-BE49-F238E27FC236}">
                <a16:creationId xmlns:a16="http://schemas.microsoft.com/office/drawing/2014/main" id="{F17809BC-128B-4C78-873A-1EA2DD3BA70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9664" y="6516455"/>
            <a:ext cx="72008" cy="36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">
                <a:solidFill>
                  <a:srgbClr val="E6E6E6"/>
                </a:solidFill>
              </a:defRPr>
            </a:lvl1pPr>
          </a:lstStyle>
          <a:p>
            <a:fld id="{C651C7C4-31E4-E340-822E-DEA0EA75A8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48834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orient="horz" pos="1814">
          <p15:clr>
            <a:srgbClr val="FBAE40"/>
          </p15:clr>
        </p15:guide>
        <p15:guide id="4" orient="horz" pos="1701">
          <p15:clr>
            <a:srgbClr val="FBAE40"/>
          </p15:clr>
        </p15:guide>
        <p15:guide id="5" pos="4082">
          <p15:clr>
            <a:srgbClr val="FBAE40"/>
          </p15:clr>
        </p15:guide>
        <p15:guide id="6" pos="4309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539750" y="359767"/>
            <a:ext cx="10440988" cy="361875"/>
          </a:xfrm>
        </p:spPr>
        <p:txBody>
          <a:bodyPr vert="horz" wrap="square" lIns="0" tIns="3600" rIns="0" bIns="0" rtlCol="0" anchor="t" anchorCtr="0">
            <a:spAutoFit/>
          </a:bodyPr>
          <a:lstStyle>
            <a:lvl1pPr>
              <a:defRPr lang="de-DE" dirty="0"/>
            </a:lvl1pPr>
          </a:lstStyle>
          <a:p>
            <a:pPr lvl="0"/>
            <a:r>
              <a:rPr lang="en-US"/>
              <a:t>Insert Heading (two lines max)</a:t>
            </a:r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/>
          <a:p>
            <a:fld id="{DD6C52D8-AF7F-4297-9A35-2617B7FF1801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71641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7" pos="3742" userDrawn="1">
          <p15:clr>
            <a:srgbClr val="FBAE40"/>
          </p15:clr>
        </p15:guide>
        <p15:guide id="8" pos="3515" userDrawn="1">
          <p15:clr>
            <a:srgbClr val="FBAE40"/>
          </p15:clr>
        </p15:guide>
        <p15:guide id="9" pos="2608" userDrawn="1">
          <p15:clr>
            <a:srgbClr val="FBAE40"/>
          </p15:clr>
        </p15:guide>
        <p15:guide id="10" pos="2381" userDrawn="1">
          <p15:clr>
            <a:srgbClr val="FBAE40"/>
          </p15:clr>
        </p15:guide>
        <p15:guide id="11" pos="4649" userDrawn="1">
          <p15:clr>
            <a:srgbClr val="FBAE40"/>
          </p15:clr>
        </p15:guide>
        <p15:guide id="12" pos="4876" userDrawn="1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n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0D82473-2EB6-4C66-A028-07FE0631320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9664" y="359767"/>
            <a:ext cx="10441074" cy="36270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Insert Heading (two lines max)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7EBDFBA-5C9C-4F2E-AD48-7F5032FDCB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 algn="l">
              <a:defRPr sz="700"/>
            </a:lvl1pPr>
          </a:lstStyle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9C1E099-4B35-4DA1-B9D7-3E7E137462A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 algn="l">
              <a:defRPr sz="700"/>
            </a:lvl1pPr>
          </a:lstStyle>
          <a:p>
            <a:fld id="{C651C7C4-31E4-E340-822E-DEA0EA75A8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4" name="Textplatzhalter 13">
            <a:extLst>
              <a:ext uri="{FF2B5EF4-FFF2-40B4-BE49-F238E27FC236}">
                <a16:creationId xmlns:a16="http://schemas.microsoft.com/office/drawing/2014/main" id="{A5E029D1-874B-411C-9322-9E92EED7AB0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5400"/>
            <a:ext cx="8280400" cy="1860509"/>
          </a:xfrm>
        </p:spPr>
        <p:txBody>
          <a:bodyPr>
            <a:spAutoFit/>
          </a:bodyPr>
          <a:lstStyle>
            <a:lvl1pPr>
              <a:lnSpc>
                <a:spcPct val="120000"/>
              </a:lnSpc>
              <a:buClrTx/>
              <a:defRPr/>
            </a:lvl1pPr>
            <a:lvl2pPr>
              <a:lnSpc>
                <a:spcPct val="120000"/>
              </a:lnSpc>
              <a:buClrTx/>
              <a:defRPr/>
            </a:lvl2pPr>
            <a:lvl3pPr>
              <a:lnSpc>
                <a:spcPct val="120000"/>
              </a:lnSpc>
              <a:buClrTx/>
              <a:defRPr/>
            </a:lvl3pPr>
            <a:lvl4pPr>
              <a:lnSpc>
                <a:spcPct val="120000"/>
              </a:lnSpc>
              <a:buClrTx/>
              <a:defRPr/>
            </a:lvl4pPr>
            <a:lvl5pPr>
              <a:lnSpc>
                <a:spcPct val="120000"/>
              </a:lnSpc>
              <a:buClrTx/>
              <a:defRPr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</a:t>
            </a:r>
            <a:r>
              <a:rPr lang="en-US" dirty="0"/>
              <a:t>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7475300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5783" userDrawn="1">
          <p15:clr>
            <a:srgbClr val="FBAE40"/>
          </p15:clr>
        </p15:guide>
        <p15:guide id="2" pos="5556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C64DD43-E910-4880-834F-73E0C54B079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Insert Heading (two lines max)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8DD20B1-22D9-42BB-8120-96895CF3646B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 algn="l">
              <a:defRPr sz="700"/>
            </a:lvl1pPr>
          </a:lstStyle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CC135E0-6174-4B68-8FAF-2CD7F3705E2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 algn="l">
              <a:defRPr sz="700"/>
            </a:lvl1pPr>
          </a:lstStyle>
          <a:p>
            <a:fld id="{C651C7C4-31E4-E340-822E-DEA0EA75A8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5B24D9A6-0E7F-471A-BD30-D9B90EF27E5E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750" y="1295400"/>
            <a:ext cx="5040313" cy="1860509"/>
          </a:xfrm>
        </p:spPr>
        <p:txBody>
          <a:bodyPr>
            <a:spAutoFit/>
          </a:bodyPr>
          <a:lstStyle>
            <a:lvl1pPr>
              <a:lnSpc>
                <a:spcPct val="120000"/>
              </a:lnSpc>
              <a:buClrTx/>
              <a:defRPr/>
            </a:lvl1pPr>
            <a:lvl2pPr>
              <a:lnSpc>
                <a:spcPct val="120000"/>
              </a:lnSpc>
              <a:buClrTx/>
              <a:defRPr/>
            </a:lvl2pPr>
            <a:lvl3pPr>
              <a:lnSpc>
                <a:spcPct val="120000"/>
              </a:lnSpc>
              <a:buClrTx/>
              <a:defRPr/>
            </a:lvl3pPr>
            <a:lvl4pPr>
              <a:lnSpc>
                <a:spcPct val="120000"/>
              </a:lnSpc>
              <a:buClrTx/>
              <a:defRPr/>
            </a:lvl4pPr>
            <a:lvl5pPr>
              <a:lnSpc>
                <a:spcPct val="120000"/>
              </a:lnSpc>
              <a:buClrTx/>
              <a:defRPr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</a:t>
            </a:r>
            <a:r>
              <a:rPr lang="en-US" dirty="0"/>
              <a:t>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platzhalter 12">
            <a:extLst>
              <a:ext uri="{FF2B5EF4-FFF2-40B4-BE49-F238E27FC236}">
                <a16:creationId xmlns:a16="http://schemas.microsoft.com/office/drawing/2014/main" id="{63F85D02-DB8C-41B1-88A9-2471D83B5C3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940425" y="1295400"/>
            <a:ext cx="5040313" cy="1860509"/>
          </a:xfrm>
        </p:spPr>
        <p:txBody>
          <a:bodyPr>
            <a:spAutoFit/>
          </a:bodyPr>
          <a:lstStyle>
            <a:lvl1pPr>
              <a:lnSpc>
                <a:spcPct val="120000"/>
              </a:lnSpc>
              <a:buClrTx/>
              <a:defRPr/>
            </a:lvl1pPr>
            <a:lvl2pPr>
              <a:lnSpc>
                <a:spcPct val="120000"/>
              </a:lnSpc>
              <a:buClrTx/>
              <a:defRPr/>
            </a:lvl2pPr>
            <a:lvl3pPr>
              <a:lnSpc>
                <a:spcPct val="120000"/>
              </a:lnSpc>
              <a:buClrTx/>
              <a:defRPr/>
            </a:lvl3pPr>
            <a:lvl4pPr>
              <a:lnSpc>
                <a:spcPct val="120000"/>
              </a:lnSpc>
              <a:buClrTx/>
              <a:defRPr/>
            </a:lvl4pPr>
            <a:lvl5pPr>
              <a:lnSpc>
                <a:spcPct val="120000"/>
              </a:lnSpc>
              <a:buClrTx/>
              <a:defRPr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</a:t>
            </a:r>
            <a:r>
              <a:rPr lang="en-US" dirty="0"/>
              <a:t>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4432870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3515" userDrawn="1">
          <p15:clr>
            <a:srgbClr val="FBAE40"/>
          </p15:clr>
        </p15:guide>
        <p15:guide id="2" pos="3742" userDrawn="1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A0A33A1-DD45-4768-8D42-1CCED7E8F5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/>
              <a:t>Insert Heading (two lines max)</a:t>
            </a:r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CD6E6FD7-1A1D-4077-9538-0A88A20D5BC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 bwMode="gray"/>
        <p:txBody>
          <a:bodyPr/>
          <a:lstStyle>
            <a:lvl1pPr algn="l">
              <a:defRPr sz="700"/>
            </a:lvl1pPr>
          </a:lstStyle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DC2104F3-786C-460F-AEEF-DFFB798911E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 bwMode="gray"/>
        <p:txBody>
          <a:bodyPr/>
          <a:lstStyle>
            <a:lvl1pPr algn="l">
              <a:defRPr sz="700"/>
            </a:lvl1pPr>
          </a:lstStyle>
          <a:p>
            <a:fld id="{C651C7C4-31E4-E340-822E-DEA0EA75A835}" type="slidenum">
              <a:rPr lang="en-US" smtClean="0"/>
              <a:pPr/>
              <a:t>‹Nr.›</a:t>
            </a:fld>
            <a:endParaRPr lang="en-US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F9318C5E-89FA-4ECC-A117-7F7FDE7986B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39665" y="1295399"/>
            <a:ext cx="3240173" cy="1860509"/>
          </a:xfrm>
        </p:spPr>
        <p:txBody>
          <a:bodyPr>
            <a:spAutoFit/>
          </a:bodyPr>
          <a:lstStyle>
            <a:lvl1pPr>
              <a:lnSpc>
                <a:spcPct val="120000"/>
              </a:lnSpc>
              <a:buClrTx/>
              <a:defRPr/>
            </a:lvl1pPr>
            <a:lvl2pPr>
              <a:lnSpc>
                <a:spcPct val="120000"/>
              </a:lnSpc>
              <a:buClrTx/>
              <a:defRPr/>
            </a:lvl2pPr>
            <a:lvl3pPr>
              <a:lnSpc>
                <a:spcPct val="120000"/>
              </a:lnSpc>
              <a:buClrTx/>
              <a:defRPr/>
            </a:lvl3pPr>
            <a:lvl4pPr>
              <a:lnSpc>
                <a:spcPct val="120000"/>
              </a:lnSpc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</a:t>
            </a:r>
            <a:r>
              <a:rPr lang="en-US" dirty="0"/>
              <a:t>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1" name="Textplatzhalter 9">
            <a:extLst>
              <a:ext uri="{FF2B5EF4-FFF2-40B4-BE49-F238E27FC236}">
                <a16:creationId xmlns:a16="http://schemas.microsoft.com/office/drawing/2014/main" id="{69585600-7B4A-4FD9-B2AF-A86376EA3DB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140064" y="1295399"/>
            <a:ext cx="3240087" cy="1860509"/>
          </a:xfrm>
        </p:spPr>
        <p:txBody>
          <a:bodyPr>
            <a:spAutoFit/>
          </a:bodyPr>
          <a:lstStyle>
            <a:lvl1pPr>
              <a:lnSpc>
                <a:spcPct val="120000"/>
              </a:lnSpc>
              <a:buClrTx/>
              <a:defRPr/>
            </a:lvl1pPr>
            <a:lvl2pPr>
              <a:lnSpc>
                <a:spcPct val="120000"/>
              </a:lnSpc>
              <a:buClrTx/>
              <a:defRPr/>
            </a:lvl2pPr>
            <a:lvl3pPr>
              <a:lnSpc>
                <a:spcPct val="120000"/>
              </a:lnSpc>
              <a:buClrTx/>
              <a:defRPr/>
            </a:lvl3pPr>
            <a:lvl4pPr>
              <a:lnSpc>
                <a:spcPct val="120000"/>
              </a:lnSpc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</a:t>
            </a:r>
            <a:r>
              <a:rPr lang="en-US" dirty="0"/>
              <a:t>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2" name="Textplatzhalter 9">
            <a:extLst>
              <a:ext uri="{FF2B5EF4-FFF2-40B4-BE49-F238E27FC236}">
                <a16:creationId xmlns:a16="http://schemas.microsoft.com/office/drawing/2014/main" id="{BEB46638-66D7-4118-9E58-EE2C8D6B85B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740377" y="1295399"/>
            <a:ext cx="3240086" cy="1860509"/>
          </a:xfrm>
        </p:spPr>
        <p:txBody>
          <a:bodyPr>
            <a:spAutoFit/>
          </a:bodyPr>
          <a:lstStyle>
            <a:lvl1pPr>
              <a:lnSpc>
                <a:spcPct val="120000"/>
              </a:lnSpc>
              <a:buClrTx/>
              <a:defRPr/>
            </a:lvl1pPr>
            <a:lvl2pPr>
              <a:lnSpc>
                <a:spcPct val="120000"/>
              </a:lnSpc>
              <a:buClrTx/>
              <a:defRPr/>
            </a:lvl2pPr>
            <a:lvl3pPr>
              <a:lnSpc>
                <a:spcPct val="120000"/>
              </a:lnSpc>
              <a:buClrTx/>
              <a:defRPr/>
            </a:lvl3pPr>
            <a:lvl4pPr>
              <a:lnSpc>
                <a:spcPct val="120000"/>
              </a:lnSpc>
              <a:buClrTx/>
              <a:defRPr/>
            </a:lvl4pPr>
            <a:lvl5pPr>
              <a:buClrTx/>
              <a:defRPr/>
            </a:lvl5pPr>
          </a:lstStyle>
          <a:p>
            <a:pPr lvl="0"/>
            <a:r>
              <a:rPr lang="en-US"/>
              <a:t>First level</a:t>
            </a:r>
          </a:p>
          <a:p>
            <a:pPr lvl="1"/>
            <a:r>
              <a:rPr lang="en-US"/>
              <a:t>Second </a:t>
            </a:r>
            <a:r>
              <a:rPr lang="en-US" dirty="0"/>
              <a:t>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8965407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2608" userDrawn="1">
          <p15:clr>
            <a:srgbClr val="FBAE40"/>
          </p15:clr>
        </p15:guide>
        <p15:guide id="2" pos="2381" userDrawn="1">
          <p15:clr>
            <a:srgbClr val="FBAE40"/>
          </p15:clr>
        </p15:guide>
        <p15:guide id="3" pos="4649" userDrawn="1">
          <p15:clr>
            <a:srgbClr val="FBAE40"/>
          </p15:clr>
        </p15:guide>
        <p15:guide id="4" pos="4876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ags" Target="../tags/tag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sv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 hidden="1"/>
          <p:cNvGraphicFramePr>
            <a:graphicFrameLocks noChangeAspect="1"/>
          </p:cNvGraphicFramePr>
          <p:nvPr userDrawn="1">
            <p:custDataLst>
              <p:tags r:id="rId12"/>
            </p:custDataLst>
            <p:extLst>
              <p:ext uri="{D42A27DB-BD31-4B8C-83A1-F6EECF244321}">
                <p14:modId xmlns:p14="http://schemas.microsoft.com/office/powerpoint/2010/main" val="574946428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3" imgW="501" imgH="502" progId="TCLayout.ActiveDocument.1">
                  <p:embed/>
                </p:oleObj>
              </mc:Choice>
              <mc:Fallback>
                <p:oleObj name="think-cell Folie" r:id="rId13" imgW="501" imgH="502" progId="TCLayout.ActiveDocument.1">
                  <p:embed/>
                  <p:pic>
                    <p:nvPicPr>
                      <p:cNvPr id="7" name="Objekt 6" hidden="1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IAV_Logo">
            <a:extLst>
              <a:ext uri="{FF2B5EF4-FFF2-40B4-BE49-F238E27FC236}">
                <a16:creationId xmlns:a16="http://schemas.microsoft.com/office/drawing/2014/main" id="{5303FE09-13DE-40DF-9B8F-924668BBC2A2}"/>
              </a:ext>
            </a:extLst>
          </p:cNvPr>
          <p:cNvPicPr>
            <a:picLocks noChangeAspect="1"/>
          </p:cNvPicPr>
          <p:nvPr userDrawn="1"/>
        </p:nvPicPr>
        <p:blipFill>
          <a:blip r:embed="rId1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6"/>
              </a:ext>
            </a:extLst>
          </a:blip>
          <a:stretch>
            <a:fillRect/>
          </a:stretch>
        </p:blipFill>
        <p:spPr>
          <a:xfrm>
            <a:off x="10148244" y="5868379"/>
            <a:ext cx="976596" cy="540000"/>
          </a:xfrm>
          <a:prstGeom prst="rect">
            <a:avLst/>
          </a:prstGeom>
        </p:spPr>
      </p:pic>
      <p:sp>
        <p:nvSpPr>
          <p:cNvPr id="6" name="Titelplatzhalter 5">
            <a:extLst>
              <a:ext uri="{FF2B5EF4-FFF2-40B4-BE49-F238E27FC236}">
                <a16:creationId xmlns:a16="http://schemas.microsoft.com/office/drawing/2014/main" id="{215D79D1-0F07-F54D-A97D-0DF2C2639E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359767"/>
            <a:ext cx="10440988" cy="361875"/>
          </a:xfrm>
          <a:prstGeom prst="rect">
            <a:avLst/>
          </a:prstGeom>
        </p:spPr>
        <p:txBody>
          <a:bodyPr vert="horz" wrap="square" lIns="0" tIns="3600" rIns="0" bIns="0" rtlCol="0" anchor="t" anchorCtr="0">
            <a:spAutoFit/>
          </a:bodyPr>
          <a:lstStyle/>
          <a:p>
            <a:r>
              <a:rPr lang="en-US"/>
              <a:t>Insert Heading</a:t>
            </a:r>
            <a:endParaRPr lang="en-US" dirty="0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CC9BAD58-EA1D-0646-BB22-950E4D13021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9750" y="1295869"/>
            <a:ext cx="10441074" cy="4536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First level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EE18D1A-B42F-F947-9EA4-02E983BA8A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 bwMode="gray">
          <a:xfrm>
            <a:off x="972123" y="6048375"/>
            <a:ext cx="4608513" cy="17936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017BA7A-7483-0F40-B2B2-407F1D1086C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 bwMode="gray">
          <a:xfrm>
            <a:off x="539664" y="6048399"/>
            <a:ext cx="360000" cy="179364"/>
          </a:xfrm>
          <a:prstGeom prst="rect">
            <a:avLst/>
          </a:prstGeom>
        </p:spPr>
        <p:txBody>
          <a:bodyPr vert="horz" wrap="none" lIns="0" tIns="0" rIns="0" bIns="0" rtlCol="0" anchor="ctr"/>
          <a:lstStyle>
            <a:lvl1pPr algn="l">
              <a:defRPr sz="700">
                <a:solidFill>
                  <a:schemeClr val="tx1"/>
                </a:solidFill>
              </a:defRPr>
            </a:lvl1pPr>
          </a:lstStyle>
          <a:p>
            <a:fld id="{C651C7C4-31E4-E340-822E-DEA0EA75A835}" type="slidenum">
              <a:rPr lang="en-US" smtClean="0"/>
              <a:pPr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44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2" r:id="rId6"/>
    <p:sldLayoutId id="2147483752" r:id="rId7"/>
    <p:sldLayoutId id="2147483755" r:id="rId8"/>
    <p:sldLayoutId id="2147483753" r:id="rId9"/>
    <p:sldLayoutId id="2147483761" r:id="rId10"/>
  </p:sldLayoutIdLst>
  <p:hf hdr="0" dt="0"/>
  <p:txStyles>
    <p:titleStyle>
      <a:lvl1pPr algn="l" defTabSz="863995" rtl="0" eaLnBrk="1" latinLnBrk="0" hangingPunct="1">
        <a:lnSpc>
          <a:spcPct val="97000"/>
        </a:lnSpc>
        <a:spcBef>
          <a:spcPct val="0"/>
        </a:spcBef>
        <a:spcAft>
          <a:spcPts val="850"/>
        </a:spcAft>
        <a:buNone/>
        <a:defRPr sz="2400" b="1" kern="1200">
          <a:solidFill>
            <a:schemeClr val="tx1"/>
          </a:solidFill>
          <a:latin typeface="+mj-lt"/>
          <a:ea typeface="Aktiv Grotesk" panose="020B0504020202020204" pitchFamily="34" charset="0"/>
          <a:cs typeface="Aktiv Grotesk" panose="020B0504020202020204" pitchFamily="34" charset="0"/>
        </a:defRPr>
      </a:lvl1pPr>
    </p:titleStyle>
    <p:bodyStyle>
      <a:lvl1pPr marL="180000" indent="-180000" algn="l" defTabSz="863995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Tx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Aktiv Grotesk" panose="020B0504020202020204" pitchFamily="34" charset="0"/>
          <a:cs typeface="Arial" panose="020B0604020202020204" pitchFamily="34" charset="0"/>
        </a:defRPr>
      </a:lvl1pPr>
      <a:lvl2pPr marL="360000" indent="-180000" algn="l" defTabSz="863995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Tx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Aktiv Grotesk" panose="020B0504020202020204" pitchFamily="34" charset="0"/>
          <a:cs typeface="Arial" panose="020B0604020202020204" pitchFamily="34" charset="0"/>
        </a:defRPr>
      </a:lvl2pPr>
      <a:lvl3pPr marL="540000" indent="-179388" algn="l" defTabSz="863995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Tx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Aktiv Grotesk" panose="020B0504020202020204" pitchFamily="34" charset="0"/>
          <a:cs typeface="Arial" panose="020B0604020202020204" pitchFamily="34" charset="0"/>
        </a:defRPr>
      </a:lvl3pPr>
      <a:lvl4pPr marL="720000" indent="-180000" algn="l" defTabSz="863995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Tx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Aktiv Grotesk" panose="020B0504020202020204" pitchFamily="34" charset="0"/>
          <a:cs typeface="Arial" panose="020B0604020202020204" pitchFamily="34" charset="0"/>
        </a:defRPr>
      </a:lvl4pPr>
      <a:lvl5pPr marL="900000" indent="-180000" algn="l" defTabSz="863995" rtl="0" eaLnBrk="1" latinLnBrk="0" hangingPunct="1">
        <a:lnSpc>
          <a:spcPct val="120000"/>
        </a:lnSpc>
        <a:spcBef>
          <a:spcPts val="800"/>
        </a:spcBef>
        <a:spcAft>
          <a:spcPts val="0"/>
        </a:spcAft>
        <a:buClrTx/>
        <a:buFont typeface="Arial" panose="020B0604020202020204" pitchFamily="34" charset="0"/>
        <a:buChar char="•"/>
        <a:defRPr sz="1600" b="0" i="0" kern="1200">
          <a:solidFill>
            <a:schemeClr val="tx1"/>
          </a:solidFill>
          <a:latin typeface="+mn-lt"/>
          <a:ea typeface="Aktiv Grotesk" panose="020B0504020202020204" pitchFamily="34" charset="0"/>
          <a:cs typeface="Arial" panose="020B0604020202020204" pitchFamily="34" charset="0"/>
        </a:defRPr>
      </a:lvl5pPr>
      <a:lvl6pPr marL="2375986" indent="-215998" algn="l" defTabSz="86399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807984" indent="-215998" algn="l" defTabSz="86399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239981" indent="-215998" algn="l" defTabSz="86399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671979" indent="-215998" algn="l" defTabSz="863995" rtl="0" eaLnBrk="1" latinLnBrk="0" hangingPunct="1">
        <a:lnSpc>
          <a:spcPct val="90000"/>
        </a:lnSpc>
        <a:spcBef>
          <a:spcPts val="472"/>
        </a:spcBef>
        <a:buFont typeface="Arial" panose="020B0604020202020204" pitchFamily="34" charset="0"/>
        <a:buChar char="•"/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86399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1pPr>
      <a:lvl2pPr marL="431998" algn="l" defTabSz="86399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2pPr>
      <a:lvl3pPr marL="863995" algn="l" defTabSz="86399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295993" algn="l" defTabSz="86399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4pPr>
      <a:lvl5pPr marL="1727990" algn="l" defTabSz="86399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5pPr>
      <a:lvl6pPr marL="2159988" algn="l" defTabSz="86399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6pPr>
      <a:lvl7pPr marL="2591984" algn="l" defTabSz="86399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7pPr>
      <a:lvl8pPr marL="3023982" algn="l" defTabSz="86399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8pPr>
      <a:lvl9pPr marL="3455980" algn="l" defTabSz="863995" rtl="0" eaLnBrk="1" latinLnBrk="0" hangingPunct="1">
        <a:defRPr sz="17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27" userDrawn="1">
          <p15:clr>
            <a:srgbClr val="F26B43"/>
          </p15:clr>
        </p15:guide>
        <p15:guide id="2" pos="340" userDrawn="1">
          <p15:clr>
            <a:srgbClr val="F26B43"/>
          </p15:clr>
        </p15:guide>
        <p15:guide id="3" pos="6917" userDrawn="1">
          <p15:clr>
            <a:srgbClr val="F26B43"/>
          </p15:clr>
        </p15:guide>
        <p15:guide id="4" orient="horz" pos="590" userDrawn="1">
          <p15:clr>
            <a:srgbClr val="F26B43"/>
          </p15:clr>
        </p15:guide>
        <p15:guide id="5" orient="horz" pos="816" userDrawn="1">
          <p15:clr>
            <a:srgbClr val="F26B43"/>
          </p15:clr>
        </p15:guide>
        <p15:guide id="6" orient="horz" pos="367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Relationship Id="rId6" Type="http://schemas.openxmlformats.org/officeDocument/2006/relationships/image" Target="../media/image20.jpg"/><Relationship Id="rId5" Type="http://schemas.openxmlformats.org/officeDocument/2006/relationships/image" Target="../media/image19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9.xml"/><Relationship Id="rId4" Type="http://schemas.openxmlformats.org/officeDocument/2006/relationships/image" Target="../media/image49.e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47.xml"/><Relationship Id="rId13" Type="http://schemas.openxmlformats.org/officeDocument/2006/relationships/image" Target="../media/image50.jpg"/><Relationship Id="rId3" Type="http://schemas.openxmlformats.org/officeDocument/2006/relationships/tags" Target="../tags/tag42.xml"/><Relationship Id="rId7" Type="http://schemas.openxmlformats.org/officeDocument/2006/relationships/tags" Target="../tags/tag46.xml"/><Relationship Id="rId12" Type="http://schemas.openxmlformats.org/officeDocument/2006/relationships/image" Target="../media/image19.emf"/><Relationship Id="rId17" Type="http://schemas.openxmlformats.org/officeDocument/2006/relationships/image" Target="../media/image54.svg"/><Relationship Id="rId2" Type="http://schemas.openxmlformats.org/officeDocument/2006/relationships/tags" Target="../tags/tag41.xml"/><Relationship Id="rId16" Type="http://schemas.openxmlformats.org/officeDocument/2006/relationships/image" Target="../media/image53.png"/><Relationship Id="rId1" Type="http://schemas.openxmlformats.org/officeDocument/2006/relationships/tags" Target="../tags/tag40.xml"/><Relationship Id="rId6" Type="http://schemas.openxmlformats.org/officeDocument/2006/relationships/tags" Target="../tags/tag45.xml"/><Relationship Id="rId11" Type="http://schemas.openxmlformats.org/officeDocument/2006/relationships/oleObject" Target="../embeddings/oleObject3.bin"/><Relationship Id="rId5" Type="http://schemas.openxmlformats.org/officeDocument/2006/relationships/tags" Target="../tags/tag44.xml"/><Relationship Id="rId15" Type="http://schemas.openxmlformats.org/officeDocument/2006/relationships/image" Target="../media/image52.svg"/><Relationship Id="rId10" Type="http://schemas.openxmlformats.org/officeDocument/2006/relationships/notesSlide" Target="../notesSlides/notesSlide11.xml"/><Relationship Id="rId4" Type="http://schemas.openxmlformats.org/officeDocument/2006/relationships/tags" Target="../tags/tag43.xml"/><Relationship Id="rId9" Type="http://schemas.openxmlformats.org/officeDocument/2006/relationships/slideLayout" Target="../slideLayouts/slideLayout6.xml"/><Relationship Id="rId14" Type="http://schemas.openxmlformats.org/officeDocument/2006/relationships/image" Target="../media/image5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55.png"/><Relationship Id="rId5" Type="http://schemas.openxmlformats.org/officeDocument/2006/relationships/notesSlide" Target="../notesSlides/notesSlide12.xml"/><Relationship Id="rId4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51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5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8.emf"/><Relationship Id="rId3" Type="http://schemas.openxmlformats.org/officeDocument/2006/relationships/notesSlide" Target="../notesSlides/notesSlide14.xml"/><Relationship Id="rId7" Type="http://schemas.openxmlformats.org/officeDocument/2006/relationships/chart" Target="../charts/chart1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2.xml"/><Relationship Id="rId6" Type="http://schemas.openxmlformats.org/officeDocument/2006/relationships/image" Target="../media/image71.png"/><Relationship Id="rId5" Type="http://schemas.openxmlformats.org/officeDocument/2006/relationships/image" Target="../media/image57.wmf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53.xml"/><Relationship Id="rId4" Type="http://schemas.openxmlformats.org/officeDocument/2006/relationships/image" Target="../media/image59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61.xml"/><Relationship Id="rId13" Type="http://schemas.openxmlformats.org/officeDocument/2006/relationships/image" Target="../media/image62.png"/><Relationship Id="rId18" Type="http://schemas.openxmlformats.org/officeDocument/2006/relationships/image" Target="../media/image40.svg"/><Relationship Id="rId3" Type="http://schemas.openxmlformats.org/officeDocument/2006/relationships/tags" Target="../tags/tag56.xml"/><Relationship Id="rId7" Type="http://schemas.openxmlformats.org/officeDocument/2006/relationships/tags" Target="../tags/tag60.xml"/><Relationship Id="rId12" Type="http://schemas.openxmlformats.org/officeDocument/2006/relationships/image" Target="../media/image61.png"/><Relationship Id="rId17" Type="http://schemas.openxmlformats.org/officeDocument/2006/relationships/image" Target="../media/image39.png"/><Relationship Id="rId2" Type="http://schemas.openxmlformats.org/officeDocument/2006/relationships/tags" Target="../tags/tag55.xml"/><Relationship Id="rId16" Type="http://schemas.openxmlformats.org/officeDocument/2006/relationships/image" Target="../media/image63.emf"/><Relationship Id="rId1" Type="http://schemas.openxmlformats.org/officeDocument/2006/relationships/tags" Target="../tags/tag54.xml"/><Relationship Id="rId6" Type="http://schemas.openxmlformats.org/officeDocument/2006/relationships/tags" Target="../tags/tag59.xml"/><Relationship Id="rId11" Type="http://schemas.openxmlformats.org/officeDocument/2006/relationships/image" Target="../media/image60.png"/><Relationship Id="rId5" Type="http://schemas.openxmlformats.org/officeDocument/2006/relationships/tags" Target="../tags/tag58.xml"/><Relationship Id="rId15" Type="http://schemas.openxmlformats.org/officeDocument/2006/relationships/image" Target="../media/image34.svg"/><Relationship Id="rId10" Type="http://schemas.openxmlformats.org/officeDocument/2006/relationships/notesSlide" Target="../notesSlides/notesSlide16.xml"/><Relationship Id="rId4" Type="http://schemas.openxmlformats.org/officeDocument/2006/relationships/tags" Target="../tags/tag57.xml"/><Relationship Id="rId9" Type="http://schemas.openxmlformats.org/officeDocument/2006/relationships/slideLayout" Target="../slideLayouts/slideLayout6.xml"/><Relationship Id="rId14" Type="http://schemas.openxmlformats.org/officeDocument/2006/relationships/image" Target="../media/image33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tags" Target="../tags/tag74.xml"/><Relationship Id="rId18" Type="http://schemas.openxmlformats.org/officeDocument/2006/relationships/tags" Target="../tags/tag79.xml"/><Relationship Id="rId26" Type="http://schemas.openxmlformats.org/officeDocument/2006/relationships/tags" Target="../tags/tag87.xml"/><Relationship Id="rId3" Type="http://schemas.openxmlformats.org/officeDocument/2006/relationships/tags" Target="../tags/tag64.xml"/><Relationship Id="rId21" Type="http://schemas.openxmlformats.org/officeDocument/2006/relationships/tags" Target="../tags/tag82.xml"/><Relationship Id="rId7" Type="http://schemas.openxmlformats.org/officeDocument/2006/relationships/tags" Target="../tags/tag68.xml"/><Relationship Id="rId12" Type="http://schemas.openxmlformats.org/officeDocument/2006/relationships/tags" Target="../tags/tag73.xml"/><Relationship Id="rId17" Type="http://schemas.openxmlformats.org/officeDocument/2006/relationships/tags" Target="../tags/tag78.xml"/><Relationship Id="rId25" Type="http://schemas.openxmlformats.org/officeDocument/2006/relationships/tags" Target="../tags/tag86.xml"/><Relationship Id="rId2" Type="http://schemas.openxmlformats.org/officeDocument/2006/relationships/tags" Target="../tags/tag63.xml"/><Relationship Id="rId16" Type="http://schemas.openxmlformats.org/officeDocument/2006/relationships/tags" Target="../tags/tag77.xml"/><Relationship Id="rId20" Type="http://schemas.openxmlformats.org/officeDocument/2006/relationships/tags" Target="../tags/tag81.xml"/><Relationship Id="rId29" Type="http://schemas.openxmlformats.org/officeDocument/2006/relationships/tags" Target="../tags/tag90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tags" Target="../tags/tag72.xml"/><Relationship Id="rId24" Type="http://schemas.openxmlformats.org/officeDocument/2006/relationships/tags" Target="../tags/tag85.xml"/><Relationship Id="rId32" Type="http://schemas.openxmlformats.org/officeDocument/2006/relationships/notesSlide" Target="../notesSlides/notesSlide17.xml"/><Relationship Id="rId5" Type="http://schemas.openxmlformats.org/officeDocument/2006/relationships/tags" Target="../tags/tag66.xml"/><Relationship Id="rId15" Type="http://schemas.openxmlformats.org/officeDocument/2006/relationships/tags" Target="../tags/tag76.xml"/><Relationship Id="rId23" Type="http://schemas.openxmlformats.org/officeDocument/2006/relationships/tags" Target="../tags/tag84.xml"/><Relationship Id="rId28" Type="http://schemas.openxmlformats.org/officeDocument/2006/relationships/tags" Target="../tags/tag89.xml"/><Relationship Id="rId10" Type="http://schemas.openxmlformats.org/officeDocument/2006/relationships/tags" Target="../tags/tag71.xml"/><Relationship Id="rId19" Type="http://schemas.openxmlformats.org/officeDocument/2006/relationships/tags" Target="../tags/tag80.xml"/><Relationship Id="rId31" Type="http://schemas.openxmlformats.org/officeDocument/2006/relationships/slideLayout" Target="../slideLayouts/slideLayout6.xml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tags" Target="../tags/tag75.xml"/><Relationship Id="rId22" Type="http://schemas.openxmlformats.org/officeDocument/2006/relationships/tags" Target="../tags/tag83.xml"/><Relationship Id="rId27" Type="http://schemas.openxmlformats.org/officeDocument/2006/relationships/tags" Target="../tags/tag88.xml"/><Relationship Id="rId30" Type="http://schemas.openxmlformats.org/officeDocument/2006/relationships/tags" Target="../tags/tag9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2.xml"/><Relationship Id="rId5" Type="http://schemas.openxmlformats.org/officeDocument/2006/relationships/image" Target="../media/image64.w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1.xml"/><Relationship Id="rId13" Type="http://schemas.openxmlformats.org/officeDocument/2006/relationships/tags" Target="../tags/tag16.xml"/><Relationship Id="rId18" Type="http://schemas.openxmlformats.org/officeDocument/2006/relationships/image" Target="../media/image22.png"/><Relationship Id="rId26" Type="http://schemas.openxmlformats.org/officeDocument/2006/relationships/image" Target="../media/image30.svg"/><Relationship Id="rId3" Type="http://schemas.openxmlformats.org/officeDocument/2006/relationships/tags" Target="../tags/tag6.xml"/><Relationship Id="rId21" Type="http://schemas.openxmlformats.org/officeDocument/2006/relationships/image" Target="../media/image25.svg"/><Relationship Id="rId34" Type="http://schemas.openxmlformats.org/officeDocument/2006/relationships/image" Target="../media/image38.svg"/><Relationship Id="rId7" Type="http://schemas.openxmlformats.org/officeDocument/2006/relationships/tags" Target="../tags/tag10.xml"/><Relationship Id="rId12" Type="http://schemas.openxmlformats.org/officeDocument/2006/relationships/tags" Target="../tags/tag15.xml"/><Relationship Id="rId17" Type="http://schemas.openxmlformats.org/officeDocument/2006/relationships/image" Target="../media/image21.svg"/><Relationship Id="rId25" Type="http://schemas.openxmlformats.org/officeDocument/2006/relationships/image" Target="../media/image29.png"/><Relationship Id="rId33" Type="http://schemas.openxmlformats.org/officeDocument/2006/relationships/image" Target="../media/image37.png"/><Relationship Id="rId2" Type="http://schemas.openxmlformats.org/officeDocument/2006/relationships/tags" Target="../tags/tag5.xml"/><Relationship Id="rId16" Type="http://schemas.openxmlformats.org/officeDocument/2006/relationships/image" Target="../media/image17.png"/><Relationship Id="rId20" Type="http://schemas.openxmlformats.org/officeDocument/2006/relationships/image" Target="../media/image24.png"/><Relationship Id="rId29" Type="http://schemas.openxmlformats.org/officeDocument/2006/relationships/image" Target="../media/image33.png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tags" Target="../tags/tag14.xml"/><Relationship Id="rId24" Type="http://schemas.openxmlformats.org/officeDocument/2006/relationships/image" Target="../media/image28.png"/><Relationship Id="rId32" Type="http://schemas.openxmlformats.org/officeDocument/2006/relationships/image" Target="../media/image36.svg"/><Relationship Id="rId5" Type="http://schemas.openxmlformats.org/officeDocument/2006/relationships/tags" Target="../tags/tag8.xml"/><Relationship Id="rId15" Type="http://schemas.openxmlformats.org/officeDocument/2006/relationships/notesSlide" Target="../notesSlides/notesSlide2.xml"/><Relationship Id="rId23" Type="http://schemas.openxmlformats.org/officeDocument/2006/relationships/image" Target="../media/image27.svg"/><Relationship Id="rId28" Type="http://schemas.openxmlformats.org/officeDocument/2006/relationships/image" Target="../media/image32.svg"/><Relationship Id="rId10" Type="http://schemas.openxmlformats.org/officeDocument/2006/relationships/tags" Target="../tags/tag13.xml"/><Relationship Id="rId19" Type="http://schemas.openxmlformats.org/officeDocument/2006/relationships/image" Target="../media/image23.svg"/><Relationship Id="rId31" Type="http://schemas.openxmlformats.org/officeDocument/2006/relationships/image" Target="../media/image35.png"/><Relationship Id="rId4" Type="http://schemas.openxmlformats.org/officeDocument/2006/relationships/tags" Target="../tags/tag7.xml"/><Relationship Id="rId9" Type="http://schemas.openxmlformats.org/officeDocument/2006/relationships/tags" Target="../tags/tag12.xml"/><Relationship Id="rId14" Type="http://schemas.openxmlformats.org/officeDocument/2006/relationships/slideLayout" Target="../slideLayouts/slideLayout6.xml"/><Relationship Id="rId22" Type="http://schemas.openxmlformats.org/officeDocument/2006/relationships/image" Target="../media/image26.png"/><Relationship Id="rId27" Type="http://schemas.openxmlformats.org/officeDocument/2006/relationships/image" Target="../media/image31.png"/><Relationship Id="rId30" Type="http://schemas.openxmlformats.org/officeDocument/2006/relationships/image" Target="../media/image34.sv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3.xml"/><Relationship Id="rId4" Type="http://schemas.openxmlformats.org/officeDocument/2006/relationships/image" Target="../media/image6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94.xml"/><Relationship Id="rId4" Type="http://schemas.openxmlformats.org/officeDocument/2006/relationships/image" Target="../media/image66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svg"/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41.png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6" Type="http://schemas.openxmlformats.org/officeDocument/2006/relationships/image" Target="../media/image40.svg"/><Relationship Id="rId5" Type="http://schemas.openxmlformats.org/officeDocument/2006/relationships/image" Target="../media/image39.png"/><Relationship Id="rId10" Type="http://schemas.openxmlformats.org/officeDocument/2006/relationships/image" Target="../media/image44.sv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4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tags" Target="../tags/tag26.xml"/><Relationship Id="rId13" Type="http://schemas.openxmlformats.org/officeDocument/2006/relationships/image" Target="../media/image45.png"/><Relationship Id="rId3" Type="http://schemas.openxmlformats.org/officeDocument/2006/relationships/tags" Target="../tags/tag21.xml"/><Relationship Id="rId7" Type="http://schemas.openxmlformats.org/officeDocument/2006/relationships/tags" Target="../tags/tag25.xml"/><Relationship Id="rId12" Type="http://schemas.openxmlformats.org/officeDocument/2006/relationships/notesSlide" Target="../notesSlides/notesSlide4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11" Type="http://schemas.openxmlformats.org/officeDocument/2006/relationships/slideLayout" Target="../slideLayouts/slideLayout6.xml"/><Relationship Id="rId5" Type="http://schemas.openxmlformats.org/officeDocument/2006/relationships/tags" Target="../tags/tag23.xml"/><Relationship Id="rId10" Type="http://schemas.openxmlformats.org/officeDocument/2006/relationships/tags" Target="../tags/tag28.xml"/><Relationship Id="rId4" Type="http://schemas.openxmlformats.org/officeDocument/2006/relationships/tags" Target="../tags/tag22.xml"/><Relationship Id="rId9" Type="http://schemas.openxmlformats.org/officeDocument/2006/relationships/tags" Target="../tags/tag27.xml"/><Relationship Id="rId14" Type="http://schemas.openxmlformats.org/officeDocument/2006/relationships/image" Target="../media/image46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31.xml"/><Relationship Id="rId7" Type="http://schemas.openxmlformats.org/officeDocument/2006/relationships/notesSlide" Target="../notesSlides/notesSlide5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6" Type="http://schemas.openxmlformats.org/officeDocument/2006/relationships/slideLayout" Target="../slideLayouts/slideLayout6.xml"/><Relationship Id="rId5" Type="http://schemas.openxmlformats.org/officeDocument/2006/relationships/tags" Target="../tags/tag33.xml"/><Relationship Id="rId4" Type="http://schemas.openxmlformats.org/officeDocument/2006/relationships/tags" Target="../tags/tag3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tags" Target="../tags/tag35.xml"/><Relationship Id="rId1" Type="http://schemas.openxmlformats.org/officeDocument/2006/relationships/tags" Target="../tags/tag34.xml"/><Relationship Id="rId5" Type="http://schemas.openxmlformats.org/officeDocument/2006/relationships/image" Target="../media/image47.emf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13" Type="http://schemas.openxmlformats.org/officeDocument/2006/relationships/image" Target="../media/image690.png"/><Relationship Id="rId3" Type="http://schemas.openxmlformats.org/officeDocument/2006/relationships/notesSlide" Target="../notesSlides/notesSlide7.xml"/><Relationship Id="rId7" Type="http://schemas.openxmlformats.org/officeDocument/2006/relationships/image" Target="../media/image64.png"/><Relationship Id="rId12" Type="http://schemas.openxmlformats.org/officeDocument/2006/relationships/image" Target="../media/image68.png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6.xml"/><Relationship Id="rId6" Type="http://schemas.openxmlformats.org/officeDocument/2006/relationships/image" Target="../media/image630.png"/><Relationship Id="rId11" Type="http://schemas.openxmlformats.org/officeDocument/2006/relationships/image" Target="../media/image670.png"/><Relationship Id="rId5" Type="http://schemas.openxmlformats.org/officeDocument/2006/relationships/image" Target="../media/image620.png"/><Relationship Id="rId10" Type="http://schemas.openxmlformats.org/officeDocument/2006/relationships/image" Target="../media/image6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7.xml"/><Relationship Id="rId4" Type="http://schemas.openxmlformats.org/officeDocument/2006/relationships/image" Target="../media/image48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hink-cell data - do not delete" hidden="1">
            <a:extLst>
              <a:ext uri="{FF2B5EF4-FFF2-40B4-BE49-F238E27FC236}">
                <a16:creationId xmlns:a16="http://schemas.microsoft.com/office/drawing/2014/main" id="{1E7188EF-E150-4D89-ABDA-5B45C13624C8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2409229245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4" imgW="353" imgH="353" progId="TCLayout.ActiveDocument.1">
                  <p:embed/>
                </p:oleObj>
              </mc:Choice>
              <mc:Fallback>
                <p:oleObj name="think-cell Folie" r:id="rId4" imgW="353" imgH="353" progId="TCLayout.ActiveDocument.1">
                  <p:embed/>
                  <p:pic>
                    <p:nvPicPr>
                      <p:cNvPr id="5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1E7188EF-E150-4D89-ABDA-5B45C13624C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Titel 23">
            <a:extLst>
              <a:ext uri="{FF2B5EF4-FFF2-40B4-BE49-F238E27FC236}">
                <a16:creationId xmlns:a16="http://schemas.microsoft.com/office/drawing/2014/main" id="{D70955AF-9AED-4790-A444-1DAD946FF3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0538" y="1865395"/>
            <a:ext cx="4140200" cy="834632"/>
          </a:xfrm>
        </p:spPr>
        <p:txBody>
          <a:bodyPr vert="horz"/>
          <a:lstStyle/>
          <a:p>
            <a:r>
              <a:rPr lang="en-US" sz="1800" dirty="0"/>
              <a:t>Battery Cell Anomaly Detection via IAV Virtual Battery Testbench based on COMSOL® API </a:t>
            </a:r>
          </a:p>
        </p:txBody>
      </p:sp>
      <p:sp>
        <p:nvSpPr>
          <p:cNvPr id="25" name="Textplatzhalter 24">
            <a:extLst>
              <a:ext uri="{FF2B5EF4-FFF2-40B4-BE49-F238E27FC236}">
                <a16:creationId xmlns:a16="http://schemas.microsoft.com/office/drawing/2014/main" id="{3C7DC5A8-808A-4778-906A-54A05612419E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840538" y="2880047"/>
            <a:ext cx="3960812" cy="1010341"/>
          </a:xfrm>
        </p:spPr>
        <p:txBody>
          <a:bodyPr/>
          <a:lstStyle/>
          <a:p>
            <a:r>
              <a:rPr lang="en-US" dirty="0"/>
              <a:t>COMSOL Conference Florence 2024</a:t>
            </a:r>
          </a:p>
          <a:p>
            <a:br>
              <a:rPr lang="de-DE" dirty="0"/>
            </a:br>
            <a:r>
              <a:rPr lang="de-DE" dirty="0"/>
              <a:t>Dr. Johannes Werfel, Dr. Reik Laubenstein,</a:t>
            </a:r>
            <a:br>
              <a:rPr lang="de-DE" dirty="0"/>
            </a:br>
            <a:r>
              <a:rPr lang="de-DE" dirty="0"/>
              <a:t>Dr. Jakob Hilgert, Dr. Maria </a:t>
            </a:r>
            <a:r>
              <a:rPr lang="de-DE" dirty="0" err="1"/>
              <a:t>Kalogirou</a:t>
            </a:r>
            <a:endParaRPr lang="de-DE" dirty="0"/>
          </a:p>
        </p:txBody>
      </p:sp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ADB57B25-A596-4AA4-990C-E9590D3576F1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5" r="16605"/>
          <a:stretch/>
        </p:blipFill>
        <p:spPr/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AB3AE1B-D6D2-5A0F-AA9B-4F8B81CE1F2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C651C7C4-31E4-E340-822E-DEA0EA75A835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890DCBF-5F5A-7267-D4F8-0626D1A1173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908827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85AB592-9212-8C20-C160-16379E0F30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350CF571-A887-5338-316B-0B28121F36F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48629" y="1303352"/>
            <a:ext cx="6299639" cy="4529124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C5E67468-BBC6-4B5C-760A-8F45680B63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Anomaly Detection – Random Forest Classification Method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24B9412-F8F2-4471-2683-8E0763399B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DA5C485-C9F7-B8CC-0708-9B556B7A77B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6" name="TextBox 37">
            <a:extLst>
              <a:ext uri="{FF2B5EF4-FFF2-40B4-BE49-F238E27FC236}">
                <a16:creationId xmlns:a16="http://schemas.microsoft.com/office/drawing/2014/main" id="{DA0D35D9-5692-9D0C-B20A-69422AA4D483}"/>
              </a:ext>
            </a:extLst>
          </p:cNvPr>
          <p:cNvSpPr txBox="1"/>
          <p:nvPr/>
        </p:nvSpPr>
        <p:spPr>
          <a:xfrm>
            <a:off x="7056388" y="1448107"/>
            <a:ext cx="3918296" cy="333302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612" lvl="2" defTabSz="864017">
              <a:lnSpc>
                <a:spcPct val="120000"/>
              </a:lnSpc>
              <a:spcBef>
                <a:spcPts val="800"/>
              </a:spcBef>
              <a:defRPr/>
            </a:pPr>
            <a:r>
              <a:rPr lang="en-US" sz="1400" b="1" dirty="0"/>
              <a:t>Adjustment of set-up (COMSOL model)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Input of 52 cells </a:t>
            </a:r>
            <a:r>
              <a:rPr lang="en-US" sz="1400" dirty="0">
                <a:sym typeface="Wingdings" panose="05000000000000000000" pitchFamily="2" charset="2"/>
              </a:rPr>
              <a:t> Adjustment of the model to increase number of cells</a:t>
            </a:r>
            <a:endParaRPr lang="en-US" sz="1400" dirty="0"/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R</a:t>
            </a:r>
            <a:r>
              <a:rPr lang="en-US" sz="1400" baseline="-25000" dirty="0"/>
              <a:t>ISC</a:t>
            </a:r>
            <a:r>
              <a:rPr lang="en-US" sz="1400" dirty="0"/>
              <a:t> values of 100, 1,000 and 10,000 Ohm examined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From available data 75% used for training, 25% as test data</a:t>
            </a:r>
          </a:p>
          <a:p>
            <a:pPr marL="612" lvl="2" defTabSz="864017">
              <a:lnSpc>
                <a:spcPct val="120000"/>
              </a:lnSpc>
              <a:spcBef>
                <a:spcPts val="800"/>
              </a:spcBef>
              <a:defRPr/>
            </a:pPr>
            <a:r>
              <a:rPr lang="en-US" sz="1400" b="1" dirty="0"/>
              <a:t>Results</a:t>
            </a:r>
            <a:endParaRPr lang="en-US" sz="1400" dirty="0"/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Detection of faulty cells with low internal short circuit resistance (100 Ohm) mostly correctly classified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C1D25185-9346-30C7-CFDD-7D0941E35151}"/>
              </a:ext>
            </a:extLst>
          </p:cNvPr>
          <p:cNvSpPr txBox="1"/>
          <p:nvPr/>
        </p:nvSpPr>
        <p:spPr>
          <a:xfrm>
            <a:off x="7056388" y="4994737"/>
            <a:ext cx="3927465" cy="58561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80000"/>
                </a:solidFill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1600"/>
              </a:spcBef>
            </a:pPr>
            <a:r>
              <a:rPr lang="en-US" sz="1400" b="1" dirty="0">
                <a:solidFill>
                  <a:schemeClr val="accent5"/>
                </a:solidFill>
              </a:rPr>
              <a:t>Despite small size of training data set, good accuracy for identification of faulty cells</a:t>
            </a:r>
          </a:p>
        </p:txBody>
      </p:sp>
      <p:graphicFrame>
        <p:nvGraphicFramePr>
          <p:cNvPr id="9" name="Tabelle 8">
            <a:extLst>
              <a:ext uri="{FF2B5EF4-FFF2-40B4-BE49-F238E27FC236}">
                <a16:creationId xmlns:a16="http://schemas.microsoft.com/office/drawing/2014/main" id="{D99387FE-36D3-F5A0-6E61-07A2D6D89D4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690482"/>
              </p:ext>
            </p:extLst>
          </p:nvPr>
        </p:nvGraphicFramePr>
        <p:xfrm>
          <a:off x="2258712" y="1447846"/>
          <a:ext cx="4488815" cy="609600"/>
        </p:xfrm>
        <a:graphic>
          <a:graphicData uri="http://schemas.openxmlformats.org/drawingml/2006/table">
            <a:tbl>
              <a:tblPr firstRow="1" bandRow="1">
                <a:tableStyleId>{7E9639D4-E3E2-4D34-9284-5A2195B3D0D7}</a:tableStyleId>
              </a:tblPr>
              <a:tblGrid>
                <a:gridCol w="2252980">
                  <a:extLst>
                    <a:ext uri="{9D8B030D-6E8A-4147-A177-3AD203B41FA5}">
                      <a16:colId xmlns:a16="http://schemas.microsoft.com/office/drawing/2014/main" val="2330457439"/>
                    </a:ext>
                  </a:extLst>
                </a:gridCol>
                <a:gridCol w="1148080">
                  <a:extLst>
                    <a:ext uri="{9D8B030D-6E8A-4147-A177-3AD203B41FA5}">
                      <a16:colId xmlns:a16="http://schemas.microsoft.com/office/drawing/2014/main" val="1440197394"/>
                    </a:ext>
                  </a:extLst>
                </a:gridCol>
                <a:gridCol w="1087755">
                  <a:extLst>
                    <a:ext uri="{9D8B030D-6E8A-4147-A177-3AD203B41FA5}">
                      <a16:colId xmlns:a16="http://schemas.microsoft.com/office/drawing/2014/main" val="3459659209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rgbClr val="FFFFFF"/>
                          </a:solidFill>
                        </a:rPr>
                        <a:t>State of cell</a:t>
                      </a:r>
                      <a:endParaRPr lang="en-US" sz="1400" baseline="-25000" dirty="0">
                        <a:solidFill>
                          <a:srgbClr val="FFFFFF"/>
                        </a:solidFill>
                      </a:endParaRP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FFFF"/>
                          </a:solidFill>
                        </a:rPr>
                        <a:t>Healthy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>
                          <a:solidFill>
                            <a:srgbClr val="FFFFFF"/>
                          </a:solidFill>
                        </a:rPr>
                        <a:t>Unhealthy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extLst>
                  <a:ext uri="{0D108BD9-81ED-4DB2-BD59-A6C34878D82A}">
                    <a16:rowId xmlns:a16="http://schemas.microsoft.com/office/drawing/2014/main" val="1041067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en-US" sz="1400" b="0" dirty="0"/>
                        <a:t>Accuracy on test samples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87.5% (7/8)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863995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80% (4/5)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0628337"/>
                  </a:ext>
                </a:extLst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0518276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A20AF7A-EDF0-738A-952D-E554EAFEE02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think-cell data - do not delete" hidden="1">
            <a:extLst>
              <a:ext uri="{FF2B5EF4-FFF2-40B4-BE49-F238E27FC236}">
                <a16:creationId xmlns:a16="http://schemas.microsoft.com/office/drawing/2014/main" id="{0400E4B1-AEF7-64EC-C75C-6D653D0E175F}"/>
              </a:ext>
            </a:extLst>
          </p:cNvPr>
          <p:cNvGraphicFramePr>
            <a:graphicFrameLocks noChangeAspect="1"/>
          </p:cNvGraphicFramePr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076674980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Folie" r:id="rId11" imgW="353" imgH="353" progId="TCLayout.ActiveDocument.1">
                  <p:embed/>
                </p:oleObj>
              </mc:Choice>
              <mc:Fallback>
                <p:oleObj name="think-cell Folie" r:id="rId11" imgW="353" imgH="353" progId="TCLayout.ActiveDocument.1">
                  <p:embed/>
                  <p:pic>
                    <p:nvPicPr>
                      <p:cNvPr id="31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0400E4B1-AEF7-64EC-C75C-6D653D0E175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 Placeholder 10">
            <a:extLst>
              <a:ext uri="{FF2B5EF4-FFF2-40B4-BE49-F238E27FC236}">
                <a16:creationId xmlns:a16="http://schemas.microsoft.com/office/drawing/2014/main" id="{2EE28F35-55CF-23D3-D8F8-96E71E941B4D}"/>
              </a:ext>
            </a:extLst>
          </p:cNvPr>
          <p:cNvSpPr txBox="1">
            <a:spLocks/>
          </p:cNvSpPr>
          <p:nvPr/>
        </p:nvSpPr>
        <p:spPr>
          <a:xfrm>
            <a:off x="4140064" y="1295399"/>
            <a:ext cx="6840674" cy="446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lIns="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400" b="1" dirty="0">
                <a:solidFill>
                  <a:schemeClr val="tx1"/>
                </a:solidFill>
              </a:rPr>
              <a:t>Model-based approaches </a:t>
            </a:r>
            <a:r>
              <a:rPr lang="en-US" sz="1400" dirty="0">
                <a:solidFill>
                  <a:schemeClr val="tx1"/>
                </a:solidFill>
              </a:rPr>
              <a:t>are the key to achieve the needed reduction of time and costs in the development process of electric vehicles </a:t>
            </a:r>
          </a:p>
          <a:p>
            <a:pPr lvl="2"/>
            <a:r>
              <a:rPr lang="en-US" sz="1400" dirty="0"/>
              <a:t>IAV has established a </a:t>
            </a:r>
            <a:r>
              <a:rPr lang="en-US" sz="1400" b="1" dirty="0"/>
              <a:t>holistic virtual development process </a:t>
            </a:r>
            <a:r>
              <a:rPr lang="en-US" sz="1400" dirty="0"/>
              <a:t>for batteries using COMSOL Application Builder in conjunction with COMSOL </a:t>
            </a:r>
            <a:r>
              <a:rPr lang="en-US" sz="1400" dirty="0" err="1"/>
              <a:t>Compiler</a:t>
            </a:r>
            <a:r>
              <a:rPr lang="en-US" sz="1400" baseline="30000" dirty="0" err="1"/>
              <a:t>TM</a:t>
            </a:r>
            <a:endParaRPr lang="en-US" sz="1400" baseline="30000" dirty="0"/>
          </a:p>
          <a:p>
            <a:pPr lvl="2"/>
            <a:endParaRPr lang="en-US" sz="1400" dirty="0">
              <a:solidFill>
                <a:schemeClr val="tx1"/>
              </a:solidFill>
            </a:endParaRP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The exemplary use-case of </a:t>
            </a:r>
            <a:r>
              <a:rPr lang="en-US" sz="1400" b="1" dirty="0">
                <a:solidFill>
                  <a:schemeClr val="tx1"/>
                </a:solidFill>
              </a:rPr>
              <a:t>c</a:t>
            </a:r>
            <a:r>
              <a:rPr lang="en-US" sz="1400" b="1" dirty="0"/>
              <a:t>ell anomaly detection</a:t>
            </a:r>
            <a:r>
              <a:rPr lang="en-US" sz="1400" dirty="0"/>
              <a:t> development was presented</a:t>
            </a:r>
          </a:p>
          <a:p>
            <a:pPr lvl="3"/>
            <a:r>
              <a:rPr lang="en-US" sz="1400" dirty="0"/>
              <a:t>Identification of cells with a low internal</a:t>
            </a:r>
            <a:br>
              <a:rPr lang="en-US" sz="1400" dirty="0"/>
            </a:br>
            <a:r>
              <a:rPr lang="en-US" sz="1400" dirty="0"/>
              <a:t>short circuit resistance via BMS-available</a:t>
            </a:r>
            <a:br>
              <a:rPr lang="en-US" sz="1400" dirty="0"/>
            </a:br>
            <a:r>
              <a:rPr lang="en-US" sz="1400" dirty="0"/>
              <a:t>signals</a:t>
            </a:r>
          </a:p>
          <a:p>
            <a:pPr lvl="3"/>
            <a:r>
              <a:rPr lang="en-US" sz="1400" dirty="0"/>
              <a:t>Signals of faulty and healthy cells were</a:t>
            </a:r>
            <a:br>
              <a:rPr lang="en-US" sz="1400" dirty="0"/>
            </a:br>
            <a:r>
              <a:rPr lang="en-US" sz="1400" dirty="0"/>
              <a:t>generated via cell models</a:t>
            </a:r>
          </a:p>
          <a:p>
            <a:pPr lvl="3"/>
            <a:r>
              <a:rPr lang="en-US" sz="1400" dirty="0"/>
              <a:t>Two different fault detection algorithms</a:t>
            </a:r>
            <a:br>
              <a:rPr lang="en-US" sz="1400" dirty="0"/>
            </a:br>
            <a:r>
              <a:rPr lang="en-US" sz="1400" dirty="0"/>
              <a:t>with different approaches were selected</a:t>
            </a:r>
            <a:br>
              <a:rPr lang="en-US" sz="1400" dirty="0"/>
            </a:br>
            <a:r>
              <a:rPr lang="en-US" sz="1400" dirty="0"/>
              <a:t>and compared (a third one is shown on the</a:t>
            </a:r>
            <a:br>
              <a:rPr lang="en-US" sz="1400" dirty="0"/>
            </a:br>
            <a:r>
              <a:rPr lang="en-US" sz="1400" dirty="0"/>
              <a:t>poster)</a:t>
            </a:r>
          </a:p>
        </p:txBody>
      </p:sp>
      <p:pic>
        <p:nvPicPr>
          <p:cNvPr id="6" name="Rectangle 9">
            <a:extLst>
              <a:ext uri="{FF2B5EF4-FFF2-40B4-BE49-F238E27FC236}">
                <a16:creationId xmlns:a16="http://schemas.microsoft.com/office/drawing/2014/main" id="{794F1E14-9785-5D38-7BE5-1EDB3342432C}"/>
              </a:ext>
            </a:extLst>
          </p:cNvPr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17" r="33617"/>
          <a:stretch/>
        </p:blipFill>
        <p:spPr>
          <a:xfrm>
            <a:off x="-396" y="0"/>
            <a:ext cx="3780234" cy="6480142"/>
          </a:xfrm>
          <a:prstGeom prst="rect">
            <a:avLst/>
          </a:prstGeom>
        </p:spPr>
      </p:pic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5FAF508F-C3C3-B7C6-FECE-79CF5C478A2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>
                <a:solidFill>
                  <a:schemeClr val="bg1"/>
                </a:solidFill>
              </a:rPr>
              <a:pPr/>
              <a:t>11</a:t>
            </a:fld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81078DDF-5F9A-EB0A-C6BF-64DCA20013B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IAV  10/2024  TD-E5  </a:t>
            </a:r>
            <a:r>
              <a:rPr lang="en-US" dirty="0" err="1">
                <a:solidFill>
                  <a:schemeClr val="bg1"/>
                </a:solidFill>
              </a:rPr>
              <a:t>JoWl</a:t>
            </a:r>
            <a:r>
              <a:rPr lang="en-US" dirty="0">
                <a:solidFill>
                  <a:schemeClr val="bg1"/>
                </a:solidFill>
              </a:rPr>
              <a:t>  Status: released, public</a:t>
            </a:r>
            <a:endParaRPr lang="en-US" dirty="0"/>
          </a:p>
        </p:txBody>
      </p:sp>
      <p:sp>
        <p:nvSpPr>
          <p:cNvPr id="13" name="Titel 3">
            <a:extLst>
              <a:ext uri="{FF2B5EF4-FFF2-40B4-BE49-F238E27FC236}">
                <a16:creationId xmlns:a16="http://schemas.microsoft.com/office/drawing/2014/main" id="{0D01BC73-3397-9C8B-24F3-207019D75A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0200" y="359767"/>
            <a:ext cx="6840538" cy="361875"/>
          </a:xfrm>
        </p:spPr>
        <p:txBody>
          <a:bodyPr vert="horz"/>
          <a:lstStyle/>
          <a:p>
            <a:r>
              <a:rPr lang="en-US" dirty="0"/>
              <a:t>Summary &amp; Outlook</a:t>
            </a:r>
          </a:p>
        </p:txBody>
      </p:sp>
      <p:sp>
        <p:nvSpPr>
          <p:cNvPr id="12" name="TextBox 1">
            <a:extLst>
              <a:ext uri="{FF2B5EF4-FFF2-40B4-BE49-F238E27FC236}">
                <a16:creationId xmlns:a16="http://schemas.microsoft.com/office/drawing/2014/main" id="{2161BFC7-3BAA-54B7-464E-A4F7AAE59102}"/>
              </a:ext>
            </a:extLst>
          </p:cNvPr>
          <p:cNvSpPr txBox="1"/>
          <p:nvPr/>
        </p:nvSpPr>
        <p:spPr>
          <a:xfrm>
            <a:off x="9273176" y="5360076"/>
            <a:ext cx="1579937" cy="1231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800" b="1" dirty="0"/>
              <a:t>Computational cost</a:t>
            </a:r>
            <a:endParaRPr lang="en-US" sz="800" dirty="0"/>
          </a:p>
        </p:txBody>
      </p: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13B7834C-E213-2582-C2CE-6937A77BCFB0}"/>
              </a:ext>
            </a:extLst>
          </p:cNvPr>
          <p:cNvCxnSpPr>
            <a:cxnSpLocks/>
          </p:cNvCxnSpPr>
          <p:nvPr/>
        </p:nvCxnSpPr>
        <p:spPr>
          <a:xfrm>
            <a:off x="8256597" y="5493159"/>
            <a:ext cx="2639031" cy="0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Gerade Verbindung mit Pfeil 14">
            <a:extLst>
              <a:ext uri="{FF2B5EF4-FFF2-40B4-BE49-F238E27FC236}">
                <a16:creationId xmlns:a16="http://schemas.microsoft.com/office/drawing/2014/main" id="{CA87A5EE-E0ED-DDA3-1406-5ECE23F9B90D}"/>
              </a:ext>
            </a:extLst>
          </p:cNvPr>
          <p:cNvCxnSpPr>
            <a:cxnSpLocks/>
          </p:cNvCxnSpPr>
          <p:nvPr/>
        </p:nvCxnSpPr>
        <p:spPr>
          <a:xfrm flipV="1">
            <a:off x="8485197" y="3253447"/>
            <a:ext cx="0" cy="2462291"/>
          </a:xfrm>
          <a:prstGeom prst="straightConnector1">
            <a:avLst/>
          </a:prstGeom>
          <a:ln>
            <a:tailEnd type="triangle"/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16" name="TextBox 1">
            <a:extLst>
              <a:ext uri="{FF2B5EF4-FFF2-40B4-BE49-F238E27FC236}">
                <a16:creationId xmlns:a16="http://schemas.microsoft.com/office/drawing/2014/main" id="{AED6A488-5E92-C0CB-4E3C-FF7A3A122718}"/>
              </a:ext>
            </a:extLst>
          </p:cNvPr>
          <p:cNvSpPr txBox="1"/>
          <p:nvPr/>
        </p:nvSpPr>
        <p:spPr>
          <a:xfrm rot="16200000">
            <a:off x="7836315" y="3907229"/>
            <a:ext cx="1156839" cy="123111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r">
              <a:spcBef>
                <a:spcPts val="600"/>
              </a:spcBef>
            </a:pPr>
            <a:r>
              <a:rPr lang="en-US" sz="800" b="1" dirty="0"/>
              <a:t>Accuracy</a:t>
            </a:r>
            <a:endParaRPr lang="en-US" sz="800" dirty="0"/>
          </a:p>
        </p:txBody>
      </p:sp>
      <p:sp>
        <p:nvSpPr>
          <p:cNvPr id="17" name="Oval 33">
            <a:extLst>
              <a:ext uri="{FF2B5EF4-FFF2-40B4-BE49-F238E27FC236}">
                <a16:creationId xmlns:a16="http://schemas.microsoft.com/office/drawing/2014/main" id="{3D63E6CD-A12B-BFA3-06E2-EDA85A1BE8CF}"/>
              </a:ext>
            </a:extLst>
          </p:cNvPr>
          <p:cNvSpPr/>
          <p:nvPr/>
        </p:nvSpPr>
        <p:spPr>
          <a:xfrm>
            <a:off x="8461748" y="4059195"/>
            <a:ext cx="1395049" cy="1433964"/>
          </a:xfrm>
          <a:prstGeom prst="ellipse">
            <a:avLst/>
          </a:prstGeom>
          <a:solidFill>
            <a:schemeClr val="accent1">
              <a:alpha val="30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/>
          <a:lstStyle/>
          <a:p>
            <a:pPr algn="ctr">
              <a:spcBef>
                <a:spcPts val="800"/>
              </a:spcBef>
            </a:pPr>
            <a:r>
              <a:rPr lang="en-US" sz="1100" b="1" dirty="0">
                <a:solidFill>
                  <a:schemeClr val="tx1"/>
                </a:solidFill>
              </a:rPr>
              <a:t>Recursive Least Square</a:t>
            </a:r>
          </a:p>
        </p:txBody>
      </p:sp>
      <p:sp>
        <p:nvSpPr>
          <p:cNvPr id="19" name="Oval 35">
            <a:extLst>
              <a:ext uri="{FF2B5EF4-FFF2-40B4-BE49-F238E27FC236}">
                <a16:creationId xmlns:a16="http://schemas.microsoft.com/office/drawing/2014/main" id="{B47D139F-D1B4-054B-7CA1-5A3E5B161139}"/>
              </a:ext>
            </a:extLst>
          </p:cNvPr>
          <p:cNvSpPr/>
          <p:nvPr/>
        </p:nvSpPr>
        <p:spPr>
          <a:xfrm>
            <a:off x="9621779" y="3301067"/>
            <a:ext cx="1395049" cy="1433964"/>
          </a:xfrm>
          <a:prstGeom prst="ellipse">
            <a:avLst/>
          </a:prstGeom>
          <a:solidFill>
            <a:schemeClr val="accent3">
              <a:alpha val="30000"/>
            </a:schemeClr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/>
          <a:lstStyle/>
          <a:p>
            <a:pPr algn="ctr">
              <a:spcBef>
                <a:spcPts val="800"/>
              </a:spcBef>
            </a:pPr>
            <a:r>
              <a:rPr lang="en-US" sz="1100" b="1" dirty="0">
                <a:solidFill>
                  <a:schemeClr val="tx1"/>
                </a:solidFill>
              </a:rPr>
              <a:t>Random Forest</a:t>
            </a:r>
          </a:p>
        </p:txBody>
      </p:sp>
      <p:sp>
        <p:nvSpPr>
          <p:cNvPr id="27" name="backgroundFixed">
            <a:extLst>
              <a:ext uri="{FF2B5EF4-FFF2-40B4-BE49-F238E27FC236}">
                <a16:creationId xmlns:a16="http://schemas.microsoft.com/office/drawing/2014/main" id="{0154568F-611D-4F55-B95C-9D81EC6D2C4F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10011136" y="5410867"/>
            <a:ext cx="529520" cy="529520"/>
          </a:xfrm>
          <a:prstGeom prst="rect">
            <a:avLst/>
          </a:prstGeom>
          <a:noFill/>
          <a:ln w="635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DC46F3"/>
                </a:solidFill>
              </a14:hiddenFill>
            </a:ext>
            <a:ext uri="{91240B29-F687-4F45-9708-019B960494DF}">
              <a14:hiddenLine xmlns:a14="http://schemas.microsoft.com/office/drawing/2010/main" w="6350" cap="flat" cmpd="sng" algn="ctr">
                <a:solidFill>
                  <a:srgbClr val="DC46F3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400" b="1" dirty="0">
              <a:solidFill>
                <a:schemeClr val="bg1"/>
              </a:solidFill>
            </a:endParaRPr>
          </a:p>
        </p:txBody>
      </p:sp>
      <p:grpSp>
        <p:nvGrpSpPr>
          <p:cNvPr id="21" name="easyIcon">
            <a:extLst>
              <a:ext uri="{FF2B5EF4-FFF2-40B4-BE49-F238E27FC236}">
                <a16:creationId xmlns:a16="http://schemas.microsoft.com/office/drawing/2014/main" id="{9968FC96-9978-EE45-5532-60D89ACE4F07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8894512" y="5410867"/>
            <a:ext cx="529520" cy="529520"/>
            <a:chOff x="4863815" y="1150755"/>
            <a:chExt cx="721099" cy="721099"/>
          </a:xfrm>
        </p:grpSpPr>
        <p:sp>
          <p:nvSpPr>
            <p:cNvPr id="25" name="backgroundFixed">
              <a:extLst>
                <a:ext uri="{FF2B5EF4-FFF2-40B4-BE49-F238E27FC236}">
                  <a16:creationId xmlns:a16="http://schemas.microsoft.com/office/drawing/2014/main" id="{0A6B0219-98CE-E8B2-A682-DBBBA1C4AC2F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4863815" y="1150755"/>
              <a:ext cx="721099" cy="721099"/>
            </a:xfrm>
            <a:prstGeom prst="rect">
              <a:avLst/>
            </a:prstGeom>
            <a:noFill/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46F3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DC46F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 dirty="0">
                <a:solidFill>
                  <a:schemeClr val="bg1"/>
                </a:solidFill>
              </a:endParaRPr>
            </a:p>
          </p:txBody>
        </p:sp>
        <p:pic>
          <p:nvPicPr>
            <p:cNvPr id="26" name="Vector">
              <a:extLst>
                <a:ext uri="{FF2B5EF4-FFF2-40B4-BE49-F238E27FC236}">
                  <a16:creationId xmlns:a16="http://schemas.microsoft.com/office/drawing/2014/main" id="{F3DAF052-36E7-7067-AA33-E7C05BB54C76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 bwMode="gray">
            <a:xfrm>
              <a:off x="4863815" y="1150755"/>
              <a:ext cx="721099" cy="721099"/>
            </a:xfrm>
            <a:prstGeom prst="rect">
              <a:avLst/>
            </a:prstGeom>
          </p:spPr>
        </p:pic>
      </p:grpSp>
      <p:grpSp>
        <p:nvGrpSpPr>
          <p:cNvPr id="22" name="easyIcon">
            <a:extLst>
              <a:ext uri="{FF2B5EF4-FFF2-40B4-BE49-F238E27FC236}">
                <a16:creationId xmlns:a16="http://schemas.microsoft.com/office/drawing/2014/main" id="{EC5E431D-92F0-6479-1A92-A2B53F097F6A}"/>
              </a:ext>
            </a:extLst>
          </p:cNvPr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10137272" y="5410868"/>
            <a:ext cx="529518" cy="529518"/>
            <a:chOff x="1656257" y="2156880"/>
            <a:chExt cx="900000" cy="900000"/>
          </a:xfrm>
        </p:grpSpPr>
        <p:sp>
          <p:nvSpPr>
            <p:cNvPr id="23" name="backgroundFixed">
              <a:extLst>
                <a:ext uri="{FF2B5EF4-FFF2-40B4-BE49-F238E27FC236}">
                  <a16:creationId xmlns:a16="http://schemas.microsoft.com/office/drawing/2014/main" id="{41B15DF3-6819-8577-595D-C3B76D99A673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1656257" y="2156880"/>
              <a:ext cx="900000" cy="900000"/>
            </a:xfrm>
            <a:prstGeom prst="rect">
              <a:avLst/>
            </a:prstGeom>
            <a:noFill/>
            <a:ln w="635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DC46F3"/>
                  </a:solidFill>
                </a14:hiddenFill>
              </a:ext>
              <a:ext uri="{91240B29-F687-4F45-9708-019B960494DF}">
                <a14:hiddenLine xmlns:a14="http://schemas.microsoft.com/office/drawing/2010/main" w="6350" cap="flat" cmpd="sng" algn="ctr">
                  <a:solidFill>
                    <a:srgbClr val="DC46F3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 dirty="0">
                <a:solidFill>
                  <a:schemeClr val="bg1"/>
                </a:solidFill>
              </a:endParaRPr>
            </a:p>
          </p:txBody>
        </p:sp>
        <p:pic>
          <p:nvPicPr>
            <p:cNvPr id="24" name="Vector">
              <a:extLst>
                <a:ext uri="{FF2B5EF4-FFF2-40B4-BE49-F238E27FC236}">
                  <a16:creationId xmlns:a16="http://schemas.microsoft.com/office/drawing/2014/main" id="{9E97E182-9C85-D77E-8D8E-C640E14B4AF8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 bwMode="gray">
            <a:xfrm>
              <a:off x="1656257" y="2156880"/>
              <a:ext cx="900000" cy="900000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21070905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>
            <a:extLst>
              <a:ext uri="{FF2B5EF4-FFF2-40B4-BE49-F238E27FC236}">
                <a16:creationId xmlns:a16="http://schemas.microsoft.com/office/drawing/2014/main" id="{D10E7627-693E-4577-A6E2-5891B69B95CD}"/>
              </a:ext>
            </a:extLst>
          </p:cNvPr>
          <p:cNvSpPr>
            <a:spLocks noGrp="1"/>
          </p:cNvSpPr>
          <p:nvPr>
            <p:ph type="body" sz="quarter" idx="12"/>
            <p:custDataLst>
              <p:tags r:id="rId2"/>
            </p:custDataLst>
          </p:nvPr>
        </p:nvSpPr>
        <p:spPr>
          <a:xfrm>
            <a:off x="539750" y="3960813"/>
            <a:ext cx="5220494" cy="1527406"/>
          </a:xfrm>
        </p:spPr>
        <p:txBody>
          <a:bodyPr/>
          <a:lstStyle/>
          <a:p>
            <a:r>
              <a:rPr lang="en-US" dirty="0"/>
              <a:t>Dr. Johannes Werfel</a:t>
            </a:r>
          </a:p>
          <a:p>
            <a:r>
              <a:rPr lang="en-US" dirty="0"/>
              <a:t>IAV GmbH</a:t>
            </a:r>
          </a:p>
          <a:p>
            <a:r>
              <a:rPr lang="en-US" dirty="0" err="1"/>
              <a:t>Carnotstraße</a:t>
            </a:r>
            <a:r>
              <a:rPr lang="en-US" dirty="0"/>
              <a:t> 1, 10587 Berlin, GERMANY</a:t>
            </a:r>
          </a:p>
          <a:p>
            <a:r>
              <a:rPr lang="en-US" dirty="0"/>
              <a:t>Phone +49 152 56408750</a:t>
            </a:r>
          </a:p>
          <a:p>
            <a:r>
              <a:rPr lang="en-US" dirty="0"/>
              <a:t>johannes.werfel@iav.de</a:t>
            </a:r>
          </a:p>
          <a:p>
            <a:r>
              <a:rPr lang="en-US" dirty="0"/>
              <a:t>www.iav.com</a:t>
            </a:r>
            <a:endParaRPr lang="de-DE" dirty="0"/>
          </a:p>
        </p:txBody>
      </p:sp>
      <p:sp>
        <p:nvSpPr>
          <p:cNvPr id="10" name="Foliennummernplatzhalter 9">
            <a:extLst>
              <a:ext uri="{FF2B5EF4-FFF2-40B4-BE49-F238E27FC236}">
                <a16:creationId xmlns:a16="http://schemas.microsoft.com/office/drawing/2014/main" id="{51864CDE-6951-401C-B278-D9B4CBABABC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39664" y="6516455"/>
            <a:ext cx="72008" cy="36000"/>
          </a:xfrm>
        </p:spPr>
        <p:txBody>
          <a:bodyPr/>
          <a:lstStyle/>
          <a:p>
            <a:fld id="{C651C7C4-31E4-E340-822E-DEA0EA75A83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2" name="Fußzeilenplatzhalter 1">
            <a:extLst>
              <a:ext uri="{FF2B5EF4-FFF2-40B4-BE49-F238E27FC236}">
                <a16:creationId xmlns:a16="http://schemas.microsoft.com/office/drawing/2014/main" id="{1A92AC00-1458-4355-9315-DE22D06396A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GB"/>
          </a:p>
        </p:txBody>
      </p:sp>
      <p:sp>
        <p:nvSpPr>
          <p:cNvPr id="3" name="Titel 5">
            <a:extLst>
              <a:ext uri="{FF2B5EF4-FFF2-40B4-BE49-F238E27FC236}">
                <a16:creationId xmlns:a16="http://schemas.microsoft.com/office/drawing/2014/main" id="{6C07375D-7C3D-D7F4-B3CE-CF949E707448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 bwMode="gray">
          <a:xfrm>
            <a:off x="539750" y="3377362"/>
            <a:ext cx="10440988" cy="403745"/>
          </a:xfrm>
          <a:prstGeom prst="rect">
            <a:avLst/>
          </a:prstGeom>
        </p:spPr>
        <p:txBody>
          <a:bodyPr vert="horz" wrap="square" lIns="0" tIns="3600" rIns="0" bIns="0" rtlCol="0" anchor="b" anchorCtr="0">
            <a:spAutoFit/>
          </a:bodyPr>
          <a:lstStyle>
            <a:lvl1pPr algn="l" defTabSz="863995" rtl="0" eaLnBrk="1" latinLnBrk="0" hangingPunct="1">
              <a:lnSpc>
                <a:spcPct val="100000"/>
              </a:lnSpc>
              <a:spcBef>
                <a:spcPct val="0"/>
              </a:spcBef>
              <a:spcAft>
                <a:spcPts val="850"/>
              </a:spcAft>
              <a:buNone/>
              <a:defRPr sz="2600" b="1" kern="1200">
                <a:solidFill>
                  <a:schemeClr val="accent1"/>
                </a:solidFill>
                <a:latin typeface="+mj-lt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</a:lstStyle>
          <a:p>
            <a:r>
              <a:rPr lang="en-US" dirty="0"/>
              <a:t>electrified by vision</a:t>
            </a:r>
          </a:p>
        </p:txBody>
      </p:sp>
      <p:pic>
        <p:nvPicPr>
          <p:cNvPr id="5" name="Bildplatzhalter 12" descr="Ein Bild, das Farbigkeit, Kamm, Design enthält.&#10;&#10;Automatisch generierte Beschreibung">
            <a:extLst>
              <a:ext uri="{FF2B5EF4-FFF2-40B4-BE49-F238E27FC236}">
                <a16:creationId xmlns:a16="http://schemas.microsoft.com/office/drawing/2014/main" id="{A6596BD0-9D19-2EED-0F70-6CB42E437B2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117" b="-13117"/>
          <a:stretch/>
        </p:blipFill>
        <p:spPr>
          <a:xfrm>
            <a:off x="8082072" y="0"/>
            <a:ext cx="3422141" cy="329569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852432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6CC04602-F288-6079-AC42-DA832C1F45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platzhalter 6">
            <a:extLst>
              <a:ext uri="{FF2B5EF4-FFF2-40B4-BE49-F238E27FC236}">
                <a16:creationId xmlns:a16="http://schemas.microsoft.com/office/drawing/2014/main" id="{B849EEFE-C18B-4263-8757-92723D94260B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ph type="pic" sz="quarter" idx="12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" r="118"/>
          <a:stretch/>
        </p:blipFill>
        <p:spPr/>
      </p:pic>
      <p:sp>
        <p:nvSpPr>
          <p:cNvPr id="8" name="Titel 7">
            <a:extLst>
              <a:ext uri="{FF2B5EF4-FFF2-40B4-BE49-F238E27FC236}">
                <a16:creationId xmlns:a16="http://schemas.microsoft.com/office/drawing/2014/main" id="{F5B2E8B8-E87A-6D69-035E-922767C08A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4078843"/>
            <a:ext cx="10440988" cy="890032"/>
          </a:xfrm>
        </p:spPr>
        <p:txBody>
          <a:bodyPr/>
          <a:lstStyle/>
          <a:p>
            <a:r>
              <a:rPr lang="en-US" dirty="0">
                <a:solidFill>
                  <a:schemeClr val="accent3"/>
                </a:solidFill>
              </a:rPr>
              <a:t>Backup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7D3A8557-7D24-DD98-C5F7-BC048358651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 bwMode="gray">
          <a:xfrm>
            <a:off x="10148244" y="5868379"/>
            <a:ext cx="976596" cy="540000"/>
          </a:xfrm>
          <a:prstGeom prst="rect">
            <a:avLst/>
          </a:prstGeom>
        </p:spPr>
      </p:pic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5E47601-C9F9-0EC2-C5F5-C5FA0A812B8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651C7C4-31E4-E340-822E-DEA0EA75A835}" type="slidenum">
              <a:rPr lang="en-US" smtClean="0">
                <a:solidFill>
                  <a:srgbClr val="FFFFFF"/>
                </a:solidFill>
              </a:rPr>
              <a:pPr/>
              <a:t>13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2E16BFFB-6AB0-F8F6-E92A-BDFCC476634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IAV  10/2024  TD-E5  JoWl  Status: released, public</a:t>
            </a:r>
            <a:endParaRPr lang="en-US" dirty="0">
              <a:solidFill>
                <a:srgbClr val="FFFFFF"/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3032037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2AB4618E-2036-7F53-B2C7-4294145DEF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kt 6">
            <a:extLst>
              <a:ext uri="{FF2B5EF4-FFF2-40B4-BE49-F238E27FC236}">
                <a16:creationId xmlns:a16="http://schemas.microsoft.com/office/drawing/2014/main" id="{8C12CB6A-33C9-DE8D-3B7F-8E74944186A8}"/>
              </a:ext>
            </a:extLst>
          </p:cNvPr>
          <p:cNvGraphicFramePr>
            <a:graphicFrameLocks noChangeAspect="1"/>
          </p:cNvGraphicFramePr>
          <p:nvPr/>
        </p:nvGraphicFramePr>
        <p:xfrm>
          <a:off x="4513323" y="1392003"/>
          <a:ext cx="6422107" cy="213699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niPlot.Page.3" r:id="rId4" imgW="8244000" imgH="2743200" progId="UniPlot.Page.3">
                  <p:embed/>
                </p:oleObj>
              </mc:Choice>
              <mc:Fallback>
                <p:oleObj name="UniPlot.Page.3" r:id="rId4" imgW="8244000" imgH="2743200" progId="UniPlot.Page.3">
                  <p:embed/>
                  <p:pic>
                    <p:nvPicPr>
                      <p:cNvPr id="7" name="Objekt 6">
                        <a:extLst>
                          <a:ext uri="{FF2B5EF4-FFF2-40B4-BE49-F238E27FC236}">
                            <a16:creationId xmlns:a16="http://schemas.microsoft.com/office/drawing/2014/main" id="{8C12CB6A-33C9-DE8D-3B7F-8E74944186A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3323" y="1392003"/>
                        <a:ext cx="6422107" cy="213699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itel 3">
            <a:extLst>
              <a:ext uri="{FF2B5EF4-FFF2-40B4-BE49-F238E27FC236}">
                <a16:creationId xmlns:a16="http://schemas.microsoft.com/office/drawing/2014/main" id="{632AB52E-1BDF-B5D4-50C0-FB6E47596A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Anomaly Detection – Shannon Entropy Method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18C6F74-CF46-F73C-AF59-25090A12276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875F33F-C4F4-2D1B-353A-DD2CB46B84C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8" name="TextBox 37">
            <a:extLst>
              <a:ext uri="{FF2B5EF4-FFF2-40B4-BE49-F238E27FC236}">
                <a16:creationId xmlns:a16="http://schemas.microsoft.com/office/drawing/2014/main" id="{0298A430-805D-C3E5-DDD0-59827C9E0F23}"/>
              </a:ext>
            </a:extLst>
          </p:cNvPr>
          <p:cNvSpPr txBox="1"/>
          <p:nvPr/>
        </p:nvSpPr>
        <p:spPr>
          <a:xfrm>
            <a:off x="4998245" y="3624558"/>
            <a:ext cx="2867954" cy="173214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Weight factor of entropy </a:t>
            </a:r>
            <a:br>
              <a:rPr lang="en-US" sz="1400" dirty="0"/>
            </a:br>
            <a:r>
              <a:rPr lang="en-US" sz="1400" dirty="0"/>
              <a:t>(</a:t>
            </a:r>
            <a:r>
              <a:rPr lang="en-US" sz="1400" dirty="0">
                <a:solidFill>
                  <a:srgbClr val="80D800"/>
                </a:solidFill>
              </a:rPr>
              <a:t>green</a:t>
            </a:r>
            <a:r>
              <a:rPr lang="en-US" sz="1400" dirty="0"/>
              <a:t> / </a:t>
            </a:r>
            <a:r>
              <a:rPr lang="en-US" sz="1400" dirty="0">
                <a:latin typeface="Symbol" panose="05050102010706020507" pitchFamily="18" charset="2"/>
              </a:rPr>
              <a:t>S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D800"/>
                </a:solidFill>
              </a:rPr>
              <a:t>yellow</a:t>
            </a:r>
            <a:r>
              <a:rPr lang="en-US" sz="1400" dirty="0"/>
              <a:t>)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Score for each cell is entropy times weight factor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Difference score of each cell to mean value</a:t>
            </a:r>
            <a:endParaRPr lang="en-US" sz="1400" dirty="0">
              <a:latin typeface="Symbol" panose="05050102010706020507" pitchFamily="18" charset="2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E31CA8E2-4565-3BCC-CF3D-24A82B207E1F}"/>
                  </a:ext>
                </a:extLst>
              </p:cNvPr>
              <p:cNvSpPr txBox="1"/>
              <p:nvPr/>
            </p:nvSpPr>
            <p:spPr>
              <a:xfrm>
                <a:off x="1600016" y="4581102"/>
                <a:ext cx="1742913" cy="58817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>
                  <a:spcBef>
                    <a:spcPts val="8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𝑗</m:t>
                          </m:r>
                        </m:sub>
                      </m:sSub>
                      <m:r>
                        <a:rPr lang="en-US" sz="1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=−</m:t>
                      </m:r>
                      <m:nary>
                        <m:naryPr>
                          <m:chr m:val="∑"/>
                          <m:ctrl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𝑗</m:t>
                              </m:r>
                            </m:sub>
                          </m:sSub>
                          <m:func>
                            <m:funcPr>
                              <m:ctrlPr>
                                <a:rPr lang="en-US" sz="1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uncPr>
                            <m:fName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US" sz="1400" b="0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log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fName>
                            <m:e>
                              <m:sSub>
                                <m:sSubPr>
                                  <m:ctrlP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𝑖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400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𝑗</m:t>
                                  </m:r>
                                </m:sub>
                              </m:sSub>
                            </m:e>
                          </m:func>
                        </m:e>
                      </m:nary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E31CA8E2-4565-3BCC-CF3D-24A82B207E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00016" y="4581102"/>
                <a:ext cx="1742913" cy="588174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37">
            <a:extLst>
              <a:ext uri="{FF2B5EF4-FFF2-40B4-BE49-F238E27FC236}">
                <a16:creationId xmlns:a16="http://schemas.microsoft.com/office/drawing/2014/main" id="{ADFFBA9E-77FF-F1F6-B3D5-8D72CB7D507C}"/>
              </a:ext>
            </a:extLst>
          </p:cNvPr>
          <p:cNvSpPr txBox="1"/>
          <p:nvPr/>
        </p:nvSpPr>
        <p:spPr>
          <a:xfrm>
            <a:off x="866850" y="3629075"/>
            <a:ext cx="3209245" cy="85440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Probability </a:t>
            </a:r>
            <a:r>
              <a:rPr lang="en-US" sz="1400" i="1" dirty="0"/>
              <a:t>p</a:t>
            </a:r>
            <a:r>
              <a:rPr lang="en-US" sz="1400" dirty="0"/>
              <a:t> of each cell </a:t>
            </a:r>
            <a:r>
              <a:rPr lang="en-US" sz="1400" i="1" dirty="0" err="1"/>
              <a:t>i</a:t>
            </a:r>
            <a:r>
              <a:rPr lang="en-US" sz="1400" dirty="0"/>
              <a:t> at each sampling point </a:t>
            </a:r>
            <a:r>
              <a:rPr lang="en-US" sz="1400" i="1" dirty="0"/>
              <a:t>j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Entropy </a:t>
            </a:r>
            <a:r>
              <a:rPr lang="en-US" sz="1400" i="1" dirty="0"/>
              <a:t>h</a:t>
            </a:r>
            <a:r>
              <a:rPr lang="en-US" sz="1400" dirty="0"/>
              <a:t> at each sampling point </a:t>
            </a:r>
          </a:p>
        </p:txBody>
      </p:sp>
      <p:sp>
        <p:nvSpPr>
          <p:cNvPr id="13" name="Rechteck 12">
            <a:extLst>
              <a:ext uri="{FF2B5EF4-FFF2-40B4-BE49-F238E27FC236}">
                <a16:creationId xmlns:a16="http://schemas.microsoft.com/office/drawing/2014/main" id="{68781518-4E5A-CE8F-0499-6596AD7C56D3}"/>
              </a:ext>
            </a:extLst>
          </p:cNvPr>
          <p:cNvSpPr/>
          <p:nvPr/>
        </p:nvSpPr>
        <p:spPr>
          <a:xfrm>
            <a:off x="8966282" y="1536085"/>
            <a:ext cx="216024" cy="1347190"/>
          </a:xfrm>
          <a:prstGeom prst="rect">
            <a:avLst/>
          </a:prstGeom>
          <a:noFill/>
          <a:ln w="28575">
            <a:solidFill>
              <a:srgbClr val="92D050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4" name="Rechteck 13">
            <a:extLst>
              <a:ext uri="{FF2B5EF4-FFF2-40B4-BE49-F238E27FC236}">
                <a16:creationId xmlns:a16="http://schemas.microsoft.com/office/drawing/2014/main" id="{5CC77173-ACA7-13B0-4995-99FC6108E8B7}"/>
              </a:ext>
            </a:extLst>
          </p:cNvPr>
          <p:cNvSpPr/>
          <p:nvPr/>
        </p:nvSpPr>
        <p:spPr>
          <a:xfrm>
            <a:off x="6949904" y="1536085"/>
            <a:ext cx="1981200" cy="1347191"/>
          </a:xfrm>
          <a:prstGeom prst="rect">
            <a:avLst/>
          </a:prstGeom>
          <a:noFill/>
          <a:ln w="28575">
            <a:solidFill>
              <a:srgbClr val="FFD800"/>
            </a:solidFill>
            <a:prstDash val="dash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5" name="TextBox 1">
            <a:extLst>
              <a:ext uri="{FF2B5EF4-FFF2-40B4-BE49-F238E27FC236}">
                <a16:creationId xmlns:a16="http://schemas.microsoft.com/office/drawing/2014/main" id="{08C9759D-82E3-88B2-44CD-EB0B571D2647}"/>
              </a:ext>
            </a:extLst>
          </p:cNvPr>
          <p:cNvSpPr txBox="1"/>
          <p:nvPr/>
        </p:nvSpPr>
        <p:spPr>
          <a:xfrm>
            <a:off x="7512844" y="2677777"/>
            <a:ext cx="1372163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863996">
              <a:spcBef>
                <a:spcPts val="600"/>
              </a:spcBef>
            </a:pPr>
            <a:r>
              <a:rPr lang="en-US" sz="1100" dirty="0"/>
              <a:t>moving window </a:t>
            </a:r>
            <a:r>
              <a:rPr lang="en-US" sz="1100" dirty="0">
                <a:sym typeface="Wingdings" panose="05000000000000000000" pitchFamily="2" charset="2"/>
              </a:rPr>
              <a:t></a:t>
            </a:r>
            <a:endParaRPr lang="en-US" sz="1100" dirty="0"/>
          </a:p>
        </p:txBody>
      </p:sp>
      <p:grpSp>
        <p:nvGrpSpPr>
          <p:cNvPr id="16" name="Gruppieren 15">
            <a:extLst>
              <a:ext uri="{FF2B5EF4-FFF2-40B4-BE49-F238E27FC236}">
                <a16:creationId xmlns:a16="http://schemas.microsoft.com/office/drawing/2014/main" id="{EB101B50-20AB-5CA6-894D-78F2245A138F}"/>
              </a:ext>
            </a:extLst>
          </p:cNvPr>
          <p:cNvGrpSpPr/>
          <p:nvPr/>
        </p:nvGrpSpPr>
        <p:grpSpPr>
          <a:xfrm>
            <a:off x="8082222" y="3721476"/>
            <a:ext cx="2737875" cy="1419829"/>
            <a:chOff x="8206231" y="1101749"/>
            <a:chExt cx="2737875" cy="1419829"/>
          </a:xfrm>
        </p:grpSpPr>
        <p:grpSp>
          <p:nvGrpSpPr>
            <p:cNvPr id="17" name="Gruppieren 16">
              <a:extLst>
                <a:ext uri="{FF2B5EF4-FFF2-40B4-BE49-F238E27FC236}">
                  <a16:creationId xmlns:a16="http://schemas.microsoft.com/office/drawing/2014/main" id="{BA65CBD8-35C7-51D4-ABC0-06FFB5C1051E}"/>
                </a:ext>
              </a:extLst>
            </p:cNvPr>
            <p:cNvGrpSpPr/>
            <p:nvPr/>
          </p:nvGrpSpPr>
          <p:grpSpPr>
            <a:xfrm>
              <a:off x="8206231" y="1397645"/>
              <a:ext cx="2737875" cy="1123933"/>
              <a:chOff x="1438193" y="3755893"/>
              <a:chExt cx="2737875" cy="1123933"/>
            </a:xfrm>
          </p:grpSpPr>
          <p:cxnSp>
            <p:nvCxnSpPr>
              <p:cNvPr id="19" name="Gerader Verbinder 18">
                <a:extLst>
                  <a:ext uri="{FF2B5EF4-FFF2-40B4-BE49-F238E27FC236}">
                    <a16:creationId xmlns:a16="http://schemas.microsoft.com/office/drawing/2014/main" id="{38373A97-42CF-099F-681C-A705782E2228}"/>
                  </a:ext>
                </a:extLst>
              </p:cNvPr>
              <p:cNvCxnSpPr/>
              <p:nvPr/>
            </p:nvCxnSpPr>
            <p:spPr>
              <a:xfrm flipH="1">
                <a:off x="1438193" y="4680247"/>
                <a:ext cx="2737875" cy="0"/>
              </a:xfrm>
              <a:prstGeom prst="line">
                <a:avLst/>
              </a:prstGeom>
              <a:ln w="12700">
                <a:tailEnd type="non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E5959430-FD4D-C9B8-7C8D-891CA071763F}"/>
                  </a:ext>
                </a:extLst>
              </p:cNvPr>
              <p:cNvSpPr/>
              <p:nvPr/>
            </p:nvSpPr>
            <p:spPr>
              <a:xfrm>
                <a:off x="2698478" y="4633605"/>
                <a:ext cx="258404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m</a:t>
                </a:r>
                <a:endParaRPr lang="de-DE" sz="1000" dirty="0"/>
              </a:p>
            </p:txBody>
          </p:sp>
          <p:cxnSp>
            <p:nvCxnSpPr>
              <p:cNvPr id="21" name="Gerader Verbinder 20">
                <a:extLst>
                  <a:ext uri="{FF2B5EF4-FFF2-40B4-BE49-F238E27FC236}">
                    <a16:creationId xmlns:a16="http://schemas.microsoft.com/office/drawing/2014/main" id="{77EEEC72-81DE-752A-5A4D-EF4DB919A553}"/>
                  </a:ext>
                </a:extLst>
              </p:cNvPr>
              <p:cNvCxnSpPr/>
              <p:nvPr/>
            </p:nvCxnSpPr>
            <p:spPr>
              <a:xfrm>
                <a:off x="3240678" y="3767986"/>
                <a:ext cx="0" cy="915507"/>
              </a:xfrm>
              <a:prstGeom prst="line">
                <a:avLst/>
              </a:prstGeom>
              <a:ln w="12700">
                <a:prstDash val="sysDash"/>
                <a:tailEnd type="non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2" name="Gerader Verbinder 21">
                <a:extLst>
                  <a:ext uri="{FF2B5EF4-FFF2-40B4-BE49-F238E27FC236}">
                    <a16:creationId xmlns:a16="http://schemas.microsoft.com/office/drawing/2014/main" id="{8126E0C0-33D8-0C0A-C31D-BAE266E4AA6D}"/>
                  </a:ext>
                </a:extLst>
              </p:cNvPr>
              <p:cNvCxnSpPr/>
              <p:nvPr/>
            </p:nvCxnSpPr>
            <p:spPr>
              <a:xfrm>
                <a:off x="3672726" y="3776833"/>
                <a:ext cx="0" cy="915507"/>
              </a:xfrm>
              <a:prstGeom prst="line">
                <a:avLst/>
              </a:prstGeom>
              <a:ln w="12700">
                <a:prstDash val="sysDash"/>
                <a:tailEnd type="non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3" name="Rechteck 22">
                <a:extLst>
                  <a:ext uri="{FF2B5EF4-FFF2-40B4-BE49-F238E27FC236}">
                    <a16:creationId xmlns:a16="http://schemas.microsoft.com/office/drawing/2014/main" id="{BDFF5056-8F7B-73F1-551C-4C4C56450413}"/>
                  </a:ext>
                </a:extLst>
              </p:cNvPr>
              <p:cNvSpPr/>
              <p:nvPr/>
            </p:nvSpPr>
            <p:spPr>
              <a:xfrm>
                <a:off x="3096662" y="4633605"/>
                <a:ext cx="26161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s</a:t>
                </a:r>
                <a:endParaRPr lang="de-DE" sz="1000" dirty="0"/>
              </a:p>
            </p:txBody>
          </p:sp>
          <p:cxnSp>
            <p:nvCxnSpPr>
              <p:cNvPr id="24" name="Gerader Verbinder 23">
                <a:extLst>
                  <a:ext uri="{FF2B5EF4-FFF2-40B4-BE49-F238E27FC236}">
                    <a16:creationId xmlns:a16="http://schemas.microsoft.com/office/drawing/2014/main" id="{6E65FF09-4F02-228F-038A-447870FEB34C}"/>
                  </a:ext>
                </a:extLst>
              </p:cNvPr>
              <p:cNvCxnSpPr/>
              <p:nvPr/>
            </p:nvCxnSpPr>
            <p:spPr>
              <a:xfrm>
                <a:off x="1944534" y="3755893"/>
                <a:ext cx="0" cy="915507"/>
              </a:xfrm>
              <a:prstGeom prst="line">
                <a:avLst/>
              </a:prstGeom>
              <a:ln w="12700">
                <a:prstDash val="sysDash"/>
                <a:tailEnd type="non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36FB82A9-97C5-8693-9383-E2BA4E6C790E}"/>
                  </a:ext>
                </a:extLst>
              </p:cNvPr>
              <p:cNvCxnSpPr/>
              <p:nvPr/>
            </p:nvCxnSpPr>
            <p:spPr>
              <a:xfrm>
                <a:off x="2376582" y="3764740"/>
                <a:ext cx="0" cy="915507"/>
              </a:xfrm>
              <a:prstGeom prst="line">
                <a:avLst/>
              </a:prstGeom>
              <a:ln w="12700">
                <a:prstDash val="sysDash"/>
                <a:tailEnd type="none"/>
              </a:ln>
            </p:spPr>
            <p:style>
              <a:lnRef idx="1">
                <a:schemeClr val="accent4"/>
              </a:lnRef>
              <a:fillRef idx="0">
                <a:schemeClr val="accent4"/>
              </a:fillRef>
              <a:effectRef idx="0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26" name="Rechteck 25">
                <a:extLst>
                  <a:ext uri="{FF2B5EF4-FFF2-40B4-BE49-F238E27FC236}">
                    <a16:creationId xmlns:a16="http://schemas.microsoft.com/office/drawing/2014/main" id="{C290B41C-3609-2C15-E824-A778325CEE52}"/>
                  </a:ext>
                </a:extLst>
              </p:cNvPr>
              <p:cNvSpPr/>
              <p:nvPr/>
            </p:nvSpPr>
            <p:spPr>
              <a:xfrm>
                <a:off x="2160558" y="4633605"/>
                <a:ext cx="33214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-s</a:t>
                </a:r>
                <a:endParaRPr lang="de-DE" sz="1000" dirty="0"/>
              </a:p>
            </p:txBody>
          </p:sp>
          <p:sp>
            <p:nvSpPr>
              <p:cNvPr id="27" name="Rechteck 26">
                <a:extLst>
                  <a:ext uri="{FF2B5EF4-FFF2-40B4-BE49-F238E27FC236}">
                    <a16:creationId xmlns:a16="http://schemas.microsoft.com/office/drawing/2014/main" id="{47352976-672A-47B7-CB0A-380C5D3A35A0}"/>
                  </a:ext>
                </a:extLst>
              </p:cNvPr>
              <p:cNvSpPr/>
              <p:nvPr/>
            </p:nvSpPr>
            <p:spPr>
              <a:xfrm>
                <a:off x="1692288" y="4633605"/>
                <a:ext cx="396262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-2s</a:t>
                </a:r>
                <a:endParaRPr lang="de-DE" sz="1000" dirty="0"/>
              </a:p>
            </p:txBody>
          </p:sp>
          <p:sp>
            <p:nvSpPr>
              <p:cNvPr id="28" name="Rechteck 27">
                <a:extLst>
                  <a:ext uri="{FF2B5EF4-FFF2-40B4-BE49-F238E27FC236}">
                    <a16:creationId xmlns:a16="http://schemas.microsoft.com/office/drawing/2014/main" id="{A7098A76-4FC8-6DEC-C70E-81D35590BCB1}"/>
                  </a:ext>
                </a:extLst>
              </p:cNvPr>
              <p:cNvSpPr/>
              <p:nvPr/>
            </p:nvSpPr>
            <p:spPr>
              <a:xfrm>
                <a:off x="3528710" y="4633605"/>
                <a:ext cx="325730" cy="24622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sz="1000" dirty="0">
                    <a:solidFill>
                      <a:prstClr val="black"/>
                    </a:solidFill>
                    <a:latin typeface="Symbol" panose="05050102010706020507" pitchFamily="18" charset="2"/>
                  </a:rPr>
                  <a:t>2s</a:t>
                </a:r>
                <a:endParaRPr lang="de-DE" sz="1000" dirty="0"/>
              </a:p>
            </p:txBody>
          </p:sp>
        </p:grpSp>
        <p:graphicFrame>
          <p:nvGraphicFramePr>
            <p:cNvPr id="18" name="Diagramm 17">
              <a:extLst>
                <a:ext uri="{FF2B5EF4-FFF2-40B4-BE49-F238E27FC236}">
                  <a16:creationId xmlns:a16="http://schemas.microsoft.com/office/drawing/2014/main" id="{0AB229D4-6E88-7C26-F610-FECD7E055AA9}"/>
                </a:ext>
              </a:extLst>
            </p:cNvPr>
            <p:cNvGraphicFramePr/>
            <p:nvPr/>
          </p:nvGraphicFramePr>
          <p:xfrm>
            <a:off x="8206231" y="1101749"/>
            <a:ext cx="2737875" cy="1350284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7"/>
            </a:graphicData>
          </a:graphic>
        </p:graphicFrame>
      </p:grpSp>
      <p:sp>
        <p:nvSpPr>
          <p:cNvPr id="30" name="Pfeil: nach unten 29">
            <a:extLst>
              <a:ext uri="{FF2B5EF4-FFF2-40B4-BE49-F238E27FC236}">
                <a16:creationId xmlns:a16="http://schemas.microsoft.com/office/drawing/2014/main" id="{58DC1D7D-65C1-FC71-3573-FA4595A6DE0E}"/>
              </a:ext>
            </a:extLst>
          </p:cNvPr>
          <p:cNvSpPr/>
          <p:nvPr/>
        </p:nvSpPr>
        <p:spPr>
          <a:xfrm rot="20843652">
            <a:off x="9167743" y="3152456"/>
            <a:ext cx="163400" cy="772423"/>
          </a:xfrm>
          <a:prstGeom prst="downArrow">
            <a:avLst>
              <a:gd name="adj1" fmla="val 50000"/>
              <a:gd name="adj2" fmla="val 62923"/>
            </a:avLst>
          </a:prstGeom>
          <a:solidFill>
            <a:srgbClr val="041E96"/>
          </a:solidFill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600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566E1D7-32CB-9ADA-772D-F0F2BCBE6C3D}"/>
              </a:ext>
            </a:extLst>
          </p:cNvPr>
          <p:cNvSpPr txBox="1"/>
          <p:nvPr/>
        </p:nvSpPr>
        <p:spPr>
          <a:xfrm>
            <a:off x="539664" y="5505298"/>
            <a:ext cx="10441074" cy="32707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80000"/>
                </a:solidFill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1600"/>
              </a:spcBef>
            </a:pPr>
            <a:r>
              <a:rPr lang="en-US" sz="1400" b="1" dirty="0">
                <a:solidFill>
                  <a:schemeClr val="accent5"/>
                </a:solidFill>
              </a:rPr>
              <a:t>Accuracy depends on selected sampling frequency and size of window</a:t>
            </a:r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DF5F6C7B-3251-CB94-523C-F5D0572D79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43074" y="1298254"/>
            <a:ext cx="3236803" cy="2233195"/>
          </a:xfrm>
          <a:prstGeom prst="rect">
            <a:avLst/>
          </a:prstGeom>
        </p:spPr>
      </p:pic>
      <p:sp>
        <p:nvSpPr>
          <p:cNvPr id="6" name="Rechteck 5">
            <a:extLst>
              <a:ext uri="{FF2B5EF4-FFF2-40B4-BE49-F238E27FC236}">
                <a16:creationId xmlns:a16="http://schemas.microsoft.com/office/drawing/2014/main" id="{FCEA1209-7979-E8FB-D486-A23C9B297BDF}"/>
              </a:ext>
            </a:extLst>
          </p:cNvPr>
          <p:cNvSpPr/>
          <p:nvPr/>
        </p:nvSpPr>
        <p:spPr>
          <a:xfrm>
            <a:off x="876375" y="1944687"/>
            <a:ext cx="168994" cy="685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600" dirty="0" err="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6281814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DD4AC6D6-3ED1-DEF0-21C4-C3B2A2F48D7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CAC6228-2338-E218-905A-CE4410A93D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Anomaly Detection – Shannon Entropy Method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52090BE-259E-BA9C-3D8C-37DBAB5308EE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A9CA7C6C-1639-E854-396E-49E97EEFF31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DBE4744C-A83F-6CE4-430C-3AC04A210D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42287" y="1303149"/>
            <a:ext cx="6396276" cy="4529326"/>
          </a:xfrm>
          <a:prstGeom prst="rect">
            <a:avLst/>
          </a:prstGeom>
        </p:spPr>
      </p:pic>
      <p:sp>
        <p:nvSpPr>
          <p:cNvPr id="8" name="TextBox 37">
            <a:extLst>
              <a:ext uri="{FF2B5EF4-FFF2-40B4-BE49-F238E27FC236}">
                <a16:creationId xmlns:a16="http://schemas.microsoft.com/office/drawing/2014/main" id="{1E09F0AF-06DE-9D15-40AB-98F4D7F59849}"/>
              </a:ext>
            </a:extLst>
          </p:cNvPr>
          <p:cNvSpPr txBox="1"/>
          <p:nvPr/>
        </p:nvSpPr>
        <p:spPr>
          <a:xfrm>
            <a:off x="7056388" y="1304091"/>
            <a:ext cx="3918296" cy="235224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612" lvl="2" defTabSz="864017">
              <a:lnSpc>
                <a:spcPct val="120000"/>
              </a:lnSpc>
              <a:spcBef>
                <a:spcPts val="800"/>
              </a:spcBef>
              <a:defRPr/>
            </a:pPr>
            <a:r>
              <a:rPr lang="en-US" sz="1400" b="1" dirty="0"/>
              <a:t>Results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High difference score for cells with high and low capacities (</a:t>
            </a:r>
            <a:r>
              <a:rPr lang="en-US" sz="1400" dirty="0">
                <a:solidFill>
                  <a:schemeClr val="accent1"/>
                </a:solidFill>
              </a:rPr>
              <a:t>●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>
                <a:solidFill>
                  <a:schemeClr val="accent3"/>
                </a:solidFill>
              </a:rPr>
              <a:t>●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>
                <a:solidFill>
                  <a:srgbClr val="92D050"/>
                </a:solidFill>
              </a:rPr>
              <a:t>●</a:t>
            </a:r>
            <a:r>
              <a:rPr lang="en-US" sz="1400" dirty="0"/>
              <a:t>) during driving phase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Specifically during idle and charging phases the damaged cell (</a:t>
            </a:r>
            <a:r>
              <a:rPr lang="en-US" sz="1400" dirty="0">
                <a:solidFill>
                  <a:srgbClr val="C00000"/>
                </a:solidFill>
              </a:rPr>
              <a:t>●</a:t>
            </a:r>
            <a:r>
              <a:rPr lang="en-US" sz="1400" dirty="0"/>
              <a:t>) difference score on high level or increasing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Extension of idle phase leads to permanent increasing difference score for the faulty cell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id="{F4665993-7AE7-F667-596D-C3C63B7A3398}"/>
              </a:ext>
            </a:extLst>
          </p:cNvPr>
          <p:cNvSpPr txBox="1"/>
          <p:nvPr/>
        </p:nvSpPr>
        <p:spPr>
          <a:xfrm>
            <a:off x="7056388" y="4994737"/>
            <a:ext cx="3927465" cy="58561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80000"/>
                </a:solidFill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>
              <a:lnSpc>
                <a:spcPct val="120000"/>
              </a:lnSpc>
              <a:spcBef>
                <a:spcPts val="1600"/>
              </a:spcBef>
              <a:defRPr sz="1400" b="1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Faulty cell behavior pre-dominantly visible during idle phase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11412389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A883E3A1-593F-B566-8292-9BDD9E63E6FB}"/>
              </a:ext>
            </a:extLst>
          </p:cNvPr>
          <p:cNvPicPr>
            <a:picLocks noChangeAspect="1"/>
          </p:cNvPicPr>
          <p:nvPr/>
        </p:nvPicPr>
        <p:blipFill>
          <a:blip r:embed="rId11">
            <a:clrChange>
              <a:clrFrom>
                <a:srgbClr val="D3D3D3"/>
              </a:clrFrom>
              <a:clrTo>
                <a:srgbClr val="D3D3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5097" y="1689575"/>
            <a:ext cx="1947137" cy="1461569"/>
          </a:xfrm>
          <a:prstGeom prst="rect">
            <a:avLst/>
          </a:prstGeom>
          <a:ln>
            <a:noFill/>
          </a:ln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B5B7F42-A030-A62D-B4CA-FFE03BC24F63}"/>
              </a:ext>
            </a:extLst>
          </p:cNvPr>
          <p:cNvPicPr>
            <a:picLocks noChangeAspect="1"/>
          </p:cNvPicPr>
          <p:nvPr/>
        </p:nvPicPr>
        <p:blipFill>
          <a:blip r:embed="rId12">
            <a:clrChange>
              <a:clrFrom>
                <a:srgbClr val="D3D3D3"/>
              </a:clrFrom>
              <a:clrTo>
                <a:srgbClr val="D3D3D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1635" y="1691619"/>
            <a:ext cx="1947137" cy="1459525"/>
          </a:xfrm>
          <a:prstGeom prst="rect">
            <a:avLst/>
          </a:prstGeom>
          <a:ln>
            <a:noFill/>
          </a:ln>
        </p:spPr>
      </p:pic>
      <p:pic>
        <p:nvPicPr>
          <p:cNvPr id="180" name="Picture 7">
            <a:extLst>
              <a:ext uri="{FF2B5EF4-FFF2-40B4-BE49-F238E27FC236}">
                <a16:creationId xmlns:a16="http://schemas.microsoft.com/office/drawing/2014/main" id="{461831FA-360B-58A6-F496-C4772174C24B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2" r="11628"/>
          <a:stretch/>
        </p:blipFill>
        <p:spPr>
          <a:xfrm>
            <a:off x="6441499" y="1783146"/>
            <a:ext cx="1893643" cy="1274049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80750A73-FDEC-4A78-A501-53D5BE0CA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359767"/>
            <a:ext cx="10440988" cy="361875"/>
          </a:xfrm>
        </p:spPr>
        <p:txBody>
          <a:bodyPr/>
          <a:lstStyle/>
          <a:p>
            <a:r>
              <a:rPr lang="en-US" dirty="0"/>
              <a:t>Application Examples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F9C27EB9-C2CE-9CFA-11B9-10E6E3CF67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557A6B5-85E4-A4EC-4AA5-049C8E1204A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C8FDA297-5F36-6D49-6184-8EA29836ACCE}"/>
              </a:ext>
            </a:extLst>
          </p:cNvPr>
          <p:cNvCxnSpPr>
            <a:cxnSpLocks/>
          </p:cNvCxnSpPr>
          <p:nvPr/>
        </p:nvCxnSpPr>
        <p:spPr>
          <a:xfrm>
            <a:off x="3666320" y="1295400"/>
            <a:ext cx="0" cy="4537075"/>
          </a:xfrm>
          <a:prstGeom prst="lin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ArrowRight">
            <a:extLst>
              <a:ext uri="{FF2B5EF4-FFF2-40B4-BE49-F238E27FC236}">
                <a16:creationId xmlns:a16="http://schemas.microsoft.com/office/drawing/2014/main" id="{38A5DDC7-1248-5671-AF7D-2B3B1A00A27F}"/>
              </a:ext>
            </a:extLst>
          </p:cNvPr>
          <p:cNvSpPr>
            <a:spLocks noChangeAspect="1"/>
          </p:cNvSpPr>
          <p:nvPr>
            <p:custDataLst>
              <p:tags r:id="rId1"/>
            </p:custDataLst>
          </p:nvPr>
        </p:nvSpPr>
        <p:spPr>
          <a:xfrm>
            <a:off x="3665749" y="2304007"/>
            <a:ext cx="108000" cy="216000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sp>
        <p:nvSpPr>
          <p:cNvPr id="30" name="Text Placeholder 10">
            <a:extLst>
              <a:ext uri="{FF2B5EF4-FFF2-40B4-BE49-F238E27FC236}">
                <a16:creationId xmlns:a16="http://schemas.microsoft.com/office/drawing/2014/main" id="{92D01A2E-5A3F-A015-E2CF-21EE8FAAB902}"/>
              </a:ext>
            </a:extLst>
          </p:cNvPr>
          <p:cNvSpPr txBox="1">
            <a:spLocks/>
          </p:cNvSpPr>
          <p:nvPr/>
        </p:nvSpPr>
        <p:spPr>
          <a:xfrm>
            <a:off x="4140801" y="1303897"/>
            <a:ext cx="6407970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600"/>
              </a:spcBef>
              <a:buNone/>
              <a:defRPr/>
            </a:pPr>
            <a:r>
              <a:rPr lang="en-US" sz="1400" b="1" dirty="0">
                <a:solidFill>
                  <a:schemeClr val="accent5"/>
                </a:solidFill>
                <a:latin typeface="Arial" panose="020B0604020202020204"/>
              </a:rPr>
              <a:t>Novel Battery Concept with an Innovative Thermal Management*</a:t>
            </a:r>
          </a:p>
        </p:txBody>
      </p:sp>
      <p:sp>
        <p:nvSpPr>
          <p:cNvPr id="182" name="Rechteck 181">
            <a:extLst>
              <a:ext uri="{FF2B5EF4-FFF2-40B4-BE49-F238E27FC236}">
                <a16:creationId xmlns:a16="http://schemas.microsoft.com/office/drawing/2014/main" id="{F0B063C4-0729-2375-515F-D57E0CCED26B}"/>
              </a:ext>
            </a:extLst>
          </p:cNvPr>
          <p:cNvSpPr/>
          <p:nvPr/>
        </p:nvSpPr>
        <p:spPr>
          <a:xfrm rot="3343875">
            <a:off x="7946827" y="2360783"/>
            <a:ext cx="158142" cy="488586"/>
          </a:xfrm>
          <a:prstGeom prst="rect">
            <a:avLst/>
          </a:prstGeom>
          <a:solidFill>
            <a:schemeClr val="bg1">
              <a:alpha val="25000"/>
            </a:schemeClr>
          </a:solidFill>
          <a:ln w="38100">
            <a:solidFill>
              <a:srgbClr val="5500B4"/>
            </a:solidFill>
          </a:ln>
          <a:scene3d>
            <a:camera prst="orthographicFront">
              <a:rot lat="19950000" lon="2899460" rev="21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600" dirty="0"/>
          </a:p>
        </p:txBody>
      </p:sp>
      <p:sp>
        <p:nvSpPr>
          <p:cNvPr id="186" name="Rechteck 185">
            <a:extLst>
              <a:ext uri="{FF2B5EF4-FFF2-40B4-BE49-F238E27FC236}">
                <a16:creationId xmlns:a16="http://schemas.microsoft.com/office/drawing/2014/main" id="{DC3AA913-52E6-7E25-E1D1-4ECD779605EA}"/>
              </a:ext>
            </a:extLst>
          </p:cNvPr>
          <p:cNvSpPr/>
          <p:nvPr/>
        </p:nvSpPr>
        <p:spPr>
          <a:xfrm rot="3343875">
            <a:off x="6657785" y="1939498"/>
            <a:ext cx="215811" cy="437932"/>
          </a:xfrm>
          <a:prstGeom prst="rect">
            <a:avLst/>
          </a:prstGeom>
          <a:solidFill>
            <a:schemeClr val="bg1">
              <a:alpha val="25000"/>
            </a:schemeClr>
          </a:solidFill>
          <a:ln w="38100">
            <a:solidFill>
              <a:schemeClr val="tx1"/>
            </a:solidFill>
          </a:ln>
          <a:scene3d>
            <a:camera prst="orthographicFront">
              <a:rot lat="19949998" lon="2899460" rev="210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600" dirty="0"/>
          </a:p>
        </p:txBody>
      </p:sp>
      <p:sp>
        <p:nvSpPr>
          <p:cNvPr id="226" name="ArrowRight">
            <a:extLst>
              <a:ext uri="{FF2B5EF4-FFF2-40B4-BE49-F238E27FC236}">
                <a16:creationId xmlns:a16="http://schemas.microsoft.com/office/drawing/2014/main" id="{941134C3-CD77-4CA9-1E2C-8E34EE0BF654}"/>
              </a:ext>
            </a:extLst>
          </p:cNvPr>
          <p:cNvSpPr>
            <a:spLocks noChangeAspect="1"/>
          </p:cNvSpPr>
          <p:nvPr>
            <p:custDataLst>
              <p:tags r:id="rId2"/>
            </p:custDataLst>
          </p:nvPr>
        </p:nvSpPr>
        <p:spPr>
          <a:xfrm>
            <a:off x="3665749" y="4716275"/>
            <a:ext cx="108000" cy="216000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>
              <a:solidFill>
                <a:srgbClr val="FFFFFF"/>
              </a:solidFill>
            </a:endParaRPr>
          </a:p>
        </p:txBody>
      </p:sp>
      <p:sp>
        <p:nvSpPr>
          <p:cNvPr id="21" name="Sprechblase: rechteckig 20">
            <a:extLst>
              <a:ext uri="{FF2B5EF4-FFF2-40B4-BE49-F238E27FC236}">
                <a16:creationId xmlns:a16="http://schemas.microsoft.com/office/drawing/2014/main" id="{107AA22B-5409-AE18-8ED0-4475A9388CF6}"/>
              </a:ext>
            </a:extLst>
          </p:cNvPr>
          <p:cNvSpPr/>
          <p:nvPr/>
        </p:nvSpPr>
        <p:spPr>
          <a:xfrm rot="16200000">
            <a:off x="8845784" y="1448153"/>
            <a:ext cx="1461570" cy="1944413"/>
          </a:xfrm>
          <a:prstGeom prst="wedgeRectCallout">
            <a:avLst>
              <a:gd name="adj1" fmla="val -11288"/>
              <a:gd name="adj2" fmla="val -65732"/>
            </a:avLst>
          </a:prstGeom>
          <a:noFill/>
          <a:ln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2" name="Sprechblase: rechteckig 191">
            <a:extLst>
              <a:ext uri="{FF2B5EF4-FFF2-40B4-BE49-F238E27FC236}">
                <a16:creationId xmlns:a16="http://schemas.microsoft.com/office/drawing/2014/main" id="{CD63D69D-57F3-8902-6C85-3181A9B282AC}"/>
              </a:ext>
            </a:extLst>
          </p:cNvPr>
          <p:cNvSpPr/>
          <p:nvPr/>
        </p:nvSpPr>
        <p:spPr>
          <a:xfrm rot="16200000">
            <a:off x="4479291" y="1446717"/>
            <a:ext cx="1461570" cy="1944413"/>
          </a:xfrm>
          <a:prstGeom prst="wedgeRectCallout">
            <a:avLst>
              <a:gd name="adj1" fmla="val 10793"/>
              <a:gd name="adj2" fmla="val 68894"/>
            </a:avLst>
          </a:prstGeom>
          <a:noFill/>
          <a:ln>
            <a:solidFill>
              <a:schemeClr val="tx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3" name="Rechteck 192">
            <a:extLst>
              <a:ext uri="{FF2B5EF4-FFF2-40B4-BE49-F238E27FC236}">
                <a16:creationId xmlns:a16="http://schemas.microsoft.com/office/drawing/2014/main" id="{39D6619D-167E-36A5-CA1A-265212B13FD6}"/>
              </a:ext>
            </a:extLst>
          </p:cNvPr>
          <p:cNvSpPr/>
          <p:nvPr/>
        </p:nvSpPr>
        <p:spPr>
          <a:xfrm>
            <a:off x="4106470" y="1133266"/>
            <a:ext cx="6891575" cy="2406601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600" dirty="0" err="1"/>
          </a:p>
        </p:txBody>
      </p:sp>
      <p:sp>
        <p:nvSpPr>
          <p:cNvPr id="20" name="Textbox">
            <a:extLst>
              <a:ext uri="{FF2B5EF4-FFF2-40B4-BE49-F238E27FC236}">
                <a16:creationId xmlns:a16="http://schemas.microsoft.com/office/drawing/2014/main" id="{670AEC75-31C9-8885-2ADA-A766514E2520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140199" y="5840842"/>
            <a:ext cx="4860407" cy="505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0" dirty="0"/>
              <a:t>* More details at “IAV’s multi-purpose 3D coupling solution for </a:t>
            </a:r>
            <a:r>
              <a:rPr lang="en-US" sz="700" b="0" dirty="0" err="1"/>
              <a:t>electrophysicochemical</a:t>
            </a:r>
            <a:r>
              <a:rPr lang="en-US" sz="700" b="0" dirty="0"/>
              <a:t> Battery models via COMSOL-API”, COMSOL Conference Munich 2023</a:t>
            </a:r>
            <a:br>
              <a:rPr lang="en-US" sz="700" b="0" dirty="0"/>
            </a:br>
            <a:r>
              <a:rPr lang="en-US" sz="700" b="0" dirty="0"/>
              <a:t>** More details at “Early Fault Detection in Lithium-Ion Batteries with Smart BMs”, 41st International Battery Seminar, 2024.​ </a:t>
            </a:r>
            <a:br>
              <a:rPr lang="en-US" sz="700" b="0" dirty="0"/>
            </a:br>
            <a:r>
              <a:rPr lang="en-US" sz="700" b="0" dirty="0"/>
              <a:t>.​ </a:t>
            </a:r>
          </a:p>
        </p:txBody>
      </p:sp>
      <p:sp>
        <p:nvSpPr>
          <p:cNvPr id="31" name="Text Placeholder 10">
            <a:extLst>
              <a:ext uri="{FF2B5EF4-FFF2-40B4-BE49-F238E27FC236}">
                <a16:creationId xmlns:a16="http://schemas.microsoft.com/office/drawing/2014/main" id="{C27C6B2E-36CA-01F3-0876-07CCA7FC7DCE}"/>
              </a:ext>
            </a:extLst>
          </p:cNvPr>
          <p:cNvSpPr txBox="1">
            <a:spLocks/>
          </p:cNvSpPr>
          <p:nvPr/>
        </p:nvSpPr>
        <p:spPr>
          <a:xfrm>
            <a:off x="4140801" y="3815354"/>
            <a:ext cx="5183846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1600"/>
              </a:spcBef>
              <a:buNone/>
              <a:defRPr/>
            </a:pPr>
            <a:r>
              <a:rPr lang="en-US" sz="1400" b="1" dirty="0">
                <a:solidFill>
                  <a:schemeClr val="accent5"/>
                </a:solidFill>
                <a:latin typeface="Arial" panose="020B0604020202020204"/>
              </a:rPr>
              <a:t>Early Cell Anomaly Detection with BMS-accessible Signals</a:t>
            </a:r>
            <a:r>
              <a:rPr lang="en-US" sz="1400" dirty="0">
                <a:solidFill>
                  <a:schemeClr val="accent5"/>
                </a:solidFill>
                <a:latin typeface="Arial" panose="020B0604020202020204"/>
              </a:rPr>
              <a:t>**</a:t>
            </a:r>
            <a:endParaRPr lang="en-US" sz="1400" b="1" dirty="0">
              <a:solidFill>
                <a:schemeClr val="accent5"/>
              </a:solidFill>
              <a:latin typeface="Arial" panose="020B0604020202020204"/>
            </a:endParaRPr>
          </a:p>
        </p:txBody>
      </p:sp>
      <p:grpSp>
        <p:nvGrpSpPr>
          <p:cNvPr id="224" name="Gruppieren 223">
            <a:extLst>
              <a:ext uri="{FF2B5EF4-FFF2-40B4-BE49-F238E27FC236}">
                <a16:creationId xmlns:a16="http://schemas.microsoft.com/office/drawing/2014/main" id="{A830A3F3-9BC5-5CC2-378C-5AD7B9701846}"/>
              </a:ext>
            </a:extLst>
          </p:cNvPr>
          <p:cNvGrpSpPr/>
          <p:nvPr/>
        </p:nvGrpSpPr>
        <p:grpSpPr>
          <a:xfrm>
            <a:off x="4523393" y="4310733"/>
            <a:ext cx="1155833" cy="1294606"/>
            <a:chOff x="4499058" y="1832914"/>
            <a:chExt cx="900044" cy="1008106"/>
          </a:xfrm>
        </p:grpSpPr>
        <p:grpSp>
          <p:nvGrpSpPr>
            <p:cNvPr id="225" name="Gruppieren 224">
              <a:extLst>
                <a:ext uri="{FF2B5EF4-FFF2-40B4-BE49-F238E27FC236}">
                  <a16:creationId xmlns:a16="http://schemas.microsoft.com/office/drawing/2014/main" id="{579320E6-7082-9DBB-2BA7-C377178755C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79106" y="1832914"/>
              <a:ext cx="252000" cy="720077"/>
              <a:chOff x="6300303" y="4644243"/>
              <a:chExt cx="504002" cy="1440160"/>
            </a:xfrm>
          </p:grpSpPr>
          <p:sp>
            <p:nvSpPr>
              <p:cNvPr id="82" name="Freihandform: Form 81">
                <a:extLst>
                  <a:ext uri="{FF2B5EF4-FFF2-40B4-BE49-F238E27FC236}">
                    <a16:creationId xmlns:a16="http://schemas.microsoft.com/office/drawing/2014/main" id="{75658379-31F2-2429-B3F9-2122FC315350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83" name="Freihandform: Form 82">
                <a:extLst>
                  <a:ext uri="{FF2B5EF4-FFF2-40B4-BE49-F238E27FC236}">
                    <a16:creationId xmlns:a16="http://schemas.microsoft.com/office/drawing/2014/main" id="{DDAA0E07-FE1A-9E72-249F-30BB46D2B2AA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84" name="Gruppieren 83">
                <a:extLst>
                  <a:ext uri="{FF2B5EF4-FFF2-40B4-BE49-F238E27FC236}">
                    <a16:creationId xmlns:a16="http://schemas.microsoft.com/office/drawing/2014/main" id="{0FA695E0-3831-895F-91FC-7CAAA3374ACE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85" name="Ellipse 84">
                  <a:extLst>
                    <a:ext uri="{FF2B5EF4-FFF2-40B4-BE49-F238E27FC236}">
                      <a16:creationId xmlns:a16="http://schemas.microsoft.com/office/drawing/2014/main" id="{C87DBA7B-2D41-3AF6-AFB5-11D6626005D0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6" name="Ellipse 85">
                  <a:extLst>
                    <a:ext uri="{FF2B5EF4-FFF2-40B4-BE49-F238E27FC236}">
                      <a16:creationId xmlns:a16="http://schemas.microsoft.com/office/drawing/2014/main" id="{0CB0E911-72C2-11E4-5001-999B996B1C98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28" name="Gruppieren 227">
              <a:extLst>
                <a:ext uri="{FF2B5EF4-FFF2-40B4-BE49-F238E27FC236}">
                  <a16:creationId xmlns:a16="http://schemas.microsoft.com/office/drawing/2014/main" id="{A3DF7EF5-120B-7DE7-6180-25C692CC3810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003142" y="1832914"/>
              <a:ext cx="252000" cy="720077"/>
              <a:chOff x="6300303" y="4644243"/>
              <a:chExt cx="504002" cy="1440160"/>
            </a:xfrm>
          </p:grpSpPr>
          <p:sp>
            <p:nvSpPr>
              <p:cNvPr id="77" name="Freihandform: Form 76">
                <a:extLst>
                  <a:ext uri="{FF2B5EF4-FFF2-40B4-BE49-F238E27FC236}">
                    <a16:creationId xmlns:a16="http://schemas.microsoft.com/office/drawing/2014/main" id="{B9BC27B4-5999-DACD-1486-4A61494A0B7D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78" name="Freihandform: Form 77">
                <a:extLst>
                  <a:ext uri="{FF2B5EF4-FFF2-40B4-BE49-F238E27FC236}">
                    <a16:creationId xmlns:a16="http://schemas.microsoft.com/office/drawing/2014/main" id="{F45DA594-E019-B657-0864-F5540D171D63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79" name="Gruppieren 78">
                <a:extLst>
                  <a:ext uri="{FF2B5EF4-FFF2-40B4-BE49-F238E27FC236}">
                    <a16:creationId xmlns:a16="http://schemas.microsoft.com/office/drawing/2014/main" id="{9244AB48-957E-DD08-74A6-872F497381A3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80" name="Ellipse 79">
                  <a:extLst>
                    <a:ext uri="{FF2B5EF4-FFF2-40B4-BE49-F238E27FC236}">
                      <a16:creationId xmlns:a16="http://schemas.microsoft.com/office/drawing/2014/main" id="{60D44C1A-648A-B434-CE1B-855643EC2AE9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81" name="Ellipse 80">
                  <a:extLst>
                    <a:ext uri="{FF2B5EF4-FFF2-40B4-BE49-F238E27FC236}">
                      <a16:creationId xmlns:a16="http://schemas.microsoft.com/office/drawing/2014/main" id="{6274D030-05F4-AEF5-EE1A-44CDA7AE3FB7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29" name="Gruppieren 228">
              <a:extLst>
                <a:ext uri="{FF2B5EF4-FFF2-40B4-BE49-F238E27FC236}">
                  <a16:creationId xmlns:a16="http://schemas.microsoft.com/office/drawing/2014/main" id="{F6EEC113-2A64-F458-A4E5-088DEC27E3C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499058" y="1976930"/>
              <a:ext cx="252000" cy="720077"/>
              <a:chOff x="6300303" y="4644243"/>
              <a:chExt cx="504002" cy="1440160"/>
            </a:xfrm>
          </p:grpSpPr>
          <p:sp>
            <p:nvSpPr>
              <p:cNvPr id="254" name="Freihandform: Form 253">
                <a:extLst>
                  <a:ext uri="{FF2B5EF4-FFF2-40B4-BE49-F238E27FC236}">
                    <a16:creationId xmlns:a16="http://schemas.microsoft.com/office/drawing/2014/main" id="{51D8A0D4-946B-4F72-387B-258AEEE20AB6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55" name="Freihandform: Form 254">
                <a:extLst>
                  <a:ext uri="{FF2B5EF4-FFF2-40B4-BE49-F238E27FC236}">
                    <a16:creationId xmlns:a16="http://schemas.microsoft.com/office/drawing/2014/main" id="{39797439-65CE-3F12-C8BF-CBB81BF332A2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32" name="Gruppieren 31">
                <a:extLst>
                  <a:ext uri="{FF2B5EF4-FFF2-40B4-BE49-F238E27FC236}">
                    <a16:creationId xmlns:a16="http://schemas.microsoft.com/office/drawing/2014/main" id="{FC5CEF79-8419-0F03-39DA-DB66644C7B01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33" name="Ellipse 32">
                  <a:extLst>
                    <a:ext uri="{FF2B5EF4-FFF2-40B4-BE49-F238E27FC236}">
                      <a16:creationId xmlns:a16="http://schemas.microsoft.com/office/drawing/2014/main" id="{21139707-D126-FC5D-947A-876F15EC28E1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76" name="Ellipse 75">
                  <a:extLst>
                    <a:ext uri="{FF2B5EF4-FFF2-40B4-BE49-F238E27FC236}">
                      <a16:creationId xmlns:a16="http://schemas.microsoft.com/office/drawing/2014/main" id="{31DA8309-E935-B30E-2C81-54CC9F068D8C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30" name="Gruppieren 229">
              <a:extLst>
                <a:ext uri="{FF2B5EF4-FFF2-40B4-BE49-F238E27FC236}">
                  <a16:creationId xmlns:a16="http://schemas.microsoft.com/office/drawing/2014/main" id="{BB58B9E7-317F-1426-B24D-C4AAC44A535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823094" y="1976930"/>
              <a:ext cx="252000" cy="720077"/>
              <a:chOff x="6300303" y="4644243"/>
              <a:chExt cx="504002" cy="1440160"/>
            </a:xfrm>
            <a:solidFill>
              <a:srgbClr val="FF73FA"/>
            </a:solidFill>
          </p:grpSpPr>
          <p:sp>
            <p:nvSpPr>
              <p:cNvPr id="249" name="Freihandform: Form 248">
                <a:extLst>
                  <a:ext uri="{FF2B5EF4-FFF2-40B4-BE49-F238E27FC236}">
                    <a16:creationId xmlns:a16="http://schemas.microsoft.com/office/drawing/2014/main" id="{561E4B5D-ABE9-D83E-2370-E53FBC98FEDC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grpFill/>
              <a:ln w="28575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50" name="Freihandform: Form 249">
                <a:extLst>
                  <a:ext uri="{FF2B5EF4-FFF2-40B4-BE49-F238E27FC236}">
                    <a16:creationId xmlns:a16="http://schemas.microsoft.com/office/drawing/2014/main" id="{7508A97C-3ABB-F9F0-EB82-AC1BCFC8C050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grpFill/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51" name="Gruppieren 250">
                <a:extLst>
                  <a:ext uri="{FF2B5EF4-FFF2-40B4-BE49-F238E27FC236}">
                    <a16:creationId xmlns:a16="http://schemas.microsoft.com/office/drawing/2014/main" id="{683B70CE-6131-0E92-E32D-84177CA2018F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  <a:grpFill/>
            </p:grpSpPr>
            <p:sp>
              <p:nvSpPr>
                <p:cNvPr id="252" name="Ellipse 251">
                  <a:extLst>
                    <a:ext uri="{FF2B5EF4-FFF2-40B4-BE49-F238E27FC236}">
                      <a16:creationId xmlns:a16="http://schemas.microsoft.com/office/drawing/2014/main" id="{57DAC580-4625-CC4C-7EF9-504A29AB0FF2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grpFill/>
                <a:ln>
                  <a:solidFill>
                    <a:srgbClr val="A200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53" name="Ellipse 252">
                  <a:extLst>
                    <a:ext uri="{FF2B5EF4-FFF2-40B4-BE49-F238E27FC236}">
                      <a16:creationId xmlns:a16="http://schemas.microsoft.com/office/drawing/2014/main" id="{21AC498A-C49D-568F-9DB8-54292627179B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grpFill/>
                <a:ln w="12700" cmpd="sng">
                  <a:solidFill>
                    <a:srgbClr val="A200E6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31" name="Gruppieren 230">
              <a:extLst>
                <a:ext uri="{FF2B5EF4-FFF2-40B4-BE49-F238E27FC236}">
                  <a16:creationId xmlns:a16="http://schemas.microsoft.com/office/drawing/2014/main" id="{5D4B15B8-C441-7DA6-BF8D-F607BBC07C3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147102" y="1976930"/>
              <a:ext cx="252000" cy="720077"/>
              <a:chOff x="6300303" y="4644243"/>
              <a:chExt cx="504002" cy="1440160"/>
            </a:xfrm>
          </p:grpSpPr>
          <p:sp>
            <p:nvSpPr>
              <p:cNvPr id="244" name="Freihandform: Form 243">
                <a:extLst>
                  <a:ext uri="{FF2B5EF4-FFF2-40B4-BE49-F238E27FC236}">
                    <a16:creationId xmlns:a16="http://schemas.microsoft.com/office/drawing/2014/main" id="{CF81B0F2-A556-AE9D-5F56-50CCE9E3E78E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45" name="Freihandform: Form 244">
                <a:extLst>
                  <a:ext uri="{FF2B5EF4-FFF2-40B4-BE49-F238E27FC236}">
                    <a16:creationId xmlns:a16="http://schemas.microsoft.com/office/drawing/2014/main" id="{92F414B8-C264-7B2C-3D88-D5403ADBFAEA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46" name="Gruppieren 245">
                <a:extLst>
                  <a:ext uri="{FF2B5EF4-FFF2-40B4-BE49-F238E27FC236}">
                    <a16:creationId xmlns:a16="http://schemas.microsoft.com/office/drawing/2014/main" id="{6FE86756-35FF-D69A-435D-ABD8F01FDFE3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47" name="Ellipse 246">
                  <a:extLst>
                    <a:ext uri="{FF2B5EF4-FFF2-40B4-BE49-F238E27FC236}">
                      <a16:creationId xmlns:a16="http://schemas.microsoft.com/office/drawing/2014/main" id="{94953BE9-CE2A-B546-B203-E3694E6CFADC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48" name="Ellipse 247">
                  <a:extLst>
                    <a:ext uri="{FF2B5EF4-FFF2-40B4-BE49-F238E27FC236}">
                      <a16:creationId xmlns:a16="http://schemas.microsoft.com/office/drawing/2014/main" id="{F3939439-63C3-A6D5-3D0D-391A4234E15B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32" name="Gruppieren 231">
              <a:extLst>
                <a:ext uri="{FF2B5EF4-FFF2-40B4-BE49-F238E27FC236}">
                  <a16:creationId xmlns:a16="http://schemas.microsoft.com/office/drawing/2014/main" id="{2458E359-6826-2BD4-579C-F034A465C9F3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643046" y="2120943"/>
              <a:ext cx="252000" cy="720077"/>
              <a:chOff x="6300303" y="4644243"/>
              <a:chExt cx="504002" cy="1440160"/>
            </a:xfrm>
          </p:grpSpPr>
          <p:sp>
            <p:nvSpPr>
              <p:cNvPr id="239" name="Freihandform: Form 238">
                <a:extLst>
                  <a:ext uri="{FF2B5EF4-FFF2-40B4-BE49-F238E27FC236}">
                    <a16:creationId xmlns:a16="http://schemas.microsoft.com/office/drawing/2014/main" id="{A33FBD14-DA4D-F30D-67FF-C580AA1CF4A8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40" name="Freihandform: Form 239">
                <a:extLst>
                  <a:ext uri="{FF2B5EF4-FFF2-40B4-BE49-F238E27FC236}">
                    <a16:creationId xmlns:a16="http://schemas.microsoft.com/office/drawing/2014/main" id="{BEE7AE1D-6CDA-DE8B-B813-3AAB286720E5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41" name="Gruppieren 240">
                <a:extLst>
                  <a:ext uri="{FF2B5EF4-FFF2-40B4-BE49-F238E27FC236}">
                    <a16:creationId xmlns:a16="http://schemas.microsoft.com/office/drawing/2014/main" id="{639CD074-268D-0642-F660-AAF937100D20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42" name="Ellipse 241">
                  <a:extLst>
                    <a:ext uri="{FF2B5EF4-FFF2-40B4-BE49-F238E27FC236}">
                      <a16:creationId xmlns:a16="http://schemas.microsoft.com/office/drawing/2014/main" id="{732620D2-760E-B837-D3D0-045456DB4FEF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43" name="Ellipse 242">
                  <a:extLst>
                    <a:ext uri="{FF2B5EF4-FFF2-40B4-BE49-F238E27FC236}">
                      <a16:creationId xmlns:a16="http://schemas.microsoft.com/office/drawing/2014/main" id="{C0B0EA95-38F1-DF16-491C-12B62822EADB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</p:grpSp>
        </p:grpSp>
        <p:grpSp>
          <p:nvGrpSpPr>
            <p:cNvPr id="233" name="Gruppieren 232">
              <a:extLst>
                <a:ext uri="{FF2B5EF4-FFF2-40B4-BE49-F238E27FC236}">
                  <a16:creationId xmlns:a16="http://schemas.microsoft.com/office/drawing/2014/main" id="{EF0341CA-A48E-E249-4E26-3E405776DB2A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4967054" y="2120943"/>
              <a:ext cx="252000" cy="720077"/>
              <a:chOff x="6300303" y="4644243"/>
              <a:chExt cx="504002" cy="1440160"/>
            </a:xfrm>
          </p:grpSpPr>
          <p:sp>
            <p:nvSpPr>
              <p:cNvPr id="234" name="Freihandform: Form 233">
                <a:extLst>
                  <a:ext uri="{FF2B5EF4-FFF2-40B4-BE49-F238E27FC236}">
                    <a16:creationId xmlns:a16="http://schemas.microsoft.com/office/drawing/2014/main" id="{5529940C-8F3D-2AAA-9122-0D10174733DF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35" name="Freihandform: Form 234">
                <a:extLst>
                  <a:ext uri="{FF2B5EF4-FFF2-40B4-BE49-F238E27FC236}">
                    <a16:creationId xmlns:a16="http://schemas.microsoft.com/office/drawing/2014/main" id="{991B66AA-679A-A926-6E7D-EE9843B6E76B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grpSp>
            <p:nvGrpSpPr>
              <p:cNvPr id="236" name="Gruppieren 235">
                <a:extLst>
                  <a:ext uri="{FF2B5EF4-FFF2-40B4-BE49-F238E27FC236}">
                    <a16:creationId xmlns:a16="http://schemas.microsoft.com/office/drawing/2014/main" id="{8873C8D1-498C-8A45-D847-DB134820B6FA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37" name="Ellipse 236">
                  <a:extLst>
                    <a:ext uri="{FF2B5EF4-FFF2-40B4-BE49-F238E27FC236}">
                      <a16:creationId xmlns:a16="http://schemas.microsoft.com/office/drawing/2014/main" id="{2B799E91-70DD-AD93-9713-894566B3729B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238" name="Ellipse 237">
                  <a:extLst>
                    <a:ext uri="{FF2B5EF4-FFF2-40B4-BE49-F238E27FC236}">
                      <a16:creationId xmlns:a16="http://schemas.microsoft.com/office/drawing/2014/main" id="{A62CC0C8-03B7-4A8D-13BF-E2F3AC9F5B28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FFFFFF"/>
                    </a:solidFill>
                  </a:endParaRPr>
                </a:p>
              </p:txBody>
            </p:sp>
          </p:grpSp>
        </p:grpSp>
      </p:grpSp>
      <p:grpSp>
        <p:nvGrpSpPr>
          <p:cNvPr id="87" name="easyIcon">
            <a:extLst>
              <a:ext uri="{FF2B5EF4-FFF2-40B4-BE49-F238E27FC236}">
                <a16:creationId xmlns:a16="http://schemas.microsoft.com/office/drawing/2014/main" id="{D18081BA-F54E-9E1B-505C-A9C3F6A2E755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6918125" y="4677914"/>
            <a:ext cx="576000" cy="576000"/>
            <a:chOff x="8673831" y="840525"/>
            <a:chExt cx="1524000" cy="1524000"/>
          </a:xfrm>
        </p:grpSpPr>
        <p:sp>
          <p:nvSpPr>
            <p:cNvPr id="88" name="backgroundFixed">
              <a:extLst>
                <a:ext uri="{FF2B5EF4-FFF2-40B4-BE49-F238E27FC236}">
                  <a16:creationId xmlns:a16="http://schemas.microsoft.com/office/drawing/2014/main" id="{B4FCA936-F58A-BAE8-8FF8-7F28C1348ECD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8673831" y="840525"/>
              <a:ext cx="1524000" cy="1524000"/>
            </a:xfrm>
            <a:prstGeom prst="ellipse">
              <a:avLst/>
            </a:prstGeom>
            <a:solidFill>
              <a:srgbClr val="1446EB"/>
            </a:solidFill>
            <a:ln w="6350" cap="flat" cmpd="sng" algn="ctr">
              <a:solidFill>
                <a:srgbClr val="1446EB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89" name="Vector">
              <a:extLst>
                <a:ext uri="{FF2B5EF4-FFF2-40B4-BE49-F238E27FC236}">
                  <a16:creationId xmlns:a16="http://schemas.microsoft.com/office/drawing/2014/main" id="{F6D24C50-D841-16C3-6937-AD508CCA8C27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 bwMode="gray">
            <a:xfrm>
              <a:off x="8673831" y="840525"/>
              <a:ext cx="1524000" cy="1524000"/>
            </a:xfrm>
            <a:prstGeom prst="rect">
              <a:avLst/>
            </a:prstGeom>
          </p:spPr>
        </p:pic>
      </p:grpSp>
      <p:grpSp>
        <p:nvGrpSpPr>
          <p:cNvPr id="90" name="Group 166">
            <a:extLst>
              <a:ext uri="{FF2B5EF4-FFF2-40B4-BE49-F238E27FC236}">
                <a16:creationId xmlns:a16="http://schemas.microsoft.com/office/drawing/2014/main" id="{FAADA226-5B9F-9740-FBDF-3C76652FACA3}"/>
              </a:ext>
            </a:extLst>
          </p:cNvPr>
          <p:cNvGrpSpPr/>
          <p:nvPr/>
        </p:nvGrpSpPr>
        <p:grpSpPr>
          <a:xfrm>
            <a:off x="6456838" y="4208484"/>
            <a:ext cx="108000" cy="1538794"/>
            <a:chOff x="3106409" y="1699165"/>
            <a:chExt cx="108000" cy="1538794"/>
          </a:xfrm>
        </p:grpSpPr>
        <p:cxnSp>
          <p:nvCxnSpPr>
            <p:cNvPr id="91" name="Gerader Verbinder 90">
              <a:extLst>
                <a:ext uri="{FF2B5EF4-FFF2-40B4-BE49-F238E27FC236}">
                  <a16:creationId xmlns:a16="http://schemas.microsoft.com/office/drawing/2014/main" id="{D41E9CCB-183B-775A-2B18-2B4B65920806}"/>
                </a:ext>
              </a:extLst>
            </p:cNvPr>
            <p:cNvCxnSpPr>
              <a:cxnSpLocks/>
            </p:cNvCxnSpPr>
            <p:nvPr/>
          </p:nvCxnSpPr>
          <p:spPr>
            <a:xfrm>
              <a:off x="3106980" y="1699165"/>
              <a:ext cx="0" cy="1538794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ArrowRight">
              <a:extLst>
                <a:ext uri="{FF2B5EF4-FFF2-40B4-BE49-F238E27FC236}">
                  <a16:creationId xmlns:a16="http://schemas.microsoft.com/office/drawing/2014/main" id="{15AED024-F104-C513-4360-8766AC4BE285}"/>
                </a:ext>
              </a:extLst>
            </p:cNvPr>
            <p:cNvSpPr>
              <a:spLocks noChangeAspect="1"/>
            </p:cNvSpPr>
            <p:nvPr>
              <p:custDataLst>
                <p:tags r:id="rId7"/>
              </p:custDataLst>
            </p:nvPr>
          </p:nvSpPr>
          <p:spPr>
            <a:xfrm>
              <a:off x="3106409" y="2360562"/>
              <a:ext cx="108000" cy="216000"/>
            </a:xfrm>
            <a:custGeom>
              <a:avLst/>
              <a:gdLst>
                <a:gd name="connsiteX0" fmla="*/ 0 w 216000"/>
                <a:gd name="connsiteY0" fmla="*/ 0 h 432000"/>
                <a:gd name="connsiteX1" fmla="*/ 216000 w 216000"/>
                <a:gd name="connsiteY1" fmla="*/ 216000 h 432000"/>
                <a:gd name="connsiteX2" fmla="*/ 0 w 216000"/>
                <a:gd name="connsiteY2" fmla="*/ 432000 h 432000"/>
                <a:gd name="connsiteX3" fmla="*/ 0 w 216000"/>
                <a:gd name="connsiteY3" fmla="*/ 324000 h 432000"/>
                <a:gd name="connsiteX4" fmla="*/ 0 w 216000"/>
                <a:gd name="connsiteY4" fmla="*/ 108000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432000">
                  <a:moveTo>
                    <a:pt x="0" y="0"/>
                  </a:moveTo>
                  <a:lnTo>
                    <a:pt x="216000" y="216000"/>
                  </a:lnTo>
                  <a:lnTo>
                    <a:pt x="0" y="432000"/>
                  </a:lnTo>
                  <a:lnTo>
                    <a:pt x="0" y="324000"/>
                  </a:lnTo>
                  <a:lnTo>
                    <a:pt x="0" y="108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43479" tIns="43479" rIns="43479" bIns="43479" rtlCol="0" anchor="ctr"/>
            <a:lstStyle/>
            <a:p>
              <a:pPr algn="ctr"/>
              <a:endParaRPr lang="en-US" sz="1600">
                <a:solidFill>
                  <a:srgbClr val="FFFFFF"/>
                </a:solidFill>
              </a:endParaRPr>
            </a:p>
          </p:txBody>
        </p:sp>
      </p:grpSp>
      <p:grpSp>
        <p:nvGrpSpPr>
          <p:cNvPr id="93" name="Group 169">
            <a:extLst>
              <a:ext uri="{FF2B5EF4-FFF2-40B4-BE49-F238E27FC236}">
                <a16:creationId xmlns:a16="http://schemas.microsoft.com/office/drawing/2014/main" id="{04DF18D7-F872-50AF-515B-9E6335FC8311}"/>
              </a:ext>
            </a:extLst>
          </p:cNvPr>
          <p:cNvGrpSpPr/>
          <p:nvPr/>
        </p:nvGrpSpPr>
        <p:grpSpPr>
          <a:xfrm>
            <a:off x="7893728" y="4188179"/>
            <a:ext cx="108000" cy="1538794"/>
            <a:chOff x="3106409" y="1699165"/>
            <a:chExt cx="108000" cy="1538794"/>
          </a:xfrm>
        </p:grpSpPr>
        <p:cxnSp>
          <p:nvCxnSpPr>
            <p:cNvPr id="94" name="Gerader Verbinder 93">
              <a:extLst>
                <a:ext uri="{FF2B5EF4-FFF2-40B4-BE49-F238E27FC236}">
                  <a16:creationId xmlns:a16="http://schemas.microsoft.com/office/drawing/2014/main" id="{3250FAA2-4265-3B22-045D-45FFB1B86D77}"/>
                </a:ext>
              </a:extLst>
            </p:cNvPr>
            <p:cNvCxnSpPr>
              <a:cxnSpLocks/>
            </p:cNvCxnSpPr>
            <p:nvPr/>
          </p:nvCxnSpPr>
          <p:spPr>
            <a:xfrm>
              <a:off x="3106980" y="1699165"/>
              <a:ext cx="0" cy="1538794"/>
            </a:xfrm>
            <a:prstGeom prst="lin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ArrowRight">
              <a:extLst>
                <a:ext uri="{FF2B5EF4-FFF2-40B4-BE49-F238E27FC236}">
                  <a16:creationId xmlns:a16="http://schemas.microsoft.com/office/drawing/2014/main" id="{D49D1415-A5A9-C134-5CD4-CBB49C150817}"/>
                </a:ext>
              </a:extLst>
            </p:cNvPr>
            <p:cNvSpPr>
              <a:spLocks noChangeAspect="1"/>
            </p:cNvSpPr>
            <p:nvPr>
              <p:custDataLst>
                <p:tags r:id="rId6"/>
              </p:custDataLst>
            </p:nvPr>
          </p:nvSpPr>
          <p:spPr>
            <a:xfrm>
              <a:off x="3106409" y="2360562"/>
              <a:ext cx="108000" cy="216000"/>
            </a:xfrm>
            <a:custGeom>
              <a:avLst/>
              <a:gdLst>
                <a:gd name="connsiteX0" fmla="*/ 0 w 216000"/>
                <a:gd name="connsiteY0" fmla="*/ 0 h 432000"/>
                <a:gd name="connsiteX1" fmla="*/ 216000 w 216000"/>
                <a:gd name="connsiteY1" fmla="*/ 216000 h 432000"/>
                <a:gd name="connsiteX2" fmla="*/ 0 w 216000"/>
                <a:gd name="connsiteY2" fmla="*/ 432000 h 432000"/>
                <a:gd name="connsiteX3" fmla="*/ 0 w 216000"/>
                <a:gd name="connsiteY3" fmla="*/ 324000 h 432000"/>
                <a:gd name="connsiteX4" fmla="*/ 0 w 216000"/>
                <a:gd name="connsiteY4" fmla="*/ 108000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432000">
                  <a:moveTo>
                    <a:pt x="0" y="0"/>
                  </a:moveTo>
                  <a:lnTo>
                    <a:pt x="216000" y="216000"/>
                  </a:lnTo>
                  <a:lnTo>
                    <a:pt x="0" y="432000"/>
                  </a:lnTo>
                  <a:lnTo>
                    <a:pt x="0" y="324000"/>
                  </a:lnTo>
                  <a:lnTo>
                    <a:pt x="0" y="10800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43479" tIns="43479" rIns="43479" bIns="43479" rtlCol="0" anchor="ctr"/>
            <a:lstStyle/>
            <a:p>
              <a:pPr algn="ctr"/>
              <a:endParaRPr lang="en-US" sz="1600">
                <a:solidFill>
                  <a:srgbClr val="FFFFFF"/>
                </a:solidFill>
              </a:endParaRPr>
            </a:p>
          </p:txBody>
        </p:sp>
      </p:grpSp>
      <p:sp>
        <p:nvSpPr>
          <p:cNvPr id="160" name="element_01_02">
            <a:extLst>
              <a:ext uri="{FF2B5EF4-FFF2-40B4-BE49-F238E27FC236}">
                <a16:creationId xmlns:a16="http://schemas.microsoft.com/office/drawing/2014/main" id="{33BFD15E-EB00-EA47-6737-93A7D39FB64A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6709806" y="5286841"/>
            <a:ext cx="921661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  <a:ext uri="{91240B29-F687-4F45-9708-019B960494DF}">
              <a14:hiddenLine xmlns:a14="http://schemas.microsoft.com/office/drawing/2010/main">
                <a:solidFill>
                  <a:srgbClr val="DC46F3"/>
                </a:solidFill>
              </a14:hiddenLine>
            </a:ext>
          </a:extLst>
        </p:spPr>
        <p:txBody>
          <a:bodyPr vert="horz" wrap="square" lIns="7200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400" b="0" i="0" u="none" strike="noStrike" cap="none" normalizeH="0" baseline="0" dirty="0">
                <a:ln>
                  <a:noFill/>
                </a:ln>
                <a:effectLst/>
                <a:latin typeface="Arial" pitchFamily="34" charset="0"/>
              </a:rPr>
              <a:t>BMS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400" b="0" dirty="0">
                <a:latin typeface="Arial" pitchFamily="34" charset="0"/>
              </a:rPr>
              <a:t>Algorithm</a:t>
            </a:r>
            <a:endParaRPr kumimoji="0" lang="en-US" sz="1400" b="0" i="0" u="none" strike="noStrike" cap="none" normalizeH="0" baseline="0" dirty="0">
              <a:ln>
                <a:noFill/>
              </a:ln>
              <a:effectLst/>
              <a:latin typeface="Arial" pitchFamily="34" charset="0"/>
            </a:endParaRPr>
          </a:p>
        </p:txBody>
      </p:sp>
      <p:pic>
        <p:nvPicPr>
          <p:cNvPr id="161" name="Grafik 160">
            <a:extLst>
              <a:ext uri="{FF2B5EF4-FFF2-40B4-BE49-F238E27FC236}">
                <a16:creationId xmlns:a16="http://schemas.microsoft.com/office/drawing/2014/main" id="{A205AB45-E7FA-FF9B-30BC-E3C147948CDD}"/>
              </a:ext>
            </a:extLst>
          </p:cNvPr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>
          <a:xfrm>
            <a:off x="8300529" y="4135796"/>
            <a:ext cx="2356259" cy="1696579"/>
          </a:xfrm>
          <a:prstGeom prst="rect">
            <a:avLst/>
          </a:prstGeom>
        </p:spPr>
      </p:pic>
      <p:sp>
        <p:nvSpPr>
          <p:cNvPr id="163" name="Rechteck 162">
            <a:extLst>
              <a:ext uri="{FF2B5EF4-FFF2-40B4-BE49-F238E27FC236}">
                <a16:creationId xmlns:a16="http://schemas.microsoft.com/office/drawing/2014/main" id="{729F55BA-381E-53BD-9F5F-CEEAAB21AAC4}"/>
              </a:ext>
            </a:extLst>
          </p:cNvPr>
          <p:cNvSpPr/>
          <p:nvPr/>
        </p:nvSpPr>
        <p:spPr>
          <a:xfrm>
            <a:off x="545804" y="2856720"/>
            <a:ext cx="2613037" cy="620597"/>
          </a:xfrm>
          <a:prstGeom prst="rect">
            <a:avLst/>
          </a:prstGeom>
          <a:solidFill>
            <a:srgbClr val="550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r">
              <a:spcBef>
                <a:spcPts val="800"/>
              </a:spcBef>
            </a:pPr>
            <a:endParaRPr lang="en-US" sz="1400" dirty="0"/>
          </a:p>
        </p:txBody>
      </p:sp>
      <p:pic>
        <p:nvPicPr>
          <p:cNvPr id="174" name="IAV_Logo">
            <a:extLst>
              <a:ext uri="{FF2B5EF4-FFF2-40B4-BE49-F238E27FC236}">
                <a16:creationId xmlns:a16="http://schemas.microsoft.com/office/drawing/2014/main" id="{7F15BADE-BC39-4074-DFE2-4D1645B75D35}"/>
              </a:ext>
            </a:extLst>
          </p:cNvPr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8"/>
              </a:ext>
            </a:extLst>
          </a:blip>
          <a:stretch>
            <a:fillRect/>
          </a:stretch>
        </p:blipFill>
        <p:spPr>
          <a:xfrm>
            <a:off x="1321085" y="2746634"/>
            <a:ext cx="1062475" cy="587486"/>
          </a:xfrm>
          <a:prstGeom prst="rect">
            <a:avLst/>
          </a:prstGeom>
        </p:spPr>
      </p:pic>
      <p:sp>
        <p:nvSpPr>
          <p:cNvPr id="175" name="Rechteck 174">
            <a:extLst>
              <a:ext uri="{FF2B5EF4-FFF2-40B4-BE49-F238E27FC236}">
                <a16:creationId xmlns:a16="http://schemas.microsoft.com/office/drawing/2014/main" id="{BFEBE605-A003-6876-61DD-B5494AF33A1A}"/>
              </a:ext>
            </a:extLst>
          </p:cNvPr>
          <p:cNvSpPr/>
          <p:nvPr/>
        </p:nvSpPr>
        <p:spPr>
          <a:xfrm>
            <a:off x="545804" y="3894281"/>
            <a:ext cx="2613037" cy="12900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r">
              <a:spcBef>
                <a:spcPts val="800"/>
              </a:spcBef>
            </a:pPr>
            <a:endParaRPr lang="en-US" sz="1400" dirty="0"/>
          </a:p>
        </p:txBody>
      </p:sp>
      <p:sp>
        <p:nvSpPr>
          <p:cNvPr id="176" name="Textfeld 175">
            <a:extLst>
              <a:ext uri="{FF2B5EF4-FFF2-40B4-BE49-F238E27FC236}">
                <a16:creationId xmlns:a16="http://schemas.microsoft.com/office/drawing/2014/main" id="{37AC700E-075A-F4A7-5E8E-272FFA668D08}"/>
              </a:ext>
            </a:extLst>
          </p:cNvPr>
          <p:cNvSpPr txBox="1"/>
          <p:nvPr/>
        </p:nvSpPr>
        <p:spPr>
          <a:xfrm>
            <a:off x="545804" y="4844160"/>
            <a:ext cx="26130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Simulation Environment</a:t>
            </a:r>
          </a:p>
        </p:txBody>
      </p:sp>
      <p:sp>
        <p:nvSpPr>
          <p:cNvPr id="177" name="Rechteck 176">
            <a:extLst>
              <a:ext uri="{FF2B5EF4-FFF2-40B4-BE49-F238E27FC236}">
                <a16:creationId xmlns:a16="http://schemas.microsoft.com/office/drawing/2014/main" id="{E123671B-FD91-BC2E-7043-B2AEAFEC9EAA}"/>
              </a:ext>
            </a:extLst>
          </p:cNvPr>
          <p:cNvSpPr/>
          <p:nvPr/>
        </p:nvSpPr>
        <p:spPr>
          <a:xfrm>
            <a:off x="821754" y="3963514"/>
            <a:ext cx="2061136" cy="326682"/>
          </a:xfrm>
          <a:prstGeom prst="rect">
            <a:avLst/>
          </a:prstGeom>
          <a:solidFill>
            <a:srgbClr val="1446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/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FMU</a:t>
            </a:r>
          </a:p>
        </p:txBody>
      </p:sp>
      <p:sp>
        <p:nvSpPr>
          <p:cNvPr id="178" name="Textfeld 177">
            <a:extLst>
              <a:ext uri="{FF2B5EF4-FFF2-40B4-BE49-F238E27FC236}">
                <a16:creationId xmlns:a16="http://schemas.microsoft.com/office/drawing/2014/main" id="{567C77C4-CF28-EA35-7621-532078675AD0}"/>
              </a:ext>
            </a:extLst>
          </p:cNvPr>
          <p:cNvSpPr txBox="1"/>
          <p:nvPr/>
        </p:nvSpPr>
        <p:spPr>
          <a:xfrm>
            <a:off x="539750" y="3154285"/>
            <a:ext cx="26130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73FA"/>
                </a:solidFill>
              </a:rPr>
              <a:t>v</a:t>
            </a:r>
            <a:r>
              <a:rPr lang="en-US" sz="1400" dirty="0">
                <a:solidFill>
                  <a:srgbClr val="FFFFFF"/>
                </a:solidFill>
              </a:rPr>
              <a:t>irtual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73FA"/>
                </a:solidFill>
              </a:rPr>
              <a:t>B</a:t>
            </a:r>
            <a:r>
              <a:rPr lang="en-US" sz="1400" dirty="0">
                <a:solidFill>
                  <a:srgbClr val="FFFFFF"/>
                </a:solidFill>
              </a:rPr>
              <a:t>attery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73FA"/>
                </a:solidFill>
              </a:rPr>
              <a:t>T</a:t>
            </a:r>
            <a:r>
              <a:rPr lang="en-US" sz="1400" dirty="0">
                <a:solidFill>
                  <a:srgbClr val="FFFFFF"/>
                </a:solidFill>
              </a:rPr>
              <a:t>estbench</a:t>
            </a:r>
          </a:p>
        </p:txBody>
      </p:sp>
      <p:sp>
        <p:nvSpPr>
          <p:cNvPr id="179" name="Pfeil: nach links und rechts 178">
            <a:extLst>
              <a:ext uri="{FF2B5EF4-FFF2-40B4-BE49-F238E27FC236}">
                <a16:creationId xmlns:a16="http://schemas.microsoft.com/office/drawing/2014/main" id="{90CB6008-A5D4-EBD4-FB80-4ABFBCA97317}"/>
              </a:ext>
            </a:extLst>
          </p:cNvPr>
          <p:cNvSpPr/>
          <p:nvPr/>
        </p:nvSpPr>
        <p:spPr>
          <a:xfrm rot="16200000">
            <a:off x="1598334" y="3477561"/>
            <a:ext cx="471399" cy="500506"/>
          </a:xfrm>
          <a:prstGeom prst="leftRightArrow">
            <a:avLst>
              <a:gd name="adj1" fmla="val 54533"/>
              <a:gd name="adj2" fmla="val 28139"/>
            </a:avLst>
          </a:prstGeom>
          <a:gradFill>
            <a:gsLst>
              <a:gs pos="32000">
                <a:schemeClr val="accent3"/>
              </a:gs>
              <a:gs pos="77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Bef>
                <a:spcPts val="800"/>
              </a:spcBef>
            </a:pPr>
            <a:r>
              <a:rPr lang="en-US" sz="800" dirty="0"/>
              <a:t>OIIOI</a:t>
            </a:r>
          </a:p>
        </p:txBody>
      </p:sp>
      <p:sp>
        <p:nvSpPr>
          <p:cNvPr id="181" name="Rechteck 180">
            <a:extLst>
              <a:ext uri="{FF2B5EF4-FFF2-40B4-BE49-F238E27FC236}">
                <a16:creationId xmlns:a16="http://schemas.microsoft.com/office/drawing/2014/main" id="{9D63F7D3-C2D0-F040-F2F6-23B887612BE6}"/>
              </a:ext>
            </a:extLst>
          </p:cNvPr>
          <p:cNvSpPr/>
          <p:nvPr/>
        </p:nvSpPr>
        <p:spPr>
          <a:xfrm>
            <a:off x="821754" y="4537983"/>
            <a:ext cx="2061136" cy="326682"/>
          </a:xfrm>
          <a:prstGeom prst="rect">
            <a:avLst/>
          </a:prstGeom>
          <a:solidFill>
            <a:srgbClr val="1446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/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Other Models</a:t>
            </a:r>
          </a:p>
        </p:txBody>
      </p:sp>
      <p:sp>
        <p:nvSpPr>
          <p:cNvPr id="183" name="Rechteck 182">
            <a:extLst>
              <a:ext uri="{FF2B5EF4-FFF2-40B4-BE49-F238E27FC236}">
                <a16:creationId xmlns:a16="http://schemas.microsoft.com/office/drawing/2014/main" id="{5892058A-60A3-77DA-61A8-0EBC4B6682E7}"/>
              </a:ext>
            </a:extLst>
          </p:cNvPr>
          <p:cNvSpPr/>
          <p:nvPr/>
        </p:nvSpPr>
        <p:spPr>
          <a:xfrm>
            <a:off x="545804" y="1304607"/>
            <a:ext cx="2613037" cy="7579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r">
              <a:spcBef>
                <a:spcPts val="800"/>
              </a:spcBef>
            </a:pPr>
            <a:endParaRPr lang="en-US" sz="1400" dirty="0"/>
          </a:p>
        </p:txBody>
      </p:sp>
      <p:sp>
        <p:nvSpPr>
          <p:cNvPr id="184" name="Pfeil: nach links und rechts 183">
            <a:extLst>
              <a:ext uri="{FF2B5EF4-FFF2-40B4-BE49-F238E27FC236}">
                <a16:creationId xmlns:a16="http://schemas.microsoft.com/office/drawing/2014/main" id="{429F1DEF-FD23-BC89-49A7-89F3EB62BFFC}"/>
              </a:ext>
            </a:extLst>
          </p:cNvPr>
          <p:cNvSpPr/>
          <p:nvPr/>
        </p:nvSpPr>
        <p:spPr>
          <a:xfrm rot="5400000">
            <a:off x="738747" y="2048166"/>
            <a:ext cx="847162" cy="770896"/>
          </a:xfrm>
          <a:prstGeom prst="leftRightArrow">
            <a:avLst>
              <a:gd name="adj1" fmla="val 54533"/>
              <a:gd name="adj2" fmla="val 28139"/>
            </a:avLst>
          </a:prstGeom>
          <a:gradFill>
            <a:gsLst>
              <a:gs pos="32000">
                <a:schemeClr val="accent3"/>
              </a:gs>
              <a:gs pos="77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API</a:t>
            </a:r>
          </a:p>
        </p:txBody>
      </p:sp>
      <p:sp>
        <p:nvSpPr>
          <p:cNvPr id="185" name="Pfeil: nach links und rechts 184">
            <a:extLst>
              <a:ext uri="{FF2B5EF4-FFF2-40B4-BE49-F238E27FC236}">
                <a16:creationId xmlns:a16="http://schemas.microsoft.com/office/drawing/2014/main" id="{3260C84A-DB1C-4BEE-A886-8B06309C3A66}"/>
              </a:ext>
            </a:extLst>
          </p:cNvPr>
          <p:cNvSpPr/>
          <p:nvPr/>
        </p:nvSpPr>
        <p:spPr>
          <a:xfrm rot="5400000">
            <a:off x="2101426" y="2042658"/>
            <a:ext cx="858178" cy="770896"/>
          </a:xfrm>
          <a:prstGeom prst="leftRightArrow">
            <a:avLst>
              <a:gd name="adj1" fmla="val 54533"/>
              <a:gd name="adj2" fmla="val 28139"/>
            </a:avLst>
          </a:prstGeom>
          <a:gradFill>
            <a:gsLst>
              <a:gs pos="32000">
                <a:schemeClr val="accent3"/>
              </a:gs>
              <a:gs pos="77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Probes</a:t>
            </a:r>
          </a:p>
        </p:txBody>
      </p:sp>
      <p:grpSp>
        <p:nvGrpSpPr>
          <p:cNvPr id="187" name="Gruppieren 186">
            <a:extLst>
              <a:ext uri="{FF2B5EF4-FFF2-40B4-BE49-F238E27FC236}">
                <a16:creationId xmlns:a16="http://schemas.microsoft.com/office/drawing/2014/main" id="{1A732DD9-BA1F-8118-07EF-A7424B45E5CA}"/>
              </a:ext>
            </a:extLst>
          </p:cNvPr>
          <p:cNvGrpSpPr/>
          <p:nvPr/>
        </p:nvGrpSpPr>
        <p:grpSpPr>
          <a:xfrm rot="5400000">
            <a:off x="1728303" y="4261351"/>
            <a:ext cx="248041" cy="304800"/>
            <a:chOff x="9210862" y="3528119"/>
            <a:chExt cx="300223" cy="304800"/>
          </a:xfrm>
          <a:solidFill>
            <a:srgbClr val="1446EB"/>
          </a:solidFill>
        </p:grpSpPr>
        <p:sp>
          <p:nvSpPr>
            <p:cNvPr id="188" name="Pfeil: nach rechts 187">
              <a:extLst>
                <a:ext uri="{FF2B5EF4-FFF2-40B4-BE49-F238E27FC236}">
                  <a16:creationId xmlns:a16="http://schemas.microsoft.com/office/drawing/2014/main" id="{FF9441D2-46D1-D67E-26D0-C13392C4B781}"/>
                </a:ext>
              </a:extLst>
            </p:cNvPr>
            <p:cNvSpPr/>
            <p:nvPr/>
          </p:nvSpPr>
          <p:spPr>
            <a:xfrm>
              <a:off x="9210862" y="3528119"/>
              <a:ext cx="288032" cy="144017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t"/>
            <a:lstStyle/>
            <a:p>
              <a:pPr algn="l">
                <a:spcBef>
                  <a:spcPts val="800"/>
                </a:spcBef>
              </a:pPr>
              <a:endParaRPr lang="en-US" sz="1400" dirty="0"/>
            </a:p>
          </p:txBody>
        </p:sp>
        <p:sp>
          <p:nvSpPr>
            <p:cNvPr id="189" name="Pfeil: nach rechts 188">
              <a:extLst>
                <a:ext uri="{FF2B5EF4-FFF2-40B4-BE49-F238E27FC236}">
                  <a16:creationId xmlns:a16="http://schemas.microsoft.com/office/drawing/2014/main" id="{9C23BC1C-89E5-9738-C5AC-4871003D5AA4}"/>
                </a:ext>
              </a:extLst>
            </p:cNvPr>
            <p:cNvSpPr/>
            <p:nvPr/>
          </p:nvSpPr>
          <p:spPr>
            <a:xfrm rot="10800000">
              <a:off x="9223054" y="3688902"/>
              <a:ext cx="288031" cy="144017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t"/>
            <a:lstStyle/>
            <a:p>
              <a:pPr algn="l">
                <a:spcBef>
                  <a:spcPts val="800"/>
                </a:spcBef>
              </a:pPr>
              <a:endParaRPr lang="en-US" sz="1400" dirty="0"/>
            </a:p>
          </p:txBody>
        </p:sp>
      </p:grpSp>
      <p:sp>
        <p:nvSpPr>
          <p:cNvPr id="190" name="Textfeld 189">
            <a:extLst>
              <a:ext uri="{FF2B5EF4-FFF2-40B4-BE49-F238E27FC236}">
                <a16:creationId xmlns:a16="http://schemas.microsoft.com/office/drawing/2014/main" id="{24B4B410-A4C4-821F-4F5B-EBCF2A0397FD}"/>
              </a:ext>
            </a:extLst>
          </p:cNvPr>
          <p:cNvSpPr txBox="1"/>
          <p:nvPr/>
        </p:nvSpPr>
        <p:spPr>
          <a:xfrm>
            <a:off x="1021504" y="1321060"/>
            <a:ext cx="16616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COMSOL APP</a:t>
            </a:r>
          </a:p>
        </p:txBody>
      </p:sp>
      <p:sp>
        <p:nvSpPr>
          <p:cNvPr id="191" name="Rechteck 190">
            <a:extLst>
              <a:ext uri="{FF2B5EF4-FFF2-40B4-BE49-F238E27FC236}">
                <a16:creationId xmlns:a16="http://schemas.microsoft.com/office/drawing/2014/main" id="{4FD3903A-9EE3-D8F0-C8FA-FCC8A9951460}"/>
              </a:ext>
            </a:extLst>
          </p:cNvPr>
          <p:cNvSpPr/>
          <p:nvPr/>
        </p:nvSpPr>
        <p:spPr>
          <a:xfrm>
            <a:off x="821754" y="1641742"/>
            <a:ext cx="2061136" cy="365118"/>
          </a:xfrm>
          <a:prstGeom prst="rect">
            <a:avLst/>
          </a:prstGeom>
          <a:solidFill>
            <a:srgbClr val="1446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/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COMSOL Cell Model</a:t>
            </a:r>
          </a:p>
        </p:txBody>
      </p:sp>
    </p:spTree>
    <p:extLst>
      <p:ext uri="{BB962C8B-B14F-4D97-AF65-F5344CB8AC3E}">
        <p14:creationId xmlns:p14="http://schemas.microsoft.com/office/powerpoint/2010/main" val="28054610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80750A73-FDEC-4A78-A501-53D5BE0CA0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9750" y="359767"/>
            <a:ext cx="10440988" cy="361875"/>
          </a:xfrm>
        </p:spPr>
        <p:txBody>
          <a:bodyPr/>
          <a:lstStyle/>
          <a:p>
            <a:r>
              <a:rPr lang="en-US" dirty="0"/>
              <a:t>Thermal Runaway &amp; Propagation – The Battery plays Domino 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34777B78-1BE6-449D-96D3-3FB38AACD2C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9664" y="6048399"/>
            <a:ext cx="360000" cy="179364"/>
          </a:xfrm>
        </p:spPr>
        <p:txBody>
          <a:bodyPr/>
          <a:lstStyle/>
          <a:p>
            <a:fld id="{C651C7C4-31E4-E340-822E-DEA0EA75A835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148" name="Gruppieren 147">
            <a:extLst>
              <a:ext uri="{FF2B5EF4-FFF2-40B4-BE49-F238E27FC236}">
                <a16:creationId xmlns:a16="http://schemas.microsoft.com/office/drawing/2014/main" id="{71716B5F-D9B0-DA6C-114D-B40F5A2238C9}"/>
              </a:ext>
            </a:extLst>
          </p:cNvPr>
          <p:cNvGrpSpPr>
            <a:grpSpLocks noChangeAspect="1"/>
          </p:cNvGrpSpPr>
          <p:nvPr/>
        </p:nvGrpSpPr>
        <p:grpSpPr>
          <a:xfrm>
            <a:off x="7092395" y="4670619"/>
            <a:ext cx="304005" cy="868680"/>
            <a:chOff x="6300303" y="4644243"/>
            <a:chExt cx="504002" cy="1440160"/>
          </a:xfrm>
        </p:grpSpPr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55A42438-2BB0-03D4-ED3E-933D26C9C129}"/>
                </a:ext>
              </a:extLst>
            </p:cNvPr>
            <p:cNvSpPr/>
            <p:nvPr/>
          </p:nvSpPr>
          <p:spPr>
            <a:xfrm>
              <a:off x="6300303" y="4644267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28575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79B499AE-D788-13EC-92B9-72A8EA4C9C32}"/>
                </a:ext>
              </a:extLst>
            </p:cNvPr>
            <p:cNvSpPr/>
            <p:nvPr/>
          </p:nvSpPr>
          <p:spPr>
            <a:xfrm>
              <a:off x="6300304" y="4644243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12700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136" name="Gruppieren 135">
              <a:extLst>
                <a:ext uri="{FF2B5EF4-FFF2-40B4-BE49-F238E27FC236}">
                  <a16:creationId xmlns:a16="http://schemas.microsoft.com/office/drawing/2014/main" id="{F18A117F-EB91-E2B1-0BA6-05AC64D3DCF9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137" name="Ellipse 136">
                <a:extLst>
                  <a:ext uri="{FF2B5EF4-FFF2-40B4-BE49-F238E27FC236}">
                    <a16:creationId xmlns:a16="http://schemas.microsoft.com/office/drawing/2014/main" id="{091D3BAD-9A47-FC39-6D63-6B38ADC5AFFA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041E96"/>
              </a:solidFill>
              <a:ln>
                <a:solidFill>
                  <a:srgbClr val="1446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Ellipse 137">
                <a:extLst>
                  <a:ext uri="{FF2B5EF4-FFF2-40B4-BE49-F238E27FC236}">
                    <a16:creationId xmlns:a16="http://schemas.microsoft.com/office/drawing/2014/main" id="{3BC1A3BE-7967-439E-DB18-E9191913FA9B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155" name="Gruppieren 154">
            <a:extLst>
              <a:ext uri="{FF2B5EF4-FFF2-40B4-BE49-F238E27FC236}">
                <a16:creationId xmlns:a16="http://schemas.microsoft.com/office/drawing/2014/main" id="{C734068D-508A-889C-5220-31A99C23D017}"/>
              </a:ext>
            </a:extLst>
          </p:cNvPr>
          <p:cNvGrpSpPr>
            <a:grpSpLocks noChangeAspect="1"/>
          </p:cNvGrpSpPr>
          <p:nvPr/>
        </p:nvGrpSpPr>
        <p:grpSpPr>
          <a:xfrm>
            <a:off x="7920541" y="4670619"/>
            <a:ext cx="304005" cy="868680"/>
            <a:chOff x="6300303" y="4644243"/>
            <a:chExt cx="504002" cy="1440160"/>
          </a:xfrm>
        </p:grpSpPr>
        <p:sp>
          <p:nvSpPr>
            <p:cNvPr id="156" name="Freihandform: Form 155">
              <a:extLst>
                <a:ext uri="{FF2B5EF4-FFF2-40B4-BE49-F238E27FC236}">
                  <a16:creationId xmlns:a16="http://schemas.microsoft.com/office/drawing/2014/main" id="{672F8F19-B358-A27A-881B-3F8D6892C1BD}"/>
                </a:ext>
              </a:extLst>
            </p:cNvPr>
            <p:cNvSpPr/>
            <p:nvPr/>
          </p:nvSpPr>
          <p:spPr>
            <a:xfrm>
              <a:off x="6300303" y="4644267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28575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sp>
          <p:nvSpPr>
            <p:cNvPr id="157" name="Freihandform: Form 156">
              <a:extLst>
                <a:ext uri="{FF2B5EF4-FFF2-40B4-BE49-F238E27FC236}">
                  <a16:creationId xmlns:a16="http://schemas.microsoft.com/office/drawing/2014/main" id="{7EB7A6EC-2B60-163B-298E-CC10192EA8F8}"/>
                </a:ext>
              </a:extLst>
            </p:cNvPr>
            <p:cNvSpPr/>
            <p:nvPr/>
          </p:nvSpPr>
          <p:spPr>
            <a:xfrm>
              <a:off x="6300304" y="4644243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12700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chemeClr val="tx1"/>
                </a:solidFill>
              </a:endParaRPr>
            </a:p>
          </p:txBody>
        </p:sp>
        <p:grpSp>
          <p:nvGrpSpPr>
            <p:cNvPr id="158" name="Gruppieren 157">
              <a:extLst>
                <a:ext uri="{FF2B5EF4-FFF2-40B4-BE49-F238E27FC236}">
                  <a16:creationId xmlns:a16="http://schemas.microsoft.com/office/drawing/2014/main" id="{D246EE04-8293-F728-754B-FAC7C9C52525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159" name="Ellipse 158">
                <a:extLst>
                  <a:ext uri="{FF2B5EF4-FFF2-40B4-BE49-F238E27FC236}">
                    <a16:creationId xmlns:a16="http://schemas.microsoft.com/office/drawing/2014/main" id="{47460833-77D7-7C48-00AD-CFE1D859C074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FF73FA"/>
              </a:solidFill>
              <a:ln>
                <a:solidFill>
                  <a:srgbClr val="A200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160" name="Ellipse 159">
                <a:extLst>
                  <a:ext uri="{FF2B5EF4-FFF2-40B4-BE49-F238E27FC236}">
                    <a16:creationId xmlns:a16="http://schemas.microsoft.com/office/drawing/2014/main" id="{F6E2E31E-7D47-CCA0-F047-6F56C4CE1EF9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</p:grpSp>
      </p:grpSp>
      <p:grpSp>
        <p:nvGrpSpPr>
          <p:cNvPr id="234" name="Gruppieren 233">
            <a:extLst>
              <a:ext uri="{FF2B5EF4-FFF2-40B4-BE49-F238E27FC236}">
                <a16:creationId xmlns:a16="http://schemas.microsoft.com/office/drawing/2014/main" id="{A55D6BF1-2236-3692-5DF7-2D137C8FEDA6}"/>
              </a:ext>
            </a:extLst>
          </p:cNvPr>
          <p:cNvGrpSpPr/>
          <p:nvPr/>
        </p:nvGrpSpPr>
        <p:grpSpPr>
          <a:xfrm>
            <a:off x="9433257" y="4670619"/>
            <a:ext cx="900044" cy="1008106"/>
            <a:chOff x="9216656" y="4680250"/>
            <a:chExt cx="900044" cy="1008106"/>
          </a:xfrm>
        </p:grpSpPr>
        <p:grpSp>
          <p:nvGrpSpPr>
            <p:cNvPr id="235" name="Gruppieren 234">
              <a:extLst>
                <a:ext uri="{FF2B5EF4-FFF2-40B4-BE49-F238E27FC236}">
                  <a16:creationId xmlns:a16="http://schemas.microsoft.com/office/drawing/2014/main" id="{813B1805-A64B-0118-51BC-798955890754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396704" y="4680250"/>
              <a:ext cx="252000" cy="720077"/>
              <a:chOff x="6300303" y="4644243"/>
              <a:chExt cx="504002" cy="1440160"/>
            </a:xfrm>
          </p:grpSpPr>
          <p:sp>
            <p:nvSpPr>
              <p:cNvPr id="272" name="Freihandform: Form 271">
                <a:extLst>
                  <a:ext uri="{FF2B5EF4-FFF2-40B4-BE49-F238E27FC236}">
                    <a16:creationId xmlns:a16="http://schemas.microsoft.com/office/drawing/2014/main" id="{BCFCEBD1-BED3-2942-9605-19CD280C801C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28575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273" name="Freihandform: Form 272">
                <a:extLst>
                  <a:ext uri="{FF2B5EF4-FFF2-40B4-BE49-F238E27FC236}">
                    <a16:creationId xmlns:a16="http://schemas.microsoft.com/office/drawing/2014/main" id="{AD403B2B-78ED-6132-7F96-20DAF761BA9E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74" name="Gruppieren 273">
                <a:extLst>
                  <a:ext uri="{FF2B5EF4-FFF2-40B4-BE49-F238E27FC236}">
                    <a16:creationId xmlns:a16="http://schemas.microsoft.com/office/drawing/2014/main" id="{CCF07253-8427-810F-D154-062162AD29CF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75" name="Ellipse 274">
                  <a:extLst>
                    <a:ext uri="{FF2B5EF4-FFF2-40B4-BE49-F238E27FC236}">
                      <a16:creationId xmlns:a16="http://schemas.microsoft.com/office/drawing/2014/main" id="{26A93850-C09A-99D6-0BEE-208B45D86981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FF73FA"/>
                </a:solidFill>
                <a:ln>
                  <a:solidFill>
                    <a:srgbClr val="A200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6" name="Ellipse 275">
                  <a:extLst>
                    <a:ext uri="{FF2B5EF4-FFF2-40B4-BE49-F238E27FC236}">
                      <a16:creationId xmlns:a16="http://schemas.microsoft.com/office/drawing/2014/main" id="{297DE0D2-5780-AF9B-4A31-251F08DA2382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FF73FA"/>
                </a:solidFill>
                <a:ln w="12700" cmpd="sng">
                  <a:solidFill>
                    <a:srgbClr val="A200E6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36" name="Gruppieren 235">
              <a:extLst>
                <a:ext uri="{FF2B5EF4-FFF2-40B4-BE49-F238E27FC236}">
                  <a16:creationId xmlns:a16="http://schemas.microsoft.com/office/drawing/2014/main" id="{191F701E-7327-67AC-FCE3-49CB0911DE8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20740" y="4680250"/>
              <a:ext cx="252000" cy="720077"/>
              <a:chOff x="6300303" y="4644243"/>
              <a:chExt cx="504002" cy="1440160"/>
            </a:xfrm>
          </p:grpSpPr>
          <p:sp>
            <p:nvSpPr>
              <p:cNvPr id="267" name="Freihandform: Form 266">
                <a:extLst>
                  <a:ext uri="{FF2B5EF4-FFF2-40B4-BE49-F238E27FC236}">
                    <a16:creationId xmlns:a16="http://schemas.microsoft.com/office/drawing/2014/main" id="{D6D36896-0E67-1264-CC6E-BF119C9801AD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28575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268" name="Freihandform: Form 267">
                <a:extLst>
                  <a:ext uri="{FF2B5EF4-FFF2-40B4-BE49-F238E27FC236}">
                    <a16:creationId xmlns:a16="http://schemas.microsoft.com/office/drawing/2014/main" id="{6555B4B5-1781-AD06-D7A8-EC773ACFE31A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69" name="Gruppieren 268">
                <a:extLst>
                  <a:ext uri="{FF2B5EF4-FFF2-40B4-BE49-F238E27FC236}">
                    <a16:creationId xmlns:a16="http://schemas.microsoft.com/office/drawing/2014/main" id="{09413D07-B411-2B09-B909-04890FF7A1C1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70" name="Ellipse 269">
                  <a:extLst>
                    <a:ext uri="{FF2B5EF4-FFF2-40B4-BE49-F238E27FC236}">
                      <a16:creationId xmlns:a16="http://schemas.microsoft.com/office/drawing/2014/main" id="{BEDD9F2E-7A53-A31F-1A3D-1C5BCFD82D70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FF73FA"/>
                </a:solidFill>
                <a:ln>
                  <a:solidFill>
                    <a:srgbClr val="A200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71" name="Ellipse 270">
                  <a:extLst>
                    <a:ext uri="{FF2B5EF4-FFF2-40B4-BE49-F238E27FC236}">
                      <a16:creationId xmlns:a16="http://schemas.microsoft.com/office/drawing/2014/main" id="{7EE927C5-88E2-2D27-7F48-1DB902ACF935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FF73FA"/>
                </a:solidFill>
                <a:ln w="12700" cmpd="sng">
                  <a:solidFill>
                    <a:srgbClr val="A200E6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37" name="Gruppieren 236">
              <a:extLst>
                <a:ext uri="{FF2B5EF4-FFF2-40B4-BE49-F238E27FC236}">
                  <a16:creationId xmlns:a16="http://schemas.microsoft.com/office/drawing/2014/main" id="{84CE8774-D48E-29D6-547B-1571AD122686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216656" y="4824266"/>
              <a:ext cx="252000" cy="720077"/>
              <a:chOff x="6300303" y="4644243"/>
              <a:chExt cx="504002" cy="1440160"/>
            </a:xfrm>
          </p:grpSpPr>
          <p:sp>
            <p:nvSpPr>
              <p:cNvPr id="262" name="Freihandform: Form 261">
                <a:extLst>
                  <a:ext uri="{FF2B5EF4-FFF2-40B4-BE49-F238E27FC236}">
                    <a16:creationId xmlns:a16="http://schemas.microsoft.com/office/drawing/2014/main" id="{D5D2C3FC-904F-8228-F5D9-597F752731E1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28575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263" name="Freihandform: Form 262">
                <a:extLst>
                  <a:ext uri="{FF2B5EF4-FFF2-40B4-BE49-F238E27FC236}">
                    <a16:creationId xmlns:a16="http://schemas.microsoft.com/office/drawing/2014/main" id="{ED6AC331-0D43-0CA0-E229-144BB3A13B7C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64" name="Gruppieren 263">
                <a:extLst>
                  <a:ext uri="{FF2B5EF4-FFF2-40B4-BE49-F238E27FC236}">
                    <a16:creationId xmlns:a16="http://schemas.microsoft.com/office/drawing/2014/main" id="{D51C0050-8711-B66A-0DF6-A5B5D01F81DC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65" name="Ellipse 264">
                  <a:extLst>
                    <a:ext uri="{FF2B5EF4-FFF2-40B4-BE49-F238E27FC236}">
                      <a16:creationId xmlns:a16="http://schemas.microsoft.com/office/drawing/2014/main" id="{4DEEC343-12F7-8CCA-0369-67C438F052DA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FF73FA"/>
                </a:solidFill>
                <a:ln>
                  <a:solidFill>
                    <a:srgbClr val="A200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6" name="Ellipse 265">
                  <a:extLst>
                    <a:ext uri="{FF2B5EF4-FFF2-40B4-BE49-F238E27FC236}">
                      <a16:creationId xmlns:a16="http://schemas.microsoft.com/office/drawing/2014/main" id="{16EF9AFF-EB4A-8EFD-042C-A93A41657623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FF73FA"/>
                </a:solidFill>
                <a:ln w="12700" cmpd="sng">
                  <a:solidFill>
                    <a:srgbClr val="A200E6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38" name="Gruppieren 237">
              <a:extLst>
                <a:ext uri="{FF2B5EF4-FFF2-40B4-BE49-F238E27FC236}">
                  <a16:creationId xmlns:a16="http://schemas.microsoft.com/office/drawing/2014/main" id="{3C752FC7-2AC0-17E2-5851-9705328879D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540692" y="4824266"/>
              <a:ext cx="252000" cy="720077"/>
              <a:chOff x="6300303" y="4644243"/>
              <a:chExt cx="504002" cy="1440160"/>
            </a:xfrm>
          </p:grpSpPr>
          <p:sp>
            <p:nvSpPr>
              <p:cNvPr id="257" name="Freihandform: Form 256">
                <a:extLst>
                  <a:ext uri="{FF2B5EF4-FFF2-40B4-BE49-F238E27FC236}">
                    <a16:creationId xmlns:a16="http://schemas.microsoft.com/office/drawing/2014/main" id="{CC3DE893-AA70-352B-F69E-EF910572F30F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28575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258" name="Freihandform: Form 257">
                <a:extLst>
                  <a:ext uri="{FF2B5EF4-FFF2-40B4-BE49-F238E27FC236}">
                    <a16:creationId xmlns:a16="http://schemas.microsoft.com/office/drawing/2014/main" id="{4B9C8A5A-FA45-F29B-C9A7-2E87EAEB67B2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9" name="Gruppieren 258">
                <a:extLst>
                  <a:ext uri="{FF2B5EF4-FFF2-40B4-BE49-F238E27FC236}">
                    <a16:creationId xmlns:a16="http://schemas.microsoft.com/office/drawing/2014/main" id="{7897B510-3B14-8E4F-94AD-F2D5182EA8D6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60" name="Ellipse 259">
                  <a:extLst>
                    <a:ext uri="{FF2B5EF4-FFF2-40B4-BE49-F238E27FC236}">
                      <a16:creationId xmlns:a16="http://schemas.microsoft.com/office/drawing/2014/main" id="{0F488A42-03DD-6D4D-2822-B97AEB2D41D7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FF73FA"/>
                </a:solidFill>
                <a:ln>
                  <a:solidFill>
                    <a:srgbClr val="A200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61" name="Ellipse 260">
                  <a:extLst>
                    <a:ext uri="{FF2B5EF4-FFF2-40B4-BE49-F238E27FC236}">
                      <a16:creationId xmlns:a16="http://schemas.microsoft.com/office/drawing/2014/main" id="{A5208A6A-BBC0-33AC-90B7-659E39C9780B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FF73FA"/>
                </a:solidFill>
                <a:ln w="12700" cmpd="sng">
                  <a:solidFill>
                    <a:srgbClr val="A200E6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39" name="Gruppieren 238">
              <a:extLst>
                <a:ext uri="{FF2B5EF4-FFF2-40B4-BE49-F238E27FC236}">
                  <a16:creationId xmlns:a16="http://schemas.microsoft.com/office/drawing/2014/main" id="{701BD22E-CBE8-0615-80D2-114C47B1919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864700" y="4824266"/>
              <a:ext cx="252000" cy="720077"/>
              <a:chOff x="6300303" y="4644243"/>
              <a:chExt cx="504002" cy="1440160"/>
            </a:xfrm>
          </p:grpSpPr>
          <p:sp>
            <p:nvSpPr>
              <p:cNvPr id="252" name="Freihandform: Form 251">
                <a:extLst>
                  <a:ext uri="{FF2B5EF4-FFF2-40B4-BE49-F238E27FC236}">
                    <a16:creationId xmlns:a16="http://schemas.microsoft.com/office/drawing/2014/main" id="{3C4AA220-DDAC-0C20-F919-93640E96CE3D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28575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253" name="Freihandform: Form 252">
                <a:extLst>
                  <a:ext uri="{FF2B5EF4-FFF2-40B4-BE49-F238E27FC236}">
                    <a16:creationId xmlns:a16="http://schemas.microsoft.com/office/drawing/2014/main" id="{5FE0F23F-E41E-EF73-3430-CF2D9DC657F1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54" name="Gruppieren 253">
                <a:extLst>
                  <a:ext uri="{FF2B5EF4-FFF2-40B4-BE49-F238E27FC236}">
                    <a16:creationId xmlns:a16="http://schemas.microsoft.com/office/drawing/2014/main" id="{DC89E212-37F3-A9C6-343A-D0E064D200CA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55" name="Ellipse 254">
                  <a:extLst>
                    <a:ext uri="{FF2B5EF4-FFF2-40B4-BE49-F238E27FC236}">
                      <a16:creationId xmlns:a16="http://schemas.microsoft.com/office/drawing/2014/main" id="{AC9E50F0-7B38-6475-D418-38D38AC8A3BD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FF73FA"/>
                </a:solidFill>
                <a:ln>
                  <a:solidFill>
                    <a:srgbClr val="A200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6" name="Ellipse 255">
                  <a:extLst>
                    <a:ext uri="{FF2B5EF4-FFF2-40B4-BE49-F238E27FC236}">
                      <a16:creationId xmlns:a16="http://schemas.microsoft.com/office/drawing/2014/main" id="{C1C966AE-ADB6-F58B-A280-64EE590F77C3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FF73FA"/>
                </a:solidFill>
                <a:ln w="12700" cmpd="sng">
                  <a:solidFill>
                    <a:srgbClr val="A200E6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40" name="Gruppieren 239">
              <a:extLst>
                <a:ext uri="{FF2B5EF4-FFF2-40B4-BE49-F238E27FC236}">
                  <a16:creationId xmlns:a16="http://schemas.microsoft.com/office/drawing/2014/main" id="{29A275A3-4251-ADF6-4D13-4ABA8174580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360644" y="4968279"/>
              <a:ext cx="252000" cy="720077"/>
              <a:chOff x="6300303" y="4644243"/>
              <a:chExt cx="504002" cy="1440160"/>
            </a:xfrm>
          </p:grpSpPr>
          <p:sp>
            <p:nvSpPr>
              <p:cNvPr id="247" name="Freihandform: Form 246">
                <a:extLst>
                  <a:ext uri="{FF2B5EF4-FFF2-40B4-BE49-F238E27FC236}">
                    <a16:creationId xmlns:a16="http://schemas.microsoft.com/office/drawing/2014/main" id="{9ADE0D73-765F-29EA-455F-FD44090D1A51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28575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248" name="Freihandform: Form 247">
                <a:extLst>
                  <a:ext uri="{FF2B5EF4-FFF2-40B4-BE49-F238E27FC236}">
                    <a16:creationId xmlns:a16="http://schemas.microsoft.com/office/drawing/2014/main" id="{5C604B6B-2CC6-31D5-8804-AE1FBA0DEB24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49" name="Gruppieren 248">
                <a:extLst>
                  <a:ext uri="{FF2B5EF4-FFF2-40B4-BE49-F238E27FC236}">
                    <a16:creationId xmlns:a16="http://schemas.microsoft.com/office/drawing/2014/main" id="{C0291D54-ED6E-E9BD-F25A-0898F6379459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50" name="Ellipse 249">
                  <a:extLst>
                    <a:ext uri="{FF2B5EF4-FFF2-40B4-BE49-F238E27FC236}">
                      <a16:creationId xmlns:a16="http://schemas.microsoft.com/office/drawing/2014/main" id="{B6C1FA39-614A-24CF-1B23-B62BD7A376DD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FF73FA"/>
                </a:solidFill>
                <a:ln>
                  <a:solidFill>
                    <a:srgbClr val="A200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51" name="Ellipse 250">
                  <a:extLst>
                    <a:ext uri="{FF2B5EF4-FFF2-40B4-BE49-F238E27FC236}">
                      <a16:creationId xmlns:a16="http://schemas.microsoft.com/office/drawing/2014/main" id="{68A665E4-C136-2CC0-5022-2E09205B3E2B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FF73FA"/>
                </a:solidFill>
                <a:ln w="12700" cmpd="sng">
                  <a:solidFill>
                    <a:srgbClr val="A200E6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41" name="Gruppieren 240">
              <a:extLst>
                <a:ext uri="{FF2B5EF4-FFF2-40B4-BE49-F238E27FC236}">
                  <a16:creationId xmlns:a16="http://schemas.microsoft.com/office/drawing/2014/main" id="{8B33B7F6-17B4-5517-6858-A244799D941F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684652" y="4968279"/>
              <a:ext cx="252000" cy="720077"/>
              <a:chOff x="6300303" y="4644243"/>
              <a:chExt cx="504002" cy="1440160"/>
            </a:xfrm>
          </p:grpSpPr>
          <p:sp>
            <p:nvSpPr>
              <p:cNvPr id="242" name="Freihandform: Form 241">
                <a:extLst>
                  <a:ext uri="{FF2B5EF4-FFF2-40B4-BE49-F238E27FC236}">
                    <a16:creationId xmlns:a16="http://schemas.microsoft.com/office/drawing/2014/main" id="{2E083A70-614D-8E48-9760-A125369AF06A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28575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243" name="Freihandform: Form 242">
                <a:extLst>
                  <a:ext uri="{FF2B5EF4-FFF2-40B4-BE49-F238E27FC236}">
                    <a16:creationId xmlns:a16="http://schemas.microsoft.com/office/drawing/2014/main" id="{75DF0FEF-1E29-1ADA-B132-5B6E6F9EB840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44" name="Gruppieren 243">
                <a:extLst>
                  <a:ext uri="{FF2B5EF4-FFF2-40B4-BE49-F238E27FC236}">
                    <a16:creationId xmlns:a16="http://schemas.microsoft.com/office/drawing/2014/main" id="{3522C2A1-8359-14DD-5C9B-70EF9F2191F6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45" name="Ellipse 244">
                  <a:extLst>
                    <a:ext uri="{FF2B5EF4-FFF2-40B4-BE49-F238E27FC236}">
                      <a16:creationId xmlns:a16="http://schemas.microsoft.com/office/drawing/2014/main" id="{95F5C3BB-4B5D-71F0-A607-E105FE44C84F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FF73FA"/>
                </a:solidFill>
                <a:ln>
                  <a:solidFill>
                    <a:srgbClr val="A200E6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46" name="Ellipse 245">
                  <a:extLst>
                    <a:ext uri="{FF2B5EF4-FFF2-40B4-BE49-F238E27FC236}">
                      <a16:creationId xmlns:a16="http://schemas.microsoft.com/office/drawing/2014/main" id="{C53595B2-F14B-37DB-7769-A401CC23A449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FF73FA"/>
                </a:solidFill>
                <a:ln w="12700" cmpd="sng">
                  <a:solidFill>
                    <a:srgbClr val="A200E6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</p:grpSp>
      <p:sp>
        <p:nvSpPr>
          <p:cNvPr id="277" name="Textbox">
            <a:extLst>
              <a:ext uri="{FF2B5EF4-FFF2-40B4-BE49-F238E27FC236}">
                <a16:creationId xmlns:a16="http://schemas.microsoft.com/office/drawing/2014/main" id="{3A58179E-73B3-3AAA-58F5-8498AD643881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539749" y="1295869"/>
            <a:ext cx="2016000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Causes</a:t>
            </a:r>
          </a:p>
        </p:txBody>
      </p:sp>
      <p:sp>
        <p:nvSpPr>
          <p:cNvPr id="287" name="Textbox">
            <a:extLst>
              <a:ext uri="{FF2B5EF4-FFF2-40B4-BE49-F238E27FC236}">
                <a16:creationId xmlns:a16="http://schemas.microsoft.com/office/drawing/2014/main" id="{E2F0D541-8EEF-A64A-61DF-7E3B586050BD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2627896" y="1295869"/>
            <a:ext cx="2016000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Mechanisms</a:t>
            </a:r>
          </a:p>
        </p:txBody>
      </p:sp>
      <p:sp>
        <p:nvSpPr>
          <p:cNvPr id="288" name="Textbox">
            <a:extLst>
              <a:ext uri="{FF2B5EF4-FFF2-40B4-BE49-F238E27FC236}">
                <a16:creationId xmlns:a16="http://schemas.microsoft.com/office/drawing/2014/main" id="{DB4FD802-1A15-A180-A1DE-398E38B917A3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4716129" y="1295869"/>
            <a:ext cx="2016000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Degradation modes</a:t>
            </a:r>
          </a:p>
        </p:txBody>
      </p:sp>
      <p:sp>
        <p:nvSpPr>
          <p:cNvPr id="289" name="Textbox">
            <a:extLst>
              <a:ext uri="{FF2B5EF4-FFF2-40B4-BE49-F238E27FC236}">
                <a16:creationId xmlns:a16="http://schemas.microsoft.com/office/drawing/2014/main" id="{318BC3D9-79C3-B747-45A7-CB23822ABBAD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6804361" y="1295869"/>
            <a:ext cx="2016000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Thermal runaway</a:t>
            </a:r>
          </a:p>
        </p:txBody>
      </p:sp>
      <p:sp>
        <p:nvSpPr>
          <p:cNvPr id="290" name="Textbox">
            <a:extLst>
              <a:ext uri="{FF2B5EF4-FFF2-40B4-BE49-F238E27FC236}">
                <a16:creationId xmlns:a16="http://schemas.microsoft.com/office/drawing/2014/main" id="{37D17E1D-7108-88F0-0D0F-68105BE156DA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8892593" y="1295869"/>
            <a:ext cx="2016000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>
                <a:solidFill>
                  <a:schemeClr val="tx1"/>
                </a:solidFill>
              </a:rPr>
              <a:t>Thermal propagation</a:t>
            </a:r>
          </a:p>
        </p:txBody>
      </p:sp>
      <p:sp>
        <p:nvSpPr>
          <p:cNvPr id="291" name="ArrowRight">
            <a:extLst>
              <a:ext uri="{FF2B5EF4-FFF2-40B4-BE49-F238E27FC236}">
                <a16:creationId xmlns:a16="http://schemas.microsoft.com/office/drawing/2014/main" id="{20C060BD-B95C-6A34-9F03-C236642C919C}"/>
              </a:ext>
            </a:extLst>
          </p:cNvPr>
          <p:cNvSpPr>
            <a:spLocks noChangeAspect="1"/>
          </p:cNvSpPr>
          <p:nvPr>
            <p:custDataLst>
              <p:tags r:id="rId6"/>
            </p:custDataLst>
          </p:nvPr>
        </p:nvSpPr>
        <p:spPr>
          <a:xfrm>
            <a:off x="7604471" y="4996959"/>
            <a:ext cx="108000" cy="216000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9" name="Gruppieren 8">
            <a:extLst>
              <a:ext uri="{FF2B5EF4-FFF2-40B4-BE49-F238E27FC236}">
                <a16:creationId xmlns:a16="http://schemas.microsoft.com/office/drawing/2014/main" id="{91134602-A5F8-1D2F-7781-4AE35AA28DDA}"/>
              </a:ext>
            </a:extLst>
          </p:cNvPr>
          <p:cNvGrpSpPr/>
          <p:nvPr/>
        </p:nvGrpSpPr>
        <p:grpSpPr>
          <a:xfrm>
            <a:off x="9433258" y="3348102"/>
            <a:ext cx="1115545" cy="1008106"/>
            <a:chOff x="9073251" y="4572241"/>
            <a:chExt cx="1115545" cy="1008106"/>
          </a:xfrm>
        </p:grpSpPr>
        <p:grpSp>
          <p:nvGrpSpPr>
            <p:cNvPr id="161" name="Gruppieren 160">
              <a:extLst>
                <a:ext uri="{FF2B5EF4-FFF2-40B4-BE49-F238E27FC236}">
                  <a16:creationId xmlns:a16="http://schemas.microsoft.com/office/drawing/2014/main" id="{49D3B3B9-A809-708F-4850-E9617F178EAB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253299" y="4572241"/>
              <a:ext cx="252000" cy="720077"/>
              <a:chOff x="6300303" y="4644243"/>
              <a:chExt cx="504002" cy="1440160"/>
            </a:xfrm>
          </p:grpSpPr>
          <p:sp>
            <p:nvSpPr>
              <p:cNvPr id="162" name="Freihandform: Form 161">
                <a:extLst>
                  <a:ext uri="{FF2B5EF4-FFF2-40B4-BE49-F238E27FC236}">
                    <a16:creationId xmlns:a16="http://schemas.microsoft.com/office/drawing/2014/main" id="{5CCD8E51-3DD8-AC31-B0E2-41DCF99030AF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163" name="Freihandform: Form 162">
                <a:extLst>
                  <a:ext uri="{FF2B5EF4-FFF2-40B4-BE49-F238E27FC236}">
                    <a16:creationId xmlns:a16="http://schemas.microsoft.com/office/drawing/2014/main" id="{B2ECABBB-69EA-882F-EC22-5977D4408701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64" name="Gruppieren 163">
                <a:extLst>
                  <a:ext uri="{FF2B5EF4-FFF2-40B4-BE49-F238E27FC236}">
                    <a16:creationId xmlns:a16="http://schemas.microsoft.com/office/drawing/2014/main" id="{E1C5285F-D8D3-572B-5487-53424C97968A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165" name="Ellipse 164">
                  <a:extLst>
                    <a:ext uri="{FF2B5EF4-FFF2-40B4-BE49-F238E27FC236}">
                      <a16:creationId xmlns:a16="http://schemas.microsoft.com/office/drawing/2014/main" id="{C533E73D-E0B9-27B8-6C47-C9455C0DB417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66" name="Ellipse 165">
                  <a:extLst>
                    <a:ext uri="{FF2B5EF4-FFF2-40B4-BE49-F238E27FC236}">
                      <a16:creationId xmlns:a16="http://schemas.microsoft.com/office/drawing/2014/main" id="{907A066F-A1BB-4957-19E9-C6B172EFA833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67" name="Gruppieren 166">
              <a:extLst>
                <a:ext uri="{FF2B5EF4-FFF2-40B4-BE49-F238E27FC236}">
                  <a16:creationId xmlns:a16="http://schemas.microsoft.com/office/drawing/2014/main" id="{609E3268-A07D-85BE-FCF1-8A25BB51584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577335" y="4572241"/>
              <a:ext cx="252000" cy="720077"/>
              <a:chOff x="6300303" y="4644243"/>
              <a:chExt cx="504002" cy="1440160"/>
            </a:xfrm>
          </p:grpSpPr>
          <p:sp>
            <p:nvSpPr>
              <p:cNvPr id="168" name="Freihandform: Form 167">
                <a:extLst>
                  <a:ext uri="{FF2B5EF4-FFF2-40B4-BE49-F238E27FC236}">
                    <a16:creationId xmlns:a16="http://schemas.microsoft.com/office/drawing/2014/main" id="{703F5FA8-C193-CA09-6362-7EB7A5CEC00C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169" name="Freihandform: Form 168">
                <a:extLst>
                  <a:ext uri="{FF2B5EF4-FFF2-40B4-BE49-F238E27FC236}">
                    <a16:creationId xmlns:a16="http://schemas.microsoft.com/office/drawing/2014/main" id="{245A14D5-82A2-507F-42BC-48028F248CD4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70" name="Gruppieren 169">
                <a:extLst>
                  <a:ext uri="{FF2B5EF4-FFF2-40B4-BE49-F238E27FC236}">
                    <a16:creationId xmlns:a16="http://schemas.microsoft.com/office/drawing/2014/main" id="{119F3829-ACF6-A9A1-EB25-C6FF85140C1E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171" name="Ellipse 170">
                  <a:extLst>
                    <a:ext uri="{FF2B5EF4-FFF2-40B4-BE49-F238E27FC236}">
                      <a16:creationId xmlns:a16="http://schemas.microsoft.com/office/drawing/2014/main" id="{11620E19-43C5-A4F8-083E-580C7F096A81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72" name="Ellipse 171">
                  <a:extLst>
                    <a:ext uri="{FF2B5EF4-FFF2-40B4-BE49-F238E27FC236}">
                      <a16:creationId xmlns:a16="http://schemas.microsoft.com/office/drawing/2014/main" id="{B93CA844-262D-7E3B-E9F9-B6955F70A6B8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79" name="Gruppieren 178">
              <a:extLst>
                <a:ext uri="{FF2B5EF4-FFF2-40B4-BE49-F238E27FC236}">
                  <a16:creationId xmlns:a16="http://schemas.microsoft.com/office/drawing/2014/main" id="{E7378355-D19F-7B37-CDFB-833C65B6E741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073251" y="4716257"/>
              <a:ext cx="252000" cy="720077"/>
              <a:chOff x="6300303" y="4644243"/>
              <a:chExt cx="504002" cy="1440160"/>
            </a:xfrm>
          </p:grpSpPr>
          <p:sp>
            <p:nvSpPr>
              <p:cNvPr id="180" name="Freihandform: Form 179">
                <a:extLst>
                  <a:ext uri="{FF2B5EF4-FFF2-40B4-BE49-F238E27FC236}">
                    <a16:creationId xmlns:a16="http://schemas.microsoft.com/office/drawing/2014/main" id="{112A2386-3206-46F6-E7BA-6636671D7142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181" name="Freihandform: Form 180">
                <a:extLst>
                  <a:ext uri="{FF2B5EF4-FFF2-40B4-BE49-F238E27FC236}">
                    <a16:creationId xmlns:a16="http://schemas.microsoft.com/office/drawing/2014/main" id="{B4E6B401-B1A5-1B54-F5AB-581151AE5D29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2" name="Gruppieren 181">
                <a:extLst>
                  <a:ext uri="{FF2B5EF4-FFF2-40B4-BE49-F238E27FC236}">
                    <a16:creationId xmlns:a16="http://schemas.microsoft.com/office/drawing/2014/main" id="{DB30E247-68D4-53C0-039A-8961FCF51025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183" name="Ellipse 182">
                  <a:extLst>
                    <a:ext uri="{FF2B5EF4-FFF2-40B4-BE49-F238E27FC236}">
                      <a16:creationId xmlns:a16="http://schemas.microsoft.com/office/drawing/2014/main" id="{A4595017-6002-5129-7AA4-5B3D1B9696CC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4" name="Ellipse 183">
                  <a:extLst>
                    <a:ext uri="{FF2B5EF4-FFF2-40B4-BE49-F238E27FC236}">
                      <a16:creationId xmlns:a16="http://schemas.microsoft.com/office/drawing/2014/main" id="{FC67C944-9901-2E42-BFE8-A49756613AB2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85" name="Gruppieren 184">
              <a:extLst>
                <a:ext uri="{FF2B5EF4-FFF2-40B4-BE49-F238E27FC236}">
                  <a16:creationId xmlns:a16="http://schemas.microsoft.com/office/drawing/2014/main" id="{5D15C8B9-FAA6-CCF0-9B21-82F6A3C1210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397287" y="4716257"/>
              <a:ext cx="252000" cy="720077"/>
              <a:chOff x="6300303" y="4644243"/>
              <a:chExt cx="504002" cy="1440160"/>
            </a:xfrm>
            <a:solidFill>
              <a:srgbClr val="FF73FA"/>
            </a:solidFill>
          </p:grpSpPr>
          <p:sp>
            <p:nvSpPr>
              <p:cNvPr id="186" name="Freihandform: Form 185">
                <a:extLst>
                  <a:ext uri="{FF2B5EF4-FFF2-40B4-BE49-F238E27FC236}">
                    <a16:creationId xmlns:a16="http://schemas.microsoft.com/office/drawing/2014/main" id="{C752BC8A-B3BB-6026-481A-063299EFBB95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grpFill/>
              <a:ln w="28575" cmpd="sng">
                <a:solidFill>
                  <a:schemeClr val="accent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187" name="Freihandform: Form 186">
                <a:extLst>
                  <a:ext uri="{FF2B5EF4-FFF2-40B4-BE49-F238E27FC236}">
                    <a16:creationId xmlns:a16="http://schemas.microsoft.com/office/drawing/2014/main" id="{ABB31B3D-A175-5316-AF3D-D59CAAE01E9E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grpFill/>
              <a:ln w="12700" cmpd="sng">
                <a:solidFill>
                  <a:schemeClr val="accent5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88" name="Gruppieren 187">
                <a:extLst>
                  <a:ext uri="{FF2B5EF4-FFF2-40B4-BE49-F238E27FC236}">
                    <a16:creationId xmlns:a16="http://schemas.microsoft.com/office/drawing/2014/main" id="{C6284973-4B2D-81A0-8D31-E47FFDE42CF5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  <a:grpFill/>
            </p:grpSpPr>
            <p:sp>
              <p:nvSpPr>
                <p:cNvPr id="189" name="Ellipse 188">
                  <a:extLst>
                    <a:ext uri="{FF2B5EF4-FFF2-40B4-BE49-F238E27FC236}">
                      <a16:creationId xmlns:a16="http://schemas.microsoft.com/office/drawing/2014/main" id="{9F19FF5D-325A-5AA6-17C2-715DE2B60AF9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grpFill/>
                <a:ln>
                  <a:solidFill>
                    <a:schemeClr val="accent5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0" name="Ellipse 189">
                  <a:extLst>
                    <a:ext uri="{FF2B5EF4-FFF2-40B4-BE49-F238E27FC236}">
                      <a16:creationId xmlns:a16="http://schemas.microsoft.com/office/drawing/2014/main" id="{75E20FFD-D479-4126-DE36-C1362F2E2884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grpFill/>
                <a:ln w="12700" cmpd="sng">
                  <a:solidFill>
                    <a:schemeClr val="accent5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191" name="Gruppieren 190">
              <a:extLst>
                <a:ext uri="{FF2B5EF4-FFF2-40B4-BE49-F238E27FC236}">
                  <a16:creationId xmlns:a16="http://schemas.microsoft.com/office/drawing/2014/main" id="{D91507A5-44C1-B5C1-016D-CA3B655A5017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721295" y="4716257"/>
              <a:ext cx="252000" cy="720077"/>
              <a:chOff x="6300303" y="4644243"/>
              <a:chExt cx="504002" cy="1440160"/>
            </a:xfrm>
          </p:grpSpPr>
          <p:sp>
            <p:nvSpPr>
              <p:cNvPr id="192" name="Freihandform: Form 191">
                <a:extLst>
                  <a:ext uri="{FF2B5EF4-FFF2-40B4-BE49-F238E27FC236}">
                    <a16:creationId xmlns:a16="http://schemas.microsoft.com/office/drawing/2014/main" id="{A84079A8-FEF5-7338-58F1-ADAD5BEB5141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193" name="Freihandform: Form 192">
                <a:extLst>
                  <a:ext uri="{FF2B5EF4-FFF2-40B4-BE49-F238E27FC236}">
                    <a16:creationId xmlns:a16="http://schemas.microsoft.com/office/drawing/2014/main" id="{CEE5BC05-0756-EFAE-8100-B9D8CD6B7D61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94" name="Gruppieren 193">
                <a:extLst>
                  <a:ext uri="{FF2B5EF4-FFF2-40B4-BE49-F238E27FC236}">
                    <a16:creationId xmlns:a16="http://schemas.microsoft.com/office/drawing/2014/main" id="{AE6BD866-3F56-BB11-AB12-29023852442D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195" name="Ellipse 194">
                  <a:extLst>
                    <a:ext uri="{FF2B5EF4-FFF2-40B4-BE49-F238E27FC236}">
                      <a16:creationId xmlns:a16="http://schemas.microsoft.com/office/drawing/2014/main" id="{9B0868B1-479D-9F8E-920E-F2EF3D2791EE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96" name="Ellipse 195">
                  <a:extLst>
                    <a:ext uri="{FF2B5EF4-FFF2-40B4-BE49-F238E27FC236}">
                      <a16:creationId xmlns:a16="http://schemas.microsoft.com/office/drawing/2014/main" id="{427D61FE-2796-CBC0-B355-8534E2E76591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21" name="Gruppieren 220">
              <a:extLst>
                <a:ext uri="{FF2B5EF4-FFF2-40B4-BE49-F238E27FC236}">
                  <a16:creationId xmlns:a16="http://schemas.microsoft.com/office/drawing/2014/main" id="{EF527682-6F14-6668-E422-0E65C532EC28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217239" y="4860270"/>
              <a:ext cx="252000" cy="720077"/>
              <a:chOff x="6300303" y="4644243"/>
              <a:chExt cx="504002" cy="1440160"/>
            </a:xfrm>
          </p:grpSpPr>
          <p:sp>
            <p:nvSpPr>
              <p:cNvPr id="222" name="Freihandform: Form 221">
                <a:extLst>
                  <a:ext uri="{FF2B5EF4-FFF2-40B4-BE49-F238E27FC236}">
                    <a16:creationId xmlns:a16="http://schemas.microsoft.com/office/drawing/2014/main" id="{3ECCF8CB-635D-38AA-B959-87295BA5794B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223" name="Freihandform: Form 222">
                <a:extLst>
                  <a:ext uri="{FF2B5EF4-FFF2-40B4-BE49-F238E27FC236}">
                    <a16:creationId xmlns:a16="http://schemas.microsoft.com/office/drawing/2014/main" id="{D09509FC-A912-3442-4433-037CB5FCD146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24" name="Gruppieren 223">
                <a:extLst>
                  <a:ext uri="{FF2B5EF4-FFF2-40B4-BE49-F238E27FC236}">
                    <a16:creationId xmlns:a16="http://schemas.microsoft.com/office/drawing/2014/main" id="{11FFCE76-53A7-0C14-0411-48188C5E974D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25" name="Ellipse 224">
                  <a:extLst>
                    <a:ext uri="{FF2B5EF4-FFF2-40B4-BE49-F238E27FC236}">
                      <a16:creationId xmlns:a16="http://schemas.microsoft.com/office/drawing/2014/main" id="{B99A0237-889D-A424-1A97-7FC260E98E18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26" name="Ellipse 225">
                  <a:extLst>
                    <a:ext uri="{FF2B5EF4-FFF2-40B4-BE49-F238E27FC236}">
                      <a16:creationId xmlns:a16="http://schemas.microsoft.com/office/drawing/2014/main" id="{323024AD-9CFA-2C1F-AF9C-20267F54934E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grpSp>
          <p:nvGrpSpPr>
            <p:cNvPr id="227" name="Gruppieren 226">
              <a:extLst>
                <a:ext uri="{FF2B5EF4-FFF2-40B4-BE49-F238E27FC236}">
                  <a16:creationId xmlns:a16="http://schemas.microsoft.com/office/drawing/2014/main" id="{A74BFC3D-3844-63EC-DF9E-2E64B9D8917C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9541247" y="4860270"/>
              <a:ext cx="252000" cy="720077"/>
              <a:chOff x="6300303" y="4644243"/>
              <a:chExt cx="504002" cy="1440160"/>
            </a:xfrm>
          </p:grpSpPr>
          <p:sp>
            <p:nvSpPr>
              <p:cNvPr id="228" name="Freihandform: Form 227">
                <a:extLst>
                  <a:ext uri="{FF2B5EF4-FFF2-40B4-BE49-F238E27FC236}">
                    <a16:creationId xmlns:a16="http://schemas.microsoft.com/office/drawing/2014/main" id="{EBBB1F50-540D-B414-C80A-16EE42F011F9}"/>
                  </a:ext>
                </a:extLst>
              </p:cNvPr>
              <p:cNvSpPr/>
              <p:nvPr/>
            </p:nvSpPr>
            <p:spPr>
              <a:xfrm>
                <a:off x="6300303" y="4644267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28575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sp>
            <p:nvSpPr>
              <p:cNvPr id="229" name="Freihandform: Form 228">
                <a:extLst>
                  <a:ext uri="{FF2B5EF4-FFF2-40B4-BE49-F238E27FC236}">
                    <a16:creationId xmlns:a16="http://schemas.microsoft.com/office/drawing/2014/main" id="{3345FEAF-EEE3-F7E0-3A39-BDB728A0626E}"/>
                  </a:ext>
                </a:extLst>
              </p:cNvPr>
              <p:cNvSpPr/>
              <p:nvPr/>
            </p:nvSpPr>
            <p:spPr>
              <a:xfrm>
                <a:off x="6300304" y="4644243"/>
                <a:ext cx="504001" cy="1440136"/>
              </a:xfrm>
              <a:custGeom>
                <a:avLst/>
                <a:gdLst>
                  <a:gd name="connsiteX0" fmla="*/ 252001 w 504001"/>
                  <a:gd name="connsiteY0" fmla="*/ 0 h 1440136"/>
                  <a:gd name="connsiteX1" fmla="*/ 498882 w 504001"/>
                  <a:gd name="connsiteY1" fmla="*/ 86234 h 1440136"/>
                  <a:gd name="connsiteX2" fmla="*/ 503998 w 504001"/>
                  <a:gd name="connsiteY2" fmla="*/ 107988 h 1440136"/>
                  <a:gd name="connsiteX3" fmla="*/ 504000 w 504001"/>
                  <a:gd name="connsiteY3" fmla="*/ 107988 h 1440136"/>
                  <a:gd name="connsiteX4" fmla="*/ 504000 w 504001"/>
                  <a:gd name="connsiteY4" fmla="*/ 107996 h 1440136"/>
                  <a:gd name="connsiteX5" fmla="*/ 504001 w 504001"/>
                  <a:gd name="connsiteY5" fmla="*/ 108000 h 1440136"/>
                  <a:gd name="connsiteX6" fmla="*/ 504000 w 504001"/>
                  <a:gd name="connsiteY6" fmla="*/ 108005 h 1440136"/>
                  <a:gd name="connsiteX7" fmla="*/ 504000 w 504001"/>
                  <a:gd name="connsiteY7" fmla="*/ 1295988 h 1440136"/>
                  <a:gd name="connsiteX8" fmla="*/ 503975 w 504001"/>
                  <a:gd name="connsiteY8" fmla="*/ 1295988 h 1440136"/>
                  <a:gd name="connsiteX9" fmla="*/ 504001 w 504001"/>
                  <a:gd name="connsiteY9" fmla="*/ 1296136 h 1440136"/>
                  <a:gd name="connsiteX10" fmla="*/ 252001 w 504001"/>
                  <a:gd name="connsiteY10" fmla="*/ 1440136 h 1440136"/>
                  <a:gd name="connsiteX11" fmla="*/ 1 w 504001"/>
                  <a:gd name="connsiteY11" fmla="*/ 1296136 h 1440136"/>
                  <a:gd name="connsiteX12" fmla="*/ 27 w 504001"/>
                  <a:gd name="connsiteY12" fmla="*/ 1295988 h 1440136"/>
                  <a:gd name="connsiteX13" fmla="*/ 0 w 504001"/>
                  <a:gd name="connsiteY13" fmla="*/ 1295988 h 1440136"/>
                  <a:gd name="connsiteX14" fmla="*/ 0 w 504001"/>
                  <a:gd name="connsiteY14" fmla="*/ 107988 h 1440136"/>
                  <a:gd name="connsiteX15" fmla="*/ 4 w 504001"/>
                  <a:gd name="connsiteY15" fmla="*/ 107988 h 1440136"/>
                  <a:gd name="connsiteX16" fmla="*/ 5121 w 504001"/>
                  <a:gd name="connsiteY16" fmla="*/ 86234 h 1440136"/>
                  <a:gd name="connsiteX17" fmla="*/ 252001 w 504001"/>
                  <a:gd name="connsiteY17" fmla="*/ 0 h 14401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504001" h="1440136">
                    <a:moveTo>
                      <a:pt x="252001" y="0"/>
                    </a:moveTo>
                    <a:cubicBezTo>
                      <a:pt x="373780" y="0"/>
                      <a:pt x="475384" y="37021"/>
                      <a:pt x="498882" y="86234"/>
                    </a:cubicBezTo>
                    <a:lnTo>
                      <a:pt x="503998" y="107988"/>
                    </a:lnTo>
                    <a:lnTo>
                      <a:pt x="504000" y="107988"/>
                    </a:lnTo>
                    <a:lnTo>
                      <a:pt x="504000" y="107996"/>
                    </a:lnTo>
                    <a:lnTo>
                      <a:pt x="504001" y="108000"/>
                    </a:lnTo>
                    <a:lnTo>
                      <a:pt x="504000" y="108005"/>
                    </a:lnTo>
                    <a:lnTo>
                      <a:pt x="504000" y="1295988"/>
                    </a:lnTo>
                    <a:lnTo>
                      <a:pt x="503975" y="1295988"/>
                    </a:lnTo>
                    <a:lnTo>
                      <a:pt x="504001" y="1296136"/>
                    </a:lnTo>
                    <a:cubicBezTo>
                      <a:pt x="504001" y="1375665"/>
                      <a:pt x="391177" y="1440136"/>
                      <a:pt x="252001" y="1440136"/>
                    </a:cubicBezTo>
                    <a:cubicBezTo>
                      <a:pt x="112825" y="1440136"/>
                      <a:pt x="1" y="1375665"/>
                      <a:pt x="1" y="1296136"/>
                    </a:cubicBezTo>
                    <a:lnTo>
                      <a:pt x="27" y="1295988"/>
                    </a:lnTo>
                    <a:lnTo>
                      <a:pt x="0" y="1295988"/>
                    </a:lnTo>
                    <a:lnTo>
                      <a:pt x="0" y="107988"/>
                    </a:lnTo>
                    <a:lnTo>
                      <a:pt x="4" y="107988"/>
                    </a:lnTo>
                    <a:lnTo>
                      <a:pt x="5121" y="86234"/>
                    </a:lnTo>
                    <a:cubicBezTo>
                      <a:pt x="28619" y="37021"/>
                      <a:pt x="130222" y="0"/>
                      <a:pt x="252001" y="0"/>
                    </a:cubicBezTo>
                    <a:close/>
                  </a:path>
                </a:pathLst>
              </a:cu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lIns="144000" tIns="108000" rIns="144000" bIns="144000" rtlCol="0" anchor="t">
                <a:noAutofit/>
              </a:bodyPr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30" name="Gruppieren 229">
                <a:extLst>
                  <a:ext uri="{FF2B5EF4-FFF2-40B4-BE49-F238E27FC236}">
                    <a16:creationId xmlns:a16="http://schemas.microsoft.com/office/drawing/2014/main" id="{6C706430-E0F2-7C86-2FA2-17A139F32F86}"/>
                  </a:ext>
                </a:extLst>
              </p:cNvPr>
              <p:cNvGrpSpPr/>
              <p:nvPr/>
            </p:nvGrpSpPr>
            <p:grpSpPr>
              <a:xfrm>
                <a:off x="6300304" y="4644243"/>
                <a:ext cx="504000" cy="216000"/>
                <a:chOff x="7128396" y="3636131"/>
                <a:chExt cx="504000" cy="216000"/>
              </a:xfrm>
            </p:grpSpPr>
            <p:sp>
              <p:nvSpPr>
                <p:cNvPr id="231" name="Ellipse 230">
                  <a:extLst>
                    <a:ext uri="{FF2B5EF4-FFF2-40B4-BE49-F238E27FC236}">
                      <a16:creationId xmlns:a16="http://schemas.microsoft.com/office/drawing/2014/main" id="{83BA99B1-EBB2-C44C-7C86-55194EC6095F}"/>
                    </a:ext>
                  </a:extLst>
                </p:cNvPr>
                <p:cNvSpPr/>
                <p:nvPr/>
              </p:nvSpPr>
              <p:spPr>
                <a:xfrm>
                  <a:off x="7128396" y="3636131"/>
                  <a:ext cx="504000" cy="216000"/>
                </a:xfrm>
                <a:prstGeom prst="ellipse">
                  <a:avLst/>
                </a:prstGeom>
                <a:solidFill>
                  <a:srgbClr val="041E96"/>
                </a:solidFill>
                <a:ln>
                  <a:solidFill>
                    <a:srgbClr val="1446E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32" name="Ellipse 231">
                  <a:extLst>
                    <a:ext uri="{FF2B5EF4-FFF2-40B4-BE49-F238E27FC236}">
                      <a16:creationId xmlns:a16="http://schemas.microsoft.com/office/drawing/2014/main" id="{51EDB1E5-E6E3-FFE6-8586-49EC25D013D5}"/>
                    </a:ext>
                  </a:extLst>
                </p:cNvPr>
                <p:cNvSpPr/>
                <p:nvPr/>
              </p:nvSpPr>
              <p:spPr>
                <a:xfrm>
                  <a:off x="7272436" y="3672135"/>
                  <a:ext cx="216000" cy="90000"/>
                </a:xfrm>
                <a:prstGeom prst="ellipse">
                  <a:avLst/>
                </a:prstGeom>
                <a:solidFill>
                  <a:srgbClr val="041E96"/>
                </a:solidFill>
                <a:ln w="12700" cmpd="sng">
                  <a:solidFill>
                    <a:srgbClr val="1446EB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292" name="ArrowRight">
              <a:extLst>
                <a:ext uri="{FF2B5EF4-FFF2-40B4-BE49-F238E27FC236}">
                  <a16:creationId xmlns:a16="http://schemas.microsoft.com/office/drawing/2014/main" id="{0A11ACEA-8D11-786F-33B2-1B80D5A73E75}"/>
                </a:ext>
              </a:extLst>
            </p:cNvPr>
            <p:cNvSpPr>
              <a:spLocks noChangeAspect="1"/>
            </p:cNvSpPr>
            <p:nvPr>
              <p:custDataLst>
                <p:tags r:id="rId30"/>
              </p:custDataLst>
            </p:nvPr>
          </p:nvSpPr>
          <p:spPr>
            <a:xfrm>
              <a:off x="10080796" y="4932275"/>
              <a:ext cx="108000" cy="216000"/>
            </a:xfrm>
            <a:custGeom>
              <a:avLst/>
              <a:gdLst>
                <a:gd name="connsiteX0" fmla="*/ 0 w 216000"/>
                <a:gd name="connsiteY0" fmla="*/ 0 h 432000"/>
                <a:gd name="connsiteX1" fmla="*/ 216000 w 216000"/>
                <a:gd name="connsiteY1" fmla="*/ 216000 h 432000"/>
                <a:gd name="connsiteX2" fmla="*/ 0 w 216000"/>
                <a:gd name="connsiteY2" fmla="*/ 432000 h 432000"/>
                <a:gd name="connsiteX3" fmla="*/ 0 w 216000"/>
                <a:gd name="connsiteY3" fmla="*/ 324000 h 432000"/>
                <a:gd name="connsiteX4" fmla="*/ 0 w 216000"/>
                <a:gd name="connsiteY4" fmla="*/ 108000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432000">
                  <a:moveTo>
                    <a:pt x="0" y="0"/>
                  </a:moveTo>
                  <a:lnTo>
                    <a:pt x="216000" y="216000"/>
                  </a:lnTo>
                  <a:lnTo>
                    <a:pt x="0" y="432000"/>
                  </a:lnTo>
                  <a:lnTo>
                    <a:pt x="0" y="324000"/>
                  </a:lnTo>
                  <a:lnTo>
                    <a:pt x="0" y="10800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43479" tIns="43479" rIns="43479" bIns="43479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38" name="Gruppieren 337">
            <a:extLst>
              <a:ext uri="{FF2B5EF4-FFF2-40B4-BE49-F238E27FC236}">
                <a16:creationId xmlns:a16="http://schemas.microsoft.com/office/drawing/2014/main" id="{52E0BAEF-B48B-64C4-D7F2-2C2821FF4D1E}"/>
              </a:ext>
            </a:extLst>
          </p:cNvPr>
          <p:cNvGrpSpPr/>
          <p:nvPr/>
        </p:nvGrpSpPr>
        <p:grpSpPr>
          <a:xfrm>
            <a:off x="2519884" y="1295400"/>
            <a:ext cx="108000" cy="4537075"/>
            <a:chOff x="2519884" y="1295400"/>
            <a:chExt cx="108000" cy="4537075"/>
          </a:xfrm>
          <a:solidFill>
            <a:schemeClr val="accent6"/>
          </a:solidFill>
        </p:grpSpPr>
        <p:sp>
          <p:nvSpPr>
            <p:cNvPr id="293" name="ArrowRight">
              <a:extLst>
                <a:ext uri="{FF2B5EF4-FFF2-40B4-BE49-F238E27FC236}">
                  <a16:creationId xmlns:a16="http://schemas.microsoft.com/office/drawing/2014/main" id="{EA0A2266-AA63-39AC-7DDD-A283045BD79B}"/>
                </a:ext>
              </a:extLst>
            </p:cNvPr>
            <p:cNvSpPr>
              <a:spLocks noChangeAspect="1"/>
            </p:cNvSpPr>
            <p:nvPr>
              <p:custDataLst>
                <p:tags r:id="rId29"/>
              </p:custDataLst>
            </p:nvPr>
          </p:nvSpPr>
          <p:spPr>
            <a:xfrm>
              <a:off x="2519884" y="3348123"/>
              <a:ext cx="108000" cy="216000"/>
            </a:xfrm>
            <a:custGeom>
              <a:avLst/>
              <a:gdLst>
                <a:gd name="connsiteX0" fmla="*/ 0 w 216000"/>
                <a:gd name="connsiteY0" fmla="*/ 0 h 432000"/>
                <a:gd name="connsiteX1" fmla="*/ 216000 w 216000"/>
                <a:gd name="connsiteY1" fmla="*/ 216000 h 432000"/>
                <a:gd name="connsiteX2" fmla="*/ 0 w 216000"/>
                <a:gd name="connsiteY2" fmla="*/ 432000 h 432000"/>
                <a:gd name="connsiteX3" fmla="*/ 0 w 216000"/>
                <a:gd name="connsiteY3" fmla="*/ 324000 h 432000"/>
                <a:gd name="connsiteX4" fmla="*/ 0 w 216000"/>
                <a:gd name="connsiteY4" fmla="*/ 108000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432000">
                  <a:moveTo>
                    <a:pt x="0" y="0"/>
                  </a:moveTo>
                  <a:lnTo>
                    <a:pt x="216000" y="216000"/>
                  </a:lnTo>
                  <a:lnTo>
                    <a:pt x="0" y="432000"/>
                  </a:lnTo>
                  <a:lnTo>
                    <a:pt x="0" y="324000"/>
                  </a:lnTo>
                  <a:lnTo>
                    <a:pt x="0" y="10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43479" tIns="43479" rIns="43479" bIns="43479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  <p:cxnSp>
          <p:nvCxnSpPr>
            <p:cNvPr id="301" name="Gerader Verbinder 300">
              <a:extLst>
                <a:ext uri="{FF2B5EF4-FFF2-40B4-BE49-F238E27FC236}">
                  <a16:creationId xmlns:a16="http://schemas.microsoft.com/office/drawing/2014/main" id="{A313D3B1-8D8F-8993-C9F2-CC116E94848E}"/>
                </a:ext>
              </a:extLst>
            </p:cNvPr>
            <p:cNvCxnSpPr/>
            <p:nvPr/>
          </p:nvCxnSpPr>
          <p:spPr>
            <a:xfrm>
              <a:off x="2519884" y="1295400"/>
              <a:ext cx="0" cy="4537075"/>
            </a:xfrm>
            <a:prstGeom prst="line">
              <a:avLst/>
            </a:prstGeom>
            <a:grp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9" name="Gruppieren 338">
            <a:extLst>
              <a:ext uri="{FF2B5EF4-FFF2-40B4-BE49-F238E27FC236}">
                <a16:creationId xmlns:a16="http://schemas.microsoft.com/office/drawing/2014/main" id="{120043FF-F130-FA6D-A4DA-AD95D2F2113B}"/>
              </a:ext>
            </a:extLst>
          </p:cNvPr>
          <p:cNvGrpSpPr/>
          <p:nvPr/>
        </p:nvGrpSpPr>
        <p:grpSpPr>
          <a:xfrm>
            <a:off x="4608128" y="1295400"/>
            <a:ext cx="108000" cy="4537075"/>
            <a:chOff x="4608128" y="1295400"/>
            <a:chExt cx="108000" cy="4537075"/>
          </a:xfrm>
          <a:solidFill>
            <a:schemeClr val="accent6"/>
          </a:solidFill>
        </p:grpSpPr>
        <p:cxnSp>
          <p:nvCxnSpPr>
            <p:cNvPr id="302" name="Gerader Verbinder 301">
              <a:extLst>
                <a:ext uri="{FF2B5EF4-FFF2-40B4-BE49-F238E27FC236}">
                  <a16:creationId xmlns:a16="http://schemas.microsoft.com/office/drawing/2014/main" id="{93C95A45-2E2C-02D1-A83E-4F972EE1776E}"/>
                </a:ext>
              </a:extLst>
            </p:cNvPr>
            <p:cNvCxnSpPr/>
            <p:nvPr/>
          </p:nvCxnSpPr>
          <p:spPr>
            <a:xfrm>
              <a:off x="4608699" y="1295400"/>
              <a:ext cx="0" cy="4537075"/>
            </a:xfrm>
            <a:prstGeom prst="line">
              <a:avLst/>
            </a:prstGeom>
            <a:grp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6" name="ArrowRight">
              <a:extLst>
                <a:ext uri="{FF2B5EF4-FFF2-40B4-BE49-F238E27FC236}">
                  <a16:creationId xmlns:a16="http://schemas.microsoft.com/office/drawing/2014/main" id="{0BBB93DF-558E-870E-B985-B2D81FC73464}"/>
                </a:ext>
              </a:extLst>
            </p:cNvPr>
            <p:cNvSpPr>
              <a:spLocks noChangeAspect="1"/>
            </p:cNvSpPr>
            <p:nvPr>
              <p:custDataLst>
                <p:tags r:id="rId28"/>
              </p:custDataLst>
            </p:nvPr>
          </p:nvSpPr>
          <p:spPr>
            <a:xfrm>
              <a:off x="4608128" y="3348123"/>
              <a:ext cx="108000" cy="216000"/>
            </a:xfrm>
            <a:custGeom>
              <a:avLst/>
              <a:gdLst>
                <a:gd name="connsiteX0" fmla="*/ 0 w 216000"/>
                <a:gd name="connsiteY0" fmla="*/ 0 h 432000"/>
                <a:gd name="connsiteX1" fmla="*/ 216000 w 216000"/>
                <a:gd name="connsiteY1" fmla="*/ 216000 h 432000"/>
                <a:gd name="connsiteX2" fmla="*/ 0 w 216000"/>
                <a:gd name="connsiteY2" fmla="*/ 432000 h 432000"/>
                <a:gd name="connsiteX3" fmla="*/ 0 w 216000"/>
                <a:gd name="connsiteY3" fmla="*/ 324000 h 432000"/>
                <a:gd name="connsiteX4" fmla="*/ 0 w 216000"/>
                <a:gd name="connsiteY4" fmla="*/ 108000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432000">
                  <a:moveTo>
                    <a:pt x="0" y="0"/>
                  </a:moveTo>
                  <a:lnTo>
                    <a:pt x="216000" y="216000"/>
                  </a:lnTo>
                  <a:lnTo>
                    <a:pt x="0" y="432000"/>
                  </a:lnTo>
                  <a:lnTo>
                    <a:pt x="0" y="324000"/>
                  </a:lnTo>
                  <a:lnTo>
                    <a:pt x="0" y="10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43479" tIns="43479" rIns="43479" bIns="43479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0" name="Gruppieren 339">
            <a:extLst>
              <a:ext uri="{FF2B5EF4-FFF2-40B4-BE49-F238E27FC236}">
                <a16:creationId xmlns:a16="http://schemas.microsoft.com/office/drawing/2014/main" id="{C79D78F7-4CA3-85BB-D9B3-7B168F83AA1D}"/>
              </a:ext>
            </a:extLst>
          </p:cNvPr>
          <p:cNvGrpSpPr/>
          <p:nvPr/>
        </p:nvGrpSpPr>
        <p:grpSpPr>
          <a:xfrm>
            <a:off x="6695944" y="1295400"/>
            <a:ext cx="108404" cy="4537075"/>
            <a:chOff x="6695944" y="1295400"/>
            <a:chExt cx="108404" cy="4537075"/>
          </a:xfrm>
          <a:solidFill>
            <a:schemeClr val="accent6"/>
          </a:solidFill>
        </p:grpSpPr>
        <p:cxnSp>
          <p:nvCxnSpPr>
            <p:cNvPr id="303" name="Gerader Verbinder 302">
              <a:extLst>
                <a:ext uri="{FF2B5EF4-FFF2-40B4-BE49-F238E27FC236}">
                  <a16:creationId xmlns:a16="http://schemas.microsoft.com/office/drawing/2014/main" id="{6CE9EC3A-990B-BED2-A238-F14407713AF2}"/>
                </a:ext>
              </a:extLst>
            </p:cNvPr>
            <p:cNvCxnSpPr/>
            <p:nvPr/>
          </p:nvCxnSpPr>
          <p:spPr>
            <a:xfrm>
              <a:off x="6695944" y="1295400"/>
              <a:ext cx="0" cy="4537075"/>
            </a:xfrm>
            <a:prstGeom prst="line">
              <a:avLst/>
            </a:prstGeom>
            <a:grp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7" name="ArrowRight">
              <a:extLst>
                <a:ext uri="{FF2B5EF4-FFF2-40B4-BE49-F238E27FC236}">
                  <a16:creationId xmlns:a16="http://schemas.microsoft.com/office/drawing/2014/main" id="{94BDC406-670C-BA5B-105B-2A07BA49BAC8}"/>
                </a:ext>
              </a:extLst>
            </p:cNvPr>
            <p:cNvSpPr>
              <a:spLocks noChangeAspect="1"/>
            </p:cNvSpPr>
            <p:nvPr>
              <p:custDataLst>
                <p:tags r:id="rId27"/>
              </p:custDataLst>
            </p:nvPr>
          </p:nvSpPr>
          <p:spPr>
            <a:xfrm>
              <a:off x="6696348" y="3348123"/>
              <a:ext cx="108000" cy="216000"/>
            </a:xfrm>
            <a:custGeom>
              <a:avLst/>
              <a:gdLst>
                <a:gd name="connsiteX0" fmla="*/ 0 w 216000"/>
                <a:gd name="connsiteY0" fmla="*/ 0 h 432000"/>
                <a:gd name="connsiteX1" fmla="*/ 216000 w 216000"/>
                <a:gd name="connsiteY1" fmla="*/ 216000 h 432000"/>
                <a:gd name="connsiteX2" fmla="*/ 0 w 216000"/>
                <a:gd name="connsiteY2" fmla="*/ 432000 h 432000"/>
                <a:gd name="connsiteX3" fmla="*/ 0 w 216000"/>
                <a:gd name="connsiteY3" fmla="*/ 324000 h 432000"/>
                <a:gd name="connsiteX4" fmla="*/ 0 w 216000"/>
                <a:gd name="connsiteY4" fmla="*/ 108000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432000">
                  <a:moveTo>
                    <a:pt x="0" y="0"/>
                  </a:moveTo>
                  <a:lnTo>
                    <a:pt x="216000" y="216000"/>
                  </a:lnTo>
                  <a:lnTo>
                    <a:pt x="0" y="432000"/>
                  </a:lnTo>
                  <a:lnTo>
                    <a:pt x="0" y="324000"/>
                  </a:lnTo>
                  <a:lnTo>
                    <a:pt x="0" y="10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43479" tIns="43479" rIns="43479" bIns="43479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41" name="Gruppieren 340">
            <a:extLst>
              <a:ext uri="{FF2B5EF4-FFF2-40B4-BE49-F238E27FC236}">
                <a16:creationId xmlns:a16="http://schemas.microsoft.com/office/drawing/2014/main" id="{52504E31-E76A-307F-2C90-BFC1A1F8FF2B}"/>
              </a:ext>
            </a:extLst>
          </p:cNvPr>
          <p:cNvGrpSpPr/>
          <p:nvPr/>
        </p:nvGrpSpPr>
        <p:grpSpPr>
          <a:xfrm>
            <a:off x="8784580" y="1295400"/>
            <a:ext cx="108000" cy="4537075"/>
            <a:chOff x="8784580" y="1295400"/>
            <a:chExt cx="108000" cy="4537075"/>
          </a:xfrm>
          <a:solidFill>
            <a:schemeClr val="accent6"/>
          </a:solidFill>
        </p:grpSpPr>
        <p:cxnSp>
          <p:nvCxnSpPr>
            <p:cNvPr id="304" name="Gerader Verbinder 303">
              <a:extLst>
                <a:ext uri="{FF2B5EF4-FFF2-40B4-BE49-F238E27FC236}">
                  <a16:creationId xmlns:a16="http://schemas.microsoft.com/office/drawing/2014/main" id="{BD7456D0-2194-CAE2-2904-4C6ACB70E55D}"/>
                </a:ext>
              </a:extLst>
            </p:cNvPr>
            <p:cNvCxnSpPr/>
            <p:nvPr/>
          </p:nvCxnSpPr>
          <p:spPr>
            <a:xfrm>
              <a:off x="8785746" y="1295400"/>
              <a:ext cx="0" cy="4537075"/>
            </a:xfrm>
            <a:prstGeom prst="line">
              <a:avLst/>
            </a:prstGeom>
            <a:grpFill/>
            <a:ln>
              <a:solidFill>
                <a:schemeClr val="accent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" name="ArrowRight">
              <a:extLst>
                <a:ext uri="{FF2B5EF4-FFF2-40B4-BE49-F238E27FC236}">
                  <a16:creationId xmlns:a16="http://schemas.microsoft.com/office/drawing/2014/main" id="{22589147-3B59-C73F-9C18-5FF3E358F1D2}"/>
                </a:ext>
              </a:extLst>
            </p:cNvPr>
            <p:cNvSpPr>
              <a:spLocks noChangeAspect="1"/>
            </p:cNvSpPr>
            <p:nvPr>
              <p:custDataLst>
                <p:tags r:id="rId26"/>
              </p:custDataLst>
            </p:nvPr>
          </p:nvSpPr>
          <p:spPr>
            <a:xfrm>
              <a:off x="8784580" y="3348123"/>
              <a:ext cx="108000" cy="216000"/>
            </a:xfrm>
            <a:custGeom>
              <a:avLst/>
              <a:gdLst>
                <a:gd name="connsiteX0" fmla="*/ 0 w 216000"/>
                <a:gd name="connsiteY0" fmla="*/ 0 h 432000"/>
                <a:gd name="connsiteX1" fmla="*/ 216000 w 216000"/>
                <a:gd name="connsiteY1" fmla="*/ 216000 h 432000"/>
                <a:gd name="connsiteX2" fmla="*/ 0 w 216000"/>
                <a:gd name="connsiteY2" fmla="*/ 432000 h 432000"/>
                <a:gd name="connsiteX3" fmla="*/ 0 w 216000"/>
                <a:gd name="connsiteY3" fmla="*/ 324000 h 432000"/>
                <a:gd name="connsiteX4" fmla="*/ 0 w 216000"/>
                <a:gd name="connsiteY4" fmla="*/ 108000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432000">
                  <a:moveTo>
                    <a:pt x="0" y="0"/>
                  </a:moveTo>
                  <a:lnTo>
                    <a:pt x="216000" y="216000"/>
                  </a:lnTo>
                  <a:lnTo>
                    <a:pt x="0" y="432000"/>
                  </a:lnTo>
                  <a:lnTo>
                    <a:pt x="0" y="324000"/>
                  </a:lnTo>
                  <a:lnTo>
                    <a:pt x="0" y="10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43479" tIns="43479" rIns="43479" bIns="43479" rtlCol="0" anchor="ctr"/>
            <a:lstStyle/>
            <a:p>
              <a:pPr algn="ctr"/>
              <a:endParaRPr lang="en-US" sz="1600" dirty="0">
                <a:solidFill>
                  <a:schemeClr val="tx1"/>
                </a:solidFill>
              </a:endParaRPr>
            </a:p>
          </p:txBody>
        </p:sp>
      </p:grpSp>
      <p:sp>
        <p:nvSpPr>
          <p:cNvPr id="320" name="Textbox">
            <a:extLst>
              <a:ext uri="{FF2B5EF4-FFF2-40B4-BE49-F238E27FC236}">
                <a16:creationId xmlns:a16="http://schemas.microsoft.com/office/drawing/2014/main" id="{64E4F1FB-F3BE-C076-86C5-DF26040AADCF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539749" y="1727919"/>
            <a:ext cx="1655485" cy="379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400" dirty="0">
                <a:solidFill>
                  <a:schemeClr val="tx1"/>
                </a:solidFill>
              </a:rPr>
              <a:t>Low temperature charging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Contamination and defect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Local mechanical deformation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Overheating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Overcurrent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Overcharge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Over-discharge</a:t>
            </a:r>
          </a:p>
          <a:p>
            <a:pPr lvl="2"/>
            <a:r>
              <a:rPr lang="en-US" sz="1400" dirty="0">
                <a:solidFill>
                  <a:schemeClr val="tx1"/>
                </a:solidFill>
              </a:rPr>
              <a:t>Electrolyte degradation </a:t>
            </a:r>
          </a:p>
        </p:txBody>
      </p:sp>
      <p:sp>
        <p:nvSpPr>
          <p:cNvPr id="325" name="Textbox">
            <a:extLst>
              <a:ext uri="{FF2B5EF4-FFF2-40B4-BE49-F238E27FC236}">
                <a16:creationId xmlns:a16="http://schemas.microsoft.com/office/drawing/2014/main" id="{D2DDEA36-8C20-BCA2-DE89-30F634401335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2915928" y="1727919"/>
            <a:ext cx="1440000" cy="43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defPPr>
              <a:defRPr lang="de-DE"/>
            </a:defPPr>
            <a:lvl1pPr indent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612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None/>
              <a:defRPr sz="14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6pPr>
            <a:lvl7pPr marL="2807984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7pPr>
            <a:lvl8pPr marL="3239981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8pPr>
            <a:lvl9pPr marL="3671979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9pPr>
          </a:lstStyle>
          <a:p>
            <a:pPr lvl="2" algn="l"/>
            <a:r>
              <a:rPr lang="en-US" dirty="0">
                <a:solidFill>
                  <a:schemeClr val="tx1"/>
                </a:solidFill>
              </a:rPr>
              <a:t>Separator degradation</a:t>
            </a:r>
          </a:p>
        </p:txBody>
      </p:sp>
      <p:sp>
        <p:nvSpPr>
          <p:cNvPr id="326" name="Textbox">
            <a:extLst>
              <a:ext uri="{FF2B5EF4-FFF2-40B4-BE49-F238E27FC236}">
                <a16:creationId xmlns:a16="http://schemas.microsoft.com/office/drawing/2014/main" id="{05040928-4F48-4C82-620A-AD07ACBBB3BF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2915929" y="2592015"/>
            <a:ext cx="1440000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2" lvl="2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Dendrites</a:t>
            </a:r>
          </a:p>
        </p:txBody>
      </p:sp>
      <p:sp>
        <p:nvSpPr>
          <p:cNvPr id="327" name="Textbox">
            <a:extLst>
              <a:ext uri="{FF2B5EF4-FFF2-40B4-BE49-F238E27FC236}">
                <a16:creationId xmlns:a16="http://schemas.microsoft.com/office/drawing/2014/main" id="{4002652C-5676-B7B1-38DD-798C0278735C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2915929" y="3240087"/>
            <a:ext cx="1440000" cy="43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defPPr>
              <a:defRPr lang="de-DE"/>
            </a:defPPr>
            <a:lvl1pPr indent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612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None/>
              <a:defRPr sz="14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6pPr>
            <a:lvl7pPr marL="2807984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7pPr>
            <a:lvl8pPr marL="3239981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8pPr>
            <a:lvl9pPr marL="3671979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9pPr>
          </a:lstStyle>
          <a:p>
            <a:pPr lvl="2" algn="l"/>
            <a:r>
              <a:rPr lang="en-US" dirty="0">
                <a:solidFill>
                  <a:schemeClr val="tx1"/>
                </a:solidFill>
              </a:rPr>
              <a:t>Electrolyte degradation</a:t>
            </a:r>
          </a:p>
        </p:txBody>
      </p:sp>
      <p:sp>
        <p:nvSpPr>
          <p:cNvPr id="328" name="Textbox">
            <a:extLst>
              <a:ext uri="{FF2B5EF4-FFF2-40B4-BE49-F238E27FC236}">
                <a16:creationId xmlns:a16="http://schemas.microsoft.com/office/drawing/2014/main" id="{C0C79AF2-BE4B-AEFD-220C-065C15164B23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2915929" y="4104183"/>
            <a:ext cx="1440000" cy="6463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defPPr>
              <a:defRPr lang="de-DE"/>
            </a:defPPr>
            <a:lvl1pPr indent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612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None/>
              <a:defRPr sz="14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6pPr>
            <a:lvl7pPr marL="2807984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7pPr>
            <a:lvl8pPr marL="3239981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8pPr>
            <a:lvl9pPr marL="3671979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9pPr>
          </a:lstStyle>
          <a:p>
            <a:pPr lvl="2" algn="l"/>
            <a:r>
              <a:rPr lang="en-US" dirty="0">
                <a:solidFill>
                  <a:schemeClr val="tx1"/>
                </a:solidFill>
              </a:rPr>
              <a:t>Solid electrolyte interphase degradation  </a:t>
            </a:r>
          </a:p>
        </p:txBody>
      </p:sp>
      <p:sp>
        <p:nvSpPr>
          <p:cNvPr id="329" name="Textbox">
            <a:extLst>
              <a:ext uri="{FF2B5EF4-FFF2-40B4-BE49-F238E27FC236}">
                <a16:creationId xmlns:a16="http://schemas.microsoft.com/office/drawing/2014/main" id="{C54D048B-6D6D-05B3-7A97-F92CA68125C1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>
          <a:xfrm>
            <a:off x="2915929" y="5184303"/>
            <a:ext cx="1440000" cy="430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defPPr>
              <a:defRPr lang="de-DE"/>
            </a:defPPr>
            <a:lvl1pPr indent="0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612" lvl="2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Font typeface="Arial" panose="020B0604020202020204" pitchFamily="34" charset="0"/>
              <a:buNone/>
              <a:defRPr sz="14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>
                <a:solidFill>
                  <a:srgbClr val="001A54"/>
                </a:solidFill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6pPr>
            <a:lvl7pPr marL="2807984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7pPr>
            <a:lvl8pPr marL="3239981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8pPr>
            <a:lvl9pPr marL="3671979" indent="-215998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</a:lvl9pPr>
          </a:lstStyle>
          <a:p>
            <a:pPr lvl="2" algn="l"/>
            <a:r>
              <a:rPr lang="en-US" dirty="0">
                <a:solidFill>
                  <a:schemeClr val="tx1"/>
                </a:solidFill>
              </a:rPr>
              <a:t>Electrode degradation </a:t>
            </a:r>
          </a:p>
        </p:txBody>
      </p:sp>
      <p:sp>
        <p:nvSpPr>
          <p:cNvPr id="334" name="ArrowRight">
            <a:extLst>
              <a:ext uri="{FF2B5EF4-FFF2-40B4-BE49-F238E27FC236}">
                <a16:creationId xmlns:a16="http://schemas.microsoft.com/office/drawing/2014/main" id="{DA756A98-83A0-85AD-D480-9EC5DC0665C0}"/>
              </a:ext>
            </a:extLst>
          </p:cNvPr>
          <p:cNvSpPr>
            <a:spLocks noChangeAspect="1"/>
          </p:cNvSpPr>
          <p:nvPr>
            <p:custDataLst>
              <p:tags r:id="rId13"/>
            </p:custDataLst>
          </p:nvPr>
        </p:nvSpPr>
        <p:spPr>
          <a:xfrm rot="5400000">
            <a:off x="2969929" y="2285987"/>
            <a:ext cx="108000" cy="216000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35" name="ArrowRight">
            <a:extLst>
              <a:ext uri="{FF2B5EF4-FFF2-40B4-BE49-F238E27FC236}">
                <a16:creationId xmlns:a16="http://schemas.microsoft.com/office/drawing/2014/main" id="{398B6D2F-C648-83B7-B153-C804E18A3A63}"/>
              </a:ext>
            </a:extLst>
          </p:cNvPr>
          <p:cNvSpPr>
            <a:spLocks noChangeAspect="1"/>
          </p:cNvSpPr>
          <p:nvPr>
            <p:custDataLst>
              <p:tags r:id="rId14"/>
            </p:custDataLst>
          </p:nvPr>
        </p:nvSpPr>
        <p:spPr>
          <a:xfrm rot="5400000">
            <a:off x="2969929" y="2934059"/>
            <a:ext cx="108000" cy="216000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36" name="ArrowRight">
            <a:extLst>
              <a:ext uri="{FF2B5EF4-FFF2-40B4-BE49-F238E27FC236}">
                <a16:creationId xmlns:a16="http://schemas.microsoft.com/office/drawing/2014/main" id="{53AFB1E0-3D45-0DB0-05EC-74E62323C4E2}"/>
              </a:ext>
            </a:extLst>
          </p:cNvPr>
          <p:cNvSpPr>
            <a:spLocks noChangeAspect="1"/>
          </p:cNvSpPr>
          <p:nvPr>
            <p:custDataLst>
              <p:tags r:id="rId15"/>
            </p:custDataLst>
          </p:nvPr>
        </p:nvSpPr>
        <p:spPr>
          <a:xfrm rot="16200000">
            <a:off x="2969929" y="3798155"/>
            <a:ext cx="108000" cy="216000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37" name="ArrowRight">
            <a:extLst>
              <a:ext uri="{FF2B5EF4-FFF2-40B4-BE49-F238E27FC236}">
                <a16:creationId xmlns:a16="http://schemas.microsoft.com/office/drawing/2014/main" id="{6BE37450-1BAF-2489-DC67-D0E1F6E34355}"/>
              </a:ext>
            </a:extLst>
          </p:cNvPr>
          <p:cNvSpPr>
            <a:spLocks noChangeAspect="1"/>
          </p:cNvSpPr>
          <p:nvPr>
            <p:custDataLst>
              <p:tags r:id="rId16"/>
            </p:custDataLst>
          </p:nvPr>
        </p:nvSpPr>
        <p:spPr>
          <a:xfrm rot="16200000">
            <a:off x="2969929" y="4878275"/>
            <a:ext cx="108000" cy="216000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2" name="Textbox">
            <a:extLst>
              <a:ext uri="{FF2B5EF4-FFF2-40B4-BE49-F238E27FC236}">
                <a16:creationId xmlns:a16="http://schemas.microsoft.com/office/drawing/2014/main" id="{D50A5BC7-348A-AEAC-A60C-163EFE22B3DD}"/>
              </a:ext>
            </a:extLst>
          </p:cNvPr>
          <p:cNvSpPr txBox="1">
            <a:spLocks/>
          </p:cNvSpPr>
          <p:nvPr>
            <p:custDataLst>
              <p:tags r:id="rId17"/>
            </p:custDataLst>
          </p:nvPr>
        </p:nvSpPr>
        <p:spPr>
          <a:xfrm>
            <a:off x="5004320" y="1727919"/>
            <a:ext cx="1440000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2" lvl="2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Short-circuit</a:t>
            </a:r>
          </a:p>
        </p:txBody>
      </p:sp>
      <p:sp>
        <p:nvSpPr>
          <p:cNvPr id="343" name="Textbox">
            <a:extLst>
              <a:ext uri="{FF2B5EF4-FFF2-40B4-BE49-F238E27FC236}">
                <a16:creationId xmlns:a16="http://schemas.microsoft.com/office/drawing/2014/main" id="{10546194-8661-D999-F6F9-1692749867AB}"/>
              </a:ext>
            </a:extLst>
          </p:cNvPr>
          <p:cNvSpPr txBox="1">
            <a:spLocks/>
          </p:cNvSpPr>
          <p:nvPr>
            <p:custDataLst>
              <p:tags r:id="rId18"/>
            </p:custDataLst>
          </p:nvPr>
        </p:nvSpPr>
        <p:spPr>
          <a:xfrm>
            <a:off x="5004320" y="2556011"/>
            <a:ext cx="1440000" cy="4932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2" lvl="2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Exothermic </a:t>
            </a:r>
            <a:br>
              <a:rPr lang="en-US" sz="1400" dirty="0">
                <a:solidFill>
                  <a:schemeClr val="tx1"/>
                </a:solidFill>
              </a:rPr>
            </a:br>
            <a:r>
              <a:rPr lang="en-US" sz="1400" dirty="0">
                <a:solidFill>
                  <a:schemeClr val="tx1"/>
                </a:solidFill>
              </a:rPr>
              <a:t>self-heating</a:t>
            </a:r>
          </a:p>
        </p:txBody>
      </p:sp>
      <p:sp>
        <p:nvSpPr>
          <p:cNvPr id="344" name="ArrowRight">
            <a:extLst>
              <a:ext uri="{FF2B5EF4-FFF2-40B4-BE49-F238E27FC236}">
                <a16:creationId xmlns:a16="http://schemas.microsoft.com/office/drawing/2014/main" id="{B27468AE-6812-C765-BA2D-D42B4A3295ED}"/>
              </a:ext>
            </a:extLst>
          </p:cNvPr>
          <p:cNvSpPr>
            <a:spLocks noChangeAspect="1"/>
          </p:cNvSpPr>
          <p:nvPr>
            <p:custDataLst>
              <p:tags r:id="rId19"/>
            </p:custDataLst>
          </p:nvPr>
        </p:nvSpPr>
        <p:spPr>
          <a:xfrm rot="5400000">
            <a:off x="5058320" y="2249995"/>
            <a:ext cx="108000" cy="216000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5" name="ArrowRight">
            <a:extLst>
              <a:ext uri="{FF2B5EF4-FFF2-40B4-BE49-F238E27FC236}">
                <a16:creationId xmlns:a16="http://schemas.microsoft.com/office/drawing/2014/main" id="{189DF319-1354-D188-4D14-8B666F5BA867}"/>
              </a:ext>
            </a:extLst>
          </p:cNvPr>
          <p:cNvSpPr>
            <a:spLocks noChangeAspect="1"/>
          </p:cNvSpPr>
          <p:nvPr>
            <p:custDataLst>
              <p:tags r:id="rId20"/>
            </p:custDataLst>
          </p:nvPr>
        </p:nvSpPr>
        <p:spPr>
          <a:xfrm rot="16200000">
            <a:off x="5058320" y="2069963"/>
            <a:ext cx="108000" cy="216000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46" name="Textbox">
            <a:extLst>
              <a:ext uri="{FF2B5EF4-FFF2-40B4-BE49-F238E27FC236}">
                <a16:creationId xmlns:a16="http://schemas.microsoft.com/office/drawing/2014/main" id="{B562BC73-3EAA-3602-2414-7C3BA3C4212D}"/>
              </a:ext>
            </a:extLst>
          </p:cNvPr>
          <p:cNvSpPr txBox="1">
            <a:spLocks/>
          </p:cNvSpPr>
          <p:nvPr>
            <p:custDataLst>
              <p:tags r:id="rId21"/>
            </p:custDataLst>
          </p:nvPr>
        </p:nvSpPr>
        <p:spPr>
          <a:xfrm>
            <a:off x="7092552" y="1727919"/>
            <a:ext cx="1440000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2" lvl="2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Cell level</a:t>
            </a:r>
          </a:p>
        </p:txBody>
      </p:sp>
      <p:sp>
        <p:nvSpPr>
          <p:cNvPr id="348" name="Textbox">
            <a:extLst>
              <a:ext uri="{FF2B5EF4-FFF2-40B4-BE49-F238E27FC236}">
                <a16:creationId xmlns:a16="http://schemas.microsoft.com/office/drawing/2014/main" id="{F51A72AF-E57D-BB6C-8A95-AE0D7ED0B5C2}"/>
              </a:ext>
            </a:extLst>
          </p:cNvPr>
          <p:cNvSpPr txBox="1">
            <a:spLocks/>
          </p:cNvSpPr>
          <p:nvPr>
            <p:custDataLst>
              <p:tags r:id="rId22"/>
            </p:custDataLst>
          </p:nvPr>
        </p:nvSpPr>
        <p:spPr>
          <a:xfrm>
            <a:off x="9180784" y="1727919"/>
            <a:ext cx="1440000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2" lvl="2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Module level</a:t>
            </a:r>
          </a:p>
        </p:txBody>
      </p:sp>
      <p:sp>
        <p:nvSpPr>
          <p:cNvPr id="350" name="ArrowRight">
            <a:extLst>
              <a:ext uri="{FF2B5EF4-FFF2-40B4-BE49-F238E27FC236}">
                <a16:creationId xmlns:a16="http://schemas.microsoft.com/office/drawing/2014/main" id="{D34EEAEB-D9B3-F9DD-868A-128B0EB7A883}"/>
              </a:ext>
            </a:extLst>
          </p:cNvPr>
          <p:cNvSpPr>
            <a:spLocks noChangeAspect="1"/>
          </p:cNvSpPr>
          <p:nvPr>
            <p:custDataLst>
              <p:tags r:id="rId23"/>
            </p:custDataLst>
          </p:nvPr>
        </p:nvSpPr>
        <p:spPr>
          <a:xfrm rot="5400000">
            <a:off x="9234784" y="2249995"/>
            <a:ext cx="108000" cy="216000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51" name="ArrowRight">
            <a:extLst>
              <a:ext uri="{FF2B5EF4-FFF2-40B4-BE49-F238E27FC236}">
                <a16:creationId xmlns:a16="http://schemas.microsoft.com/office/drawing/2014/main" id="{F688AF80-672C-5CC0-7EDA-6F1615F3C5BA}"/>
              </a:ext>
            </a:extLst>
          </p:cNvPr>
          <p:cNvSpPr>
            <a:spLocks noChangeAspect="1"/>
          </p:cNvSpPr>
          <p:nvPr>
            <p:custDataLst>
              <p:tags r:id="rId24"/>
            </p:custDataLst>
          </p:nvPr>
        </p:nvSpPr>
        <p:spPr>
          <a:xfrm rot="16200000">
            <a:off x="9234784" y="2069963"/>
            <a:ext cx="108000" cy="216000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52" name="Textbox">
            <a:extLst>
              <a:ext uri="{FF2B5EF4-FFF2-40B4-BE49-F238E27FC236}">
                <a16:creationId xmlns:a16="http://schemas.microsoft.com/office/drawing/2014/main" id="{FBDFC92D-0628-FBDA-78AD-06FC7650FD69}"/>
              </a:ext>
            </a:extLst>
          </p:cNvPr>
          <p:cNvSpPr txBox="1">
            <a:spLocks/>
          </p:cNvSpPr>
          <p:nvPr>
            <p:custDataLst>
              <p:tags r:id="rId25"/>
            </p:custDataLst>
          </p:nvPr>
        </p:nvSpPr>
        <p:spPr>
          <a:xfrm>
            <a:off x="9180624" y="2556011"/>
            <a:ext cx="1440000" cy="234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12" lvl="2" indent="0">
              <a:buNone/>
            </a:pPr>
            <a:r>
              <a:rPr lang="en-US" sz="1400" dirty="0">
                <a:solidFill>
                  <a:schemeClr val="tx1"/>
                </a:solidFill>
              </a:rPr>
              <a:t>Pack level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0DC59AF-B29C-8454-25C6-011DCE73929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69314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" grpId="0"/>
      <p:bldP spid="287" grpId="0"/>
      <p:bldP spid="288" grpId="0"/>
      <p:bldP spid="320" grpId="0"/>
      <p:bldP spid="325" grpId="0"/>
      <p:bldP spid="326" grpId="0"/>
      <p:bldP spid="327" grpId="0"/>
      <p:bldP spid="328" grpId="0"/>
      <p:bldP spid="329" grpId="0"/>
      <p:bldP spid="334" grpId="0" animBg="1"/>
      <p:bldP spid="335" grpId="0" animBg="1"/>
      <p:bldP spid="336" grpId="0" animBg="1"/>
      <p:bldP spid="337" grpId="0" animBg="1"/>
      <p:bldP spid="342" grpId="0"/>
      <p:bldP spid="343" grpId="0"/>
      <p:bldP spid="344" grpId="0" animBg="1"/>
      <p:bldP spid="34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809127C2-DF0D-E64B-5CE7-104BCF7A03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EEA7B43-83B8-7527-7816-7D693688B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Internal Short Circuit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6BD935AD-EB58-AB3A-9EEE-453A46030B3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noProof="0"/>
              <a:t>IAV  10/2024  TD-E5  JoWl  Status: released, public</a:t>
            </a:r>
            <a:endParaRPr lang="en-US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ED54540-64CF-BDD1-2915-99FD0BF195D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noProof="0" smtClean="0"/>
              <a:pPr/>
              <a:t>18</a:t>
            </a:fld>
            <a:endParaRPr lang="en-US" noProof="0" dirty="0"/>
          </a:p>
        </p:txBody>
      </p: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8998C0A9-0A2A-EF2C-C9E0-F9377795735D}"/>
              </a:ext>
            </a:extLst>
          </p:cNvPr>
          <p:cNvGrpSpPr/>
          <p:nvPr/>
        </p:nvGrpSpPr>
        <p:grpSpPr>
          <a:xfrm>
            <a:off x="5976268" y="2375991"/>
            <a:ext cx="2746955" cy="1623916"/>
            <a:chOff x="5976268" y="2375991"/>
            <a:chExt cx="2746955" cy="1623916"/>
          </a:xfrm>
        </p:grpSpPr>
        <p:sp>
          <p:nvSpPr>
            <p:cNvPr id="12" name="Ellipse 11">
              <a:extLst>
                <a:ext uri="{FF2B5EF4-FFF2-40B4-BE49-F238E27FC236}">
                  <a16:creationId xmlns:a16="http://schemas.microsoft.com/office/drawing/2014/main" id="{8B69AEAA-A9A3-B11C-7025-3CFFE3F4886C}"/>
                </a:ext>
              </a:extLst>
            </p:cNvPr>
            <p:cNvSpPr/>
            <p:nvPr/>
          </p:nvSpPr>
          <p:spPr>
            <a:xfrm>
              <a:off x="5976268" y="3299749"/>
              <a:ext cx="360000" cy="360000"/>
            </a:xfrm>
            <a:prstGeom prst="ellipse">
              <a:avLst/>
            </a:prstGeom>
            <a:ln/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13" name="Gerader Verbinder 12">
              <a:extLst>
                <a:ext uri="{FF2B5EF4-FFF2-40B4-BE49-F238E27FC236}">
                  <a16:creationId xmlns:a16="http://schemas.microsoft.com/office/drawing/2014/main" id="{02AE3AC0-B269-BC14-46DC-BC09187B9BC5}"/>
                </a:ext>
              </a:extLst>
            </p:cNvPr>
            <p:cNvCxnSpPr>
              <a:stCxn id="12" idx="0"/>
              <a:endCxn id="22" idx="1"/>
            </p:cNvCxnSpPr>
            <p:nvPr/>
          </p:nvCxnSpPr>
          <p:spPr>
            <a:xfrm rot="5400000" flipH="1" flipV="1">
              <a:off x="6032950" y="3033745"/>
              <a:ext cx="389322" cy="142686"/>
            </a:xfrm>
            <a:prstGeom prst="bentConnector2">
              <a:avLst/>
            </a:prstGeom>
            <a:ln cap="sq">
              <a:tailEnd type="none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14" name="Gruppieren 13">
              <a:extLst>
                <a:ext uri="{FF2B5EF4-FFF2-40B4-BE49-F238E27FC236}">
                  <a16:creationId xmlns:a16="http://schemas.microsoft.com/office/drawing/2014/main" id="{141C6114-88C8-E0E6-06FD-0149FF1A628F}"/>
                </a:ext>
              </a:extLst>
            </p:cNvPr>
            <p:cNvGrpSpPr/>
            <p:nvPr/>
          </p:nvGrpSpPr>
          <p:grpSpPr>
            <a:xfrm>
              <a:off x="6298954" y="2636334"/>
              <a:ext cx="2201326" cy="539824"/>
              <a:chOff x="8266221" y="1799927"/>
              <a:chExt cx="2201326" cy="539824"/>
            </a:xfrm>
          </p:grpSpPr>
          <p:sp>
            <p:nvSpPr>
              <p:cNvPr id="20" name="Rechteck 19">
                <a:extLst>
                  <a:ext uri="{FF2B5EF4-FFF2-40B4-BE49-F238E27FC236}">
                    <a16:creationId xmlns:a16="http://schemas.microsoft.com/office/drawing/2014/main" id="{0EF3C267-6A9E-7E93-5CB4-A25FE664F28D}"/>
                  </a:ext>
                </a:extLst>
              </p:cNvPr>
              <p:cNvSpPr/>
              <p:nvPr/>
            </p:nvSpPr>
            <p:spPr>
              <a:xfrm>
                <a:off x="9072612" y="1799927"/>
                <a:ext cx="504000" cy="216024"/>
              </a:xfrm>
              <a:prstGeom prst="rect">
                <a:avLst/>
              </a:prstGeom>
              <a:ln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Rechteck 21">
                <a:extLst>
                  <a:ext uri="{FF2B5EF4-FFF2-40B4-BE49-F238E27FC236}">
                    <a16:creationId xmlns:a16="http://schemas.microsoft.com/office/drawing/2014/main" id="{2B2F4514-21BC-FD18-DF34-12BBBD104BAD}"/>
                  </a:ext>
                </a:extLst>
              </p:cNvPr>
              <p:cNvSpPr/>
              <p:nvPr/>
            </p:nvSpPr>
            <p:spPr>
              <a:xfrm>
                <a:off x="8266221" y="1966008"/>
                <a:ext cx="504000" cy="216024"/>
              </a:xfrm>
              <a:prstGeom prst="rect">
                <a:avLst/>
              </a:prstGeom>
              <a:ln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3" name="Gerader Verbinder 22">
                <a:extLst>
                  <a:ext uri="{FF2B5EF4-FFF2-40B4-BE49-F238E27FC236}">
                    <a16:creationId xmlns:a16="http://schemas.microsoft.com/office/drawing/2014/main" id="{6564A854-6CFB-4235-35A3-E4355278F389}"/>
                  </a:ext>
                </a:extLst>
              </p:cNvPr>
              <p:cNvCxnSpPr>
                <a:stCxn id="20" idx="1"/>
                <a:endCxn id="38" idx="0"/>
              </p:cNvCxnSpPr>
              <p:nvPr/>
            </p:nvCxnSpPr>
            <p:spPr>
              <a:xfrm rot="10800000" flipV="1">
                <a:off x="8935030" y="1907939"/>
                <a:ext cx="137582" cy="130272"/>
              </a:xfrm>
              <a:prstGeom prst="bentConnector2">
                <a:avLst/>
              </a:prstGeom>
              <a:ln cap="sq">
                <a:tailEnd type="none"/>
              </a:ln>
              <a:effectLst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grpSp>
            <p:nvGrpSpPr>
              <p:cNvPr id="24" name="Gruppieren 23">
                <a:extLst>
                  <a:ext uri="{FF2B5EF4-FFF2-40B4-BE49-F238E27FC236}">
                    <a16:creationId xmlns:a16="http://schemas.microsoft.com/office/drawing/2014/main" id="{0F68B388-7346-8CFC-10BB-CB63AC61A352}"/>
                  </a:ext>
                </a:extLst>
              </p:cNvPr>
              <p:cNvGrpSpPr/>
              <p:nvPr/>
            </p:nvGrpSpPr>
            <p:grpSpPr>
              <a:xfrm>
                <a:off x="8935030" y="2110219"/>
                <a:ext cx="794016" cy="229532"/>
                <a:chOff x="8249478" y="2830535"/>
                <a:chExt cx="794016" cy="229532"/>
              </a:xfrm>
            </p:grpSpPr>
            <p:cxnSp>
              <p:nvCxnSpPr>
                <p:cNvPr id="32" name="Gerader Verbinder 31">
                  <a:extLst>
                    <a:ext uri="{FF2B5EF4-FFF2-40B4-BE49-F238E27FC236}">
                      <a16:creationId xmlns:a16="http://schemas.microsoft.com/office/drawing/2014/main" id="{E3270DD4-54D8-A988-F41F-BF3F0CE00765}"/>
                    </a:ext>
                  </a:extLst>
                </p:cNvPr>
                <p:cNvCxnSpPr>
                  <a:stCxn id="38" idx="4"/>
                </p:cNvCxnSpPr>
                <p:nvPr/>
              </p:nvCxnSpPr>
              <p:spPr>
                <a:xfrm rot="16200000" flipH="1">
                  <a:off x="8367648" y="2712365"/>
                  <a:ext cx="121520" cy="357860"/>
                </a:xfrm>
                <a:prstGeom prst="bentConnector2">
                  <a:avLst/>
                </a:prstGeom>
                <a:ln cap="sq">
                  <a:tailEnd type="none"/>
                </a:ln>
                <a:effectLst/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  <p:grpSp>
              <p:nvGrpSpPr>
                <p:cNvPr id="33" name="Gruppieren 32">
                  <a:extLst>
                    <a:ext uri="{FF2B5EF4-FFF2-40B4-BE49-F238E27FC236}">
                      <a16:creationId xmlns:a16="http://schemas.microsoft.com/office/drawing/2014/main" id="{665310FE-8A27-B2B4-CD34-211A7642717E}"/>
                    </a:ext>
                  </a:extLst>
                </p:cNvPr>
                <p:cNvGrpSpPr/>
                <p:nvPr/>
              </p:nvGrpSpPr>
              <p:grpSpPr>
                <a:xfrm>
                  <a:off x="8607989" y="2844043"/>
                  <a:ext cx="72008" cy="216024"/>
                  <a:chOff x="8568556" y="2840880"/>
                  <a:chExt cx="72008" cy="216024"/>
                </a:xfrm>
              </p:grpSpPr>
              <p:cxnSp>
                <p:nvCxnSpPr>
                  <p:cNvPr id="35" name="Gerader Verbinder 34">
                    <a:extLst>
                      <a:ext uri="{FF2B5EF4-FFF2-40B4-BE49-F238E27FC236}">
                        <a16:creationId xmlns:a16="http://schemas.microsoft.com/office/drawing/2014/main" id="{27E92A74-0428-CFD7-232F-99F613F36CE1}"/>
                      </a:ext>
                    </a:extLst>
                  </p:cNvPr>
                  <p:cNvCxnSpPr/>
                  <p:nvPr/>
                </p:nvCxnSpPr>
                <p:spPr>
                  <a:xfrm>
                    <a:off x="8640564" y="2840880"/>
                    <a:ext cx="0" cy="216024"/>
                  </a:xfrm>
                  <a:prstGeom prst="line">
                    <a:avLst/>
                  </a:prstGeom>
                  <a:ln>
                    <a:tailEnd type="none"/>
                  </a:ln>
                  <a:effectLst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6" name="Gerader Verbinder 35">
                    <a:extLst>
                      <a:ext uri="{FF2B5EF4-FFF2-40B4-BE49-F238E27FC236}">
                        <a16:creationId xmlns:a16="http://schemas.microsoft.com/office/drawing/2014/main" id="{B4D4548F-055B-A3BA-10A6-8B118441CE16}"/>
                      </a:ext>
                    </a:extLst>
                  </p:cNvPr>
                  <p:cNvCxnSpPr/>
                  <p:nvPr/>
                </p:nvCxnSpPr>
                <p:spPr>
                  <a:xfrm>
                    <a:off x="8568556" y="2840880"/>
                    <a:ext cx="0" cy="216024"/>
                  </a:xfrm>
                  <a:prstGeom prst="line">
                    <a:avLst/>
                  </a:prstGeom>
                  <a:ln>
                    <a:tailEnd type="none"/>
                  </a:ln>
                  <a:effectLst/>
                </p:spPr>
                <p:style>
                  <a:lnRef idx="2">
                    <a:schemeClr val="accent4"/>
                  </a:lnRef>
                  <a:fillRef idx="0">
                    <a:schemeClr val="accent4"/>
                  </a:fillRef>
                  <a:effectRef idx="1">
                    <a:schemeClr val="accent4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4" name="Gerader Verbinder 33">
                  <a:extLst>
                    <a:ext uri="{FF2B5EF4-FFF2-40B4-BE49-F238E27FC236}">
                      <a16:creationId xmlns:a16="http://schemas.microsoft.com/office/drawing/2014/main" id="{41CBC312-C281-BA3F-3D1F-F5E52652258A}"/>
                    </a:ext>
                  </a:extLst>
                </p:cNvPr>
                <p:cNvCxnSpPr>
                  <a:endCxn id="37" idx="4"/>
                </p:cNvCxnSpPr>
                <p:nvPr/>
              </p:nvCxnSpPr>
              <p:spPr>
                <a:xfrm flipV="1">
                  <a:off x="8679997" y="2830535"/>
                  <a:ext cx="363497" cy="121520"/>
                </a:xfrm>
                <a:prstGeom prst="bentConnector2">
                  <a:avLst/>
                </a:prstGeom>
                <a:ln cap="sq">
                  <a:tailEnd type="none"/>
                </a:ln>
                <a:effectLst/>
              </p:spPr>
              <p:style>
                <a:lnRef idx="2">
                  <a:schemeClr val="accent4"/>
                </a:lnRef>
                <a:fillRef idx="0">
                  <a:schemeClr val="accent4"/>
                </a:fillRef>
                <a:effectRef idx="1">
                  <a:schemeClr val="accent4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" name="Gerader Verbinder 24">
                <a:extLst>
                  <a:ext uri="{FF2B5EF4-FFF2-40B4-BE49-F238E27FC236}">
                    <a16:creationId xmlns:a16="http://schemas.microsoft.com/office/drawing/2014/main" id="{A55C82B9-040B-7AA8-1FF4-68C26E214327}"/>
                  </a:ext>
                </a:extLst>
              </p:cNvPr>
              <p:cNvCxnSpPr>
                <a:stCxn id="38" idx="2"/>
                <a:endCxn id="22" idx="3"/>
              </p:cNvCxnSpPr>
              <p:nvPr/>
            </p:nvCxnSpPr>
            <p:spPr>
              <a:xfrm flipH="1" flipV="1">
                <a:off x="8770221" y="2074020"/>
                <a:ext cx="128805" cy="195"/>
              </a:xfrm>
              <a:prstGeom prst="line">
                <a:avLst/>
              </a:prstGeom>
              <a:ln cap="sq">
                <a:tailEnd type="none"/>
              </a:ln>
              <a:effectLst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7" name="Gerader Verbinder 26">
                <a:extLst>
                  <a:ext uri="{FF2B5EF4-FFF2-40B4-BE49-F238E27FC236}">
                    <a16:creationId xmlns:a16="http://schemas.microsoft.com/office/drawing/2014/main" id="{64C457E0-B890-5192-517E-163596429A59}"/>
                  </a:ext>
                </a:extLst>
              </p:cNvPr>
              <p:cNvCxnSpPr>
                <a:stCxn id="37" idx="0"/>
                <a:endCxn id="20" idx="3"/>
              </p:cNvCxnSpPr>
              <p:nvPr/>
            </p:nvCxnSpPr>
            <p:spPr>
              <a:xfrm rot="16200000" flipV="1">
                <a:off x="9587693" y="1896858"/>
                <a:ext cx="130272" cy="152434"/>
              </a:xfrm>
              <a:prstGeom prst="bentConnector2">
                <a:avLst/>
              </a:prstGeom>
              <a:ln cap="sq">
                <a:tailEnd type="none"/>
              </a:ln>
              <a:effectLst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28" name="Gerader Verbinder 27">
                <a:extLst>
                  <a:ext uri="{FF2B5EF4-FFF2-40B4-BE49-F238E27FC236}">
                    <a16:creationId xmlns:a16="http://schemas.microsoft.com/office/drawing/2014/main" id="{C3D07167-3BA8-DC58-D580-B006E2A519E7}"/>
                  </a:ext>
                </a:extLst>
              </p:cNvPr>
              <p:cNvCxnSpPr>
                <a:endCxn id="37" idx="6"/>
              </p:cNvCxnSpPr>
              <p:nvPr/>
            </p:nvCxnSpPr>
            <p:spPr>
              <a:xfrm flipH="1">
                <a:off x="9765050" y="2074020"/>
                <a:ext cx="702497" cy="195"/>
              </a:xfrm>
              <a:prstGeom prst="line">
                <a:avLst/>
              </a:prstGeom>
              <a:ln cap="sq">
                <a:tailEnd type="none"/>
              </a:ln>
              <a:effectLst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</p:grpSp>
        <p:cxnSp>
          <p:nvCxnSpPr>
            <p:cNvPr id="16" name="Gerader Verbinder 15">
              <a:extLst>
                <a:ext uri="{FF2B5EF4-FFF2-40B4-BE49-F238E27FC236}">
                  <a16:creationId xmlns:a16="http://schemas.microsoft.com/office/drawing/2014/main" id="{3AF163B4-FF99-95AC-BE18-531DA3F3CD61}"/>
                </a:ext>
              </a:extLst>
            </p:cNvPr>
            <p:cNvCxnSpPr>
              <a:endCxn id="12" idx="4"/>
            </p:cNvCxnSpPr>
            <p:nvPr/>
          </p:nvCxnSpPr>
          <p:spPr>
            <a:xfrm rot="10800000">
              <a:off x="6156268" y="3659750"/>
              <a:ext cx="2389538" cy="340157"/>
            </a:xfrm>
            <a:prstGeom prst="bentConnector2">
              <a:avLst/>
            </a:prstGeom>
            <a:ln cap="sq">
              <a:tailEnd type="none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7" name="Textfeld 6">
              <a:extLst>
                <a:ext uri="{FF2B5EF4-FFF2-40B4-BE49-F238E27FC236}">
                  <a16:creationId xmlns:a16="http://schemas.microsoft.com/office/drawing/2014/main" id="{CED20E4C-BBC8-9C7E-F636-F1E994F76F6B}"/>
                </a:ext>
              </a:extLst>
            </p:cNvPr>
            <p:cNvSpPr txBox="1"/>
            <p:nvPr/>
          </p:nvSpPr>
          <p:spPr>
            <a:xfrm>
              <a:off x="6425792" y="2541638"/>
              <a:ext cx="197170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en-US" sz="1400"/>
                <a:t>R</a:t>
              </a:r>
              <a:r>
                <a:rPr lang="en-US" sz="1400" baseline="-25000"/>
                <a:t>0</a:t>
              </a:r>
              <a:endParaRPr lang="en-US" sz="1400" baseline="-25000" dirty="0"/>
            </a:p>
          </p:txBody>
        </p:sp>
        <p:sp>
          <p:nvSpPr>
            <p:cNvPr id="9" name="Textfeld 8">
              <a:extLst>
                <a:ext uri="{FF2B5EF4-FFF2-40B4-BE49-F238E27FC236}">
                  <a16:creationId xmlns:a16="http://schemas.microsoft.com/office/drawing/2014/main" id="{AE668629-63AF-1948-AA7F-751CAAFE2164}"/>
                </a:ext>
              </a:extLst>
            </p:cNvPr>
            <p:cNvSpPr txBox="1"/>
            <p:nvPr/>
          </p:nvSpPr>
          <p:spPr>
            <a:xfrm>
              <a:off x="6357519" y="3375001"/>
              <a:ext cx="389530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en-US" sz="1400"/>
                <a:t>OCV</a:t>
              </a:r>
              <a:endParaRPr lang="en-US" sz="1400" baseline="-25000" dirty="0"/>
            </a:p>
          </p:txBody>
        </p:sp>
        <p:sp>
          <p:nvSpPr>
            <p:cNvPr id="10" name="Textfeld 9">
              <a:extLst>
                <a:ext uri="{FF2B5EF4-FFF2-40B4-BE49-F238E27FC236}">
                  <a16:creationId xmlns:a16="http://schemas.microsoft.com/office/drawing/2014/main" id="{F0C3373F-D096-8DFC-F5A9-4AD18E3D686B}"/>
                </a:ext>
              </a:extLst>
            </p:cNvPr>
            <p:cNvSpPr txBox="1"/>
            <p:nvPr/>
          </p:nvSpPr>
          <p:spPr>
            <a:xfrm>
              <a:off x="7242874" y="2375991"/>
              <a:ext cx="197170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en-US" sz="1400"/>
                <a:t>R</a:t>
              </a:r>
              <a:r>
                <a:rPr lang="en-US" sz="1400" baseline="-25000"/>
                <a:t>1</a:t>
              </a:r>
              <a:endParaRPr lang="en-US" sz="1400" baseline="-25000" dirty="0"/>
            </a:p>
          </p:txBody>
        </p:sp>
        <p:sp>
          <p:nvSpPr>
            <p:cNvPr id="11" name="Textfeld 10">
              <a:extLst>
                <a:ext uri="{FF2B5EF4-FFF2-40B4-BE49-F238E27FC236}">
                  <a16:creationId xmlns:a16="http://schemas.microsoft.com/office/drawing/2014/main" id="{57AD460A-CFAB-1846-3725-A6C4A1C5BC65}"/>
                </a:ext>
              </a:extLst>
            </p:cNvPr>
            <p:cNvSpPr txBox="1"/>
            <p:nvPr/>
          </p:nvSpPr>
          <p:spPr>
            <a:xfrm>
              <a:off x="7242874" y="3225480"/>
              <a:ext cx="197170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en-US" sz="1400"/>
                <a:t>C</a:t>
              </a:r>
              <a:r>
                <a:rPr lang="en-US" sz="1400" baseline="-25000"/>
                <a:t>1</a:t>
              </a:r>
              <a:endParaRPr lang="en-US" sz="1400" baseline="-25000" dirty="0"/>
            </a:p>
          </p:txBody>
        </p:sp>
        <p:sp>
          <p:nvSpPr>
            <p:cNvPr id="37" name="Ellipse 36">
              <a:extLst>
                <a:ext uri="{FF2B5EF4-FFF2-40B4-BE49-F238E27FC236}">
                  <a16:creationId xmlns:a16="http://schemas.microsoft.com/office/drawing/2014/main" id="{1F0189C6-3242-0679-A596-D4D7654569D6}"/>
                </a:ext>
              </a:extLst>
            </p:cNvPr>
            <p:cNvSpPr/>
            <p:nvPr/>
          </p:nvSpPr>
          <p:spPr>
            <a:xfrm>
              <a:off x="7725775" y="2874618"/>
              <a:ext cx="72008" cy="7200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 dirty="0">
                <a:solidFill>
                  <a:schemeClr val="bg1"/>
                </a:solidFill>
              </a:endParaRPr>
            </a:p>
          </p:txBody>
        </p:sp>
        <p:sp>
          <p:nvSpPr>
            <p:cNvPr id="38" name="Ellipse 37">
              <a:extLst>
                <a:ext uri="{FF2B5EF4-FFF2-40B4-BE49-F238E27FC236}">
                  <a16:creationId xmlns:a16="http://schemas.microsoft.com/office/drawing/2014/main" id="{047D22F8-BB1B-431F-CECF-7CE126A7A17C}"/>
                </a:ext>
              </a:extLst>
            </p:cNvPr>
            <p:cNvSpPr/>
            <p:nvPr/>
          </p:nvSpPr>
          <p:spPr>
            <a:xfrm>
              <a:off x="6931759" y="2874618"/>
              <a:ext cx="72008" cy="7200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44" name="Gerader Verbinder 43">
              <a:extLst>
                <a:ext uri="{FF2B5EF4-FFF2-40B4-BE49-F238E27FC236}">
                  <a16:creationId xmlns:a16="http://schemas.microsoft.com/office/drawing/2014/main" id="{E4B8661E-2B88-576E-1B27-4525B4268FCE}"/>
                </a:ext>
              </a:extLst>
            </p:cNvPr>
            <p:cNvCxnSpPr>
              <a:endCxn id="39" idx="6"/>
            </p:cNvCxnSpPr>
            <p:nvPr/>
          </p:nvCxnSpPr>
          <p:spPr>
            <a:xfrm flipH="1">
              <a:off x="8268758" y="2910622"/>
              <a:ext cx="138888" cy="0"/>
            </a:xfrm>
            <a:prstGeom prst="line">
              <a:avLst/>
            </a:prstGeom>
            <a:ln cap="sq">
              <a:headEnd type="triangle" w="med" len="med"/>
              <a:tailEnd type="none" w="med" len="med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4DF7284C-64E5-97A5-9C8A-E0CD19C02DAA}"/>
                </a:ext>
              </a:extLst>
            </p:cNvPr>
            <p:cNvCxnSpPr>
              <a:endCxn id="39" idx="6"/>
            </p:cNvCxnSpPr>
            <p:nvPr/>
          </p:nvCxnSpPr>
          <p:spPr>
            <a:xfrm flipH="1">
              <a:off x="8268758" y="2910622"/>
              <a:ext cx="231522" cy="0"/>
            </a:xfrm>
            <a:prstGeom prst="line">
              <a:avLst/>
            </a:prstGeom>
            <a:ln cap="sq">
              <a:tailEnd type="none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54" name="Textfeld 53">
              <a:extLst>
                <a:ext uri="{FF2B5EF4-FFF2-40B4-BE49-F238E27FC236}">
                  <a16:creationId xmlns:a16="http://schemas.microsoft.com/office/drawing/2014/main" id="{F3642668-8993-5A3F-7E57-637DA083FD24}"/>
                </a:ext>
              </a:extLst>
            </p:cNvPr>
            <p:cNvSpPr txBox="1"/>
            <p:nvPr/>
          </p:nvSpPr>
          <p:spPr>
            <a:xfrm>
              <a:off x="8453919" y="2628061"/>
              <a:ext cx="269304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en-US" sz="1400"/>
                <a:t>i</a:t>
              </a:r>
              <a:r>
                <a:rPr lang="en-US" sz="1400" baseline="-25000"/>
                <a:t>load</a:t>
              </a:r>
              <a:endParaRPr lang="en-US" sz="1400" baseline="-25000" dirty="0"/>
            </a:p>
          </p:txBody>
        </p:sp>
        <p:cxnSp>
          <p:nvCxnSpPr>
            <p:cNvPr id="43" name="Gerader Verbinder 42">
              <a:extLst>
                <a:ext uri="{FF2B5EF4-FFF2-40B4-BE49-F238E27FC236}">
                  <a16:creationId xmlns:a16="http://schemas.microsoft.com/office/drawing/2014/main" id="{8AF0EDA0-B6AB-A07D-8CA5-693C654E93E7}"/>
                </a:ext>
              </a:extLst>
            </p:cNvPr>
            <p:cNvCxnSpPr>
              <a:stCxn id="12" idx="4"/>
              <a:endCxn id="12" idx="0"/>
            </p:cNvCxnSpPr>
            <p:nvPr/>
          </p:nvCxnSpPr>
          <p:spPr>
            <a:xfrm flipV="1">
              <a:off x="6156268" y="3299749"/>
              <a:ext cx="0" cy="360000"/>
            </a:xfrm>
            <a:prstGeom prst="line">
              <a:avLst/>
            </a:prstGeom>
            <a:ln cap="sq">
              <a:tailEnd type="none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  <p:sp>
        <p:nvSpPr>
          <p:cNvPr id="6" name="Rechteck 5">
            <a:extLst>
              <a:ext uri="{FF2B5EF4-FFF2-40B4-BE49-F238E27FC236}">
                <a16:creationId xmlns:a16="http://schemas.microsoft.com/office/drawing/2014/main" id="{E10D8105-423E-33B2-33EA-54D4E997BDAA}"/>
              </a:ext>
            </a:extLst>
          </p:cNvPr>
          <p:cNvSpPr/>
          <p:nvPr/>
        </p:nvSpPr>
        <p:spPr>
          <a:xfrm>
            <a:off x="720609" y="1839382"/>
            <a:ext cx="324206" cy="3560945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Cu current collector</a:t>
            </a:r>
          </a:p>
        </p:txBody>
      </p:sp>
      <p:grpSp>
        <p:nvGrpSpPr>
          <p:cNvPr id="18" name="Gruppieren 17">
            <a:extLst>
              <a:ext uri="{FF2B5EF4-FFF2-40B4-BE49-F238E27FC236}">
                <a16:creationId xmlns:a16="http://schemas.microsoft.com/office/drawing/2014/main" id="{274D255E-6BB1-2D4E-41D5-6A60B64E28D2}"/>
              </a:ext>
            </a:extLst>
          </p:cNvPr>
          <p:cNvGrpSpPr/>
          <p:nvPr/>
        </p:nvGrpSpPr>
        <p:grpSpPr>
          <a:xfrm>
            <a:off x="1044814" y="2763363"/>
            <a:ext cx="875211" cy="2636964"/>
            <a:chOff x="6869708" y="3906425"/>
            <a:chExt cx="662383" cy="1995725"/>
          </a:xfrm>
        </p:grpSpPr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CC1EC8A9-927B-8807-962E-A58940D750C0}"/>
                </a:ext>
              </a:extLst>
            </p:cNvPr>
            <p:cNvSpPr/>
            <p:nvPr/>
          </p:nvSpPr>
          <p:spPr>
            <a:xfrm>
              <a:off x="6869708" y="5830142"/>
              <a:ext cx="662383" cy="720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1" name="Rechteck 50">
              <a:extLst>
                <a:ext uri="{FF2B5EF4-FFF2-40B4-BE49-F238E27FC236}">
                  <a16:creationId xmlns:a16="http://schemas.microsoft.com/office/drawing/2014/main" id="{8CA46912-FC4E-2785-A0B7-CD4B283CD344}"/>
                </a:ext>
              </a:extLst>
            </p:cNvPr>
            <p:cNvSpPr/>
            <p:nvPr/>
          </p:nvSpPr>
          <p:spPr>
            <a:xfrm>
              <a:off x="6869708" y="5445397"/>
              <a:ext cx="662383" cy="720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5" name="Rechteck 54">
              <a:extLst>
                <a:ext uri="{FF2B5EF4-FFF2-40B4-BE49-F238E27FC236}">
                  <a16:creationId xmlns:a16="http://schemas.microsoft.com/office/drawing/2014/main" id="{533FEBB6-82E3-85B7-B25E-FF9210BE9813}"/>
                </a:ext>
              </a:extLst>
            </p:cNvPr>
            <p:cNvSpPr/>
            <p:nvPr/>
          </p:nvSpPr>
          <p:spPr>
            <a:xfrm>
              <a:off x="6869708" y="5060654"/>
              <a:ext cx="662383" cy="720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6" name="Rechteck 55">
              <a:extLst>
                <a:ext uri="{FF2B5EF4-FFF2-40B4-BE49-F238E27FC236}">
                  <a16:creationId xmlns:a16="http://schemas.microsoft.com/office/drawing/2014/main" id="{1B1AB30C-8BB6-FBD1-33C7-58A05D12265B}"/>
                </a:ext>
              </a:extLst>
            </p:cNvPr>
            <p:cNvSpPr/>
            <p:nvPr/>
          </p:nvSpPr>
          <p:spPr>
            <a:xfrm>
              <a:off x="6869708" y="4675911"/>
              <a:ext cx="662383" cy="720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7" name="Rechteck 56">
              <a:extLst>
                <a:ext uri="{FF2B5EF4-FFF2-40B4-BE49-F238E27FC236}">
                  <a16:creationId xmlns:a16="http://schemas.microsoft.com/office/drawing/2014/main" id="{BE258944-8417-FB01-D85F-859038C5C344}"/>
                </a:ext>
              </a:extLst>
            </p:cNvPr>
            <p:cNvSpPr/>
            <p:nvPr/>
          </p:nvSpPr>
          <p:spPr>
            <a:xfrm>
              <a:off x="6869708" y="4291168"/>
              <a:ext cx="662383" cy="720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59" name="Rechteck 58">
              <a:extLst>
                <a:ext uri="{FF2B5EF4-FFF2-40B4-BE49-F238E27FC236}">
                  <a16:creationId xmlns:a16="http://schemas.microsoft.com/office/drawing/2014/main" id="{1F80EE2B-8707-8B36-AC73-17107E23B6DB}"/>
                </a:ext>
              </a:extLst>
            </p:cNvPr>
            <p:cNvSpPr/>
            <p:nvPr/>
          </p:nvSpPr>
          <p:spPr>
            <a:xfrm>
              <a:off x="6869708" y="3906425"/>
              <a:ext cx="662383" cy="72008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60" name="Gruppieren 59">
            <a:extLst>
              <a:ext uri="{FF2B5EF4-FFF2-40B4-BE49-F238E27FC236}">
                <a16:creationId xmlns:a16="http://schemas.microsoft.com/office/drawing/2014/main" id="{A84DFC06-276B-467B-9995-159DA0B3256C}"/>
              </a:ext>
            </a:extLst>
          </p:cNvPr>
          <p:cNvGrpSpPr/>
          <p:nvPr/>
        </p:nvGrpSpPr>
        <p:grpSpPr>
          <a:xfrm>
            <a:off x="3326988" y="2763363"/>
            <a:ext cx="875211" cy="2636964"/>
            <a:chOff x="6869708" y="3906425"/>
            <a:chExt cx="662383" cy="1995725"/>
          </a:xfrm>
        </p:grpSpPr>
        <p:sp>
          <p:nvSpPr>
            <p:cNvPr id="61" name="Rechteck 60">
              <a:extLst>
                <a:ext uri="{FF2B5EF4-FFF2-40B4-BE49-F238E27FC236}">
                  <a16:creationId xmlns:a16="http://schemas.microsoft.com/office/drawing/2014/main" id="{BF3658F0-207C-1BFA-669B-295B0AF19C5D}"/>
                </a:ext>
              </a:extLst>
            </p:cNvPr>
            <p:cNvSpPr/>
            <p:nvPr/>
          </p:nvSpPr>
          <p:spPr>
            <a:xfrm>
              <a:off x="6869708" y="5830142"/>
              <a:ext cx="662383" cy="720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2" name="Rechteck 61">
              <a:extLst>
                <a:ext uri="{FF2B5EF4-FFF2-40B4-BE49-F238E27FC236}">
                  <a16:creationId xmlns:a16="http://schemas.microsoft.com/office/drawing/2014/main" id="{05A6A854-7425-EE79-F523-57E12F191732}"/>
                </a:ext>
              </a:extLst>
            </p:cNvPr>
            <p:cNvSpPr/>
            <p:nvPr/>
          </p:nvSpPr>
          <p:spPr>
            <a:xfrm>
              <a:off x="6869708" y="5445397"/>
              <a:ext cx="662383" cy="720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3" name="Rechteck 62">
              <a:extLst>
                <a:ext uri="{FF2B5EF4-FFF2-40B4-BE49-F238E27FC236}">
                  <a16:creationId xmlns:a16="http://schemas.microsoft.com/office/drawing/2014/main" id="{8C982201-3835-624B-18D0-01D5C10E8F55}"/>
                </a:ext>
              </a:extLst>
            </p:cNvPr>
            <p:cNvSpPr/>
            <p:nvPr/>
          </p:nvSpPr>
          <p:spPr>
            <a:xfrm>
              <a:off x="6869708" y="5060654"/>
              <a:ext cx="662383" cy="720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4" name="Rechteck 63">
              <a:extLst>
                <a:ext uri="{FF2B5EF4-FFF2-40B4-BE49-F238E27FC236}">
                  <a16:creationId xmlns:a16="http://schemas.microsoft.com/office/drawing/2014/main" id="{73760359-3B5E-7A1F-C42D-3D325B6AD817}"/>
                </a:ext>
              </a:extLst>
            </p:cNvPr>
            <p:cNvSpPr/>
            <p:nvPr/>
          </p:nvSpPr>
          <p:spPr>
            <a:xfrm>
              <a:off x="6869708" y="4675911"/>
              <a:ext cx="662383" cy="720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5" name="Rechteck 64">
              <a:extLst>
                <a:ext uri="{FF2B5EF4-FFF2-40B4-BE49-F238E27FC236}">
                  <a16:creationId xmlns:a16="http://schemas.microsoft.com/office/drawing/2014/main" id="{461BF24C-D269-3714-CC12-4C54E55284C3}"/>
                </a:ext>
              </a:extLst>
            </p:cNvPr>
            <p:cNvSpPr/>
            <p:nvPr/>
          </p:nvSpPr>
          <p:spPr>
            <a:xfrm>
              <a:off x="6869708" y="4291168"/>
              <a:ext cx="662383" cy="720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  <p:sp>
          <p:nvSpPr>
            <p:cNvPr id="66" name="Rechteck 65">
              <a:extLst>
                <a:ext uri="{FF2B5EF4-FFF2-40B4-BE49-F238E27FC236}">
                  <a16:creationId xmlns:a16="http://schemas.microsoft.com/office/drawing/2014/main" id="{7D2CC38C-77D6-E3CA-9ABD-A0A247720A1E}"/>
                </a:ext>
              </a:extLst>
            </p:cNvPr>
            <p:cNvSpPr/>
            <p:nvPr/>
          </p:nvSpPr>
          <p:spPr>
            <a:xfrm>
              <a:off x="6869708" y="3906425"/>
              <a:ext cx="662383" cy="72008"/>
            </a:xfrm>
            <a:prstGeom prst="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20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67" name="Rechteck 66">
            <a:extLst>
              <a:ext uri="{FF2B5EF4-FFF2-40B4-BE49-F238E27FC236}">
                <a16:creationId xmlns:a16="http://schemas.microsoft.com/office/drawing/2014/main" id="{910CE81E-C0F0-8FC4-EB3F-B77A004BF78C}"/>
              </a:ext>
            </a:extLst>
          </p:cNvPr>
          <p:cNvSpPr/>
          <p:nvPr/>
        </p:nvSpPr>
        <p:spPr>
          <a:xfrm>
            <a:off x="1921435" y="1839382"/>
            <a:ext cx="176986" cy="35609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SEI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37D79CC6-14A2-416A-016B-6F51F7138E75}"/>
              </a:ext>
            </a:extLst>
          </p:cNvPr>
          <p:cNvSpPr/>
          <p:nvPr/>
        </p:nvSpPr>
        <p:spPr>
          <a:xfrm>
            <a:off x="4195120" y="1836602"/>
            <a:ext cx="324206" cy="356372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Al current collector</a:t>
            </a: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DF3F14FB-FED6-0DA5-DEEE-956EB527B204}"/>
              </a:ext>
            </a:extLst>
          </p:cNvPr>
          <p:cNvSpPr/>
          <p:nvPr/>
        </p:nvSpPr>
        <p:spPr>
          <a:xfrm>
            <a:off x="2096464" y="1839381"/>
            <a:ext cx="1067445" cy="356094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Electrolyte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sz="1200" dirty="0">
                <a:solidFill>
                  <a:schemeClr val="bg1"/>
                </a:solidFill>
              </a:rPr>
              <a:t>Separator</a:t>
            </a:r>
          </a:p>
          <a:p>
            <a:endParaRPr lang="en-US" sz="1200" dirty="0">
              <a:solidFill>
                <a:schemeClr val="bg1"/>
              </a:solidFill>
            </a:endParaRPr>
          </a:p>
        </p:txBody>
      </p:sp>
      <p:cxnSp>
        <p:nvCxnSpPr>
          <p:cNvPr id="26" name="Gerader Verbinder 25">
            <a:extLst>
              <a:ext uri="{FF2B5EF4-FFF2-40B4-BE49-F238E27FC236}">
                <a16:creationId xmlns:a16="http://schemas.microsoft.com/office/drawing/2014/main" id="{23C779A0-317A-795F-7D55-9DB07D3AE42A}"/>
              </a:ext>
            </a:extLst>
          </p:cNvPr>
          <p:cNvCxnSpPr>
            <a:stCxn id="72" idx="0"/>
            <a:endCxn id="72" idx="2"/>
          </p:cNvCxnSpPr>
          <p:nvPr/>
        </p:nvCxnSpPr>
        <p:spPr>
          <a:xfrm>
            <a:off x="2630187" y="1839381"/>
            <a:ext cx="0" cy="3560943"/>
          </a:xfrm>
          <a:prstGeom prst="line">
            <a:avLst/>
          </a:prstGeom>
          <a:ln>
            <a:solidFill>
              <a:srgbClr val="5F259F"/>
            </a:solidFill>
            <a:prstDash val="lgDash"/>
            <a:tailEnd type="none"/>
          </a:ln>
          <a:effectLst/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75" name="Rechteck 74">
            <a:extLst>
              <a:ext uri="{FF2B5EF4-FFF2-40B4-BE49-F238E27FC236}">
                <a16:creationId xmlns:a16="http://schemas.microsoft.com/office/drawing/2014/main" id="{C9CB81B2-DB83-291F-C7FA-7F1D8566BB57}"/>
              </a:ext>
            </a:extLst>
          </p:cNvPr>
          <p:cNvSpPr/>
          <p:nvPr/>
        </p:nvSpPr>
        <p:spPr>
          <a:xfrm>
            <a:off x="3156540" y="1839382"/>
            <a:ext cx="177831" cy="3560942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vert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200">
                <a:solidFill>
                  <a:schemeClr val="bg1"/>
                </a:solidFill>
              </a:rPr>
              <a:t>Interphase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76" name="Ellipse 75">
            <a:extLst>
              <a:ext uri="{FF2B5EF4-FFF2-40B4-BE49-F238E27FC236}">
                <a16:creationId xmlns:a16="http://schemas.microsoft.com/office/drawing/2014/main" id="{B3FF9687-7271-7DEC-5622-D8CB4384C626}"/>
              </a:ext>
            </a:extLst>
          </p:cNvPr>
          <p:cNvSpPr/>
          <p:nvPr/>
        </p:nvSpPr>
        <p:spPr>
          <a:xfrm>
            <a:off x="2267136" y="3422121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7" name="Ellipse 76">
            <a:extLst>
              <a:ext uri="{FF2B5EF4-FFF2-40B4-BE49-F238E27FC236}">
                <a16:creationId xmlns:a16="http://schemas.microsoft.com/office/drawing/2014/main" id="{1F1EB29C-8F96-B1DF-2901-32716A3B1897}"/>
              </a:ext>
            </a:extLst>
          </p:cNvPr>
          <p:cNvSpPr/>
          <p:nvPr/>
        </p:nvSpPr>
        <p:spPr>
          <a:xfrm>
            <a:off x="1130082" y="2561643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8" name="Ellipse 77">
            <a:extLst>
              <a:ext uri="{FF2B5EF4-FFF2-40B4-BE49-F238E27FC236}">
                <a16:creationId xmlns:a16="http://schemas.microsoft.com/office/drawing/2014/main" id="{B6B8FFCC-9640-52B7-80B0-F04B17A6D5BE}"/>
              </a:ext>
            </a:extLst>
          </p:cNvPr>
          <p:cNvSpPr/>
          <p:nvPr/>
        </p:nvSpPr>
        <p:spPr>
          <a:xfrm>
            <a:off x="1339338" y="2561643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79" name="Ellipse 78">
            <a:extLst>
              <a:ext uri="{FF2B5EF4-FFF2-40B4-BE49-F238E27FC236}">
                <a16:creationId xmlns:a16="http://schemas.microsoft.com/office/drawing/2014/main" id="{1A75FDFD-74E1-FCC9-E65F-3D60107B2765}"/>
              </a:ext>
            </a:extLst>
          </p:cNvPr>
          <p:cNvSpPr/>
          <p:nvPr/>
        </p:nvSpPr>
        <p:spPr>
          <a:xfrm>
            <a:off x="1548595" y="2561643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0" name="Ellipse 79">
            <a:extLst>
              <a:ext uri="{FF2B5EF4-FFF2-40B4-BE49-F238E27FC236}">
                <a16:creationId xmlns:a16="http://schemas.microsoft.com/office/drawing/2014/main" id="{B15156E6-46FE-D3C8-9621-6181E93967E4}"/>
              </a:ext>
            </a:extLst>
          </p:cNvPr>
          <p:cNvSpPr/>
          <p:nvPr/>
        </p:nvSpPr>
        <p:spPr>
          <a:xfrm>
            <a:off x="1138138" y="3569850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1" name="Ellipse 80">
            <a:extLst>
              <a:ext uri="{FF2B5EF4-FFF2-40B4-BE49-F238E27FC236}">
                <a16:creationId xmlns:a16="http://schemas.microsoft.com/office/drawing/2014/main" id="{4B650224-A218-2A0A-C441-9758B542C1D6}"/>
              </a:ext>
            </a:extLst>
          </p:cNvPr>
          <p:cNvSpPr/>
          <p:nvPr/>
        </p:nvSpPr>
        <p:spPr>
          <a:xfrm>
            <a:off x="1347394" y="3569850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138515A5-4C05-C936-E703-DA623B2B94AB}"/>
              </a:ext>
            </a:extLst>
          </p:cNvPr>
          <p:cNvSpPr txBox="1"/>
          <p:nvPr/>
        </p:nvSpPr>
        <p:spPr>
          <a:xfrm>
            <a:off x="1226848" y="1824261"/>
            <a:ext cx="467692" cy="1952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/>
              <a:t>Anode</a:t>
            </a:r>
            <a:endParaRPr lang="en-US" sz="1200" dirty="0"/>
          </a:p>
        </p:txBody>
      </p:sp>
      <p:sp>
        <p:nvSpPr>
          <p:cNvPr id="96" name="Textfeld 95">
            <a:extLst>
              <a:ext uri="{FF2B5EF4-FFF2-40B4-BE49-F238E27FC236}">
                <a16:creationId xmlns:a16="http://schemas.microsoft.com/office/drawing/2014/main" id="{0EB14BEA-80A9-7B44-DC52-A4B0BDDD19BA}"/>
              </a:ext>
            </a:extLst>
          </p:cNvPr>
          <p:cNvSpPr txBox="1"/>
          <p:nvPr/>
        </p:nvSpPr>
        <p:spPr>
          <a:xfrm>
            <a:off x="3483043" y="1824261"/>
            <a:ext cx="611728" cy="1952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dirty="0"/>
              <a:t>Cathode</a:t>
            </a:r>
          </a:p>
        </p:txBody>
      </p:sp>
      <p:cxnSp>
        <p:nvCxnSpPr>
          <p:cNvPr id="97" name="Gerader Verbinder 15">
            <a:extLst>
              <a:ext uri="{FF2B5EF4-FFF2-40B4-BE49-F238E27FC236}">
                <a16:creationId xmlns:a16="http://schemas.microsoft.com/office/drawing/2014/main" id="{11D15B27-F5ED-137A-3E29-FB7D220EEA1C}"/>
              </a:ext>
            </a:extLst>
          </p:cNvPr>
          <p:cNvCxnSpPr>
            <a:stCxn id="98" idx="1"/>
            <a:endCxn id="6" idx="0"/>
          </p:cNvCxnSpPr>
          <p:nvPr/>
        </p:nvCxnSpPr>
        <p:spPr>
          <a:xfrm rot="10800000" flipV="1">
            <a:off x="882712" y="1244421"/>
            <a:ext cx="1411686" cy="594960"/>
          </a:xfrm>
          <a:prstGeom prst="bentConnector2">
            <a:avLst/>
          </a:prstGeom>
          <a:ln cap="sq">
            <a:tailEnd type="none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98" name="Rechteck 97">
            <a:extLst>
              <a:ext uri="{FF2B5EF4-FFF2-40B4-BE49-F238E27FC236}">
                <a16:creationId xmlns:a16="http://schemas.microsoft.com/office/drawing/2014/main" id="{2E744ACD-E515-0D38-0D9E-3C81FBD01888}"/>
              </a:ext>
            </a:extLst>
          </p:cNvPr>
          <p:cNvSpPr/>
          <p:nvPr/>
        </p:nvSpPr>
        <p:spPr>
          <a:xfrm>
            <a:off x="2294399" y="1101705"/>
            <a:ext cx="665938" cy="285434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cxnSp>
        <p:nvCxnSpPr>
          <p:cNvPr id="99" name="Gerader Verbinder 15">
            <a:extLst>
              <a:ext uri="{FF2B5EF4-FFF2-40B4-BE49-F238E27FC236}">
                <a16:creationId xmlns:a16="http://schemas.microsoft.com/office/drawing/2014/main" id="{B5259D16-C358-A3FB-F780-F89190395625}"/>
              </a:ext>
            </a:extLst>
          </p:cNvPr>
          <p:cNvCxnSpPr>
            <a:stCxn id="68" idx="0"/>
            <a:endCxn id="98" idx="3"/>
          </p:cNvCxnSpPr>
          <p:nvPr/>
        </p:nvCxnSpPr>
        <p:spPr>
          <a:xfrm rot="16200000" flipV="1">
            <a:off x="3359695" y="845064"/>
            <a:ext cx="592180" cy="1390897"/>
          </a:xfrm>
          <a:prstGeom prst="bentConnector2">
            <a:avLst/>
          </a:prstGeom>
          <a:ln cap="sq">
            <a:tailEnd type="none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2" name="Gerader Verbinder 101">
            <a:extLst>
              <a:ext uri="{FF2B5EF4-FFF2-40B4-BE49-F238E27FC236}">
                <a16:creationId xmlns:a16="http://schemas.microsoft.com/office/drawing/2014/main" id="{2BDDCBFD-3D9C-55F0-6D79-73246560A4E2}"/>
              </a:ext>
            </a:extLst>
          </p:cNvPr>
          <p:cNvCxnSpPr/>
          <p:nvPr/>
        </p:nvCxnSpPr>
        <p:spPr>
          <a:xfrm flipH="1">
            <a:off x="3274662" y="1541720"/>
            <a:ext cx="762244" cy="0"/>
          </a:xfrm>
          <a:prstGeom prst="line">
            <a:avLst/>
          </a:prstGeom>
          <a:ln cap="sq">
            <a:solidFill>
              <a:schemeClr val="accent6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2B22E4BF-9242-30C7-71E0-6D03FD651CF6}"/>
              </a:ext>
            </a:extLst>
          </p:cNvPr>
          <p:cNvCxnSpPr/>
          <p:nvPr/>
        </p:nvCxnSpPr>
        <p:spPr>
          <a:xfrm>
            <a:off x="1183675" y="1531829"/>
            <a:ext cx="762244" cy="0"/>
          </a:xfrm>
          <a:prstGeom prst="line">
            <a:avLst/>
          </a:prstGeom>
          <a:ln cap="sq">
            <a:solidFill>
              <a:schemeClr val="accent5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06" name="Textfeld 105">
            <a:extLst>
              <a:ext uri="{FF2B5EF4-FFF2-40B4-BE49-F238E27FC236}">
                <a16:creationId xmlns:a16="http://schemas.microsoft.com/office/drawing/2014/main" id="{B4D3BB28-3FCE-01AC-5FC2-CE5C56EBB3FB}"/>
              </a:ext>
            </a:extLst>
          </p:cNvPr>
          <p:cNvSpPr txBox="1"/>
          <p:nvPr/>
        </p:nvSpPr>
        <p:spPr>
          <a:xfrm>
            <a:off x="3303402" y="1339033"/>
            <a:ext cx="728650" cy="1952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dirty="0"/>
              <a:t>Discharge</a:t>
            </a:r>
          </a:p>
        </p:txBody>
      </p:sp>
      <p:sp>
        <p:nvSpPr>
          <p:cNvPr id="107" name="Textfeld 106">
            <a:extLst>
              <a:ext uri="{FF2B5EF4-FFF2-40B4-BE49-F238E27FC236}">
                <a16:creationId xmlns:a16="http://schemas.microsoft.com/office/drawing/2014/main" id="{B4980CD9-D5C5-54D2-26F6-A2DBF3D2CB3A}"/>
              </a:ext>
            </a:extLst>
          </p:cNvPr>
          <p:cNvSpPr txBox="1"/>
          <p:nvPr/>
        </p:nvSpPr>
        <p:spPr>
          <a:xfrm>
            <a:off x="1312147" y="1333666"/>
            <a:ext cx="530390" cy="1952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dirty="0"/>
              <a:t>Charge</a:t>
            </a:r>
          </a:p>
        </p:txBody>
      </p:sp>
      <p:sp>
        <p:nvSpPr>
          <p:cNvPr id="109" name="Ellipse 108">
            <a:extLst>
              <a:ext uri="{FF2B5EF4-FFF2-40B4-BE49-F238E27FC236}">
                <a16:creationId xmlns:a16="http://schemas.microsoft.com/office/drawing/2014/main" id="{9316ADCB-3791-8CFF-E774-566EDB087714}"/>
              </a:ext>
            </a:extLst>
          </p:cNvPr>
          <p:cNvSpPr/>
          <p:nvPr/>
        </p:nvSpPr>
        <p:spPr>
          <a:xfrm>
            <a:off x="2758850" y="2822903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0" name="Ellipse 109">
            <a:extLst>
              <a:ext uri="{FF2B5EF4-FFF2-40B4-BE49-F238E27FC236}">
                <a16:creationId xmlns:a16="http://schemas.microsoft.com/office/drawing/2014/main" id="{CAE6F0CB-25E9-8637-BA3F-0CDE3CF91D8C}"/>
              </a:ext>
            </a:extLst>
          </p:cNvPr>
          <p:cNvSpPr/>
          <p:nvPr/>
        </p:nvSpPr>
        <p:spPr>
          <a:xfrm>
            <a:off x="1130424" y="3071524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1" name="Ellipse 110">
            <a:extLst>
              <a:ext uri="{FF2B5EF4-FFF2-40B4-BE49-F238E27FC236}">
                <a16:creationId xmlns:a16="http://schemas.microsoft.com/office/drawing/2014/main" id="{10998E42-F178-7C86-5981-93CA3BAC7162}"/>
              </a:ext>
            </a:extLst>
          </p:cNvPr>
          <p:cNvSpPr/>
          <p:nvPr/>
        </p:nvSpPr>
        <p:spPr>
          <a:xfrm>
            <a:off x="1339681" y="3071524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4" name="Ellipse 113">
            <a:extLst>
              <a:ext uri="{FF2B5EF4-FFF2-40B4-BE49-F238E27FC236}">
                <a16:creationId xmlns:a16="http://schemas.microsoft.com/office/drawing/2014/main" id="{97896DA3-F2EF-84A7-1BFF-F24740AC164B}"/>
              </a:ext>
            </a:extLst>
          </p:cNvPr>
          <p:cNvSpPr/>
          <p:nvPr/>
        </p:nvSpPr>
        <p:spPr>
          <a:xfrm>
            <a:off x="3695676" y="2580308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5" name="Ellipse 114">
            <a:extLst>
              <a:ext uri="{FF2B5EF4-FFF2-40B4-BE49-F238E27FC236}">
                <a16:creationId xmlns:a16="http://schemas.microsoft.com/office/drawing/2014/main" id="{4CBFCEF0-7950-A785-E65B-B7D7D3956C83}"/>
              </a:ext>
            </a:extLst>
          </p:cNvPr>
          <p:cNvSpPr/>
          <p:nvPr/>
        </p:nvSpPr>
        <p:spPr>
          <a:xfrm>
            <a:off x="3904932" y="2580308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cxnSp>
        <p:nvCxnSpPr>
          <p:cNvPr id="116" name="Gerader Verbinder 115">
            <a:extLst>
              <a:ext uri="{FF2B5EF4-FFF2-40B4-BE49-F238E27FC236}">
                <a16:creationId xmlns:a16="http://schemas.microsoft.com/office/drawing/2014/main" id="{38130C69-DA7F-DD35-2184-3A3705CB75A0}"/>
              </a:ext>
            </a:extLst>
          </p:cNvPr>
          <p:cNvCxnSpPr/>
          <p:nvPr/>
        </p:nvCxnSpPr>
        <p:spPr>
          <a:xfrm>
            <a:off x="2299937" y="2894254"/>
            <a:ext cx="397544" cy="0"/>
          </a:xfrm>
          <a:prstGeom prst="line">
            <a:avLst/>
          </a:prstGeom>
          <a:ln cap="sq">
            <a:solidFill>
              <a:schemeClr val="accent5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18" name="Ellipse 117">
            <a:extLst>
              <a:ext uri="{FF2B5EF4-FFF2-40B4-BE49-F238E27FC236}">
                <a16:creationId xmlns:a16="http://schemas.microsoft.com/office/drawing/2014/main" id="{222D2D2F-3643-C7BB-D081-573E442F6CE9}"/>
              </a:ext>
            </a:extLst>
          </p:cNvPr>
          <p:cNvSpPr/>
          <p:nvPr/>
        </p:nvSpPr>
        <p:spPr>
          <a:xfrm>
            <a:off x="3520236" y="3554473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19" name="Ellipse 118">
            <a:extLst>
              <a:ext uri="{FF2B5EF4-FFF2-40B4-BE49-F238E27FC236}">
                <a16:creationId xmlns:a16="http://schemas.microsoft.com/office/drawing/2014/main" id="{F45445C0-659D-71C4-3A75-0EB55E1EDB69}"/>
              </a:ext>
            </a:extLst>
          </p:cNvPr>
          <p:cNvSpPr/>
          <p:nvPr/>
        </p:nvSpPr>
        <p:spPr>
          <a:xfrm>
            <a:off x="3730488" y="3553460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0" name="Ellipse 119">
            <a:extLst>
              <a:ext uri="{FF2B5EF4-FFF2-40B4-BE49-F238E27FC236}">
                <a16:creationId xmlns:a16="http://schemas.microsoft.com/office/drawing/2014/main" id="{985CCB30-CDB4-5A24-8157-85C802F9C6F4}"/>
              </a:ext>
            </a:extLst>
          </p:cNvPr>
          <p:cNvSpPr/>
          <p:nvPr/>
        </p:nvSpPr>
        <p:spPr>
          <a:xfrm>
            <a:off x="3939745" y="3553460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4" name="Ellipse 123">
            <a:extLst>
              <a:ext uri="{FF2B5EF4-FFF2-40B4-BE49-F238E27FC236}">
                <a16:creationId xmlns:a16="http://schemas.microsoft.com/office/drawing/2014/main" id="{96C88A2F-65E2-04C8-A882-819813CC46E3}"/>
              </a:ext>
            </a:extLst>
          </p:cNvPr>
          <p:cNvSpPr/>
          <p:nvPr/>
        </p:nvSpPr>
        <p:spPr>
          <a:xfrm>
            <a:off x="3697210" y="3085137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5" name="Ellipse 124">
            <a:extLst>
              <a:ext uri="{FF2B5EF4-FFF2-40B4-BE49-F238E27FC236}">
                <a16:creationId xmlns:a16="http://schemas.microsoft.com/office/drawing/2014/main" id="{BFF53BFD-1316-CDDB-4386-9AF444B2B839}"/>
              </a:ext>
            </a:extLst>
          </p:cNvPr>
          <p:cNvSpPr/>
          <p:nvPr/>
        </p:nvSpPr>
        <p:spPr>
          <a:xfrm>
            <a:off x="3906466" y="3085137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6" name="Ellipse 125">
            <a:extLst>
              <a:ext uri="{FF2B5EF4-FFF2-40B4-BE49-F238E27FC236}">
                <a16:creationId xmlns:a16="http://schemas.microsoft.com/office/drawing/2014/main" id="{6969DE93-E3F8-1AD0-82CA-33E27862E9C5}"/>
              </a:ext>
            </a:extLst>
          </p:cNvPr>
          <p:cNvSpPr/>
          <p:nvPr/>
        </p:nvSpPr>
        <p:spPr>
          <a:xfrm>
            <a:off x="3490148" y="3097040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7" name="Ellipse 126">
            <a:extLst>
              <a:ext uri="{FF2B5EF4-FFF2-40B4-BE49-F238E27FC236}">
                <a16:creationId xmlns:a16="http://schemas.microsoft.com/office/drawing/2014/main" id="{E2540739-39A1-1362-3EA3-D6645161AB52}"/>
              </a:ext>
            </a:extLst>
          </p:cNvPr>
          <p:cNvSpPr/>
          <p:nvPr/>
        </p:nvSpPr>
        <p:spPr>
          <a:xfrm>
            <a:off x="3721585" y="4105180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8" name="Ellipse 127">
            <a:extLst>
              <a:ext uri="{FF2B5EF4-FFF2-40B4-BE49-F238E27FC236}">
                <a16:creationId xmlns:a16="http://schemas.microsoft.com/office/drawing/2014/main" id="{C8F11CAC-F324-32DB-1847-33B1D1372311}"/>
              </a:ext>
            </a:extLst>
          </p:cNvPr>
          <p:cNvSpPr/>
          <p:nvPr/>
        </p:nvSpPr>
        <p:spPr>
          <a:xfrm>
            <a:off x="3930843" y="4105180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29" name="Ellipse 128">
            <a:extLst>
              <a:ext uri="{FF2B5EF4-FFF2-40B4-BE49-F238E27FC236}">
                <a16:creationId xmlns:a16="http://schemas.microsoft.com/office/drawing/2014/main" id="{ACA7BA3E-232C-91D1-5652-942F3843C7AC}"/>
              </a:ext>
            </a:extLst>
          </p:cNvPr>
          <p:cNvSpPr/>
          <p:nvPr/>
        </p:nvSpPr>
        <p:spPr>
          <a:xfrm>
            <a:off x="1175952" y="4083497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0" name="Ellipse 129">
            <a:extLst>
              <a:ext uri="{FF2B5EF4-FFF2-40B4-BE49-F238E27FC236}">
                <a16:creationId xmlns:a16="http://schemas.microsoft.com/office/drawing/2014/main" id="{830168F2-BE8C-B856-AA5C-6DB6E95BE82B}"/>
              </a:ext>
            </a:extLst>
          </p:cNvPr>
          <p:cNvSpPr/>
          <p:nvPr/>
        </p:nvSpPr>
        <p:spPr>
          <a:xfrm>
            <a:off x="1385209" y="4083497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1" name="Ellipse 130">
            <a:extLst>
              <a:ext uri="{FF2B5EF4-FFF2-40B4-BE49-F238E27FC236}">
                <a16:creationId xmlns:a16="http://schemas.microsoft.com/office/drawing/2014/main" id="{24CFDFF5-FC21-B6DF-86B2-AE6E7CA086D9}"/>
              </a:ext>
            </a:extLst>
          </p:cNvPr>
          <p:cNvSpPr/>
          <p:nvPr/>
        </p:nvSpPr>
        <p:spPr>
          <a:xfrm>
            <a:off x="1594466" y="4083497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cxnSp>
        <p:nvCxnSpPr>
          <p:cNvPr id="132" name="Gerader Verbinder 131">
            <a:extLst>
              <a:ext uri="{FF2B5EF4-FFF2-40B4-BE49-F238E27FC236}">
                <a16:creationId xmlns:a16="http://schemas.microsoft.com/office/drawing/2014/main" id="{04883C36-ED1D-9636-9B8B-1DC0AED715E9}"/>
              </a:ext>
            </a:extLst>
          </p:cNvPr>
          <p:cNvCxnSpPr/>
          <p:nvPr/>
        </p:nvCxnSpPr>
        <p:spPr>
          <a:xfrm flipH="1">
            <a:off x="2460907" y="3492272"/>
            <a:ext cx="397544" cy="0"/>
          </a:xfrm>
          <a:prstGeom prst="line">
            <a:avLst/>
          </a:prstGeom>
          <a:ln cap="sq">
            <a:solidFill>
              <a:schemeClr val="accent6"/>
            </a:solidFill>
            <a:headEnd type="triangle" w="med" len="med"/>
            <a:tailEnd type="none" w="med" len="med"/>
          </a:ln>
          <a:effectLst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3" name="Ellipse 132">
            <a:extLst>
              <a:ext uri="{FF2B5EF4-FFF2-40B4-BE49-F238E27FC236}">
                <a16:creationId xmlns:a16="http://schemas.microsoft.com/office/drawing/2014/main" id="{29671D52-5652-73E6-D5D5-3324A63BEEB2}"/>
              </a:ext>
            </a:extLst>
          </p:cNvPr>
          <p:cNvSpPr/>
          <p:nvPr/>
        </p:nvSpPr>
        <p:spPr>
          <a:xfrm>
            <a:off x="1178458" y="4623999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4" name="Ellipse 133">
            <a:extLst>
              <a:ext uri="{FF2B5EF4-FFF2-40B4-BE49-F238E27FC236}">
                <a16:creationId xmlns:a16="http://schemas.microsoft.com/office/drawing/2014/main" id="{AF0BCECC-00D7-02D1-2F38-A00473E501F9}"/>
              </a:ext>
            </a:extLst>
          </p:cNvPr>
          <p:cNvSpPr/>
          <p:nvPr/>
        </p:nvSpPr>
        <p:spPr>
          <a:xfrm>
            <a:off x="1387714" y="4623999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5" name="Ellipse 134">
            <a:extLst>
              <a:ext uri="{FF2B5EF4-FFF2-40B4-BE49-F238E27FC236}">
                <a16:creationId xmlns:a16="http://schemas.microsoft.com/office/drawing/2014/main" id="{6964FD69-6330-72BF-C53A-5FC0E91E1502}"/>
              </a:ext>
            </a:extLst>
          </p:cNvPr>
          <p:cNvSpPr/>
          <p:nvPr/>
        </p:nvSpPr>
        <p:spPr>
          <a:xfrm>
            <a:off x="1596971" y="4623999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6" name="Ellipse 135">
            <a:extLst>
              <a:ext uri="{FF2B5EF4-FFF2-40B4-BE49-F238E27FC236}">
                <a16:creationId xmlns:a16="http://schemas.microsoft.com/office/drawing/2014/main" id="{5CB3373F-48B6-4E61-9381-2DD5CA7A7C47}"/>
              </a:ext>
            </a:extLst>
          </p:cNvPr>
          <p:cNvSpPr/>
          <p:nvPr/>
        </p:nvSpPr>
        <p:spPr>
          <a:xfrm>
            <a:off x="1142098" y="5137335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7" name="Ellipse 136">
            <a:extLst>
              <a:ext uri="{FF2B5EF4-FFF2-40B4-BE49-F238E27FC236}">
                <a16:creationId xmlns:a16="http://schemas.microsoft.com/office/drawing/2014/main" id="{C8C23568-5439-2EF4-26E8-AA3391F693A1}"/>
              </a:ext>
            </a:extLst>
          </p:cNvPr>
          <p:cNvSpPr/>
          <p:nvPr/>
        </p:nvSpPr>
        <p:spPr>
          <a:xfrm>
            <a:off x="1351354" y="5137335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8" name="Ellipse 137">
            <a:extLst>
              <a:ext uri="{FF2B5EF4-FFF2-40B4-BE49-F238E27FC236}">
                <a16:creationId xmlns:a16="http://schemas.microsoft.com/office/drawing/2014/main" id="{4E2EC5DF-64F3-8328-8247-4965618E42B3}"/>
              </a:ext>
            </a:extLst>
          </p:cNvPr>
          <p:cNvSpPr/>
          <p:nvPr/>
        </p:nvSpPr>
        <p:spPr>
          <a:xfrm>
            <a:off x="1560611" y="5137335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39" name="Ellipse 138">
            <a:extLst>
              <a:ext uri="{FF2B5EF4-FFF2-40B4-BE49-F238E27FC236}">
                <a16:creationId xmlns:a16="http://schemas.microsoft.com/office/drawing/2014/main" id="{6066A48E-1B51-4A98-6522-2552A5391EFE}"/>
              </a:ext>
            </a:extLst>
          </p:cNvPr>
          <p:cNvSpPr/>
          <p:nvPr/>
        </p:nvSpPr>
        <p:spPr>
          <a:xfrm>
            <a:off x="3708816" y="4615408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0" name="Ellipse 139">
            <a:extLst>
              <a:ext uri="{FF2B5EF4-FFF2-40B4-BE49-F238E27FC236}">
                <a16:creationId xmlns:a16="http://schemas.microsoft.com/office/drawing/2014/main" id="{566AAD4F-62DA-6FE2-81A0-6184B0222E24}"/>
              </a:ext>
            </a:extLst>
          </p:cNvPr>
          <p:cNvSpPr/>
          <p:nvPr/>
        </p:nvSpPr>
        <p:spPr>
          <a:xfrm>
            <a:off x="3917286" y="4615408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1" name="Ellipse 140">
            <a:extLst>
              <a:ext uri="{FF2B5EF4-FFF2-40B4-BE49-F238E27FC236}">
                <a16:creationId xmlns:a16="http://schemas.microsoft.com/office/drawing/2014/main" id="{89F810BD-7316-D0DA-F69E-8BCCE93DA82C}"/>
              </a:ext>
            </a:extLst>
          </p:cNvPr>
          <p:cNvSpPr/>
          <p:nvPr/>
        </p:nvSpPr>
        <p:spPr>
          <a:xfrm>
            <a:off x="3716868" y="5115612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2" name="Ellipse 141">
            <a:extLst>
              <a:ext uri="{FF2B5EF4-FFF2-40B4-BE49-F238E27FC236}">
                <a16:creationId xmlns:a16="http://schemas.microsoft.com/office/drawing/2014/main" id="{C478442C-1596-8C7E-7FA1-C65F5139B32B}"/>
              </a:ext>
            </a:extLst>
          </p:cNvPr>
          <p:cNvSpPr/>
          <p:nvPr/>
        </p:nvSpPr>
        <p:spPr>
          <a:xfrm>
            <a:off x="3926125" y="5115612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43" name="Textfeld 142">
            <a:extLst>
              <a:ext uri="{FF2B5EF4-FFF2-40B4-BE49-F238E27FC236}">
                <a16:creationId xmlns:a16="http://schemas.microsoft.com/office/drawing/2014/main" id="{4437737A-68DA-2C69-813C-70B21B977496}"/>
              </a:ext>
            </a:extLst>
          </p:cNvPr>
          <p:cNvSpPr txBox="1"/>
          <p:nvPr/>
        </p:nvSpPr>
        <p:spPr>
          <a:xfrm>
            <a:off x="2840527" y="2953154"/>
            <a:ext cx="220290" cy="1952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dirty="0"/>
              <a:t>Li+</a:t>
            </a:r>
          </a:p>
        </p:txBody>
      </p:sp>
      <p:sp>
        <p:nvSpPr>
          <p:cNvPr id="144" name="Textfeld 143">
            <a:extLst>
              <a:ext uri="{FF2B5EF4-FFF2-40B4-BE49-F238E27FC236}">
                <a16:creationId xmlns:a16="http://schemas.microsoft.com/office/drawing/2014/main" id="{437FF759-C76D-294C-9CFB-97966A776D0F}"/>
              </a:ext>
            </a:extLst>
          </p:cNvPr>
          <p:cNvSpPr txBox="1"/>
          <p:nvPr/>
        </p:nvSpPr>
        <p:spPr>
          <a:xfrm>
            <a:off x="2156389" y="3194887"/>
            <a:ext cx="220290" cy="1952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dirty="0"/>
              <a:t>Li+</a:t>
            </a:r>
          </a:p>
        </p:txBody>
      </p:sp>
      <p:sp>
        <p:nvSpPr>
          <p:cNvPr id="145" name="Textfeld 144">
            <a:extLst>
              <a:ext uri="{FF2B5EF4-FFF2-40B4-BE49-F238E27FC236}">
                <a16:creationId xmlns:a16="http://schemas.microsoft.com/office/drawing/2014/main" id="{D4CA77E7-866B-CC6C-4228-8CA46C8770C7}"/>
              </a:ext>
            </a:extLst>
          </p:cNvPr>
          <p:cNvSpPr txBox="1"/>
          <p:nvPr/>
        </p:nvSpPr>
        <p:spPr>
          <a:xfrm>
            <a:off x="3800751" y="2363627"/>
            <a:ext cx="220290" cy="1952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dirty="0"/>
              <a:t>Li+</a:t>
            </a:r>
          </a:p>
        </p:txBody>
      </p:sp>
      <p:sp>
        <p:nvSpPr>
          <p:cNvPr id="146" name="Textfeld 145">
            <a:extLst>
              <a:ext uri="{FF2B5EF4-FFF2-40B4-BE49-F238E27FC236}">
                <a16:creationId xmlns:a16="http://schemas.microsoft.com/office/drawing/2014/main" id="{644C077E-ED71-150C-38DA-7937F4E9B662}"/>
              </a:ext>
            </a:extLst>
          </p:cNvPr>
          <p:cNvSpPr txBox="1"/>
          <p:nvPr/>
        </p:nvSpPr>
        <p:spPr>
          <a:xfrm>
            <a:off x="1111272" y="2316763"/>
            <a:ext cx="220290" cy="1952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dirty="0"/>
              <a:t>Li+</a:t>
            </a:r>
          </a:p>
        </p:txBody>
      </p:sp>
      <p:sp>
        <p:nvSpPr>
          <p:cNvPr id="147" name="Ellipse 146">
            <a:extLst>
              <a:ext uri="{FF2B5EF4-FFF2-40B4-BE49-F238E27FC236}">
                <a16:creationId xmlns:a16="http://schemas.microsoft.com/office/drawing/2014/main" id="{7941D976-538B-C4FC-2A96-1CE6E779DAF8}"/>
              </a:ext>
            </a:extLst>
          </p:cNvPr>
          <p:cNvSpPr/>
          <p:nvPr/>
        </p:nvSpPr>
        <p:spPr>
          <a:xfrm>
            <a:off x="3520236" y="3554473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0" name="Ellipse 149">
            <a:extLst>
              <a:ext uri="{FF2B5EF4-FFF2-40B4-BE49-F238E27FC236}">
                <a16:creationId xmlns:a16="http://schemas.microsoft.com/office/drawing/2014/main" id="{57850F9D-16C6-5348-2A91-99F99C554A7E}"/>
              </a:ext>
            </a:extLst>
          </p:cNvPr>
          <p:cNvSpPr/>
          <p:nvPr/>
        </p:nvSpPr>
        <p:spPr>
          <a:xfrm>
            <a:off x="2024282" y="4363019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70" name="Pfeil nach rechts 169">
            <a:extLst>
              <a:ext uri="{FF2B5EF4-FFF2-40B4-BE49-F238E27FC236}">
                <a16:creationId xmlns:a16="http://schemas.microsoft.com/office/drawing/2014/main" id="{C07F214E-C54A-74E4-F17D-BCA7578690F1}"/>
              </a:ext>
            </a:extLst>
          </p:cNvPr>
          <p:cNvSpPr/>
          <p:nvPr/>
        </p:nvSpPr>
        <p:spPr>
          <a:xfrm>
            <a:off x="4903927" y="3312095"/>
            <a:ext cx="706799" cy="424382"/>
          </a:xfrm>
          <a:prstGeom prst="rightArrow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71" name="Freihandform 170">
            <a:extLst>
              <a:ext uri="{FF2B5EF4-FFF2-40B4-BE49-F238E27FC236}">
                <a16:creationId xmlns:a16="http://schemas.microsoft.com/office/drawing/2014/main" id="{E759208E-5443-EBDB-EAC0-742BA56F5668}"/>
              </a:ext>
            </a:extLst>
          </p:cNvPr>
          <p:cNvSpPr/>
          <p:nvPr/>
        </p:nvSpPr>
        <p:spPr>
          <a:xfrm>
            <a:off x="2955633" y="3736476"/>
            <a:ext cx="4995112" cy="1374441"/>
          </a:xfrm>
          <a:custGeom>
            <a:avLst/>
            <a:gdLst>
              <a:gd name="connsiteX0" fmla="*/ 0 w 5999517"/>
              <a:gd name="connsiteY0" fmla="*/ 690734 h 1139164"/>
              <a:gd name="connsiteX1" fmla="*/ 2374809 w 5999517"/>
              <a:gd name="connsiteY1" fmla="*/ 1111753 h 1139164"/>
              <a:gd name="connsiteX2" fmla="*/ 5999517 w 5999517"/>
              <a:gd name="connsiteY2" fmla="*/ 0 h 1139164"/>
              <a:gd name="connsiteX0" fmla="*/ 0 w 6196869"/>
              <a:gd name="connsiteY0" fmla="*/ 427597 h 1118788"/>
              <a:gd name="connsiteX1" fmla="*/ 2572161 w 6196869"/>
              <a:gd name="connsiteY1" fmla="*/ 1111753 h 1118788"/>
              <a:gd name="connsiteX2" fmla="*/ 6196869 w 6196869"/>
              <a:gd name="connsiteY2" fmla="*/ 0 h 1118788"/>
              <a:gd name="connsiteX0" fmla="*/ 0 w 6196869"/>
              <a:gd name="connsiteY0" fmla="*/ 427597 h 1132461"/>
              <a:gd name="connsiteX1" fmla="*/ 2572161 w 6196869"/>
              <a:gd name="connsiteY1" fmla="*/ 1111753 h 1132461"/>
              <a:gd name="connsiteX2" fmla="*/ 6196869 w 6196869"/>
              <a:gd name="connsiteY2" fmla="*/ 0 h 1132461"/>
              <a:gd name="connsiteX0" fmla="*/ 0 w 6315280"/>
              <a:gd name="connsiteY0" fmla="*/ 874930 h 1608681"/>
              <a:gd name="connsiteX1" fmla="*/ 2572161 w 6315280"/>
              <a:gd name="connsiteY1" fmla="*/ 1559086 h 1608681"/>
              <a:gd name="connsiteX2" fmla="*/ 6315280 w 6315280"/>
              <a:gd name="connsiteY2" fmla="*/ 0 h 1608681"/>
              <a:gd name="connsiteX0" fmla="*/ 0 w 6315280"/>
              <a:gd name="connsiteY0" fmla="*/ 874930 h 1608681"/>
              <a:gd name="connsiteX1" fmla="*/ 2572161 w 6315280"/>
              <a:gd name="connsiteY1" fmla="*/ 1559086 h 1608681"/>
              <a:gd name="connsiteX2" fmla="*/ 6315280 w 6315280"/>
              <a:gd name="connsiteY2" fmla="*/ 0 h 1608681"/>
              <a:gd name="connsiteX0" fmla="*/ 0 w 6315280"/>
              <a:gd name="connsiteY0" fmla="*/ 874930 h 1715210"/>
              <a:gd name="connsiteX1" fmla="*/ 2993180 w 6315280"/>
              <a:gd name="connsiteY1" fmla="*/ 1677497 h 1715210"/>
              <a:gd name="connsiteX2" fmla="*/ 6315280 w 6315280"/>
              <a:gd name="connsiteY2" fmla="*/ 0 h 1715210"/>
              <a:gd name="connsiteX0" fmla="*/ 0 w 6315280"/>
              <a:gd name="connsiteY0" fmla="*/ 874930 h 1695473"/>
              <a:gd name="connsiteX1" fmla="*/ 2993180 w 6315280"/>
              <a:gd name="connsiteY1" fmla="*/ 1677497 h 1695473"/>
              <a:gd name="connsiteX2" fmla="*/ 6315280 w 6315280"/>
              <a:gd name="connsiteY2" fmla="*/ 0 h 1695473"/>
              <a:gd name="connsiteX0" fmla="*/ 0 w 6315280"/>
              <a:gd name="connsiteY0" fmla="*/ 874930 h 1695473"/>
              <a:gd name="connsiteX1" fmla="*/ 2993180 w 6315280"/>
              <a:gd name="connsiteY1" fmla="*/ 1677497 h 1695473"/>
              <a:gd name="connsiteX2" fmla="*/ 6315280 w 6315280"/>
              <a:gd name="connsiteY2" fmla="*/ 0 h 1695473"/>
              <a:gd name="connsiteX0" fmla="*/ 0 w 6336452"/>
              <a:gd name="connsiteY0" fmla="*/ 2088455 h 3007377"/>
              <a:gd name="connsiteX1" fmla="*/ 2993180 w 6336452"/>
              <a:gd name="connsiteY1" fmla="*/ 2891022 h 3007377"/>
              <a:gd name="connsiteX2" fmla="*/ 6336452 w 6336452"/>
              <a:gd name="connsiteY2" fmla="*/ 0 h 3007377"/>
              <a:gd name="connsiteX0" fmla="*/ 0 w 6336452"/>
              <a:gd name="connsiteY0" fmla="*/ 2088455 h 2557654"/>
              <a:gd name="connsiteX1" fmla="*/ 3924806 w 6336452"/>
              <a:gd name="connsiteY1" fmla="*/ 2263623 h 2557654"/>
              <a:gd name="connsiteX2" fmla="*/ 6336452 w 6336452"/>
              <a:gd name="connsiteY2" fmla="*/ 0 h 2557654"/>
              <a:gd name="connsiteX0" fmla="*/ 0 w 6336452"/>
              <a:gd name="connsiteY0" fmla="*/ 2088455 h 2631677"/>
              <a:gd name="connsiteX1" fmla="*/ 3938921 w 6336452"/>
              <a:gd name="connsiteY1" fmla="*/ 2395708 h 2631677"/>
              <a:gd name="connsiteX2" fmla="*/ 6336452 w 6336452"/>
              <a:gd name="connsiteY2" fmla="*/ 0 h 2631677"/>
              <a:gd name="connsiteX0" fmla="*/ 0 w 6312378"/>
              <a:gd name="connsiteY0" fmla="*/ 1131744 h 2470505"/>
              <a:gd name="connsiteX1" fmla="*/ 3914847 w 6312378"/>
              <a:gd name="connsiteY1" fmla="*/ 2395708 h 2470505"/>
              <a:gd name="connsiteX2" fmla="*/ 6312378 w 6312378"/>
              <a:gd name="connsiteY2" fmla="*/ 0 h 2470505"/>
              <a:gd name="connsiteX0" fmla="*/ 0 w 6312378"/>
              <a:gd name="connsiteY0" fmla="*/ 1131744 h 2042005"/>
              <a:gd name="connsiteX1" fmla="*/ 3553741 w 6312378"/>
              <a:gd name="connsiteY1" fmla="*/ 1924285 h 2042005"/>
              <a:gd name="connsiteX2" fmla="*/ 6312378 w 6312378"/>
              <a:gd name="connsiteY2" fmla="*/ 0 h 2042005"/>
              <a:gd name="connsiteX0" fmla="*/ 0 w 6312378"/>
              <a:gd name="connsiteY0" fmla="*/ 1131744 h 2042005"/>
              <a:gd name="connsiteX1" fmla="*/ 3553741 w 6312378"/>
              <a:gd name="connsiteY1" fmla="*/ 1924285 h 2042005"/>
              <a:gd name="connsiteX2" fmla="*/ 6312378 w 6312378"/>
              <a:gd name="connsiteY2" fmla="*/ 0 h 2042005"/>
              <a:gd name="connsiteX0" fmla="*/ 0 w 6312378"/>
              <a:gd name="connsiteY0" fmla="*/ 1131744 h 2042005"/>
              <a:gd name="connsiteX1" fmla="*/ 3553741 w 6312378"/>
              <a:gd name="connsiteY1" fmla="*/ 1924285 h 2042005"/>
              <a:gd name="connsiteX2" fmla="*/ 6312378 w 6312378"/>
              <a:gd name="connsiteY2" fmla="*/ 0 h 2042005"/>
              <a:gd name="connsiteX0" fmla="*/ 0 w 6312378"/>
              <a:gd name="connsiteY0" fmla="*/ 1131744 h 2021505"/>
              <a:gd name="connsiteX1" fmla="*/ 3553741 w 6312378"/>
              <a:gd name="connsiteY1" fmla="*/ 1924285 h 2021505"/>
              <a:gd name="connsiteX2" fmla="*/ 6312378 w 6312378"/>
              <a:gd name="connsiteY2" fmla="*/ 0 h 2021505"/>
              <a:gd name="connsiteX0" fmla="*/ 0 w 6312378"/>
              <a:gd name="connsiteY0" fmla="*/ 1131744 h 1991442"/>
              <a:gd name="connsiteX1" fmla="*/ 3908827 w 6312378"/>
              <a:gd name="connsiteY1" fmla="*/ 1889620 h 1991442"/>
              <a:gd name="connsiteX2" fmla="*/ 6312378 w 6312378"/>
              <a:gd name="connsiteY2" fmla="*/ 0 h 1991442"/>
              <a:gd name="connsiteX0" fmla="*/ 0 w 6312378"/>
              <a:gd name="connsiteY0" fmla="*/ 1131744 h 2000748"/>
              <a:gd name="connsiteX1" fmla="*/ 3908827 w 6312378"/>
              <a:gd name="connsiteY1" fmla="*/ 1889620 h 2000748"/>
              <a:gd name="connsiteX2" fmla="*/ 6312378 w 6312378"/>
              <a:gd name="connsiteY2" fmla="*/ 0 h 2000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312378" h="2000748">
                <a:moveTo>
                  <a:pt x="0" y="1131744"/>
                </a:moveTo>
                <a:cubicBezTo>
                  <a:pt x="799277" y="1801098"/>
                  <a:pt x="2756458" y="2209965"/>
                  <a:pt x="3908827" y="1889620"/>
                </a:cubicBezTo>
                <a:cubicBezTo>
                  <a:pt x="5061196" y="1569275"/>
                  <a:pt x="5263121" y="1419293"/>
                  <a:pt x="6312378" y="0"/>
                </a:cubicBezTo>
              </a:path>
            </a:pathLst>
          </a:custGeom>
          <a:ln>
            <a:headEnd type="arrow" w="med" len="med"/>
            <a:tailEnd type="arrow" w="med" len="med"/>
          </a:ln>
          <a:effectLst/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2" name="Gewitterblitz 171">
            <a:extLst>
              <a:ext uri="{FF2B5EF4-FFF2-40B4-BE49-F238E27FC236}">
                <a16:creationId xmlns:a16="http://schemas.microsoft.com/office/drawing/2014/main" id="{E8BC2680-F786-F0DD-5123-C80F71195DFD}"/>
              </a:ext>
            </a:extLst>
          </p:cNvPr>
          <p:cNvSpPr/>
          <p:nvPr/>
        </p:nvSpPr>
        <p:spPr>
          <a:xfrm rot="158134">
            <a:off x="2821582" y="3855251"/>
            <a:ext cx="360387" cy="472738"/>
          </a:xfrm>
          <a:prstGeom prst="lightningBolt">
            <a:avLst/>
          </a:prstGeom>
          <a:solidFill>
            <a:srgbClr val="CE003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148" name="Textplatzhalter 6">
            <a:extLst>
              <a:ext uri="{FF2B5EF4-FFF2-40B4-BE49-F238E27FC236}">
                <a16:creationId xmlns:a16="http://schemas.microsoft.com/office/drawing/2014/main" id="{45F8EB01-C4A9-59AB-B4E1-A80F3885C306}"/>
              </a:ext>
            </a:extLst>
          </p:cNvPr>
          <p:cNvSpPr txBox="1">
            <a:spLocks/>
          </p:cNvSpPr>
          <p:nvPr/>
        </p:nvSpPr>
        <p:spPr>
          <a:xfrm>
            <a:off x="576263" y="5651198"/>
            <a:ext cx="10367843" cy="397201"/>
          </a:xfrm>
          <a:prstGeom prst="rect">
            <a:avLst/>
          </a:prstGeom>
          <a:solidFill>
            <a:schemeClr val="accent5"/>
          </a:solidFill>
        </p:spPr>
        <p:txBody>
          <a:bodyPr vert="horz" wrap="square" lIns="108000" tIns="72000" rIns="108000" bIns="108000" rtlCol="0" anchor="b" anchorCtr="0">
            <a:spAutoFit/>
          </a:bodyPr>
          <a:lstStyle>
            <a:lvl1pPr marL="285750" indent="-285750">
              <a:spcBef>
                <a:spcPts val="700"/>
              </a:spcBef>
              <a:buFont typeface="Wingdings" panose="05000000000000000000" pitchFamily="2" charset="2"/>
              <a:buChar char="à"/>
              <a:defRPr sz="14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182563" indent="-182563">
              <a:spcBef>
                <a:spcPts val="700"/>
              </a:spcBef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2pPr>
            <a:lvl3pPr marL="358775" indent="-176213">
              <a:spcBef>
                <a:spcPts val="700"/>
              </a:spcBef>
              <a:buFont typeface="Arial" pitchFamily="34" charset="0"/>
              <a:buChar char="–"/>
              <a:defRPr sz="1400">
                <a:latin typeface="Arial" pitchFamily="34" charset="0"/>
                <a:cs typeface="Arial" pitchFamily="34" charset="0"/>
              </a:defRPr>
            </a:lvl3pPr>
            <a:lvl4pPr marL="541338" indent="-182563">
              <a:spcBef>
                <a:spcPts val="700"/>
              </a:spcBef>
              <a:buFont typeface="Arial" pitchFamily="34" charset="0"/>
              <a:buChar char="•"/>
              <a:defRPr sz="1400">
                <a:latin typeface="Arial" pitchFamily="34" charset="0"/>
                <a:cs typeface="Arial" pitchFamily="34" charset="0"/>
              </a:defRPr>
            </a:lvl4pPr>
            <a:lvl5pPr marL="715963" indent="-174625">
              <a:spcBef>
                <a:spcPts val="700"/>
              </a:spcBef>
              <a:buFont typeface="Arial" pitchFamily="34" charset="0"/>
              <a:buChar char="–"/>
              <a:defRPr sz="1400" b="0">
                <a:latin typeface="Arial" pitchFamily="34" charset="0"/>
                <a:cs typeface="Arial" pitchFamily="34" charset="0"/>
              </a:defRPr>
            </a:lvl5pPr>
            <a:lvl6pPr marL="898525" indent="-182563">
              <a:spcBef>
                <a:spcPts val="700"/>
              </a:spcBef>
              <a:buFont typeface="Arial" pitchFamily="34" charset="0"/>
              <a:buChar char="•"/>
              <a:defRPr sz="1400" baseline="0"/>
            </a:lvl6pPr>
            <a:lvl7pPr marL="1074738" indent="-176213">
              <a:spcBef>
                <a:spcPts val="700"/>
              </a:spcBef>
              <a:buFont typeface="Arial" pitchFamily="34" charset="0"/>
              <a:buChar char="–"/>
              <a:defRPr sz="1400"/>
            </a:lvl7pPr>
            <a:lvl8pPr marL="1257300" indent="-182563">
              <a:spcBef>
                <a:spcPts val="700"/>
              </a:spcBef>
              <a:buFont typeface="Arial" pitchFamily="34" charset="0"/>
              <a:buChar char="•"/>
              <a:defRPr sz="1400"/>
            </a:lvl8pPr>
            <a:lvl9pPr marL="1431925" indent="-174625">
              <a:spcBef>
                <a:spcPts val="700"/>
              </a:spcBef>
              <a:buFont typeface="Arial" pitchFamily="34" charset="0"/>
              <a:buChar char="–"/>
              <a:defRPr sz="1400"/>
            </a:lvl9pPr>
          </a:lstStyle>
          <a:p>
            <a:r>
              <a:rPr lang="en-US" dirty="0"/>
              <a:t>Internal short circuit can be modelled as a parallel resistor in the equivalent circuit</a:t>
            </a:r>
          </a:p>
        </p:txBody>
      </p:sp>
      <p:sp>
        <p:nvSpPr>
          <p:cNvPr id="149" name="Ellipse 148">
            <a:extLst>
              <a:ext uri="{FF2B5EF4-FFF2-40B4-BE49-F238E27FC236}">
                <a16:creationId xmlns:a16="http://schemas.microsoft.com/office/drawing/2014/main" id="{962245D8-CA30-B9A5-0B55-BB00292675BB}"/>
              </a:ext>
            </a:extLst>
          </p:cNvPr>
          <p:cNvSpPr/>
          <p:nvPr/>
        </p:nvSpPr>
        <p:spPr>
          <a:xfrm>
            <a:off x="3721585" y="4105180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1" name="Ellipse 150">
            <a:extLst>
              <a:ext uri="{FF2B5EF4-FFF2-40B4-BE49-F238E27FC236}">
                <a16:creationId xmlns:a16="http://schemas.microsoft.com/office/drawing/2014/main" id="{684C7178-B5C6-7A5A-0827-D820238A592B}"/>
              </a:ext>
            </a:extLst>
          </p:cNvPr>
          <p:cNvSpPr/>
          <p:nvPr/>
        </p:nvSpPr>
        <p:spPr>
          <a:xfrm>
            <a:off x="3520236" y="3554473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4" name="Ellipse 153">
            <a:extLst>
              <a:ext uri="{FF2B5EF4-FFF2-40B4-BE49-F238E27FC236}">
                <a16:creationId xmlns:a16="http://schemas.microsoft.com/office/drawing/2014/main" id="{3A02C8C3-AB0A-7E59-9D13-A63DFF64A85D}"/>
              </a:ext>
            </a:extLst>
          </p:cNvPr>
          <p:cNvSpPr/>
          <p:nvPr/>
        </p:nvSpPr>
        <p:spPr>
          <a:xfrm>
            <a:off x="3520236" y="3554473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5" name="Ellipse 154">
            <a:extLst>
              <a:ext uri="{FF2B5EF4-FFF2-40B4-BE49-F238E27FC236}">
                <a16:creationId xmlns:a16="http://schemas.microsoft.com/office/drawing/2014/main" id="{C396076F-B98D-7330-2AD4-B0C68382CF54}"/>
              </a:ext>
            </a:extLst>
          </p:cNvPr>
          <p:cNvSpPr/>
          <p:nvPr/>
        </p:nvSpPr>
        <p:spPr>
          <a:xfrm>
            <a:off x="3721585" y="4105180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6" name="Ellipse 155">
            <a:extLst>
              <a:ext uri="{FF2B5EF4-FFF2-40B4-BE49-F238E27FC236}">
                <a16:creationId xmlns:a16="http://schemas.microsoft.com/office/drawing/2014/main" id="{B24CC573-B3D4-FA15-8EB7-7127384AAF80}"/>
              </a:ext>
            </a:extLst>
          </p:cNvPr>
          <p:cNvSpPr/>
          <p:nvPr/>
        </p:nvSpPr>
        <p:spPr>
          <a:xfrm>
            <a:off x="3708816" y="4615408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7" name="Ellipse 156">
            <a:extLst>
              <a:ext uri="{FF2B5EF4-FFF2-40B4-BE49-F238E27FC236}">
                <a16:creationId xmlns:a16="http://schemas.microsoft.com/office/drawing/2014/main" id="{D5EB57ED-75D9-5A7C-A5DB-7954169C4757}"/>
              </a:ext>
            </a:extLst>
          </p:cNvPr>
          <p:cNvSpPr/>
          <p:nvPr/>
        </p:nvSpPr>
        <p:spPr>
          <a:xfrm>
            <a:off x="3520236" y="3554473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8" name="Ellipse 157">
            <a:extLst>
              <a:ext uri="{FF2B5EF4-FFF2-40B4-BE49-F238E27FC236}">
                <a16:creationId xmlns:a16="http://schemas.microsoft.com/office/drawing/2014/main" id="{DD45A98C-F3D3-D57C-EE8F-98328C768AB6}"/>
              </a:ext>
            </a:extLst>
          </p:cNvPr>
          <p:cNvSpPr/>
          <p:nvPr/>
        </p:nvSpPr>
        <p:spPr>
          <a:xfrm>
            <a:off x="3708816" y="4615408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159" name="Ellipse 158">
            <a:extLst>
              <a:ext uri="{FF2B5EF4-FFF2-40B4-BE49-F238E27FC236}">
                <a16:creationId xmlns:a16="http://schemas.microsoft.com/office/drawing/2014/main" id="{F1991CAF-3685-A69F-86EA-398A3C320559}"/>
              </a:ext>
            </a:extLst>
          </p:cNvPr>
          <p:cNvSpPr/>
          <p:nvPr/>
        </p:nvSpPr>
        <p:spPr>
          <a:xfrm>
            <a:off x="3721585" y="4105180"/>
            <a:ext cx="142701" cy="142701"/>
          </a:xfrm>
          <a:prstGeom prst="ellipse">
            <a:avLst/>
          </a:prstGeom>
          <a:solidFill>
            <a:schemeClr val="bg1"/>
          </a:solidFill>
          <a:ln w="19050" cap="flat" cmpd="sng" algn="ctr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4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endParaRPr lang="en-US" sz="2000" b="1" dirty="0">
              <a:solidFill>
                <a:schemeClr val="bg1"/>
              </a:solidFill>
            </a:endParaRPr>
          </a:p>
        </p:txBody>
      </p:sp>
      <p:grpSp>
        <p:nvGrpSpPr>
          <p:cNvPr id="168" name="Gruppieren 167">
            <a:extLst>
              <a:ext uri="{FF2B5EF4-FFF2-40B4-BE49-F238E27FC236}">
                <a16:creationId xmlns:a16="http://schemas.microsoft.com/office/drawing/2014/main" id="{6C004A8F-B689-D3CB-C507-995FF94BD894}"/>
              </a:ext>
            </a:extLst>
          </p:cNvPr>
          <p:cNvGrpSpPr/>
          <p:nvPr/>
        </p:nvGrpSpPr>
        <p:grpSpPr>
          <a:xfrm>
            <a:off x="7920484" y="2629190"/>
            <a:ext cx="720080" cy="1406720"/>
            <a:chOff x="7920484" y="2629190"/>
            <a:chExt cx="720080" cy="1406720"/>
          </a:xfrm>
        </p:grpSpPr>
        <p:cxnSp>
          <p:nvCxnSpPr>
            <p:cNvPr id="174" name="Gerader Verbinder 173">
              <a:extLst>
                <a:ext uri="{FF2B5EF4-FFF2-40B4-BE49-F238E27FC236}">
                  <a16:creationId xmlns:a16="http://schemas.microsoft.com/office/drawing/2014/main" id="{6FF1282B-B8E1-6F6A-FCA7-F765F5F0A89F}"/>
                </a:ext>
              </a:extLst>
            </p:cNvPr>
            <p:cNvCxnSpPr/>
            <p:nvPr/>
          </p:nvCxnSpPr>
          <p:spPr>
            <a:xfrm flipH="1">
              <a:off x="7920484" y="2910622"/>
              <a:ext cx="138888" cy="0"/>
            </a:xfrm>
            <a:prstGeom prst="line">
              <a:avLst/>
            </a:prstGeom>
            <a:ln cap="sq">
              <a:headEnd type="triangle" w="med" len="med"/>
              <a:tailEnd type="none" w="med" len="med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grpSp>
          <p:nvGrpSpPr>
            <p:cNvPr id="175" name="Gruppieren 174">
              <a:extLst>
                <a:ext uri="{FF2B5EF4-FFF2-40B4-BE49-F238E27FC236}">
                  <a16:creationId xmlns:a16="http://schemas.microsoft.com/office/drawing/2014/main" id="{C82628DE-F857-E189-97D8-6E92A522196A}"/>
                </a:ext>
              </a:extLst>
            </p:cNvPr>
            <p:cNvGrpSpPr/>
            <p:nvPr/>
          </p:nvGrpSpPr>
          <p:grpSpPr>
            <a:xfrm>
              <a:off x="8049784" y="2874618"/>
              <a:ext cx="590780" cy="1161292"/>
              <a:chOff x="8126627" y="2874618"/>
              <a:chExt cx="590780" cy="1161292"/>
            </a:xfrm>
          </p:grpSpPr>
          <p:sp>
            <p:nvSpPr>
              <p:cNvPr id="177" name="Rechteck 176">
                <a:extLst>
                  <a:ext uri="{FF2B5EF4-FFF2-40B4-BE49-F238E27FC236}">
                    <a16:creationId xmlns:a16="http://schemas.microsoft.com/office/drawing/2014/main" id="{AFD240D9-29FF-8615-4AE0-EF6049E33330}"/>
                  </a:ext>
                </a:extLst>
              </p:cNvPr>
              <p:cNvSpPr/>
              <p:nvPr/>
            </p:nvSpPr>
            <p:spPr>
              <a:xfrm rot="16200000">
                <a:off x="7982639" y="3371737"/>
                <a:ext cx="504000" cy="216024"/>
              </a:xfrm>
              <a:prstGeom prst="rect">
                <a:avLst/>
              </a:prstGeom>
              <a:ln/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78" name="Gerader Verbinder 177">
                <a:extLst>
                  <a:ext uri="{FF2B5EF4-FFF2-40B4-BE49-F238E27FC236}">
                    <a16:creationId xmlns:a16="http://schemas.microsoft.com/office/drawing/2014/main" id="{F65BABE3-7DE2-BC02-D3FF-232051D24E82}"/>
                  </a:ext>
                </a:extLst>
              </p:cNvPr>
              <p:cNvCxnSpPr>
                <a:stCxn id="182" idx="0"/>
                <a:endCxn id="177" idx="1"/>
              </p:cNvCxnSpPr>
              <p:nvPr/>
            </p:nvCxnSpPr>
            <p:spPr>
              <a:xfrm flipH="1" flipV="1">
                <a:off x="8234639" y="3731749"/>
                <a:ext cx="1489" cy="232153"/>
              </a:xfrm>
              <a:prstGeom prst="line">
                <a:avLst/>
              </a:prstGeom>
              <a:ln cap="sq">
                <a:tailEnd type="none"/>
              </a:ln>
              <a:effectLst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cxnSp>
            <p:nvCxnSpPr>
              <p:cNvPr id="179" name="Gerader Verbinder 178">
                <a:extLst>
                  <a:ext uri="{FF2B5EF4-FFF2-40B4-BE49-F238E27FC236}">
                    <a16:creationId xmlns:a16="http://schemas.microsoft.com/office/drawing/2014/main" id="{BF1051ED-D158-7D2E-2AD3-1B1E456753AE}"/>
                  </a:ext>
                </a:extLst>
              </p:cNvPr>
              <p:cNvCxnSpPr>
                <a:stCxn id="177" idx="3"/>
                <a:endCxn id="181" idx="4"/>
              </p:cNvCxnSpPr>
              <p:nvPr/>
            </p:nvCxnSpPr>
            <p:spPr>
              <a:xfrm flipH="1" flipV="1">
                <a:off x="8232754" y="2946626"/>
                <a:ext cx="1885" cy="281123"/>
              </a:xfrm>
              <a:prstGeom prst="line">
                <a:avLst/>
              </a:prstGeom>
              <a:ln cap="sq">
                <a:tailEnd type="none"/>
              </a:ln>
              <a:effectLst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80" name="Textfeld 179">
                <a:extLst>
                  <a:ext uri="{FF2B5EF4-FFF2-40B4-BE49-F238E27FC236}">
                    <a16:creationId xmlns:a16="http://schemas.microsoft.com/office/drawing/2014/main" id="{4276E7FA-CCED-B6E1-BD46-7EC93778E4F6}"/>
                  </a:ext>
                </a:extLst>
              </p:cNvPr>
              <p:cNvSpPr txBox="1"/>
              <p:nvPr/>
            </p:nvSpPr>
            <p:spPr>
              <a:xfrm>
                <a:off x="8441690" y="3372269"/>
                <a:ext cx="275717" cy="2154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>
                  <a:spcBef>
                    <a:spcPts val="800"/>
                  </a:spcBef>
                </a:pPr>
                <a:r>
                  <a:rPr lang="en-US" sz="1400"/>
                  <a:t>R</a:t>
                </a:r>
                <a:r>
                  <a:rPr lang="en-US" sz="1400" baseline="-25000"/>
                  <a:t>isc</a:t>
                </a:r>
                <a:endParaRPr lang="en-US" sz="1400" baseline="-25000" dirty="0"/>
              </a:p>
            </p:txBody>
          </p:sp>
          <p:sp>
            <p:nvSpPr>
              <p:cNvPr id="181" name="Ellipse 180">
                <a:extLst>
                  <a:ext uri="{FF2B5EF4-FFF2-40B4-BE49-F238E27FC236}">
                    <a16:creationId xmlns:a16="http://schemas.microsoft.com/office/drawing/2014/main" id="{10CFEDA2-4872-024B-F47C-A0E9095192EF}"/>
                  </a:ext>
                </a:extLst>
              </p:cNvPr>
              <p:cNvSpPr/>
              <p:nvPr/>
            </p:nvSpPr>
            <p:spPr>
              <a:xfrm>
                <a:off x="8196750" y="2874618"/>
                <a:ext cx="72008" cy="720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82" name="Ellipse 181">
                <a:extLst>
                  <a:ext uri="{FF2B5EF4-FFF2-40B4-BE49-F238E27FC236}">
                    <a16:creationId xmlns:a16="http://schemas.microsoft.com/office/drawing/2014/main" id="{D9CA7276-45AF-E0FE-8D6D-C01886D3C35D}"/>
                  </a:ext>
                </a:extLst>
              </p:cNvPr>
              <p:cNvSpPr/>
              <p:nvPr/>
            </p:nvSpPr>
            <p:spPr>
              <a:xfrm>
                <a:off x="8200124" y="3963902"/>
                <a:ext cx="72008" cy="7200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l"/>
                <a:endParaRPr lang="en-US" sz="1400" b="1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183" name="Gerader Verbinder 182">
                <a:extLst>
                  <a:ext uri="{FF2B5EF4-FFF2-40B4-BE49-F238E27FC236}">
                    <a16:creationId xmlns:a16="http://schemas.microsoft.com/office/drawing/2014/main" id="{8E33411F-093B-DD22-085B-DB7A98EB989D}"/>
                  </a:ext>
                </a:extLst>
              </p:cNvPr>
              <p:cNvCxnSpPr/>
              <p:nvPr/>
            </p:nvCxnSpPr>
            <p:spPr>
              <a:xfrm rot="5400000" flipH="1">
                <a:off x="8163310" y="2998702"/>
                <a:ext cx="138888" cy="0"/>
              </a:xfrm>
              <a:prstGeom prst="line">
                <a:avLst/>
              </a:prstGeom>
              <a:ln cap="sq">
                <a:headEnd type="triangle" w="med" len="med"/>
                <a:tailEnd type="none" w="med" len="med"/>
              </a:ln>
              <a:effectLst/>
            </p:spPr>
            <p:style>
              <a:lnRef idx="2">
                <a:schemeClr val="accent4"/>
              </a:lnRef>
              <a:fillRef idx="0">
                <a:schemeClr val="accent4"/>
              </a:fillRef>
              <a:effectRef idx="1">
                <a:schemeClr val="accent4"/>
              </a:effectRef>
              <a:fontRef idx="minor">
                <a:schemeClr val="tx1"/>
              </a:fontRef>
            </p:style>
          </p:cxnSp>
          <p:sp>
            <p:nvSpPr>
              <p:cNvPr id="184" name="Textfeld 183">
                <a:extLst>
                  <a:ext uri="{FF2B5EF4-FFF2-40B4-BE49-F238E27FC236}">
                    <a16:creationId xmlns:a16="http://schemas.microsoft.com/office/drawing/2014/main" id="{EED9CB55-F7FB-2D06-B81B-CF1B9655704E}"/>
                  </a:ext>
                </a:extLst>
              </p:cNvPr>
              <p:cNvSpPr txBox="1"/>
              <p:nvPr/>
            </p:nvSpPr>
            <p:spPr>
              <a:xfrm>
                <a:off x="8322929" y="2979465"/>
                <a:ext cx="185948" cy="2154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>
                  <a:spcBef>
                    <a:spcPts val="800"/>
                  </a:spcBef>
                </a:pPr>
                <a:r>
                  <a:rPr lang="en-US" sz="1400"/>
                  <a:t>i</a:t>
                </a:r>
                <a:r>
                  <a:rPr lang="en-US" sz="1400" baseline="-25000"/>
                  <a:t>isc</a:t>
                </a:r>
                <a:endParaRPr lang="en-US" sz="1400" baseline="-25000" dirty="0"/>
              </a:p>
            </p:txBody>
          </p:sp>
        </p:grpSp>
        <p:sp>
          <p:nvSpPr>
            <p:cNvPr id="176" name="Textfeld 175">
              <a:extLst>
                <a:ext uri="{FF2B5EF4-FFF2-40B4-BE49-F238E27FC236}">
                  <a16:creationId xmlns:a16="http://schemas.microsoft.com/office/drawing/2014/main" id="{0A7EA8AE-AFDA-2AF2-E1E7-37E7EA1607A5}"/>
                </a:ext>
              </a:extLst>
            </p:cNvPr>
            <p:cNvSpPr txBox="1"/>
            <p:nvPr/>
          </p:nvSpPr>
          <p:spPr>
            <a:xfrm>
              <a:off x="7947632" y="2629190"/>
              <a:ext cx="107402" cy="215444"/>
            </a:xfrm>
            <a:prstGeom prst="rect">
              <a:avLst/>
            </a:prstGeom>
          </p:spPr>
          <p:txBody>
            <a:bodyPr vert="horz" wrap="none" lIns="0" tIns="0" rIns="0" bIns="0" rtlCol="0">
              <a:spAutoFit/>
            </a:bodyPr>
            <a:lstStyle/>
            <a:p>
              <a:pPr>
                <a:spcBef>
                  <a:spcPts val="800"/>
                </a:spcBef>
              </a:pPr>
              <a:r>
                <a:rPr lang="en-US" sz="1400"/>
                <a:t>i</a:t>
              </a:r>
              <a:r>
                <a:rPr lang="en-US" sz="1400" baseline="-25000"/>
                <a:t>0</a:t>
              </a:r>
              <a:endParaRPr lang="en-US" sz="1400" baseline="-25000" dirty="0"/>
            </a:p>
          </p:txBody>
        </p:sp>
      </p:grpSp>
      <p:sp>
        <p:nvSpPr>
          <p:cNvPr id="185" name="TextBox 1">
            <a:extLst>
              <a:ext uri="{FF2B5EF4-FFF2-40B4-BE49-F238E27FC236}">
                <a16:creationId xmlns:a16="http://schemas.microsoft.com/office/drawing/2014/main" id="{057C874B-5744-4A82-C0EA-48DD76A3DB56}"/>
              </a:ext>
            </a:extLst>
          </p:cNvPr>
          <p:cNvSpPr txBox="1"/>
          <p:nvPr/>
        </p:nvSpPr>
        <p:spPr>
          <a:xfrm>
            <a:off x="6104072" y="1223863"/>
            <a:ext cx="4840034" cy="707886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defTabSz="863996">
              <a:spcBef>
                <a:spcPts val="600"/>
              </a:spcBef>
            </a:pPr>
            <a:r>
              <a:rPr lang="en-US" sz="1200" b="1" dirty="0">
                <a:solidFill>
                  <a:prstClr val="black"/>
                </a:solidFill>
                <a:latin typeface="Arial"/>
              </a:rPr>
              <a:t>Electrical equivalent model:</a:t>
            </a:r>
          </a:p>
          <a:p>
            <a:pPr marL="171450" indent="-171450" defTabSz="863996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Arial"/>
              </a:rPr>
              <a:t>Modelling of low frequency behavior</a:t>
            </a:r>
          </a:p>
          <a:p>
            <a:pPr marL="171450" indent="-171450" defTabSz="863996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prstClr val="black"/>
                </a:solidFill>
                <a:latin typeface="Arial"/>
              </a:rPr>
              <a:t>No electro-chemical process</a:t>
            </a:r>
          </a:p>
        </p:txBody>
      </p:sp>
    </p:spTree>
    <p:extLst>
      <p:ext uri="{BB962C8B-B14F-4D97-AF65-F5344CB8AC3E}">
        <p14:creationId xmlns:p14="http://schemas.microsoft.com/office/powerpoint/2010/main" val="36892888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382B7EF2-205F-2E52-24A5-7D9D1DE092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D7E6369C-3CBD-D735-7D4F-DC7310C6B1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Shannon Entropy Method – 10 Ohm </a:t>
            </a:r>
            <a:r>
              <a:rPr lang="en-US" dirty="0" err="1"/>
              <a:t>R</a:t>
            </a:r>
            <a:r>
              <a:rPr lang="en-US" baseline="-25000" dirty="0" err="1"/>
              <a:t>isc</a:t>
            </a:r>
            <a:endParaRPr lang="en-US" baseline="-25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54E1E9B7-8207-3A99-2E4E-66DCE145223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31052CF4-4CDE-3391-C90E-78C02B7459E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graphicFrame>
        <p:nvGraphicFramePr>
          <p:cNvPr id="8" name="Objekt 7">
            <a:extLst>
              <a:ext uri="{FF2B5EF4-FFF2-40B4-BE49-F238E27FC236}">
                <a16:creationId xmlns:a16="http://schemas.microsoft.com/office/drawing/2014/main" id="{2FF811D1-46B9-DCAA-EB7C-6D469F9A8CE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32953706"/>
              </p:ext>
            </p:extLst>
          </p:nvPr>
        </p:nvGraphicFramePr>
        <p:xfrm>
          <a:off x="548612" y="1296206"/>
          <a:ext cx="6404227" cy="453626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UniPlot.Page.3" r:id="rId4" imgW="9442800" imgH="6688800" progId="UniPlot.Page.3">
                  <p:embed/>
                </p:oleObj>
              </mc:Choice>
              <mc:Fallback>
                <p:oleObj name="UniPlot.Page.3" r:id="rId4" imgW="9442800" imgH="6688800" progId="UniPlot.Page.3">
                  <p:embed/>
                  <p:pic>
                    <p:nvPicPr>
                      <p:cNvPr id="8" name="Objekt 7">
                        <a:extLst>
                          <a:ext uri="{FF2B5EF4-FFF2-40B4-BE49-F238E27FC236}">
                            <a16:creationId xmlns:a16="http://schemas.microsoft.com/office/drawing/2014/main" id="{2FF811D1-46B9-DCAA-EB7C-6D469F9A8CE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48612" y="1296206"/>
                        <a:ext cx="6404227" cy="4536269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4200228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Rectangle 269">
            <a:extLst>
              <a:ext uri="{FF2B5EF4-FFF2-40B4-BE49-F238E27FC236}">
                <a16:creationId xmlns:a16="http://schemas.microsoft.com/office/drawing/2014/main" id="{4C2EE6DF-DCDB-8927-CE4B-3E99B3CF691F}"/>
              </a:ext>
            </a:extLst>
          </p:cNvPr>
          <p:cNvSpPr/>
          <p:nvPr/>
        </p:nvSpPr>
        <p:spPr>
          <a:xfrm>
            <a:off x="7746432" y="0"/>
            <a:ext cx="3779838" cy="6480175"/>
          </a:xfrm>
          <a:prstGeom prst="rect">
            <a:avLst/>
          </a:prstGeom>
          <a:solidFill>
            <a:schemeClr val="tx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600">
              <a:solidFill>
                <a:srgbClr val="001A54"/>
              </a:solidFill>
            </a:endParaRPr>
          </a:p>
        </p:txBody>
      </p:sp>
      <p:sp>
        <p:nvSpPr>
          <p:cNvPr id="5" name="Textplatzhalter 7">
            <a:extLst>
              <a:ext uri="{FF2B5EF4-FFF2-40B4-BE49-F238E27FC236}">
                <a16:creationId xmlns:a16="http://schemas.microsoft.com/office/drawing/2014/main" id="{1ACB4AEB-4DA1-98F0-2E54-237A61F6E462}"/>
              </a:ext>
            </a:extLst>
          </p:cNvPr>
          <p:cNvSpPr txBox="1">
            <a:spLocks/>
          </p:cNvSpPr>
          <p:nvPr/>
        </p:nvSpPr>
        <p:spPr>
          <a:xfrm>
            <a:off x="539750" y="359767"/>
            <a:ext cx="10440988" cy="361875"/>
          </a:xfrm>
          <a:prstGeom prst="rect">
            <a:avLst/>
          </a:prstGeom>
        </p:spPr>
        <p:txBody>
          <a:bodyPr vert="horz" wrap="square" lIns="0" tIns="3600" rIns="0" bIns="0" rtlCol="0" anchor="t" anchorCtr="0">
            <a:spAutoFit/>
          </a:bodyPr>
          <a:lstStyle>
            <a:lvl1pPr>
              <a:lnSpc>
                <a:spcPct val="97000"/>
              </a:lnSpc>
              <a:spcBef>
                <a:spcPct val="0"/>
              </a:spcBef>
              <a:spcAft>
                <a:spcPts val="850"/>
              </a:spcAft>
              <a:buNone/>
              <a:defRPr sz="2400" b="1">
                <a:solidFill>
                  <a:srgbClr val="A200E6"/>
                </a:solidFill>
                <a:latin typeface="+mj-lt"/>
                <a:ea typeface="Aktiv Grotesk" panose="020B0504020202020204" pitchFamily="34" charset="0"/>
                <a:cs typeface="Aktiv Grotesk" panose="020B0504020202020204" pitchFamily="34" charset="0"/>
              </a:defRPr>
            </a:lvl1pPr>
            <a:lvl2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54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72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90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solidFill>
                  <a:schemeClr val="tx1"/>
                </a:solidFill>
              </a:rPr>
              <a:t>IAV Battery Development</a:t>
            </a:r>
          </a:p>
        </p:txBody>
      </p:sp>
      <p:pic>
        <p:nvPicPr>
          <p:cNvPr id="44" name="IAV_Logo">
            <a:extLst>
              <a:ext uri="{FF2B5EF4-FFF2-40B4-BE49-F238E27FC236}">
                <a16:creationId xmlns:a16="http://schemas.microsoft.com/office/drawing/2014/main" id="{FEC45C78-4B0E-4A3D-BF9F-37BC3C0B5400}"/>
              </a:ext>
            </a:extLst>
          </p:cNvPr>
          <p:cNvPicPr>
            <a:picLocks noRot="1" noChangeAspect="1" noMove="1" noResize="1"/>
          </p:cNvPicPr>
          <p:nvPr>
            <p:custDataLst>
              <p:tags r:id="rId1"/>
            </p:custDataLst>
          </p:nvPr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7"/>
              </a:ext>
            </a:extLst>
          </a:blip>
          <a:stretch>
            <a:fillRect/>
          </a:stretch>
        </p:blipFill>
        <p:spPr>
          <a:xfrm>
            <a:off x="10148246" y="5868379"/>
            <a:ext cx="976595" cy="539999"/>
          </a:xfrm>
          <a:prstGeom prst="rect">
            <a:avLst/>
          </a:prstGeom>
        </p:spPr>
      </p:pic>
      <p:sp>
        <p:nvSpPr>
          <p:cNvPr id="14" name="Fußzeilenplatzhalter 4">
            <a:extLst>
              <a:ext uri="{FF2B5EF4-FFF2-40B4-BE49-F238E27FC236}">
                <a16:creationId xmlns:a16="http://schemas.microsoft.com/office/drawing/2014/main" id="{F9B9FF12-EF32-02E6-B16D-42418F5572B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>
          <a:xfrm>
            <a:off x="972123" y="6048375"/>
            <a:ext cx="4608513" cy="179364"/>
          </a:xfrm>
        </p:spPr>
        <p:txBody>
          <a:bodyPr/>
          <a:lstStyle/>
          <a:p>
            <a:r>
              <a:rPr lang="en-US">
                <a:solidFill>
                  <a:srgbClr val="001A54"/>
                </a:solidFill>
              </a:rPr>
              <a:t>IAV  10/2024  TD-E5  JoWl  Status: released, public</a:t>
            </a:r>
          </a:p>
        </p:txBody>
      </p:sp>
      <p:sp>
        <p:nvSpPr>
          <p:cNvPr id="16" name="Foliennummernplatzhalter 3">
            <a:extLst>
              <a:ext uri="{FF2B5EF4-FFF2-40B4-BE49-F238E27FC236}">
                <a16:creationId xmlns:a16="http://schemas.microsoft.com/office/drawing/2014/main" id="{5B4AB5B5-D5AA-7B9A-6FC5-2D03C7E7EE7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>
          <a:xfrm>
            <a:off x="539664" y="6048399"/>
            <a:ext cx="360000" cy="179364"/>
          </a:xfrm>
        </p:spPr>
        <p:txBody>
          <a:bodyPr/>
          <a:lstStyle/>
          <a:p>
            <a:fld id="{DD6C52D8-AF7F-4297-9A35-2617B7FF1801}" type="slidenum">
              <a:rPr lang="en-US" noProof="0" smtClean="0"/>
              <a:pPr/>
              <a:t>2</a:t>
            </a:fld>
            <a:endParaRPr lang="en-US" noProof="0"/>
          </a:p>
        </p:txBody>
      </p:sp>
      <p:grpSp>
        <p:nvGrpSpPr>
          <p:cNvPr id="2" name="Gruppieren 1">
            <a:extLst>
              <a:ext uri="{FF2B5EF4-FFF2-40B4-BE49-F238E27FC236}">
                <a16:creationId xmlns:a16="http://schemas.microsoft.com/office/drawing/2014/main" id="{3472C5A8-E99B-223D-AF33-7E2F32B688C1}"/>
              </a:ext>
            </a:extLst>
          </p:cNvPr>
          <p:cNvGrpSpPr/>
          <p:nvPr/>
        </p:nvGrpSpPr>
        <p:grpSpPr>
          <a:xfrm>
            <a:off x="7926890" y="2876655"/>
            <a:ext cx="3053934" cy="906883"/>
            <a:chOff x="7926890" y="2999050"/>
            <a:chExt cx="3053934" cy="906883"/>
          </a:xfrm>
        </p:grpSpPr>
        <p:sp>
          <p:nvSpPr>
            <p:cNvPr id="4" name="Textfeld 3">
              <a:extLst>
                <a:ext uri="{FF2B5EF4-FFF2-40B4-BE49-F238E27FC236}">
                  <a16:creationId xmlns:a16="http://schemas.microsoft.com/office/drawing/2014/main" id="{F2892573-B75C-2FA7-A576-07C95EC6FA82}"/>
                </a:ext>
              </a:extLst>
            </p:cNvPr>
            <p:cNvSpPr txBox="1"/>
            <p:nvPr/>
          </p:nvSpPr>
          <p:spPr>
            <a:xfrm>
              <a:off x="8823318" y="3164491"/>
              <a:ext cx="2157506" cy="576000"/>
            </a:xfrm>
            <a:prstGeom prst="rect">
              <a:avLst/>
            </a:prstGeom>
          </p:spPr>
          <p:txBody>
            <a:bodyPr vert="horz" wrap="square" lIns="144000" tIns="0" rIns="0" bIns="36000" rtlCol="0" anchor="ctr" anchorCtr="0">
              <a:noAutofit/>
            </a:bodyPr>
            <a:lstStyle/>
            <a:p>
              <a:pPr>
                <a:spcBef>
                  <a:spcPts val="800"/>
                </a:spcBef>
              </a:pPr>
              <a:r>
                <a:rPr lang="en-US" sz="1400" b="1" dirty="0">
                  <a:solidFill>
                    <a:srgbClr val="52C9FF"/>
                  </a:solidFill>
                </a:rPr>
                <a:t>Over &gt; 1,000 EV &amp; battery specialists</a:t>
              </a:r>
            </a:p>
          </p:txBody>
        </p:sp>
        <p:pic>
          <p:nvPicPr>
            <p:cNvPr id="6" name="Vector">
              <a:extLst>
                <a:ext uri="{FF2B5EF4-FFF2-40B4-BE49-F238E27FC236}">
                  <a16:creationId xmlns:a16="http://schemas.microsoft.com/office/drawing/2014/main" id="{7C85A2A2-59ED-2822-B304-0DDE1D70C64E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 bwMode="gray">
            <a:xfrm>
              <a:off x="7926890" y="2999050"/>
              <a:ext cx="906883" cy="906883"/>
            </a:xfrm>
            <a:prstGeom prst="rect">
              <a:avLst/>
            </a:prstGeom>
          </p:spPr>
        </p:pic>
      </p:grpSp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7A491001-7765-46B5-0EC5-B94AAE134D0C}"/>
              </a:ext>
            </a:extLst>
          </p:cNvPr>
          <p:cNvGrpSpPr/>
          <p:nvPr/>
        </p:nvGrpSpPr>
        <p:grpSpPr>
          <a:xfrm>
            <a:off x="7926890" y="4176191"/>
            <a:ext cx="3053934" cy="906883"/>
            <a:chOff x="7926890" y="4421061"/>
            <a:chExt cx="3053934" cy="906883"/>
          </a:xfrm>
        </p:grpSpPr>
        <p:sp>
          <p:nvSpPr>
            <p:cNvPr id="22" name="TextBox 55">
              <a:extLst>
                <a:ext uri="{FF2B5EF4-FFF2-40B4-BE49-F238E27FC236}">
                  <a16:creationId xmlns:a16="http://schemas.microsoft.com/office/drawing/2014/main" id="{F40E1745-061C-E82C-4EBF-684B8FF5162B}"/>
                </a:ext>
              </a:extLst>
            </p:cNvPr>
            <p:cNvSpPr txBox="1"/>
            <p:nvPr/>
          </p:nvSpPr>
          <p:spPr>
            <a:xfrm>
              <a:off x="8823318" y="4586502"/>
              <a:ext cx="2157506" cy="576000"/>
            </a:xfrm>
            <a:prstGeom prst="rect">
              <a:avLst/>
            </a:prstGeom>
          </p:spPr>
          <p:txBody>
            <a:bodyPr vert="horz" wrap="square" lIns="144000" tIns="0" rIns="0" bIns="36000" rtlCol="0" anchor="ctr" anchorCtr="0">
              <a:noAutofit/>
            </a:bodyPr>
            <a:lstStyle/>
            <a:p>
              <a:pPr>
                <a:spcBef>
                  <a:spcPts val="800"/>
                </a:spcBef>
              </a:pPr>
              <a:r>
                <a:rPr lang="en-US" sz="1400" b="1" dirty="0">
                  <a:solidFill>
                    <a:srgbClr val="52C9FF"/>
                  </a:solidFill>
                </a:rPr>
                <a:t>Providing tech solutions worldwide at 24 locations</a:t>
              </a:r>
            </a:p>
          </p:txBody>
        </p:sp>
        <p:pic>
          <p:nvPicPr>
            <p:cNvPr id="224" name="Vector">
              <a:extLst>
                <a:ext uri="{FF2B5EF4-FFF2-40B4-BE49-F238E27FC236}">
                  <a16:creationId xmlns:a16="http://schemas.microsoft.com/office/drawing/2014/main" id="{E6143108-3B07-F04C-5B16-44825F70E3DB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>
              <a:extLst>
                <a:ext uri="{96DAC541-7B7A-43D3-8B79-37D633B846F1}">
                  <asvg:svgBlip xmlns:asvg="http://schemas.microsoft.com/office/drawing/2016/SVG/main" r:embed="rId21"/>
                </a:ext>
              </a:extLst>
            </a:blip>
            <a:stretch>
              <a:fillRect/>
            </a:stretch>
          </p:blipFill>
          <p:spPr bwMode="gray">
            <a:xfrm>
              <a:off x="7926890" y="4421061"/>
              <a:ext cx="906883" cy="906883"/>
            </a:xfrm>
            <a:prstGeom prst="rect">
              <a:avLst/>
            </a:prstGeom>
          </p:spPr>
        </p:pic>
      </p:grpSp>
      <p:grpSp>
        <p:nvGrpSpPr>
          <p:cNvPr id="225" name="Gruppieren 224">
            <a:extLst>
              <a:ext uri="{FF2B5EF4-FFF2-40B4-BE49-F238E27FC236}">
                <a16:creationId xmlns:a16="http://schemas.microsoft.com/office/drawing/2014/main" id="{5990A169-B8A7-B4C2-0E19-B378BDC8BE76}"/>
              </a:ext>
            </a:extLst>
          </p:cNvPr>
          <p:cNvGrpSpPr/>
          <p:nvPr/>
        </p:nvGrpSpPr>
        <p:grpSpPr>
          <a:xfrm>
            <a:off x="7926890" y="1577120"/>
            <a:ext cx="3053934" cy="906883"/>
            <a:chOff x="7926890" y="1577039"/>
            <a:chExt cx="3053934" cy="906883"/>
          </a:xfrm>
        </p:grpSpPr>
        <p:sp>
          <p:nvSpPr>
            <p:cNvPr id="226" name="TextBox 26">
              <a:extLst>
                <a:ext uri="{FF2B5EF4-FFF2-40B4-BE49-F238E27FC236}">
                  <a16:creationId xmlns:a16="http://schemas.microsoft.com/office/drawing/2014/main" id="{9D3BF438-C836-7CCE-1BE1-06AE46437F2F}"/>
                </a:ext>
              </a:extLst>
            </p:cNvPr>
            <p:cNvSpPr txBox="1"/>
            <p:nvPr/>
          </p:nvSpPr>
          <p:spPr>
            <a:xfrm>
              <a:off x="8823318" y="1742480"/>
              <a:ext cx="2157506" cy="576000"/>
            </a:xfrm>
            <a:prstGeom prst="rect">
              <a:avLst/>
            </a:prstGeom>
          </p:spPr>
          <p:txBody>
            <a:bodyPr vert="horz" wrap="square" lIns="144000" tIns="0" rIns="0" bIns="36000" rtlCol="0" anchor="ctr" anchorCtr="0">
              <a:noAutofit/>
            </a:bodyPr>
            <a:lstStyle/>
            <a:p>
              <a:pPr marL="0" lvl="1">
                <a:spcBef>
                  <a:spcPct val="45000"/>
                </a:spcBef>
                <a:buClr>
                  <a:schemeClr val="tx1"/>
                </a:buClr>
              </a:pPr>
              <a:r>
                <a:rPr lang="en-US" sz="1400" b="1" dirty="0">
                  <a:solidFill>
                    <a:srgbClr val="52C9FF"/>
                  </a:solidFill>
                </a:rPr>
                <a:t>More then 30 years </a:t>
              </a:r>
              <a:br>
                <a:rPr lang="en-US" sz="1400" b="1" dirty="0">
                  <a:solidFill>
                    <a:srgbClr val="52C9FF"/>
                  </a:solidFill>
                </a:rPr>
              </a:br>
              <a:r>
                <a:rPr lang="en-US" sz="1400" b="1" dirty="0">
                  <a:solidFill>
                    <a:srgbClr val="52C9FF"/>
                  </a:solidFill>
                </a:rPr>
                <a:t>of experience in EV &amp; battery development</a:t>
              </a:r>
            </a:p>
          </p:txBody>
        </p:sp>
        <p:pic>
          <p:nvPicPr>
            <p:cNvPr id="227" name="Vector">
              <a:extLst>
                <a:ext uri="{FF2B5EF4-FFF2-40B4-BE49-F238E27FC236}">
                  <a16:creationId xmlns:a16="http://schemas.microsoft.com/office/drawing/2014/main" id="{61CD598A-D154-CC54-196F-F1D9FF30ADCA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>
              <a:extLst>
                <a:ext uri="{96DAC541-7B7A-43D3-8B79-37D633B846F1}">
                  <asvg:svgBlip xmlns:asvg="http://schemas.microsoft.com/office/drawing/2016/SVG/main" r:embed="rId23"/>
                </a:ext>
              </a:extLst>
            </a:blip>
            <a:stretch>
              <a:fillRect/>
            </a:stretch>
          </p:blipFill>
          <p:spPr bwMode="gray">
            <a:xfrm>
              <a:off x="7926890" y="1577039"/>
              <a:ext cx="906883" cy="906883"/>
            </a:xfrm>
            <a:prstGeom prst="rect">
              <a:avLst/>
            </a:prstGeom>
          </p:spPr>
        </p:pic>
      </p:grpSp>
      <p:pic>
        <p:nvPicPr>
          <p:cNvPr id="228" name="Grafik 227">
            <a:extLst>
              <a:ext uri="{FF2B5EF4-FFF2-40B4-BE49-F238E27FC236}">
                <a16:creationId xmlns:a16="http://schemas.microsoft.com/office/drawing/2014/main" id="{7200B26A-1CB6-A354-B128-AEFFF7303399}"/>
              </a:ext>
            </a:extLst>
          </p:cNvPr>
          <p:cNvPicPr>
            <a:picLocks noChangeAspect="1"/>
          </p:cNvPicPr>
          <p:nvPr/>
        </p:nvPicPr>
        <p:blipFill>
          <a:blip r:embed="rId2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3389" y="1737010"/>
            <a:ext cx="3030092" cy="3565975"/>
          </a:xfrm>
          <a:prstGeom prst="rect">
            <a:avLst/>
          </a:prstGeom>
        </p:spPr>
      </p:pic>
      <p:sp>
        <p:nvSpPr>
          <p:cNvPr id="229" name="Chevron 15">
            <a:extLst>
              <a:ext uri="{FF2B5EF4-FFF2-40B4-BE49-F238E27FC236}">
                <a16:creationId xmlns:a16="http://schemas.microsoft.com/office/drawing/2014/main" id="{735847AF-BB3D-E367-E303-1443C25C44EB}"/>
              </a:ext>
            </a:extLst>
          </p:cNvPr>
          <p:cNvSpPr/>
          <p:nvPr/>
        </p:nvSpPr>
        <p:spPr>
          <a:xfrm rot="5400000">
            <a:off x="748297" y="1099824"/>
            <a:ext cx="1005840" cy="1412867"/>
          </a:xfrm>
          <a:prstGeom prst="homePlate">
            <a:avLst>
              <a:gd name="adj" fmla="val 39496"/>
            </a:avLst>
          </a:prstGeom>
          <a:solidFill>
            <a:srgbClr val="52C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31998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63995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95993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72799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59988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591984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023982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45598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240" name="Textfeld 239">
            <a:extLst>
              <a:ext uri="{FF2B5EF4-FFF2-40B4-BE49-F238E27FC236}">
                <a16:creationId xmlns:a16="http://schemas.microsoft.com/office/drawing/2014/main" id="{0801C12E-8244-6811-479E-2E561EA030D8}"/>
              </a:ext>
            </a:extLst>
          </p:cNvPr>
          <p:cNvSpPr txBox="1"/>
          <p:nvPr/>
        </p:nvSpPr>
        <p:spPr>
          <a:xfrm>
            <a:off x="544783" y="1404937"/>
            <a:ext cx="14128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>
                <a:solidFill>
                  <a:srgbClr val="FFFFFF"/>
                </a:solidFill>
              </a:rPr>
              <a:t>Concept </a:t>
            </a:r>
          </a:p>
          <a:p>
            <a:pPr algn="ctr"/>
            <a:r>
              <a:rPr lang="en-US" sz="1400" b="1">
                <a:solidFill>
                  <a:srgbClr val="FFFFFF"/>
                </a:solidFill>
              </a:rPr>
              <a:t>Development</a:t>
            </a:r>
          </a:p>
        </p:txBody>
      </p:sp>
      <p:sp>
        <p:nvSpPr>
          <p:cNvPr id="241" name="Chevron 56">
            <a:extLst>
              <a:ext uri="{FF2B5EF4-FFF2-40B4-BE49-F238E27FC236}">
                <a16:creationId xmlns:a16="http://schemas.microsoft.com/office/drawing/2014/main" id="{DAC802FA-E61B-E5FA-C68C-29E6AA72BA16}"/>
              </a:ext>
            </a:extLst>
          </p:cNvPr>
          <p:cNvSpPr/>
          <p:nvPr/>
        </p:nvSpPr>
        <p:spPr>
          <a:xfrm rot="5400000">
            <a:off x="619094" y="1854566"/>
            <a:ext cx="1261872" cy="1410493"/>
          </a:xfrm>
          <a:prstGeom prst="chevron">
            <a:avLst>
              <a:gd name="adj" fmla="val 31309"/>
            </a:avLst>
          </a:prstGeom>
          <a:solidFill>
            <a:srgbClr val="0091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31998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63995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95993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72799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59988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591984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023982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45598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242" name="Textfeld 241">
            <a:extLst>
              <a:ext uri="{FF2B5EF4-FFF2-40B4-BE49-F238E27FC236}">
                <a16:creationId xmlns:a16="http://schemas.microsoft.com/office/drawing/2014/main" id="{5943477D-313D-A806-2225-7BBA1CFC0206}"/>
              </a:ext>
            </a:extLst>
          </p:cNvPr>
          <p:cNvSpPr txBox="1"/>
          <p:nvPr/>
        </p:nvSpPr>
        <p:spPr>
          <a:xfrm>
            <a:off x="544783" y="2316749"/>
            <a:ext cx="14128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rgbClr val="FFFFFF"/>
                </a:solidFill>
              </a:rPr>
              <a:t>Serial </a:t>
            </a:r>
          </a:p>
          <a:p>
            <a:pPr algn="ctr"/>
            <a:r>
              <a:rPr lang="en-US" sz="1400" b="1" dirty="0">
                <a:solidFill>
                  <a:srgbClr val="FFFFFF"/>
                </a:solidFill>
              </a:rPr>
              <a:t>Development</a:t>
            </a:r>
          </a:p>
        </p:txBody>
      </p:sp>
      <p:sp>
        <p:nvSpPr>
          <p:cNvPr id="280" name="Chevron 56">
            <a:extLst>
              <a:ext uri="{FF2B5EF4-FFF2-40B4-BE49-F238E27FC236}">
                <a16:creationId xmlns:a16="http://schemas.microsoft.com/office/drawing/2014/main" id="{39254F19-4BA0-660D-A28B-5EAEBEA58C74}"/>
              </a:ext>
            </a:extLst>
          </p:cNvPr>
          <p:cNvSpPr/>
          <p:nvPr/>
        </p:nvSpPr>
        <p:spPr>
          <a:xfrm rot="5400000">
            <a:off x="619094" y="2736137"/>
            <a:ext cx="1261872" cy="1410493"/>
          </a:xfrm>
          <a:prstGeom prst="chevron">
            <a:avLst>
              <a:gd name="adj" fmla="val 31309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31998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63995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95993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72799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59988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591984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023982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45598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281" name="Chevron 56">
            <a:extLst>
              <a:ext uri="{FF2B5EF4-FFF2-40B4-BE49-F238E27FC236}">
                <a16:creationId xmlns:a16="http://schemas.microsoft.com/office/drawing/2014/main" id="{2D24977A-389D-A4CC-778C-3E86DDF73F2B}"/>
              </a:ext>
            </a:extLst>
          </p:cNvPr>
          <p:cNvSpPr/>
          <p:nvPr/>
        </p:nvSpPr>
        <p:spPr>
          <a:xfrm rot="5400000">
            <a:off x="619094" y="3617708"/>
            <a:ext cx="1261872" cy="1410493"/>
          </a:xfrm>
          <a:prstGeom prst="chevron">
            <a:avLst>
              <a:gd name="adj" fmla="val 31309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31998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63995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95993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72799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59988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591984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023982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45598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282" name="Chevron 56">
            <a:extLst>
              <a:ext uri="{FF2B5EF4-FFF2-40B4-BE49-F238E27FC236}">
                <a16:creationId xmlns:a16="http://schemas.microsoft.com/office/drawing/2014/main" id="{E635D0FD-8CB8-BA44-99D0-820C6FB06C7F}"/>
              </a:ext>
            </a:extLst>
          </p:cNvPr>
          <p:cNvSpPr/>
          <p:nvPr/>
        </p:nvSpPr>
        <p:spPr>
          <a:xfrm rot="5400000">
            <a:off x="619094" y="4499277"/>
            <a:ext cx="1261872" cy="1410493"/>
          </a:xfrm>
          <a:prstGeom prst="chevron">
            <a:avLst>
              <a:gd name="adj" fmla="val 31309"/>
            </a:avLst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de-DE"/>
            </a:defPPr>
            <a:lvl1pPr marL="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31998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63995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295993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72799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159988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591984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023982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455980" algn="l" defTabSz="863995" rtl="0" eaLnBrk="1" latinLnBrk="0" hangingPunct="1">
              <a:defRPr sz="1701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sz="1200" b="1">
              <a:solidFill>
                <a:schemeClr val="bg1"/>
              </a:solidFill>
            </a:endParaRPr>
          </a:p>
        </p:txBody>
      </p:sp>
      <p:sp>
        <p:nvSpPr>
          <p:cNvPr id="284" name="Textfeld 283">
            <a:extLst>
              <a:ext uri="{FF2B5EF4-FFF2-40B4-BE49-F238E27FC236}">
                <a16:creationId xmlns:a16="http://schemas.microsoft.com/office/drawing/2014/main" id="{34F1F260-5245-C700-46CE-7488232091AD}"/>
              </a:ext>
            </a:extLst>
          </p:cNvPr>
          <p:cNvSpPr txBox="1"/>
          <p:nvPr/>
        </p:nvSpPr>
        <p:spPr>
          <a:xfrm>
            <a:off x="544783" y="3206278"/>
            <a:ext cx="1412867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Integration &amp; Calibration</a:t>
            </a:r>
          </a:p>
        </p:txBody>
      </p:sp>
      <p:sp>
        <p:nvSpPr>
          <p:cNvPr id="285" name="Textfeld 284">
            <a:extLst>
              <a:ext uri="{FF2B5EF4-FFF2-40B4-BE49-F238E27FC236}">
                <a16:creationId xmlns:a16="http://schemas.microsoft.com/office/drawing/2014/main" id="{8864EB97-4FB8-D66C-6218-61F909C2BC28}"/>
              </a:ext>
            </a:extLst>
          </p:cNvPr>
          <p:cNvSpPr txBox="1"/>
          <p:nvPr/>
        </p:nvSpPr>
        <p:spPr>
          <a:xfrm>
            <a:off x="544783" y="4259851"/>
            <a:ext cx="14128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err="1">
                <a:solidFill>
                  <a:schemeClr val="bg1"/>
                </a:solidFill>
              </a:rPr>
              <a:t>SoP</a:t>
            </a:r>
            <a:endParaRPr lang="en-US" sz="1400" b="1" dirty="0">
              <a:solidFill>
                <a:schemeClr val="bg1"/>
              </a:solidFill>
            </a:endParaRPr>
          </a:p>
        </p:txBody>
      </p:sp>
      <p:sp>
        <p:nvSpPr>
          <p:cNvPr id="286" name="Textfeld 285">
            <a:extLst>
              <a:ext uri="{FF2B5EF4-FFF2-40B4-BE49-F238E27FC236}">
                <a16:creationId xmlns:a16="http://schemas.microsoft.com/office/drawing/2014/main" id="{0FA6A444-A155-1755-95F3-B33563D3C33D}"/>
              </a:ext>
            </a:extLst>
          </p:cNvPr>
          <p:cNvSpPr txBox="1"/>
          <p:nvPr/>
        </p:nvSpPr>
        <p:spPr>
          <a:xfrm>
            <a:off x="544783" y="5144071"/>
            <a:ext cx="141286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400" b="1" dirty="0" err="1">
                <a:solidFill>
                  <a:schemeClr val="bg1"/>
                </a:solidFill>
              </a:rPr>
              <a:t>EoL</a:t>
            </a:r>
            <a:endParaRPr lang="en-US" sz="1400" b="1" dirty="0">
              <a:solidFill>
                <a:schemeClr val="bg1"/>
              </a:solidFill>
            </a:endParaRPr>
          </a:p>
        </p:txBody>
      </p:sp>
      <p:grpSp>
        <p:nvGrpSpPr>
          <p:cNvPr id="287" name="easyIcon">
            <a:extLst>
              <a:ext uri="{FF2B5EF4-FFF2-40B4-BE49-F238E27FC236}">
                <a16:creationId xmlns:a16="http://schemas.microsoft.com/office/drawing/2014/main" id="{D2E085EA-657D-F8BE-BB1C-9B1B5A848D50}"/>
              </a:ext>
            </a:extLst>
          </p:cNvPr>
          <p:cNvGrpSpPr>
            <a:grpSpLocks noChangeAspect="1"/>
          </p:cNvGrpSpPr>
          <p:nvPr>
            <p:custDataLst>
              <p:tags r:id="rId2"/>
            </p:custDataLst>
          </p:nvPr>
        </p:nvGrpSpPr>
        <p:grpSpPr>
          <a:xfrm>
            <a:off x="5801050" y="4175211"/>
            <a:ext cx="576000" cy="576000"/>
            <a:chOff x="3744249" y="2156880"/>
            <a:chExt cx="900000" cy="900000"/>
          </a:xfrm>
        </p:grpSpPr>
        <p:sp>
          <p:nvSpPr>
            <p:cNvPr id="39" name="backgroundFixed">
              <a:extLst>
                <a:ext uri="{FF2B5EF4-FFF2-40B4-BE49-F238E27FC236}">
                  <a16:creationId xmlns:a16="http://schemas.microsoft.com/office/drawing/2014/main" id="{B8317619-C25C-12E8-96DC-DB1E580F6825}"/>
                </a:ext>
              </a:extLst>
            </p:cNvPr>
            <p:cNvSpPr/>
            <p:nvPr>
              <p:custDataLst>
                <p:tags r:id="rId13"/>
              </p:custDataLst>
            </p:nvPr>
          </p:nvSpPr>
          <p:spPr>
            <a:xfrm>
              <a:off x="3744249" y="2156880"/>
              <a:ext cx="900000" cy="900000"/>
            </a:xfrm>
            <a:prstGeom prst="ellipse">
              <a:avLst/>
            </a:prstGeom>
            <a:solidFill>
              <a:srgbClr val="001A54"/>
            </a:solidFill>
            <a:ln w="6350" cap="flat" cmpd="sng" algn="ctr">
              <a:solidFill>
                <a:srgbClr val="001A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>
                <a:solidFill>
                  <a:schemeClr val="bg1"/>
                </a:solidFill>
              </a:endParaRPr>
            </a:p>
          </p:txBody>
        </p:sp>
        <p:pic>
          <p:nvPicPr>
            <p:cNvPr id="41" name="Vector">
              <a:extLst>
                <a:ext uri="{FF2B5EF4-FFF2-40B4-BE49-F238E27FC236}">
                  <a16:creationId xmlns:a16="http://schemas.microsoft.com/office/drawing/2014/main" id="{0654C665-C690-22E0-76EB-98CEABBE154A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>
              <a:extLst>
                <a:ext uri="{96DAC541-7B7A-43D3-8B79-37D633B846F1}">
                  <asvg:svgBlip xmlns:asvg="http://schemas.microsoft.com/office/drawing/2016/SVG/main" r:embed="rId26"/>
                </a:ext>
              </a:extLst>
            </a:blip>
            <a:stretch>
              <a:fillRect/>
            </a:stretch>
          </p:blipFill>
          <p:spPr bwMode="gray">
            <a:xfrm>
              <a:off x="3744249" y="2156880"/>
              <a:ext cx="900000" cy="900000"/>
            </a:xfrm>
            <a:prstGeom prst="rect">
              <a:avLst/>
            </a:prstGeom>
          </p:spPr>
        </p:pic>
      </p:grpSp>
      <p:sp>
        <p:nvSpPr>
          <p:cNvPr id="49" name="Rechteck 66">
            <a:extLst>
              <a:ext uri="{FF2B5EF4-FFF2-40B4-BE49-F238E27FC236}">
                <a16:creationId xmlns:a16="http://schemas.microsoft.com/office/drawing/2014/main" id="{EAD3CAEB-1BEB-703B-7334-E0C2395E15A5}"/>
              </a:ext>
            </a:extLst>
          </p:cNvPr>
          <p:cNvSpPr/>
          <p:nvPr/>
        </p:nvSpPr>
        <p:spPr>
          <a:xfrm>
            <a:off x="6571260" y="4311443"/>
            <a:ext cx="1188720" cy="303536"/>
          </a:xfrm>
          <a:prstGeom prst="rect">
            <a:avLst/>
          </a:prstGeom>
        </p:spPr>
        <p:txBody>
          <a:bodyPr wrap="square" lIns="0" tIns="72000" rIns="0">
            <a:spAutoFit/>
          </a:bodyPr>
          <a:lstStyle/>
          <a:p>
            <a:pPr marL="0" marR="0" lvl="0" indent="0" algn="l" defTabSz="864017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>
                <a:ln>
                  <a:noFill/>
                </a:ln>
                <a:solidFill>
                  <a:srgbClr val="001A5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Fast Charging</a:t>
            </a:r>
          </a:p>
        </p:txBody>
      </p:sp>
      <p:sp>
        <p:nvSpPr>
          <p:cNvPr id="50" name="Rechteck 75">
            <a:extLst>
              <a:ext uri="{FF2B5EF4-FFF2-40B4-BE49-F238E27FC236}">
                <a16:creationId xmlns:a16="http://schemas.microsoft.com/office/drawing/2014/main" id="{92EB56FC-F76C-2802-352D-1DB7EF65A086}"/>
              </a:ext>
            </a:extLst>
          </p:cNvPr>
          <p:cNvSpPr/>
          <p:nvPr/>
        </p:nvSpPr>
        <p:spPr>
          <a:xfrm>
            <a:off x="6571260" y="3296342"/>
            <a:ext cx="1188720" cy="488201"/>
          </a:xfrm>
          <a:prstGeom prst="rect">
            <a:avLst/>
          </a:prstGeom>
        </p:spPr>
        <p:txBody>
          <a:bodyPr wrap="square" lIns="0" tIns="72000" rIns="0">
            <a:spAutoFit/>
          </a:bodyPr>
          <a:lstStyle/>
          <a:p>
            <a:pPr defTabSz="864017"/>
            <a:r>
              <a:rPr lang="en-US" sz="1200" b="1" dirty="0">
                <a:solidFill>
                  <a:srgbClr val="001A54"/>
                </a:solidFill>
                <a:latin typeface="Arial"/>
              </a:rPr>
              <a:t>Thermal Management</a:t>
            </a:r>
          </a:p>
        </p:txBody>
      </p:sp>
      <p:grpSp>
        <p:nvGrpSpPr>
          <p:cNvPr id="51" name="easyIcon">
            <a:extLst>
              <a:ext uri="{FF2B5EF4-FFF2-40B4-BE49-F238E27FC236}">
                <a16:creationId xmlns:a16="http://schemas.microsoft.com/office/drawing/2014/main" id="{207D48EA-1955-7D8D-6693-59F5E7900051}"/>
              </a:ext>
            </a:extLst>
          </p:cNvPr>
          <p:cNvGrpSpPr>
            <a:grpSpLocks noChangeAspect="1"/>
          </p:cNvGrpSpPr>
          <p:nvPr>
            <p:custDataLst>
              <p:tags r:id="rId3"/>
            </p:custDataLst>
          </p:nvPr>
        </p:nvGrpSpPr>
        <p:grpSpPr>
          <a:xfrm>
            <a:off x="5801050" y="3252442"/>
            <a:ext cx="576000" cy="576000"/>
            <a:chOff x="6571438" y="840525"/>
            <a:chExt cx="1524000" cy="1524000"/>
          </a:xfrm>
        </p:grpSpPr>
        <p:sp>
          <p:nvSpPr>
            <p:cNvPr id="52" name="backgroundFixed">
              <a:extLst>
                <a:ext uri="{FF2B5EF4-FFF2-40B4-BE49-F238E27FC236}">
                  <a16:creationId xmlns:a16="http://schemas.microsoft.com/office/drawing/2014/main" id="{81DD67FD-B2D7-64B7-6863-321BAD6890B4}"/>
                </a:ext>
              </a:extLst>
            </p:cNvPr>
            <p:cNvSpPr/>
            <p:nvPr>
              <p:custDataLst>
                <p:tags r:id="rId12"/>
              </p:custDataLst>
            </p:nvPr>
          </p:nvSpPr>
          <p:spPr>
            <a:xfrm>
              <a:off x="6571438" y="840525"/>
              <a:ext cx="1524000" cy="1524000"/>
            </a:xfrm>
            <a:prstGeom prst="ellipse">
              <a:avLst/>
            </a:prstGeom>
            <a:solidFill>
              <a:srgbClr val="001A54"/>
            </a:solidFill>
            <a:ln w="6350" cap="flat" cmpd="sng" algn="ctr">
              <a:solidFill>
                <a:srgbClr val="001A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53" name="Vector">
              <a:extLst>
                <a:ext uri="{FF2B5EF4-FFF2-40B4-BE49-F238E27FC236}">
                  <a16:creationId xmlns:a16="http://schemas.microsoft.com/office/drawing/2014/main" id="{3667693E-665F-4EDE-5D49-09C7E7725E4D}"/>
                </a:ext>
              </a:extLst>
            </p:cNvPr>
            <p:cNvPicPr>
              <a:picLocks noChangeAspect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28"/>
                </a:ext>
              </a:extLst>
            </a:blip>
            <a:stretch>
              <a:fillRect/>
            </a:stretch>
          </p:blipFill>
          <p:spPr bwMode="gray">
            <a:xfrm>
              <a:off x="6571438" y="840525"/>
              <a:ext cx="1524000" cy="1524000"/>
            </a:xfrm>
            <a:prstGeom prst="rect">
              <a:avLst/>
            </a:prstGeom>
          </p:spPr>
        </p:pic>
      </p:grpSp>
      <p:grpSp>
        <p:nvGrpSpPr>
          <p:cNvPr id="54" name="easyIcon">
            <a:extLst>
              <a:ext uri="{FF2B5EF4-FFF2-40B4-BE49-F238E27FC236}">
                <a16:creationId xmlns:a16="http://schemas.microsoft.com/office/drawing/2014/main" id="{6A1C56DD-C4BF-5656-C039-613DF2F15786}"/>
              </a:ext>
            </a:extLst>
          </p:cNvPr>
          <p:cNvGrpSpPr>
            <a:grpSpLocks noChangeAspect="1"/>
          </p:cNvGrpSpPr>
          <p:nvPr>
            <p:custDataLst>
              <p:tags r:id="rId4"/>
            </p:custDataLst>
          </p:nvPr>
        </p:nvGrpSpPr>
        <p:grpSpPr>
          <a:xfrm>
            <a:off x="5801050" y="5097979"/>
            <a:ext cx="576000" cy="576000"/>
            <a:chOff x="8673831" y="840525"/>
            <a:chExt cx="1524000" cy="1524000"/>
          </a:xfrm>
        </p:grpSpPr>
        <p:sp>
          <p:nvSpPr>
            <p:cNvPr id="57" name="backgroundFixed">
              <a:extLst>
                <a:ext uri="{FF2B5EF4-FFF2-40B4-BE49-F238E27FC236}">
                  <a16:creationId xmlns:a16="http://schemas.microsoft.com/office/drawing/2014/main" id="{08D41A2A-0F9A-5DA7-A1DF-CFBA0DFCD240}"/>
                </a:ext>
              </a:extLst>
            </p:cNvPr>
            <p:cNvSpPr/>
            <p:nvPr>
              <p:custDataLst>
                <p:tags r:id="rId11"/>
              </p:custDataLst>
            </p:nvPr>
          </p:nvSpPr>
          <p:spPr>
            <a:xfrm>
              <a:off x="8673831" y="840525"/>
              <a:ext cx="1524000" cy="1524000"/>
            </a:xfrm>
            <a:prstGeom prst="ellipse">
              <a:avLst/>
            </a:prstGeom>
            <a:solidFill>
              <a:srgbClr val="001A54"/>
            </a:solidFill>
            <a:ln w="6350" cap="flat" cmpd="sng" algn="ctr">
              <a:solidFill>
                <a:srgbClr val="001A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864017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1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pic>
          <p:nvPicPr>
            <p:cNvPr id="58" name="Vector">
              <a:extLst>
                <a:ext uri="{FF2B5EF4-FFF2-40B4-BE49-F238E27FC236}">
                  <a16:creationId xmlns:a16="http://schemas.microsoft.com/office/drawing/2014/main" id="{7F8B1A79-03E2-8F38-B8E8-2D114AE971A3}"/>
                </a:ext>
              </a:extLst>
            </p:cNvPr>
            <p:cNvPicPr>
              <a:picLocks noChangeAspect="1"/>
            </p:cNvPicPr>
            <p:nvPr/>
          </p:nvPicPr>
          <p:blipFill>
            <a:blip r:embed="rId29" cstate="print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0"/>
                </a:ext>
              </a:extLst>
            </a:blip>
            <a:stretch>
              <a:fillRect/>
            </a:stretch>
          </p:blipFill>
          <p:spPr bwMode="gray">
            <a:xfrm>
              <a:off x="8673831" y="840525"/>
              <a:ext cx="1524000" cy="1524000"/>
            </a:xfrm>
            <a:prstGeom prst="rect">
              <a:avLst/>
            </a:prstGeom>
          </p:spPr>
        </p:pic>
      </p:grpSp>
      <p:sp>
        <p:nvSpPr>
          <p:cNvPr id="59" name="Rechteck 75">
            <a:extLst>
              <a:ext uri="{FF2B5EF4-FFF2-40B4-BE49-F238E27FC236}">
                <a16:creationId xmlns:a16="http://schemas.microsoft.com/office/drawing/2014/main" id="{E5318A7E-7DEC-01B9-F5DB-C57BFE19A633}"/>
              </a:ext>
            </a:extLst>
          </p:cNvPr>
          <p:cNvSpPr/>
          <p:nvPr/>
        </p:nvSpPr>
        <p:spPr>
          <a:xfrm>
            <a:off x="6571260" y="5141879"/>
            <a:ext cx="1188720" cy="488201"/>
          </a:xfrm>
          <a:prstGeom prst="rect">
            <a:avLst/>
          </a:prstGeom>
        </p:spPr>
        <p:txBody>
          <a:bodyPr wrap="square" lIns="0" tIns="72000" rIns="0">
            <a:spAutoFit/>
          </a:bodyPr>
          <a:lstStyle/>
          <a:p>
            <a:pPr defTabSz="864017"/>
            <a:r>
              <a:rPr lang="en-US" sz="1200" b="1" dirty="0">
                <a:solidFill>
                  <a:srgbClr val="001A54"/>
                </a:solidFill>
                <a:latin typeface="Arial"/>
              </a:rPr>
              <a:t>BMS HW &amp; SW using AI</a:t>
            </a:r>
          </a:p>
        </p:txBody>
      </p:sp>
      <p:grpSp>
        <p:nvGrpSpPr>
          <p:cNvPr id="217" name="Gruppieren 216">
            <a:extLst>
              <a:ext uri="{FF2B5EF4-FFF2-40B4-BE49-F238E27FC236}">
                <a16:creationId xmlns:a16="http://schemas.microsoft.com/office/drawing/2014/main" id="{6DF3579E-3D89-0416-6F5B-DA06805456D0}"/>
              </a:ext>
            </a:extLst>
          </p:cNvPr>
          <p:cNvGrpSpPr/>
          <p:nvPr/>
        </p:nvGrpSpPr>
        <p:grpSpPr>
          <a:xfrm>
            <a:off x="2178844" y="1295400"/>
            <a:ext cx="108000" cy="4537075"/>
            <a:chOff x="4608128" y="1295400"/>
            <a:chExt cx="108000" cy="4537075"/>
          </a:xfrm>
          <a:solidFill>
            <a:schemeClr val="tx1"/>
          </a:solidFill>
        </p:grpSpPr>
        <p:cxnSp>
          <p:nvCxnSpPr>
            <p:cNvPr id="218" name="Gerader Verbinder 217">
              <a:extLst>
                <a:ext uri="{FF2B5EF4-FFF2-40B4-BE49-F238E27FC236}">
                  <a16:creationId xmlns:a16="http://schemas.microsoft.com/office/drawing/2014/main" id="{571BA579-84BE-2352-5112-2ABD0A8B3A4B}"/>
                </a:ext>
              </a:extLst>
            </p:cNvPr>
            <p:cNvCxnSpPr/>
            <p:nvPr/>
          </p:nvCxnSpPr>
          <p:spPr>
            <a:xfrm>
              <a:off x="4608699" y="1295400"/>
              <a:ext cx="0" cy="4537075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9" name="ArrowRight">
              <a:extLst>
                <a:ext uri="{FF2B5EF4-FFF2-40B4-BE49-F238E27FC236}">
                  <a16:creationId xmlns:a16="http://schemas.microsoft.com/office/drawing/2014/main" id="{AEB48836-FD2E-794E-F48A-EE61B5C43C84}"/>
                </a:ext>
              </a:extLst>
            </p:cNvPr>
            <p:cNvSpPr>
              <a:spLocks noChangeAspect="1"/>
            </p:cNvSpPr>
            <p:nvPr>
              <p:custDataLst>
                <p:tags r:id="rId10"/>
              </p:custDataLst>
            </p:nvPr>
          </p:nvSpPr>
          <p:spPr>
            <a:xfrm>
              <a:off x="4608128" y="3132137"/>
              <a:ext cx="108000" cy="216000"/>
            </a:xfrm>
            <a:custGeom>
              <a:avLst/>
              <a:gdLst>
                <a:gd name="connsiteX0" fmla="*/ 0 w 216000"/>
                <a:gd name="connsiteY0" fmla="*/ 0 h 432000"/>
                <a:gd name="connsiteX1" fmla="*/ 216000 w 216000"/>
                <a:gd name="connsiteY1" fmla="*/ 216000 h 432000"/>
                <a:gd name="connsiteX2" fmla="*/ 0 w 216000"/>
                <a:gd name="connsiteY2" fmla="*/ 432000 h 432000"/>
                <a:gd name="connsiteX3" fmla="*/ 0 w 216000"/>
                <a:gd name="connsiteY3" fmla="*/ 324000 h 432000"/>
                <a:gd name="connsiteX4" fmla="*/ 0 w 216000"/>
                <a:gd name="connsiteY4" fmla="*/ 108000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432000">
                  <a:moveTo>
                    <a:pt x="0" y="0"/>
                  </a:moveTo>
                  <a:lnTo>
                    <a:pt x="216000" y="216000"/>
                  </a:lnTo>
                  <a:lnTo>
                    <a:pt x="0" y="432000"/>
                  </a:lnTo>
                  <a:lnTo>
                    <a:pt x="0" y="324000"/>
                  </a:lnTo>
                  <a:lnTo>
                    <a:pt x="0" y="10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43479" tIns="43479" rIns="43479" bIns="43479" rtlCol="0" anchor="ctr"/>
            <a:lstStyle/>
            <a:p>
              <a:pPr algn="ctr"/>
              <a:endParaRPr lang="en-US" sz="1600">
                <a:solidFill>
                  <a:srgbClr val="FFFFFF"/>
                </a:solidFill>
              </a:endParaRPr>
            </a:p>
          </p:txBody>
        </p:sp>
      </p:grpSp>
      <p:grpSp>
        <p:nvGrpSpPr>
          <p:cNvPr id="221" name="Group 220">
            <a:extLst>
              <a:ext uri="{FF2B5EF4-FFF2-40B4-BE49-F238E27FC236}">
                <a16:creationId xmlns:a16="http://schemas.microsoft.com/office/drawing/2014/main" id="{6CE9C03F-C47E-EE05-A42E-034167BE2771}"/>
              </a:ext>
            </a:extLst>
          </p:cNvPr>
          <p:cNvGrpSpPr/>
          <p:nvPr/>
        </p:nvGrpSpPr>
        <p:grpSpPr>
          <a:xfrm>
            <a:off x="5582394" y="1303337"/>
            <a:ext cx="108000" cy="4537075"/>
            <a:chOff x="4608128" y="1295400"/>
            <a:chExt cx="108000" cy="4537075"/>
          </a:xfrm>
          <a:solidFill>
            <a:schemeClr val="tx1"/>
          </a:solidFill>
        </p:grpSpPr>
        <p:cxnSp>
          <p:nvCxnSpPr>
            <p:cNvPr id="288" name="Gerader Verbinder 287">
              <a:extLst>
                <a:ext uri="{FF2B5EF4-FFF2-40B4-BE49-F238E27FC236}">
                  <a16:creationId xmlns:a16="http://schemas.microsoft.com/office/drawing/2014/main" id="{940070DF-8FAA-D3B6-4B73-70955CDD7410}"/>
                </a:ext>
              </a:extLst>
            </p:cNvPr>
            <p:cNvCxnSpPr/>
            <p:nvPr/>
          </p:nvCxnSpPr>
          <p:spPr>
            <a:xfrm>
              <a:off x="4608699" y="1295400"/>
              <a:ext cx="0" cy="4537075"/>
            </a:xfrm>
            <a:prstGeom prst="line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9" name="ArrowRight">
              <a:extLst>
                <a:ext uri="{FF2B5EF4-FFF2-40B4-BE49-F238E27FC236}">
                  <a16:creationId xmlns:a16="http://schemas.microsoft.com/office/drawing/2014/main" id="{06D1C3EA-0B35-62D3-56B9-1A038B164E40}"/>
                </a:ext>
              </a:extLst>
            </p:cNvPr>
            <p:cNvSpPr>
              <a:spLocks noChangeAspect="1"/>
            </p:cNvSpPr>
            <p:nvPr>
              <p:custDataLst>
                <p:tags r:id="rId9"/>
              </p:custDataLst>
            </p:nvPr>
          </p:nvSpPr>
          <p:spPr>
            <a:xfrm>
              <a:off x="4608128" y="3132137"/>
              <a:ext cx="108000" cy="216000"/>
            </a:xfrm>
            <a:custGeom>
              <a:avLst/>
              <a:gdLst>
                <a:gd name="connsiteX0" fmla="*/ 0 w 216000"/>
                <a:gd name="connsiteY0" fmla="*/ 0 h 432000"/>
                <a:gd name="connsiteX1" fmla="*/ 216000 w 216000"/>
                <a:gd name="connsiteY1" fmla="*/ 216000 h 432000"/>
                <a:gd name="connsiteX2" fmla="*/ 0 w 216000"/>
                <a:gd name="connsiteY2" fmla="*/ 432000 h 432000"/>
                <a:gd name="connsiteX3" fmla="*/ 0 w 216000"/>
                <a:gd name="connsiteY3" fmla="*/ 324000 h 432000"/>
                <a:gd name="connsiteX4" fmla="*/ 0 w 216000"/>
                <a:gd name="connsiteY4" fmla="*/ 108000 h 432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16000" h="432000">
                  <a:moveTo>
                    <a:pt x="0" y="0"/>
                  </a:moveTo>
                  <a:lnTo>
                    <a:pt x="216000" y="216000"/>
                  </a:lnTo>
                  <a:lnTo>
                    <a:pt x="0" y="432000"/>
                  </a:lnTo>
                  <a:lnTo>
                    <a:pt x="0" y="324000"/>
                  </a:lnTo>
                  <a:lnTo>
                    <a:pt x="0" y="108000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43479" tIns="43479" rIns="43479" bIns="43479" rtlCol="0" anchor="ctr"/>
            <a:lstStyle/>
            <a:p>
              <a:pPr algn="ctr"/>
              <a:endParaRPr lang="en-US" sz="1600">
                <a:solidFill>
                  <a:srgbClr val="FFFFFF"/>
                </a:solidFill>
              </a:endParaRPr>
            </a:p>
          </p:txBody>
        </p:sp>
      </p:grpSp>
      <p:sp>
        <p:nvSpPr>
          <p:cNvPr id="290" name="Rechteck 75">
            <a:extLst>
              <a:ext uri="{FF2B5EF4-FFF2-40B4-BE49-F238E27FC236}">
                <a16:creationId xmlns:a16="http://schemas.microsoft.com/office/drawing/2014/main" id="{07043286-D98B-566C-1744-675DD2A91123}"/>
              </a:ext>
            </a:extLst>
          </p:cNvPr>
          <p:cNvSpPr/>
          <p:nvPr/>
        </p:nvSpPr>
        <p:spPr>
          <a:xfrm>
            <a:off x="6571260" y="2373537"/>
            <a:ext cx="1188720" cy="488201"/>
          </a:xfrm>
          <a:prstGeom prst="rect">
            <a:avLst/>
          </a:prstGeom>
        </p:spPr>
        <p:txBody>
          <a:bodyPr wrap="square" lIns="0" tIns="72000" rIns="0">
            <a:spAutoFit/>
          </a:bodyPr>
          <a:lstStyle/>
          <a:p>
            <a:pPr defTabSz="864017"/>
            <a:r>
              <a:rPr lang="en-US" sz="1200" b="1">
                <a:solidFill>
                  <a:srgbClr val="001A54"/>
                </a:solidFill>
                <a:latin typeface="Arial"/>
              </a:rPr>
              <a:t>New Cell Chemistries</a:t>
            </a:r>
          </a:p>
        </p:txBody>
      </p:sp>
      <p:sp>
        <p:nvSpPr>
          <p:cNvPr id="291" name="Rechteck 75">
            <a:extLst>
              <a:ext uri="{FF2B5EF4-FFF2-40B4-BE49-F238E27FC236}">
                <a16:creationId xmlns:a16="http://schemas.microsoft.com/office/drawing/2014/main" id="{92832083-0955-246E-D010-3FFAE4F39433}"/>
              </a:ext>
            </a:extLst>
          </p:cNvPr>
          <p:cNvSpPr/>
          <p:nvPr/>
        </p:nvSpPr>
        <p:spPr>
          <a:xfrm>
            <a:off x="6571260" y="1543028"/>
            <a:ext cx="1188720" cy="303536"/>
          </a:xfrm>
          <a:prstGeom prst="rect">
            <a:avLst/>
          </a:prstGeom>
        </p:spPr>
        <p:txBody>
          <a:bodyPr wrap="square" lIns="0" tIns="72000" rIns="0">
            <a:spAutoFit/>
          </a:bodyPr>
          <a:lstStyle/>
          <a:p>
            <a:pPr defTabSz="864017"/>
            <a:r>
              <a:rPr lang="en-US" sz="1200" b="1">
                <a:solidFill>
                  <a:srgbClr val="001A54"/>
                </a:solidFill>
                <a:latin typeface="Arial"/>
              </a:rPr>
              <a:t>Simulation</a:t>
            </a:r>
          </a:p>
        </p:txBody>
      </p:sp>
      <p:grpSp>
        <p:nvGrpSpPr>
          <p:cNvPr id="292" name="easyIcon">
            <a:extLst>
              <a:ext uri="{FF2B5EF4-FFF2-40B4-BE49-F238E27FC236}">
                <a16:creationId xmlns:a16="http://schemas.microsoft.com/office/drawing/2014/main" id="{62E70C0A-62CF-1F85-C466-99BF55BAB6CA}"/>
              </a:ext>
            </a:extLst>
          </p:cNvPr>
          <p:cNvGrpSpPr>
            <a:grpSpLocks noChangeAspect="1"/>
          </p:cNvGrpSpPr>
          <p:nvPr>
            <p:custDataLst>
              <p:tags r:id="rId5"/>
            </p:custDataLst>
          </p:nvPr>
        </p:nvGrpSpPr>
        <p:grpSpPr>
          <a:xfrm>
            <a:off x="5801050" y="2329601"/>
            <a:ext cx="576073" cy="576072"/>
            <a:chOff x="7920233" y="2156880"/>
            <a:chExt cx="900001" cy="900000"/>
          </a:xfrm>
        </p:grpSpPr>
        <p:sp>
          <p:nvSpPr>
            <p:cNvPr id="293" name="backgroundFixed">
              <a:extLst>
                <a:ext uri="{FF2B5EF4-FFF2-40B4-BE49-F238E27FC236}">
                  <a16:creationId xmlns:a16="http://schemas.microsoft.com/office/drawing/2014/main" id="{C047A355-8A9C-D94B-83FB-364E27DF7726}"/>
                </a:ext>
              </a:extLst>
            </p:cNvPr>
            <p:cNvSpPr/>
            <p:nvPr>
              <p:custDataLst>
                <p:tags r:id="rId8"/>
              </p:custDataLst>
            </p:nvPr>
          </p:nvSpPr>
          <p:spPr>
            <a:xfrm>
              <a:off x="7920233" y="2156880"/>
              <a:ext cx="900000" cy="900000"/>
            </a:xfrm>
            <a:prstGeom prst="ellipse">
              <a:avLst/>
            </a:prstGeom>
            <a:solidFill>
              <a:srgbClr val="001A54"/>
            </a:solidFill>
            <a:ln w="6350" cap="flat" cmpd="sng" algn="ctr">
              <a:solidFill>
                <a:srgbClr val="001A54"/>
              </a:solidFill>
              <a:prstDash val="solid"/>
              <a:round/>
              <a:headEnd type="none" w="med" len="med"/>
              <a:tailEnd type="none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>
                <a:solidFill>
                  <a:schemeClr val="bg1"/>
                </a:solidFill>
              </a:endParaRPr>
            </a:p>
          </p:txBody>
        </p:sp>
        <p:pic>
          <p:nvPicPr>
            <p:cNvPr id="294" name="Vector">
              <a:extLst>
                <a:ext uri="{FF2B5EF4-FFF2-40B4-BE49-F238E27FC236}">
                  <a16:creationId xmlns:a16="http://schemas.microsoft.com/office/drawing/2014/main" id="{CE44FB52-0E8C-A981-3861-FD823095CBFC}"/>
                </a:ext>
              </a:extLst>
            </p:cNvPr>
            <p:cNvPicPr>
              <a:picLocks noChangeAspect="1"/>
            </p:cNvPicPr>
            <p:nvPr/>
          </p:nvPicPr>
          <p:blipFill>
            <a:blip r:embed="rId31">
              <a:extLst>
                <a:ext uri="{96DAC541-7B7A-43D3-8B79-37D633B846F1}">
                  <asvg:svgBlip xmlns:asvg="http://schemas.microsoft.com/office/drawing/2016/SVG/main" r:embed="rId32"/>
                </a:ext>
              </a:extLst>
            </a:blip>
            <a:stretch>
              <a:fillRect/>
            </a:stretch>
          </p:blipFill>
          <p:spPr bwMode="gray">
            <a:xfrm>
              <a:off x="7920234" y="2156880"/>
              <a:ext cx="900000" cy="900000"/>
            </a:xfrm>
            <a:prstGeom prst="rect">
              <a:avLst/>
            </a:prstGeom>
          </p:spPr>
        </p:pic>
      </p:grpSp>
      <p:grpSp>
        <p:nvGrpSpPr>
          <p:cNvPr id="295" name="easyIcon">
            <a:extLst>
              <a:ext uri="{FF2B5EF4-FFF2-40B4-BE49-F238E27FC236}">
                <a16:creationId xmlns:a16="http://schemas.microsoft.com/office/drawing/2014/main" id="{FEC8B8F0-3734-7794-BEF8-CB3C4BBE4225}"/>
              </a:ext>
            </a:extLst>
          </p:cNvPr>
          <p:cNvGrpSpPr>
            <a:grpSpLocks noChangeAspect="1"/>
          </p:cNvGrpSpPr>
          <p:nvPr>
            <p:custDataLst>
              <p:tags r:id="rId6"/>
            </p:custDataLst>
          </p:nvPr>
        </p:nvGrpSpPr>
        <p:grpSpPr>
          <a:xfrm>
            <a:off x="5801053" y="1406760"/>
            <a:ext cx="576073" cy="576072"/>
            <a:chOff x="7007520" y="2158867"/>
            <a:chExt cx="721102" cy="721100"/>
          </a:xfrm>
        </p:grpSpPr>
        <p:sp>
          <p:nvSpPr>
            <p:cNvPr id="296" name="backgroundFixed">
              <a:extLst>
                <a:ext uri="{FF2B5EF4-FFF2-40B4-BE49-F238E27FC236}">
                  <a16:creationId xmlns:a16="http://schemas.microsoft.com/office/drawing/2014/main" id="{9994EE94-DE64-AA14-29F2-ACBD32A2456F}"/>
                </a:ext>
              </a:extLst>
            </p:cNvPr>
            <p:cNvSpPr/>
            <p:nvPr>
              <p:custDataLst>
                <p:tags r:id="rId7"/>
              </p:custDataLst>
            </p:nvPr>
          </p:nvSpPr>
          <p:spPr>
            <a:xfrm>
              <a:off x="7007521" y="2158867"/>
              <a:ext cx="721101" cy="721100"/>
            </a:xfrm>
            <a:prstGeom prst="ellipse">
              <a:avLst/>
            </a:prstGeom>
            <a:solidFill>
              <a:srgbClr val="001A54"/>
            </a:solidFill>
            <a:ln w="6350" cap="flat" cmpd="sng" algn="ctr">
              <a:solidFill>
                <a:srgbClr val="001A5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>
                <a:solidFill>
                  <a:schemeClr val="bg1"/>
                </a:solidFill>
              </a:endParaRPr>
            </a:p>
          </p:txBody>
        </p:sp>
        <p:pic>
          <p:nvPicPr>
            <p:cNvPr id="297" name="Vector">
              <a:extLst>
                <a:ext uri="{FF2B5EF4-FFF2-40B4-BE49-F238E27FC236}">
                  <a16:creationId xmlns:a16="http://schemas.microsoft.com/office/drawing/2014/main" id="{27953AB2-F470-95A4-31F7-9E81A395D88B}"/>
                </a:ext>
              </a:extLst>
            </p:cNvPr>
            <p:cNvPicPr>
              <a:picLocks noChangeAspect="1"/>
            </p:cNvPicPr>
            <p:nvPr/>
          </p:nvPicPr>
          <p:blipFill>
            <a:blip r:embed="rId33">
              <a:extLst>
                <a:ext uri="{96DAC541-7B7A-43D3-8B79-37D633B846F1}">
                  <asvg:svgBlip xmlns:asvg="http://schemas.microsoft.com/office/drawing/2016/SVG/main" r:embed="rId34"/>
                </a:ext>
              </a:extLst>
            </a:blip>
            <a:stretch>
              <a:fillRect/>
            </a:stretch>
          </p:blipFill>
          <p:spPr bwMode="gray">
            <a:xfrm>
              <a:off x="7007520" y="2158867"/>
              <a:ext cx="721100" cy="7211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8199697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1E31E756-EC95-354C-8284-FE69CF8794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F906A4E3-536E-6EE3-4591-3151F3BB9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Shannon Entropy Method – 50 Ohm </a:t>
            </a:r>
            <a:r>
              <a:rPr lang="en-US" dirty="0" err="1"/>
              <a:t>R</a:t>
            </a:r>
            <a:r>
              <a:rPr lang="en-US" baseline="-25000" dirty="0" err="1"/>
              <a:t>isc</a:t>
            </a:r>
            <a:endParaRPr lang="en-US" baseline="-25000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60B7BD3E-26D2-AD84-BAE7-5900A980E06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97071C3F-691B-BE31-D4FE-289259E37BEF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36A86912-6506-AD9A-DDCE-8198BB4228D0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48612" y="1296206"/>
            <a:ext cx="6383894" cy="45362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0172903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>
          <a:extLst>
            <a:ext uri="{FF2B5EF4-FFF2-40B4-BE49-F238E27FC236}">
              <a16:creationId xmlns:a16="http://schemas.microsoft.com/office/drawing/2014/main" id="{09B325C0-1540-7A78-1069-15FBCA3568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5A662CDA-3213-00B8-9617-CA4218E9DF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Shannon Entropy Method – 100 Ohm </a:t>
            </a:r>
            <a:r>
              <a:rPr lang="en-US" dirty="0" err="1"/>
              <a:t>R</a:t>
            </a:r>
            <a:r>
              <a:rPr lang="en-US" baseline="-25000" dirty="0" err="1"/>
              <a:t>isc</a:t>
            </a:r>
            <a:endParaRPr lang="en-US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32844710-A780-B500-91C2-D90EBAE22048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AF60711-1267-FD5E-7A4E-39F20BB0119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9261961-8031-AAC9-6FFB-0726AB8E5685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48612" y="1296206"/>
            <a:ext cx="6353392" cy="453626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373227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6817829-796F-B1EB-75AF-6AB24E8F713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hteck 32">
            <a:extLst>
              <a:ext uri="{FF2B5EF4-FFF2-40B4-BE49-F238E27FC236}">
                <a16:creationId xmlns:a16="http://schemas.microsoft.com/office/drawing/2014/main" id="{8A183EA5-4EC4-AA9C-5C96-45A235F129EB}"/>
              </a:ext>
            </a:extLst>
          </p:cNvPr>
          <p:cNvSpPr/>
          <p:nvPr/>
        </p:nvSpPr>
        <p:spPr>
          <a:xfrm>
            <a:off x="545804" y="2856720"/>
            <a:ext cx="2613037" cy="620597"/>
          </a:xfrm>
          <a:prstGeom prst="rect">
            <a:avLst/>
          </a:prstGeom>
          <a:solidFill>
            <a:srgbClr val="5500B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r">
              <a:spcBef>
                <a:spcPts val="800"/>
              </a:spcBef>
            </a:pPr>
            <a:endParaRPr lang="en-US" sz="1400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A42D2251-9184-0EBB-5351-F67736893A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Virtual Development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1CA4B6A8-7213-4AF2-4ED6-562080CA2617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FFF52B4-0F71-C4C1-10F4-E3AEF820644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pic>
        <p:nvPicPr>
          <p:cNvPr id="20" name="IAV_Logo">
            <a:extLst>
              <a:ext uri="{FF2B5EF4-FFF2-40B4-BE49-F238E27FC236}">
                <a16:creationId xmlns:a16="http://schemas.microsoft.com/office/drawing/2014/main" id="{D4E0439C-3D95-2B9A-815E-5CD64FDE55A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1321085" y="2746634"/>
            <a:ext cx="1062475" cy="587486"/>
          </a:xfrm>
          <a:prstGeom prst="rect">
            <a:avLst/>
          </a:prstGeom>
        </p:spPr>
      </p:pic>
      <p:sp>
        <p:nvSpPr>
          <p:cNvPr id="34" name="Rechteck 33">
            <a:extLst>
              <a:ext uri="{FF2B5EF4-FFF2-40B4-BE49-F238E27FC236}">
                <a16:creationId xmlns:a16="http://schemas.microsoft.com/office/drawing/2014/main" id="{0CC90DB9-103E-C943-91E6-3A0752B5B6F6}"/>
              </a:ext>
            </a:extLst>
          </p:cNvPr>
          <p:cNvSpPr/>
          <p:nvPr/>
        </p:nvSpPr>
        <p:spPr>
          <a:xfrm>
            <a:off x="545804" y="3894281"/>
            <a:ext cx="2613037" cy="129002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r">
              <a:spcBef>
                <a:spcPts val="800"/>
              </a:spcBef>
            </a:pPr>
            <a:endParaRPr lang="en-US" sz="1400" dirty="0"/>
          </a:p>
        </p:txBody>
      </p:sp>
      <p:sp>
        <p:nvSpPr>
          <p:cNvPr id="35" name="Textfeld 34">
            <a:extLst>
              <a:ext uri="{FF2B5EF4-FFF2-40B4-BE49-F238E27FC236}">
                <a16:creationId xmlns:a16="http://schemas.microsoft.com/office/drawing/2014/main" id="{B969D62B-2481-B01E-F17F-B70717648420}"/>
              </a:ext>
            </a:extLst>
          </p:cNvPr>
          <p:cNvSpPr txBox="1"/>
          <p:nvPr/>
        </p:nvSpPr>
        <p:spPr>
          <a:xfrm>
            <a:off x="545804" y="4844160"/>
            <a:ext cx="26130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Simulation Environment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1FCF4C48-BB7B-16A5-4C1E-2011D744CC11}"/>
              </a:ext>
            </a:extLst>
          </p:cNvPr>
          <p:cNvSpPr/>
          <p:nvPr/>
        </p:nvSpPr>
        <p:spPr>
          <a:xfrm>
            <a:off x="821754" y="3963514"/>
            <a:ext cx="2061136" cy="326682"/>
          </a:xfrm>
          <a:prstGeom prst="rect">
            <a:avLst/>
          </a:prstGeom>
          <a:solidFill>
            <a:srgbClr val="1446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/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FMU</a:t>
            </a:r>
          </a:p>
        </p:txBody>
      </p:sp>
      <p:sp>
        <p:nvSpPr>
          <p:cNvPr id="41" name="Textfeld 40">
            <a:extLst>
              <a:ext uri="{FF2B5EF4-FFF2-40B4-BE49-F238E27FC236}">
                <a16:creationId xmlns:a16="http://schemas.microsoft.com/office/drawing/2014/main" id="{0A07F937-5C23-321E-B3D1-A31F9BA2E39F}"/>
              </a:ext>
            </a:extLst>
          </p:cNvPr>
          <p:cNvSpPr txBox="1"/>
          <p:nvPr/>
        </p:nvSpPr>
        <p:spPr>
          <a:xfrm>
            <a:off x="539750" y="3154285"/>
            <a:ext cx="2613037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73FA"/>
                </a:solidFill>
              </a:rPr>
              <a:t>v</a:t>
            </a:r>
            <a:r>
              <a:rPr lang="en-US" sz="1400" dirty="0">
                <a:solidFill>
                  <a:srgbClr val="FFFFFF"/>
                </a:solidFill>
              </a:rPr>
              <a:t>irtual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73FA"/>
                </a:solidFill>
              </a:rPr>
              <a:t>B</a:t>
            </a:r>
            <a:r>
              <a:rPr lang="en-US" sz="1400" dirty="0">
                <a:solidFill>
                  <a:srgbClr val="FFFFFF"/>
                </a:solidFill>
              </a:rPr>
              <a:t>attery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FF73FA"/>
                </a:solidFill>
              </a:rPr>
              <a:t>T</a:t>
            </a:r>
            <a:r>
              <a:rPr lang="en-US" sz="1400" dirty="0">
                <a:solidFill>
                  <a:srgbClr val="FFFFFF"/>
                </a:solidFill>
              </a:rPr>
              <a:t>estbench</a:t>
            </a:r>
          </a:p>
        </p:txBody>
      </p:sp>
      <p:sp>
        <p:nvSpPr>
          <p:cNvPr id="42" name="Pfeil: nach links und rechts 41">
            <a:extLst>
              <a:ext uri="{FF2B5EF4-FFF2-40B4-BE49-F238E27FC236}">
                <a16:creationId xmlns:a16="http://schemas.microsoft.com/office/drawing/2014/main" id="{8695F216-DCC4-C1F2-A676-1F43F1BBE161}"/>
              </a:ext>
            </a:extLst>
          </p:cNvPr>
          <p:cNvSpPr/>
          <p:nvPr/>
        </p:nvSpPr>
        <p:spPr>
          <a:xfrm rot="16200000">
            <a:off x="1598334" y="3477561"/>
            <a:ext cx="471399" cy="500506"/>
          </a:xfrm>
          <a:prstGeom prst="leftRightArrow">
            <a:avLst>
              <a:gd name="adj1" fmla="val 54533"/>
              <a:gd name="adj2" fmla="val 28139"/>
            </a:avLst>
          </a:prstGeom>
          <a:gradFill>
            <a:gsLst>
              <a:gs pos="32000">
                <a:schemeClr val="accent3"/>
              </a:gs>
              <a:gs pos="77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Bef>
                <a:spcPts val="800"/>
              </a:spcBef>
            </a:pPr>
            <a:r>
              <a:rPr lang="en-US" sz="800" dirty="0"/>
              <a:t>OIIOI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234061D6-2AEA-2BB2-CEA0-ED401D4F48F7}"/>
              </a:ext>
            </a:extLst>
          </p:cNvPr>
          <p:cNvSpPr/>
          <p:nvPr/>
        </p:nvSpPr>
        <p:spPr>
          <a:xfrm>
            <a:off x="821754" y="4537983"/>
            <a:ext cx="2061136" cy="326682"/>
          </a:xfrm>
          <a:prstGeom prst="rect">
            <a:avLst/>
          </a:prstGeom>
          <a:solidFill>
            <a:srgbClr val="1446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/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Other Models</a:t>
            </a:r>
          </a:p>
        </p:txBody>
      </p:sp>
      <p:pic>
        <p:nvPicPr>
          <p:cNvPr id="7" name="Vector">
            <a:extLst>
              <a:ext uri="{FF2B5EF4-FFF2-40B4-BE49-F238E27FC236}">
                <a16:creationId xmlns:a16="http://schemas.microsoft.com/office/drawing/2014/main" id="{670D7211-E89C-DD57-5EDF-A04F860494E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 bwMode="gray">
          <a:xfrm>
            <a:off x="4140200" y="3780147"/>
            <a:ext cx="1443468" cy="1443468"/>
          </a:xfrm>
          <a:prstGeom prst="rect">
            <a:avLst/>
          </a:prstGeom>
        </p:spPr>
      </p:pic>
      <p:pic>
        <p:nvPicPr>
          <p:cNvPr id="10" name="Vector">
            <a:extLst>
              <a:ext uri="{FF2B5EF4-FFF2-40B4-BE49-F238E27FC236}">
                <a16:creationId xmlns:a16="http://schemas.microsoft.com/office/drawing/2014/main" id="{ABB9CC63-E20D-4D0E-434A-9CC1396E19F6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p:blipFill>
        <p:spPr bwMode="gray">
          <a:xfrm>
            <a:off x="4137169" y="1151855"/>
            <a:ext cx="1443467" cy="1443469"/>
          </a:xfrm>
          <a:prstGeom prst="rect">
            <a:avLst/>
          </a:prstGeom>
        </p:spPr>
      </p:pic>
      <p:sp>
        <p:nvSpPr>
          <p:cNvPr id="5" name="Text Placeholder 10">
            <a:extLst>
              <a:ext uri="{FF2B5EF4-FFF2-40B4-BE49-F238E27FC236}">
                <a16:creationId xmlns:a16="http://schemas.microsoft.com/office/drawing/2014/main" id="{1534AAB0-EF35-3AA2-382A-A3B3B701C25C}"/>
              </a:ext>
            </a:extLst>
          </p:cNvPr>
          <p:cNvSpPr txBox="1">
            <a:spLocks/>
          </p:cNvSpPr>
          <p:nvPr/>
        </p:nvSpPr>
        <p:spPr>
          <a:xfrm>
            <a:off x="548830" y="5505298"/>
            <a:ext cx="10431907" cy="32707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80000"/>
                </a:solidFill>
              </a14:hiddenLine>
            </a:ext>
          </a:extLst>
        </p:spPr>
        <p:txBody>
          <a:bodyPr wrap="square">
            <a:spAutoFit/>
          </a:bodyPr>
          <a:lstStyle>
            <a:defPPr>
              <a:defRPr lang="de-DE"/>
            </a:defPPr>
            <a:lvl1pPr algn="ctr">
              <a:lnSpc>
                <a:spcPct val="120000"/>
              </a:lnSpc>
              <a:spcBef>
                <a:spcPts val="1600"/>
              </a:spcBef>
              <a:defRPr sz="1400" b="1">
                <a:solidFill>
                  <a:schemeClr val="accent5"/>
                </a:solidFill>
              </a:defRPr>
            </a:lvl1pPr>
          </a:lstStyle>
          <a:p>
            <a:r>
              <a:rPr lang="en-US" dirty="0"/>
              <a:t>Virtual development is the key to achieve the needed reduction of time and costs for the development of electric vehicles </a:t>
            </a:r>
          </a:p>
        </p:txBody>
      </p:sp>
      <p:sp>
        <p:nvSpPr>
          <p:cNvPr id="12" name="TextBox 37">
            <a:extLst>
              <a:ext uri="{FF2B5EF4-FFF2-40B4-BE49-F238E27FC236}">
                <a16:creationId xmlns:a16="http://schemas.microsoft.com/office/drawing/2014/main" id="{80FCAB09-B843-976C-E494-EF9F9FF33682}"/>
              </a:ext>
            </a:extLst>
          </p:cNvPr>
          <p:cNvSpPr txBox="1"/>
          <p:nvPr/>
        </p:nvSpPr>
        <p:spPr>
          <a:xfrm>
            <a:off x="5580062" y="1310773"/>
            <a:ext cx="5394621" cy="167924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612" lvl="2" defTabSz="864017">
              <a:lnSpc>
                <a:spcPct val="120000"/>
              </a:lnSpc>
              <a:spcBef>
                <a:spcPts val="800"/>
              </a:spcBef>
              <a:defRPr/>
            </a:pPr>
            <a:r>
              <a:rPr lang="en-US" sz="1400" b="1" dirty="0"/>
              <a:t>Battery expert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Broad expertise in battery cell modelling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Model distribution to specialists in other fields</a:t>
            </a:r>
            <a:endParaRPr lang="en-US" sz="1400" dirty="0">
              <a:latin typeface="Arial" pitchFamily="34" charset="0"/>
              <a:cs typeface="Arial" pitchFamily="34" charset="0"/>
            </a:endParaRP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Uses COMSOL Multiphysics</a:t>
            </a:r>
            <a:r>
              <a:rPr lang="en-US" sz="1400" baseline="30000" dirty="0"/>
              <a:t>®</a:t>
            </a:r>
            <a:r>
              <a:rPr lang="en-US" sz="1400" dirty="0"/>
              <a:t> and COMSOL </a:t>
            </a:r>
            <a:r>
              <a:rPr lang="en-US" sz="1400" dirty="0" err="1"/>
              <a:t>Compiler</a:t>
            </a:r>
            <a:r>
              <a:rPr lang="en-US" sz="1400" baseline="30000" dirty="0" err="1"/>
              <a:t>TM</a:t>
            </a:r>
            <a:endParaRPr lang="en-US" sz="1400" baseline="30000" dirty="0"/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Other models (e.g., GT </a:t>
            </a:r>
            <a:r>
              <a:rPr lang="en-US" sz="1400" dirty="0" err="1"/>
              <a:t>Autolion</a:t>
            </a:r>
            <a:r>
              <a:rPr lang="en-US" sz="1400" baseline="30000" dirty="0" err="1"/>
              <a:t>TM</a:t>
            </a:r>
            <a:r>
              <a:rPr lang="en-US" sz="1400" dirty="0"/>
              <a:t>, </a:t>
            </a:r>
            <a:r>
              <a:rPr lang="en-US" sz="1400" dirty="0" err="1"/>
              <a:t>PyBAMM</a:t>
            </a:r>
            <a:r>
              <a:rPr lang="en-US" sz="1400" dirty="0"/>
              <a:t>) can also be used</a:t>
            </a:r>
          </a:p>
        </p:txBody>
      </p:sp>
      <p:sp>
        <p:nvSpPr>
          <p:cNvPr id="13" name="Pfeil: nach unten 12">
            <a:extLst>
              <a:ext uri="{FF2B5EF4-FFF2-40B4-BE49-F238E27FC236}">
                <a16:creationId xmlns:a16="http://schemas.microsoft.com/office/drawing/2014/main" id="{55712795-138D-0289-2A53-AAF631DA682A}"/>
              </a:ext>
            </a:extLst>
          </p:cNvPr>
          <p:cNvSpPr/>
          <p:nvPr/>
        </p:nvSpPr>
        <p:spPr>
          <a:xfrm rot="5400000">
            <a:off x="3521473" y="1314362"/>
            <a:ext cx="449364" cy="772423"/>
          </a:xfrm>
          <a:prstGeom prst="downArrow">
            <a:avLst>
              <a:gd name="adj1" fmla="val 50000"/>
              <a:gd name="adj2" fmla="val 62923"/>
            </a:avLst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600" dirty="0"/>
          </a:p>
        </p:txBody>
      </p:sp>
      <p:sp>
        <p:nvSpPr>
          <p:cNvPr id="14" name="Pfeil: nach unten 13">
            <a:extLst>
              <a:ext uri="{FF2B5EF4-FFF2-40B4-BE49-F238E27FC236}">
                <a16:creationId xmlns:a16="http://schemas.microsoft.com/office/drawing/2014/main" id="{35FDF8C5-BEF9-018C-11E6-5A00488162BD}"/>
              </a:ext>
            </a:extLst>
          </p:cNvPr>
          <p:cNvSpPr/>
          <p:nvPr/>
        </p:nvSpPr>
        <p:spPr>
          <a:xfrm rot="16200000">
            <a:off x="3501554" y="4124186"/>
            <a:ext cx="449364" cy="772423"/>
          </a:xfrm>
          <a:prstGeom prst="downArrow">
            <a:avLst>
              <a:gd name="adj1" fmla="val 50000"/>
              <a:gd name="adj2" fmla="val 62923"/>
            </a:avLst>
          </a:prstGeom>
          <a:solidFill>
            <a:schemeClr val="tx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600" dirty="0"/>
          </a:p>
        </p:txBody>
      </p:sp>
      <p:sp>
        <p:nvSpPr>
          <p:cNvPr id="16" name="TextBox 37">
            <a:extLst>
              <a:ext uri="{FF2B5EF4-FFF2-40B4-BE49-F238E27FC236}">
                <a16:creationId xmlns:a16="http://schemas.microsoft.com/office/drawing/2014/main" id="{ADE9BBE9-6606-A9C6-1E6F-7AD3269D1D43}"/>
              </a:ext>
            </a:extLst>
          </p:cNvPr>
          <p:cNvSpPr txBox="1"/>
          <p:nvPr/>
        </p:nvSpPr>
        <p:spPr>
          <a:xfrm>
            <a:off x="5580224" y="3841252"/>
            <a:ext cx="5394621" cy="111293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612" lvl="2" defTabSz="864017">
              <a:lnSpc>
                <a:spcPct val="120000"/>
              </a:lnSpc>
              <a:spcBef>
                <a:spcPts val="800"/>
              </a:spcBef>
              <a:defRPr/>
            </a:pPr>
            <a:r>
              <a:rPr lang="en-US" sz="1400" b="1" dirty="0"/>
              <a:t>BMS / thermal management / vehicle experts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Can run parallel calculations within their usual tool chains and developing environments</a:t>
            </a:r>
            <a:r>
              <a:rPr lang="en-US" sz="14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400" dirty="0"/>
              <a:t>(e.g., INCA-FLOW</a:t>
            </a:r>
            <a:r>
              <a:rPr lang="en-US" sz="1400" baseline="30000" dirty="0"/>
              <a:t>TM</a:t>
            </a:r>
            <a:r>
              <a:rPr lang="en-US" sz="1400" dirty="0"/>
              <a:t>, GT-SUITE</a:t>
            </a:r>
            <a:r>
              <a:rPr lang="en-US" sz="1400" baseline="30000" dirty="0"/>
              <a:t>TM</a:t>
            </a:r>
            <a:r>
              <a:rPr lang="en-US" sz="1400" dirty="0"/>
              <a:t>, SIMULINK</a:t>
            </a:r>
            <a:r>
              <a:rPr lang="en-US" sz="1400" baseline="30000" dirty="0">
                <a:solidFill>
                  <a:srgbClr val="212121"/>
                </a:solidFill>
                <a:latin typeface="Roboto" panose="02000000000000000000" pitchFamily="2" charset="0"/>
              </a:rPr>
              <a:t>®</a:t>
            </a:r>
            <a:r>
              <a:rPr lang="en-US" sz="1400" dirty="0"/>
              <a:t> etc.) without the need of a COMSOL license. </a:t>
            </a:r>
          </a:p>
        </p:txBody>
      </p:sp>
      <p:sp>
        <p:nvSpPr>
          <p:cNvPr id="22" name="Rechteck 21">
            <a:extLst>
              <a:ext uri="{FF2B5EF4-FFF2-40B4-BE49-F238E27FC236}">
                <a16:creationId xmlns:a16="http://schemas.microsoft.com/office/drawing/2014/main" id="{8FA602A3-D5E4-5278-D48E-6214F0457678}"/>
              </a:ext>
            </a:extLst>
          </p:cNvPr>
          <p:cNvSpPr/>
          <p:nvPr/>
        </p:nvSpPr>
        <p:spPr>
          <a:xfrm>
            <a:off x="545804" y="1304607"/>
            <a:ext cx="2613037" cy="7579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r">
              <a:spcBef>
                <a:spcPts val="800"/>
              </a:spcBef>
            </a:pPr>
            <a:endParaRPr lang="en-US" sz="1400" dirty="0"/>
          </a:p>
        </p:txBody>
      </p:sp>
      <p:sp>
        <p:nvSpPr>
          <p:cNvPr id="8" name="Pfeil: nach links und rechts 7">
            <a:extLst>
              <a:ext uri="{FF2B5EF4-FFF2-40B4-BE49-F238E27FC236}">
                <a16:creationId xmlns:a16="http://schemas.microsoft.com/office/drawing/2014/main" id="{59CE29EC-0EB1-2FCB-BAC5-689C9830C58C}"/>
              </a:ext>
            </a:extLst>
          </p:cNvPr>
          <p:cNvSpPr/>
          <p:nvPr/>
        </p:nvSpPr>
        <p:spPr>
          <a:xfrm rot="5400000">
            <a:off x="738747" y="2048166"/>
            <a:ext cx="847162" cy="770896"/>
          </a:xfrm>
          <a:prstGeom prst="leftRightArrow">
            <a:avLst>
              <a:gd name="adj1" fmla="val 54533"/>
              <a:gd name="adj2" fmla="val 28139"/>
            </a:avLst>
          </a:prstGeom>
          <a:gradFill>
            <a:gsLst>
              <a:gs pos="32000">
                <a:schemeClr val="accent3"/>
              </a:gs>
              <a:gs pos="77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API</a:t>
            </a:r>
          </a:p>
        </p:txBody>
      </p:sp>
      <p:sp>
        <p:nvSpPr>
          <p:cNvPr id="17" name="Pfeil: nach links und rechts 16">
            <a:extLst>
              <a:ext uri="{FF2B5EF4-FFF2-40B4-BE49-F238E27FC236}">
                <a16:creationId xmlns:a16="http://schemas.microsoft.com/office/drawing/2014/main" id="{7294AB19-864F-8E79-908C-57686AB324B8}"/>
              </a:ext>
            </a:extLst>
          </p:cNvPr>
          <p:cNvSpPr/>
          <p:nvPr/>
        </p:nvSpPr>
        <p:spPr>
          <a:xfrm rot="5400000">
            <a:off x="2101426" y="2042658"/>
            <a:ext cx="858178" cy="770896"/>
          </a:xfrm>
          <a:prstGeom prst="leftRightArrow">
            <a:avLst>
              <a:gd name="adj1" fmla="val 54533"/>
              <a:gd name="adj2" fmla="val 28139"/>
            </a:avLst>
          </a:prstGeom>
          <a:gradFill>
            <a:gsLst>
              <a:gs pos="32000">
                <a:schemeClr val="accent3"/>
              </a:gs>
              <a:gs pos="77000">
                <a:schemeClr val="accent4"/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Probes</a:t>
            </a:r>
          </a:p>
        </p:txBody>
      </p: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A4DA05CE-8A68-53CB-A662-503778D64D84}"/>
              </a:ext>
            </a:extLst>
          </p:cNvPr>
          <p:cNvGrpSpPr/>
          <p:nvPr/>
        </p:nvGrpSpPr>
        <p:grpSpPr>
          <a:xfrm rot="5400000">
            <a:off x="1728303" y="4261351"/>
            <a:ext cx="248041" cy="304800"/>
            <a:chOff x="9210862" y="3528119"/>
            <a:chExt cx="300223" cy="304800"/>
          </a:xfrm>
          <a:solidFill>
            <a:srgbClr val="1446EB"/>
          </a:solidFill>
        </p:grpSpPr>
        <p:sp>
          <p:nvSpPr>
            <p:cNvPr id="27" name="Pfeil: nach rechts 26">
              <a:extLst>
                <a:ext uri="{FF2B5EF4-FFF2-40B4-BE49-F238E27FC236}">
                  <a16:creationId xmlns:a16="http://schemas.microsoft.com/office/drawing/2014/main" id="{062BD2A7-455C-3E49-D80F-2CA70285287F}"/>
                </a:ext>
              </a:extLst>
            </p:cNvPr>
            <p:cNvSpPr/>
            <p:nvPr/>
          </p:nvSpPr>
          <p:spPr>
            <a:xfrm>
              <a:off x="9210862" y="3528119"/>
              <a:ext cx="288032" cy="144017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t"/>
            <a:lstStyle/>
            <a:p>
              <a:pPr algn="l">
                <a:spcBef>
                  <a:spcPts val="800"/>
                </a:spcBef>
              </a:pPr>
              <a:endParaRPr lang="en-US" sz="1400" dirty="0"/>
            </a:p>
          </p:txBody>
        </p:sp>
        <p:sp>
          <p:nvSpPr>
            <p:cNvPr id="28" name="Pfeil: nach rechts 27">
              <a:extLst>
                <a:ext uri="{FF2B5EF4-FFF2-40B4-BE49-F238E27FC236}">
                  <a16:creationId xmlns:a16="http://schemas.microsoft.com/office/drawing/2014/main" id="{C98A798D-BBFA-7387-F8C7-532A3CF37346}"/>
                </a:ext>
              </a:extLst>
            </p:cNvPr>
            <p:cNvSpPr/>
            <p:nvPr/>
          </p:nvSpPr>
          <p:spPr>
            <a:xfrm rot="10800000">
              <a:off x="9223054" y="3688902"/>
              <a:ext cx="288031" cy="144017"/>
            </a:xfrm>
            <a:prstGeom prst="rightArrow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t"/>
            <a:lstStyle/>
            <a:p>
              <a:pPr algn="l">
                <a:spcBef>
                  <a:spcPts val="800"/>
                </a:spcBef>
              </a:pPr>
              <a:endParaRPr lang="en-US" sz="1400" dirty="0"/>
            </a:p>
          </p:txBody>
        </p:sp>
      </p:grpSp>
      <p:sp>
        <p:nvSpPr>
          <p:cNvPr id="6" name="Textfeld 5">
            <a:extLst>
              <a:ext uri="{FF2B5EF4-FFF2-40B4-BE49-F238E27FC236}">
                <a16:creationId xmlns:a16="http://schemas.microsoft.com/office/drawing/2014/main" id="{7CE8DF4C-09DA-5F55-92B3-313A0A3A546A}"/>
              </a:ext>
            </a:extLst>
          </p:cNvPr>
          <p:cNvSpPr txBox="1"/>
          <p:nvPr/>
        </p:nvSpPr>
        <p:spPr>
          <a:xfrm>
            <a:off x="1021504" y="1321060"/>
            <a:ext cx="16616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COMSOL APP</a:t>
            </a:r>
          </a:p>
        </p:txBody>
      </p:sp>
      <p:sp>
        <p:nvSpPr>
          <p:cNvPr id="9" name="Rechteck 8">
            <a:extLst>
              <a:ext uri="{FF2B5EF4-FFF2-40B4-BE49-F238E27FC236}">
                <a16:creationId xmlns:a16="http://schemas.microsoft.com/office/drawing/2014/main" id="{94241B43-53F2-C393-5079-B74E7486CFE3}"/>
              </a:ext>
            </a:extLst>
          </p:cNvPr>
          <p:cNvSpPr/>
          <p:nvPr/>
        </p:nvSpPr>
        <p:spPr>
          <a:xfrm>
            <a:off x="821754" y="1641742"/>
            <a:ext cx="2061136" cy="365118"/>
          </a:xfrm>
          <a:prstGeom prst="rect">
            <a:avLst/>
          </a:prstGeom>
          <a:solidFill>
            <a:srgbClr val="1446E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ctr"/>
          <a:lstStyle/>
          <a:p>
            <a:pPr algn="ctr">
              <a:spcBef>
                <a:spcPts val="800"/>
              </a:spcBef>
            </a:pPr>
            <a:r>
              <a:rPr lang="en-US" sz="1400" dirty="0">
                <a:solidFill>
                  <a:srgbClr val="FFFFFF"/>
                </a:solidFill>
              </a:rPr>
              <a:t>COMSOL Cell Model</a:t>
            </a:r>
          </a:p>
        </p:txBody>
      </p:sp>
      <p:sp>
        <p:nvSpPr>
          <p:cNvPr id="23" name="Textbox">
            <a:extLst>
              <a:ext uri="{FF2B5EF4-FFF2-40B4-BE49-F238E27FC236}">
                <a16:creationId xmlns:a16="http://schemas.microsoft.com/office/drawing/2014/main" id="{D692FF3F-48D5-2D05-AC66-DE447047E45D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940425" y="5950088"/>
            <a:ext cx="2880000" cy="375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lIns="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0" dirty="0"/>
              <a:t>FMU: Functional Mock-Up Unit</a:t>
            </a:r>
            <a:br>
              <a:rPr lang="en-US" sz="700" b="0" dirty="0"/>
            </a:br>
            <a:r>
              <a:rPr lang="en-US" sz="700" b="0" dirty="0"/>
              <a:t>API: Application Programming Interface</a:t>
            </a:r>
            <a:br>
              <a:rPr lang="en-US" sz="700" b="0" dirty="0"/>
            </a:br>
            <a:r>
              <a:rPr lang="en-US" sz="700" b="0" dirty="0"/>
              <a:t>SOC / SOH: State of Charge / Health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567812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E330180-85B7-2742-BC15-C061697B48F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BC400114-9073-EBB6-7018-5FC184828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/>
          <a:lstStyle/>
          <a:p>
            <a:r>
              <a:rPr lang="en-US" dirty="0"/>
              <a:t>Timeline for Thermal Runaway and Propagation</a:t>
            </a:r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5A4F1758-1596-989E-30C1-F1BE87A96BF0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D5086BDB-D254-10B6-5750-BFAFBD7B38B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4</a:t>
            </a:fld>
            <a:endParaRPr lang="en-US" dirty="0"/>
          </a:p>
        </p:txBody>
      </p:sp>
      <p:cxnSp>
        <p:nvCxnSpPr>
          <p:cNvPr id="7" name="TIMELINE">
            <a:extLst>
              <a:ext uri="{FF2B5EF4-FFF2-40B4-BE49-F238E27FC236}">
                <a16:creationId xmlns:a16="http://schemas.microsoft.com/office/drawing/2014/main" id="{130CFC2F-587D-0B1E-BB3A-4C68B3908DB7}"/>
              </a:ext>
            </a:extLst>
          </p:cNvPr>
          <p:cNvCxnSpPr>
            <a:cxnSpLocks/>
          </p:cNvCxnSpPr>
          <p:nvPr/>
        </p:nvCxnSpPr>
        <p:spPr>
          <a:xfrm>
            <a:off x="35608" y="5038800"/>
            <a:ext cx="11484880" cy="0"/>
          </a:xfrm>
          <a:prstGeom prst="line">
            <a:avLst/>
          </a:prstGeom>
          <a:ln w="25400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easyElement">
            <a:extLst>
              <a:ext uri="{FF2B5EF4-FFF2-40B4-BE49-F238E27FC236}">
                <a16:creationId xmlns:a16="http://schemas.microsoft.com/office/drawing/2014/main" id="{7FB58F8C-2C01-B329-89AF-21510946446B}"/>
              </a:ext>
            </a:extLst>
          </p:cNvPr>
          <p:cNvGrpSpPr/>
          <p:nvPr>
            <p:custDataLst>
              <p:tags r:id="rId2"/>
            </p:custDataLst>
          </p:nvPr>
        </p:nvGrpSpPr>
        <p:grpSpPr>
          <a:xfrm>
            <a:off x="539750" y="1295400"/>
            <a:ext cx="10441074" cy="3743400"/>
            <a:chOff x="539664" y="1295400"/>
            <a:chExt cx="9936864" cy="3384847"/>
          </a:xfrm>
        </p:grpSpPr>
        <p:cxnSp>
          <p:nvCxnSpPr>
            <p:cNvPr id="9" name="element_02_01">
              <a:extLst>
                <a:ext uri="{FF2B5EF4-FFF2-40B4-BE49-F238E27FC236}">
                  <a16:creationId xmlns:a16="http://schemas.microsoft.com/office/drawing/2014/main" id="{57D84FC2-BF41-824B-EDAA-4742A2657DAE}"/>
                </a:ext>
              </a:extLst>
            </p:cNvPr>
            <p:cNvCxnSpPr>
              <a:cxnSpLocks/>
            </p:cNvCxnSpPr>
            <p:nvPr>
              <p:custDataLst>
                <p:tags r:id="rId3"/>
              </p:custDataLst>
            </p:nvPr>
          </p:nvCxnSpPr>
          <p:spPr>
            <a:xfrm flipV="1">
              <a:off x="539664" y="1295400"/>
              <a:ext cx="0" cy="3384847"/>
            </a:xfrm>
            <a:prstGeom prst="line">
              <a:avLst/>
            </a:prstGeom>
            <a:ln>
              <a:solidFill>
                <a:schemeClr val="tx1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element_01_01">
              <a:extLst>
                <a:ext uri="{FF2B5EF4-FFF2-40B4-BE49-F238E27FC236}">
                  <a16:creationId xmlns:a16="http://schemas.microsoft.com/office/drawing/2014/main" id="{9F194079-E68E-6C85-0337-FBCCD1387646}"/>
                </a:ext>
              </a:extLst>
            </p:cNvPr>
            <p:cNvSpPr txBox="1">
              <a:spLocks/>
            </p:cNvSpPr>
            <p:nvPr>
              <p:custDataLst>
                <p:tags r:id="rId4"/>
              </p:custDataLst>
            </p:nvPr>
          </p:nvSpPr>
          <p:spPr>
            <a:xfrm>
              <a:off x="539664" y="1295871"/>
              <a:ext cx="2160000" cy="142749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001A54"/>
                  </a:solidFill>
                </a14:hiddenFill>
              </a:ext>
              <a:ext uri="{91240B29-F687-4F45-9708-019B960494DF}">
                <a14:hiddenLine xmlns:a14="http://schemas.microsoft.com/office/drawing/2010/main">
                  <a:solidFill>
                    <a:srgbClr val="F80000"/>
                  </a:solidFill>
                </a14:hiddenLine>
              </a:ext>
            </a:extLst>
          </p:spPr>
          <p:txBody>
            <a:bodyPr vert="horz" wrap="square" lIns="72000" tIns="0" rIns="0" bIns="0" rtlCol="0">
              <a:spAutoFit/>
            </a:bodyPr>
            <a:lstStyle>
              <a:lvl1pPr marL="0" indent="0" algn="l" defTabSz="863995" rtl="0" eaLnBrk="1" latinLnBrk="0" hangingPunct="1">
                <a:lnSpc>
                  <a:spcPct val="12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tx1"/>
                </a:buClr>
                <a:buFontTx/>
                <a:buNone/>
                <a:defRPr sz="1600" b="1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1pPr>
              <a:lvl2pPr marL="0" indent="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tx1"/>
                </a:buClr>
                <a:buFontTx/>
                <a:buNone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2pPr>
              <a:lvl3pPr marL="180000" indent="-179388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3pPr>
              <a:lvl4pPr marL="360000" indent="-18000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4pPr>
              <a:lvl5pPr marL="540000" indent="-18000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5pPr>
              <a:lvl6pPr marL="2375986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07984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39981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71979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Production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 lvl="1">
                <a:spcBef>
                  <a:spcPts val="400"/>
                </a:spcBef>
              </a:pPr>
              <a:r>
                <a:rPr lang="en-US" sz="1400" dirty="0">
                  <a:solidFill>
                    <a:schemeClr val="tx1"/>
                  </a:solidFill>
                </a:rPr>
                <a:t>Controlling of process, material and final product. Elimination of faulty or problematic cells through quality management.</a:t>
              </a:r>
            </a:p>
          </p:txBody>
        </p:sp>
        <p:cxnSp>
          <p:nvCxnSpPr>
            <p:cNvPr id="13" name="element_02_02">
              <a:extLst>
                <a:ext uri="{FF2B5EF4-FFF2-40B4-BE49-F238E27FC236}">
                  <a16:creationId xmlns:a16="http://schemas.microsoft.com/office/drawing/2014/main" id="{CF4FFB80-485D-3390-A62B-60BD30293060}"/>
                </a:ext>
              </a:extLst>
            </p:cNvPr>
            <p:cNvCxnSpPr>
              <a:cxnSpLocks/>
            </p:cNvCxnSpPr>
            <p:nvPr>
              <p:custDataLst>
                <p:tags r:id="rId5"/>
              </p:custDataLst>
            </p:nvPr>
          </p:nvCxnSpPr>
          <p:spPr>
            <a:xfrm flipV="1">
              <a:off x="3131952" y="1295400"/>
              <a:ext cx="0" cy="3384550"/>
            </a:xfrm>
            <a:prstGeom prst="line">
              <a:avLst/>
            </a:prstGeom>
            <a:ln>
              <a:solidFill>
                <a:schemeClr val="accent3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lement_01_02">
              <a:extLst>
                <a:ext uri="{FF2B5EF4-FFF2-40B4-BE49-F238E27FC236}">
                  <a16:creationId xmlns:a16="http://schemas.microsoft.com/office/drawing/2014/main" id="{15D8ED9F-C617-812E-2309-9365CE37E819}"/>
                </a:ext>
              </a:extLst>
            </p:cNvPr>
            <p:cNvSpPr txBox="1">
              <a:spLocks/>
            </p:cNvSpPr>
            <p:nvPr>
              <p:custDataLst>
                <p:tags r:id="rId6"/>
              </p:custDataLst>
            </p:nvPr>
          </p:nvSpPr>
          <p:spPr>
            <a:xfrm>
              <a:off x="3131952" y="1295871"/>
              <a:ext cx="2160000" cy="13885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001A54"/>
                  </a:solidFill>
                </a14:hiddenFill>
              </a:ext>
            </a:extLst>
          </p:spPr>
          <p:txBody>
            <a:bodyPr vert="horz" wrap="square" lIns="72000" tIns="0" rIns="0" bIns="0" rtlCol="0">
              <a:spAutoFit/>
            </a:bodyPr>
            <a:lstStyle>
              <a:lvl1pPr marL="0" indent="0" algn="l" defTabSz="863995" rtl="0" eaLnBrk="1" latinLnBrk="0" hangingPunct="1">
                <a:lnSpc>
                  <a:spcPct val="12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tx1"/>
                </a:buClr>
                <a:buFontTx/>
                <a:buNone/>
                <a:defRPr sz="1600" b="1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1pPr>
              <a:lvl2pPr marL="0" indent="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tx1"/>
                </a:buClr>
                <a:buFontTx/>
                <a:buNone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2pPr>
              <a:lvl3pPr marL="180000" indent="-179388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3pPr>
              <a:lvl4pPr marL="360000" indent="-18000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4pPr>
              <a:lvl5pPr marL="540000" indent="-18000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5pPr>
              <a:lvl6pPr marL="2375986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07984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39981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71979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accent3"/>
                  </a:solidFill>
                  <a:effectLst/>
                  <a:latin typeface="Arial" pitchFamily="34" charset="0"/>
                </a:rPr>
                <a:t>Early Detection</a:t>
              </a:r>
            </a:p>
            <a:p>
              <a:pPr lvl="1">
                <a:spcBef>
                  <a:spcPts val="400"/>
                </a:spcBef>
              </a:pPr>
              <a:r>
                <a:rPr lang="en-US" sz="1400" dirty="0">
                  <a:solidFill>
                    <a:schemeClr val="accent3"/>
                  </a:solidFill>
                </a:rPr>
                <a:t>Internal changes and strange behavior of cell voltage during idle and runtime. External signals usually undetectable.</a:t>
              </a:r>
            </a:p>
          </p:txBody>
        </p:sp>
        <p:cxnSp>
          <p:nvCxnSpPr>
            <p:cNvPr id="15" name="element_02_03">
              <a:extLst>
                <a:ext uri="{FF2B5EF4-FFF2-40B4-BE49-F238E27FC236}">
                  <a16:creationId xmlns:a16="http://schemas.microsoft.com/office/drawing/2014/main" id="{716234C9-0523-902D-7F7B-D8B918C0B4EC}"/>
                </a:ext>
              </a:extLst>
            </p:cNvPr>
            <p:cNvCxnSpPr>
              <a:cxnSpLocks/>
            </p:cNvCxnSpPr>
            <p:nvPr>
              <p:custDataLst>
                <p:tags r:id="rId7"/>
              </p:custDataLst>
            </p:nvPr>
          </p:nvCxnSpPr>
          <p:spPr>
            <a:xfrm flipV="1">
              <a:off x="8316528" y="1295400"/>
              <a:ext cx="0" cy="3384550"/>
            </a:xfrm>
            <a:prstGeom prst="line">
              <a:avLst/>
            </a:prstGeom>
            <a:ln>
              <a:solidFill>
                <a:schemeClr val="tx1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element_01_03">
              <a:extLst>
                <a:ext uri="{FF2B5EF4-FFF2-40B4-BE49-F238E27FC236}">
                  <a16:creationId xmlns:a16="http://schemas.microsoft.com/office/drawing/2014/main" id="{63F7063E-690F-78F6-54C5-227AC58D01FA}"/>
                </a:ext>
              </a:extLst>
            </p:cNvPr>
            <p:cNvSpPr txBox="1">
              <a:spLocks/>
            </p:cNvSpPr>
            <p:nvPr>
              <p:custDataLst>
                <p:tags r:id="rId8"/>
              </p:custDataLst>
            </p:nvPr>
          </p:nvSpPr>
          <p:spPr>
            <a:xfrm>
              <a:off x="8316528" y="1295871"/>
              <a:ext cx="2160000" cy="18950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001A54"/>
                  </a:solidFill>
                </a14:hiddenFill>
              </a:ext>
            </a:extLst>
          </p:spPr>
          <p:txBody>
            <a:bodyPr vert="horz" wrap="square" lIns="72000" tIns="0" rIns="0" bIns="0" rtlCol="0">
              <a:spAutoFit/>
            </a:bodyPr>
            <a:lstStyle>
              <a:lvl1pPr marL="0" indent="0" algn="l" defTabSz="863995" rtl="0" eaLnBrk="1" latinLnBrk="0" hangingPunct="1">
                <a:lnSpc>
                  <a:spcPct val="12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tx1"/>
                </a:buClr>
                <a:buFontTx/>
                <a:buNone/>
                <a:defRPr sz="1600" b="1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1pPr>
              <a:lvl2pPr marL="0" indent="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tx1"/>
                </a:buClr>
                <a:buFontTx/>
                <a:buNone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2pPr>
              <a:lvl3pPr marL="180000" indent="-179388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3pPr>
              <a:lvl4pPr marL="360000" indent="-18000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4pPr>
              <a:lvl5pPr marL="540000" indent="-18000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5pPr>
              <a:lvl6pPr marL="2375986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07984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39981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71979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Propagation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 lvl="1">
                <a:spcBef>
                  <a:spcPts val="400"/>
                </a:spcBef>
              </a:pPr>
              <a:r>
                <a:rPr lang="en-US" sz="1400" dirty="0">
                  <a:solidFill>
                    <a:schemeClr val="tx1"/>
                  </a:solidFill>
                </a:rPr>
                <a:t>Heat generation during thermal runaway high enough to propagate on neighboring cells. Only drastic solutions capable to prevent spreading or damp event.</a:t>
              </a:r>
            </a:p>
          </p:txBody>
        </p:sp>
        <p:cxnSp>
          <p:nvCxnSpPr>
            <p:cNvPr id="23" name="element_02_04">
              <a:extLst>
                <a:ext uri="{FF2B5EF4-FFF2-40B4-BE49-F238E27FC236}">
                  <a16:creationId xmlns:a16="http://schemas.microsoft.com/office/drawing/2014/main" id="{383447A7-1865-D865-0666-347A88224D37}"/>
                </a:ext>
              </a:extLst>
            </p:cNvPr>
            <p:cNvCxnSpPr>
              <a:cxnSpLocks/>
            </p:cNvCxnSpPr>
            <p:nvPr>
              <p:custDataLst>
                <p:tags r:id="rId9"/>
              </p:custDataLst>
            </p:nvPr>
          </p:nvCxnSpPr>
          <p:spPr>
            <a:xfrm flipV="1">
              <a:off x="5724240" y="1295400"/>
              <a:ext cx="0" cy="3384550"/>
            </a:xfrm>
            <a:prstGeom prst="line">
              <a:avLst/>
            </a:prstGeom>
            <a:ln>
              <a:solidFill>
                <a:schemeClr val="tx1"/>
              </a:solidFill>
              <a:headEnd type="oval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element_01_04">
              <a:extLst>
                <a:ext uri="{FF2B5EF4-FFF2-40B4-BE49-F238E27FC236}">
                  <a16:creationId xmlns:a16="http://schemas.microsoft.com/office/drawing/2014/main" id="{2BD6E8BC-83CD-A7C0-B0A7-1D17EFDC0708}"/>
                </a:ext>
              </a:extLst>
            </p:cNvPr>
            <p:cNvSpPr txBox="1">
              <a:spLocks/>
            </p:cNvSpPr>
            <p:nvPr>
              <p:custDataLst>
                <p:tags r:id="rId10"/>
              </p:custDataLst>
            </p:nvPr>
          </p:nvSpPr>
          <p:spPr>
            <a:xfrm>
              <a:off x="5724240" y="1295871"/>
              <a:ext cx="2160000" cy="1427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001A54"/>
                  </a:solidFill>
                </a14:hiddenFill>
              </a:ext>
            </a:extLst>
          </p:spPr>
          <p:txBody>
            <a:bodyPr vert="horz" wrap="square" lIns="72000" tIns="0" rIns="0" bIns="0" rtlCol="0">
              <a:spAutoFit/>
            </a:bodyPr>
            <a:lstStyle>
              <a:lvl1pPr marL="0" indent="0" algn="l" defTabSz="863995" rtl="0" eaLnBrk="1" latinLnBrk="0" hangingPunct="1">
                <a:lnSpc>
                  <a:spcPct val="120000"/>
                </a:lnSpc>
                <a:spcBef>
                  <a:spcPts val="1600"/>
                </a:spcBef>
                <a:spcAft>
                  <a:spcPts val="0"/>
                </a:spcAft>
                <a:buClr>
                  <a:schemeClr val="tx1"/>
                </a:buClr>
                <a:buFontTx/>
                <a:buNone/>
                <a:defRPr sz="1600" b="1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1pPr>
              <a:lvl2pPr marL="0" indent="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>
                  <a:schemeClr val="tx1"/>
                </a:buClr>
                <a:buFontTx/>
                <a:buNone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2pPr>
              <a:lvl3pPr marL="180000" indent="-179388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3pPr>
              <a:lvl4pPr marL="360000" indent="-18000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4pPr>
              <a:lvl5pPr marL="540000" indent="-180000" algn="l" defTabSz="863995" rtl="0" eaLnBrk="1" latinLnBrk="0" hangingPunct="1">
                <a:lnSpc>
                  <a:spcPct val="120000"/>
                </a:lnSpc>
                <a:spcBef>
                  <a:spcPts val="800"/>
                </a:spcBef>
                <a:spcAft>
                  <a:spcPts val="0"/>
                </a:spcAft>
                <a:buClrTx/>
                <a:buFont typeface="Arial" panose="020B0604020202020204" pitchFamily="34" charset="0"/>
                <a:buChar char="•"/>
                <a:defRPr sz="1600" b="0" i="0" kern="1200">
                  <a:solidFill>
                    <a:srgbClr val="001A54"/>
                  </a:solidFill>
                  <a:latin typeface="+mn-lt"/>
                  <a:ea typeface="Aktiv Grotesk" panose="020B0504020202020204" pitchFamily="34" charset="0"/>
                  <a:cs typeface="Arial" panose="020B0604020202020204" pitchFamily="34" charset="0"/>
                </a:defRPr>
              </a:lvl5pPr>
              <a:lvl6pPr marL="2375986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807984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39981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71979" indent="-215998" algn="l" defTabSz="863995" rtl="0" eaLnBrk="1" latinLnBrk="0" hangingPunct="1">
                <a:lnSpc>
                  <a:spcPct val="90000"/>
                </a:lnSpc>
                <a:spcBef>
                  <a:spcPts val="472"/>
                </a:spcBef>
                <a:buFont typeface="Arial" panose="020B0604020202020204" pitchFamily="34" charset="0"/>
                <a:buChar char="•"/>
                <a:defRPr sz="1701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kumimoji="0" lang="en-US" sz="14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</a:rPr>
                <a:t>Detection</a:t>
              </a:r>
              <a:endParaRPr lang="en-US" sz="1400" dirty="0">
                <a:solidFill>
                  <a:schemeClr val="tx1"/>
                </a:solidFill>
              </a:endParaRPr>
            </a:p>
            <a:p>
              <a:pPr lvl="1">
                <a:spcBef>
                  <a:spcPts val="400"/>
                </a:spcBef>
              </a:pPr>
              <a:r>
                <a:rPr lang="en-US" sz="1400" dirty="0">
                  <a:solidFill>
                    <a:schemeClr val="tx1"/>
                  </a:solidFill>
                </a:rPr>
                <a:t>Detection of increased temperature (internal and/or external). After Point of no return exothermic reactions exceed cooling capacity.</a:t>
              </a:r>
            </a:p>
          </p:txBody>
        </p:sp>
      </p:grpSp>
      <p:sp>
        <p:nvSpPr>
          <p:cNvPr id="10" name="Textfeld 9">
            <a:extLst>
              <a:ext uri="{FF2B5EF4-FFF2-40B4-BE49-F238E27FC236}">
                <a16:creationId xmlns:a16="http://schemas.microsoft.com/office/drawing/2014/main" id="{36183FD8-57DF-33FF-C799-2B9F6ABC97DA}"/>
              </a:ext>
            </a:extLst>
          </p:cNvPr>
          <p:cNvSpPr txBox="1"/>
          <p:nvPr/>
        </p:nvSpPr>
        <p:spPr>
          <a:xfrm>
            <a:off x="548830" y="5505298"/>
            <a:ext cx="10431907" cy="32707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80000"/>
                </a:solidFill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1600"/>
              </a:spcBef>
            </a:pPr>
            <a:r>
              <a:rPr lang="en-US" sz="1400" b="1" dirty="0">
                <a:solidFill>
                  <a:schemeClr val="accent5"/>
                </a:solidFill>
              </a:rPr>
              <a:t>Early detection of cell anomaly supports preventing catastrophic battery scenarios</a:t>
            </a:r>
          </a:p>
        </p:txBody>
      </p:sp>
      <p:sp>
        <p:nvSpPr>
          <p:cNvPr id="66" name="Textfeld 65">
            <a:extLst>
              <a:ext uri="{FF2B5EF4-FFF2-40B4-BE49-F238E27FC236}">
                <a16:creationId xmlns:a16="http://schemas.microsoft.com/office/drawing/2014/main" id="{E6CBEBE2-6AF7-A5BF-5F8E-F24A1EF718F3}"/>
              </a:ext>
            </a:extLst>
          </p:cNvPr>
          <p:cNvSpPr txBox="1"/>
          <p:nvPr/>
        </p:nvSpPr>
        <p:spPr>
          <a:xfrm>
            <a:off x="8404247" y="5107649"/>
            <a:ext cx="623569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b="1" dirty="0"/>
              <a:t>seconds</a:t>
            </a:r>
          </a:p>
        </p:txBody>
      </p:sp>
      <p:sp>
        <p:nvSpPr>
          <p:cNvPr id="67" name="Textfeld 66">
            <a:extLst>
              <a:ext uri="{FF2B5EF4-FFF2-40B4-BE49-F238E27FC236}">
                <a16:creationId xmlns:a16="http://schemas.microsoft.com/office/drawing/2014/main" id="{481806E2-8D4B-5084-0848-46D5C86BA335}"/>
              </a:ext>
            </a:extLst>
          </p:cNvPr>
          <p:cNvSpPr txBox="1"/>
          <p:nvPr/>
        </p:nvSpPr>
        <p:spPr>
          <a:xfrm>
            <a:off x="6720376" y="5107649"/>
            <a:ext cx="589905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b="1" dirty="0"/>
              <a:t>minutes</a:t>
            </a:r>
          </a:p>
        </p:txBody>
      </p:sp>
      <p:sp>
        <p:nvSpPr>
          <p:cNvPr id="68" name="Textfeld 67">
            <a:extLst>
              <a:ext uri="{FF2B5EF4-FFF2-40B4-BE49-F238E27FC236}">
                <a16:creationId xmlns:a16="http://schemas.microsoft.com/office/drawing/2014/main" id="{35DDA3B8-041F-15E2-0B2E-662D82D35DAC}"/>
              </a:ext>
            </a:extLst>
          </p:cNvPr>
          <p:cNvSpPr txBox="1"/>
          <p:nvPr/>
        </p:nvSpPr>
        <p:spPr>
          <a:xfrm>
            <a:off x="3754991" y="5107649"/>
            <a:ext cx="349455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b="1" dirty="0"/>
              <a:t>days</a:t>
            </a:r>
          </a:p>
        </p:txBody>
      </p:sp>
      <p:sp>
        <p:nvSpPr>
          <p:cNvPr id="69" name="Textfeld 68">
            <a:extLst>
              <a:ext uri="{FF2B5EF4-FFF2-40B4-BE49-F238E27FC236}">
                <a16:creationId xmlns:a16="http://schemas.microsoft.com/office/drawing/2014/main" id="{29A96CAB-B37E-B9E4-0BDD-CC6A69B4E266}"/>
              </a:ext>
            </a:extLst>
          </p:cNvPr>
          <p:cNvSpPr txBox="1"/>
          <p:nvPr/>
        </p:nvSpPr>
        <p:spPr>
          <a:xfrm>
            <a:off x="611672" y="5107649"/>
            <a:ext cx="399148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b="1" dirty="0"/>
              <a:t>years</a:t>
            </a:r>
          </a:p>
        </p:txBody>
      </p:sp>
      <p:sp>
        <p:nvSpPr>
          <p:cNvPr id="70" name="Textfeld 69">
            <a:extLst>
              <a:ext uri="{FF2B5EF4-FFF2-40B4-BE49-F238E27FC236}">
                <a16:creationId xmlns:a16="http://schemas.microsoft.com/office/drawing/2014/main" id="{36A28EBE-6548-6A1C-CBFB-4111C9DF9EBD}"/>
              </a:ext>
            </a:extLst>
          </p:cNvPr>
          <p:cNvSpPr txBox="1"/>
          <p:nvPr/>
        </p:nvSpPr>
        <p:spPr>
          <a:xfrm>
            <a:off x="2104784" y="5107649"/>
            <a:ext cx="556243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b="1" dirty="0"/>
              <a:t>months</a:t>
            </a:r>
          </a:p>
        </p:txBody>
      </p:sp>
      <p:sp>
        <p:nvSpPr>
          <p:cNvPr id="71" name="Textfeld 70">
            <a:extLst>
              <a:ext uri="{FF2B5EF4-FFF2-40B4-BE49-F238E27FC236}">
                <a16:creationId xmlns:a16="http://schemas.microsoft.com/office/drawing/2014/main" id="{A7643FE8-CEB1-873C-3BF8-B9A72CF5AA8E}"/>
              </a:ext>
            </a:extLst>
          </p:cNvPr>
          <p:cNvSpPr txBox="1"/>
          <p:nvPr/>
        </p:nvSpPr>
        <p:spPr>
          <a:xfrm>
            <a:off x="5198410" y="5107649"/>
            <a:ext cx="428002" cy="184666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200" b="1" dirty="0"/>
              <a:t>hours</a:t>
            </a:r>
          </a:p>
        </p:txBody>
      </p:sp>
      <p:pic>
        <p:nvPicPr>
          <p:cNvPr id="86" name="Grafik 85">
            <a:extLst>
              <a:ext uri="{FF2B5EF4-FFF2-40B4-BE49-F238E27FC236}">
                <a16:creationId xmlns:a16="http://schemas.microsoft.com/office/drawing/2014/main" id="{2A292C2C-4B2A-8509-FB0F-77EDAC8503C7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9089487" y="3576109"/>
            <a:ext cx="465241" cy="465241"/>
          </a:xfrm>
          <a:prstGeom prst="rect">
            <a:avLst/>
          </a:prstGeom>
        </p:spPr>
      </p:pic>
      <p:pic>
        <p:nvPicPr>
          <p:cNvPr id="87" name="Grafik 86">
            <a:extLst>
              <a:ext uri="{FF2B5EF4-FFF2-40B4-BE49-F238E27FC236}">
                <a16:creationId xmlns:a16="http://schemas.microsoft.com/office/drawing/2014/main" id="{713D108A-56C9-C7CD-5C0A-579FFCDBF72A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10145144" y="3578135"/>
            <a:ext cx="465241" cy="465241"/>
          </a:xfrm>
          <a:prstGeom prst="rect">
            <a:avLst/>
          </a:prstGeom>
        </p:spPr>
      </p:pic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F011CFF6-C8F5-996D-AD6F-C1D614341B12}"/>
              </a:ext>
            </a:extLst>
          </p:cNvPr>
          <p:cNvGrpSpPr/>
          <p:nvPr/>
        </p:nvGrpSpPr>
        <p:grpSpPr>
          <a:xfrm>
            <a:off x="9575065" y="3606829"/>
            <a:ext cx="561494" cy="533434"/>
            <a:chOff x="9537237" y="2933251"/>
            <a:chExt cx="645950" cy="621234"/>
          </a:xfrm>
        </p:grpSpPr>
        <p:sp>
          <p:nvSpPr>
            <p:cNvPr id="94" name="Freihandform: Form 93">
              <a:extLst>
                <a:ext uri="{FF2B5EF4-FFF2-40B4-BE49-F238E27FC236}">
                  <a16:creationId xmlns:a16="http://schemas.microsoft.com/office/drawing/2014/main" id="{BDA73906-A6B8-0FAB-F64D-29E7BC342AB6}"/>
                </a:ext>
              </a:extLst>
            </p:cNvPr>
            <p:cNvSpPr/>
            <p:nvPr/>
          </p:nvSpPr>
          <p:spPr>
            <a:xfrm rot="19064359">
              <a:off x="9631778" y="3019712"/>
              <a:ext cx="438837" cy="430450"/>
            </a:xfrm>
            <a:custGeom>
              <a:avLst/>
              <a:gdLst>
                <a:gd name="connsiteX0" fmla="*/ 115972 w 438837"/>
                <a:gd name="connsiteY0" fmla="*/ 319881 h 430450"/>
                <a:gd name="connsiteX1" fmla="*/ 126728 w 438837"/>
                <a:gd name="connsiteY1" fmla="*/ 309125 h 430450"/>
                <a:gd name="connsiteX2" fmla="*/ 139483 w 438837"/>
                <a:gd name="connsiteY2" fmla="*/ 307057 h 430450"/>
                <a:gd name="connsiteX3" fmla="*/ 162788 w 438837"/>
                <a:gd name="connsiteY3" fmla="*/ 318709 h 430450"/>
                <a:gd name="connsiteX4" fmla="*/ 168787 w 438837"/>
                <a:gd name="connsiteY4" fmla="*/ 326776 h 430450"/>
                <a:gd name="connsiteX5" fmla="*/ 165684 w 438837"/>
                <a:gd name="connsiteY5" fmla="*/ 336360 h 430450"/>
                <a:gd name="connsiteX6" fmla="*/ 143207 w 438837"/>
                <a:gd name="connsiteY6" fmla="*/ 358837 h 430450"/>
                <a:gd name="connsiteX7" fmla="*/ 133623 w 438837"/>
                <a:gd name="connsiteY7" fmla="*/ 361940 h 430450"/>
                <a:gd name="connsiteX8" fmla="*/ 125556 w 438837"/>
                <a:gd name="connsiteY8" fmla="*/ 355942 h 430450"/>
                <a:gd name="connsiteX9" fmla="*/ 113903 w 438837"/>
                <a:gd name="connsiteY9" fmla="*/ 332637 h 430450"/>
                <a:gd name="connsiteX10" fmla="*/ 115972 w 438837"/>
                <a:gd name="connsiteY10" fmla="*/ 319881 h 430450"/>
                <a:gd name="connsiteX11" fmla="*/ 0 w 438837"/>
                <a:gd name="connsiteY11" fmla="*/ 56221 h 430450"/>
                <a:gd name="connsiteX12" fmla="*/ 0 w 438837"/>
                <a:gd name="connsiteY12" fmla="*/ 24574 h 430450"/>
                <a:gd name="connsiteX13" fmla="*/ 7515 w 438837"/>
                <a:gd name="connsiteY13" fmla="*/ 14163 h 430450"/>
                <a:gd name="connsiteX14" fmla="*/ 48126 w 438837"/>
                <a:gd name="connsiteY14" fmla="*/ 580 h 430450"/>
                <a:gd name="connsiteX15" fmla="*/ 58951 w 438837"/>
                <a:gd name="connsiteY15" fmla="*/ 2786 h 430450"/>
                <a:gd name="connsiteX16" fmla="*/ 62468 w 438837"/>
                <a:gd name="connsiteY16" fmla="*/ 13197 h 430450"/>
                <a:gd name="connsiteX17" fmla="*/ 48195 w 438837"/>
                <a:gd name="connsiteY17" fmla="*/ 84697 h 430450"/>
                <a:gd name="connsiteX18" fmla="*/ 40542 w 438837"/>
                <a:gd name="connsiteY18" fmla="*/ 93109 h 430450"/>
                <a:gd name="connsiteX19" fmla="*/ 29579 w 438837"/>
                <a:gd name="connsiteY19" fmla="*/ 90351 h 430450"/>
                <a:gd name="connsiteX20" fmla="*/ 3241 w 438837"/>
                <a:gd name="connsiteY20" fmla="*/ 64013 h 430450"/>
                <a:gd name="connsiteX21" fmla="*/ 0 w 438837"/>
                <a:gd name="connsiteY21" fmla="*/ 56221 h 430450"/>
                <a:gd name="connsiteX22" fmla="*/ 148378 w 438837"/>
                <a:gd name="connsiteY22" fmla="*/ 112897 h 430450"/>
                <a:gd name="connsiteX23" fmla="*/ 162788 w 438837"/>
                <a:gd name="connsiteY23" fmla="*/ 120137 h 430450"/>
                <a:gd name="connsiteX24" fmla="*/ 168787 w 438837"/>
                <a:gd name="connsiteY24" fmla="*/ 128204 h 430450"/>
                <a:gd name="connsiteX25" fmla="*/ 165684 w 438837"/>
                <a:gd name="connsiteY25" fmla="*/ 137788 h 430450"/>
                <a:gd name="connsiteX26" fmla="*/ 151205 w 438837"/>
                <a:gd name="connsiteY26" fmla="*/ 152267 h 430450"/>
                <a:gd name="connsiteX27" fmla="*/ 139207 w 438837"/>
                <a:gd name="connsiteY27" fmla="*/ 154680 h 430450"/>
                <a:gd name="connsiteX28" fmla="*/ 132382 w 438837"/>
                <a:gd name="connsiteY28" fmla="*/ 144476 h 430450"/>
                <a:gd name="connsiteX29" fmla="*/ 132382 w 438837"/>
                <a:gd name="connsiteY29" fmla="*/ 122757 h 430450"/>
                <a:gd name="connsiteX30" fmla="*/ 137622 w 438837"/>
                <a:gd name="connsiteY30" fmla="*/ 113380 h 430450"/>
                <a:gd name="connsiteX31" fmla="*/ 148378 w 438837"/>
                <a:gd name="connsiteY31" fmla="*/ 112897 h 430450"/>
                <a:gd name="connsiteX32" fmla="*/ 330954 w 438837"/>
                <a:gd name="connsiteY32" fmla="*/ 112828 h 430450"/>
                <a:gd name="connsiteX33" fmla="*/ 330954 w 438837"/>
                <a:gd name="connsiteY33" fmla="*/ 67598 h 430450"/>
                <a:gd name="connsiteX34" fmla="*/ 337021 w 438837"/>
                <a:gd name="connsiteY34" fmla="*/ 57738 h 430450"/>
                <a:gd name="connsiteX35" fmla="*/ 366394 w 438837"/>
                <a:gd name="connsiteY35" fmla="*/ 43052 h 430450"/>
                <a:gd name="connsiteX36" fmla="*/ 380459 w 438837"/>
                <a:gd name="connsiteY36" fmla="*/ 46844 h 430450"/>
                <a:gd name="connsiteX37" fmla="*/ 410521 w 438837"/>
                <a:gd name="connsiteY37" fmla="*/ 91868 h 430450"/>
                <a:gd name="connsiteX38" fmla="*/ 411624 w 438837"/>
                <a:gd name="connsiteY38" fmla="*/ 102003 h 430450"/>
                <a:gd name="connsiteX39" fmla="*/ 404040 w 438837"/>
                <a:gd name="connsiteY39" fmla="*/ 108691 h 430450"/>
                <a:gd name="connsiteX40" fmla="*/ 344675 w 438837"/>
                <a:gd name="connsiteY40" fmla="*/ 123515 h 430450"/>
                <a:gd name="connsiteX41" fmla="*/ 335229 w 438837"/>
                <a:gd name="connsiteY41" fmla="*/ 121516 h 430450"/>
                <a:gd name="connsiteX42" fmla="*/ 330954 w 438837"/>
                <a:gd name="connsiteY42" fmla="*/ 112828 h 430450"/>
                <a:gd name="connsiteX43" fmla="*/ 308890 w 438837"/>
                <a:gd name="connsiteY43" fmla="*/ 405792 h 430450"/>
                <a:gd name="connsiteX44" fmla="*/ 308890 w 438837"/>
                <a:gd name="connsiteY44" fmla="*/ 377109 h 430450"/>
                <a:gd name="connsiteX45" fmla="*/ 315854 w 438837"/>
                <a:gd name="connsiteY45" fmla="*/ 366904 h 430450"/>
                <a:gd name="connsiteX46" fmla="*/ 408314 w 438837"/>
                <a:gd name="connsiteY46" fmla="*/ 329879 h 430450"/>
                <a:gd name="connsiteX47" fmla="*/ 417071 w 438837"/>
                <a:gd name="connsiteY47" fmla="*/ 330086 h 430450"/>
                <a:gd name="connsiteX48" fmla="*/ 422932 w 438837"/>
                <a:gd name="connsiteY48" fmla="*/ 336636 h 430450"/>
                <a:gd name="connsiteX49" fmla="*/ 438238 w 438837"/>
                <a:gd name="connsiteY49" fmla="*/ 382694 h 430450"/>
                <a:gd name="connsiteX50" fmla="*/ 432791 w 438837"/>
                <a:gd name="connsiteY50" fmla="*/ 396001 h 430450"/>
                <a:gd name="connsiteX51" fmla="*/ 367014 w 438837"/>
                <a:gd name="connsiteY51" fmla="*/ 429234 h 430450"/>
                <a:gd name="connsiteX52" fmla="*/ 358602 w 438837"/>
                <a:gd name="connsiteY52" fmla="*/ 429855 h 430450"/>
                <a:gd name="connsiteX53" fmla="*/ 316544 w 438837"/>
                <a:gd name="connsiteY53" fmla="*/ 416272 h 430450"/>
                <a:gd name="connsiteX54" fmla="*/ 308890 w 438837"/>
                <a:gd name="connsiteY54" fmla="*/ 405792 h 430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438837" h="430450">
                  <a:moveTo>
                    <a:pt x="115972" y="319881"/>
                  </a:moveTo>
                  <a:lnTo>
                    <a:pt x="126728" y="309125"/>
                  </a:lnTo>
                  <a:cubicBezTo>
                    <a:pt x="130175" y="305678"/>
                    <a:pt x="135140" y="304851"/>
                    <a:pt x="139483" y="307057"/>
                  </a:cubicBezTo>
                  <a:lnTo>
                    <a:pt x="162788" y="318709"/>
                  </a:lnTo>
                  <a:cubicBezTo>
                    <a:pt x="166097" y="320295"/>
                    <a:pt x="168166" y="323191"/>
                    <a:pt x="168787" y="326776"/>
                  </a:cubicBezTo>
                  <a:cubicBezTo>
                    <a:pt x="169338" y="330431"/>
                    <a:pt x="168304" y="333740"/>
                    <a:pt x="165684" y="336360"/>
                  </a:cubicBezTo>
                  <a:lnTo>
                    <a:pt x="143207" y="358837"/>
                  </a:lnTo>
                  <a:cubicBezTo>
                    <a:pt x="140586" y="361457"/>
                    <a:pt x="137277" y="362492"/>
                    <a:pt x="133623" y="361940"/>
                  </a:cubicBezTo>
                  <a:cubicBezTo>
                    <a:pt x="130037" y="361320"/>
                    <a:pt x="127141" y="359251"/>
                    <a:pt x="125556" y="355942"/>
                  </a:cubicBezTo>
                  <a:lnTo>
                    <a:pt x="113903" y="332637"/>
                  </a:lnTo>
                  <a:cubicBezTo>
                    <a:pt x="111697" y="328293"/>
                    <a:pt x="112524" y="323329"/>
                    <a:pt x="115972" y="319881"/>
                  </a:cubicBezTo>
                  <a:close/>
                  <a:moveTo>
                    <a:pt x="0" y="56221"/>
                  </a:moveTo>
                  <a:lnTo>
                    <a:pt x="0" y="24574"/>
                  </a:lnTo>
                  <a:cubicBezTo>
                    <a:pt x="0" y="19748"/>
                    <a:pt x="2965" y="15680"/>
                    <a:pt x="7515" y="14163"/>
                  </a:cubicBezTo>
                  <a:lnTo>
                    <a:pt x="48126" y="580"/>
                  </a:lnTo>
                  <a:cubicBezTo>
                    <a:pt x="51987" y="-661"/>
                    <a:pt x="55917" y="97"/>
                    <a:pt x="58951" y="2786"/>
                  </a:cubicBezTo>
                  <a:cubicBezTo>
                    <a:pt x="61985" y="5475"/>
                    <a:pt x="63226" y="9267"/>
                    <a:pt x="62468" y="13197"/>
                  </a:cubicBezTo>
                  <a:lnTo>
                    <a:pt x="48195" y="84697"/>
                  </a:lnTo>
                  <a:cubicBezTo>
                    <a:pt x="47368" y="88765"/>
                    <a:pt x="44541" y="91868"/>
                    <a:pt x="40542" y="93109"/>
                  </a:cubicBezTo>
                  <a:cubicBezTo>
                    <a:pt x="36543" y="94281"/>
                    <a:pt x="32475" y="93247"/>
                    <a:pt x="29579" y="90351"/>
                  </a:cubicBezTo>
                  <a:lnTo>
                    <a:pt x="3241" y="64013"/>
                  </a:lnTo>
                  <a:cubicBezTo>
                    <a:pt x="1103" y="61875"/>
                    <a:pt x="0" y="59255"/>
                    <a:pt x="0" y="56221"/>
                  </a:cubicBezTo>
                  <a:close/>
                  <a:moveTo>
                    <a:pt x="148378" y="112897"/>
                  </a:moveTo>
                  <a:lnTo>
                    <a:pt x="162788" y="120137"/>
                  </a:lnTo>
                  <a:cubicBezTo>
                    <a:pt x="166097" y="121723"/>
                    <a:pt x="168166" y="124619"/>
                    <a:pt x="168787" y="128204"/>
                  </a:cubicBezTo>
                  <a:cubicBezTo>
                    <a:pt x="169338" y="131858"/>
                    <a:pt x="168304" y="135168"/>
                    <a:pt x="165684" y="137788"/>
                  </a:cubicBezTo>
                  <a:lnTo>
                    <a:pt x="151205" y="152267"/>
                  </a:lnTo>
                  <a:cubicBezTo>
                    <a:pt x="147964" y="155508"/>
                    <a:pt x="143413" y="156404"/>
                    <a:pt x="139207" y="154680"/>
                  </a:cubicBezTo>
                  <a:cubicBezTo>
                    <a:pt x="135002" y="152888"/>
                    <a:pt x="132382" y="149026"/>
                    <a:pt x="132382" y="144476"/>
                  </a:cubicBezTo>
                  <a:lnTo>
                    <a:pt x="132382" y="122757"/>
                  </a:lnTo>
                  <a:cubicBezTo>
                    <a:pt x="132382" y="118827"/>
                    <a:pt x="134243" y="115448"/>
                    <a:pt x="137622" y="113380"/>
                  </a:cubicBezTo>
                  <a:cubicBezTo>
                    <a:pt x="140931" y="111311"/>
                    <a:pt x="144792" y="111105"/>
                    <a:pt x="148378" y="112897"/>
                  </a:cubicBezTo>
                  <a:close/>
                  <a:moveTo>
                    <a:pt x="330954" y="112828"/>
                  </a:moveTo>
                  <a:lnTo>
                    <a:pt x="330954" y="67598"/>
                  </a:lnTo>
                  <a:cubicBezTo>
                    <a:pt x="330954" y="63323"/>
                    <a:pt x="333229" y="59669"/>
                    <a:pt x="337021" y="57738"/>
                  </a:cubicBezTo>
                  <a:lnTo>
                    <a:pt x="366394" y="43052"/>
                  </a:lnTo>
                  <a:cubicBezTo>
                    <a:pt x="371358" y="40570"/>
                    <a:pt x="377356" y="42156"/>
                    <a:pt x="380459" y="46844"/>
                  </a:cubicBezTo>
                  <a:lnTo>
                    <a:pt x="410521" y="91868"/>
                  </a:lnTo>
                  <a:cubicBezTo>
                    <a:pt x="412589" y="94971"/>
                    <a:pt x="413003" y="98487"/>
                    <a:pt x="411624" y="102003"/>
                  </a:cubicBezTo>
                  <a:cubicBezTo>
                    <a:pt x="410314" y="105451"/>
                    <a:pt x="407625" y="107795"/>
                    <a:pt x="404040" y="108691"/>
                  </a:cubicBezTo>
                  <a:lnTo>
                    <a:pt x="344675" y="123515"/>
                  </a:lnTo>
                  <a:cubicBezTo>
                    <a:pt x="341227" y="124412"/>
                    <a:pt x="337987" y="123722"/>
                    <a:pt x="335229" y="121516"/>
                  </a:cubicBezTo>
                  <a:cubicBezTo>
                    <a:pt x="332402" y="119378"/>
                    <a:pt x="330954" y="116345"/>
                    <a:pt x="330954" y="112828"/>
                  </a:cubicBezTo>
                  <a:close/>
                  <a:moveTo>
                    <a:pt x="308890" y="405792"/>
                  </a:moveTo>
                  <a:lnTo>
                    <a:pt x="308890" y="377109"/>
                  </a:lnTo>
                  <a:cubicBezTo>
                    <a:pt x="308890" y="372558"/>
                    <a:pt x="311579" y="368628"/>
                    <a:pt x="315854" y="366904"/>
                  </a:cubicBezTo>
                  <a:lnTo>
                    <a:pt x="408314" y="329879"/>
                  </a:lnTo>
                  <a:cubicBezTo>
                    <a:pt x="411279" y="328707"/>
                    <a:pt x="414244" y="328776"/>
                    <a:pt x="417071" y="330086"/>
                  </a:cubicBezTo>
                  <a:cubicBezTo>
                    <a:pt x="419967" y="331465"/>
                    <a:pt x="421897" y="333671"/>
                    <a:pt x="422932" y="336636"/>
                  </a:cubicBezTo>
                  <a:lnTo>
                    <a:pt x="438238" y="382694"/>
                  </a:lnTo>
                  <a:cubicBezTo>
                    <a:pt x="440031" y="387934"/>
                    <a:pt x="437687" y="393519"/>
                    <a:pt x="432791" y="396001"/>
                  </a:cubicBezTo>
                  <a:lnTo>
                    <a:pt x="367014" y="429234"/>
                  </a:lnTo>
                  <a:cubicBezTo>
                    <a:pt x="364325" y="430613"/>
                    <a:pt x="361498" y="430820"/>
                    <a:pt x="358602" y="429855"/>
                  </a:cubicBezTo>
                  <a:lnTo>
                    <a:pt x="316544" y="416272"/>
                  </a:lnTo>
                  <a:cubicBezTo>
                    <a:pt x="311924" y="414755"/>
                    <a:pt x="308890" y="410618"/>
                    <a:pt x="308890" y="405792"/>
                  </a:cubicBezTo>
                  <a:close/>
                </a:path>
              </a:pathLst>
            </a:custGeom>
            <a:solidFill>
              <a:srgbClr val="A200E6"/>
            </a:solidFill>
            <a:ln w="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ihandform: Form 94">
              <a:extLst>
                <a:ext uri="{FF2B5EF4-FFF2-40B4-BE49-F238E27FC236}">
                  <a16:creationId xmlns:a16="http://schemas.microsoft.com/office/drawing/2014/main" id="{F4B1C08F-07B3-C2C9-EF20-E1A7194E5D86}"/>
                </a:ext>
              </a:extLst>
            </p:cNvPr>
            <p:cNvSpPr/>
            <p:nvPr/>
          </p:nvSpPr>
          <p:spPr>
            <a:xfrm rot="19064359">
              <a:off x="9537237" y="2933251"/>
              <a:ext cx="645950" cy="621234"/>
            </a:xfrm>
            <a:custGeom>
              <a:avLst/>
              <a:gdLst>
                <a:gd name="connsiteX0" fmla="*/ 614558 w 645950"/>
                <a:gd name="connsiteY0" fmla="*/ 557321 h 621234"/>
                <a:gd name="connsiteX1" fmla="*/ 623660 w 645950"/>
                <a:gd name="connsiteY1" fmla="*/ 593795 h 621234"/>
                <a:gd name="connsiteX2" fmla="*/ 617937 w 645950"/>
                <a:gd name="connsiteY2" fmla="*/ 614618 h 621234"/>
                <a:gd name="connsiteX3" fmla="*/ 597183 w 645950"/>
                <a:gd name="connsiteY3" fmla="*/ 620616 h 621234"/>
                <a:gd name="connsiteX4" fmla="*/ 349864 w 645950"/>
                <a:gd name="connsiteY4" fmla="*/ 562424 h 621234"/>
                <a:gd name="connsiteX5" fmla="*/ 341452 w 645950"/>
                <a:gd name="connsiteY5" fmla="*/ 550426 h 621234"/>
                <a:gd name="connsiteX6" fmla="*/ 352415 w 645950"/>
                <a:gd name="connsiteY6" fmla="*/ 540636 h 621234"/>
                <a:gd name="connsiteX7" fmla="*/ 593115 w 645950"/>
                <a:gd name="connsiteY7" fmla="*/ 540636 h 621234"/>
                <a:gd name="connsiteX8" fmla="*/ 614558 w 645950"/>
                <a:gd name="connsiteY8" fmla="*/ 557321 h 621234"/>
                <a:gd name="connsiteX9" fmla="*/ 29046 w 645950"/>
                <a:gd name="connsiteY9" fmla="*/ 1181 h 621234"/>
                <a:gd name="connsiteX10" fmla="*/ 107923 w 645950"/>
                <a:gd name="connsiteY10" fmla="*/ 27519 h 621234"/>
                <a:gd name="connsiteX11" fmla="*/ 122885 w 645950"/>
                <a:gd name="connsiteY11" fmla="*/ 51031 h 621234"/>
                <a:gd name="connsiteX12" fmla="*/ 120610 w 645950"/>
                <a:gd name="connsiteY12" fmla="*/ 70198 h 621234"/>
                <a:gd name="connsiteX13" fmla="*/ 103441 w 645950"/>
                <a:gd name="connsiteY13" fmla="*/ 75921 h 621234"/>
                <a:gd name="connsiteX14" fmla="*/ 80826 w 645950"/>
                <a:gd name="connsiteY14" fmla="*/ 107293 h 621234"/>
                <a:gd name="connsiteX15" fmla="*/ 80826 w 645950"/>
                <a:gd name="connsiteY15" fmla="*/ 138940 h 621234"/>
                <a:gd name="connsiteX16" fmla="*/ 90548 w 645950"/>
                <a:gd name="connsiteY16" fmla="*/ 162314 h 621234"/>
                <a:gd name="connsiteX17" fmla="*/ 107716 w 645950"/>
                <a:gd name="connsiteY17" fmla="*/ 179551 h 621234"/>
                <a:gd name="connsiteX18" fmla="*/ 88686 w 645950"/>
                <a:gd name="connsiteY18" fmla="*/ 341374 h 621234"/>
                <a:gd name="connsiteX19" fmla="*/ 78206 w 645950"/>
                <a:gd name="connsiteY19" fmla="*/ 351096 h 621234"/>
                <a:gd name="connsiteX20" fmla="*/ 66968 w 645950"/>
                <a:gd name="connsiteY20" fmla="*/ 342339 h 621234"/>
                <a:gd name="connsiteX21" fmla="*/ 501 w 645950"/>
                <a:gd name="connsiteY21" fmla="*/ 26692 h 621234"/>
                <a:gd name="connsiteX22" fmla="*/ 7396 w 645950"/>
                <a:gd name="connsiteY22" fmla="*/ 5662 h 621234"/>
                <a:gd name="connsiteX23" fmla="*/ 29046 w 645950"/>
                <a:gd name="connsiteY23" fmla="*/ 1181 h 621234"/>
                <a:gd name="connsiteX24" fmla="*/ 239960 w 645950"/>
                <a:gd name="connsiteY24" fmla="*/ 2422 h 621234"/>
                <a:gd name="connsiteX25" fmla="*/ 282708 w 645950"/>
                <a:gd name="connsiteY25" fmla="*/ 23796 h 621234"/>
                <a:gd name="connsiteX26" fmla="*/ 293050 w 645950"/>
                <a:gd name="connsiteY26" fmla="*/ 52410 h 621234"/>
                <a:gd name="connsiteX27" fmla="*/ 240305 w 645950"/>
                <a:gd name="connsiteY27" fmla="*/ 172863 h 621234"/>
                <a:gd name="connsiteX28" fmla="*/ 228928 w 645950"/>
                <a:gd name="connsiteY28" fmla="*/ 177345 h 621234"/>
                <a:gd name="connsiteX29" fmla="*/ 213208 w 645950"/>
                <a:gd name="connsiteY29" fmla="*/ 205476 h 621234"/>
                <a:gd name="connsiteX30" fmla="*/ 213208 w 645950"/>
                <a:gd name="connsiteY30" fmla="*/ 227195 h 621234"/>
                <a:gd name="connsiteX31" fmla="*/ 213828 w 645950"/>
                <a:gd name="connsiteY31" fmla="*/ 233538 h 621234"/>
                <a:gd name="connsiteX32" fmla="*/ 182595 w 645950"/>
                <a:gd name="connsiteY32" fmla="*/ 304831 h 621234"/>
                <a:gd name="connsiteX33" fmla="*/ 169356 w 645950"/>
                <a:gd name="connsiteY33" fmla="*/ 311036 h 621234"/>
                <a:gd name="connsiteX34" fmla="*/ 161634 w 645950"/>
                <a:gd name="connsiteY34" fmla="*/ 298626 h 621234"/>
                <a:gd name="connsiteX35" fmla="*/ 208312 w 645950"/>
                <a:gd name="connsiteY35" fmla="*/ 18487 h 621234"/>
                <a:gd name="connsiteX36" fmla="*/ 220034 w 645950"/>
                <a:gd name="connsiteY36" fmla="*/ 2491 h 621234"/>
                <a:gd name="connsiteX37" fmla="*/ 239960 w 645950"/>
                <a:gd name="connsiteY37" fmla="*/ 2422 h 621234"/>
                <a:gd name="connsiteX38" fmla="*/ 399576 w 645950"/>
                <a:gd name="connsiteY38" fmla="*/ 30691 h 621234"/>
                <a:gd name="connsiteX39" fmla="*/ 499552 w 645950"/>
                <a:gd name="connsiteY39" fmla="*/ 5731 h 621234"/>
                <a:gd name="connsiteX40" fmla="*/ 523684 w 645950"/>
                <a:gd name="connsiteY40" fmla="*/ 15453 h 621234"/>
                <a:gd name="connsiteX41" fmla="*/ 521684 w 645950"/>
                <a:gd name="connsiteY41" fmla="*/ 41378 h 621234"/>
                <a:gd name="connsiteX42" fmla="*/ 469490 w 645950"/>
                <a:gd name="connsiteY42" fmla="*/ 102880 h 621234"/>
                <a:gd name="connsiteX43" fmla="*/ 459424 w 645950"/>
                <a:gd name="connsiteY43" fmla="*/ 106052 h 621234"/>
                <a:gd name="connsiteX44" fmla="*/ 430052 w 645950"/>
                <a:gd name="connsiteY44" fmla="*/ 120738 h 621234"/>
                <a:gd name="connsiteX45" fmla="*/ 411780 w 645950"/>
                <a:gd name="connsiteY45" fmla="*/ 150317 h 621234"/>
                <a:gd name="connsiteX46" fmla="*/ 411780 w 645950"/>
                <a:gd name="connsiteY46" fmla="*/ 170726 h 621234"/>
                <a:gd name="connsiteX47" fmla="*/ 250302 w 645950"/>
                <a:gd name="connsiteY47" fmla="*/ 360680 h 621234"/>
                <a:gd name="connsiteX48" fmla="*/ 239339 w 645950"/>
                <a:gd name="connsiteY48" fmla="*/ 364265 h 621234"/>
                <a:gd name="connsiteX49" fmla="*/ 231893 w 645950"/>
                <a:gd name="connsiteY49" fmla="*/ 358197 h 621234"/>
                <a:gd name="connsiteX50" fmla="*/ 232031 w 645950"/>
                <a:gd name="connsiteY50" fmla="*/ 348613 h 621234"/>
                <a:gd name="connsiteX51" fmla="*/ 385166 w 645950"/>
                <a:gd name="connsiteY51" fmla="*/ 42274 h 621234"/>
                <a:gd name="connsiteX52" fmla="*/ 399576 w 645950"/>
                <a:gd name="connsiteY52" fmla="*/ 30691 h 621234"/>
                <a:gd name="connsiteX53" fmla="*/ 602354 w 645950"/>
                <a:gd name="connsiteY53" fmla="*/ 119014 h 621234"/>
                <a:gd name="connsiteX54" fmla="*/ 589668 w 645950"/>
                <a:gd name="connsiteY54" fmla="*/ 220714 h 621234"/>
                <a:gd name="connsiteX55" fmla="*/ 578567 w 645950"/>
                <a:gd name="connsiteY55" fmla="*/ 237192 h 621234"/>
                <a:gd name="connsiteX56" fmla="*/ 305116 w 645950"/>
                <a:gd name="connsiteY56" fmla="*/ 391017 h 621234"/>
                <a:gd name="connsiteX57" fmla="*/ 294429 w 645950"/>
                <a:gd name="connsiteY57" fmla="*/ 391086 h 621234"/>
                <a:gd name="connsiteX58" fmla="*/ 288845 w 645950"/>
                <a:gd name="connsiteY58" fmla="*/ 383226 h 621234"/>
                <a:gd name="connsiteX59" fmla="*/ 291947 w 645950"/>
                <a:gd name="connsiteY59" fmla="*/ 373642 h 621234"/>
                <a:gd name="connsiteX60" fmla="*/ 437705 w 645950"/>
                <a:gd name="connsiteY60" fmla="*/ 227884 h 621234"/>
                <a:gd name="connsiteX61" fmla="*/ 452874 w 645950"/>
                <a:gd name="connsiteY61" fmla="*/ 227677 h 621234"/>
                <a:gd name="connsiteX62" fmla="*/ 512238 w 645950"/>
                <a:gd name="connsiteY62" fmla="*/ 212784 h 621234"/>
                <a:gd name="connsiteX63" fmla="*/ 535129 w 645950"/>
                <a:gd name="connsiteY63" fmla="*/ 192651 h 621234"/>
                <a:gd name="connsiteX64" fmla="*/ 531751 w 645950"/>
                <a:gd name="connsiteY64" fmla="*/ 162383 h 621234"/>
                <a:gd name="connsiteX65" fmla="*/ 520374 w 645950"/>
                <a:gd name="connsiteY65" fmla="*/ 145215 h 621234"/>
                <a:gd name="connsiteX66" fmla="*/ 564915 w 645950"/>
                <a:gd name="connsiteY66" fmla="*/ 100674 h 621234"/>
                <a:gd name="connsiteX67" fmla="*/ 590151 w 645950"/>
                <a:gd name="connsiteY67" fmla="*/ 96468 h 621234"/>
                <a:gd name="connsiteX68" fmla="*/ 602354 w 645950"/>
                <a:gd name="connsiteY68" fmla="*/ 119014 h 621234"/>
                <a:gd name="connsiteX69" fmla="*/ 619247 w 645950"/>
                <a:gd name="connsiteY69" fmla="*/ 342270 h 621234"/>
                <a:gd name="connsiteX70" fmla="*/ 644275 w 645950"/>
                <a:gd name="connsiteY70" fmla="*/ 404876 h 621234"/>
                <a:gd name="connsiteX71" fmla="*/ 643034 w 645950"/>
                <a:gd name="connsiteY71" fmla="*/ 423905 h 621234"/>
                <a:gd name="connsiteX72" fmla="*/ 627452 w 645950"/>
                <a:gd name="connsiteY72" fmla="*/ 434799 h 621234"/>
                <a:gd name="connsiteX73" fmla="*/ 558089 w 645950"/>
                <a:gd name="connsiteY73" fmla="*/ 446383 h 621234"/>
                <a:gd name="connsiteX74" fmla="*/ 546713 w 645950"/>
                <a:gd name="connsiteY74" fmla="*/ 412391 h 621234"/>
                <a:gd name="connsiteX75" fmla="*/ 529269 w 645950"/>
                <a:gd name="connsiteY75" fmla="*/ 392810 h 621234"/>
                <a:gd name="connsiteX76" fmla="*/ 503068 w 645950"/>
                <a:gd name="connsiteY76" fmla="*/ 392120 h 621234"/>
                <a:gd name="connsiteX77" fmla="*/ 410539 w 645950"/>
                <a:gd name="connsiteY77" fmla="*/ 429146 h 621234"/>
                <a:gd name="connsiteX78" fmla="*/ 389717 w 645950"/>
                <a:gd name="connsiteY78" fmla="*/ 459828 h 621234"/>
                <a:gd name="connsiteX79" fmla="*/ 389717 w 645950"/>
                <a:gd name="connsiteY79" fmla="*/ 474445 h 621234"/>
                <a:gd name="connsiteX80" fmla="*/ 329731 w 645950"/>
                <a:gd name="connsiteY80" fmla="*/ 484442 h 621234"/>
                <a:gd name="connsiteX81" fmla="*/ 317389 w 645950"/>
                <a:gd name="connsiteY81" fmla="*/ 476996 h 621234"/>
                <a:gd name="connsiteX82" fmla="*/ 322974 w 645950"/>
                <a:gd name="connsiteY82" fmla="*/ 463689 h 621234"/>
                <a:gd name="connsiteX83" fmla="*/ 588909 w 645950"/>
                <a:gd name="connsiteY83" fmla="*/ 330756 h 621234"/>
                <a:gd name="connsiteX84" fmla="*/ 606629 w 645950"/>
                <a:gd name="connsiteY84" fmla="*/ 329859 h 621234"/>
                <a:gd name="connsiteX85" fmla="*/ 619247 w 645950"/>
                <a:gd name="connsiteY85" fmla="*/ 342270 h 6212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645950" h="621234">
                  <a:moveTo>
                    <a:pt x="614558" y="557321"/>
                  </a:moveTo>
                  <a:lnTo>
                    <a:pt x="623660" y="593795"/>
                  </a:lnTo>
                  <a:cubicBezTo>
                    <a:pt x="625590" y="601448"/>
                    <a:pt x="623522" y="608964"/>
                    <a:pt x="617937" y="614618"/>
                  </a:cubicBezTo>
                  <a:cubicBezTo>
                    <a:pt x="612352" y="620271"/>
                    <a:pt x="604906" y="622409"/>
                    <a:pt x="597183" y="620616"/>
                  </a:cubicBezTo>
                  <a:lnTo>
                    <a:pt x="349864" y="562424"/>
                  </a:lnTo>
                  <a:cubicBezTo>
                    <a:pt x="344348" y="561113"/>
                    <a:pt x="340763" y="556011"/>
                    <a:pt x="341452" y="550426"/>
                  </a:cubicBezTo>
                  <a:cubicBezTo>
                    <a:pt x="342073" y="544773"/>
                    <a:pt x="346761" y="540636"/>
                    <a:pt x="352415" y="540636"/>
                  </a:cubicBezTo>
                  <a:lnTo>
                    <a:pt x="593115" y="540636"/>
                  </a:lnTo>
                  <a:cubicBezTo>
                    <a:pt x="603389" y="540636"/>
                    <a:pt x="612076" y="547393"/>
                    <a:pt x="614558" y="557321"/>
                  </a:cubicBezTo>
                  <a:close/>
                  <a:moveTo>
                    <a:pt x="29046" y="1181"/>
                  </a:moveTo>
                  <a:lnTo>
                    <a:pt x="107923" y="27519"/>
                  </a:lnTo>
                  <a:cubicBezTo>
                    <a:pt x="117921" y="30829"/>
                    <a:pt x="124057" y="40482"/>
                    <a:pt x="122885" y="51031"/>
                  </a:cubicBezTo>
                  <a:lnTo>
                    <a:pt x="120610" y="70198"/>
                  </a:lnTo>
                  <a:lnTo>
                    <a:pt x="103441" y="75921"/>
                  </a:lnTo>
                  <a:cubicBezTo>
                    <a:pt x="89858" y="80472"/>
                    <a:pt x="80826" y="93021"/>
                    <a:pt x="80826" y="107293"/>
                  </a:cubicBezTo>
                  <a:lnTo>
                    <a:pt x="80826" y="138940"/>
                  </a:lnTo>
                  <a:cubicBezTo>
                    <a:pt x="80826" y="147835"/>
                    <a:pt x="84205" y="156040"/>
                    <a:pt x="90548" y="162314"/>
                  </a:cubicBezTo>
                  <a:lnTo>
                    <a:pt x="107716" y="179551"/>
                  </a:lnTo>
                  <a:lnTo>
                    <a:pt x="88686" y="341374"/>
                  </a:lnTo>
                  <a:cubicBezTo>
                    <a:pt x="88066" y="346752"/>
                    <a:pt x="83653" y="350820"/>
                    <a:pt x="78206" y="351096"/>
                  </a:cubicBezTo>
                  <a:cubicBezTo>
                    <a:pt x="72828" y="351302"/>
                    <a:pt x="68071" y="347648"/>
                    <a:pt x="66968" y="342339"/>
                  </a:cubicBezTo>
                  <a:lnTo>
                    <a:pt x="501" y="26692"/>
                  </a:lnTo>
                  <a:cubicBezTo>
                    <a:pt x="-1154" y="18763"/>
                    <a:pt x="1328" y="11109"/>
                    <a:pt x="7396" y="5662"/>
                  </a:cubicBezTo>
                  <a:cubicBezTo>
                    <a:pt x="13463" y="284"/>
                    <a:pt x="21323" y="-1370"/>
                    <a:pt x="29046" y="1181"/>
                  </a:cubicBezTo>
                  <a:close/>
                  <a:moveTo>
                    <a:pt x="239960" y="2422"/>
                  </a:moveTo>
                  <a:lnTo>
                    <a:pt x="282708" y="23796"/>
                  </a:lnTo>
                  <a:cubicBezTo>
                    <a:pt x="293257" y="29036"/>
                    <a:pt x="297739" y="41585"/>
                    <a:pt x="293050" y="52410"/>
                  </a:cubicBezTo>
                  <a:lnTo>
                    <a:pt x="240305" y="172863"/>
                  </a:lnTo>
                  <a:cubicBezTo>
                    <a:pt x="236375" y="173622"/>
                    <a:pt x="232513" y="175070"/>
                    <a:pt x="228928" y="177345"/>
                  </a:cubicBezTo>
                  <a:cubicBezTo>
                    <a:pt x="219068" y="183412"/>
                    <a:pt x="213208" y="193893"/>
                    <a:pt x="213208" y="205476"/>
                  </a:cubicBezTo>
                  <a:lnTo>
                    <a:pt x="213208" y="227195"/>
                  </a:lnTo>
                  <a:cubicBezTo>
                    <a:pt x="213208" y="229332"/>
                    <a:pt x="213415" y="231470"/>
                    <a:pt x="213828" y="233538"/>
                  </a:cubicBezTo>
                  <a:lnTo>
                    <a:pt x="182595" y="304831"/>
                  </a:lnTo>
                  <a:cubicBezTo>
                    <a:pt x="180388" y="310002"/>
                    <a:pt x="174734" y="312622"/>
                    <a:pt x="169356" y="311036"/>
                  </a:cubicBezTo>
                  <a:cubicBezTo>
                    <a:pt x="163978" y="309451"/>
                    <a:pt x="160669" y="304142"/>
                    <a:pt x="161634" y="298626"/>
                  </a:cubicBezTo>
                  <a:lnTo>
                    <a:pt x="208312" y="18487"/>
                  </a:lnTo>
                  <a:cubicBezTo>
                    <a:pt x="209485" y="11385"/>
                    <a:pt x="213621" y="5731"/>
                    <a:pt x="220034" y="2491"/>
                  </a:cubicBezTo>
                  <a:cubicBezTo>
                    <a:pt x="226515" y="-819"/>
                    <a:pt x="233479" y="-819"/>
                    <a:pt x="239960" y="2422"/>
                  </a:cubicBezTo>
                  <a:close/>
                  <a:moveTo>
                    <a:pt x="399576" y="30691"/>
                  </a:moveTo>
                  <a:lnTo>
                    <a:pt x="499552" y="5731"/>
                  </a:lnTo>
                  <a:cubicBezTo>
                    <a:pt x="508998" y="3318"/>
                    <a:pt x="518513" y="7179"/>
                    <a:pt x="523684" y="15453"/>
                  </a:cubicBezTo>
                  <a:cubicBezTo>
                    <a:pt x="528786" y="23727"/>
                    <a:pt x="528028" y="34000"/>
                    <a:pt x="521684" y="41378"/>
                  </a:cubicBezTo>
                  <a:lnTo>
                    <a:pt x="469490" y="102880"/>
                  </a:lnTo>
                  <a:cubicBezTo>
                    <a:pt x="466043" y="103363"/>
                    <a:pt x="462664" y="104397"/>
                    <a:pt x="459424" y="106052"/>
                  </a:cubicBezTo>
                  <a:lnTo>
                    <a:pt x="430052" y="120738"/>
                  </a:lnTo>
                  <a:cubicBezTo>
                    <a:pt x="418744" y="126392"/>
                    <a:pt x="411780" y="137699"/>
                    <a:pt x="411780" y="150317"/>
                  </a:cubicBezTo>
                  <a:lnTo>
                    <a:pt x="411780" y="170726"/>
                  </a:lnTo>
                  <a:lnTo>
                    <a:pt x="250302" y="360680"/>
                  </a:lnTo>
                  <a:cubicBezTo>
                    <a:pt x="247544" y="363920"/>
                    <a:pt x="243476" y="365230"/>
                    <a:pt x="239339" y="364265"/>
                  </a:cubicBezTo>
                  <a:cubicBezTo>
                    <a:pt x="236030" y="363575"/>
                    <a:pt x="233272" y="361231"/>
                    <a:pt x="231893" y="358197"/>
                  </a:cubicBezTo>
                  <a:cubicBezTo>
                    <a:pt x="230376" y="355026"/>
                    <a:pt x="230445" y="351716"/>
                    <a:pt x="232031" y="348613"/>
                  </a:cubicBezTo>
                  <a:cubicBezTo>
                    <a:pt x="287052" y="238502"/>
                    <a:pt x="330076" y="152385"/>
                    <a:pt x="385166" y="42274"/>
                  </a:cubicBezTo>
                  <a:cubicBezTo>
                    <a:pt x="388131" y="36276"/>
                    <a:pt x="393095" y="32346"/>
                    <a:pt x="399576" y="30691"/>
                  </a:cubicBezTo>
                  <a:close/>
                  <a:moveTo>
                    <a:pt x="602354" y="119014"/>
                  </a:moveTo>
                  <a:lnTo>
                    <a:pt x="589668" y="220714"/>
                  </a:lnTo>
                  <a:cubicBezTo>
                    <a:pt x="588772" y="227884"/>
                    <a:pt x="584910" y="233676"/>
                    <a:pt x="578567" y="237192"/>
                  </a:cubicBezTo>
                  <a:lnTo>
                    <a:pt x="305116" y="391017"/>
                  </a:lnTo>
                  <a:cubicBezTo>
                    <a:pt x="301738" y="392948"/>
                    <a:pt x="297877" y="392948"/>
                    <a:pt x="294429" y="391086"/>
                  </a:cubicBezTo>
                  <a:cubicBezTo>
                    <a:pt x="291396" y="389431"/>
                    <a:pt x="289465" y="386673"/>
                    <a:pt x="288845" y="383226"/>
                  </a:cubicBezTo>
                  <a:cubicBezTo>
                    <a:pt x="288293" y="379571"/>
                    <a:pt x="289396" y="376193"/>
                    <a:pt x="291947" y="373642"/>
                  </a:cubicBezTo>
                  <a:lnTo>
                    <a:pt x="437705" y="227884"/>
                  </a:lnTo>
                  <a:cubicBezTo>
                    <a:pt x="442600" y="228987"/>
                    <a:pt x="447771" y="228918"/>
                    <a:pt x="452874" y="227677"/>
                  </a:cubicBezTo>
                  <a:lnTo>
                    <a:pt x="512238" y="212784"/>
                  </a:lnTo>
                  <a:cubicBezTo>
                    <a:pt x="522788" y="210164"/>
                    <a:pt x="531199" y="202787"/>
                    <a:pt x="535129" y="192651"/>
                  </a:cubicBezTo>
                  <a:cubicBezTo>
                    <a:pt x="539059" y="182516"/>
                    <a:pt x="537818" y="171415"/>
                    <a:pt x="531751" y="162383"/>
                  </a:cubicBezTo>
                  <a:lnTo>
                    <a:pt x="520374" y="145215"/>
                  </a:lnTo>
                  <a:lnTo>
                    <a:pt x="564915" y="100674"/>
                  </a:lnTo>
                  <a:cubicBezTo>
                    <a:pt x="571672" y="93917"/>
                    <a:pt x="581532" y="92262"/>
                    <a:pt x="590151" y="96468"/>
                  </a:cubicBezTo>
                  <a:cubicBezTo>
                    <a:pt x="598769" y="100674"/>
                    <a:pt x="603596" y="109499"/>
                    <a:pt x="602354" y="119014"/>
                  </a:cubicBezTo>
                  <a:close/>
                  <a:moveTo>
                    <a:pt x="619247" y="342270"/>
                  </a:moveTo>
                  <a:lnTo>
                    <a:pt x="644275" y="404876"/>
                  </a:lnTo>
                  <a:cubicBezTo>
                    <a:pt x="646895" y="411288"/>
                    <a:pt x="646413" y="417838"/>
                    <a:pt x="643034" y="423905"/>
                  </a:cubicBezTo>
                  <a:cubicBezTo>
                    <a:pt x="639656" y="429904"/>
                    <a:pt x="634278" y="433696"/>
                    <a:pt x="627452" y="434799"/>
                  </a:cubicBezTo>
                  <a:lnTo>
                    <a:pt x="558089" y="446383"/>
                  </a:lnTo>
                  <a:lnTo>
                    <a:pt x="546713" y="412391"/>
                  </a:lnTo>
                  <a:cubicBezTo>
                    <a:pt x="543817" y="403635"/>
                    <a:pt x="537612" y="396671"/>
                    <a:pt x="529269" y="392810"/>
                  </a:cubicBezTo>
                  <a:cubicBezTo>
                    <a:pt x="520926" y="388948"/>
                    <a:pt x="511618" y="388673"/>
                    <a:pt x="503068" y="392120"/>
                  </a:cubicBezTo>
                  <a:lnTo>
                    <a:pt x="410539" y="429146"/>
                  </a:lnTo>
                  <a:cubicBezTo>
                    <a:pt x="397852" y="434179"/>
                    <a:pt x="389717" y="446245"/>
                    <a:pt x="389717" y="459828"/>
                  </a:cubicBezTo>
                  <a:lnTo>
                    <a:pt x="389717" y="474445"/>
                  </a:lnTo>
                  <a:lnTo>
                    <a:pt x="329731" y="484442"/>
                  </a:lnTo>
                  <a:cubicBezTo>
                    <a:pt x="324284" y="485339"/>
                    <a:pt x="319113" y="482236"/>
                    <a:pt x="317389" y="476996"/>
                  </a:cubicBezTo>
                  <a:cubicBezTo>
                    <a:pt x="315666" y="471756"/>
                    <a:pt x="318010" y="466171"/>
                    <a:pt x="322974" y="463689"/>
                  </a:cubicBezTo>
                  <a:lnTo>
                    <a:pt x="588909" y="330756"/>
                  </a:lnTo>
                  <a:cubicBezTo>
                    <a:pt x="594632" y="327860"/>
                    <a:pt x="600631" y="327584"/>
                    <a:pt x="606629" y="329859"/>
                  </a:cubicBezTo>
                  <a:cubicBezTo>
                    <a:pt x="612628" y="332135"/>
                    <a:pt x="616903" y="336341"/>
                    <a:pt x="619247" y="342270"/>
                  </a:cubicBezTo>
                  <a:close/>
                </a:path>
              </a:pathLst>
            </a:custGeom>
            <a:solidFill>
              <a:srgbClr val="FF73FA"/>
            </a:solidFill>
            <a:ln w="6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6" name="Gruppieren 5">
            <a:extLst>
              <a:ext uri="{FF2B5EF4-FFF2-40B4-BE49-F238E27FC236}">
                <a16:creationId xmlns:a16="http://schemas.microsoft.com/office/drawing/2014/main" id="{A9C16D46-4BCE-33AD-D7CE-C7D945A733B2}"/>
              </a:ext>
            </a:extLst>
          </p:cNvPr>
          <p:cNvGrpSpPr>
            <a:grpSpLocks noChangeAspect="1"/>
          </p:cNvGrpSpPr>
          <p:nvPr/>
        </p:nvGrpSpPr>
        <p:grpSpPr>
          <a:xfrm>
            <a:off x="1795922" y="4058934"/>
            <a:ext cx="304006" cy="868680"/>
            <a:chOff x="6300303" y="4644243"/>
            <a:chExt cx="504002" cy="1440160"/>
          </a:xfrm>
        </p:grpSpPr>
        <p:sp>
          <p:nvSpPr>
            <p:cNvPr id="11" name="Freihandform: Form 10">
              <a:extLst>
                <a:ext uri="{FF2B5EF4-FFF2-40B4-BE49-F238E27FC236}">
                  <a16:creationId xmlns:a16="http://schemas.microsoft.com/office/drawing/2014/main" id="{A8BB93AA-F2D2-6262-984D-1C098190EACD}"/>
                </a:ext>
              </a:extLst>
            </p:cNvPr>
            <p:cNvSpPr/>
            <p:nvPr/>
          </p:nvSpPr>
          <p:spPr>
            <a:xfrm>
              <a:off x="6300303" y="4644267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28575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17" name="Freihandform: Form 16">
              <a:extLst>
                <a:ext uri="{FF2B5EF4-FFF2-40B4-BE49-F238E27FC236}">
                  <a16:creationId xmlns:a16="http://schemas.microsoft.com/office/drawing/2014/main" id="{E50D495D-D02B-BE62-3B39-CEB18516FAF4}"/>
                </a:ext>
              </a:extLst>
            </p:cNvPr>
            <p:cNvSpPr/>
            <p:nvPr/>
          </p:nvSpPr>
          <p:spPr>
            <a:xfrm>
              <a:off x="6300304" y="4644243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12700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18" name="Gruppieren 17">
              <a:extLst>
                <a:ext uri="{FF2B5EF4-FFF2-40B4-BE49-F238E27FC236}">
                  <a16:creationId xmlns:a16="http://schemas.microsoft.com/office/drawing/2014/main" id="{A39E6B4F-3EE8-6BC7-D663-7A95428773BD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19" name="Ellipse 18">
                <a:extLst>
                  <a:ext uri="{FF2B5EF4-FFF2-40B4-BE49-F238E27FC236}">
                    <a16:creationId xmlns:a16="http://schemas.microsoft.com/office/drawing/2014/main" id="{7B8C8410-FFA0-F4F8-B80C-695F34CBF74D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041E96"/>
              </a:solidFill>
              <a:ln>
                <a:solidFill>
                  <a:srgbClr val="1446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Ellipse 19">
                <a:extLst>
                  <a:ext uri="{FF2B5EF4-FFF2-40B4-BE49-F238E27FC236}">
                    <a16:creationId xmlns:a16="http://schemas.microsoft.com/office/drawing/2014/main" id="{A4CB5E25-AF04-A066-8D22-C2CCBA81847D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BB5EA8DF-5C78-16B3-FA85-C1B5F56A94F8}"/>
              </a:ext>
            </a:extLst>
          </p:cNvPr>
          <p:cNvGrpSpPr>
            <a:grpSpLocks noChangeAspect="1"/>
          </p:cNvGrpSpPr>
          <p:nvPr/>
        </p:nvGrpSpPr>
        <p:grpSpPr>
          <a:xfrm>
            <a:off x="2326731" y="4058934"/>
            <a:ext cx="304006" cy="868680"/>
            <a:chOff x="6300303" y="4644243"/>
            <a:chExt cx="504002" cy="1440160"/>
          </a:xfrm>
        </p:grpSpPr>
        <p:sp>
          <p:nvSpPr>
            <p:cNvPr id="30" name="Freihandform: Form 29">
              <a:extLst>
                <a:ext uri="{FF2B5EF4-FFF2-40B4-BE49-F238E27FC236}">
                  <a16:creationId xmlns:a16="http://schemas.microsoft.com/office/drawing/2014/main" id="{726C9A67-7817-5950-12A7-D5A49B86D172}"/>
                </a:ext>
              </a:extLst>
            </p:cNvPr>
            <p:cNvSpPr/>
            <p:nvPr/>
          </p:nvSpPr>
          <p:spPr>
            <a:xfrm>
              <a:off x="6300303" y="4644267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28575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31" name="Freihandform: Form 30">
              <a:extLst>
                <a:ext uri="{FF2B5EF4-FFF2-40B4-BE49-F238E27FC236}">
                  <a16:creationId xmlns:a16="http://schemas.microsoft.com/office/drawing/2014/main" id="{44A90AC9-46BF-2606-1CC7-5B7562998454}"/>
                </a:ext>
              </a:extLst>
            </p:cNvPr>
            <p:cNvSpPr/>
            <p:nvPr/>
          </p:nvSpPr>
          <p:spPr>
            <a:xfrm>
              <a:off x="6300304" y="4644243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12700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32" name="Gruppieren 31">
              <a:extLst>
                <a:ext uri="{FF2B5EF4-FFF2-40B4-BE49-F238E27FC236}">
                  <a16:creationId xmlns:a16="http://schemas.microsoft.com/office/drawing/2014/main" id="{5291BC96-03B6-DBFA-6CC5-E1B85B3C8D84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33" name="Ellipse 32">
                <a:extLst>
                  <a:ext uri="{FF2B5EF4-FFF2-40B4-BE49-F238E27FC236}">
                    <a16:creationId xmlns:a16="http://schemas.microsoft.com/office/drawing/2014/main" id="{80EB5C46-C8EF-953B-C12E-F94BC07B6540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041E96"/>
              </a:solidFill>
              <a:ln>
                <a:solidFill>
                  <a:srgbClr val="1446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Ellipse 33">
                <a:extLst>
                  <a:ext uri="{FF2B5EF4-FFF2-40B4-BE49-F238E27FC236}">
                    <a16:creationId xmlns:a16="http://schemas.microsoft.com/office/drawing/2014/main" id="{7548177C-1327-DB9D-5A3E-EFAAF46AFC48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73F0E9BD-0436-C11D-182B-EA62863278E0}"/>
              </a:ext>
            </a:extLst>
          </p:cNvPr>
          <p:cNvGrpSpPr>
            <a:grpSpLocks noChangeAspect="1"/>
          </p:cNvGrpSpPr>
          <p:nvPr/>
        </p:nvGrpSpPr>
        <p:grpSpPr>
          <a:xfrm>
            <a:off x="1265112" y="4058934"/>
            <a:ext cx="304006" cy="868680"/>
            <a:chOff x="6300303" y="4644243"/>
            <a:chExt cx="504002" cy="1440160"/>
          </a:xfrm>
        </p:grpSpPr>
        <p:sp>
          <p:nvSpPr>
            <p:cNvPr id="36" name="Freihandform: Form 35">
              <a:extLst>
                <a:ext uri="{FF2B5EF4-FFF2-40B4-BE49-F238E27FC236}">
                  <a16:creationId xmlns:a16="http://schemas.microsoft.com/office/drawing/2014/main" id="{D6F9CD09-7FB8-7B40-1AB0-68857291D2AE}"/>
                </a:ext>
              </a:extLst>
            </p:cNvPr>
            <p:cNvSpPr/>
            <p:nvPr/>
          </p:nvSpPr>
          <p:spPr>
            <a:xfrm>
              <a:off x="6300303" y="4644267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28575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39" name="Freihandform: Form 38">
              <a:extLst>
                <a:ext uri="{FF2B5EF4-FFF2-40B4-BE49-F238E27FC236}">
                  <a16:creationId xmlns:a16="http://schemas.microsoft.com/office/drawing/2014/main" id="{7186A3CD-0564-6109-7250-30AFEB50C7ED}"/>
                </a:ext>
              </a:extLst>
            </p:cNvPr>
            <p:cNvSpPr/>
            <p:nvPr/>
          </p:nvSpPr>
          <p:spPr>
            <a:xfrm>
              <a:off x="6300304" y="4644243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12700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40" name="Gruppieren 39">
              <a:extLst>
                <a:ext uri="{FF2B5EF4-FFF2-40B4-BE49-F238E27FC236}">
                  <a16:creationId xmlns:a16="http://schemas.microsoft.com/office/drawing/2014/main" id="{7D73B297-F326-E4FE-E3F6-438EB677FED6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41" name="Ellipse 40">
                <a:extLst>
                  <a:ext uri="{FF2B5EF4-FFF2-40B4-BE49-F238E27FC236}">
                    <a16:creationId xmlns:a16="http://schemas.microsoft.com/office/drawing/2014/main" id="{42C9F81E-D1DC-70B0-BC20-E6A4BF129741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041E96"/>
              </a:solidFill>
              <a:ln>
                <a:solidFill>
                  <a:srgbClr val="1446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Ellipse 41">
                <a:extLst>
                  <a:ext uri="{FF2B5EF4-FFF2-40B4-BE49-F238E27FC236}">
                    <a16:creationId xmlns:a16="http://schemas.microsoft.com/office/drawing/2014/main" id="{CF78EEDF-882C-25A3-E2DA-290798F22E5C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49" name="Gruppieren 48">
            <a:extLst>
              <a:ext uri="{FF2B5EF4-FFF2-40B4-BE49-F238E27FC236}">
                <a16:creationId xmlns:a16="http://schemas.microsoft.com/office/drawing/2014/main" id="{B4E0E773-4FA7-257B-4C7B-DA7AFF111134}"/>
              </a:ext>
            </a:extLst>
          </p:cNvPr>
          <p:cNvGrpSpPr>
            <a:grpSpLocks noChangeAspect="1"/>
          </p:cNvGrpSpPr>
          <p:nvPr/>
        </p:nvGrpSpPr>
        <p:grpSpPr>
          <a:xfrm>
            <a:off x="4897373" y="4058934"/>
            <a:ext cx="304006" cy="868680"/>
            <a:chOff x="6300303" y="4644243"/>
            <a:chExt cx="504002" cy="1440160"/>
          </a:xfrm>
        </p:grpSpPr>
        <p:sp>
          <p:nvSpPr>
            <p:cNvPr id="50" name="Freihandform: Form 49">
              <a:extLst>
                <a:ext uri="{FF2B5EF4-FFF2-40B4-BE49-F238E27FC236}">
                  <a16:creationId xmlns:a16="http://schemas.microsoft.com/office/drawing/2014/main" id="{DD980B3E-9342-6BBD-74DD-71920D21D2FC}"/>
                </a:ext>
              </a:extLst>
            </p:cNvPr>
            <p:cNvSpPr/>
            <p:nvPr/>
          </p:nvSpPr>
          <p:spPr>
            <a:xfrm>
              <a:off x="6300303" y="4644267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28575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53724725-2C72-3E73-E657-00924ECC2F7C}"/>
                </a:ext>
              </a:extLst>
            </p:cNvPr>
            <p:cNvSpPr/>
            <p:nvPr/>
          </p:nvSpPr>
          <p:spPr>
            <a:xfrm>
              <a:off x="6300304" y="4644243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12700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52" name="Gruppieren 51">
              <a:extLst>
                <a:ext uri="{FF2B5EF4-FFF2-40B4-BE49-F238E27FC236}">
                  <a16:creationId xmlns:a16="http://schemas.microsoft.com/office/drawing/2014/main" id="{1624DB44-D4C7-8E75-2CD1-458C7FBBBA88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54" name="Ellipse 53">
                <a:extLst>
                  <a:ext uri="{FF2B5EF4-FFF2-40B4-BE49-F238E27FC236}">
                    <a16:creationId xmlns:a16="http://schemas.microsoft.com/office/drawing/2014/main" id="{8F62EED3-F1B7-32E5-A9A8-88F3EF40B388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041E96"/>
              </a:solidFill>
              <a:ln>
                <a:solidFill>
                  <a:srgbClr val="1446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55" name="Ellipse 54">
                <a:extLst>
                  <a:ext uri="{FF2B5EF4-FFF2-40B4-BE49-F238E27FC236}">
                    <a16:creationId xmlns:a16="http://schemas.microsoft.com/office/drawing/2014/main" id="{B82B8B22-F93F-4711-D28D-445C2093F44C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56" name="Gruppieren 55">
            <a:extLst>
              <a:ext uri="{FF2B5EF4-FFF2-40B4-BE49-F238E27FC236}">
                <a16:creationId xmlns:a16="http://schemas.microsoft.com/office/drawing/2014/main" id="{08DD2895-D49F-7C81-1160-A96B9DDAF613}"/>
              </a:ext>
            </a:extLst>
          </p:cNvPr>
          <p:cNvGrpSpPr>
            <a:grpSpLocks noChangeAspect="1"/>
          </p:cNvGrpSpPr>
          <p:nvPr/>
        </p:nvGrpSpPr>
        <p:grpSpPr>
          <a:xfrm>
            <a:off x="3835754" y="4058934"/>
            <a:ext cx="304006" cy="868680"/>
            <a:chOff x="6300303" y="4644243"/>
            <a:chExt cx="504002" cy="1440160"/>
          </a:xfrm>
        </p:grpSpPr>
        <p:sp>
          <p:nvSpPr>
            <p:cNvPr id="57" name="Freihandform: Form 56">
              <a:extLst>
                <a:ext uri="{FF2B5EF4-FFF2-40B4-BE49-F238E27FC236}">
                  <a16:creationId xmlns:a16="http://schemas.microsoft.com/office/drawing/2014/main" id="{7D45CE64-0108-8465-A240-CA194583AB8A}"/>
                </a:ext>
              </a:extLst>
            </p:cNvPr>
            <p:cNvSpPr/>
            <p:nvPr/>
          </p:nvSpPr>
          <p:spPr>
            <a:xfrm>
              <a:off x="6300303" y="4644267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28575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58" name="Freihandform: Form 57">
              <a:extLst>
                <a:ext uri="{FF2B5EF4-FFF2-40B4-BE49-F238E27FC236}">
                  <a16:creationId xmlns:a16="http://schemas.microsoft.com/office/drawing/2014/main" id="{1D798172-361F-E031-8EC2-8DED23529725}"/>
                </a:ext>
              </a:extLst>
            </p:cNvPr>
            <p:cNvSpPr/>
            <p:nvPr/>
          </p:nvSpPr>
          <p:spPr>
            <a:xfrm>
              <a:off x="6300304" y="4644243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12700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59" name="Gruppieren 58">
              <a:extLst>
                <a:ext uri="{FF2B5EF4-FFF2-40B4-BE49-F238E27FC236}">
                  <a16:creationId xmlns:a16="http://schemas.microsoft.com/office/drawing/2014/main" id="{C7FCB57E-F5E6-02FA-A051-21B66C5AD9B0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61" name="Ellipse 60">
                <a:extLst>
                  <a:ext uri="{FF2B5EF4-FFF2-40B4-BE49-F238E27FC236}">
                    <a16:creationId xmlns:a16="http://schemas.microsoft.com/office/drawing/2014/main" id="{30A6C609-DB40-B4F6-A6E7-348DCF4E1AC5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041E96"/>
              </a:solidFill>
              <a:ln>
                <a:solidFill>
                  <a:srgbClr val="1446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62" name="Ellipse 61">
                <a:extLst>
                  <a:ext uri="{FF2B5EF4-FFF2-40B4-BE49-F238E27FC236}">
                    <a16:creationId xmlns:a16="http://schemas.microsoft.com/office/drawing/2014/main" id="{95A3AD94-2515-1367-2779-82A157E04F77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64" name="Gruppieren 63">
            <a:extLst>
              <a:ext uri="{FF2B5EF4-FFF2-40B4-BE49-F238E27FC236}">
                <a16:creationId xmlns:a16="http://schemas.microsoft.com/office/drawing/2014/main" id="{6969B010-EAEE-82BA-0DF4-61B7A259FBD6}"/>
              </a:ext>
            </a:extLst>
          </p:cNvPr>
          <p:cNvGrpSpPr>
            <a:grpSpLocks noChangeAspect="1"/>
          </p:cNvGrpSpPr>
          <p:nvPr/>
        </p:nvGrpSpPr>
        <p:grpSpPr>
          <a:xfrm>
            <a:off x="4366563" y="4058934"/>
            <a:ext cx="304007" cy="868680"/>
            <a:chOff x="6300301" y="4644241"/>
            <a:chExt cx="504004" cy="1440160"/>
          </a:xfrm>
        </p:grpSpPr>
        <p:sp>
          <p:nvSpPr>
            <p:cNvPr id="65" name="Freihandform: Form 64">
              <a:extLst>
                <a:ext uri="{FF2B5EF4-FFF2-40B4-BE49-F238E27FC236}">
                  <a16:creationId xmlns:a16="http://schemas.microsoft.com/office/drawing/2014/main" id="{03FE1ECA-0579-F6EB-A9DB-3B083831C80C}"/>
                </a:ext>
              </a:extLst>
            </p:cNvPr>
            <p:cNvSpPr/>
            <p:nvPr/>
          </p:nvSpPr>
          <p:spPr>
            <a:xfrm>
              <a:off x="6300303" y="4644266"/>
              <a:ext cx="504002" cy="1440135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28575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72" name="Freihandform: Form 71">
              <a:extLst>
                <a:ext uri="{FF2B5EF4-FFF2-40B4-BE49-F238E27FC236}">
                  <a16:creationId xmlns:a16="http://schemas.microsoft.com/office/drawing/2014/main" id="{DC051F07-244A-7131-76E2-906F7D1E8383}"/>
                </a:ext>
              </a:extLst>
            </p:cNvPr>
            <p:cNvSpPr/>
            <p:nvPr/>
          </p:nvSpPr>
          <p:spPr>
            <a:xfrm>
              <a:off x="6300301" y="4644241"/>
              <a:ext cx="504000" cy="1440137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12700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73" name="Gruppieren 72">
              <a:extLst>
                <a:ext uri="{FF2B5EF4-FFF2-40B4-BE49-F238E27FC236}">
                  <a16:creationId xmlns:a16="http://schemas.microsoft.com/office/drawing/2014/main" id="{AD0B41FB-32E1-D24E-217F-C7E90DAD45EF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74" name="Ellipse 73">
                <a:extLst>
                  <a:ext uri="{FF2B5EF4-FFF2-40B4-BE49-F238E27FC236}">
                    <a16:creationId xmlns:a16="http://schemas.microsoft.com/office/drawing/2014/main" id="{5B8E55E0-F4A3-73CA-444D-87794A2ECD6C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FF73FA"/>
              </a:solidFill>
              <a:ln>
                <a:solidFill>
                  <a:srgbClr val="A200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75" name="Ellipse 74">
                <a:extLst>
                  <a:ext uri="{FF2B5EF4-FFF2-40B4-BE49-F238E27FC236}">
                    <a16:creationId xmlns:a16="http://schemas.microsoft.com/office/drawing/2014/main" id="{A83A273C-31F6-9401-9945-462694C08F27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76" name="Gruppieren 75">
            <a:extLst>
              <a:ext uri="{FF2B5EF4-FFF2-40B4-BE49-F238E27FC236}">
                <a16:creationId xmlns:a16="http://schemas.microsoft.com/office/drawing/2014/main" id="{C9655DFD-D0D6-E31D-2693-85923F39A3BE}"/>
              </a:ext>
            </a:extLst>
          </p:cNvPr>
          <p:cNvGrpSpPr>
            <a:grpSpLocks noChangeAspect="1"/>
          </p:cNvGrpSpPr>
          <p:nvPr/>
        </p:nvGrpSpPr>
        <p:grpSpPr>
          <a:xfrm>
            <a:off x="7731858" y="4058934"/>
            <a:ext cx="304006" cy="868680"/>
            <a:chOff x="6300303" y="4644243"/>
            <a:chExt cx="504002" cy="1440160"/>
          </a:xfrm>
        </p:grpSpPr>
        <p:sp>
          <p:nvSpPr>
            <p:cNvPr id="82" name="Freihandform: Form 81">
              <a:extLst>
                <a:ext uri="{FF2B5EF4-FFF2-40B4-BE49-F238E27FC236}">
                  <a16:creationId xmlns:a16="http://schemas.microsoft.com/office/drawing/2014/main" id="{A3FC49F3-BF01-17F4-0A2A-DFF3CD6D9477}"/>
                </a:ext>
              </a:extLst>
            </p:cNvPr>
            <p:cNvSpPr/>
            <p:nvPr/>
          </p:nvSpPr>
          <p:spPr>
            <a:xfrm>
              <a:off x="6300303" y="4644267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28575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85" name="Freihandform: Form 84">
              <a:extLst>
                <a:ext uri="{FF2B5EF4-FFF2-40B4-BE49-F238E27FC236}">
                  <a16:creationId xmlns:a16="http://schemas.microsoft.com/office/drawing/2014/main" id="{DA051AD4-4CC4-9753-F820-ACB8731EC70C}"/>
                </a:ext>
              </a:extLst>
            </p:cNvPr>
            <p:cNvSpPr/>
            <p:nvPr/>
          </p:nvSpPr>
          <p:spPr>
            <a:xfrm>
              <a:off x="6300304" y="4644243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12700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90" name="Gruppieren 89">
              <a:extLst>
                <a:ext uri="{FF2B5EF4-FFF2-40B4-BE49-F238E27FC236}">
                  <a16:creationId xmlns:a16="http://schemas.microsoft.com/office/drawing/2014/main" id="{794B7A1A-BF4C-9505-304C-062745AD16FF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91" name="Ellipse 90">
                <a:extLst>
                  <a:ext uri="{FF2B5EF4-FFF2-40B4-BE49-F238E27FC236}">
                    <a16:creationId xmlns:a16="http://schemas.microsoft.com/office/drawing/2014/main" id="{94663FDE-7BEA-6EB7-A564-90045A0E2AD9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041E96"/>
              </a:solidFill>
              <a:ln>
                <a:solidFill>
                  <a:srgbClr val="1446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92" name="Ellipse 91">
                <a:extLst>
                  <a:ext uri="{FF2B5EF4-FFF2-40B4-BE49-F238E27FC236}">
                    <a16:creationId xmlns:a16="http://schemas.microsoft.com/office/drawing/2014/main" id="{AD7DC23F-817A-231F-D997-AC9CB7F0FE18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93" name="Gruppieren 92">
            <a:extLst>
              <a:ext uri="{FF2B5EF4-FFF2-40B4-BE49-F238E27FC236}">
                <a16:creationId xmlns:a16="http://schemas.microsoft.com/office/drawing/2014/main" id="{64E80161-500E-FAB4-E8E0-4C48979BB558}"/>
              </a:ext>
            </a:extLst>
          </p:cNvPr>
          <p:cNvGrpSpPr>
            <a:grpSpLocks noChangeAspect="1"/>
          </p:cNvGrpSpPr>
          <p:nvPr/>
        </p:nvGrpSpPr>
        <p:grpSpPr>
          <a:xfrm>
            <a:off x="6670239" y="4058934"/>
            <a:ext cx="304006" cy="868680"/>
            <a:chOff x="6300303" y="4644243"/>
            <a:chExt cx="504002" cy="1440160"/>
          </a:xfrm>
        </p:grpSpPr>
        <p:sp>
          <p:nvSpPr>
            <p:cNvPr id="100" name="Freihandform: Form 99">
              <a:extLst>
                <a:ext uri="{FF2B5EF4-FFF2-40B4-BE49-F238E27FC236}">
                  <a16:creationId xmlns:a16="http://schemas.microsoft.com/office/drawing/2014/main" id="{3603C188-978C-DCBA-4A91-41D69C475A68}"/>
                </a:ext>
              </a:extLst>
            </p:cNvPr>
            <p:cNvSpPr/>
            <p:nvPr/>
          </p:nvSpPr>
          <p:spPr>
            <a:xfrm>
              <a:off x="6300303" y="4644267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28575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101" name="Freihandform: Form 100">
              <a:extLst>
                <a:ext uri="{FF2B5EF4-FFF2-40B4-BE49-F238E27FC236}">
                  <a16:creationId xmlns:a16="http://schemas.microsoft.com/office/drawing/2014/main" id="{FBA7F9DC-8E65-D877-0208-C22FA223E545}"/>
                </a:ext>
              </a:extLst>
            </p:cNvPr>
            <p:cNvSpPr/>
            <p:nvPr/>
          </p:nvSpPr>
          <p:spPr>
            <a:xfrm>
              <a:off x="6300304" y="4644243"/>
              <a:ext cx="504001" cy="1440136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041E96"/>
            </a:solidFill>
            <a:ln w="12700" cmpd="sng">
              <a:solidFill>
                <a:srgbClr val="1446EB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103" name="Gruppieren 102">
              <a:extLst>
                <a:ext uri="{FF2B5EF4-FFF2-40B4-BE49-F238E27FC236}">
                  <a16:creationId xmlns:a16="http://schemas.microsoft.com/office/drawing/2014/main" id="{5C8F84EE-FA6A-BFC3-C1C8-8A727AA818F9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104" name="Ellipse 103">
                <a:extLst>
                  <a:ext uri="{FF2B5EF4-FFF2-40B4-BE49-F238E27FC236}">
                    <a16:creationId xmlns:a16="http://schemas.microsoft.com/office/drawing/2014/main" id="{51E64882-AA49-A333-E006-F329172F33F2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041E96"/>
              </a:solidFill>
              <a:ln>
                <a:solidFill>
                  <a:srgbClr val="1446E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Ellipse 104">
                <a:extLst>
                  <a:ext uri="{FF2B5EF4-FFF2-40B4-BE49-F238E27FC236}">
                    <a16:creationId xmlns:a16="http://schemas.microsoft.com/office/drawing/2014/main" id="{133BF4BC-F531-2ECB-4EC8-47E32CA57E37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041E96"/>
              </a:solidFill>
              <a:ln w="12700" cmpd="sng">
                <a:solidFill>
                  <a:srgbClr val="1446EB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06" name="Gruppieren 105">
            <a:extLst>
              <a:ext uri="{FF2B5EF4-FFF2-40B4-BE49-F238E27FC236}">
                <a16:creationId xmlns:a16="http://schemas.microsoft.com/office/drawing/2014/main" id="{B88A98AA-B52D-99D0-4551-95F7D99C213A}"/>
              </a:ext>
            </a:extLst>
          </p:cNvPr>
          <p:cNvGrpSpPr>
            <a:grpSpLocks noChangeAspect="1"/>
          </p:cNvGrpSpPr>
          <p:nvPr/>
        </p:nvGrpSpPr>
        <p:grpSpPr>
          <a:xfrm>
            <a:off x="7201048" y="4058934"/>
            <a:ext cx="304007" cy="868680"/>
            <a:chOff x="6300301" y="4644241"/>
            <a:chExt cx="504004" cy="1440160"/>
          </a:xfrm>
        </p:grpSpPr>
        <p:sp>
          <p:nvSpPr>
            <p:cNvPr id="107" name="Freihandform: Form 106">
              <a:extLst>
                <a:ext uri="{FF2B5EF4-FFF2-40B4-BE49-F238E27FC236}">
                  <a16:creationId xmlns:a16="http://schemas.microsoft.com/office/drawing/2014/main" id="{905228AA-1446-BBCE-8A0F-5169E55EDA9B}"/>
                </a:ext>
              </a:extLst>
            </p:cNvPr>
            <p:cNvSpPr/>
            <p:nvPr/>
          </p:nvSpPr>
          <p:spPr>
            <a:xfrm>
              <a:off x="6300303" y="4644266"/>
              <a:ext cx="504002" cy="1440135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28575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108" name="Freihandform: Form 107">
              <a:extLst>
                <a:ext uri="{FF2B5EF4-FFF2-40B4-BE49-F238E27FC236}">
                  <a16:creationId xmlns:a16="http://schemas.microsoft.com/office/drawing/2014/main" id="{771C2307-3D4C-24EE-8699-A77F1F573C50}"/>
                </a:ext>
              </a:extLst>
            </p:cNvPr>
            <p:cNvSpPr/>
            <p:nvPr/>
          </p:nvSpPr>
          <p:spPr>
            <a:xfrm>
              <a:off x="6300301" y="4644241"/>
              <a:ext cx="504000" cy="1440137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12700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110" name="Gruppieren 109">
              <a:extLst>
                <a:ext uri="{FF2B5EF4-FFF2-40B4-BE49-F238E27FC236}">
                  <a16:creationId xmlns:a16="http://schemas.microsoft.com/office/drawing/2014/main" id="{A499267D-20D1-AF49-A93C-C74091575BF8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111" name="Ellipse 110">
                <a:extLst>
                  <a:ext uri="{FF2B5EF4-FFF2-40B4-BE49-F238E27FC236}">
                    <a16:creationId xmlns:a16="http://schemas.microsoft.com/office/drawing/2014/main" id="{9A6AEC97-E785-2A96-714B-1175C069D7B9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FF73FA"/>
              </a:solidFill>
              <a:ln>
                <a:solidFill>
                  <a:srgbClr val="A200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12" name="Ellipse 111">
                <a:extLst>
                  <a:ext uri="{FF2B5EF4-FFF2-40B4-BE49-F238E27FC236}">
                    <a16:creationId xmlns:a16="http://schemas.microsoft.com/office/drawing/2014/main" id="{B22A11ED-5BAA-EC9E-924E-8BFD50FC568A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33" name="Gruppieren 132">
            <a:extLst>
              <a:ext uri="{FF2B5EF4-FFF2-40B4-BE49-F238E27FC236}">
                <a16:creationId xmlns:a16="http://schemas.microsoft.com/office/drawing/2014/main" id="{0DEEC55A-C1A9-83DC-26B5-E9BD87CD3080}"/>
              </a:ext>
            </a:extLst>
          </p:cNvPr>
          <p:cNvGrpSpPr>
            <a:grpSpLocks noChangeAspect="1"/>
          </p:cNvGrpSpPr>
          <p:nvPr/>
        </p:nvGrpSpPr>
        <p:grpSpPr>
          <a:xfrm>
            <a:off x="9707064" y="4058934"/>
            <a:ext cx="304007" cy="868680"/>
            <a:chOff x="6300301" y="4644241"/>
            <a:chExt cx="504004" cy="1440160"/>
          </a:xfrm>
        </p:grpSpPr>
        <p:sp>
          <p:nvSpPr>
            <p:cNvPr id="134" name="Freihandform: Form 133">
              <a:extLst>
                <a:ext uri="{FF2B5EF4-FFF2-40B4-BE49-F238E27FC236}">
                  <a16:creationId xmlns:a16="http://schemas.microsoft.com/office/drawing/2014/main" id="{3CDA7105-9150-1D76-DA17-E16AD5BFA998}"/>
                </a:ext>
              </a:extLst>
            </p:cNvPr>
            <p:cNvSpPr/>
            <p:nvPr/>
          </p:nvSpPr>
          <p:spPr>
            <a:xfrm>
              <a:off x="6300303" y="4644266"/>
              <a:ext cx="504002" cy="1440135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28575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135" name="Freihandform: Form 134">
              <a:extLst>
                <a:ext uri="{FF2B5EF4-FFF2-40B4-BE49-F238E27FC236}">
                  <a16:creationId xmlns:a16="http://schemas.microsoft.com/office/drawing/2014/main" id="{629DCEF9-17BD-3698-13ED-92DECCD8002D}"/>
                </a:ext>
              </a:extLst>
            </p:cNvPr>
            <p:cNvSpPr/>
            <p:nvPr/>
          </p:nvSpPr>
          <p:spPr>
            <a:xfrm>
              <a:off x="6300301" y="4644241"/>
              <a:ext cx="504000" cy="1440137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12700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136" name="Gruppieren 135">
              <a:extLst>
                <a:ext uri="{FF2B5EF4-FFF2-40B4-BE49-F238E27FC236}">
                  <a16:creationId xmlns:a16="http://schemas.microsoft.com/office/drawing/2014/main" id="{8EA287FE-D92E-D54C-F93E-4FCA3A02D76C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137" name="Ellipse 136">
                <a:extLst>
                  <a:ext uri="{FF2B5EF4-FFF2-40B4-BE49-F238E27FC236}">
                    <a16:creationId xmlns:a16="http://schemas.microsoft.com/office/drawing/2014/main" id="{D17F232E-FA9C-6351-0A2F-3B88F622E17A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FF73FA"/>
              </a:solidFill>
              <a:ln>
                <a:solidFill>
                  <a:srgbClr val="A200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38" name="Ellipse 137">
                <a:extLst>
                  <a:ext uri="{FF2B5EF4-FFF2-40B4-BE49-F238E27FC236}">
                    <a16:creationId xmlns:a16="http://schemas.microsoft.com/office/drawing/2014/main" id="{AA3D5853-CFE9-4DE0-CD04-2D5C3EB4D8C8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39" name="Gruppieren 138">
            <a:extLst>
              <a:ext uri="{FF2B5EF4-FFF2-40B4-BE49-F238E27FC236}">
                <a16:creationId xmlns:a16="http://schemas.microsoft.com/office/drawing/2014/main" id="{F1EE0A12-4CE5-B54C-6641-449446806EBC}"/>
              </a:ext>
            </a:extLst>
          </p:cNvPr>
          <p:cNvGrpSpPr>
            <a:grpSpLocks noChangeAspect="1"/>
          </p:cNvGrpSpPr>
          <p:nvPr/>
        </p:nvGrpSpPr>
        <p:grpSpPr>
          <a:xfrm>
            <a:off x="9172782" y="4058934"/>
            <a:ext cx="304007" cy="868680"/>
            <a:chOff x="6300301" y="4644241"/>
            <a:chExt cx="504004" cy="1440160"/>
          </a:xfrm>
        </p:grpSpPr>
        <p:sp>
          <p:nvSpPr>
            <p:cNvPr id="140" name="Freihandform: Form 139">
              <a:extLst>
                <a:ext uri="{FF2B5EF4-FFF2-40B4-BE49-F238E27FC236}">
                  <a16:creationId xmlns:a16="http://schemas.microsoft.com/office/drawing/2014/main" id="{A976F7E6-A01D-0E41-2D36-2F3877FE4B50}"/>
                </a:ext>
              </a:extLst>
            </p:cNvPr>
            <p:cNvSpPr/>
            <p:nvPr/>
          </p:nvSpPr>
          <p:spPr>
            <a:xfrm>
              <a:off x="6300303" y="4644266"/>
              <a:ext cx="504002" cy="1440135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28575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141" name="Freihandform: Form 140">
              <a:extLst>
                <a:ext uri="{FF2B5EF4-FFF2-40B4-BE49-F238E27FC236}">
                  <a16:creationId xmlns:a16="http://schemas.microsoft.com/office/drawing/2014/main" id="{AF598287-8DA1-5504-DD3E-5F981188F840}"/>
                </a:ext>
              </a:extLst>
            </p:cNvPr>
            <p:cNvSpPr/>
            <p:nvPr/>
          </p:nvSpPr>
          <p:spPr>
            <a:xfrm>
              <a:off x="6300301" y="4644241"/>
              <a:ext cx="504000" cy="1440137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12700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142" name="Gruppieren 141">
              <a:extLst>
                <a:ext uri="{FF2B5EF4-FFF2-40B4-BE49-F238E27FC236}">
                  <a16:creationId xmlns:a16="http://schemas.microsoft.com/office/drawing/2014/main" id="{935452B1-95EA-7B37-820A-0E87D48906B4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143" name="Ellipse 142">
                <a:extLst>
                  <a:ext uri="{FF2B5EF4-FFF2-40B4-BE49-F238E27FC236}">
                    <a16:creationId xmlns:a16="http://schemas.microsoft.com/office/drawing/2014/main" id="{BCDE55DA-A346-3FDF-174C-8B92E2064D8F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FF73FA"/>
              </a:solidFill>
              <a:ln>
                <a:solidFill>
                  <a:srgbClr val="A200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44" name="Ellipse 143">
                <a:extLst>
                  <a:ext uri="{FF2B5EF4-FFF2-40B4-BE49-F238E27FC236}">
                    <a16:creationId xmlns:a16="http://schemas.microsoft.com/office/drawing/2014/main" id="{1B91888C-D01A-47CD-E6E1-1C3E388206BB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grpSp>
        <p:nvGrpSpPr>
          <p:cNvPr id="145" name="Gruppieren 144">
            <a:extLst>
              <a:ext uri="{FF2B5EF4-FFF2-40B4-BE49-F238E27FC236}">
                <a16:creationId xmlns:a16="http://schemas.microsoft.com/office/drawing/2014/main" id="{FCAE5259-D48E-7D49-BA89-D71D2E9F1E8A}"/>
              </a:ext>
            </a:extLst>
          </p:cNvPr>
          <p:cNvGrpSpPr>
            <a:grpSpLocks noChangeAspect="1"/>
          </p:cNvGrpSpPr>
          <p:nvPr/>
        </p:nvGrpSpPr>
        <p:grpSpPr>
          <a:xfrm>
            <a:off x="10234168" y="4058934"/>
            <a:ext cx="304007" cy="868680"/>
            <a:chOff x="6300301" y="4644241"/>
            <a:chExt cx="504004" cy="1440160"/>
          </a:xfrm>
        </p:grpSpPr>
        <p:sp>
          <p:nvSpPr>
            <p:cNvPr id="146" name="Freihandform: Form 145">
              <a:extLst>
                <a:ext uri="{FF2B5EF4-FFF2-40B4-BE49-F238E27FC236}">
                  <a16:creationId xmlns:a16="http://schemas.microsoft.com/office/drawing/2014/main" id="{10F04866-F10A-EE6A-A5B1-B64BD7FB7A5E}"/>
                </a:ext>
              </a:extLst>
            </p:cNvPr>
            <p:cNvSpPr/>
            <p:nvPr/>
          </p:nvSpPr>
          <p:spPr>
            <a:xfrm>
              <a:off x="6300303" y="4644266"/>
              <a:ext cx="504002" cy="1440135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28575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sp>
          <p:nvSpPr>
            <p:cNvPr id="147" name="Freihandform: Form 146">
              <a:extLst>
                <a:ext uri="{FF2B5EF4-FFF2-40B4-BE49-F238E27FC236}">
                  <a16:creationId xmlns:a16="http://schemas.microsoft.com/office/drawing/2014/main" id="{5D211002-264A-42B9-3DD1-AFAAB1DA5943}"/>
                </a:ext>
              </a:extLst>
            </p:cNvPr>
            <p:cNvSpPr/>
            <p:nvPr/>
          </p:nvSpPr>
          <p:spPr>
            <a:xfrm>
              <a:off x="6300301" y="4644241"/>
              <a:ext cx="504000" cy="1440137"/>
            </a:xfrm>
            <a:custGeom>
              <a:avLst/>
              <a:gdLst>
                <a:gd name="connsiteX0" fmla="*/ 252001 w 504001"/>
                <a:gd name="connsiteY0" fmla="*/ 0 h 1440136"/>
                <a:gd name="connsiteX1" fmla="*/ 498882 w 504001"/>
                <a:gd name="connsiteY1" fmla="*/ 86234 h 1440136"/>
                <a:gd name="connsiteX2" fmla="*/ 503998 w 504001"/>
                <a:gd name="connsiteY2" fmla="*/ 107988 h 1440136"/>
                <a:gd name="connsiteX3" fmla="*/ 504000 w 504001"/>
                <a:gd name="connsiteY3" fmla="*/ 107988 h 1440136"/>
                <a:gd name="connsiteX4" fmla="*/ 504000 w 504001"/>
                <a:gd name="connsiteY4" fmla="*/ 107996 h 1440136"/>
                <a:gd name="connsiteX5" fmla="*/ 504001 w 504001"/>
                <a:gd name="connsiteY5" fmla="*/ 108000 h 1440136"/>
                <a:gd name="connsiteX6" fmla="*/ 504000 w 504001"/>
                <a:gd name="connsiteY6" fmla="*/ 108005 h 1440136"/>
                <a:gd name="connsiteX7" fmla="*/ 504000 w 504001"/>
                <a:gd name="connsiteY7" fmla="*/ 1295988 h 1440136"/>
                <a:gd name="connsiteX8" fmla="*/ 503975 w 504001"/>
                <a:gd name="connsiteY8" fmla="*/ 1295988 h 1440136"/>
                <a:gd name="connsiteX9" fmla="*/ 504001 w 504001"/>
                <a:gd name="connsiteY9" fmla="*/ 1296136 h 1440136"/>
                <a:gd name="connsiteX10" fmla="*/ 252001 w 504001"/>
                <a:gd name="connsiteY10" fmla="*/ 1440136 h 1440136"/>
                <a:gd name="connsiteX11" fmla="*/ 1 w 504001"/>
                <a:gd name="connsiteY11" fmla="*/ 1296136 h 1440136"/>
                <a:gd name="connsiteX12" fmla="*/ 27 w 504001"/>
                <a:gd name="connsiteY12" fmla="*/ 1295988 h 1440136"/>
                <a:gd name="connsiteX13" fmla="*/ 0 w 504001"/>
                <a:gd name="connsiteY13" fmla="*/ 1295988 h 1440136"/>
                <a:gd name="connsiteX14" fmla="*/ 0 w 504001"/>
                <a:gd name="connsiteY14" fmla="*/ 107988 h 1440136"/>
                <a:gd name="connsiteX15" fmla="*/ 4 w 504001"/>
                <a:gd name="connsiteY15" fmla="*/ 107988 h 1440136"/>
                <a:gd name="connsiteX16" fmla="*/ 5121 w 504001"/>
                <a:gd name="connsiteY16" fmla="*/ 86234 h 1440136"/>
                <a:gd name="connsiteX17" fmla="*/ 252001 w 504001"/>
                <a:gd name="connsiteY17" fmla="*/ 0 h 1440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504001" h="1440136">
                  <a:moveTo>
                    <a:pt x="252001" y="0"/>
                  </a:moveTo>
                  <a:cubicBezTo>
                    <a:pt x="373780" y="0"/>
                    <a:pt x="475384" y="37021"/>
                    <a:pt x="498882" y="86234"/>
                  </a:cubicBezTo>
                  <a:lnTo>
                    <a:pt x="503998" y="107988"/>
                  </a:lnTo>
                  <a:lnTo>
                    <a:pt x="504000" y="107988"/>
                  </a:lnTo>
                  <a:lnTo>
                    <a:pt x="504000" y="107996"/>
                  </a:lnTo>
                  <a:lnTo>
                    <a:pt x="504001" y="108000"/>
                  </a:lnTo>
                  <a:lnTo>
                    <a:pt x="504000" y="108005"/>
                  </a:lnTo>
                  <a:lnTo>
                    <a:pt x="504000" y="1295988"/>
                  </a:lnTo>
                  <a:lnTo>
                    <a:pt x="503975" y="1295988"/>
                  </a:lnTo>
                  <a:lnTo>
                    <a:pt x="504001" y="1296136"/>
                  </a:lnTo>
                  <a:cubicBezTo>
                    <a:pt x="504001" y="1375665"/>
                    <a:pt x="391177" y="1440136"/>
                    <a:pt x="252001" y="1440136"/>
                  </a:cubicBezTo>
                  <a:cubicBezTo>
                    <a:pt x="112825" y="1440136"/>
                    <a:pt x="1" y="1375665"/>
                    <a:pt x="1" y="1296136"/>
                  </a:cubicBezTo>
                  <a:lnTo>
                    <a:pt x="27" y="1295988"/>
                  </a:lnTo>
                  <a:lnTo>
                    <a:pt x="0" y="1295988"/>
                  </a:lnTo>
                  <a:lnTo>
                    <a:pt x="0" y="107988"/>
                  </a:lnTo>
                  <a:lnTo>
                    <a:pt x="4" y="107988"/>
                  </a:lnTo>
                  <a:lnTo>
                    <a:pt x="5121" y="86234"/>
                  </a:lnTo>
                  <a:cubicBezTo>
                    <a:pt x="28619" y="37021"/>
                    <a:pt x="130222" y="0"/>
                    <a:pt x="252001" y="0"/>
                  </a:cubicBezTo>
                  <a:close/>
                </a:path>
              </a:pathLst>
            </a:custGeom>
            <a:solidFill>
              <a:srgbClr val="FF73FA"/>
            </a:solidFill>
            <a:ln w="12700" cmpd="sng">
              <a:solidFill>
                <a:srgbClr val="A200E6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144000" tIns="108000" rIns="144000" bIns="144000" rtlCol="0" anchor="t">
              <a:noAutofit/>
            </a:bodyPr>
            <a:lstStyle/>
            <a:p>
              <a:pPr algn="l">
                <a:spcBef>
                  <a:spcPts val="800"/>
                </a:spcBef>
              </a:pPr>
              <a:endParaRPr lang="en-US" sz="1600" dirty="0" err="1">
                <a:solidFill>
                  <a:srgbClr val="FFFFFF"/>
                </a:solidFill>
              </a:endParaRPr>
            </a:p>
          </p:txBody>
        </p:sp>
        <p:grpSp>
          <p:nvGrpSpPr>
            <p:cNvPr id="148" name="Gruppieren 147">
              <a:extLst>
                <a:ext uri="{FF2B5EF4-FFF2-40B4-BE49-F238E27FC236}">
                  <a16:creationId xmlns:a16="http://schemas.microsoft.com/office/drawing/2014/main" id="{D3087C08-377E-1936-FA81-ECA445C1C46F}"/>
                </a:ext>
              </a:extLst>
            </p:cNvPr>
            <p:cNvGrpSpPr/>
            <p:nvPr/>
          </p:nvGrpSpPr>
          <p:grpSpPr>
            <a:xfrm>
              <a:off x="6300304" y="4644243"/>
              <a:ext cx="504000" cy="216000"/>
              <a:chOff x="7128396" y="3636131"/>
              <a:chExt cx="504000" cy="216000"/>
            </a:xfrm>
          </p:grpSpPr>
          <p:sp>
            <p:nvSpPr>
              <p:cNvPr id="149" name="Ellipse 148">
                <a:extLst>
                  <a:ext uri="{FF2B5EF4-FFF2-40B4-BE49-F238E27FC236}">
                    <a16:creationId xmlns:a16="http://schemas.microsoft.com/office/drawing/2014/main" id="{F069B2B1-9FDA-D5A3-9C78-6781CAB4AD4D}"/>
                  </a:ext>
                </a:extLst>
              </p:cNvPr>
              <p:cNvSpPr/>
              <p:nvPr/>
            </p:nvSpPr>
            <p:spPr>
              <a:xfrm>
                <a:off x="7128396" y="3636131"/>
                <a:ext cx="504000" cy="216000"/>
              </a:xfrm>
              <a:prstGeom prst="ellipse">
                <a:avLst/>
              </a:prstGeom>
              <a:solidFill>
                <a:srgbClr val="FF73FA"/>
              </a:solidFill>
              <a:ln>
                <a:solidFill>
                  <a:srgbClr val="A200E6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  <p:sp>
            <p:nvSpPr>
              <p:cNvPr id="150" name="Ellipse 149">
                <a:extLst>
                  <a:ext uri="{FF2B5EF4-FFF2-40B4-BE49-F238E27FC236}">
                    <a16:creationId xmlns:a16="http://schemas.microsoft.com/office/drawing/2014/main" id="{24B4A7D9-0A1E-68E8-4F7F-A8285015B8F9}"/>
                  </a:ext>
                </a:extLst>
              </p:cNvPr>
              <p:cNvSpPr/>
              <p:nvPr/>
            </p:nvSpPr>
            <p:spPr>
              <a:xfrm>
                <a:off x="7272436" y="3672135"/>
                <a:ext cx="216000" cy="90000"/>
              </a:xfrm>
              <a:prstGeom prst="ellipse">
                <a:avLst/>
              </a:prstGeom>
              <a:solidFill>
                <a:srgbClr val="FF73FA"/>
              </a:solidFill>
              <a:ln w="12700" cmpd="sng">
                <a:solidFill>
                  <a:srgbClr val="A200E6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144000" tIns="108000" rIns="144000" bIns="144000" rtlCol="0" anchor="t"/>
              <a:lstStyle/>
              <a:p>
                <a:pPr algn="l">
                  <a:spcBef>
                    <a:spcPts val="800"/>
                  </a:spcBef>
                </a:pPr>
                <a:endParaRPr lang="en-US" sz="1600" dirty="0" err="1">
                  <a:solidFill>
                    <a:srgbClr val="FFFFFF"/>
                  </a:solidFill>
                </a:endParaRPr>
              </a:p>
            </p:txBody>
          </p:sp>
        </p:grpSp>
      </p:grpSp>
      <p:pic>
        <p:nvPicPr>
          <p:cNvPr id="151" name="Grafik 150">
            <a:extLst>
              <a:ext uri="{FF2B5EF4-FFF2-40B4-BE49-F238E27FC236}">
                <a16:creationId xmlns:a16="http://schemas.microsoft.com/office/drawing/2014/main" id="{221943FD-B5E5-55A5-9F96-FF14D68100C9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7126126" y="3576109"/>
            <a:ext cx="465241" cy="465241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2909425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6B6FAD-010C-D33A-232F-02948E911A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9" name="Gerade Verbindung mit Pfeil 68">
            <a:extLst>
              <a:ext uri="{FF2B5EF4-FFF2-40B4-BE49-F238E27FC236}">
                <a16:creationId xmlns:a16="http://schemas.microsoft.com/office/drawing/2014/main" id="{943032DA-3A1B-DC17-7248-685283EE7586}"/>
              </a:ext>
            </a:extLst>
          </p:cNvPr>
          <p:cNvCxnSpPr>
            <a:cxnSpLocks/>
          </p:cNvCxnSpPr>
          <p:nvPr/>
        </p:nvCxnSpPr>
        <p:spPr>
          <a:xfrm>
            <a:off x="4188730" y="4212195"/>
            <a:ext cx="0" cy="460579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el 3">
            <a:extLst>
              <a:ext uri="{FF2B5EF4-FFF2-40B4-BE49-F238E27FC236}">
                <a16:creationId xmlns:a16="http://schemas.microsoft.com/office/drawing/2014/main" id="{4E976AEC-1095-15E9-6F02-CB5C6D6A41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Anomaly Detection – Overview Approach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AD6AA54-A373-A387-698B-DE41DD6D96C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77D17B3C-B1D5-A41F-B42F-BC3BC54A269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124" name="Rechteck 123">
            <a:extLst>
              <a:ext uri="{FF2B5EF4-FFF2-40B4-BE49-F238E27FC236}">
                <a16:creationId xmlns:a16="http://schemas.microsoft.com/office/drawing/2014/main" id="{AC88519B-47B0-66A2-2153-7AF1D0742956}"/>
              </a:ext>
            </a:extLst>
          </p:cNvPr>
          <p:cNvSpPr/>
          <p:nvPr/>
        </p:nvSpPr>
        <p:spPr>
          <a:xfrm>
            <a:off x="1384710" y="1025904"/>
            <a:ext cx="1947672" cy="335875"/>
          </a:xfrm>
          <a:prstGeom prst="rect">
            <a:avLst/>
          </a:prstGeom>
          <a:solidFill>
            <a:srgbClr val="001A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</a:rPr>
              <a:t>Driving profile</a:t>
            </a:r>
          </a:p>
        </p:txBody>
      </p:sp>
      <p:sp>
        <p:nvSpPr>
          <p:cNvPr id="126" name="Rechteck 125">
            <a:extLst>
              <a:ext uri="{FF2B5EF4-FFF2-40B4-BE49-F238E27FC236}">
                <a16:creationId xmlns:a16="http://schemas.microsoft.com/office/drawing/2014/main" id="{0351CF1B-FF8B-6FCB-4D20-D781D2B839CD}"/>
              </a:ext>
            </a:extLst>
          </p:cNvPr>
          <p:cNvSpPr>
            <a:spLocks noChangeAspect="1"/>
          </p:cNvSpPr>
          <p:nvPr/>
        </p:nvSpPr>
        <p:spPr>
          <a:xfrm>
            <a:off x="2728775" y="2241300"/>
            <a:ext cx="1805800" cy="914400"/>
          </a:xfrm>
          <a:prstGeom prst="rect">
            <a:avLst/>
          </a:prstGeom>
          <a:ln>
            <a:solidFill>
              <a:schemeClr val="tx1"/>
            </a:solidFill>
            <a:prstDash val="dash"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Cell model</a:t>
            </a:r>
          </a:p>
        </p:txBody>
      </p:sp>
      <p:sp>
        <p:nvSpPr>
          <p:cNvPr id="127" name="Rechteck 126">
            <a:extLst>
              <a:ext uri="{FF2B5EF4-FFF2-40B4-BE49-F238E27FC236}">
                <a16:creationId xmlns:a16="http://schemas.microsoft.com/office/drawing/2014/main" id="{FA6C6966-B0D5-06B9-C2E1-802B42F7E9DB}"/>
              </a:ext>
            </a:extLst>
          </p:cNvPr>
          <p:cNvSpPr>
            <a:spLocks noChangeAspect="1"/>
          </p:cNvSpPr>
          <p:nvPr/>
        </p:nvSpPr>
        <p:spPr>
          <a:xfrm>
            <a:off x="2641664" y="2333092"/>
            <a:ext cx="1805800" cy="914400"/>
          </a:xfrm>
          <a:prstGeom prst="rect">
            <a:avLst/>
          </a:prstGeom>
          <a:ln>
            <a:solidFill>
              <a:schemeClr val="tx1"/>
            </a:solidFill>
            <a:prstDash val="lgDash"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Cell model</a:t>
            </a:r>
          </a:p>
        </p:txBody>
      </p:sp>
      <p:sp>
        <p:nvSpPr>
          <p:cNvPr id="128" name="Rechteck 127">
            <a:extLst>
              <a:ext uri="{FF2B5EF4-FFF2-40B4-BE49-F238E27FC236}">
                <a16:creationId xmlns:a16="http://schemas.microsoft.com/office/drawing/2014/main" id="{C920F982-F266-BE0D-615C-8FFA7445CC46}"/>
              </a:ext>
            </a:extLst>
          </p:cNvPr>
          <p:cNvSpPr>
            <a:spLocks noChangeAspect="1"/>
          </p:cNvSpPr>
          <p:nvPr/>
        </p:nvSpPr>
        <p:spPr>
          <a:xfrm>
            <a:off x="2560876" y="2430100"/>
            <a:ext cx="1805800" cy="91440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solidFill>
                  <a:schemeClr val="accent4"/>
                </a:solidFill>
              </a:rPr>
              <a:t>Cell model</a:t>
            </a:r>
          </a:p>
        </p:txBody>
      </p:sp>
      <p:sp>
        <p:nvSpPr>
          <p:cNvPr id="129" name="Rechteck 128">
            <a:extLst>
              <a:ext uri="{FF2B5EF4-FFF2-40B4-BE49-F238E27FC236}">
                <a16:creationId xmlns:a16="http://schemas.microsoft.com/office/drawing/2014/main" id="{3B957162-2D49-D60F-5AC2-08D31183DB26}"/>
              </a:ext>
            </a:extLst>
          </p:cNvPr>
          <p:cNvSpPr>
            <a:spLocks noChangeAspect="1"/>
          </p:cNvSpPr>
          <p:nvPr/>
        </p:nvSpPr>
        <p:spPr>
          <a:xfrm>
            <a:off x="2480088" y="2519772"/>
            <a:ext cx="1805801" cy="91440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sz="1400" dirty="0">
                <a:solidFill>
                  <a:srgbClr val="001A54"/>
                </a:solidFill>
              </a:rPr>
              <a:t>Cell model 1</a:t>
            </a:r>
          </a:p>
        </p:txBody>
      </p:sp>
      <p:sp>
        <p:nvSpPr>
          <p:cNvPr id="130" name="TextBox 37">
            <a:extLst>
              <a:ext uri="{FF2B5EF4-FFF2-40B4-BE49-F238E27FC236}">
                <a16:creationId xmlns:a16="http://schemas.microsoft.com/office/drawing/2014/main" id="{4353A114-5B31-AFF7-858B-33971601DF57}"/>
              </a:ext>
            </a:extLst>
          </p:cNvPr>
          <p:cNvSpPr txBox="1"/>
          <p:nvPr/>
        </p:nvSpPr>
        <p:spPr>
          <a:xfrm>
            <a:off x="1418556" y="2520007"/>
            <a:ext cx="1008110" cy="493277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612" lvl="2" defTabSz="864017">
              <a:lnSpc>
                <a:spcPct val="120000"/>
              </a:lnSpc>
              <a:spcBef>
                <a:spcPts val="800"/>
              </a:spcBef>
              <a:defRPr/>
            </a:pPr>
            <a:r>
              <a:rPr lang="en-US" sz="1400" dirty="0"/>
              <a:t>Healthy cell </a:t>
            </a:r>
            <a:br>
              <a:rPr lang="en-US" sz="1400" dirty="0"/>
            </a:br>
            <a:r>
              <a:rPr lang="en-US" sz="1400" dirty="0">
                <a:solidFill>
                  <a:srgbClr val="FF0000"/>
                </a:solidFill>
              </a:rPr>
              <a:t>Faulty cell</a:t>
            </a:r>
          </a:p>
        </p:txBody>
      </p:sp>
      <p:sp>
        <p:nvSpPr>
          <p:cNvPr id="132" name="Rechteck 131">
            <a:extLst>
              <a:ext uri="{FF2B5EF4-FFF2-40B4-BE49-F238E27FC236}">
                <a16:creationId xmlns:a16="http://schemas.microsoft.com/office/drawing/2014/main" id="{EC911CB3-B1E0-1864-8A5E-1E0B68A5B057}"/>
              </a:ext>
            </a:extLst>
          </p:cNvPr>
          <p:cNvSpPr/>
          <p:nvPr/>
        </p:nvSpPr>
        <p:spPr>
          <a:xfrm>
            <a:off x="2411870" y="4672774"/>
            <a:ext cx="1947560" cy="511529"/>
          </a:xfrm>
          <a:prstGeom prst="rect">
            <a:avLst/>
          </a:prstGeom>
          <a:solidFill>
            <a:srgbClr val="001A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</a:rPr>
              <a:t>BMS </a:t>
            </a:r>
            <a:br>
              <a:rPr lang="en-US" sz="1400" dirty="0">
                <a:solidFill>
                  <a:srgbClr val="FFFFFF"/>
                </a:solidFill>
              </a:rPr>
            </a:br>
            <a:r>
              <a:rPr lang="en-US" sz="1400" dirty="0">
                <a:solidFill>
                  <a:srgbClr val="FFFFFF"/>
                </a:solidFill>
              </a:rPr>
              <a:t>with algorithm</a:t>
            </a:r>
          </a:p>
        </p:txBody>
      </p:sp>
      <p:cxnSp>
        <p:nvCxnSpPr>
          <p:cNvPr id="149" name="Gerader Verbinder 148">
            <a:extLst>
              <a:ext uri="{FF2B5EF4-FFF2-40B4-BE49-F238E27FC236}">
                <a16:creationId xmlns:a16="http://schemas.microsoft.com/office/drawing/2014/main" id="{F5318D6B-FFAB-3D9C-E8E3-A4BD40DFD5EE}"/>
              </a:ext>
            </a:extLst>
          </p:cNvPr>
          <p:cNvCxnSpPr>
            <a:cxnSpLocks/>
          </p:cNvCxnSpPr>
          <p:nvPr/>
        </p:nvCxnSpPr>
        <p:spPr>
          <a:xfrm flipH="1">
            <a:off x="2211932" y="3843523"/>
            <a:ext cx="2279000" cy="5743"/>
          </a:xfrm>
          <a:prstGeom prst="line">
            <a:avLst/>
          </a:prstGeom>
          <a:ln>
            <a:solidFill>
              <a:schemeClr val="tx1"/>
            </a:solidFill>
            <a:prstDash val="dash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0" name="Textfeld 149">
            <a:extLst>
              <a:ext uri="{FF2B5EF4-FFF2-40B4-BE49-F238E27FC236}">
                <a16:creationId xmlns:a16="http://schemas.microsoft.com/office/drawing/2014/main" id="{098266D5-3E0D-4A41-4834-524DA20A014A}"/>
              </a:ext>
            </a:extLst>
          </p:cNvPr>
          <p:cNvSpPr txBox="1"/>
          <p:nvPr/>
        </p:nvSpPr>
        <p:spPr>
          <a:xfrm>
            <a:off x="4188730" y="3856128"/>
            <a:ext cx="299762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100" dirty="0">
                <a:solidFill>
                  <a:srgbClr val="001A54"/>
                </a:solidFill>
              </a:rPr>
              <a:t>ECU</a:t>
            </a:r>
            <a:endParaRPr lang="en-US" sz="1100" baseline="-25000" dirty="0">
              <a:solidFill>
                <a:srgbClr val="001A54"/>
              </a:solidFill>
            </a:endParaRPr>
          </a:p>
        </p:txBody>
      </p:sp>
      <p:sp>
        <p:nvSpPr>
          <p:cNvPr id="151" name="Textfeld 150">
            <a:extLst>
              <a:ext uri="{FF2B5EF4-FFF2-40B4-BE49-F238E27FC236}">
                <a16:creationId xmlns:a16="http://schemas.microsoft.com/office/drawing/2014/main" id="{D507E6E6-F6F6-E961-D3DB-0910426533D9}"/>
              </a:ext>
            </a:extLst>
          </p:cNvPr>
          <p:cNvSpPr txBox="1"/>
          <p:nvPr/>
        </p:nvSpPr>
        <p:spPr>
          <a:xfrm>
            <a:off x="4039609" y="3640842"/>
            <a:ext cx="445635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100" dirty="0">
                <a:solidFill>
                  <a:srgbClr val="001A54"/>
                </a:solidFill>
              </a:rPr>
              <a:t>Battery</a:t>
            </a:r>
            <a:endParaRPr lang="en-US" sz="1100" baseline="-25000" dirty="0">
              <a:solidFill>
                <a:srgbClr val="001A54"/>
              </a:solidFill>
            </a:endParaRPr>
          </a:p>
        </p:txBody>
      </p:sp>
      <p:cxnSp>
        <p:nvCxnSpPr>
          <p:cNvPr id="155" name="Gerade Verbindung mit Pfeil 154">
            <a:extLst>
              <a:ext uri="{FF2B5EF4-FFF2-40B4-BE49-F238E27FC236}">
                <a16:creationId xmlns:a16="http://schemas.microsoft.com/office/drawing/2014/main" id="{F386325C-A85D-B418-78E1-AFA054E98655}"/>
              </a:ext>
            </a:extLst>
          </p:cNvPr>
          <p:cNvCxnSpPr>
            <a:cxnSpLocks/>
            <a:stCxn id="129" idx="2"/>
            <a:endCxn id="132" idx="0"/>
          </p:cNvCxnSpPr>
          <p:nvPr/>
        </p:nvCxnSpPr>
        <p:spPr>
          <a:xfrm>
            <a:off x="3382989" y="3434172"/>
            <a:ext cx="2661" cy="1238602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7" name="Textfeld 156">
            <a:extLst>
              <a:ext uri="{FF2B5EF4-FFF2-40B4-BE49-F238E27FC236}">
                <a16:creationId xmlns:a16="http://schemas.microsoft.com/office/drawing/2014/main" id="{4C0D085D-8E26-B608-A46D-FB1D2C8B4208}"/>
              </a:ext>
            </a:extLst>
          </p:cNvPr>
          <p:cNvSpPr txBox="1"/>
          <p:nvPr/>
        </p:nvSpPr>
        <p:spPr>
          <a:xfrm>
            <a:off x="3142473" y="3640144"/>
            <a:ext cx="187552" cy="16927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Bef>
                <a:spcPts val="800"/>
              </a:spcBef>
            </a:pPr>
            <a:r>
              <a:rPr lang="en-US" sz="1100" dirty="0"/>
              <a:t>u, </a:t>
            </a:r>
            <a:r>
              <a:rPr lang="en-US" sz="1100" dirty="0" err="1"/>
              <a:t>i</a:t>
            </a:r>
            <a:endParaRPr lang="en-US" sz="1100" baseline="-25000" dirty="0"/>
          </a:p>
        </p:txBody>
      </p:sp>
      <p:cxnSp>
        <p:nvCxnSpPr>
          <p:cNvPr id="162" name="Gerade Verbindung mit Pfeil 161">
            <a:extLst>
              <a:ext uri="{FF2B5EF4-FFF2-40B4-BE49-F238E27FC236}">
                <a16:creationId xmlns:a16="http://schemas.microsoft.com/office/drawing/2014/main" id="{8E36488E-F29F-D6AE-85BD-0D7D949A85B6}"/>
              </a:ext>
            </a:extLst>
          </p:cNvPr>
          <p:cNvCxnSpPr>
            <a:cxnSpLocks/>
            <a:endCxn id="129" idx="0"/>
          </p:cNvCxnSpPr>
          <p:nvPr/>
        </p:nvCxnSpPr>
        <p:spPr>
          <a:xfrm>
            <a:off x="3382989" y="1735877"/>
            <a:ext cx="0" cy="78389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7">
            <a:extLst>
              <a:ext uri="{FF2B5EF4-FFF2-40B4-BE49-F238E27FC236}">
                <a16:creationId xmlns:a16="http://schemas.microsoft.com/office/drawing/2014/main" id="{B67894B9-9132-8B86-6705-0722FF0BF4C6}"/>
              </a:ext>
            </a:extLst>
          </p:cNvPr>
          <p:cNvSpPr txBox="1"/>
          <p:nvPr/>
        </p:nvSpPr>
        <p:spPr>
          <a:xfrm rot="16200000">
            <a:off x="459638" y="1307688"/>
            <a:ext cx="746869" cy="23474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612" lvl="2" defTabSz="864017">
              <a:lnSpc>
                <a:spcPct val="120000"/>
              </a:lnSpc>
              <a:spcBef>
                <a:spcPts val="800"/>
              </a:spcBef>
              <a:defRPr/>
            </a:pPr>
            <a:r>
              <a:rPr lang="en-US" sz="1400" b="1" dirty="0">
                <a:solidFill>
                  <a:srgbClr val="52C9FF"/>
                </a:solidFill>
              </a:rPr>
              <a:t>Simulink</a:t>
            </a:r>
          </a:p>
        </p:txBody>
      </p:sp>
      <p:sp>
        <p:nvSpPr>
          <p:cNvPr id="10" name="TextBox 37">
            <a:extLst>
              <a:ext uri="{FF2B5EF4-FFF2-40B4-BE49-F238E27FC236}">
                <a16:creationId xmlns:a16="http://schemas.microsoft.com/office/drawing/2014/main" id="{9AABDE18-6277-57C9-C3C7-9BE42DEF53C4}"/>
              </a:ext>
            </a:extLst>
          </p:cNvPr>
          <p:cNvSpPr txBox="1"/>
          <p:nvPr/>
        </p:nvSpPr>
        <p:spPr>
          <a:xfrm rot="16200000">
            <a:off x="419027" y="2816681"/>
            <a:ext cx="828092" cy="23474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612" lvl="2" defTabSz="864017">
              <a:lnSpc>
                <a:spcPct val="120000"/>
              </a:lnSpc>
              <a:spcBef>
                <a:spcPts val="800"/>
              </a:spcBef>
              <a:defRPr/>
            </a:pPr>
            <a:r>
              <a:rPr lang="en-US" sz="1400" b="1" dirty="0">
                <a:solidFill>
                  <a:schemeClr val="accent5"/>
                </a:solidFill>
              </a:rPr>
              <a:t>COMSOL</a:t>
            </a:r>
          </a:p>
        </p:txBody>
      </p:sp>
      <p:sp>
        <p:nvSpPr>
          <p:cNvPr id="19" name="TextBox 37">
            <a:extLst>
              <a:ext uri="{FF2B5EF4-FFF2-40B4-BE49-F238E27FC236}">
                <a16:creationId xmlns:a16="http://schemas.microsoft.com/office/drawing/2014/main" id="{D30E0EB6-BB9D-0892-27C5-A4DD790A283E}"/>
              </a:ext>
            </a:extLst>
          </p:cNvPr>
          <p:cNvSpPr txBox="1"/>
          <p:nvPr/>
        </p:nvSpPr>
        <p:spPr>
          <a:xfrm rot="16200000">
            <a:off x="459638" y="4733256"/>
            <a:ext cx="746869" cy="234744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612" lvl="2" defTabSz="864017">
              <a:lnSpc>
                <a:spcPct val="120000"/>
              </a:lnSpc>
              <a:spcBef>
                <a:spcPts val="800"/>
              </a:spcBef>
              <a:defRPr/>
            </a:pPr>
            <a:r>
              <a:rPr lang="en-US" sz="1400" b="1" dirty="0">
                <a:solidFill>
                  <a:srgbClr val="52C9FF"/>
                </a:solidFill>
              </a:rPr>
              <a:t>Simulink</a:t>
            </a:r>
          </a:p>
        </p:txBody>
      </p:sp>
      <p:sp>
        <p:nvSpPr>
          <p:cNvPr id="20" name="Rechteck 19">
            <a:extLst>
              <a:ext uri="{FF2B5EF4-FFF2-40B4-BE49-F238E27FC236}">
                <a16:creationId xmlns:a16="http://schemas.microsoft.com/office/drawing/2014/main" id="{6C9564A4-0A04-4A89-9866-9BCD5662BBF5}"/>
              </a:ext>
            </a:extLst>
          </p:cNvPr>
          <p:cNvSpPr/>
          <p:nvPr/>
        </p:nvSpPr>
        <p:spPr>
          <a:xfrm>
            <a:off x="2411872" y="5388488"/>
            <a:ext cx="1947560" cy="335875"/>
          </a:xfrm>
          <a:prstGeom prst="rect">
            <a:avLst/>
          </a:prstGeom>
          <a:solidFill>
            <a:srgbClr val="001A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</a:rPr>
              <a:t>Fault detection</a:t>
            </a:r>
          </a:p>
        </p:txBody>
      </p:sp>
      <p:cxnSp>
        <p:nvCxnSpPr>
          <p:cNvPr id="36" name="Gerade Verbindung mit Pfeil 35">
            <a:extLst>
              <a:ext uri="{FF2B5EF4-FFF2-40B4-BE49-F238E27FC236}">
                <a16:creationId xmlns:a16="http://schemas.microsoft.com/office/drawing/2014/main" id="{22BA9235-6AD2-E8AB-50A3-40AFC5783C67}"/>
              </a:ext>
            </a:extLst>
          </p:cNvPr>
          <p:cNvCxnSpPr>
            <a:cxnSpLocks/>
            <a:stCxn id="132" idx="2"/>
            <a:endCxn id="20" idx="0"/>
          </p:cNvCxnSpPr>
          <p:nvPr/>
        </p:nvCxnSpPr>
        <p:spPr>
          <a:xfrm>
            <a:off x="3385650" y="5184303"/>
            <a:ext cx="2" cy="204185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Rechteck 39">
            <a:extLst>
              <a:ext uri="{FF2B5EF4-FFF2-40B4-BE49-F238E27FC236}">
                <a16:creationId xmlns:a16="http://schemas.microsoft.com/office/drawing/2014/main" id="{EAE50A33-41A6-E131-CDA1-2CA162B2AD0F}"/>
              </a:ext>
            </a:extLst>
          </p:cNvPr>
          <p:cNvSpPr/>
          <p:nvPr/>
        </p:nvSpPr>
        <p:spPr>
          <a:xfrm>
            <a:off x="3436938" y="1023844"/>
            <a:ext cx="1947672" cy="337935"/>
          </a:xfrm>
          <a:prstGeom prst="rect">
            <a:avLst/>
          </a:prstGeom>
          <a:solidFill>
            <a:srgbClr val="001A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</a:rPr>
              <a:t>Boundary conditions</a:t>
            </a:r>
          </a:p>
        </p:txBody>
      </p:sp>
      <p:cxnSp>
        <p:nvCxnSpPr>
          <p:cNvPr id="66" name="Gerade Verbindung mit Pfeil 65">
            <a:extLst>
              <a:ext uri="{FF2B5EF4-FFF2-40B4-BE49-F238E27FC236}">
                <a16:creationId xmlns:a16="http://schemas.microsoft.com/office/drawing/2014/main" id="{DAD946CA-7BEA-D8F8-9EF3-4A98D0C1E5BC}"/>
              </a:ext>
            </a:extLst>
          </p:cNvPr>
          <p:cNvCxnSpPr>
            <a:cxnSpLocks/>
            <a:stCxn id="124" idx="2"/>
          </p:cNvCxnSpPr>
          <p:nvPr/>
        </p:nvCxnSpPr>
        <p:spPr>
          <a:xfrm flipH="1">
            <a:off x="2356165" y="1361779"/>
            <a:ext cx="2381" cy="37409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Gerade Verbindung mit Pfeil 69">
            <a:extLst>
              <a:ext uri="{FF2B5EF4-FFF2-40B4-BE49-F238E27FC236}">
                <a16:creationId xmlns:a16="http://schemas.microsoft.com/office/drawing/2014/main" id="{6040138E-10C0-3435-8739-2913C159A8CA}"/>
              </a:ext>
            </a:extLst>
          </p:cNvPr>
          <p:cNvCxnSpPr>
            <a:cxnSpLocks/>
            <a:stCxn id="40" idx="2"/>
          </p:cNvCxnSpPr>
          <p:nvPr/>
        </p:nvCxnSpPr>
        <p:spPr>
          <a:xfrm flipH="1">
            <a:off x="4408393" y="1361779"/>
            <a:ext cx="2381" cy="37409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C7850CCB-2F17-1322-7910-550E7BCD826E}"/>
              </a:ext>
            </a:extLst>
          </p:cNvPr>
          <p:cNvCxnSpPr>
            <a:cxnSpLocks/>
          </p:cNvCxnSpPr>
          <p:nvPr/>
        </p:nvCxnSpPr>
        <p:spPr>
          <a:xfrm flipH="1">
            <a:off x="2356165" y="1727919"/>
            <a:ext cx="2052228" cy="795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ArrowRight">
            <a:extLst>
              <a:ext uri="{FF2B5EF4-FFF2-40B4-BE49-F238E27FC236}">
                <a16:creationId xmlns:a16="http://schemas.microsoft.com/office/drawing/2014/main" id="{029F66FA-ECD4-988F-0AEE-23C2074B11D4}"/>
              </a:ext>
            </a:extLst>
          </p:cNvPr>
          <p:cNvSpPr>
            <a:spLocks/>
          </p:cNvSpPr>
          <p:nvPr>
            <p:custDataLst>
              <p:tags r:id="rId2"/>
            </p:custDataLst>
          </p:nvPr>
        </p:nvSpPr>
        <p:spPr>
          <a:xfrm>
            <a:off x="1058530" y="1315332"/>
            <a:ext cx="109728" cy="219456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rgbClr val="52C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cxnSp>
        <p:nvCxnSpPr>
          <p:cNvPr id="98" name="Gerader Verbinder 97">
            <a:extLst>
              <a:ext uri="{FF2B5EF4-FFF2-40B4-BE49-F238E27FC236}">
                <a16:creationId xmlns:a16="http://schemas.microsoft.com/office/drawing/2014/main" id="{F742A735-B5F7-423A-EE49-D0644C4A3F15}"/>
              </a:ext>
            </a:extLst>
          </p:cNvPr>
          <p:cNvCxnSpPr>
            <a:cxnSpLocks/>
          </p:cNvCxnSpPr>
          <p:nvPr/>
        </p:nvCxnSpPr>
        <p:spPr>
          <a:xfrm>
            <a:off x="1058530" y="942181"/>
            <a:ext cx="0" cy="965758"/>
          </a:xfrm>
          <a:prstGeom prst="line">
            <a:avLst/>
          </a:prstGeom>
          <a:ln>
            <a:solidFill>
              <a:srgbClr val="52C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ArrowRight">
            <a:extLst>
              <a:ext uri="{FF2B5EF4-FFF2-40B4-BE49-F238E27FC236}">
                <a16:creationId xmlns:a16="http://schemas.microsoft.com/office/drawing/2014/main" id="{AD717305-B211-3490-FBEE-FDD8A398668A}"/>
              </a:ext>
            </a:extLst>
          </p:cNvPr>
          <p:cNvSpPr>
            <a:spLocks/>
          </p:cNvSpPr>
          <p:nvPr>
            <p:custDataLst>
              <p:tags r:id="rId3"/>
            </p:custDataLst>
          </p:nvPr>
        </p:nvSpPr>
        <p:spPr>
          <a:xfrm>
            <a:off x="1058530" y="2824325"/>
            <a:ext cx="109728" cy="219456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cxnSp>
        <p:nvCxnSpPr>
          <p:cNvPr id="104" name="Gerader Verbinder 103">
            <a:extLst>
              <a:ext uri="{FF2B5EF4-FFF2-40B4-BE49-F238E27FC236}">
                <a16:creationId xmlns:a16="http://schemas.microsoft.com/office/drawing/2014/main" id="{9BC59E0C-143E-4C7D-BB3E-1EFFEAC794DB}"/>
              </a:ext>
            </a:extLst>
          </p:cNvPr>
          <p:cNvCxnSpPr>
            <a:cxnSpLocks/>
          </p:cNvCxnSpPr>
          <p:nvPr/>
        </p:nvCxnSpPr>
        <p:spPr>
          <a:xfrm>
            <a:off x="1058530" y="2187574"/>
            <a:ext cx="0" cy="1492958"/>
          </a:xfrm>
          <a:prstGeom prst="line">
            <a:avLst/>
          </a:prstGeom>
          <a:ln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6" name="ArrowRight">
            <a:extLst>
              <a:ext uri="{FF2B5EF4-FFF2-40B4-BE49-F238E27FC236}">
                <a16:creationId xmlns:a16="http://schemas.microsoft.com/office/drawing/2014/main" id="{722EF044-BA0A-A19E-1321-F6B7687EE87C}"/>
              </a:ext>
            </a:extLst>
          </p:cNvPr>
          <p:cNvSpPr>
            <a:spLocks/>
          </p:cNvSpPr>
          <p:nvPr>
            <p:custDataLst>
              <p:tags r:id="rId4"/>
            </p:custDataLst>
          </p:nvPr>
        </p:nvSpPr>
        <p:spPr>
          <a:xfrm>
            <a:off x="1058530" y="4732537"/>
            <a:ext cx="109728" cy="219456"/>
          </a:xfrm>
          <a:custGeom>
            <a:avLst/>
            <a:gdLst>
              <a:gd name="connsiteX0" fmla="*/ 0 w 216000"/>
              <a:gd name="connsiteY0" fmla="*/ 0 h 432000"/>
              <a:gd name="connsiteX1" fmla="*/ 216000 w 216000"/>
              <a:gd name="connsiteY1" fmla="*/ 216000 h 432000"/>
              <a:gd name="connsiteX2" fmla="*/ 0 w 216000"/>
              <a:gd name="connsiteY2" fmla="*/ 432000 h 432000"/>
              <a:gd name="connsiteX3" fmla="*/ 0 w 216000"/>
              <a:gd name="connsiteY3" fmla="*/ 324000 h 432000"/>
              <a:gd name="connsiteX4" fmla="*/ 0 w 216000"/>
              <a:gd name="connsiteY4" fmla="*/ 108000 h 432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000" h="432000">
                <a:moveTo>
                  <a:pt x="0" y="0"/>
                </a:moveTo>
                <a:lnTo>
                  <a:pt x="216000" y="216000"/>
                </a:lnTo>
                <a:lnTo>
                  <a:pt x="0" y="432000"/>
                </a:lnTo>
                <a:lnTo>
                  <a:pt x="0" y="324000"/>
                </a:lnTo>
                <a:lnTo>
                  <a:pt x="0" y="108000"/>
                </a:lnTo>
                <a:close/>
              </a:path>
            </a:pathLst>
          </a:custGeom>
          <a:solidFill>
            <a:srgbClr val="52C9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43479" tIns="43479" rIns="43479" bIns="43479" rtlCol="0" anchor="ctr"/>
          <a:lstStyle/>
          <a:p>
            <a:pPr algn="ctr"/>
            <a:endParaRPr lang="en-US" sz="1600" dirty="0">
              <a:solidFill>
                <a:srgbClr val="FFFFFF"/>
              </a:solidFill>
            </a:endParaRPr>
          </a:p>
        </p:txBody>
      </p:sp>
      <p:cxnSp>
        <p:nvCxnSpPr>
          <p:cNvPr id="107" name="Gerader Verbinder 106">
            <a:extLst>
              <a:ext uri="{FF2B5EF4-FFF2-40B4-BE49-F238E27FC236}">
                <a16:creationId xmlns:a16="http://schemas.microsoft.com/office/drawing/2014/main" id="{C886B851-FDE8-0759-FEFE-F28D2877F959}"/>
              </a:ext>
            </a:extLst>
          </p:cNvPr>
          <p:cNvCxnSpPr>
            <a:cxnSpLocks/>
          </p:cNvCxnSpPr>
          <p:nvPr/>
        </p:nvCxnSpPr>
        <p:spPr>
          <a:xfrm>
            <a:off x="1058530" y="3960167"/>
            <a:ext cx="0" cy="1764196"/>
          </a:xfrm>
          <a:prstGeom prst="line">
            <a:avLst/>
          </a:prstGeom>
          <a:ln>
            <a:solidFill>
              <a:srgbClr val="52C9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6" name="Rechteck 345">
            <a:extLst>
              <a:ext uri="{FF2B5EF4-FFF2-40B4-BE49-F238E27FC236}">
                <a16:creationId xmlns:a16="http://schemas.microsoft.com/office/drawing/2014/main" id="{4C14F63C-7F5F-1746-5D56-A9440EAE966B}"/>
              </a:ext>
            </a:extLst>
          </p:cNvPr>
          <p:cNvSpPr/>
          <p:nvPr/>
        </p:nvSpPr>
        <p:spPr>
          <a:xfrm>
            <a:off x="5676733" y="2082239"/>
            <a:ext cx="5219700" cy="365760"/>
          </a:xfrm>
          <a:prstGeom prst="rect">
            <a:avLst/>
          </a:prstGeom>
          <a:solidFill>
            <a:srgbClr val="041E96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b="1" dirty="0">
                <a:solidFill>
                  <a:srgbClr val="FFFFFF"/>
                </a:solidFill>
              </a:rPr>
              <a:t>Fault diagnosis methods</a:t>
            </a:r>
          </a:p>
        </p:txBody>
      </p:sp>
      <p:sp>
        <p:nvSpPr>
          <p:cNvPr id="347" name="Rechteck 346">
            <a:extLst>
              <a:ext uri="{FF2B5EF4-FFF2-40B4-BE49-F238E27FC236}">
                <a16:creationId xmlns:a16="http://schemas.microsoft.com/office/drawing/2014/main" id="{A082E748-A632-DFFB-C079-B7D54A40D05F}"/>
              </a:ext>
            </a:extLst>
          </p:cNvPr>
          <p:cNvSpPr/>
          <p:nvPr/>
        </p:nvSpPr>
        <p:spPr>
          <a:xfrm>
            <a:off x="5675939" y="2514287"/>
            <a:ext cx="1645920" cy="365760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Analytic model based</a:t>
            </a:r>
          </a:p>
        </p:txBody>
      </p:sp>
      <p:sp>
        <p:nvSpPr>
          <p:cNvPr id="348" name="Rechteck 347">
            <a:extLst>
              <a:ext uri="{FF2B5EF4-FFF2-40B4-BE49-F238E27FC236}">
                <a16:creationId xmlns:a16="http://schemas.microsoft.com/office/drawing/2014/main" id="{922AE09F-A7FB-29C2-8D23-CC5DF3AEBADC}"/>
              </a:ext>
            </a:extLst>
          </p:cNvPr>
          <p:cNvSpPr/>
          <p:nvPr/>
        </p:nvSpPr>
        <p:spPr>
          <a:xfrm>
            <a:off x="7461312" y="2514287"/>
            <a:ext cx="1645920" cy="365760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Signal processing based</a:t>
            </a:r>
          </a:p>
        </p:txBody>
      </p:sp>
      <p:sp>
        <p:nvSpPr>
          <p:cNvPr id="349" name="Rechteck 348">
            <a:extLst>
              <a:ext uri="{FF2B5EF4-FFF2-40B4-BE49-F238E27FC236}">
                <a16:creationId xmlns:a16="http://schemas.microsoft.com/office/drawing/2014/main" id="{B119B27B-A7EB-6BCE-593C-4DA809307AFA}"/>
              </a:ext>
            </a:extLst>
          </p:cNvPr>
          <p:cNvSpPr/>
          <p:nvPr/>
        </p:nvSpPr>
        <p:spPr>
          <a:xfrm>
            <a:off x="9246685" y="2514287"/>
            <a:ext cx="1645920" cy="365760"/>
          </a:xfrm>
          <a:prstGeom prst="rect">
            <a:avLst/>
          </a:prstGeom>
          <a:solidFill>
            <a:schemeClr val="accent3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Knowledge </a:t>
            </a:r>
            <a:br>
              <a:rPr lang="en-US" sz="1200" dirty="0">
                <a:solidFill>
                  <a:srgbClr val="FFFFFF"/>
                </a:solidFill>
              </a:rPr>
            </a:br>
            <a:r>
              <a:rPr lang="en-US" sz="1200" dirty="0">
                <a:solidFill>
                  <a:srgbClr val="FFFFFF"/>
                </a:solidFill>
              </a:rPr>
              <a:t>based</a:t>
            </a:r>
          </a:p>
        </p:txBody>
      </p:sp>
      <p:sp>
        <p:nvSpPr>
          <p:cNvPr id="353" name="Rechteck 352">
            <a:extLst>
              <a:ext uri="{FF2B5EF4-FFF2-40B4-BE49-F238E27FC236}">
                <a16:creationId xmlns:a16="http://schemas.microsoft.com/office/drawing/2014/main" id="{AFEB5303-6187-485E-F5FF-70E5CC5B2CC6}"/>
              </a:ext>
            </a:extLst>
          </p:cNvPr>
          <p:cNvSpPr/>
          <p:nvPr/>
        </p:nvSpPr>
        <p:spPr>
          <a:xfrm>
            <a:off x="9592877" y="4949995"/>
            <a:ext cx="1303556" cy="3657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Neural networks</a:t>
            </a:r>
          </a:p>
        </p:txBody>
      </p:sp>
      <p:sp>
        <p:nvSpPr>
          <p:cNvPr id="354" name="Rechteck 353">
            <a:extLst>
              <a:ext uri="{FF2B5EF4-FFF2-40B4-BE49-F238E27FC236}">
                <a16:creationId xmlns:a16="http://schemas.microsoft.com/office/drawing/2014/main" id="{89A22EAE-D49C-E8D0-4801-2E80F3206935}"/>
              </a:ext>
            </a:extLst>
          </p:cNvPr>
          <p:cNvSpPr/>
          <p:nvPr/>
        </p:nvSpPr>
        <p:spPr>
          <a:xfrm>
            <a:off x="9592876" y="3989783"/>
            <a:ext cx="1303555" cy="3657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Fuzzy logic</a:t>
            </a:r>
          </a:p>
        </p:txBody>
      </p:sp>
      <p:sp>
        <p:nvSpPr>
          <p:cNvPr id="355" name="Rechteck 354">
            <a:extLst>
              <a:ext uri="{FF2B5EF4-FFF2-40B4-BE49-F238E27FC236}">
                <a16:creationId xmlns:a16="http://schemas.microsoft.com/office/drawing/2014/main" id="{5C8AB40A-F6B8-6F7C-CCA9-D7D1A4FE7D3C}"/>
              </a:ext>
            </a:extLst>
          </p:cNvPr>
          <p:cNvSpPr/>
          <p:nvPr/>
        </p:nvSpPr>
        <p:spPr>
          <a:xfrm>
            <a:off x="9592876" y="3050358"/>
            <a:ext cx="1303557" cy="3657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2000" tIns="72000" rIns="72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Machine learning</a:t>
            </a:r>
          </a:p>
        </p:txBody>
      </p:sp>
      <p:sp>
        <p:nvSpPr>
          <p:cNvPr id="356" name="Textfeld 355">
            <a:extLst>
              <a:ext uri="{FF2B5EF4-FFF2-40B4-BE49-F238E27FC236}">
                <a16:creationId xmlns:a16="http://schemas.microsoft.com/office/drawing/2014/main" id="{74386CDD-2F92-89B7-6787-03859889ABD4}"/>
              </a:ext>
            </a:extLst>
          </p:cNvPr>
          <p:cNvSpPr txBox="1"/>
          <p:nvPr/>
        </p:nvSpPr>
        <p:spPr>
          <a:xfrm>
            <a:off x="9592876" y="3412005"/>
            <a:ext cx="1284507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975" indent="-1809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100" b="1" dirty="0"/>
              <a:t>Random forest</a:t>
            </a:r>
          </a:p>
        </p:txBody>
      </p:sp>
      <p:sp>
        <p:nvSpPr>
          <p:cNvPr id="363" name="Rechteck 362">
            <a:extLst>
              <a:ext uri="{FF2B5EF4-FFF2-40B4-BE49-F238E27FC236}">
                <a16:creationId xmlns:a16="http://schemas.microsoft.com/office/drawing/2014/main" id="{26E93F16-86CB-B8CC-061C-DA4D18FCA8EC}"/>
              </a:ext>
            </a:extLst>
          </p:cNvPr>
          <p:cNvSpPr/>
          <p:nvPr/>
        </p:nvSpPr>
        <p:spPr>
          <a:xfrm>
            <a:off x="7793008" y="4948165"/>
            <a:ext cx="1314222" cy="3657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Entropy </a:t>
            </a:r>
          </a:p>
        </p:txBody>
      </p:sp>
      <p:sp>
        <p:nvSpPr>
          <p:cNvPr id="364" name="Rechteck 363">
            <a:extLst>
              <a:ext uri="{FF2B5EF4-FFF2-40B4-BE49-F238E27FC236}">
                <a16:creationId xmlns:a16="http://schemas.microsoft.com/office/drawing/2014/main" id="{9BEC5CB3-EF5C-65A3-CBBB-3FD18FAA27E6}"/>
              </a:ext>
            </a:extLst>
          </p:cNvPr>
          <p:cNvSpPr/>
          <p:nvPr/>
        </p:nvSpPr>
        <p:spPr>
          <a:xfrm>
            <a:off x="7793008" y="3987953"/>
            <a:ext cx="1314222" cy="3657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Correlation analysis</a:t>
            </a:r>
          </a:p>
        </p:txBody>
      </p:sp>
      <p:sp>
        <p:nvSpPr>
          <p:cNvPr id="365" name="Rechteck 364">
            <a:extLst>
              <a:ext uri="{FF2B5EF4-FFF2-40B4-BE49-F238E27FC236}">
                <a16:creationId xmlns:a16="http://schemas.microsoft.com/office/drawing/2014/main" id="{6A94DB63-CAA5-982B-6773-73DFA04F5CFF}"/>
              </a:ext>
            </a:extLst>
          </p:cNvPr>
          <p:cNvSpPr/>
          <p:nvPr/>
        </p:nvSpPr>
        <p:spPr>
          <a:xfrm>
            <a:off x="7793008" y="3048528"/>
            <a:ext cx="1314221" cy="3657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Transformation</a:t>
            </a:r>
          </a:p>
        </p:txBody>
      </p:sp>
      <p:sp>
        <p:nvSpPr>
          <p:cNvPr id="366" name="Textfeld 365">
            <a:extLst>
              <a:ext uri="{FF2B5EF4-FFF2-40B4-BE49-F238E27FC236}">
                <a16:creationId xmlns:a16="http://schemas.microsoft.com/office/drawing/2014/main" id="{3C76B037-3CB8-F628-B17C-84A070187453}"/>
              </a:ext>
            </a:extLst>
          </p:cNvPr>
          <p:cNvSpPr txBox="1"/>
          <p:nvPr/>
        </p:nvSpPr>
        <p:spPr>
          <a:xfrm>
            <a:off x="7793007" y="3401688"/>
            <a:ext cx="1828795" cy="36420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975" indent="-1809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100" dirty="0"/>
              <a:t>Wavelet</a:t>
            </a:r>
          </a:p>
          <a:p>
            <a:pPr marL="180975" indent="-1809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100" dirty="0"/>
              <a:t>Fourier</a:t>
            </a:r>
          </a:p>
        </p:txBody>
      </p:sp>
      <p:sp>
        <p:nvSpPr>
          <p:cNvPr id="367" name="Textfeld 366">
            <a:extLst>
              <a:ext uri="{FF2B5EF4-FFF2-40B4-BE49-F238E27FC236}">
                <a16:creationId xmlns:a16="http://schemas.microsoft.com/office/drawing/2014/main" id="{034CF1C0-B050-B193-246A-9DE80B6AD066}"/>
              </a:ext>
            </a:extLst>
          </p:cNvPr>
          <p:cNvSpPr txBox="1"/>
          <p:nvPr/>
        </p:nvSpPr>
        <p:spPr>
          <a:xfrm>
            <a:off x="7793008" y="4358979"/>
            <a:ext cx="1371600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975" indent="-1809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100" dirty="0"/>
              <a:t>Correlation coefficient</a:t>
            </a:r>
          </a:p>
        </p:txBody>
      </p:sp>
      <p:sp>
        <p:nvSpPr>
          <p:cNvPr id="368" name="Textfeld 367">
            <a:extLst>
              <a:ext uri="{FF2B5EF4-FFF2-40B4-BE49-F238E27FC236}">
                <a16:creationId xmlns:a16="http://schemas.microsoft.com/office/drawing/2014/main" id="{BE611E2B-90A3-CEDF-F895-054AB7BFBF83}"/>
              </a:ext>
            </a:extLst>
          </p:cNvPr>
          <p:cNvSpPr txBox="1"/>
          <p:nvPr/>
        </p:nvSpPr>
        <p:spPr>
          <a:xfrm>
            <a:off x="7793008" y="5321969"/>
            <a:ext cx="1828770" cy="169277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975" indent="-1809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100" b="1" dirty="0"/>
              <a:t>Shannon</a:t>
            </a:r>
          </a:p>
        </p:txBody>
      </p:sp>
      <p:sp>
        <p:nvSpPr>
          <p:cNvPr id="375" name="Rechteck 374">
            <a:extLst>
              <a:ext uri="{FF2B5EF4-FFF2-40B4-BE49-F238E27FC236}">
                <a16:creationId xmlns:a16="http://schemas.microsoft.com/office/drawing/2014/main" id="{445A8191-5DD6-92B5-EA94-B25B04035D1E}"/>
              </a:ext>
            </a:extLst>
          </p:cNvPr>
          <p:cNvSpPr/>
          <p:nvPr/>
        </p:nvSpPr>
        <p:spPr>
          <a:xfrm>
            <a:off x="5991814" y="3987953"/>
            <a:ext cx="1330046" cy="3657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State estimation</a:t>
            </a:r>
          </a:p>
        </p:txBody>
      </p:sp>
      <p:sp>
        <p:nvSpPr>
          <p:cNvPr id="376" name="Rechteck 375">
            <a:extLst>
              <a:ext uri="{FF2B5EF4-FFF2-40B4-BE49-F238E27FC236}">
                <a16:creationId xmlns:a16="http://schemas.microsoft.com/office/drawing/2014/main" id="{CF96915F-2112-B484-BB9E-2297ED87970A}"/>
              </a:ext>
            </a:extLst>
          </p:cNvPr>
          <p:cNvSpPr/>
          <p:nvPr/>
        </p:nvSpPr>
        <p:spPr>
          <a:xfrm>
            <a:off x="5991814" y="4948165"/>
            <a:ext cx="1330046" cy="3657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Parity space</a:t>
            </a:r>
          </a:p>
        </p:txBody>
      </p:sp>
      <p:sp>
        <p:nvSpPr>
          <p:cNvPr id="377" name="Rechteck 376">
            <a:extLst>
              <a:ext uri="{FF2B5EF4-FFF2-40B4-BE49-F238E27FC236}">
                <a16:creationId xmlns:a16="http://schemas.microsoft.com/office/drawing/2014/main" id="{3350A661-F4C7-350F-A342-C900E176ABDA}"/>
              </a:ext>
            </a:extLst>
          </p:cNvPr>
          <p:cNvSpPr/>
          <p:nvPr/>
        </p:nvSpPr>
        <p:spPr>
          <a:xfrm>
            <a:off x="5991814" y="3048528"/>
            <a:ext cx="1330046" cy="365760"/>
          </a:xfrm>
          <a:prstGeom prst="rect">
            <a:avLst/>
          </a:prstGeom>
          <a:solidFill>
            <a:schemeClr val="accent1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200" dirty="0">
                <a:solidFill>
                  <a:srgbClr val="FFFFFF"/>
                </a:solidFill>
              </a:rPr>
              <a:t>Parameter estimation</a:t>
            </a:r>
          </a:p>
        </p:txBody>
      </p:sp>
      <p:sp>
        <p:nvSpPr>
          <p:cNvPr id="378" name="Textfeld 377">
            <a:extLst>
              <a:ext uri="{FF2B5EF4-FFF2-40B4-BE49-F238E27FC236}">
                <a16:creationId xmlns:a16="http://schemas.microsoft.com/office/drawing/2014/main" id="{D3CA0290-D83D-C6BF-34D6-D216AA672CD5}"/>
              </a:ext>
            </a:extLst>
          </p:cNvPr>
          <p:cNvSpPr txBox="1"/>
          <p:nvPr/>
        </p:nvSpPr>
        <p:spPr>
          <a:xfrm>
            <a:off x="5991814" y="3410175"/>
            <a:ext cx="1330046" cy="5334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975" indent="-1809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100" b="1" dirty="0"/>
              <a:t>Recursive least squares</a:t>
            </a:r>
          </a:p>
          <a:p>
            <a:pPr marL="180975" indent="-1809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100" dirty="0"/>
              <a:t>Filter</a:t>
            </a:r>
          </a:p>
        </p:txBody>
      </p:sp>
      <p:sp>
        <p:nvSpPr>
          <p:cNvPr id="379" name="Textfeld 378">
            <a:extLst>
              <a:ext uri="{FF2B5EF4-FFF2-40B4-BE49-F238E27FC236}">
                <a16:creationId xmlns:a16="http://schemas.microsoft.com/office/drawing/2014/main" id="{9ACB23C8-79B9-4D5F-B3CB-17E638B26686}"/>
              </a:ext>
            </a:extLst>
          </p:cNvPr>
          <p:cNvSpPr txBox="1"/>
          <p:nvPr/>
        </p:nvSpPr>
        <p:spPr>
          <a:xfrm>
            <a:off x="5991814" y="4358979"/>
            <a:ext cx="1330046" cy="533479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975" indent="-1809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100" dirty="0"/>
              <a:t>Kalman filters</a:t>
            </a:r>
          </a:p>
          <a:p>
            <a:pPr marL="180975" indent="-1809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100" dirty="0"/>
              <a:t>Luenberger observer</a:t>
            </a:r>
          </a:p>
        </p:txBody>
      </p:sp>
      <p:sp>
        <p:nvSpPr>
          <p:cNvPr id="380" name="Textfeld 379">
            <a:extLst>
              <a:ext uri="{FF2B5EF4-FFF2-40B4-BE49-F238E27FC236}">
                <a16:creationId xmlns:a16="http://schemas.microsoft.com/office/drawing/2014/main" id="{AEABFBB0-B5A7-8BC4-51B8-D8C1A80E5B69}"/>
              </a:ext>
            </a:extLst>
          </p:cNvPr>
          <p:cNvSpPr txBox="1"/>
          <p:nvPr/>
        </p:nvSpPr>
        <p:spPr>
          <a:xfrm>
            <a:off x="5991814" y="5321969"/>
            <a:ext cx="1330046" cy="338554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180975" indent="-180975">
              <a:spcBef>
                <a:spcPts val="200"/>
              </a:spcBef>
              <a:buFont typeface="Arial" panose="020B0604020202020204" pitchFamily="34" charset="0"/>
              <a:buChar char="•"/>
            </a:pPr>
            <a:r>
              <a:rPr lang="en-US" sz="1100" dirty="0"/>
              <a:t>Nonlinear parity equations</a:t>
            </a:r>
          </a:p>
        </p:txBody>
      </p:sp>
      <p:grpSp>
        <p:nvGrpSpPr>
          <p:cNvPr id="34" name="Gruppieren 33">
            <a:extLst>
              <a:ext uri="{FF2B5EF4-FFF2-40B4-BE49-F238E27FC236}">
                <a16:creationId xmlns:a16="http://schemas.microsoft.com/office/drawing/2014/main" id="{C53AC4A3-74F4-F34E-8AAC-7916219DD7FD}"/>
              </a:ext>
            </a:extLst>
          </p:cNvPr>
          <p:cNvGrpSpPr/>
          <p:nvPr/>
        </p:nvGrpSpPr>
        <p:grpSpPr>
          <a:xfrm>
            <a:off x="5735331" y="2880047"/>
            <a:ext cx="253187" cy="2898906"/>
            <a:chOff x="5735331" y="2880047"/>
            <a:chExt cx="253187" cy="2898906"/>
          </a:xfrm>
        </p:grpSpPr>
        <p:sp>
          <p:nvSpPr>
            <p:cNvPr id="382" name="Line 11">
              <a:extLst>
                <a:ext uri="{FF2B5EF4-FFF2-40B4-BE49-F238E27FC236}">
                  <a16:creationId xmlns:a16="http://schemas.microsoft.com/office/drawing/2014/main" id="{D21D5CC6-DE56-AF20-70D4-AAA00C01CE4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36970" y="3231408"/>
              <a:ext cx="251548" cy="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383" name="Line 11">
              <a:extLst>
                <a:ext uri="{FF2B5EF4-FFF2-40B4-BE49-F238E27FC236}">
                  <a16:creationId xmlns:a16="http://schemas.microsoft.com/office/drawing/2014/main" id="{6ED5941E-A07E-0D29-143E-56DC1A09408F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36970" y="4170833"/>
              <a:ext cx="251548" cy="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384" name="Line 11">
              <a:extLst>
                <a:ext uri="{FF2B5EF4-FFF2-40B4-BE49-F238E27FC236}">
                  <a16:creationId xmlns:a16="http://schemas.microsoft.com/office/drawing/2014/main" id="{3CC0FBC2-030F-0493-9A05-1F1DABA315CD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36970" y="5131045"/>
              <a:ext cx="251548" cy="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cxnSp>
          <p:nvCxnSpPr>
            <p:cNvPr id="385" name="Gerader Verbinder 384">
              <a:extLst>
                <a:ext uri="{FF2B5EF4-FFF2-40B4-BE49-F238E27FC236}">
                  <a16:creationId xmlns:a16="http://schemas.microsoft.com/office/drawing/2014/main" id="{B9FE8C68-8C3F-10F2-EDEE-64967B676840}"/>
                </a:ext>
              </a:extLst>
            </p:cNvPr>
            <p:cNvCxnSpPr>
              <a:cxnSpLocks/>
            </p:cNvCxnSpPr>
            <p:nvPr/>
          </p:nvCxnSpPr>
          <p:spPr>
            <a:xfrm>
              <a:off x="5735331" y="2880047"/>
              <a:ext cx="0" cy="2678733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6" name="Gerader Verbinder 385">
              <a:extLst>
                <a:ext uri="{FF2B5EF4-FFF2-40B4-BE49-F238E27FC236}">
                  <a16:creationId xmlns:a16="http://schemas.microsoft.com/office/drawing/2014/main" id="{A99F5B12-4F8F-51BB-ECAD-9DF73CA1EDA0}"/>
                </a:ext>
              </a:extLst>
            </p:cNvPr>
            <p:cNvCxnSpPr>
              <a:cxnSpLocks/>
            </p:cNvCxnSpPr>
            <p:nvPr/>
          </p:nvCxnSpPr>
          <p:spPr>
            <a:xfrm>
              <a:off x="5735331" y="5579209"/>
              <a:ext cx="0" cy="199744"/>
            </a:xfrm>
            <a:prstGeom prst="line">
              <a:avLst/>
            </a:prstGeom>
            <a:ln w="6350">
              <a:solidFill>
                <a:schemeClr val="tx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7" name="Sprechblase: rechteckig 386">
            <a:extLst>
              <a:ext uri="{FF2B5EF4-FFF2-40B4-BE49-F238E27FC236}">
                <a16:creationId xmlns:a16="http://schemas.microsoft.com/office/drawing/2014/main" id="{ED59C598-0C95-A874-16D4-6AD940502B95}"/>
              </a:ext>
            </a:extLst>
          </p:cNvPr>
          <p:cNvSpPr/>
          <p:nvPr/>
        </p:nvSpPr>
        <p:spPr>
          <a:xfrm rot="16200000">
            <a:off x="6372143" y="1223875"/>
            <a:ext cx="3816523" cy="5400673"/>
          </a:xfrm>
          <a:prstGeom prst="wedgeRectCallout">
            <a:avLst>
              <a:gd name="adj1" fmla="val -26757"/>
              <a:gd name="adj2" fmla="val -72559"/>
            </a:avLst>
          </a:prstGeom>
          <a:noFill/>
          <a:ln>
            <a:solidFill>
              <a:srgbClr val="001A5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40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11" name="Gerade Verbindung mit Pfeil 10">
            <a:extLst>
              <a:ext uri="{FF2B5EF4-FFF2-40B4-BE49-F238E27FC236}">
                <a16:creationId xmlns:a16="http://schemas.microsoft.com/office/drawing/2014/main" id="{CF7CC5AC-43F7-FE25-C8D8-42194C921409}"/>
              </a:ext>
            </a:extLst>
          </p:cNvPr>
          <p:cNvCxnSpPr>
            <a:cxnSpLocks/>
          </p:cNvCxnSpPr>
          <p:nvPr/>
        </p:nvCxnSpPr>
        <p:spPr>
          <a:xfrm flipH="1">
            <a:off x="4408393" y="1727919"/>
            <a:ext cx="487755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>
            <a:extLst>
              <a:ext uri="{FF2B5EF4-FFF2-40B4-BE49-F238E27FC236}">
                <a16:creationId xmlns:a16="http://schemas.microsoft.com/office/drawing/2014/main" id="{7ED8ACF8-1F70-BF74-16EB-049A804DB2BF}"/>
              </a:ext>
            </a:extLst>
          </p:cNvPr>
          <p:cNvCxnSpPr>
            <a:cxnSpLocks/>
          </p:cNvCxnSpPr>
          <p:nvPr/>
        </p:nvCxnSpPr>
        <p:spPr>
          <a:xfrm>
            <a:off x="4889005" y="1728485"/>
            <a:ext cx="0" cy="2490928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>
            <a:extLst>
              <a:ext uri="{FF2B5EF4-FFF2-40B4-BE49-F238E27FC236}">
                <a16:creationId xmlns:a16="http://schemas.microsoft.com/office/drawing/2014/main" id="{CC03874C-0429-EC92-189B-AE7278564731}"/>
              </a:ext>
            </a:extLst>
          </p:cNvPr>
          <p:cNvCxnSpPr>
            <a:cxnSpLocks/>
          </p:cNvCxnSpPr>
          <p:nvPr/>
        </p:nvCxnSpPr>
        <p:spPr>
          <a:xfrm flipH="1">
            <a:off x="4188730" y="4212195"/>
            <a:ext cx="700275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echteck 30">
            <a:extLst>
              <a:ext uri="{FF2B5EF4-FFF2-40B4-BE49-F238E27FC236}">
                <a16:creationId xmlns:a16="http://schemas.microsoft.com/office/drawing/2014/main" id="{4852F62B-AD0D-A3E4-9570-AD5E92809BFD}"/>
              </a:ext>
            </a:extLst>
          </p:cNvPr>
          <p:cNvSpPr/>
          <p:nvPr/>
        </p:nvSpPr>
        <p:spPr>
          <a:xfrm rot="5400000">
            <a:off x="4364059" y="2806012"/>
            <a:ext cx="1058147" cy="335875"/>
          </a:xfrm>
          <a:prstGeom prst="rect">
            <a:avLst/>
          </a:prstGeom>
          <a:solidFill>
            <a:srgbClr val="001A54"/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rgbClr val="FFFFFF"/>
                </a:solidFill>
              </a:rPr>
              <a:t>Balancing</a:t>
            </a:r>
          </a:p>
        </p:txBody>
      </p: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D27AB55A-9516-7A1B-CD41-25A5F330B685}"/>
              </a:ext>
            </a:extLst>
          </p:cNvPr>
          <p:cNvGrpSpPr/>
          <p:nvPr/>
        </p:nvGrpSpPr>
        <p:grpSpPr>
          <a:xfrm>
            <a:off x="7529631" y="2880047"/>
            <a:ext cx="253187" cy="2898906"/>
            <a:chOff x="5735331" y="2880047"/>
            <a:chExt cx="253187" cy="2898906"/>
          </a:xfrm>
        </p:grpSpPr>
        <p:sp>
          <p:nvSpPr>
            <p:cNvPr id="37" name="Line 11">
              <a:extLst>
                <a:ext uri="{FF2B5EF4-FFF2-40B4-BE49-F238E27FC236}">
                  <a16:creationId xmlns:a16="http://schemas.microsoft.com/office/drawing/2014/main" id="{3CE9FE61-EB2E-CF8C-4754-3D6AE31EB1F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36970" y="3231408"/>
              <a:ext cx="251548" cy="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38" name="Line 11">
              <a:extLst>
                <a:ext uri="{FF2B5EF4-FFF2-40B4-BE49-F238E27FC236}">
                  <a16:creationId xmlns:a16="http://schemas.microsoft.com/office/drawing/2014/main" id="{4E2F1C61-00A5-0C23-996B-0F61C514EC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36970" y="4170833"/>
              <a:ext cx="251548" cy="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39" name="Line 11">
              <a:extLst>
                <a:ext uri="{FF2B5EF4-FFF2-40B4-BE49-F238E27FC236}">
                  <a16:creationId xmlns:a16="http://schemas.microsoft.com/office/drawing/2014/main" id="{9DC015E5-45D3-3FE1-972A-C384DA02FD3C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36970" y="5131045"/>
              <a:ext cx="251548" cy="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cxnSp>
          <p:nvCxnSpPr>
            <p:cNvPr id="41" name="Gerader Verbinder 40">
              <a:extLst>
                <a:ext uri="{FF2B5EF4-FFF2-40B4-BE49-F238E27FC236}">
                  <a16:creationId xmlns:a16="http://schemas.microsoft.com/office/drawing/2014/main" id="{8974E442-BAE0-F6D4-330F-A7CA0AD2B734}"/>
                </a:ext>
              </a:extLst>
            </p:cNvPr>
            <p:cNvCxnSpPr>
              <a:cxnSpLocks/>
            </p:cNvCxnSpPr>
            <p:nvPr/>
          </p:nvCxnSpPr>
          <p:spPr>
            <a:xfrm>
              <a:off x="5735331" y="2880047"/>
              <a:ext cx="0" cy="2678733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Gerader Verbinder 41">
              <a:extLst>
                <a:ext uri="{FF2B5EF4-FFF2-40B4-BE49-F238E27FC236}">
                  <a16:creationId xmlns:a16="http://schemas.microsoft.com/office/drawing/2014/main" id="{2B097804-C988-A840-913C-1DF12AE83E85}"/>
                </a:ext>
              </a:extLst>
            </p:cNvPr>
            <p:cNvCxnSpPr>
              <a:cxnSpLocks/>
            </p:cNvCxnSpPr>
            <p:nvPr/>
          </p:nvCxnSpPr>
          <p:spPr>
            <a:xfrm>
              <a:off x="5735331" y="5579209"/>
              <a:ext cx="0" cy="199744"/>
            </a:xfrm>
            <a:prstGeom prst="line">
              <a:avLst/>
            </a:prstGeom>
            <a:ln w="6350">
              <a:solidFill>
                <a:schemeClr val="tx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uppieren 42">
            <a:extLst>
              <a:ext uri="{FF2B5EF4-FFF2-40B4-BE49-F238E27FC236}">
                <a16:creationId xmlns:a16="http://schemas.microsoft.com/office/drawing/2014/main" id="{62575002-820C-431F-8E57-C270F1CC9363}"/>
              </a:ext>
            </a:extLst>
          </p:cNvPr>
          <p:cNvGrpSpPr/>
          <p:nvPr/>
        </p:nvGrpSpPr>
        <p:grpSpPr>
          <a:xfrm>
            <a:off x="9336181" y="2880047"/>
            <a:ext cx="253187" cy="2898906"/>
            <a:chOff x="5735331" y="2880047"/>
            <a:chExt cx="253187" cy="2898906"/>
          </a:xfrm>
        </p:grpSpPr>
        <p:sp>
          <p:nvSpPr>
            <p:cNvPr id="44" name="Line 11">
              <a:extLst>
                <a:ext uri="{FF2B5EF4-FFF2-40B4-BE49-F238E27FC236}">
                  <a16:creationId xmlns:a16="http://schemas.microsoft.com/office/drawing/2014/main" id="{707E3AAD-9BE5-6C9F-3A20-BCD4CAE3AF48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36970" y="3231408"/>
              <a:ext cx="251548" cy="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45" name="Line 11">
              <a:extLst>
                <a:ext uri="{FF2B5EF4-FFF2-40B4-BE49-F238E27FC236}">
                  <a16:creationId xmlns:a16="http://schemas.microsoft.com/office/drawing/2014/main" id="{70C62AD4-81A5-9466-5C72-8DCEE6CC9DCA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36970" y="4170833"/>
              <a:ext cx="251548" cy="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sp>
          <p:nvSpPr>
            <p:cNvPr id="46" name="Line 11">
              <a:extLst>
                <a:ext uri="{FF2B5EF4-FFF2-40B4-BE49-F238E27FC236}">
                  <a16:creationId xmlns:a16="http://schemas.microsoft.com/office/drawing/2014/main" id="{194D4B8C-C6D1-5FD9-74BB-7A21E5E04CE6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5736970" y="5131045"/>
              <a:ext cx="251548" cy="0"/>
            </a:xfrm>
            <a:prstGeom prst="line">
              <a:avLst/>
            </a:prstGeom>
            <a:noFill/>
            <a:ln w="6350">
              <a:solidFill>
                <a:schemeClr val="tx2"/>
              </a:solidFill>
              <a:round/>
              <a:headEnd/>
              <a:tailEnd type="oval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400" dirty="0"/>
            </a:p>
          </p:txBody>
        </p:sp>
        <p:cxnSp>
          <p:nvCxnSpPr>
            <p:cNvPr id="47" name="Gerader Verbinder 46">
              <a:extLst>
                <a:ext uri="{FF2B5EF4-FFF2-40B4-BE49-F238E27FC236}">
                  <a16:creationId xmlns:a16="http://schemas.microsoft.com/office/drawing/2014/main" id="{2A415B6E-DE70-549A-F836-93B40C1C9053}"/>
                </a:ext>
              </a:extLst>
            </p:cNvPr>
            <p:cNvCxnSpPr>
              <a:cxnSpLocks/>
            </p:cNvCxnSpPr>
            <p:nvPr/>
          </p:nvCxnSpPr>
          <p:spPr>
            <a:xfrm>
              <a:off x="5735331" y="2880047"/>
              <a:ext cx="0" cy="2678733"/>
            </a:xfrm>
            <a:prstGeom prst="line">
              <a:avLst/>
            </a:prstGeom>
            <a:ln w="6350">
              <a:solidFill>
                <a:schemeClr val="tx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Gerader Verbinder 47">
              <a:extLst>
                <a:ext uri="{FF2B5EF4-FFF2-40B4-BE49-F238E27FC236}">
                  <a16:creationId xmlns:a16="http://schemas.microsoft.com/office/drawing/2014/main" id="{4DC0F1BC-1204-2D81-CB68-096AE11DF7E5}"/>
                </a:ext>
              </a:extLst>
            </p:cNvPr>
            <p:cNvCxnSpPr>
              <a:cxnSpLocks/>
            </p:cNvCxnSpPr>
            <p:nvPr/>
          </p:nvCxnSpPr>
          <p:spPr>
            <a:xfrm>
              <a:off x="5735331" y="5579209"/>
              <a:ext cx="0" cy="199744"/>
            </a:xfrm>
            <a:prstGeom prst="line">
              <a:avLst/>
            </a:prstGeom>
            <a:ln w="6350">
              <a:solidFill>
                <a:schemeClr val="tx2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Textbox">
            <a:extLst>
              <a:ext uri="{FF2B5EF4-FFF2-40B4-BE49-F238E27FC236}">
                <a16:creationId xmlns:a16="http://schemas.microsoft.com/office/drawing/2014/main" id="{2D93CD80-F3FC-C1B3-D9E8-CA946B1E3C5D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5580063" y="948531"/>
            <a:ext cx="5400675" cy="854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wrap="square" lIns="0" tIns="0" rIns="0" bIns="0" rtlCol="0" anchor="t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r>
              <a:rPr lang="en-US" sz="1400" dirty="0"/>
              <a:t>The cell model is abstracted to JAVA code and compiled into a </a:t>
            </a:r>
            <a:r>
              <a:rPr lang="en-US" sz="1400" b="1" dirty="0"/>
              <a:t>COMSOL App</a:t>
            </a:r>
          </a:p>
          <a:p>
            <a:pPr lvl="2"/>
            <a:r>
              <a:rPr lang="en-US" sz="1400" dirty="0">
                <a:cs typeface="Arial"/>
              </a:rPr>
              <a:t>Balancing function applies shunt to corresponding cell</a:t>
            </a:r>
            <a:endParaRPr lang="en-US" sz="800" b="0" dirty="0">
              <a:cs typeface="Arial"/>
            </a:endParaRPr>
          </a:p>
        </p:txBody>
      </p:sp>
      <p:sp>
        <p:nvSpPr>
          <p:cNvPr id="15" name="Rechteck 14">
            <a:extLst>
              <a:ext uri="{FF2B5EF4-FFF2-40B4-BE49-F238E27FC236}">
                <a16:creationId xmlns:a16="http://schemas.microsoft.com/office/drawing/2014/main" id="{ADF0EDFA-4062-A1D5-75FF-755B4BB11A57}"/>
              </a:ext>
            </a:extLst>
          </p:cNvPr>
          <p:cNvSpPr/>
          <p:nvPr/>
        </p:nvSpPr>
        <p:spPr>
          <a:xfrm>
            <a:off x="2701159" y="3947006"/>
            <a:ext cx="1370772" cy="511529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tx1"/>
                </a:solidFill>
              </a:rPr>
              <a:t>Noise &amp; Quantization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052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7538D08-7ABF-1437-5618-AA25826C5C9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1FF45F07-4336-C818-B938-7E9A98523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Anomaly Detection – Overview Input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ED7A4B13-45E0-F19B-47B9-8538B2F4D67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F6E1DDF-B2EF-FAA2-911B-FDAEA4C57D11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5173C31C-E6C0-41F1-F7B4-5CA3F0F05561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>
          <a:xfrm>
            <a:off x="426245" y="1306332"/>
            <a:ext cx="5361220" cy="4382027"/>
          </a:xfrm>
          <a:prstGeom prst="rect">
            <a:avLst/>
          </a:prstGeom>
        </p:spPr>
      </p:pic>
      <p:sp>
        <p:nvSpPr>
          <p:cNvPr id="14" name="TextBox 37">
            <a:extLst>
              <a:ext uri="{FF2B5EF4-FFF2-40B4-BE49-F238E27FC236}">
                <a16:creationId xmlns:a16="http://schemas.microsoft.com/office/drawing/2014/main" id="{9450BF3F-A17B-52CA-6A60-17CA8E082A4D}"/>
              </a:ext>
            </a:extLst>
          </p:cNvPr>
          <p:cNvSpPr txBox="1"/>
          <p:nvPr/>
        </p:nvSpPr>
        <p:spPr>
          <a:xfrm>
            <a:off x="6217440" y="1437655"/>
            <a:ext cx="4757244" cy="35382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612" lvl="2" defTabSz="864017">
              <a:lnSpc>
                <a:spcPct val="120000"/>
              </a:lnSpc>
              <a:spcBef>
                <a:spcPts val="800"/>
              </a:spcBef>
              <a:defRPr/>
            </a:pPr>
            <a:r>
              <a:rPr lang="en-US" sz="1400" b="1" dirty="0"/>
              <a:t>Model set-up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Current profile contains idle, driving and charging phases 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12 cells, NMC811 chemistry, 12s1p configuration, 78 Ah, initial SOC 80%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Cell models in COMSOL APP feature adjustable statistical differences in capacity and state of aging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Variation of cell parameters:</a:t>
            </a:r>
          </a:p>
          <a:p>
            <a:pPr marL="611998" lvl="3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Healthy cells </a:t>
            </a:r>
            <a:r>
              <a:rPr lang="en-US" sz="1400" dirty="0" err="1"/>
              <a:t>R</a:t>
            </a:r>
            <a:r>
              <a:rPr lang="en-US" sz="1400" baseline="-25000" dirty="0" err="1"/>
              <a:t>isc</a:t>
            </a:r>
            <a:r>
              <a:rPr lang="en-US" sz="1400" dirty="0"/>
              <a:t> either 10,000 or 1,000,000 Ω; faulty cell </a:t>
            </a:r>
            <a:r>
              <a:rPr lang="en-US" sz="1400" dirty="0" err="1"/>
              <a:t>R</a:t>
            </a:r>
            <a:r>
              <a:rPr lang="en-US" sz="1400" baseline="-25000" dirty="0" err="1"/>
              <a:t>isc</a:t>
            </a:r>
            <a:r>
              <a:rPr lang="en-US" sz="1400" dirty="0"/>
              <a:t> is 100 Ω (</a:t>
            </a:r>
            <a:r>
              <a:rPr lang="en-US" sz="1400" dirty="0">
                <a:solidFill>
                  <a:srgbClr val="C00000"/>
                </a:solidFill>
              </a:rPr>
              <a:t>●</a:t>
            </a:r>
            <a:r>
              <a:rPr lang="en-US" sz="1400" dirty="0"/>
              <a:t>)</a:t>
            </a:r>
          </a:p>
          <a:p>
            <a:pPr marL="611998" lvl="3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Cell capacity scales between ± 2%</a:t>
            </a:r>
          </a:p>
          <a:p>
            <a:pPr marL="611998" lvl="3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Cell film resistance scales between ± 5% </a:t>
            </a:r>
          </a:p>
        </p:txBody>
      </p:sp>
      <p:sp>
        <p:nvSpPr>
          <p:cNvPr id="20" name="Textbox">
            <a:extLst>
              <a:ext uri="{FF2B5EF4-FFF2-40B4-BE49-F238E27FC236}">
                <a16:creationId xmlns:a16="http://schemas.microsoft.com/office/drawing/2014/main" id="{31A0C955-1474-1C97-FF93-50D3F87CD5AE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5939854" y="6014721"/>
            <a:ext cx="2880000" cy="246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001A54"/>
                </a:solidFill>
              </a14:hiddenFill>
            </a:ext>
          </a:extLst>
        </p:spPr>
        <p:txBody>
          <a:bodyPr vert="horz" lIns="0" tIns="0" rIns="0" bIns="0" rtlCol="0">
            <a:spAutoFit/>
          </a:bodyPr>
          <a:lstStyle>
            <a:lvl1pPr marL="0" indent="0" algn="l" defTabSz="863995" rtl="0" eaLnBrk="1" latinLnBrk="0" hangingPunct="1">
              <a:lnSpc>
                <a:spcPct val="120000"/>
              </a:lnSpc>
              <a:spcBef>
                <a:spcPts val="16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1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1pPr>
            <a:lvl2pPr marL="0" indent="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>
                <a:schemeClr val="tx1"/>
              </a:buClr>
              <a:buFontTx/>
              <a:buNone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2pPr>
            <a:lvl3pPr marL="180000" indent="-179388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3pPr>
            <a:lvl4pPr marL="36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4pPr>
            <a:lvl5pPr marL="540000" indent="-180000" algn="l" defTabSz="863995" rtl="0" eaLnBrk="1" latinLnBrk="0" hangingPunct="1">
              <a:lnSpc>
                <a:spcPct val="120000"/>
              </a:lnSpc>
              <a:spcBef>
                <a:spcPts val="800"/>
              </a:spcBef>
              <a:spcAft>
                <a:spcPts val="0"/>
              </a:spcAft>
              <a:buClrTx/>
              <a:buFont typeface="Arial" panose="020B0604020202020204" pitchFamily="34" charset="0"/>
              <a:buChar char="•"/>
              <a:defRPr sz="1600" b="0" i="0" kern="1200">
                <a:solidFill>
                  <a:srgbClr val="001A54"/>
                </a:solidFill>
                <a:latin typeface="+mn-lt"/>
                <a:ea typeface="Aktiv Grotesk" panose="020B0504020202020204" pitchFamily="34" charset="0"/>
                <a:cs typeface="Arial" panose="020B0604020202020204" pitchFamily="34" charset="0"/>
              </a:defRPr>
            </a:lvl5pPr>
            <a:lvl6pPr marL="2375986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807984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39981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71979" indent="-215998" algn="l" defTabSz="863995" rtl="0" eaLnBrk="1" latinLnBrk="0" hangingPunct="1">
              <a:lnSpc>
                <a:spcPct val="90000"/>
              </a:lnSpc>
              <a:spcBef>
                <a:spcPts val="472"/>
              </a:spcBef>
              <a:buFont typeface="Arial" panose="020B0604020202020204" pitchFamily="34" charset="0"/>
              <a:buChar char="•"/>
              <a:defRPr sz="170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b="0" dirty="0"/>
              <a:t>SOC: State of Charge</a:t>
            </a:r>
            <a:br>
              <a:rPr lang="en-US" sz="700" b="0" dirty="0"/>
            </a:br>
            <a:r>
              <a:rPr lang="en-US" sz="700" b="0" dirty="0" err="1"/>
              <a:t>R</a:t>
            </a:r>
            <a:r>
              <a:rPr lang="en-US" sz="700" b="0" baseline="-25000" dirty="0" err="1"/>
              <a:t>isc</a:t>
            </a:r>
            <a:r>
              <a:rPr lang="en-US" sz="700" b="0" dirty="0"/>
              <a:t>: resistance of the internal short circuit</a:t>
            </a: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3928033-440E-4052-7B89-54A301E0BAE6}"/>
              </a:ext>
            </a:extLst>
          </p:cNvPr>
          <p:cNvSpPr txBox="1"/>
          <p:nvPr/>
        </p:nvSpPr>
        <p:spPr>
          <a:xfrm>
            <a:off x="6217440" y="5102749"/>
            <a:ext cx="4757244" cy="58561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80000"/>
                </a:solidFill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1600"/>
              </a:spcBef>
            </a:pPr>
            <a:r>
              <a:rPr lang="en-US" sz="1400" b="1" dirty="0">
                <a:solidFill>
                  <a:schemeClr val="accent5"/>
                </a:solidFill>
              </a:rPr>
              <a:t>Voltage signals of cells with varying R</a:t>
            </a:r>
            <a:r>
              <a:rPr lang="en-US" sz="1400" b="1" baseline="-25000" dirty="0">
                <a:solidFill>
                  <a:schemeClr val="accent5"/>
                </a:solidFill>
              </a:rPr>
              <a:t>ISC</a:t>
            </a:r>
            <a:r>
              <a:rPr lang="en-US" sz="1400" b="1" dirty="0">
                <a:solidFill>
                  <a:schemeClr val="accent5"/>
                </a:solidFill>
              </a:rPr>
              <a:t> not distinguishable without application of algorithms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657147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9135C83-76ED-3123-53F4-F48C197218B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9D5F7BC2-A71D-FB38-6B52-BD0E427565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Anomaly Detection – Recursive Least Squares Method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02AA2001-E074-0E67-9B38-5983D5864A8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EF8B88A2-CF32-209B-E6A2-9A53C3B3DD08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8" name="TextBox 37">
            <a:extLst>
              <a:ext uri="{FF2B5EF4-FFF2-40B4-BE49-F238E27FC236}">
                <a16:creationId xmlns:a16="http://schemas.microsoft.com/office/drawing/2014/main" id="{8D3F8F37-4D77-8474-1815-179DC2BCD39C}"/>
              </a:ext>
            </a:extLst>
          </p:cNvPr>
          <p:cNvSpPr txBox="1"/>
          <p:nvPr/>
        </p:nvSpPr>
        <p:spPr>
          <a:xfrm>
            <a:off x="5947286" y="1303428"/>
            <a:ext cx="5019245" cy="2134495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Parameter estimation of </a:t>
            </a:r>
            <a:r>
              <a:rPr lang="en-US" sz="1400" dirty="0" err="1">
                <a:latin typeface="Symbol" panose="05050102010706020507" pitchFamily="18" charset="2"/>
              </a:rPr>
              <a:t>D</a:t>
            </a:r>
            <a:r>
              <a:rPr lang="en-US" sz="1400" i="1" dirty="0" err="1"/>
              <a:t>u</a:t>
            </a:r>
            <a:r>
              <a:rPr lang="en-US" sz="1400" i="1" baseline="-25000" dirty="0" err="1"/>
              <a:t>ocv</a:t>
            </a:r>
            <a:r>
              <a:rPr lang="en-US" sz="1400" dirty="0"/>
              <a:t> and </a:t>
            </a:r>
            <a:r>
              <a:rPr lang="en-US" sz="1400" dirty="0" err="1">
                <a:latin typeface="Symbol" panose="05050102010706020507" pitchFamily="18" charset="2"/>
              </a:rPr>
              <a:t>D</a:t>
            </a:r>
            <a:r>
              <a:rPr lang="en-US" sz="1400" i="1" dirty="0" err="1"/>
              <a:t>r</a:t>
            </a:r>
            <a:r>
              <a:rPr lang="en-US" sz="1400" i="1" baseline="-25000" dirty="0" err="1"/>
              <a:t>i</a:t>
            </a:r>
            <a:r>
              <a:rPr lang="en-US" sz="1400" dirty="0"/>
              <a:t> to </a:t>
            </a:r>
            <a:r>
              <a:rPr lang="en-US" sz="1400" b="1" dirty="0"/>
              <a:t>minimize error </a:t>
            </a:r>
            <a:r>
              <a:rPr lang="en-US" sz="1400" dirty="0"/>
              <a:t>between linear </a:t>
            </a:r>
            <a:r>
              <a:rPr lang="en-US" sz="1400" b="1" dirty="0"/>
              <a:t>mean difference </a:t>
            </a:r>
            <a:r>
              <a:rPr lang="en-US" sz="1400" dirty="0"/>
              <a:t>model (difference of each cell to mean value) and </a:t>
            </a:r>
            <a:r>
              <a:rPr lang="en-US" sz="1400" b="1" dirty="0"/>
              <a:t>measured values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endParaRPr lang="en-US" sz="1400" baseline="-25000" dirty="0"/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endParaRPr lang="en-US" sz="1400" baseline="-25000" dirty="0"/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endParaRPr lang="en-US" sz="1400" baseline="-25000" dirty="0"/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endParaRPr lang="en-US" sz="1400" baseline="-25000" dirty="0"/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endParaRPr lang="en-US" sz="1400" baseline="-25000" dirty="0"/>
          </a:p>
        </p:txBody>
      </p: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48C3D970-BC0D-F76C-66DA-120BC00443B0}"/>
              </a:ext>
            </a:extLst>
          </p:cNvPr>
          <p:cNvGrpSpPr/>
          <p:nvPr/>
        </p:nvGrpSpPr>
        <p:grpSpPr>
          <a:xfrm>
            <a:off x="6925089" y="2949848"/>
            <a:ext cx="3063638" cy="1364207"/>
            <a:chOff x="1534593" y="2028280"/>
            <a:chExt cx="3063638" cy="1364207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3" name="Textfeld 32">
                  <a:extLst>
                    <a:ext uri="{FF2B5EF4-FFF2-40B4-BE49-F238E27FC236}">
                      <a16:creationId xmlns:a16="http://schemas.microsoft.com/office/drawing/2014/main" id="{6D59D425-AD1C-0A6F-4A0B-4CCA29D2340B}"/>
                    </a:ext>
                  </a:extLst>
                </p:cNvPr>
                <p:cNvSpPr txBox="1"/>
                <p:nvPr/>
              </p:nvSpPr>
              <p:spPr>
                <a:xfrm>
                  <a:off x="2027279" y="2028280"/>
                  <a:ext cx="280718" cy="215444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>
                    <a:spcBef>
                      <a:spcPts val="8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3" name="Textfeld 32">
                  <a:extLst>
                    <a:ext uri="{FF2B5EF4-FFF2-40B4-BE49-F238E27FC236}">
                      <a16:creationId xmlns:a16="http://schemas.microsoft.com/office/drawing/2014/main" id="{6D59D425-AD1C-0A6F-4A0B-4CCA29D2340B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027279" y="2028280"/>
                  <a:ext cx="280718" cy="215444"/>
                </a:xfrm>
                <a:prstGeom prst="rect">
                  <a:avLst/>
                </a:prstGeom>
                <a:blipFill>
                  <a:blip r:embed="rId5"/>
                  <a:stretch>
                    <a:fillRect l="-13043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0FEA07ED-7BFF-0BFC-5DE1-8BDD23037CB2}"/>
                </a:ext>
              </a:extLst>
            </p:cNvPr>
            <p:cNvSpPr/>
            <p:nvPr/>
          </p:nvSpPr>
          <p:spPr>
            <a:xfrm>
              <a:off x="1534593" y="2771879"/>
              <a:ext cx="360000" cy="360000"/>
            </a:xfrm>
            <a:prstGeom prst="ellipse">
              <a:avLst/>
            </a:prstGeom>
            <a:ln w="28575">
              <a:solidFill>
                <a:schemeClr val="tx2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3" name="Gerader Verbinder 12">
              <a:extLst>
                <a:ext uri="{FF2B5EF4-FFF2-40B4-BE49-F238E27FC236}">
                  <a16:creationId xmlns:a16="http://schemas.microsoft.com/office/drawing/2014/main" id="{4B7917FB-09DE-1FA5-CD8A-D55BCC1A95B0}"/>
                </a:ext>
              </a:extLst>
            </p:cNvPr>
            <p:cNvCxnSpPr>
              <a:stCxn id="22" idx="0"/>
              <a:endCxn id="24" idx="1"/>
            </p:cNvCxnSpPr>
            <p:nvPr/>
          </p:nvCxnSpPr>
          <p:spPr>
            <a:xfrm rot="5400000" flipH="1" flipV="1">
              <a:off x="1591275" y="2505875"/>
              <a:ext cx="389322" cy="142686"/>
            </a:xfrm>
            <a:prstGeom prst="bentConnector2">
              <a:avLst/>
            </a:prstGeom>
            <a:ln w="28575" cap="sq">
              <a:solidFill>
                <a:schemeClr val="tx2"/>
              </a:solidFill>
              <a:tailEnd type="none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sp>
          <p:nvSpPr>
            <p:cNvPr id="24" name="Rechteck 23">
              <a:extLst>
                <a:ext uri="{FF2B5EF4-FFF2-40B4-BE49-F238E27FC236}">
                  <a16:creationId xmlns:a16="http://schemas.microsoft.com/office/drawing/2014/main" id="{53DA90E6-291E-736F-C278-0417773E013D}"/>
                </a:ext>
              </a:extLst>
            </p:cNvPr>
            <p:cNvSpPr/>
            <p:nvPr/>
          </p:nvSpPr>
          <p:spPr>
            <a:xfrm>
              <a:off x="1857279" y="2274545"/>
              <a:ext cx="504000" cy="216024"/>
            </a:xfrm>
            <a:prstGeom prst="rect">
              <a:avLst/>
            </a:prstGeom>
            <a:ln w="28575">
              <a:solidFill>
                <a:schemeClr val="tx2"/>
              </a:solidFill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25" name="Gerader Verbinder 24">
              <a:extLst>
                <a:ext uri="{FF2B5EF4-FFF2-40B4-BE49-F238E27FC236}">
                  <a16:creationId xmlns:a16="http://schemas.microsoft.com/office/drawing/2014/main" id="{C979EDF6-D25D-4410-3948-EE7EFC0D0ACF}"/>
                </a:ext>
              </a:extLst>
            </p:cNvPr>
            <p:cNvCxnSpPr>
              <a:endCxn id="24" idx="3"/>
            </p:cNvCxnSpPr>
            <p:nvPr/>
          </p:nvCxnSpPr>
          <p:spPr>
            <a:xfrm flipH="1" flipV="1">
              <a:off x="2361279" y="2382557"/>
              <a:ext cx="128805" cy="195"/>
            </a:xfrm>
            <a:prstGeom prst="line">
              <a:avLst/>
            </a:prstGeom>
            <a:ln w="28575" cap="sq">
              <a:solidFill>
                <a:schemeClr val="tx2"/>
              </a:solidFill>
              <a:tailEnd type="none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6" name="Gerader Verbinder 15">
              <a:extLst>
                <a:ext uri="{FF2B5EF4-FFF2-40B4-BE49-F238E27FC236}">
                  <a16:creationId xmlns:a16="http://schemas.microsoft.com/office/drawing/2014/main" id="{9FDA23DC-B51B-97C5-C113-F47F4C598B24}"/>
                </a:ext>
              </a:extLst>
            </p:cNvPr>
            <p:cNvCxnSpPr>
              <a:endCxn id="22" idx="4"/>
            </p:cNvCxnSpPr>
            <p:nvPr/>
          </p:nvCxnSpPr>
          <p:spPr>
            <a:xfrm rot="10800000">
              <a:off x="1714593" y="3131879"/>
              <a:ext cx="1026282" cy="260608"/>
            </a:xfrm>
            <a:prstGeom prst="bentConnector2">
              <a:avLst/>
            </a:prstGeom>
            <a:ln w="28575" cap="sq">
              <a:solidFill>
                <a:schemeClr val="tx2"/>
              </a:solidFill>
              <a:tailEnd type="none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7" name="Gerader Verbinder 26">
              <a:extLst>
                <a:ext uri="{FF2B5EF4-FFF2-40B4-BE49-F238E27FC236}">
                  <a16:creationId xmlns:a16="http://schemas.microsoft.com/office/drawing/2014/main" id="{74D2504E-61A4-B63A-78C5-FC8269D4EC66}"/>
                </a:ext>
              </a:extLst>
            </p:cNvPr>
            <p:cNvCxnSpPr/>
            <p:nvPr/>
          </p:nvCxnSpPr>
          <p:spPr>
            <a:xfrm flipH="1">
              <a:off x="2509353" y="2382752"/>
              <a:ext cx="138888" cy="0"/>
            </a:xfrm>
            <a:prstGeom prst="line">
              <a:avLst/>
            </a:prstGeom>
            <a:ln w="28575" cap="sq">
              <a:solidFill>
                <a:schemeClr val="tx2"/>
              </a:solidFill>
              <a:headEnd type="triangle" w="med" len="med"/>
              <a:tailEnd type="none" w="med" len="med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Gerader Verbinder 27">
              <a:extLst>
                <a:ext uri="{FF2B5EF4-FFF2-40B4-BE49-F238E27FC236}">
                  <a16:creationId xmlns:a16="http://schemas.microsoft.com/office/drawing/2014/main" id="{05ED7650-6DB0-FC84-C3E6-427A763CED1C}"/>
                </a:ext>
              </a:extLst>
            </p:cNvPr>
            <p:cNvCxnSpPr/>
            <p:nvPr/>
          </p:nvCxnSpPr>
          <p:spPr>
            <a:xfrm flipH="1">
              <a:off x="2509353" y="2382752"/>
              <a:ext cx="231522" cy="0"/>
            </a:xfrm>
            <a:prstGeom prst="line">
              <a:avLst/>
            </a:prstGeom>
            <a:ln w="28575" cap="sq">
              <a:solidFill>
                <a:schemeClr val="tx2"/>
              </a:solidFill>
              <a:tailEnd type="none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9" name="Gerader Verbinder 28">
              <a:extLst>
                <a:ext uri="{FF2B5EF4-FFF2-40B4-BE49-F238E27FC236}">
                  <a16:creationId xmlns:a16="http://schemas.microsoft.com/office/drawing/2014/main" id="{E4B0AE9F-A577-B779-56CF-7F7F192CF432}"/>
                </a:ext>
              </a:extLst>
            </p:cNvPr>
            <p:cNvCxnSpPr>
              <a:stCxn id="22" idx="4"/>
              <a:endCxn id="22" idx="0"/>
            </p:cNvCxnSpPr>
            <p:nvPr/>
          </p:nvCxnSpPr>
          <p:spPr>
            <a:xfrm flipV="1">
              <a:off x="1714593" y="2771879"/>
              <a:ext cx="0" cy="360000"/>
            </a:xfrm>
            <a:prstGeom prst="line">
              <a:avLst/>
            </a:prstGeom>
            <a:ln w="28575" cap="sq">
              <a:solidFill>
                <a:schemeClr val="tx2"/>
              </a:solidFill>
              <a:tailEnd type="none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feld 29">
                  <a:extLst>
                    <a:ext uri="{FF2B5EF4-FFF2-40B4-BE49-F238E27FC236}">
                      <a16:creationId xmlns:a16="http://schemas.microsoft.com/office/drawing/2014/main" id="{4AF6F402-6855-1F4D-A792-92352A1F496A}"/>
                    </a:ext>
                  </a:extLst>
                </p:cNvPr>
                <p:cNvSpPr txBox="1"/>
                <p:nvPr/>
              </p:nvSpPr>
              <p:spPr>
                <a:xfrm>
                  <a:off x="1921563" y="2845366"/>
                  <a:ext cx="565090" cy="224870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>
                    <a:spcBef>
                      <a:spcPts val="8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𝑜𝑐𝑣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0" name="Textfeld 29">
                  <a:extLst>
                    <a:ext uri="{FF2B5EF4-FFF2-40B4-BE49-F238E27FC236}">
                      <a16:creationId xmlns:a16="http://schemas.microsoft.com/office/drawing/2014/main" id="{4AF6F402-6855-1F4D-A792-92352A1F496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921563" y="2845366"/>
                  <a:ext cx="565090" cy="224870"/>
                </a:xfrm>
                <a:prstGeom prst="rect">
                  <a:avLst/>
                </a:prstGeom>
                <a:blipFill>
                  <a:blip r:embed="rId6"/>
                  <a:stretch>
                    <a:fillRect l="-6452" r="-1075" b="-1081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feld 30">
                  <a:extLst>
                    <a:ext uri="{FF2B5EF4-FFF2-40B4-BE49-F238E27FC236}">
                      <a16:creationId xmlns:a16="http://schemas.microsoft.com/office/drawing/2014/main" id="{06B872F3-22FE-DA72-2EE9-68D81ED87B50}"/>
                    </a:ext>
                  </a:extLst>
                </p:cNvPr>
                <p:cNvSpPr txBox="1"/>
                <p:nvPr/>
              </p:nvSpPr>
              <p:spPr>
                <a:xfrm>
                  <a:off x="3046268" y="2543705"/>
                  <a:ext cx="1551963" cy="588174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>
                    <a:spcBef>
                      <a:spcPts val="8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den>
                        </m:f>
                        <m:nary>
                          <m:naryPr>
                            <m:chr m:val="∑"/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naryPr>
                          <m:sub>
                            <m:r>
                              <m:rPr>
                                <m:brk m:alnAt="23"/>
                              </m:r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=1</m:t>
                            </m:r>
                          </m:sub>
                          <m:sup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𝑛</m:t>
                            </m:r>
                          </m:sup>
                          <m:e>
                            <m:sSub>
                              <m:sSubPr>
                                <m:ctrlP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sz="1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</m:t>
                                </m:r>
                              </m:sub>
                            </m:sSub>
                          </m:e>
                        </m:nary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1" name="Textfeld 30">
                  <a:extLst>
                    <a:ext uri="{FF2B5EF4-FFF2-40B4-BE49-F238E27FC236}">
                      <a16:creationId xmlns:a16="http://schemas.microsoft.com/office/drawing/2014/main" id="{06B872F3-22FE-DA72-2EE9-68D81ED87B50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46268" y="2543705"/>
                  <a:ext cx="1551963" cy="588174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Freihandform 12">
              <a:extLst>
                <a:ext uri="{FF2B5EF4-FFF2-40B4-BE49-F238E27FC236}">
                  <a16:creationId xmlns:a16="http://schemas.microsoft.com/office/drawing/2014/main" id="{9BAC0D6A-68D2-E606-07B9-04496E1F44A6}"/>
                </a:ext>
              </a:extLst>
            </p:cNvPr>
            <p:cNvSpPr/>
            <p:nvPr/>
          </p:nvSpPr>
          <p:spPr>
            <a:xfrm>
              <a:off x="2864466" y="2423634"/>
              <a:ext cx="163167" cy="876300"/>
            </a:xfrm>
            <a:custGeom>
              <a:avLst/>
              <a:gdLst>
                <a:gd name="connsiteX0" fmla="*/ 0 w 391104"/>
                <a:gd name="connsiteY0" fmla="*/ 0 h 1133475"/>
                <a:gd name="connsiteX1" fmla="*/ 390525 w 391104"/>
                <a:gd name="connsiteY1" fmla="*/ 561975 h 1133475"/>
                <a:gd name="connsiteX2" fmla="*/ 85725 w 391104"/>
                <a:gd name="connsiteY2" fmla="*/ 1133475 h 1133475"/>
                <a:gd name="connsiteX0" fmla="*/ 142875 w 316073"/>
                <a:gd name="connsiteY0" fmla="*/ 0 h 1123950"/>
                <a:gd name="connsiteX1" fmla="*/ 304800 w 316073"/>
                <a:gd name="connsiteY1" fmla="*/ 552450 h 1123950"/>
                <a:gd name="connsiteX2" fmla="*/ 0 w 316073"/>
                <a:gd name="connsiteY2" fmla="*/ 1123950 h 1123950"/>
                <a:gd name="connsiteX0" fmla="*/ 0 w 162015"/>
                <a:gd name="connsiteY0" fmla="*/ 0 h 923925"/>
                <a:gd name="connsiteX1" fmla="*/ 161925 w 162015"/>
                <a:gd name="connsiteY1" fmla="*/ 552450 h 923925"/>
                <a:gd name="connsiteX2" fmla="*/ 19050 w 162015"/>
                <a:gd name="connsiteY2" fmla="*/ 923925 h 923925"/>
                <a:gd name="connsiteX0" fmla="*/ 28575 w 193683"/>
                <a:gd name="connsiteY0" fmla="*/ 0 h 1076325"/>
                <a:gd name="connsiteX1" fmla="*/ 190500 w 193683"/>
                <a:gd name="connsiteY1" fmla="*/ 552450 h 1076325"/>
                <a:gd name="connsiteX2" fmla="*/ 0 w 193683"/>
                <a:gd name="connsiteY2" fmla="*/ 1076325 h 1076325"/>
                <a:gd name="connsiteX0" fmla="*/ 0 w 163167"/>
                <a:gd name="connsiteY0" fmla="*/ 0 h 876300"/>
                <a:gd name="connsiteX1" fmla="*/ 161925 w 163167"/>
                <a:gd name="connsiteY1" fmla="*/ 552450 h 876300"/>
                <a:gd name="connsiteX2" fmla="*/ 0 w 163167"/>
                <a:gd name="connsiteY2" fmla="*/ 876300 h 876300"/>
                <a:gd name="connsiteX0" fmla="*/ 0 w 163167"/>
                <a:gd name="connsiteY0" fmla="*/ 0 h 876300"/>
                <a:gd name="connsiteX1" fmla="*/ 161925 w 163167"/>
                <a:gd name="connsiteY1" fmla="*/ 457200 h 876300"/>
                <a:gd name="connsiteX2" fmla="*/ 0 w 163167"/>
                <a:gd name="connsiteY2" fmla="*/ 876300 h 876300"/>
                <a:gd name="connsiteX0" fmla="*/ 0 w 163167"/>
                <a:gd name="connsiteY0" fmla="*/ 0 h 876300"/>
                <a:gd name="connsiteX1" fmla="*/ 161925 w 163167"/>
                <a:gd name="connsiteY1" fmla="*/ 457200 h 876300"/>
                <a:gd name="connsiteX2" fmla="*/ 0 w 163167"/>
                <a:gd name="connsiteY2" fmla="*/ 876300 h 876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3167" h="876300">
                  <a:moveTo>
                    <a:pt x="0" y="0"/>
                  </a:moveTo>
                  <a:cubicBezTo>
                    <a:pt x="188119" y="186531"/>
                    <a:pt x="161925" y="311150"/>
                    <a:pt x="161925" y="457200"/>
                  </a:cubicBezTo>
                  <a:cubicBezTo>
                    <a:pt x="161925" y="603250"/>
                    <a:pt x="65088" y="765175"/>
                    <a:pt x="0" y="876300"/>
                  </a:cubicBezTo>
                </a:path>
              </a:pathLst>
            </a:custGeom>
            <a:ln w="28575">
              <a:solidFill>
                <a:schemeClr val="tx2"/>
              </a:solidFill>
              <a:headEnd type="none" w="med" len="med"/>
              <a:tailEnd type="arrow" w="med" len="med"/>
            </a:ln>
            <a:effectLst/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4" name="Textfeld 33">
                  <a:extLst>
                    <a:ext uri="{FF2B5EF4-FFF2-40B4-BE49-F238E27FC236}">
                      <a16:creationId xmlns:a16="http://schemas.microsoft.com/office/drawing/2014/main" id="{86DD469F-3FB4-1E18-08E4-5CCF60FE259C}"/>
                    </a:ext>
                  </a:extLst>
                </p:cNvPr>
                <p:cNvSpPr txBox="1"/>
                <p:nvPr/>
              </p:nvSpPr>
              <p:spPr>
                <a:xfrm>
                  <a:off x="2521407" y="2153969"/>
                  <a:ext cx="111505" cy="215444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>
                    <a:spcBef>
                      <a:spcPts val="8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34" name="Textfeld 33">
                  <a:extLst>
                    <a:ext uri="{FF2B5EF4-FFF2-40B4-BE49-F238E27FC236}">
                      <a16:creationId xmlns:a16="http://schemas.microsoft.com/office/drawing/2014/main" id="{86DD469F-3FB4-1E18-08E4-5CCF60FE259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521407" y="2153969"/>
                  <a:ext cx="111505" cy="215444"/>
                </a:xfrm>
                <a:prstGeom prst="rect">
                  <a:avLst/>
                </a:prstGeom>
                <a:blipFill>
                  <a:blip r:embed="rId8"/>
                  <a:stretch>
                    <a:fillRect l="-38889" r="-27778" b="-857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82" name="Textfeld 81">
            <a:extLst>
              <a:ext uri="{FF2B5EF4-FFF2-40B4-BE49-F238E27FC236}">
                <a16:creationId xmlns:a16="http://schemas.microsoft.com/office/drawing/2014/main" id="{08D8FDC1-DE2E-6690-52D0-F6328FB27802}"/>
              </a:ext>
            </a:extLst>
          </p:cNvPr>
          <p:cNvSpPr txBox="1"/>
          <p:nvPr/>
        </p:nvSpPr>
        <p:spPr>
          <a:xfrm>
            <a:off x="543544" y="5510249"/>
            <a:ext cx="10437194" cy="327077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80000"/>
                </a:solidFill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  <a:spcBef>
                <a:spcPts val="1600"/>
              </a:spcBef>
            </a:pPr>
            <a:r>
              <a:rPr lang="en-US" sz="1400" b="1" dirty="0">
                <a:solidFill>
                  <a:schemeClr val="accent5"/>
                </a:solidFill>
              </a:rPr>
              <a:t>Parameter estimation depends on input (dynamic or steady state operation point)</a:t>
            </a:r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38C035ED-79E5-B296-1D4F-06ABCAD83710}"/>
              </a:ext>
            </a:extLst>
          </p:cNvPr>
          <p:cNvGrpSpPr/>
          <p:nvPr/>
        </p:nvGrpSpPr>
        <p:grpSpPr>
          <a:xfrm>
            <a:off x="1110087" y="2028205"/>
            <a:ext cx="4245480" cy="2633994"/>
            <a:chOff x="6315364" y="1624372"/>
            <a:chExt cx="4245480" cy="2633994"/>
          </a:xfrm>
        </p:grpSpPr>
        <p:sp>
          <p:nvSpPr>
            <p:cNvPr id="35" name="Rechteck 34">
              <a:extLst>
                <a:ext uri="{FF2B5EF4-FFF2-40B4-BE49-F238E27FC236}">
                  <a16:creationId xmlns:a16="http://schemas.microsoft.com/office/drawing/2014/main" id="{4F083EF8-F709-CE84-B765-47ED7576C05D}"/>
                </a:ext>
              </a:extLst>
            </p:cNvPr>
            <p:cNvSpPr/>
            <p:nvPr/>
          </p:nvSpPr>
          <p:spPr>
            <a:xfrm>
              <a:off x="7306708" y="1680696"/>
              <a:ext cx="2049622" cy="33693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</a:rPr>
                <a:t>Battery System</a:t>
              </a:r>
            </a:p>
          </p:txBody>
        </p:sp>
        <p:cxnSp>
          <p:nvCxnSpPr>
            <p:cNvPr id="36" name="Gerade Verbindung mit Pfeil 35">
              <a:extLst>
                <a:ext uri="{FF2B5EF4-FFF2-40B4-BE49-F238E27FC236}">
                  <a16:creationId xmlns:a16="http://schemas.microsoft.com/office/drawing/2014/main" id="{01E536A3-6731-08CB-058A-9B7B5357FE11}"/>
                </a:ext>
              </a:extLst>
            </p:cNvPr>
            <p:cNvCxnSpPr>
              <a:cxnSpLocks/>
              <a:endCxn id="35" idx="1"/>
            </p:cNvCxnSpPr>
            <p:nvPr/>
          </p:nvCxnSpPr>
          <p:spPr>
            <a:xfrm>
              <a:off x="6315364" y="1849163"/>
              <a:ext cx="991344" cy="0"/>
            </a:xfrm>
            <a:prstGeom prst="straightConnector1">
              <a:avLst/>
            </a:prstGeom>
            <a:ln w="28575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Verbinder: gewinkelt 38">
              <a:extLst>
                <a:ext uri="{FF2B5EF4-FFF2-40B4-BE49-F238E27FC236}">
                  <a16:creationId xmlns:a16="http://schemas.microsoft.com/office/drawing/2014/main" id="{FE393413-98A3-2463-ED15-D21D7214B306}"/>
                </a:ext>
              </a:extLst>
            </p:cNvPr>
            <p:cNvCxnSpPr>
              <a:cxnSpLocks/>
              <a:stCxn id="35" idx="3"/>
              <a:endCxn id="52" idx="0"/>
            </p:cNvCxnSpPr>
            <p:nvPr/>
          </p:nvCxnSpPr>
          <p:spPr>
            <a:xfrm>
              <a:off x="9356330" y="1849163"/>
              <a:ext cx="764901" cy="687247"/>
            </a:xfrm>
            <a:prstGeom prst="bentConnector2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Verbinder: gewinkelt 40">
              <a:extLst>
                <a:ext uri="{FF2B5EF4-FFF2-40B4-BE49-F238E27FC236}">
                  <a16:creationId xmlns:a16="http://schemas.microsoft.com/office/drawing/2014/main" id="{A4EDE7D0-4B66-25F4-5292-2DCB8A33D31E}"/>
                </a:ext>
              </a:extLst>
            </p:cNvPr>
            <p:cNvCxnSpPr>
              <a:cxnSpLocks/>
              <a:endCxn id="44" idx="1"/>
            </p:cNvCxnSpPr>
            <p:nvPr/>
          </p:nvCxnSpPr>
          <p:spPr>
            <a:xfrm rot="16200000" flipH="1">
              <a:off x="6567235" y="1979286"/>
              <a:ext cx="855324" cy="623622"/>
            </a:xfrm>
            <a:prstGeom prst="bentConnector2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Verbinder: gewinkelt 42">
              <a:extLst>
                <a:ext uri="{FF2B5EF4-FFF2-40B4-BE49-F238E27FC236}">
                  <a16:creationId xmlns:a16="http://schemas.microsoft.com/office/drawing/2014/main" id="{7CE34D31-0AE6-E5B3-677F-F0C9C49F671F}"/>
                </a:ext>
              </a:extLst>
            </p:cNvPr>
            <p:cNvCxnSpPr>
              <a:cxnSpLocks/>
              <a:endCxn id="47" idx="1"/>
            </p:cNvCxnSpPr>
            <p:nvPr/>
          </p:nvCxnSpPr>
          <p:spPr>
            <a:xfrm rot="16200000" flipH="1">
              <a:off x="6432791" y="2921717"/>
              <a:ext cx="1124212" cy="623622"/>
            </a:xfrm>
            <a:prstGeom prst="bentConnector2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Rechteck 43">
              <a:extLst>
                <a:ext uri="{FF2B5EF4-FFF2-40B4-BE49-F238E27FC236}">
                  <a16:creationId xmlns:a16="http://schemas.microsoft.com/office/drawing/2014/main" id="{9A021229-E1BB-17F0-726D-B21B4B66065A}"/>
                </a:ext>
              </a:extLst>
            </p:cNvPr>
            <p:cNvSpPr/>
            <p:nvPr/>
          </p:nvSpPr>
          <p:spPr>
            <a:xfrm>
              <a:off x="7306708" y="2550980"/>
              <a:ext cx="2049623" cy="335557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</a:rPr>
                <a:t>Mean Difference Model</a:t>
              </a:r>
            </a:p>
          </p:txBody>
        </p:sp>
        <p:sp>
          <p:nvSpPr>
            <p:cNvPr id="47" name="Rechteck 46">
              <a:extLst>
                <a:ext uri="{FF2B5EF4-FFF2-40B4-BE49-F238E27FC236}">
                  <a16:creationId xmlns:a16="http://schemas.microsoft.com/office/drawing/2014/main" id="{8E24125D-F139-7168-5272-7CB938E7C5D3}"/>
                </a:ext>
              </a:extLst>
            </p:cNvPr>
            <p:cNvSpPr/>
            <p:nvPr/>
          </p:nvSpPr>
          <p:spPr>
            <a:xfrm>
              <a:off x="7306708" y="3650819"/>
              <a:ext cx="2049623" cy="28962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>
                  <a:solidFill>
                    <a:srgbClr val="FFFFFF"/>
                  </a:solidFill>
                </a:rPr>
                <a:t>Parameter Estimation</a:t>
              </a:r>
            </a:p>
          </p:txBody>
        </p:sp>
        <p:sp>
          <p:nvSpPr>
            <p:cNvPr id="52" name="Ellipse 51">
              <a:extLst>
                <a:ext uri="{FF2B5EF4-FFF2-40B4-BE49-F238E27FC236}">
                  <a16:creationId xmlns:a16="http://schemas.microsoft.com/office/drawing/2014/main" id="{FB56321E-F130-161A-A791-871D3515F0B0}"/>
                </a:ext>
              </a:extLst>
            </p:cNvPr>
            <p:cNvSpPr/>
            <p:nvPr/>
          </p:nvSpPr>
          <p:spPr>
            <a:xfrm>
              <a:off x="9941211" y="2536410"/>
              <a:ext cx="360040" cy="360040"/>
            </a:xfrm>
            <a:prstGeom prst="ellipse">
              <a:avLst/>
            </a:prstGeom>
            <a:noFill/>
            <a:ln w="28575"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 dirty="0">
                <a:solidFill>
                  <a:schemeClr val="bg1"/>
                </a:solidFill>
              </a:endParaRPr>
            </a:p>
          </p:txBody>
        </p:sp>
        <p:cxnSp>
          <p:nvCxnSpPr>
            <p:cNvPr id="54" name="Gerade Verbindung mit Pfeil 53">
              <a:extLst>
                <a:ext uri="{FF2B5EF4-FFF2-40B4-BE49-F238E27FC236}">
                  <a16:creationId xmlns:a16="http://schemas.microsoft.com/office/drawing/2014/main" id="{7A42A0B4-E128-5E83-45EB-A1B231F942F1}"/>
                </a:ext>
              </a:extLst>
            </p:cNvPr>
            <p:cNvCxnSpPr>
              <a:cxnSpLocks/>
              <a:stCxn id="44" idx="3"/>
              <a:endCxn id="52" idx="2"/>
            </p:cNvCxnSpPr>
            <p:nvPr/>
          </p:nvCxnSpPr>
          <p:spPr>
            <a:xfrm flipV="1">
              <a:off x="9356331" y="2716430"/>
              <a:ext cx="584880" cy="2329"/>
            </a:xfrm>
            <a:prstGeom prst="straightConnector1">
              <a:avLst/>
            </a:prstGeom>
            <a:ln w="28575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Verbinder: gewinkelt 68">
              <a:extLst>
                <a:ext uri="{FF2B5EF4-FFF2-40B4-BE49-F238E27FC236}">
                  <a16:creationId xmlns:a16="http://schemas.microsoft.com/office/drawing/2014/main" id="{BD5DCB27-EEDE-E0C1-E2E2-8247596D4E9F}"/>
                </a:ext>
              </a:extLst>
            </p:cNvPr>
            <p:cNvCxnSpPr>
              <a:cxnSpLocks/>
              <a:stCxn id="52" idx="4"/>
              <a:endCxn id="47" idx="3"/>
            </p:cNvCxnSpPr>
            <p:nvPr/>
          </p:nvCxnSpPr>
          <p:spPr>
            <a:xfrm rot="5400000">
              <a:off x="9289189" y="2963592"/>
              <a:ext cx="899184" cy="764900"/>
            </a:xfrm>
            <a:prstGeom prst="bentConnector2">
              <a:avLst/>
            </a:prstGeom>
            <a:ln w="28575">
              <a:solidFill>
                <a:schemeClr val="tx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Gerade Verbindung mit Pfeil 71">
              <a:extLst>
                <a:ext uri="{FF2B5EF4-FFF2-40B4-BE49-F238E27FC236}">
                  <a16:creationId xmlns:a16="http://schemas.microsoft.com/office/drawing/2014/main" id="{6F315DFD-D1D5-2431-6267-CDEA2F2D7F5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31519" y="2886537"/>
              <a:ext cx="0" cy="764282"/>
            </a:xfrm>
            <a:prstGeom prst="straightConnector1">
              <a:avLst/>
            </a:prstGeom>
            <a:ln w="28575">
              <a:solidFill>
                <a:schemeClr val="tx2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5" name="Textfeld 74">
                  <a:extLst>
                    <a:ext uri="{FF2B5EF4-FFF2-40B4-BE49-F238E27FC236}">
                      <a16:creationId xmlns:a16="http://schemas.microsoft.com/office/drawing/2014/main" id="{730113D5-8757-74BA-8F04-6009DAE6C18A}"/>
                    </a:ext>
                  </a:extLst>
                </p:cNvPr>
                <p:cNvSpPr txBox="1"/>
                <p:nvPr/>
              </p:nvSpPr>
              <p:spPr>
                <a:xfrm>
                  <a:off x="7517514" y="2311054"/>
                  <a:ext cx="1628010" cy="215444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>
                    <a:spcBef>
                      <a:spcPts val="8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=</m:t>
                        </m:r>
                        <m:r>
                          <m:rPr>
                            <m:sty m:val="p"/>
                          </m:r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𝑜𝑐𝑣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⋅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5" name="Textfeld 74">
                  <a:extLst>
                    <a:ext uri="{FF2B5EF4-FFF2-40B4-BE49-F238E27FC236}">
                      <a16:creationId xmlns:a16="http://schemas.microsoft.com/office/drawing/2014/main" id="{730113D5-8757-74BA-8F04-6009DAE6C18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17514" y="2311054"/>
                  <a:ext cx="1628010" cy="215444"/>
                </a:xfrm>
                <a:prstGeom prst="rect">
                  <a:avLst/>
                </a:prstGeom>
                <a:blipFill>
                  <a:blip r:embed="rId10"/>
                  <a:stretch>
                    <a:fillRect l="-1873" b="-2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76" name="Textfeld 75">
                  <a:extLst>
                    <a:ext uri="{FF2B5EF4-FFF2-40B4-BE49-F238E27FC236}">
                      <a16:creationId xmlns:a16="http://schemas.microsoft.com/office/drawing/2014/main" id="{327BEAB6-DFC8-39D4-A0D0-9F5277BBCF4D}"/>
                    </a:ext>
                  </a:extLst>
                </p:cNvPr>
                <p:cNvSpPr txBox="1"/>
                <p:nvPr/>
              </p:nvSpPr>
              <p:spPr>
                <a:xfrm>
                  <a:off x="8365415" y="3130598"/>
                  <a:ext cx="784702" cy="215444"/>
                </a:xfrm>
                <a:prstGeom prst="rect">
                  <a:avLst/>
                </a:prstGeom>
                <a:ln>
                  <a:noFill/>
                </a:ln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>
                    <a:spcBef>
                      <a:spcPts val="8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𝑜𝑐𝑣</m:t>
                            </m:r>
                          </m:sub>
                        </m:sSub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Δ</m:t>
                            </m:r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𝑟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76" name="Textfeld 75">
                  <a:extLst>
                    <a:ext uri="{FF2B5EF4-FFF2-40B4-BE49-F238E27FC236}">
                      <a16:creationId xmlns:a16="http://schemas.microsoft.com/office/drawing/2014/main" id="{327BEAB6-DFC8-39D4-A0D0-9F5277BBCF4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365415" y="3130598"/>
                  <a:ext cx="784702" cy="215444"/>
                </a:xfrm>
                <a:prstGeom prst="rect">
                  <a:avLst/>
                </a:prstGeom>
                <a:blipFill>
                  <a:blip r:embed="rId11"/>
                  <a:stretch>
                    <a:fillRect l="-3876" b="-17143"/>
                  </a:stretch>
                </a:blipFill>
                <a:ln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77" name="TextBox 1">
              <a:extLst>
                <a:ext uri="{FF2B5EF4-FFF2-40B4-BE49-F238E27FC236}">
                  <a16:creationId xmlns:a16="http://schemas.microsoft.com/office/drawing/2014/main" id="{9ACD2534-1C5B-37F4-0B40-3D37BBA61678}"/>
                </a:ext>
              </a:extLst>
            </p:cNvPr>
            <p:cNvSpPr txBox="1"/>
            <p:nvPr/>
          </p:nvSpPr>
          <p:spPr>
            <a:xfrm>
              <a:off x="9490492" y="3544887"/>
              <a:ext cx="562607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r" defTabSz="863996">
                <a:spcBef>
                  <a:spcPts val="600"/>
                </a:spcBef>
              </a:pPr>
              <a:r>
                <a:rPr lang="en-US" sz="1200" b="1" dirty="0">
                  <a:latin typeface="Arial"/>
                </a:rPr>
                <a:t>error</a:t>
              </a:r>
              <a:endParaRPr lang="en-US" sz="1100" b="1" dirty="0">
                <a:latin typeface="Symbol" panose="05050102010706020507" pitchFamily="18" charset="2"/>
              </a:endParaRPr>
            </a:p>
          </p:txBody>
        </p:sp>
        <p:sp>
          <p:nvSpPr>
            <p:cNvPr id="78" name="TextBox 1">
              <a:extLst>
                <a:ext uri="{FF2B5EF4-FFF2-40B4-BE49-F238E27FC236}">
                  <a16:creationId xmlns:a16="http://schemas.microsoft.com/office/drawing/2014/main" id="{EBCC82DD-CCAE-8219-37FC-5A2F3488A720}"/>
                </a:ext>
              </a:extLst>
            </p:cNvPr>
            <p:cNvSpPr txBox="1"/>
            <p:nvPr/>
          </p:nvSpPr>
          <p:spPr>
            <a:xfrm>
              <a:off x="6315364" y="1624372"/>
              <a:ext cx="562607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defTabSz="863996">
                <a:spcBef>
                  <a:spcPts val="600"/>
                </a:spcBef>
              </a:pPr>
              <a:r>
                <a:rPr lang="en-US" sz="1200" b="1" dirty="0">
                  <a:latin typeface="Arial"/>
                </a:rPr>
                <a:t>input</a:t>
              </a:r>
              <a:endParaRPr lang="en-US" sz="1100" b="1" dirty="0">
                <a:latin typeface="Symbol" panose="05050102010706020507" pitchFamily="18" charset="2"/>
              </a:endParaRPr>
            </a:p>
          </p:txBody>
        </p:sp>
        <p:sp>
          <p:nvSpPr>
            <p:cNvPr id="79" name="TextBox 1">
              <a:extLst>
                <a:ext uri="{FF2B5EF4-FFF2-40B4-BE49-F238E27FC236}">
                  <a16:creationId xmlns:a16="http://schemas.microsoft.com/office/drawing/2014/main" id="{3822DE58-4382-9F8A-DC13-37E3C03FAEB0}"/>
                </a:ext>
              </a:extLst>
            </p:cNvPr>
            <p:cNvSpPr txBox="1"/>
            <p:nvPr/>
          </p:nvSpPr>
          <p:spPr>
            <a:xfrm>
              <a:off x="9499296" y="1624372"/>
              <a:ext cx="553803" cy="184666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algn="r" defTabSz="863996">
                <a:spcBef>
                  <a:spcPts val="600"/>
                </a:spcBef>
              </a:pPr>
              <a:r>
                <a:rPr lang="en-US" sz="1200" b="1" dirty="0">
                  <a:latin typeface="Arial"/>
                </a:rPr>
                <a:t>output</a:t>
              </a:r>
              <a:endParaRPr lang="en-US" sz="1100" b="1" dirty="0">
                <a:latin typeface="Symbol" panose="05050102010706020507" pitchFamily="18" charset="2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feld 79">
                  <a:extLst>
                    <a:ext uri="{FF2B5EF4-FFF2-40B4-BE49-F238E27FC236}">
                      <a16:creationId xmlns:a16="http://schemas.microsoft.com/office/drawing/2014/main" id="{CB970A22-4430-CA4F-E0D6-D158BA7DDC7D}"/>
                    </a:ext>
                  </a:extLst>
                </p:cNvPr>
                <p:cNvSpPr txBox="1"/>
                <p:nvPr/>
              </p:nvSpPr>
              <p:spPr>
                <a:xfrm>
                  <a:off x="9735000" y="2179465"/>
                  <a:ext cx="318099" cy="215444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>
                    <a:spcBef>
                      <a:spcPts val="8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𝑢</m:t>
                            </m:r>
                          </m:e>
                          <m:sub>
                            <m:r>
                              <a:rPr lang="en-US" sz="1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80" name="Textfeld 79">
                  <a:extLst>
                    <a:ext uri="{FF2B5EF4-FFF2-40B4-BE49-F238E27FC236}">
                      <a16:creationId xmlns:a16="http://schemas.microsoft.com/office/drawing/2014/main" id="{CB970A22-4430-CA4F-E0D6-D158BA7DDC7D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735000" y="2179465"/>
                  <a:ext cx="318099" cy="215444"/>
                </a:xfrm>
                <a:prstGeom prst="rect">
                  <a:avLst/>
                </a:prstGeom>
                <a:blipFill>
                  <a:blip r:embed="rId12"/>
                  <a:stretch>
                    <a:fillRect l="-11538" r="-1923" b="-1714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feld 80">
                  <a:extLst>
                    <a:ext uri="{FF2B5EF4-FFF2-40B4-BE49-F238E27FC236}">
                      <a16:creationId xmlns:a16="http://schemas.microsoft.com/office/drawing/2014/main" id="{B4D8A0CE-CBE4-1633-2737-F0356C88D217}"/>
                    </a:ext>
                  </a:extLst>
                </p:cNvPr>
                <p:cNvSpPr txBox="1"/>
                <p:nvPr/>
              </p:nvSpPr>
              <p:spPr>
                <a:xfrm>
                  <a:off x="6715539" y="2355419"/>
                  <a:ext cx="111505" cy="215444"/>
                </a:xfrm>
                <a:prstGeom prst="rect">
                  <a:avLst/>
                </a:prstGeom>
              </p:spPr>
              <p:txBody>
                <a:bodyPr vert="horz" wrap="none" lIns="0" tIns="0" rIns="0" bIns="0" rtlCol="0">
                  <a:spAutoFit/>
                </a:bodyPr>
                <a:lstStyle/>
                <a:p>
                  <a:pPr>
                    <a:spcBef>
                      <a:spcPts val="800"/>
                    </a:spcBef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</m:oMath>
                    </m:oMathPara>
                  </a14:m>
                  <a:endParaRPr lang="en-US" sz="1400" dirty="0"/>
                </a:p>
              </p:txBody>
            </p:sp>
          </mc:Choice>
          <mc:Fallback xmlns="">
            <p:sp>
              <p:nvSpPr>
                <p:cNvPr id="81" name="Textfeld 80">
                  <a:extLst>
                    <a:ext uri="{FF2B5EF4-FFF2-40B4-BE49-F238E27FC236}">
                      <a16:creationId xmlns:a16="http://schemas.microsoft.com/office/drawing/2014/main" id="{B4D8A0CE-CBE4-1633-2737-F0356C88D217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715539" y="2355419"/>
                  <a:ext cx="111505" cy="215444"/>
                </a:xfrm>
                <a:prstGeom prst="rect">
                  <a:avLst/>
                </a:prstGeom>
                <a:blipFill>
                  <a:blip r:embed="rId13"/>
                  <a:stretch>
                    <a:fillRect l="-38889" r="-27778" b="-8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1" name="Rechteck 100">
              <a:extLst>
                <a:ext uri="{FF2B5EF4-FFF2-40B4-BE49-F238E27FC236}">
                  <a16:creationId xmlns:a16="http://schemas.microsoft.com/office/drawing/2014/main" id="{0D4815DA-A109-3197-DFF2-B257C0CE875B}"/>
                </a:ext>
              </a:extLst>
            </p:cNvPr>
            <p:cNvSpPr/>
            <p:nvPr/>
          </p:nvSpPr>
          <p:spPr>
            <a:xfrm>
              <a:off x="6315364" y="2166823"/>
              <a:ext cx="4245480" cy="2091543"/>
            </a:xfrm>
            <a:prstGeom prst="rect">
              <a:avLst/>
            </a:prstGeom>
            <a:noFill/>
            <a:ln w="28575" cap="flat" cmpd="sng" algn="ctr">
              <a:solidFill>
                <a:schemeClr val="accent1"/>
              </a:solidFill>
              <a:prstDash val="dash"/>
              <a:round/>
              <a:headEnd type="none" w="med" len="med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accent4"/>
            </a:fontRef>
          </p:style>
          <p:txBody>
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pPr algn="l"/>
              <a:endParaRPr lang="en-US" sz="1400" b="1" dirty="0">
                <a:solidFill>
                  <a:schemeClr val="bg1"/>
                </a:solidFill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4189340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B14DA02-D981-BF76-144E-81389F3884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93390491-B5D5-DEE0-9029-B6B1D71A48F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>
          <a:xfrm>
            <a:off x="542287" y="1303149"/>
            <a:ext cx="6343668" cy="4529326"/>
          </a:xfrm>
          <a:prstGeom prst="rect">
            <a:avLst/>
          </a:prstGeom>
        </p:spPr>
      </p:pic>
      <p:sp>
        <p:nvSpPr>
          <p:cNvPr id="4" name="Titel 3">
            <a:extLst>
              <a:ext uri="{FF2B5EF4-FFF2-40B4-BE49-F238E27FC236}">
                <a16:creationId xmlns:a16="http://schemas.microsoft.com/office/drawing/2014/main" id="{1BF775C0-5B75-879F-2DEB-2A6BBB73C9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Anomaly Detection – Recursive Least Squares Method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8D35C423-20E8-FC36-0F81-B552F20628A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D4BF46B7-F43C-E3A7-5207-4E2DE9A77E04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sp>
        <p:nvSpPr>
          <p:cNvPr id="12" name="TextBox 37">
            <a:extLst>
              <a:ext uri="{FF2B5EF4-FFF2-40B4-BE49-F238E27FC236}">
                <a16:creationId xmlns:a16="http://schemas.microsoft.com/office/drawing/2014/main" id="{9A5D4F6C-555C-DEED-DBFD-AA17295A0756}"/>
              </a:ext>
            </a:extLst>
          </p:cNvPr>
          <p:cNvSpPr txBox="1"/>
          <p:nvPr/>
        </p:nvSpPr>
        <p:spPr>
          <a:xfrm>
            <a:off x="7056388" y="1449176"/>
            <a:ext cx="3918296" cy="3591111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vert="horz" wrap="square" lIns="0" tIns="0" rIns="0" bIns="0" rtlCol="0" anchor="t">
            <a:spAutoFit/>
          </a:bodyPr>
          <a:lstStyle/>
          <a:p>
            <a:pPr marL="612" lvl="2" defTabSz="864017">
              <a:lnSpc>
                <a:spcPct val="120000"/>
              </a:lnSpc>
              <a:spcBef>
                <a:spcPts val="800"/>
              </a:spcBef>
              <a:defRPr/>
            </a:pPr>
            <a:r>
              <a:rPr lang="en-US" sz="1400" b="1" dirty="0"/>
              <a:t>Results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Estimated parameter of </a:t>
            </a:r>
            <a:r>
              <a:rPr lang="en-US" sz="1400" dirty="0">
                <a:latin typeface="Symbol" panose="05050102010706020507" pitchFamily="18" charset="2"/>
              </a:rPr>
              <a:t>D</a:t>
            </a:r>
            <a:r>
              <a:rPr lang="en-US" sz="1400" i="1" dirty="0"/>
              <a:t>u</a:t>
            </a:r>
            <a:r>
              <a:rPr lang="en-US" sz="1400" i="1" baseline="-25000" dirty="0"/>
              <a:t>i</a:t>
            </a:r>
            <a:r>
              <a:rPr lang="en-US" sz="1400" dirty="0"/>
              <a:t> and </a:t>
            </a:r>
            <a:r>
              <a:rPr lang="en-US" sz="1400" dirty="0" err="1">
                <a:latin typeface="Symbol" panose="05050102010706020507" pitchFamily="18" charset="2"/>
              </a:rPr>
              <a:t>D</a:t>
            </a:r>
            <a:r>
              <a:rPr lang="en-US" sz="1400" i="1" dirty="0" err="1"/>
              <a:t>r</a:t>
            </a:r>
            <a:r>
              <a:rPr lang="en-US" sz="1400" i="1" baseline="-25000" dirty="0" err="1"/>
              <a:t>i</a:t>
            </a:r>
            <a:r>
              <a:rPr lang="en-US" sz="1400" i="1" dirty="0"/>
              <a:t> </a:t>
            </a:r>
            <a:r>
              <a:rPr lang="en-US" sz="1400" dirty="0"/>
              <a:t>for all 12 cells are shown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Symbol" panose="05050102010706020507" pitchFamily="18" charset="2"/>
              </a:rPr>
              <a:t>D</a:t>
            </a:r>
            <a:r>
              <a:rPr lang="en-US" sz="1400" i="1" dirty="0" err="1"/>
              <a:t>r</a:t>
            </a:r>
            <a:r>
              <a:rPr lang="en-US" sz="1400" i="1" baseline="-25000" dirty="0" err="1"/>
              <a:t>i</a:t>
            </a:r>
            <a:r>
              <a:rPr lang="en-US" sz="1400" dirty="0"/>
              <a:t>:</a:t>
            </a:r>
            <a:r>
              <a:rPr lang="en-US" sz="1400" i="1" dirty="0"/>
              <a:t> </a:t>
            </a:r>
            <a:r>
              <a:rPr lang="en-US" sz="1400" dirty="0"/>
              <a:t>cells with high and low capacities </a:t>
            </a:r>
            <a:br>
              <a:rPr lang="en-US" sz="1400" dirty="0"/>
            </a:br>
            <a:r>
              <a:rPr lang="en-US" sz="1400" dirty="0"/>
              <a:t>(</a:t>
            </a:r>
            <a:r>
              <a:rPr lang="en-US" sz="1400" dirty="0">
                <a:solidFill>
                  <a:schemeClr val="accent1"/>
                </a:solidFill>
              </a:rPr>
              <a:t>●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>
                <a:solidFill>
                  <a:schemeClr val="accent3"/>
                </a:solidFill>
              </a:rPr>
              <a:t>●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>
                <a:solidFill>
                  <a:srgbClr val="92D050"/>
                </a:solidFill>
              </a:rPr>
              <a:t>●</a:t>
            </a:r>
            <a:r>
              <a:rPr lang="en-US" sz="1400" dirty="0"/>
              <a:t>) detectable as outliers</a:t>
            </a:r>
          </a:p>
          <a:p>
            <a:pPr marL="611998" lvl="3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Small influence of the low </a:t>
            </a:r>
            <a:r>
              <a:rPr lang="en-US" sz="1400" dirty="0" err="1"/>
              <a:t>R</a:t>
            </a:r>
            <a:r>
              <a:rPr lang="en-US" sz="1400" baseline="-25000" dirty="0" err="1"/>
              <a:t>isc</a:t>
            </a:r>
            <a:r>
              <a:rPr lang="en-US" sz="1400" dirty="0"/>
              <a:t> (100 Ω) for the faulty cell (</a:t>
            </a:r>
            <a:r>
              <a:rPr lang="en-US" sz="1400" dirty="0">
                <a:solidFill>
                  <a:srgbClr val="C00000"/>
                </a:solidFill>
              </a:rPr>
              <a:t>●</a:t>
            </a:r>
            <a:r>
              <a:rPr lang="en-US" sz="1400" dirty="0"/>
              <a:t>)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 err="1">
                <a:latin typeface="Symbol" panose="05050102010706020507" pitchFamily="18" charset="2"/>
              </a:rPr>
              <a:t>D</a:t>
            </a:r>
            <a:r>
              <a:rPr lang="en-US" sz="1400" i="1" dirty="0" err="1"/>
              <a:t>u</a:t>
            </a:r>
            <a:r>
              <a:rPr lang="en-US" sz="1400" i="1" baseline="-25000" dirty="0" err="1"/>
              <a:t>ocv</a:t>
            </a:r>
            <a:r>
              <a:rPr lang="en-US" sz="1400" dirty="0"/>
              <a:t>: cells with high &amp; low capacities (</a:t>
            </a:r>
            <a:r>
              <a:rPr lang="en-US" sz="1400" dirty="0">
                <a:solidFill>
                  <a:schemeClr val="accent1"/>
                </a:solidFill>
              </a:rPr>
              <a:t>●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>
                <a:solidFill>
                  <a:schemeClr val="accent3"/>
                </a:solidFill>
              </a:rPr>
              <a:t>●</a:t>
            </a:r>
            <a:r>
              <a:rPr lang="en-US" sz="1400" dirty="0">
                <a:solidFill>
                  <a:srgbClr val="C00000"/>
                </a:solidFill>
              </a:rPr>
              <a:t> </a:t>
            </a:r>
            <a:r>
              <a:rPr lang="en-US" sz="1400" dirty="0">
                <a:solidFill>
                  <a:srgbClr val="92D050"/>
                </a:solidFill>
              </a:rPr>
              <a:t>●</a:t>
            </a:r>
            <a:r>
              <a:rPr lang="en-US" sz="1400" dirty="0"/>
              <a:t>) </a:t>
            </a:r>
            <a:r>
              <a:rPr lang="en-US" sz="1400" b="1" dirty="0"/>
              <a:t>and faulty cell </a:t>
            </a:r>
            <a:r>
              <a:rPr lang="en-US" sz="1400" dirty="0"/>
              <a:t>(</a:t>
            </a:r>
            <a:r>
              <a:rPr lang="en-US" sz="1400" dirty="0">
                <a:solidFill>
                  <a:srgbClr val="C00000"/>
                </a:solidFill>
              </a:rPr>
              <a:t>●</a:t>
            </a:r>
            <a:r>
              <a:rPr lang="en-US" sz="1400" dirty="0"/>
              <a:t>) detectable as outliers</a:t>
            </a:r>
          </a:p>
          <a:p>
            <a:pPr marL="180000" lvl="2" indent="-179388" defTabSz="864017">
              <a:lnSpc>
                <a:spcPct val="120000"/>
              </a:lnSpc>
              <a:spcBef>
                <a:spcPts val="800"/>
              </a:spcBef>
              <a:buFont typeface="Arial" panose="020B0604020202020204" pitchFamily="34" charset="0"/>
              <a:buChar char="•"/>
              <a:defRPr/>
            </a:pPr>
            <a:r>
              <a:rPr lang="en-US" sz="1400" dirty="0"/>
              <a:t>Continues self discharge due to low </a:t>
            </a:r>
            <a:r>
              <a:rPr lang="en-US" sz="1400" dirty="0" err="1"/>
              <a:t>R</a:t>
            </a:r>
            <a:r>
              <a:rPr lang="en-US" sz="1400" baseline="-25000" dirty="0" err="1"/>
              <a:t>isc</a:t>
            </a:r>
            <a:r>
              <a:rPr lang="en-US" sz="1400" dirty="0"/>
              <a:t> for faulty cell detectable as permanent deviation of measured and estimated </a:t>
            </a:r>
            <a:r>
              <a:rPr lang="en-US" sz="1400" dirty="0" err="1">
                <a:latin typeface="Symbol" panose="05050102010706020507" pitchFamily="18" charset="2"/>
              </a:rPr>
              <a:t>D</a:t>
            </a:r>
            <a:r>
              <a:rPr lang="en-US" sz="1400" dirty="0" err="1"/>
              <a:t>ocv</a:t>
            </a:r>
            <a:r>
              <a:rPr lang="en-US" sz="1400" dirty="0"/>
              <a:t> value (</a:t>
            </a:r>
            <a:r>
              <a:rPr lang="en-US" sz="1400" dirty="0">
                <a:solidFill>
                  <a:srgbClr val="C00000"/>
                </a:solidFill>
              </a:rPr>
              <a:t>●</a:t>
            </a:r>
            <a:r>
              <a:rPr lang="en-US" sz="1400" dirty="0"/>
              <a:t>)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91327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1A0A93B-DE37-968C-8E4D-2F061F4024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7EFB3FD9-8797-3D38-B6B3-05D0D5F41F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Anomaly Detection – Random Forest Classification Method</a:t>
            </a:r>
          </a:p>
        </p:txBody>
      </p:sp>
      <p:sp>
        <p:nvSpPr>
          <p:cNvPr id="2" name="Foliennummernplatzhalter 1">
            <a:extLst>
              <a:ext uri="{FF2B5EF4-FFF2-40B4-BE49-F238E27FC236}">
                <a16:creationId xmlns:a16="http://schemas.microsoft.com/office/drawing/2014/main" id="{BF16E06F-FE77-B4D7-C36C-EA79583C92B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D6C52D8-AF7F-4297-9A35-2617B7FF180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8196814A-FF5B-93EA-C94F-EB6641146C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IAV  10/2024  TD-E5  JoWl  Status: released, public</a:t>
            </a:r>
            <a:endParaRPr lang="en-US" dirty="0"/>
          </a:p>
        </p:txBody>
      </p:sp>
      <p:cxnSp>
        <p:nvCxnSpPr>
          <p:cNvPr id="198" name="Gerader Verbinder 197">
            <a:extLst>
              <a:ext uri="{FF2B5EF4-FFF2-40B4-BE49-F238E27FC236}">
                <a16:creationId xmlns:a16="http://schemas.microsoft.com/office/drawing/2014/main" id="{BEFAB138-5800-22D7-FF6D-6A0ECBC136A6}"/>
              </a:ext>
            </a:extLst>
          </p:cNvPr>
          <p:cNvCxnSpPr>
            <a:cxnSpLocks/>
            <a:stCxn id="199" idx="3"/>
            <a:endCxn id="200" idx="1"/>
          </p:cNvCxnSpPr>
          <p:nvPr/>
        </p:nvCxnSpPr>
        <p:spPr>
          <a:xfrm>
            <a:off x="1911262" y="1627016"/>
            <a:ext cx="1028994" cy="0"/>
          </a:xfrm>
          <a:prstGeom prst="line">
            <a:avLst/>
          </a:prstGeom>
          <a:ln w="28575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7" name="Gerader Verbinder 206">
            <a:extLst>
              <a:ext uri="{FF2B5EF4-FFF2-40B4-BE49-F238E27FC236}">
                <a16:creationId xmlns:a16="http://schemas.microsoft.com/office/drawing/2014/main" id="{60C3395D-B0F9-6892-59DE-703A335FB04A}"/>
              </a:ext>
            </a:extLst>
          </p:cNvPr>
          <p:cNvCxnSpPr>
            <a:cxnSpLocks/>
            <a:stCxn id="200" idx="3"/>
            <a:endCxn id="201" idx="1"/>
          </p:cNvCxnSpPr>
          <p:nvPr/>
        </p:nvCxnSpPr>
        <p:spPr>
          <a:xfrm>
            <a:off x="4311856" y="1627016"/>
            <a:ext cx="1028994" cy="0"/>
          </a:xfrm>
          <a:prstGeom prst="line">
            <a:avLst/>
          </a:prstGeom>
          <a:ln w="28575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0" name="Gerader Verbinder 209">
            <a:extLst>
              <a:ext uri="{FF2B5EF4-FFF2-40B4-BE49-F238E27FC236}">
                <a16:creationId xmlns:a16="http://schemas.microsoft.com/office/drawing/2014/main" id="{6EAE4604-7C0C-D914-4CDA-56693A2B0455}"/>
              </a:ext>
            </a:extLst>
          </p:cNvPr>
          <p:cNvCxnSpPr>
            <a:cxnSpLocks/>
            <a:stCxn id="201" idx="2"/>
            <a:endCxn id="202" idx="0"/>
          </p:cNvCxnSpPr>
          <p:nvPr/>
        </p:nvCxnSpPr>
        <p:spPr>
          <a:xfrm>
            <a:off x="6274742" y="1947159"/>
            <a:ext cx="0" cy="572884"/>
          </a:xfrm>
          <a:prstGeom prst="line">
            <a:avLst/>
          </a:prstGeom>
          <a:ln w="28575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8" name="Gerader Verbinder 227">
            <a:extLst>
              <a:ext uri="{FF2B5EF4-FFF2-40B4-BE49-F238E27FC236}">
                <a16:creationId xmlns:a16="http://schemas.microsoft.com/office/drawing/2014/main" id="{3730165E-BE63-0753-42A2-81390DC5DE9B}"/>
              </a:ext>
            </a:extLst>
          </p:cNvPr>
          <p:cNvCxnSpPr>
            <a:cxnSpLocks/>
            <a:endCxn id="202" idx="1"/>
          </p:cNvCxnSpPr>
          <p:nvPr/>
        </p:nvCxnSpPr>
        <p:spPr>
          <a:xfrm>
            <a:off x="4311856" y="2840186"/>
            <a:ext cx="1028994" cy="0"/>
          </a:xfrm>
          <a:prstGeom prst="line">
            <a:avLst/>
          </a:prstGeom>
          <a:ln w="28575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7" name="Textfeld 246">
            <a:extLst>
              <a:ext uri="{FF2B5EF4-FFF2-40B4-BE49-F238E27FC236}">
                <a16:creationId xmlns:a16="http://schemas.microsoft.com/office/drawing/2014/main" id="{6B9C4F09-3469-E83F-F12A-7FC4A8B7C94A}"/>
              </a:ext>
            </a:extLst>
          </p:cNvPr>
          <p:cNvSpPr txBox="1"/>
          <p:nvPr/>
        </p:nvSpPr>
        <p:spPr>
          <a:xfrm>
            <a:off x="7738645" y="1306233"/>
            <a:ext cx="3243389" cy="585610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>
                <a:solidFill>
                  <a:srgbClr val="F80000"/>
                </a:solidFill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Bef>
                <a:spcPts val="1600"/>
              </a:spcBef>
            </a:pPr>
            <a:r>
              <a:rPr lang="en-US" sz="1400" b="1" dirty="0">
                <a:solidFill>
                  <a:schemeClr val="accent5"/>
                </a:solidFill>
              </a:rPr>
              <a:t>Accuracy depends on the definition and extraction of features.</a:t>
            </a:r>
          </a:p>
        </p:txBody>
      </p:sp>
      <p:cxnSp>
        <p:nvCxnSpPr>
          <p:cNvPr id="248" name="Gerader Verbinder 247">
            <a:extLst>
              <a:ext uri="{FF2B5EF4-FFF2-40B4-BE49-F238E27FC236}">
                <a16:creationId xmlns:a16="http://schemas.microsoft.com/office/drawing/2014/main" id="{CE5BFCF5-3659-C616-D644-3D3AB28167D9}"/>
              </a:ext>
            </a:extLst>
          </p:cNvPr>
          <p:cNvCxnSpPr>
            <a:cxnSpLocks/>
            <a:stCxn id="202" idx="3"/>
            <a:endCxn id="303" idx="1"/>
          </p:cNvCxnSpPr>
          <p:nvPr/>
        </p:nvCxnSpPr>
        <p:spPr>
          <a:xfrm>
            <a:off x="7208634" y="2840186"/>
            <a:ext cx="1035730" cy="0"/>
          </a:xfrm>
          <a:prstGeom prst="line">
            <a:avLst/>
          </a:prstGeom>
          <a:ln w="28575" cmpd="sng">
            <a:solidFill>
              <a:schemeClr val="tx1"/>
            </a:solidFill>
            <a:prstDash val="solid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2" name="Rechteck 201">
            <a:extLst>
              <a:ext uri="{FF2B5EF4-FFF2-40B4-BE49-F238E27FC236}">
                <a16:creationId xmlns:a16="http://schemas.microsoft.com/office/drawing/2014/main" id="{1FCF2954-A480-9776-01CD-46C306080764}"/>
              </a:ext>
            </a:extLst>
          </p:cNvPr>
          <p:cNvSpPr/>
          <p:nvPr/>
        </p:nvSpPr>
        <p:spPr>
          <a:xfrm>
            <a:off x="5340850" y="2520043"/>
            <a:ext cx="1867784" cy="640286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Classification with trained model</a:t>
            </a:r>
          </a:p>
        </p:txBody>
      </p:sp>
      <p:sp>
        <p:nvSpPr>
          <p:cNvPr id="199" name="Rechteck 198">
            <a:extLst>
              <a:ext uri="{FF2B5EF4-FFF2-40B4-BE49-F238E27FC236}">
                <a16:creationId xmlns:a16="http://schemas.microsoft.com/office/drawing/2014/main" id="{E77F9B32-7A7C-17CA-68EB-D531B930C4F8}"/>
              </a:ext>
            </a:extLst>
          </p:cNvPr>
          <p:cNvSpPr/>
          <p:nvPr/>
        </p:nvSpPr>
        <p:spPr>
          <a:xfrm>
            <a:off x="539662" y="1306873"/>
            <a:ext cx="1371600" cy="640286"/>
          </a:xfrm>
          <a:prstGeom prst="rect">
            <a:avLst/>
          </a:prstGeom>
          <a:solidFill>
            <a:schemeClr val="tx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Training data set</a:t>
            </a:r>
          </a:p>
        </p:txBody>
      </p:sp>
      <p:sp>
        <p:nvSpPr>
          <p:cNvPr id="200" name="Rechteck 199">
            <a:extLst>
              <a:ext uri="{FF2B5EF4-FFF2-40B4-BE49-F238E27FC236}">
                <a16:creationId xmlns:a16="http://schemas.microsoft.com/office/drawing/2014/main" id="{4CB96DDC-3B88-EB22-5B76-FB9158B86801}"/>
              </a:ext>
            </a:extLst>
          </p:cNvPr>
          <p:cNvSpPr/>
          <p:nvPr/>
        </p:nvSpPr>
        <p:spPr>
          <a:xfrm>
            <a:off x="2940256" y="1306873"/>
            <a:ext cx="1371600" cy="640286"/>
          </a:xfrm>
          <a:prstGeom prst="rect">
            <a:avLst/>
          </a:prstGeom>
          <a:solidFill>
            <a:schemeClr val="tx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Feature extraction</a:t>
            </a:r>
          </a:p>
        </p:txBody>
      </p:sp>
      <p:sp>
        <p:nvSpPr>
          <p:cNvPr id="201" name="Rechteck 200">
            <a:extLst>
              <a:ext uri="{FF2B5EF4-FFF2-40B4-BE49-F238E27FC236}">
                <a16:creationId xmlns:a16="http://schemas.microsoft.com/office/drawing/2014/main" id="{BF7EC5D9-1059-4A44-E530-EC0FFBC0F76B}"/>
              </a:ext>
            </a:extLst>
          </p:cNvPr>
          <p:cNvSpPr/>
          <p:nvPr/>
        </p:nvSpPr>
        <p:spPr>
          <a:xfrm>
            <a:off x="5340850" y="1306873"/>
            <a:ext cx="1867784" cy="640286"/>
          </a:xfrm>
          <a:prstGeom prst="rect">
            <a:avLst/>
          </a:prstGeom>
          <a:solidFill>
            <a:schemeClr val="tx2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Training of RF model</a:t>
            </a:r>
          </a:p>
        </p:txBody>
      </p:sp>
      <p:sp>
        <p:nvSpPr>
          <p:cNvPr id="203" name="Rechteck 202">
            <a:extLst>
              <a:ext uri="{FF2B5EF4-FFF2-40B4-BE49-F238E27FC236}">
                <a16:creationId xmlns:a16="http://schemas.microsoft.com/office/drawing/2014/main" id="{F8AB2C76-AB28-7DEE-47C0-07F7CE83AC55}"/>
              </a:ext>
            </a:extLst>
          </p:cNvPr>
          <p:cNvSpPr/>
          <p:nvPr/>
        </p:nvSpPr>
        <p:spPr>
          <a:xfrm>
            <a:off x="2940256" y="2520043"/>
            <a:ext cx="1371600" cy="640286"/>
          </a:xfrm>
          <a:prstGeom prst="rect">
            <a:avLst/>
          </a:prstGeom>
          <a:solidFill>
            <a:schemeClr val="accent1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</a:rPr>
              <a:t>Test data set</a:t>
            </a:r>
          </a:p>
        </p:txBody>
      </p:sp>
      <p:sp>
        <p:nvSpPr>
          <p:cNvPr id="249" name="TextBox 1">
            <a:extLst>
              <a:ext uri="{FF2B5EF4-FFF2-40B4-BE49-F238E27FC236}">
                <a16:creationId xmlns:a16="http://schemas.microsoft.com/office/drawing/2014/main" id="{DCF86B28-E50E-8430-6A22-871D21C612FB}"/>
              </a:ext>
            </a:extLst>
          </p:cNvPr>
          <p:cNvSpPr txBox="1"/>
          <p:nvPr/>
        </p:nvSpPr>
        <p:spPr>
          <a:xfrm>
            <a:off x="5455137" y="2023510"/>
            <a:ext cx="792787" cy="369332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algn="ctr" defTabSz="863996">
              <a:spcBef>
                <a:spcPts val="600"/>
              </a:spcBef>
            </a:pPr>
            <a:r>
              <a:rPr lang="en-US" sz="1200" dirty="0">
                <a:solidFill>
                  <a:prstClr val="black"/>
                </a:solidFill>
                <a:latin typeface="Arial"/>
              </a:rPr>
              <a:t>Model parameters</a:t>
            </a:r>
            <a:endParaRPr lang="en-US" sz="1200" dirty="0">
              <a:latin typeface="Symbol" panose="05050102010706020507" pitchFamily="18" charset="2"/>
            </a:endParaRPr>
          </a:p>
        </p:txBody>
      </p:sp>
      <p:sp>
        <p:nvSpPr>
          <p:cNvPr id="303" name="Rechteck 302">
            <a:extLst>
              <a:ext uri="{FF2B5EF4-FFF2-40B4-BE49-F238E27FC236}">
                <a16:creationId xmlns:a16="http://schemas.microsoft.com/office/drawing/2014/main" id="{CED1127B-36A7-0329-6459-D2D409622CDA}"/>
              </a:ext>
            </a:extLst>
          </p:cNvPr>
          <p:cNvSpPr/>
          <p:nvPr/>
        </p:nvSpPr>
        <p:spPr>
          <a:xfrm>
            <a:off x="8244364" y="2520043"/>
            <a:ext cx="1371600" cy="640286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08000" tIns="72000" rIns="108000" bIns="108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b="1" dirty="0">
                <a:solidFill>
                  <a:schemeClr val="tx1"/>
                </a:solidFill>
              </a:rPr>
              <a:t>Result</a:t>
            </a:r>
          </a:p>
        </p:txBody>
      </p:sp>
      <p:grpSp>
        <p:nvGrpSpPr>
          <p:cNvPr id="351" name="Gruppieren 350">
            <a:extLst>
              <a:ext uri="{FF2B5EF4-FFF2-40B4-BE49-F238E27FC236}">
                <a16:creationId xmlns:a16="http://schemas.microsoft.com/office/drawing/2014/main" id="{5CEE44A5-9271-6C06-C67B-9B5D975F6F0A}"/>
              </a:ext>
            </a:extLst>
          </p:cNvPr>
          <p:cNvGrpSpPr/>
          <p:nvPr/>
        </p:nvGrpSpPr>
        <p:grpSpPr>
          <a:xfrm>
            <a:off x="539751" y="3540584"/>
            <a:ext cx="3600454" cy="2291887"/>
            <a:chOff x="539751" y="3540584"/>
            <a:chExt cx="3600454" cy="2291887"/>
          </a:xfrm>
        </p:grpSpPr>
        <p:sp>
          <p:nvSpPr>
            <p:cNvPr id="250" name="TextBox 1">
              <a:extLst>
                <a:ext uri="{FF2B5EF4-FFF2-40B4-BE49-F238E27FC236}">
                  <a16:creationId xmlns:a16="http://schemas.microsoft.com/office/drawing/2014/main" id="{70E9AEE2-5EA9-64E8-6BAF-92EB409A246F}"/>
                </a:ext>
              </a:extLst>
            </p:cNvPr>
            <p:cNvSpPr txBox="1"/>
            <p:nvPr/>
          </p:nvSpPr>
          <p:spPr>
            <a:xfrm>
              <a:off x="731044" y="3651739"/>
              <a:ext cx="3298822" cy="1758238"/>
            </a:xfrm>
            <a:prstGeom prst="rect">
              <a:avLst/>
            </a:prstGeom>
          </p:spPr>
          <p:txBody>
            <a:bodyPr vert="horz" wrap="square" lIns="0" tIns="0" rIns="0" bIns="0" rtlCol="0">
              <a:spAutoFit/>
            </a:bodyPr>
            <a:lstStyle/>
            <a:p>
              <a:pPr defTabSz="863996">
                <a:lnSpc>
                  <a:spcPct val="120000"/>
                </a:lnSpc>
                <a:spcBef>
                  <a:spcPts val="600"/>
                </a:spcBef>
              </a:pPr>
              <a:r>
                <a:rPr lang="en-US" sz="1400" b="1" dirty="0">
                  <a:solidFill>
                    <a:prstClr val="black"/>
                  </a:solidFill>
                </a:rPr>
                <a:t>Selected Features: </a:t>
              </a:r>
            </a:p>
            <a:p>
              <a:pPr marL="171450" indent="-171450" defTabSz="863996">
                <a:lnSpc>
                  <a:spcPct val="12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prstClr val="black"/>
                  </a:solidFill>
                </a:rPr>
                <a:t>Energy loss during discharge and charge cycle</a:t>
              </a:r>
            </a:p>
            <a:p>
              <a:pPr marL="171450" indent="-171450" defTabSz="863996">
                <a:lnSpc>
                  <a:spcPct val="12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prstClr val="black"/>
                  </a:solidFill>
                </a:rPr>
                <a:t>Change in equivalent resistance of the cell</a:t>
              </a:r>
              <a:endParaRPr lang="en-US" sz="1400" baseline="-25000" dirty="0">
                <a:solidFill>
                  <a:prstClr val="black"/>
                </a:solidFill>
              </a:endParaRPr>
            </a:p>
            <a:p>
              <a:pPr marL="171450" indent="-171450" defTabSz="863996">
                <a:lnSpc>
                  <a:spcPct val="120000"/>
                </a:lnSpc>
                <a:spcBef>
                  <a:spcPts val="600"/>
                </a:spcBef>
                <a:buFont typeface="Arial" panose="020B0604020202020204" pitchFamily="34" charset="0"/>
                <a:buChar char="•"/>
              </a:pPr>
              <a:r>
                <a:rPr lang="en-US" sz="1400" dirty="0">
                  <a:solidFill>
                    <a:prstClr val="black"/>
                  </a:solidFill>
                </a:rPr>
                <a:t>Voltage drop during idle time</a:t>
              </a:r>
            </a:p>
          </p:txBody>
        </p:sp>
        <p:sp>
          <p:nvSpPr>
            <p:cNvPr id="307" name="Sprechblase: rechteckig 306">
              <a:extLst>
                <a:ext uri="{FF2B5EF4-FFF2-40B4-BE49-F238E27FC236}">
                  <a16:creationId xmlns:a16="http://schemas.microsoft.com/office/drawing/2014/main" id="{174295FD-0612-9634-F461-FE30191030EC}"/>
                </a:ext>
              </a:extLst>
            </p:cNvPr>
            <p:cNvSpPr/>
            <p:nvPr/>
          </p:nvSpPr>
          <p:spPr>
            <a:xfrm rot="16200000">
              <a:off x="1194034" y="2886301"/>
              <a:ext cx="2291887" cy="3600454"/>
            </a:xfrm>
            <a:prstGeom prst="wedgeRectCallout">
              <a:avLst>
                <a:gd name="adj1" fmla="val 44994"/>
                <a:gd name="adj2" fmla="val -10967"/>
              </a:avLst>
            </a:prstGeom>
            <a:noFill/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t"/>
            <a:lstStyle/>
            <a:p>
              <a:pPr algn="l">
                <a:spcBef>
                  <a:spcPts val="800"/>
                </a:spcBef>
              </a:pP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grpSp>
        <p:nvGrpSpPr>
          <p:cNvPr id="352" name="Gruppieren 351">
            <a:extLst>
              <a:ext uri="{FF2B5EF4-FFF2-40B4-BE49-F238E27FC236}">
                <a16:creationId xmlns:a16="http://schemas.microsoft.com/office/drawing/2014/main" id="{7A1B1385-2419-E46A-6F12-CCDBBEF46EB4}"/>
              </a:ext>
            </a:extLst>
          </p:cNvPr>
          <p:cNvGrpSpPr/>
          <p:nvPr/>
        </p:nvGrpSpPr>
        <p:grpSpPr>
          <a:xfrm>
            <a:off x="4693446" y="3544888"/>
            <a:ext cx="5562600" cy="2291885"/>
            <a:chOff x="4693446" y="3544888"/>
            <a:chExt cx="5562600" cy="2291885"/>
          </a:xfrm>
        </p:grpSpPr>
        <p:sp>
          <p:nvSpPr>
            <p:cNvPr id="255" name="Sprechblase: rechteckig 254">
              <a:extLst>
                <a:ext uri="{FF2B5EF4-FFF2-40B4-BE49-F238E27FC236}">
                  <a16:creationId xmlns:a16="http://schemas.microsoft.com/office/drawing/2014/main" id="{2E3B8DAA-66BD-7515-42AB-DD961BBA2E40}"/>
                </a:ext>
              </a:extLst>
            </p:cNvPr>
            <p:cNvSpPr/>
            <p:nvPr/>
          </p:nvSpPr>
          <p:spPr>
            <a:xfrm rot="16200000">
              <a:off x="6328803" y="1909531"/>
              <a:ext cx="2291885" cy="5562600"/>
            </a:xfrm>
            <a:prstGeom prst="wedgeRectCallout">
              <a:avLst>
                <a:gd name="adj1" fmla="val 66478"/>
                <a:gd name="adj2" fmla="val -21436"/>
              </a:avLst>
            </a:prstGeom>
            <a:noFill/>
            <a:ln>
              <a:solidFill>
                <a:schemeClr val="accent2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44000" tIns="108000" rIns="144000" bIns="144000" rtlCol="0" anchor="t"/>
            <a:lstStyle/>
            <a:p>
              <a:pPr algn="l">
                <a:spcBef>
                  <a:spcPts val="800"/>
                </a:spcBef>
              </a:pPr>
              <a:endParaRPr lang="en-US" sz="1400" dirty="0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grpSp>
          <p:nvGrpSpPr>
            <p:cNvPr id="337" name="Gruppieren 336">
              <a:extLst>
                <a:ext uri="{FF2B5EF4-FFF2-40B4-BE49-F238E27FC236}">
                  <a16:creationId xmlns:a16="http://schemas.microsoft.com/office/drawing/2014/main" id="{3D1CE82F-EBD7-A708-7D4A-A3252CDE71DE}"/>
                </a:ext>
              </a:extLst>
            </p:cNvPr>
            <p:cNvGrpSpPr/>
            <p:nvPr/>
          </p:nvGrpSpPr>
          <p:grpSpPr>
            <a:xfrm>
              <a:off x="4924622" y="3659236"/>
              <a:ext cx="5102498" cy="2040372"/>
              <a:chOff x="4924622" y="3659236"/>
              <a:chExt cx="5102498" cy="2040372"/>
            </a:xfrm>
          </p:grpSpPr>
          <p:sp>
            <p:nvSpPr>
              <p:cNvPr id="91" name="Textfeld 90">
                <a:extLst>
                  <a:ext uri="{FF2B5EF4-FFF2-40B4-BE49-F238E27FC236}">
                    <a16:creationId xmlns:a16="http://schemas.microsoft.com/office/drawing/2014/main" id="{57D471D8-FAAA-5023-89CF-069A59B91529}"/>
                  </a:ext>
                </a:extLst>
              </p:cNvPr>
              <p:cNvSpPr txBox="1"/>
              <p:nvPr/>
            </p:nvSpPr>
            <p:spPr>
              <a:xfrm>
                <a:off x="5601611" y="3659236"/>
                <a:ext cx="2306722" cy="2154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ctr">
                  <a:spcBef>
                    <a:spcPts val="800"/>
                  </a:spcBef>
                </a:pPr>
                <a:r>
                  <a:rPr lang="en-US" sz="1400" dirty="0"/>
                  <a:t>Input data set with </a:t>
                </a:r>
                <a:r>
                  <a:rPr lang="en-US" sz="1400" b="1" i="1" dirty="0"/>
                  <a:t>n</a:t>
                </a:r>
                <a:r>
                  <a:rPr lang="en-US" sz="1400" dirty="0"/>
                  <a:t> features</a:t>
                </a:r>
              </a:p>
            </p:txBody>
          </p:sp>
          <p:grpSp>
            <p:nvGrpSpPr>
              <p:cNvPr id="150" name="Gruppieren 149">
                <a:extLst>
                  <a:ext uri="{FF2B5EF4-FFF2-40B4-BE49-F238E27FC236}">
                    <a16:creationId xmlns:a16="http://schemas.microsoft.com/office/drawing/2014/main" id="{B1747838-3B09-CFCB-3710-56EEAF8B7231}"/>
                  </a:ext>
                </a:extLst>
              </p:cNvPr>
              <p:cNvGrpSpPr/>
              <p:nvPr/>
            </p:nvGrpSpPr>
            <p:grpSpPr>
              <a:xfrm>
                <a:off x="4924622" y="4067475"/>
                <a:ext cx="950102" cy="837303"/>
                <a:chOff x="582076" y="1614098"/>
                <a:chExt cx="950102" cy="837303"/>
              </a:xfrm>
            </p:grpSpPr>
            <p:sp>
              <p:nvSpPr>
                <p:cNvPr id="97" name="Ellipse 96">
                  <a:extLst>
                    <a:ext uri="{FF2B5EF4-FFF2-40B4-BE49-F238E27FC236}">
                      <a16:creationId xmlns:a16="http://schemas.microsoft.com/office/drawing/2014/main" id="{4442BC3B-2A05-8E06-51CB-2C7BDC3E89BB}"/>
                    </a:ext>
                  </a:extLst>
                </p:cNvPr>
                <p:cNvSpPr/>
                <p:nvPr/>
              </p:nvSpPr>
              <p:spPr>
                <a:xfrm>
                  <a:off x="969651" y="1614098"/>
                  <a:ext cx="174953" cy="17495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8" name="Ellipse 97">
                  <a:extLst>
                    <a:ext uri="{FF2B5EF4-FFF2-40B4-BE49-F238E27FC236}">
                      <a16:creationId xmlns:a16="http://schemas.microsoft.com/office/drawing/2014/main" id="{6B8B864E-EA59-F1AC-C97D-2ABFAF7B1721}"/>
                    </a:ext>
                  </a:extLst>
                </p:cNvPr>
                <p:cNvSpPr/>
                <p:nvPr/>
              </p:nvSpPr>
              <p:spPr>
                <a:xfrm>
                  <a:off x="711268" y="1943295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99" name="Ellipse 98">
                  <a:extLst>
                    <a:ext uri="{FF2B5EF4-FFF2-40B4-BE49-F238E27FC236}">
                      <a16:creationId xmlns:a16="http://schemas.microsoft.com/office/drawing/2014/main" id="{50C4B0BB-2520-D5C4-B492-3BAD161DA5E0}"/>
                    </a:ext>
                  </a:extLst>
                </p:cNvPr>
                <p:cNvSpPr/>
                <p:nvPr/>
              </p:nvSpPr>
              <p:spPr>
                <a:xfrm>
                  <a:off x="1228034" y="1943295"/>
                  <a:ext cx="174953" cy="17495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0" name="Ellipse 99">
                  <a:extLst>
                    <a:ext uri="{FF2B5EF4-FFF2-40B4-BE49-F238E27FC236}">
                      <a16:creationId xmlns:a16="http://schemas.microsoft.com/office/drawing/2014/main" id="{6C76BA76-E0A7-D6E0-C6A9-E97206F63A7C}"/>
                    </a:ext>
                  </a:extLst>
                </p:cNvPr>
                <p:cNvSpPr/>
                <p:nvPr/>
              </p:nvSpPr>
              <p:spPr>
                <a:xfrm>
                  <a:off x="582076" y="2276448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1" name="Ellipse 100">
                  <a:extLst>
                    <a:ext uri="{FF2B5EF4-FFF2-40B4-BE49-F238E27FC236}">
                      <a16:creationId xmlns:a16="http://schemas.microsoft.com/office/drawing/2014/main" id="{A0666445-48EE-9B8A-42E2-F259B7990970}"/>
                    </a:ext>
                  </a:extLst>
                </p:cNvPr>
                <p:cNvSpPr/>
                <p:nvPr/>
              </p:nvSpPr>
              <p:spPr>
                <a:xfrm>
                  <a:off x="1098842" y="2276448"/>
                  <a:ext cx="174953" cy="17495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2" name="Ellipse 101">
                  <a:extLst>
                    <a:ext uri="{FF2B5EF4-FFF2-40B4-BE49-F238E27FC236}">
                      <a16:creationId xmlns:a16="http://schemas.microsoft.com/office/drawing/2014/main" id="{63DF9602-8759-0606-EFFA-BAF945FBD1DF}"/>
                    </a:ext>
                  </a:extLst>
                </p:cNvPr>
                <p:cNvSpPr/>
                <p:nvPr/>
              </p:nvSpPr>
              <p:spPr>
                <a:xfrm>
                  <a:off x="840459" y="2276448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03" name="Ellipse 102">
                  <a:extLst>
                    <a:ext uri="{FF2B5EF4-FFF2-40B4-BE49-F238E27FC236}">
                      <a16:creationId xmlns:a16="http://schemas.microsoft.com/office/drawing/2014/main" id="{FBC11E62-2AE1-853A-9A9D-A6067EBC6803}"/>
                    </a:ext>
                  </a:extLst>
                </p:cNvPr>
                <p:cNvSpPr/>
                <p:nvPr/>
              </p:nvSpPr>
              <p:spPr>
                <a:xfrm>
                  <a:off x="1357225" y="2276448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32" name="Verbinder: gewinkelt 131">
                  <a:extLst>
                    <a:ext uri="{FF2B5EF4-FFF2-40B4-BE49-F238E27FC236}">
                      <a16:creationId xmlns:a16="http://schemas.microsoft.com/office/drawing/2014/main" id="{C53A934D-8D23-7D22-6EA3-FB4B493BC2E0}"/>
                    </a:ext>
                  </a:extLst>
                </p:cNvPr>
                <p:cNvCxnSpPr>
                  <a:cxnSpLocks/>
                  <a:stCxn id="97" idx="4"/>
                  <a:endCxn id="98" idx="0"/>
                </p:cNvCxnSpPr>
                <p:nvPr/>
              </p:nvCxnSpPr>
              <p:spPr>
                <a:xfrm rot="5400000">
                  <a:off x="850815" y="1736982"/>
                  <a:ext cx="154244" cy="258383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Verbinder: gewinkelt 132">
                  <a:extLst>
                    <a:ext uri="{FF2B5EF4-FFF2-40B4-BE49-F238E27FC236}">
                      <a16:creationId xmlns:a16="http://schemas.microsoft.com/office/drawing/2014/main" id="{6102A1C3-E1E2-59E2-DF8B-8F846FF9C454}"/>
                    </a:ext>
                  </a:extLst>
                </p:cNvPr>
                <p:cNvCxnSpPr>
                  <a:cxnSpLocks/>
                  <a:stCxn id="97" idx="4"/>
                  <a:endCxn id="99" idx="0"/>
                </p:cNvCxnSpPr>
                <p:nvPr/>
              </p:nvCxnSpPr>
              <p:spPr>
                <a:xfrm rot="16200000" flipH="1">
                  <a:off x="1109197" y="1736981"/>
                  <a:ext cx="154244" cy="258383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8" name="Verbinder: gewinkelt 137">
                  <a:extLst>
                    <a:ext uri="{FF2B5EF4-FFF2-40B4-BE49-F238E27FC236}">
                      <a16:creationId xmlns:a16="http://schemas.microsoft.com/office/drawing/2014/main" id="{E9C122DE-B4CF-C24C-04B5-3E5E1DFFCF40}"/>
                    </a:ext>
                  </a:extLst>
                </p:cNvPr>
                <p:cNvCxnSpPr>
                  <a:cxnSpLocks/>
                  <a:stCxn id="98" idx="4"/>
                  <a:endCxn id="100" idx="0"/>
                </p:cNvCxnSpPr>
                <p:nvPr/>
              </p:nvCxnSpPr>
              <p:spPr>
                <a:xfrm rot="5400000">
                  <a:off x="655049" y="2132752"/>
                  <a:ext cx="158200" cy="129192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9" name="Verbinder: gewinkelt 138">
                  <a:extLst>
                    <a:ext uri="{FF2B5EF4-FFF2-40B4-BE49-F238E27FC236}">
                      <a16:creationId xmlns:a16="http://schemas.microsoft.com/office/drawing/2014/main" id="{363B5A7A-C22D-E1B5-63CC-DB2622DD64C2}"/>
                    </a:ext>
                  </a:extLst>
                </p:cNvPr>
                <p:cNvCxnSpPr>
                  <a:cxnSpLocks/>
                  <a:stCxn id="98" idx="4"/>
                  <a:endCxn id="102" idx="0"/>
                </p:cNvCxnSpPr>
                <p:nvPr/>
              </p:nvCxnSpPr>
              <p:spPr>
                <a:xfrm rot="16200000" flipH="1">
                  <a:off x="784240" y="2132752"/>
                  <a:ext cx="158200" cy="129191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4" name="Verbinder: gewinkelt 143">
                  <a:extLst>
                    <a:ext uri="{FF2B5EF4-FFF2-40B4-BE49-F238E27FC236}">
                      <a16:creationId xmlns:a16="http://schemas.microsoft.com/office/drawing/2014/main" id="{B1042DF6-E314-DB7A-CFAE-CF58D630C542}"/>
                    </a:ext>
                  </a:extLst>
                </p:cNvPr>
                <p:cNvCxnSpPr>
                  <a:cxnSpLocks/>
                  <a:stCxn id="99" idx="4"/>
                  <a:endCxn id="101" idx="0"/>
                </p:cNvCxnSpPr>
                <p:nvPr/>
              </p:nvCxnSpPr>
              <p:spPr>
                <a:xfrm rot="5400000">
                  <a:off x="1171815" y="2132752"/>
                  <a:ext cx="158200" cy="129192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5" name="Verbinder: gewinkelt 144">
                  <a:extLst>
                    <a:ext uri="{FF2B5EF4-FFF2-40B4-BE49-F238E27FC236}">
                      <a16:creationId xmlns:a16="http://schemas.microsoft.com/office/drawing/2014/main" id="{B2650F20-9AD8-ECFA-3628-299EDC1844C5}"/>
                    </a:ext>
                  </a:extLst>
                </p:cNvPr>
                <p:cNvCxnSpPr>
                  <a:cxnSpLocks/>
                  <a:stCxn id="99" idx="4"/>
                  <a:endCxn id="103" idx="0"/>
                </p:cNvCxnSpPr>
                <p:nvPr/>
              </p:nvCxnSpPr>
              <p:spPr>
                <a:xfrm rot="16200000" flipH="1">
                  <a:off x="1301006" y="2132752"/>
                  <a:ext cx="158200" cy="129191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51" name="Gruppieren 150">
                <a:extLst>
                  <a:ext uri="{FF2B5EF4-FFF2-40B4-BE49-F238E27FC236}">
                    <a16:creationId xmlns:a16="http://schemas.microsoft.com/office/drawing/2014/main" id="{48080573-B618-C064-5BC2-664D84889131}"/>
                  </a:ext>
                </a:extLst>
              </p:cNvPr>
              <p:cNvGrpSpPr/>
              <p:nvPr/>
            </p:nvGrpSpPr>
            <p:grpSpPr>
              <a:xfrm>
                <a:off x="6279920" y="4067475"/>
                <a:ext cx="950102" cy="837303"/>
                <a:chOff x="582076" y="1614098"/>
                <a:chExt cx="950102" cy="837303"/>
              </a:xfrm>
            </p:grpSpPr>
            <p:sp>
              <p:nvSpPr>
                <p:cNvPr id="152" name="Ellipse 151">
                  <a:extLst>
                    <a:ext uri="{FF2B5EF4-FFF2-40B4-BE49-F238E27FC236}">
                      <a16:creationId xmlns:a16="http://schemas.microsoft.com/office/drawing/2014/main" id="{3FDCB449-FC93-1CAE-7833-FA19F3366A2D}"/>
                    </a:ext>
                  </a:extLst>
                </p:cNvPr>
                <p:cNvSpPr/>
                <p:nvPr/>
              </p:nvSpPr>
              <p:spPr>
                <a:xfrm>
                  <a:off x="969651" y="1614098"/>
                  <a:ext cx="174953" cy="17495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3" name="Ellipse 152">
                  <a:extLst>
                    <a:ext uri="{FF2B5EF4-FFF2-40B4-BE49-F238E27FC236}">
                      <a16:creationId xmlns:a16="http://schemas.microsoft.com/office/drawing/2014/main" id="{09D9D932-0B1D-59A2-7632-A823BC05BD9A}"/>
                    </a:ext>
                  </a:extLst>
                </p:cNvPr>
                <p:cNvSpPr/>
                <p:nvPr/>
              </p:nvSpPr>
              <p:spPr>
                <a:xfrm>
                  <a:off x="711268" y="1943295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4" name="Ellipse 153">
                  <a:extLst>
                    <a:ext uri="{FF2B5EF4-FFF2-40B4-BE49-F238E27FC236}">
                      <a16:creationId xmlns:a16="http://schemas.microsoft.com/office/drawing/2014/main" id="{9B55D19C-2DD4-8E80-821A-E0BABD3966AA}"/>
                    </a:ext>
                  </a:extLst>
                </p:cNvPr>
                <p:cNvSpPr/>
                <p:nvPr/>
              </p:nvSpPr>
              <p:spPr>
                <a:xfrm>
                  <a:off x="1228034" y="1943295"/>
                  <a:ext cx="174953" cy="17495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5" name="Ellipse 154">
                  <a:extLst>
                    <a:ext uri="{FF2B5EF4-FFF2-40B4-BE49-F238E27FC236}">
                      <a16:creationId xmlns:a16="http://schemas.microsoft.com/office/drawing/2014/main" id="{A25DD9FE-5585-A336-9743-6277A25E9E3C}"/>
                    </a:ext>
                  </a:extLst>
                </p:cNvPr>
                <p:cNvSpPr/>
                <p:nvPr/>
              </p:nvSpPr>
              <p:spPr>
                <a:xfrm>
                  <a:off x="582076" y="2276448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6" name="Ellipse 155">
                  <a:extLst>
                    <a:ext uri="{FF2B5EF4-FFF2-40B4-BE49-F238E27FC236}">
                      <a16:creationId xmlns:a16="http://schemas.microsoft.com/office/drawing/2014/main" id="{A860127B-37B5-9266-4481-1FD84E12E8D7}"/>
                    </a:ext>
                  </a:extLst>
                </p:cNvPr>
                <p:cNvSpPr/>
                <p:nvPr/>
              </p:nvSpPr>
              <p:spPr>
                <a:xfrm>
                  <a:off x="1098842" y="2276448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7" name="Ellipse 156">
                  <a:extLst>
                    <a:ext uri="{FF2B5EF4-FFF2-40B4-BE49-F238E27FC236}">
                      <a16:creationId xmlns:a16="http://schemas.microsoft.com/office/drawing/2014/main" id="{59C31573-E8F0-22F9-D9FF-99F4D5039528}"/>
                    </a:ext>
                  </a:extLst>
                </p:cNvPr>
                <p:cNvSpPr/>
                <p:nvPr/>
              </p:nvSpPr>
              <p:spPr>
                <a:xfrm>
                  <a:off x="840459" y="2276448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58" name="Ellipse 157">
                  <a:extLst>
                    <a:ext uri="{FF2B5EF4-FFF2-40B4-BE49-F238E27FC236}">
                      <a16:creationId xmlns:a16="http://schemas.microsoft.com/office/drawing/2014/main" id="{F9591B59-1315-B6D8-2169-C9C9E7E6CB76}"/>
                    </a:ext>
                  </a:extLst>
                </p:cNvPr>
                <p:cNvSpPr/>
                <p:nvPr/>
              </p:nvSpPr>
              <p:spPr>
                <a:xfrm>
                  <a:off x="1357225" y="2276448"/>
                  <a:ext cx="174953" cy="17495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59" name="Verbinder: gewinkelt 158">
                  <a:extLst>
                    <a:ext uri="{FF2B5EF4-FFF2-40B4-BE49-F238E27FC236}">
                      <a16:creationId xmlns:a16="http://schemas.microsoft.com/office/drawing/2014/main" id="{3C88E09E-56BE-D5EF-E950-F770022C1C0C}"/>
                    </a:ext>
                  </a:extLst>
                </p:cNvPr>
                <p:cNvCxnSpPr>
                  <a:cxnSpLocks/>
                  <a:stCxn id="152" idx="4"/>
                  <a:endCxn id="153" idx="0"/>
                </p:cNvCxnSpPr>
                <p:nvPr/>
              </p:nvCxnSpPr>
              <p:spPr>
                <a:xfrm rot="5400000">
                  <a:off x="850815" y="1736982"/>
                  <a:ext cx="154244" cy="258383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0" name="Verbinder: gewinkelt 159">
                  <a:extLst>
                    <a:ext uri="{FF2B5EF4-FFF2-40B4-BE49-F238E27FC236}">
                      <a16:creationId xmlns:a16="http://schemas.microsoft.com/office/drawing/2014/main" id="{BA3D6CCB-BA3F-0702-C127-99AF75EBB272}"/>
                    </a:ext>
                  </a:extLst>
                </p:cNvPr>
                <p:cNvCxnSpPr>
                  <a:cxnSpLocks/>
                  <a:stCxn id="152" idx="4"/>
                  <a:endCxn id="154" idx="0"/>
                </p:cNvCxnSpPr>
                <p:nvPr/>
              </p:nvCxnSpPr>
              <p:spPr>
                <a:xfrm rot="16200000" flipH="1">
                  <a:off x="1109197" y="1736981"/>
                  <a:ext cx="154244" cy="258383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1" name="Verbinder: gewinkelt 160">
                  <a:extLst>
                    <a:ext uri="{FF2B5EF4-FFF2-40B4-BE49-F238E27FC236}">
                      <a16:creationId xmlns:a16="http://schemas.microsoft.com/office/drawing/2014/main" id="{A847F886-408F-7FD1-E1F0-4E0E1D7A7DA6}"/>
                    </a:ext>
                  </a:extLst>
                </p:cNvPr>
                <p:cNvCxnSpPr>
                  <a:cxnSpLocks/>
                  <a:stCxn id="153" idx="4"/>
                  <a:endCxn id="155" idx="0"/>
                </p:cNvCxnSpPr>
                <p:nvPr/>
              </p:nvCxnSpPr>
              <p:spPr>
                <a:xfrm rot="5400000">
                  <a:off x="655049" y="2132752"/>
                  <a:ext cx="158200" cy="129192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2" name="Verbinder: gewinkelt 161">
                  <a:extLst>
                    <a:ext uri="{FF2B5EF4-FFF2-40B4-BE49-F238E27FC236}">
                      <a16:creationId xmlns:a16="http://schemas.microsoft.com/office/drawing/2014/main" id="{1B42547F-EAB9-4096-7671-9B7CA0E1AFDC}"/>
                    </a:ext>
                  </a:extLst>
                </p:cNvPr>
                <p:cNvCxnSpPr>
                  <a:cxnSpLocks/>
                  <a:stCxn id="153" idx="4"/>
                  <a:endCxn id="157" idx="0"/>
                </p:cNvCxnSpPr>
                <p:nvPr/>
              </p:nvCxnSpPr>
              <p:spPr>
                <a:xfrm rot="16200000" flipH="1">
                  <a:off x="784240" y="2132752"/>
                  <a:ext cx="158200" cy="129191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3" name="Verbinder: gewinkelt 162">
                  <a:extLst>
                    <a:ext uri="{FF2B5EF4-FFF2-40B4-BE49-F238E27FC236}">
                      <a16:creationId xmlns:a16="http://schemas.microsoft.com/office/drawing/2014/main" id="{10FAC7EB-B100-2956-CE20-A74F10FA5694}"/>
                    </a:ext>
                  </a:extLst>
                </p:cNvPr>
                <p:cNvCxnSpPr>
                  <a:cxnSpLocks/>
                  <a:stCxn id="154" idx="4"/>
                  <a:endCxn id="156" idx="0"/>
                </p:cNvCxnSpPr>
                <p:nvPr/>
              </p:nvCxnSpPr>
              <p:spPr>
                <a:xfrm rot="5400000">
                  <a:off x="1171815" y="2132752"/>
                  <a:ext cx="158200" cy="129192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4" name="Verbinder: gewinkelt 163">
                  <a:extLst>
                    <a:ext uri="{FF2B5EF4-FFF2-40B4-BE49-F238E27FC236}">
                      <a16:creationId xmlns:a16="http://schemas.microsoft.com/office/drawing/2014/main" id="{8EA9E629-1741-6BD5-F50E-34690E5AC261}"/>
                    </a:ext>
                  </a:extLst>
                </p:cNvPr>
                <p:cNvCxnSpPr>
                  <a:cxnSpLocks/>
                  <a:stCxn id="154" idx="4"/>
                  <a:endCxn id="158" idx="0"/>
                </p:cNvCxnSpPr>
                <p:nvPr/>
              </p:nvCxnSpPr>
              <p:spPr>
                <a:xfrm rot="16200000" flipH="1">
                  <a:off x="1301006" y="2132752"/>
                  <a:ext cx="158200" cy="129191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65" name="Gruppieren 164">
                <a:extLst>
                  <a:ext uri="{FF2B5EF4-FFF2-40B4-BE49-F238E27FC236}">
                    <a16:creationId xmlns:a16="http://schemas.microsoft.com/office/drawing/2014/main" id="{9FD710F3-9586-4486-5C22-91A08CB8CFF6}"/>
                  </a:ext>
                </a:extLst>
              </p:cNvPr>
              <p:cNvGrpSpPr/>
              <p:nvPr/>
            </p:nvGrpSpPr>
            <p:grpSpPr>
              <a:xfrm>
                <a:off x="7626387" y="4067475"/>
                <a:ext cx="950102" cy="837303"/>
                <a:chOff x="582076" y="1614098"/>
                <a:chExt cx="950102" cy="837303"/>
              </a:xfrm>
            </p:grpSpPr>
            <p:sp>
              <p:nvSpPr>
                <p:cNvPr id="166" name="Ellipse 165">
                  <a:extLst>
                    <a:ext uri="{FF2B5EF4-FFF2-40B4-BE49-F238E27FC236}">
                      <a16:creationId xmlns:a16="http://schemas.microsoft.com/office/drawing/2014/main" id="{4950313B-0619-5D2E-88E4-38774FF6E679}"/>
                    </a:ext>
                  </a:extLst>
                </p:cNvPr>
                <p:cNvSpPr/>
                <p:nvPr/>
              </p:nvSpPr>
              <p:spPr>
                <a:xfrm>
                  <a:off x="969651" y="1614098"/>
                  <a:ext cx="174953" cy="17495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7" name="Ellipse 166">
                  <a:extLst>
                    <a:ext uri="{FF2B5EF4-FFF2-40B4-BE49-F238E27FC236}">
                      <a16:creationId xmlns:a16="http://schemas.microsoft.com/office/drawing/2014/main" id="{4136354D-3381-6A0C-C027-08325BB030F8}"/>
                    </a:ext>
                  </a:extLst>
                </p:cNvPr>
                <p:cNvSpPr/>
                <p:nvPr/>
              </p:nvSpPr>
              <p:spPr>
                <a:xfrm>
                  <a:off x="711268" y="1943295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8" name="Ellipse 167">
                  <a:extLst>
                    <a:ext uri="{FF2B5EF4-FFF2-40B4-BE49-F238E27FC236}">
                      <a16:creationId xmlns:a16="http://schemas.microsoft.com/office/drawing/2014/main" id="{F3FD13DA-36D3-6A58-CCEE-997A9D49D7D6}"/>
                    </a:ext>
                  </a:extLst>
                </p:cNvPr>
                <p:cNvSpPr/>
                <p:nvPr/>
              </p:nvSpPr>
              <p:spPr>
                <a:xfrm>
                  <a:off x="1228034" y="1943295"/>
                  <a:ext cx="174953" cy="17495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69" name="Ellipse 168">
                  <a:extLst>
                    <a:ext uri="{FF2B5EF4-FFF2-40B4-BE49-F238E27FC236}">
                      <a16:creationId xmlns:a16="http://schemas.microsoft.com/office/drawing/2014/main" id="{B53BCE38-26D8-3AC7-C1B7-FF8B434D2B18}"/>
                    </a:ext>
                  </a:extLst>
                </p:cNvPr>
                <p:cNvSpPr/>
                <p:nvPr/>
              </p:nvSpPr>
              <p:spPr>
                <a:xfrm>
                  <a:off x="582076" y="2276448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0" name="Ellipse 169">
                  <a:extLst>
                    <a:ext uri="{FF2B5EF4-FFF2-40B4-BE49-F238E27FC236}">
                      <a16:creationId xmlns:a16="http://schemas.microsoft.com/office/drawing/2014/main" id="{0BCE75E5-41F5-FB22-549D-D7FD2CCE4E8C}"/>
                    </a:ext>
                  </a:extLst>
                </p:cNvPr>
                <p:cNvSpPr/>
                <p:nvPr/>
              </p:nvSpPr>
              <p:spPr>
                <a:xfrm>
                  <a:off x="1098842" y="2276448"/>
                  <a:ext cx="174953" cy="174953"/>
                </a:xfrm>
                <a:prstGeom prst="ellips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1" name="Ellipse 170">
                  <a:extLst>
                    <a:ext uri="{FF2B5EF4-FFF2-40B4-BE49-F238E27FC236}">
                      <a16:creationId xmlns:a16="http://schemas.microsoft.com/office/drawing/2014/main" id="{550E5922-A416-0CCB-71A5-ED8628182D7F}"/>
                    </a:ext>
                  </a:extLst>
                </p:cNvPr>
                <p:cNvSpPr/>
                <p:nvPr/>
              </p:nvSpPr>
              <p:spPr>
                <a:xfrm>
                  <a:off x="840459" y="2276448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72" name="Ellipse 171">
                  <a:extLst>
                    <a:ext uri="{FF2B5EF4-FFF2-40B4-BE49-F238E27FC236}">
                      <a16:creationId xmlns:a16="http://schemas.microsoft.com/office/drawing/2014/main" id="{52CFA108-BC62-C072-401D-D0DA15FD01C3}"/>
                    </a:ext>
                  </a:extLst>
                </p:cNvPr>
                <p:cNvSpPr/>
                <p:nvPr/>
              </p:nvSpPr>
              <p:spPr>
                <a:xfrm>
                  <a:off x="1357225" y="2276448"/>
                  <a:ext cx="174953" cy="174953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ot="0" spcFirstLastPara="0" vertOverflow="overflow" horzOverflow="overflow" vert="horz" wrap="square" lIns="108000" tIns="72000" rIns="108000" bIns="10800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l"/>
                  <a:endParaRPr lang="en-US" sz="1400" b="1" dirty="0">
                    <a:solidFill>
                      <a:schemeClr val="bg1"/>
                    </a:solidFill>
                  </a:endParaRPr>
                </a:p>
              </p:txBody>
            </p:sp>
            <p:cxnSp>
              <p:nvCxnSpPr>
                <p:cNvPr id="173" name="Verbinder: gewinkelt 172">
                  <a:extLst>
                    <a:ext uri="{FF2B5EF4-FFF2-40B4-BE49-F238E27FC236}">
                      <a16:creationId xmlns:a16="http://schemas.microsoft.com/office/drawing/2014/main" id="{2F94137E-F8B0-844A-FE3F-6D6A4CB33310}"/>
                    </a:ext>
                  </a:extLst>
                </p:cNvPr>
                <p:cNvCxnSpPr>
                  <a:cxnSpLocks/>
                  <a:stCxn id="166" idx="4"/>
                  <a:endCxn id="167" idx="0"/>
                </p:cNvCxnSpPr>
                <p:nvPr/>
              </p:nvCxnSpPr>
              <p:spPr>
                <a:xfrm rot="5400000">
                  <a:off x="850815" y="1736982"/>
                  <a:ext cx="154244" cy="258383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Verbinder: gewinkelt 173">
                  <a:extLst>
                    <a:ext uri="{FF2B5EF4-FFF2-40B4-BE49-F238E27FC236}">
                      <a16:creationId xmlns:a16="http://schemas.microsoft.com/office/drawing/2014/main" id="{F0F08737-228F-1A8A-B2DF-8A24CEE89A7C}"/>
                    </a:ext>
                  </a:extLst>
                </p:cNvPr>
                <p:cNvCxnSpPr>
                  <a:cxnSpLocks/>
                  <a:stCxn id="166" idx="4"/>
                  <a:endCxn id="168" idx="0"/>
                </p:cNvCxnSpPr>
                <p:nvPr/>
              </p:nvCxnSpPr>
              <p:spPr>
                <a:xfrm rot="16200000" flipH="1">
                  <a:off x="1109197" y="1736981"/>
                  <a:ext cx="154244" cy="258383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Verbinder: gewinkelt 174">
                  <a:extLst>
                    <a:ext uri="{FF2B5EF4-FFF2-40B4-BE49-F238E27FC236}">
                      <a16:creationId xmlns:a16="http://schemas.microsoft.com/office/drawing/2014/main" id="{7E344C75-B7BC-74B3-D454-DA530E90CAAE}"/>
                    </a:ext>
                  </a:extLst>
                </p:cNvPr>
                <p:cNvCxnSpPr>
                  <a:cxnSpLocks/>
                  <a:stCxn id="167" idx="4"/>
                  <a:endCxn id="169" idx="0"/>
                </p:cNvCxnSpPr>
                <p:nvPr/>
              </p:nvCxnSpPr>
              <p:spPr>
                <a:xfrm rot="5400000">
                  <a:off x="655049" y="2132752"/>
                  <a:ext cx="158200" cy="129192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Verbinder: gewinkelt 175">
                  <a:extLst>
                    <a:ext uri="{FF2B5EF4-FFF2-40B4-BE49-F238E27FC236}">
                      <a16:creationId xmlns:a16="http://schemas.microsoft.com/office/drawing/2014/main" id="{9B5524C2-CC92-DE29-5B86-CA545F6FC9D5}"/>
                    </a:ext>
                  </a:extLst>
                </p:cNvPr>
                <p:cNvCxnSpPr>
                  <a:cxnSpLocks/>
                  <a:stCxn id="167" idx="4"/>
                  <a:endCxn id="171" idx="0"/>
                </p:cNvCxnSpPr>
                <p:nvPr/>
              </p:nvCxnSpPr>
              <p:spPr>
                <a:xfrm rot="16200000" flipH="1">
                  <a:off x="784240" y="2132752"/>
                  <a:ext cx="158200" cy="129191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Verbinder: gewinkelt 176">
                  <a:extLst>
                    <a:ext uri="{FF2B5EF4-FFF2-40B4-BE49-F238E27FC236}">
                      <a16:creationId xmlns:a16="http://schemas.microsoft.com/office/drawing/2014/main" id="{33C9286B-1D5D-D3F4-9924-D06F8CC6C928}"/>
                    </a:ext>
                  </a:extLst>
                </p:cNvPr>
                <p:cNvCxnSpPr>
                  <a:cxnSpLocks/>
                  <a:stCxn id="168" idx="4"/>
                  <a:endCxn id="170" idx="0"/>
                </p:cNvCxnSpPr>
                <p:nvPr/>
              </p:nvCxnSpPr>
              <p:spPr>
                <a:xfrm rot="5400000">
                  <a:off x="1171815" y="2132752"/>
                  <a:ext cx="158200" cy="129192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Verbinder: gewinkelt 177">
                  <a:extLst>
                    <a:ext uri="{FF2B5EF4-FFF2-40B4-BE49-F238E27FC236}">
                      <a16:creationId xmlns:a16="http://schemas.microsoft.com/office/drawing/2014/main" id="{DDB9C843-FF72-D593-2A8E-774A24D22E2A}"/>
                    </a:ext>
                  </a:extLst>
                </p:cNvPr>
                <p:cNvCxnSpPr>
                  <a:cxnSpLocks/>
                  <a:stCxn id="168" idx="4"/>
                  <a:endCxn id="172" idx="0"/>
                </p:cNvCxnSpPr>
                <p:nvPr/>
              </p:nvCxnSpPr>
              <p:spPr>
                <a:xfrm rot="16200000" flipH="1">
                  <a:off x="1301006" y="2132752"/>
                  <a:ext cx="158200" cy="129191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36" name="Gruppieren 335">
                <a:extLst>
                  <a:ext uri="{FF2B5EF4-FFF2-40B4-BE49-F238E27FC236}">
                    <a16:creationId xmlns:a16="http://schemas.microsoft.com/office/drawing/2014/main" id="{22FA6A25-EAE4-8C73-A224-739137025ED7}"/>
                  </a:ext>
                </a:extLst>
              </p:cNvPr>
              <p:cNvGrpSpPr/>
              <p:nvPr/>
            </p:nvGrpSpPr>
            <p:grpSpPr>
              <a:xfrm>
                <a:off x="5399675" y="3874679"/>
                <a:ext cx="2701764" cy="192796"/>
                <a:chOff x="5399675" y="3874679"/>
                <a:chExt cx="2701764" cy="192796"/>
              </a:xfrm>
            </p:grpSpPr>
            <p:cxnSp>
              <p:nvCxnSpPr>
                <p:cNvPr id="90" name="Verbinder: gewinkelt 89">
                  <a:extLst>
                    <a:ext uri="{FF2B5EF4-FFF2-40B4-BE49-F238E27FC236}">
                      <a16:creationId xmlns:a16="http://schemas.microsoft.com/office/drawing/2014/main" id="{3D5DFEDB-CC19-6B72-90B8-D1C5DE1C3193}"/>
                    </a:ext>
                  </a:extLst>
                </p:cNvPr>
                <p:cNvCxnSpPr>
                  <a:cxnSpLocks/>
                  <a:stCxn id="91" idx="2"/>
                  <a:endCxn id="97" idx="0"/>
                </p:cNvCxnSpPr>
                <p:nvPr/>
              </p:nvCxnSpPr>
              <p:spPr>
                <a:xfrm rot="5400000">
                  <a:off x="5980926" y="3293428"/>
                  <a:ext cx="192795" cy="1355298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0" name="Verbinder: gewinkelt 119">
                  <a:extLst>
                    <a:ext uri="{FF2B5EF4-FFF2-40B4-BE49-F238E27FC236}">
                      <a16:creationId xmlns:a16="http://schemas.microsoft.com/office/drawing/2014/main" id="{36778C1C-3CAA-2B5D-FDA4-A149BA80A561}"/>
                    </a:ext>
                  </a:extLst>
                </p:cNvPr>
                <p:cNvCxnSpPr>
                  <a:cxnSpLocks/>
                  <a:stCxn id="91" idx="2"/>
                  <a:endCxn id="166" idx="0"/>
                </p:cNvCxnSpPr>
                <p:nvPr/>
              </p:nvCxnSpPr>
              <p:spPr>
                <a:xfrm rot="16200000" flipH="1">
                  <a:off x="7331808" y="3297843"/>
                  <a:ext cx="192795" cy="1346467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Gerade Verbindung mit Pfeil 182">
                  <a:extLst>
                    <a:ext uri="{FF2B5EF4-FFF2-40B4-BE49-F238E27FC236}">
                      <a16:creationId xmlns:a16="http://schemas.microsoft.com/office/drawing/2014/main" id="{D80969AC-CEC1-2341-A116-649C6A773AE1}"/>
                    </a:ext>
                  </a:extLst>
                </p:cNvPr>
                <p:cNvCxnSpPr>
                  <a:cxnSpLocks/>
                  <a:stCxn id="91" idx="2"/>
                  <a:endCxn id="152" idx="0"/>
                </p:cNvCxnSpPr>
                <p:nvPr/>
              </p:nvCxnSpPr>
              <p:spPr>
                <a:xfrm>
                  <a:off x="6754972" y="3874680"/>
                  <a:ext cx="0" cy="192795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85" name="Textfeld 184">
                <a:extLst>
                  <a:ext uri="{FF2B5EF4-FFF2-40B4-BE49-F238E27FC236}">
                    <a16:creationId xmlns:a16="http://schemas.microsoft.com/office/drawing/2014/main" id="{C815EFC7-61DC-0EC9-8A77-9035598A93E4}"/>
                  </a:ext>
                </a:extLst>
              </p:cNvPr>
              <p:cNvSpPr txBox="1"/>
              <p:nvPr/>
            </p:nvSpPr>
            <p:spPr>
              <a:xfrm>
                <a:off x="5144924" y="4996505"/>
                <a:ext cx="509498" cy="2154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ctr">
                  <a:spcBef>
                    <a:spcPts val="800"/>
                  </a:spcBef>
                </a:pPr>
                <a:r>
                  <a:rPr lang="en-US" sz="1400" dirty="0"/>
                  <a:t>Tree 1</a:t>
                </a:r>
              </a:p>
            </p:txBody>
          </p:sp>
          <p:sp>
            <p:nvSpPr>
              <p:cNvPr id="186" name="Textfeld 185">
                <a:extLst>
                  <a:ext uri="{FF2B5EF4-FFF2-40B4-BE49-F238E27FC236}">
                    <a16:creationId xmlns:a16="http://schemas.microsoft.com/office/drawing/2014/main" id="{11370B9E-B5FA-0D35-A610-FABC1ACD4090}"/>
                  </a:ext>
                </a:extLst>
              </p:cNvPr>
              <p:cNvSpPr txBox="1"/>
              <p:nvPr/>
            </p:nvSpPr>
            <p:spPr>
              <a:xfrm>
                <a:off x="6500222" y="4996505"/>
                <a:ext cx="509498" cy="2154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ctr">
                  <a:spcBef>
                    <a:spcPts val="800"/>
                  </a:spcBef>
                </a:pPr>
                <a:r>
                  <a:rPr lang="en-US" sz="1400" dirty="0"/>
                  <a:t>Tree 2</a:t>
                </a:r>
              </a:p>
            </p:txBody>
          </p:sp>
          <p:sp>
            <p:nvSpPr>
              <p:cNvPr id="187" name="Textfeld 186">
                <a:extLst>
                  <a:ext uri="{FF2B5EF4-FFF2-40B4-BE49-F238E27FC236}">
                    <a16:creationId xmlns:a16="http://schemas.microsoft.com/office/drawing/2014/main" id="{CC470FDA-1025-19B1-CC50-8682664FEA5F}"/>
                  </a:ext>
                </a:extLst>
              </p:cNvPr>
              <p:cNvSpPr txBox="1"/>
              <p:nvPr/>
            </p:nvSpPr>
            <p:spPr>
              <a:xfrm>
                <a:off x="7821843" y="4996505"/>
                <a:ext cx="559192" cy="2154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ctr">
                  <a:spcBef>
                    <a:spcPts val="800"/>
                  </a:spcBef>
                </a:pPr>
                <a:r>
                  <a:rPr lang="en-US" sz="1400" dirty="0"/>
                  <a:t>Tree </a:t>
                </a:r>
                <a:r>
                  <a:rPr lang="en-US" sz="1400" i="1" dirty="0"/>
                  <a:t>m</a:t>
                </a:r>
              </a:p>
            </p:txBody>
          </p:sp>
          <p:grpSp>
            <p:nvGrpSpPr>
              <p:cNvPr id="192" name="Gruppieren 191">
                <a:extLst>
                  <a:ext uri="{FF2B5EF4-FFF2-40B4-BE49-F238E27FC236}">
                    <a16:creationId xmlns:a16="http://schemas.microsoft.com/office/drawing/2014/main" id="{D4DF1BA3-C36F-D626-F1B8-0D5976566B03}"/>
                  </a:ext>
                </a:extLst>
              </p:cNvPr>
              <p:cNvGrpSpPr/>
              <p:nvPr/>
            </p:nvGrpSpPr>
            <p:grpSpPr>
              <a:xfrm>
                <a:off x="5401364" y="5236264"/>
                <a:ext cx="2701765" cy="198174"/>
                <a:chOff x="1021372" y="3164594"/>
                <a:chExt cx="2701765" cy="198174"/>
              </a:xfrm>
            </p:grpSpPr>
            <p:cxnSp>
              <p:nvCxnSpPr>
                <p:cNvPr id="188" name="Verbinder: gewinkelt 187">
                  <a:extLst>
                    <a:ext uri="{FF2B5EF4-FFF2-40B4-BE49-F238E27FC236}">
                      <a16:creationId xmlns:a16="http://schemas.microsoft.com/office/drawing/2014/main" id="{E59B1B6D-FF95-1095-729A-2D8FD83802D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6200000">
                  <a:off x="2946401" y="2586032"/>
                  <a:ext cx="198173" cy="1355298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Verbinder: gewinkelt 188">
                  <a:extLst>
                    <a:ext uri="{FF2B5EF4-FFF2-40B4-BE49-F238E27FC236}">
                      <a16:creationId xmlns:a16="http://schemas.microsoft.com/office/drawing/2014/main" id="{7F4A2275-4F72-7F0E-3E36-DD45F235D23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5400000" flipH="1">
                  <a:off x="1595519" y="2590448"/>
                  <a:ext cx="198173" cy="1346467"/>
                </a:xfrm>
                <a:prstGeom prst="bentConnector3">
                  <a:avLst>
                    <a:gd name="adj1" fmla="val 50000"/>
                  </a:avLst>
                </a:prstGeom>
                <a:ln>
                  <a:solidFill>
                    <a:schemeClr val="tx1"/>
                  </a:solidFill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Gerade Verbindung mit Pfeil 189">
                  <a:extLst>
                    <a:ext uri="{FF2B5EF4-FFF2-40B4-BE49-F238E27FC236}">
                      <a16:creationId xmlns:a16="http://schemas.microsoft.com/office/drawing/2014/main" id="{6D9E1447-C8D2-B366-83E2-B0B92A7EF1D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rot="10800000">
                  <a:off x="2367839" y="3164594"/>
                  <a:ext cx="0" cy="198173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93" name="Textfeld 192">
                <a:extLst>
                  <a:ext uri="{FF2B5EF4-FFF2-40B4-BE49-F238E27FC236}">
                    <a16:creationId xmlns:a16="http://schemas.microsoft.com/office/drawing/2014/main" id="{3B687F2D-A50C-C4A1-19F9-8A0DD624F6D6}"/>
                  </a:ext>
                </a:extLst>
              </p:cNvPr>
              <p:cNvSpPr txBox="1"/>
              <p:nvPr/>
            </p:nvSpPr>
            <p:spPr>
              <a:xfrm>
                <a:off x="7238813" y="4114253"/>
                <a:ext cx="249952" cy="492443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spcBef>
                    <a:spcPts val="800"/>
                  </a:spcBef>
                </a:pPr>
                <a:r>
                  <a:rPr lang="en-US" sz="3200" dirty="0"/>
                  <a:t>…</a:t>
                </a:r>
              </a:p>
            </p:txBody>
          </p:sp>
          <p:sp>
            <p:nvSpPr>
              <p:cNvPr id="195" name="Textfeld 194">
                <a:extLst>
                  <a:ext uri="{FF2B5EF4-FFF2-40B4-BE49-F238E27FC236}">
                    <a16:creationId xmlns:a16="http://schemas.microsoft.com/office/drawing/2014/main" id="{89CC3F7B-2B20-0A97-8106-8C5C3AC1ECD2}"/>
                  </a:ext>
                </a:extLst>
              </p:cNvPr>
              <p:cNvSpPr txBox="1"/>
              <p:nvPr/>
            </p:nvSpPr>
            <p:spPr>
              <a:xfrm>
                <a:off x="5331757" y="5464864"/>
                <a:ext cx="2834110" cy="234744"/>
              </a:xfrm>
              <a:prstGeom prst="rect">
                <a:avLst/>
              </a:prstGeom>
            </p:spPr>
            <p:txBody>
              <a:bodyPr vert="horz" wrap="none" lIns="0" tIns="0" rIns="0" bIns="0" rtlCol="0">
                <a:spAutoFit/>
              </a:bodyPr>
              <a:lstStyle/>
              <a:p>
                <a:pPr algn="ctr">
                  <a:lnSpc>
                    <a:spcPct val="120000"/>
                  </a:lnSpc>
                  <a:spcBef>
                    <a:spcPts val="800"/>
                  </a:spcBef>
                </a:pPr>
                <a:r>
                  <a:rPr lang="en-US" sz="1400" dirty="0"/>
                  <a:t>Final class through </a:t>
                </a:r>
                <a:r>
                  <a:rPr lang="en-US" sz="1400" b="1" dirty="0"/>
                  <a:t>majority voting</a:t>
                </a:r>
              </a:p>
            </p:txBody>
          </p:sp>
          <p:sp>
            <p:nvSpPr>
              <p:cNvPr id="196" name="Textfeld 195">
                <a:extLst>
                  <a:ext uri="{FF2B5EF4-FFF2-40B4-BE49-F238E27FC236}">
                    <a16:creationId xmlns:a16="http://schemas.microsoft.com/office/drawing/2014/main" id="{C3F1CC75-5990-2891-16C9-7FD63B146EEF}"/>
                  </a:ext>
                </a:extLst>
              </p:cNvPr>
              <p:cNvSpPr txBox="1"/>
              <p:nvPr/>
            </p:nvSpPr>
            <p:spPr>
              <a:xfrm>
                <a:off x="8902343" y="4207149"/>
                <a:ext cx="1124777" cy="751809"/>
              </a:xfrm>
              <a:prstGeom prst="rect">
                <a:avLst/>
              </a:prstGeom>
            </p:spPr>
            <p:txBody>
              <a:bodyPr vert="horz" wrap="square" lIns="0" tIns="0" rIns="0" bIns="0" rtlCol="0">
                <a:spAutoFit/>
              </a:bodyPr>
              <a:lstStyle/>
              <a:p>
                <a:pPr>
                  <a:lnSpc>
                    <a:spcPct val="120000"/>
                  </a:lnSpc>
                  <a:spcBef>
                    <a:spcPts val="800"/>
                  </a:spcBef>
                </a:pPr>
                <a:r>
                  <a:rPr lang="en-US" sz="1400" dirty="0"/>
                  <a:t>Each tree uses a subset of </a:t>
                </a:r>
                <a:r>
                  <a:rPr lang="en-US" sz="1400" b="1" i="1" dirty="0"/>
                  <a:t>n</a:t>
                </a:r>
                <a:r>
                  <a:rPr lang="en-US" sz="1400" dirty="0"/>
                  <a:t> features</a:t>
                </a:r>
              </a:p>
            </p:txBody>
          </p:sp>
          <p:grpSp>
            <p:nvGrpSpPr>
              <p:cNvPr id="327" name="Gruppieren 326">
                <a:extLst>
                  <a:ext uri="{FF2B5EF4-FFF2-40B4-BE49-F238E27FC236}">
                    <a16:creationId xmlns:a16="http://schemas.microsoft.com/office/drawing/2014/main" id="{5103C880-424D-D5D5-E6C9-5925940A971A}"/>
                  </a:ext>
                </a:extLst>
              </p:cNvPr>
              <p:cNvGrpSpPr/>
              <p:nvPr/>
            </p:nvGrpSpPr>
            <p:grpSpPr>
              <a:xfrm>
                <a:off x="7279482" y="3887713"/>
                <a:ext cx="359826" cy="178669"/>
                <a:chOff x="7256249" y="3887713"/>
                <a:chExt cx="359826" cy="178669"/>
              </a:xfrm>
            </p:grpSpPr>
            <p:sp>
              <p:nvSpPr>
                <p:cNvPr id="318" name="Rechteck 317">
                  <a:extLst>
                    <a:ext uri="{FF2B5EF4-FFF2-40B4-BE49-F238E27FC236}">
                      <a16:creationId xmlns:a16="http://schemas.microsoft.com/office/drawing/2014/main" id="{47E13FE2-DC7F-9386-ADBD-68C76822474A}"/>
                    </a:ext>
                  </a:extLst>
                </p:cNvPr>
                <p:cNvSpPr/>
                <p:nvPr/>
              </p:nvSpPr>
              <p:spPr>
                <a:xfrm>
                  <a:off x="7256249" y="3915119"/>
                  <a:ext cx="55934" cy="12385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22" name="Rechteck 321">
                  <a:extLst>
                    <a:ext uri="{FF2B5EF4-FFF2-40B4-BE49-F238E27FC236}">
                      <a16:creationId xmlns:a16="http://schemas.microsoft.com/office/drawing/2014/main" id="{547ADB2C-7754-C5B2-1D59-6BD197C5CB29}"/>
                    </a:ext>
                  </a:extLst>
                </p:cNvPr>
                <p:cNvSpPr/>
                <p:nvPr/>
              </p:nvSpPr>
              <p:spPr>
                <a:xfrm>
                  <a:off x="7364357" y="3915119"/>
                  <a:ext cx="55934" cy="12385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23" name="Rechteck 322">
                  <a:extLst>
                    <a:ext uri="{FF2B5EF4-FFF2-40B4-BE49-F238E27FC236}">
                      <a16:creationId xmlns:a16="http://schemas.microsoft.com/office/drawing/2014/main" id="{35AB690D-15C3-02EF-155B-FE73B8CC5E8F}"/>
                    </a:ext>
                  </a:extLst>
                </p:cNvPr>
                <p:cNvSpPr/>
                <p:nvPr/>
              </p:nvSpPr>
              <p:spPr>
                <a:xfrm flipH="1">
                  <a:off x="7472464" y="3887713"/>
                  <a:ext cx="45719" cy="17866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24" name="Rechteck 323">
                  <a:extLst>
                    <a:ext uri="{FF2B5EF4-FFF2-40B4-BE49-F238E27FC236}">
                      <a16:creationId xmlns:a16="http://schemas.microsoft.com/office/drawing/2014/main" id="{E417194A-9B94-9A86-85F1-B1BD71962145}"/>
                    </a:ext>
                  </a:extLst>
                </p:cNvPr>
                <p:cNvSpPr/>
                <p:nvPr/>
              </p:nvSpPr>
              <p:spPr>
                <a:xfrm flipH="1">
                  <a:off x="7570356" y="3887713"/>
                  <a:ext cx="45719" cy="17866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000000"/>
                    </a:solidFill>
                  </a:endParaRPr>
                </a:p>
              </p:txBody>
            </p:sp>
          </p:grpSp>
          <p:grpSp>
            <p:nvGrpSpPr>
              <p:cNvPr id="328" name="Gruppieren 327">
                <a:extLst>
                  <a:ext uri="{FF2B5EF4-FFF2-40B4-BE49-F238E27FC236}">
                    <a16:creationId xmlns:a16="http://schemas.microsoft.com/office/drawing/2014/main" id="{8BE34B0C-2A3F-58E7-F7B7-0AE1DB91C722}"/>
                  </a:ext>
                </a:extLst>
              </p:cNvPr>
              <p:cNvGrpSpPr/>
              <p:nvPr/>
            </p:nvGrpSpPr>
            <p:grpSpPr>
              <a:xfrm>
                <a:off x="7279482" y="5212297"/>
                <a:ext cx="359826" cy="178669"/>
                <a:chOff x="7256249" y="3887713"/>
                <a:chExt cx="359826" cy="178669"/>
              </a:xfrm>
            </p:grpSpPr>
            <p:sp>
              <p:nvSpPr>
                <p:cNvPr id="329" name="Rechteck 328">
                  <a:extLst>
                    <a:ext uri="{FF2B5EF4-FFF2-40B4-BE49-F238E27FC236}">
                      <a16:creationId xmlns:a16="http://schemas.microsoft.com/office/drawing/2014/main" id="{32A1CFA1-0945-ECDC-DDE6-70A2194C34E0}"/>
                    </a:ext>
                  </a:extLst>
                </p:cNvPr>
                <p:cNvSpPr/>
                <p:nvPr/>
              </p:nvSpPr>
              <p:spPr>
                <a:xfrm>
                  <a:off x="7256249" y="3915119"/>
                  <a:ext cx="55934" cy="12385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0" name="Rechteck 329">
                  <a:extLst>
                    <a:ext uri="{FF2B5EF4-FFF2-40B4-BE49-F238E27FC236}">
                      <a16:creationId xmlns:a16="http://schemas.microsoft.com/office/drawing/2014/main" id="{657345D6-8E7B-EF19-D36B-9D3C50B70FB5}"/>
                    </a:ext>
                  </a:extLst>
                </p:cNvPr>
                <p:cNvSpPr/>
                <p:nvPr/>
              </p:nvSpPr>
              <p:spPr>
                <a:xfrm>
                  <a:off x="7364357" y="3915119"/>
                  <a:ext cx="55934" cy="123856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1" name="Rechteck 330">
                  <a:extLst>
                    <a:ext uri="{FF2B5EF4-FFF2-40B4-BE49-F238E27FC236}">
                      <a16:creationId xmlns:a16="http://schemas.microsoft.com/office/drawing/2014/main" id="{0C708119-3E72-03B7-D87D-3F85F5981AD8}"/>
                    </a:ext>
                  </a:extLst>
                </p:cNvPr>
                <p:cNvSpPr/>
                <p:nvPr/>
              </p:nvSpPr>
              <p:spPr>
                <a:xfrm flipH="1">
                  <a:off x="7472464" y="3887713"/>
                  <a:ext cx="45719" cy="17866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332" name="Rechteck 331">
                  <a:extLst>
                    <a:ext uri="{FF2B5EF4-FFF2-40B4-BE49-F238E27FC236}">
                      <a16:creationId xmlns:a16="http://schemas.microsoft.com/office/drawing/2014/main" id="{66A851B6-4076-4D45-1AF7-6777724F4DB3}"/>
                    </a:ext>
                  </a:extLst>
                </p:cNvPr>
                <p:cNvSpPr/>
                <p:nvPr/>
              </p:nvSpPr>
              <p:spPr>
                <a:xfrm flipH="1">
                  <a:off x="7570356" y="3887713"/>
                  <a:ext cx="45719" cy="178669"/>
                </a:xfrm>
                <a:prstGeom prst="rect">
                  <a:avLst/>
                </a:prstGeom>
                <a:solidFill>
                  <a:srgbClr val="FFFFFF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144000" tIns="108000" rIns="144000" bIns="144000" rtlCol="0" anchor="t"/>
                <a:lstStyle/>
                <a:p>
                  <a:pPr algn="l">
                    <a:spcBef>
                      <a:spcPts val="800"/>
                    </a:spcBef>
                  </a:pPr>
                  <a:endParaRPr lang="en-US" sz="1600" dirty="0" err="1">
                    <a:solidFill>
                      <a:srgbClr val="000000"/>
                    </a:solidFill>
                  </a:endParaRPr>
                </a:p>
              </p:txBody>
            </p:sp>
          </p:grpSp>
        </p:grpSp>
      </p:grpSp>
      <p:cxnSp>
        <p:nvCxnSpPr>
          <p:cNvPr id="7" name="Gerader Verbinder 6">
            <a:extLst>
              <a:ext uri="{FF2B5EF4-FFF2-40B4-BE49-F238E27FC236}">
                <a16:creationId xmlns:a16="http://schemas.microsoft.com/office/drawing/2014/main" id="{172734DB-327B-0E5A-B316-160AE5444957}"/>
              </a:ext>
            </a:extLst>
          </p:cNvPr>
          <p:cNvCxnSpPr/>
          <p:nvPr/>
        </p:nvCxnSpPr>
        <p:spPr>
          <a:xfrm flipV="1">
            <a:off x="2035247" y="1947159"/>
            <a:ext cx="952514" cy="1597729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Gerader Verbinder 7">
            <a:extLst>
              <a:ext uri="{FF2B5EF4-FFF2-40B4-BE49-F238E27FC236}">
                <a16:creationId xmlns:a16="http://schemas.microsoft.com/office/drawing/2014/main" id="{C988393D-3805-F470-28EE-71A695904B9D}"/>
              </a:ext>
            </a:extLst>
          </p:cNvPr>
          <p:cNvCxnSpPr>
            <a:cxnSpLocks/>
          </p:cNvCxnSpPr>
          <p:nvPr/>
        </p:nvCxnSpPr>
        <p:spPr>
          <a:xfrm flipV="1">
            <a:off x="1101356" y="1947159"/>
            <a:ext cx="1886405" cy="1593425"/>
          </a:xfrm>
          <a:prstGeom prst="line">
            <a:avLst/>
          </a:prstGeom>
          <a:ln w="12700"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hteck 10">
            <a:extLst>
              <a:ext uri="{FF2B5EF4-FFF2-40B4-BE49-F238E27FC236}">
                <a16:creationId xmlns:a16="http://schemas.microsoft.com/office/drawing/2014/main" id="{5B6C53DF-65BB-E11B-D6E0-1CE0C0D982CF}"/>
              </a:ext>
            </a:extLst>
          </p:cNvPr>
          <p:cNvSpPr/>
          <p:nvPr/>
        </p:nvSpPr>
        <p:spPr>
          <a:xfrm>
            <a:off x="1109823" y="3532117"/>
            <a:ext cx="933891" cy="11115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44000" tIns="108000" rIns="144000" bIns="144000" rtlCol="0" anchor="t"/>
          <a:lstStyle/>
          <a:p>
            <a:pPr algn="l">
              <a:spcBef>
                <a:spcPts val="800"/>
              </a:spcBef>
            </a:pPr>
            <a:endParaRPr lang="en-US" sz="1600" dirty="0" err="1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090161575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  <p:tag name="DEFAULTLANGUAGEID" val="1033"/>
  <p:tag name="EASYID" val="993c97c6-47bb-4fbe-a474-e5b724fc3a4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341.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54.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08.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47.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98.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ELEMENTTAGGED" val="yes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ELEMENTS" val="2"/>
  <p:tag name="FLOWDIRECTION" val="1"/>
  <p:tag name="ABSTANDH" val="12"/>
  <p:tag name="ABSTANDOPTION" val="3"/>
  <p:tag name="ELEMENT2" val="fixedWidth=0;hAlign=left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42,5"/>
  <p:tag name="TOP" val="102,0369"/>
  <p:tag name="EASYCHECK" val=";TIPU"/>
  <p:tag name="NELEMENTS" val="2"/>
  <p:tag name="FLOWDIRECTION" val="1"/>
  <p:tag name="ABSTANDH" val="12"/>
  <p:tag name="ABSTANDOPTION" val="3"/>
  <p:tag name="ELEMENT2" val="fixedWidth=0;hAlign=left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ELEMENTS" val="2"/>
  <p:tag name="FLOWDIRECTION" val="1"/>
  <p:tag name="ABSTANDH" val="12"/>
  <p:tag name="ABSTANDOPTION" val="3"/>
  <p:tag name="ELEMENT2" val="fixedWidth=0;hAlign=left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42,5"/>
  <p:tag name="TOP" val="102,0369"/>
  <p:tag name="EASYCHECK" val=";TIPU"/>
  <p:tag name="NELEMENTS" val="2"/>
  <p:tag name="FLOWDIRECTION" val="1"/>
  <p:tag name="ABSTANDH" val="12"/>
  <p:tag name="ABSTANDOPTION" val="3"/>
  <p:tag name="ELEMENT2" val="fixedWidth=0;hAlign=left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ELEMENTS" val="2"/>
  <p:tag name="FLOWDIRECTION" val="1"/>
  <p:tag name="ABSTANDH" val="12"/>
  <p:tag name="ABSTANDOPTION" val="3"/>
  <p:tag name="ELEMENT2" val="fixedWidth=0;hAlign=left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42,5"/>
  <p:tag name="TOP" val="102,0369"/>
  <p:tag name="EASYCHECK" val=";TIPU"/>
  <p:tag name="NELEMENTS" val="2"/>
  <p:tag name="FLOWDIRECTION" val="1"/>
  <p:tag name="ABSTANDH" val="12"/>
  <p:tag name="ABSTANDOPTION" val="3"/>
  <p:tag name="ELEMENT2" val="fixedWidth=0;hAlign=left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ELEMENTS" val="2"/>
  <p:tag name="FLOWDIRECTION" val="1"/>
  <p:tag name="ABSTANDH" val="12"/>
  <p:tag name="ABSTANDOPTION" val="3"/>
  <p:tag name="ELEMENT2" val="fixedWidth=0;hAlign=left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42,5"/>
  <p:tag name="TOP" val="102,0369"/>
  <p:tag name="EASYCHECK" val=";TIPU"/>
  <p:tag name="NELEMENTS" val="2"/>
  <p:tag name="FLOWDIRECTION" val="1"/>
  <p:tag name="ABSTANDH" val="12"/>
  <p:tag name="ABSTANDOPTION" val="3"/>
  <p:tag name="ELEMENT2" val="fixedWidth=0;hAlign=left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META" val="&lt;shapeElement&gt;&#10;&#10;&lt;name1&gt;IAV Logo Weiss&lt;/name1&gt;&#10;&#10;&lt;name2&gt;IAV Logo White&lt;/name2&gt;&#10;&#10;&lt;category1&gt;IAV Elemente&lt;/category1&gt;&#10;&#10;&lt;category2&gt;IAV Elements&lt;/category2&gt;&#10;&#10;&lt;tags1&gt;&lt;/tags1&gt;&#10;&#10;&lt;tags2&gt;&lt;/tags2&gt;&#10;&#10;&lt;lineBreak&gt;false&lt;/lineBreak&gt;&#10;&#10;&lt;forceSquarePreview&gt;false&lt;/forceSquarePreview&gt;&#10;&#10;&lt;fileName&gt;IAV_Logo_W&lt;/fileName&gt;&#10;&#10;&lt;ungroup&gt;1&lt;/ungroup&gt;&#10;&lt;type&gt;2&lt;/type&gt;&#10;&#10;&lt;/shapeElement&gt;"/>
  <p:tag name="LEFT" val="569,7959"/>
  <p:tag name="TOP" val="415,9184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TOSHAPETYPE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68.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ONSECONDCOLOR" val="16777215"/>
  <p:tag name="EASYCOUNT" val=";224.;225.;225.;595.;596.;297.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ONSECONDCOLOR" val="16777215"/>
  <p:tag name="EASYCOUNT" val=";78.;716.;717.;356.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356.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97.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7.;8.;9."/>
  <p:tag name="CONTACTSLIDE" val="yes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8.;9.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ONSECONDCOLOR" val="16777215"/>
  <p:tag name="EASYCOUNT" val=";8.;196.;197.;98.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7.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07.;208.;208."/>
  <p:tag name="BREITE" val="200"/>
  <p:tag name="HOEHE" val="200"/>
  <p:tag name="ICONSECONDCOLOR" val="16777215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LEFT" val="42,5"/>
  <p:tag name="TOP" val="102,0369"/>
  <p:tag name="EASYCHECK" val=";TIPU"/>
  <p:tag name="NELEMENTS" val="2"/>
  <p:tag name="FLOWDIRECTION" val="1"/>
  <p:tag name="ABSTANDH" val="12"/>
  <p:tag name="ABSTANDOPTION" val="3"/>
  <p:tag name="ELEMENT2" val="fixedWidth=0;hAlign=left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47.;47.;47."/>
  <p:tag name="BREITE" val="200"/>
  <p:tag name="HOEHE" val="200"/>
  <p:tag name="ICONSECONDCOLOR" val="16777215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08.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07.;208.;208."/>
  <p:tag name="BREITE" val="200"/>
  <p:tag name="HOEHE" val="200"/>
  <p:tag name="ICONSECONDCOLOR" val="16777215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ONSECONDCOLOR" val="16777215"/>
  <p:tag name="EASYCOUNT" val=";31.;309.;310.;154.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1."/>
  <p:tag name="LEFT" val="42,5"/>
  <p:tag name="TOP" val="102,0369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CONSECONDCOLOR" val="16777215"/>
  <p:tag name="EASYCOUNT" val=";268.;269.;269.;684.;685.;341.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OUNT" val=";2."/>
  <p:tag name="TOP" val="113.3769"/>
  <p:tag name="LEFT" val="163.0067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ASYCHANGED" val="24_01_15-14:08:20"/>
</p:tagLst>
</file>

<file path=ppt/theme/theme1.xml><?xml version="1.0" encoding="utf-8"?>
<a:theme xmlns:a="http://schemas.openxmlformats.org/drawingml/2006/main" name="IAV">
  <a:themeElements>
    <a:clrScheme name="Benutzerdefiniert 12">
      <a:dk1>
        <a:srgbClr val="001A54"/>
      </a:dk1>
      <a:lt1>
        <a:srgbClr val="FFFFFF"/>
      </a:lt1>
      <a:dk2>
        <a:srgbClr val="041E96"/>
      </a:dk2>
      <a:lt2>
        <a:srgbClr val="FFFFFF"/>
      </a:lt2>
      <a:accent1>
        <a:srgbClr val="52C9FF"/>
      </a:accent1>
      <a:accent2>
        <a:srgbClr val="0091FF"/>
      </a:accent2>
      <a:accent3>
        <a:srgbClr val="1446EB"/>
      </a:accent3>
      <a:accent4>
        <a:srgbClr val="5500B4"/>
      </a:accent4>
      <a:accent5>
        <a:srgbClr val="A200E6"/>
      </a:accent5>
      <a:accent6>
        <a:srgbClr val="DC46F3"/>
      </a:accent6>
      <a:hlink>
        <a:srgbClr val="FF73FF"/>
      </a:hlink>
      <a:folHlink>
        <a:srgbClr val="FF73FA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tx2"/>
        </a:solidFill>
        <a:ln>
          <a:noFill/>
        </a:ln>
      </a:spPr>
      <a:bodyPr lIns="144000" tIns="108000" rIns="144000" bIns="144000" rtlCol="0" anchor="t"/>
      <a:lstStyle>
        <a:defPPr algn="l">
          <a:spcBef>
            <a:spcPts val="800"/>
          </a:spcBef>
          <a:defRPr sz="16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 marL="176213" indent="-176213" algn="l">
          <a:lnSpc>
            <a:spcPct val="120000"/>
          </a:lnSpc>
          <a:spcBef>
            <a:spcPts val="800"/>
          </a:spcBef>
          <a:buFont typeface="Arial" panose="020B0604020202020204" pitchFamily="34" charset="0"/>
          <a:buChar char="•"/>
          <a:defRPr sz="1600" dirty="0" err="1" smtClean="0"/>
        </a:defPPr>
      </a:lstStyle>
    </a:txDef>
  </a:objectDefaults>
  <a:extraClrSchemeLst/>
  <a:custClrLst>
    <a:custClr name="B0">
      <a:srgbClr val="001A54"/>
    </a:custClr>
    <a:custClr name="B1">
      <a:srgbClr val="041E96"/>
    </a:custClr>
    <a:custClr name="B2">
      <a:srgbClr val="1446EB"/>
    </a:custClr>
    <a:custClr name="B3">
      <a:srgbClr val="0091FF"/>
    </a:custClr>
    <a:custClr name="B4">
      <a:srgbClr val="52C9FF"/>
    </a:custClr>
    <a:custClr name="B5">
      <a:srgbClr val="96E7FF"/>
    </a:custClr>
    <a:custClr name="B6">
      <a:srgbClr val="D2F5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M1">
      <a:srgbClr val="5500B4"/>
    </a:custClr>
    <a:custClr name="M2">
      <a:srgbClr val="A200E6"/>
    </a:custClr>
    <a:custClr name="M3">
      <a:srgbClr val="DC46F3"/>
    </a:custClr>
    <a:custClr name="M4">
      <a:srgbClr val="FF73FA"/>
    </a:custClr>
    <a:custClr name="M5">
      <a:srgbClr val="FFAFFF"/>
    </a:custClr>
    <a:custClr name="M6">
      <a:srgbClr val="FDDE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Gray (Inactive Content)">
      <a:srgbClr val="CCCCCC"/>
    </a:custClr>
    <a:custClr name="Traffic Light Red">
      <a:srgbClr val="F80000"/>
    </a:custClr>
    <a:custClr name="Traffic Light Yellow">
      <a:srgbClr val="FFD800"/>
    </a:custClr>
    <a:custClr name="Traffic Light Green">
      <a:srgbClr val="80D800"/>
    </a:custClr>
    <a:custClr name="Dark Green">
      <a:srgbClr val="28A000"/>
    </a:custClr>
    <a:custClr name="Orange">
      <a:srgbClr val="FF9000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  <a:custClr name="r:255 g:255 b:255">
      <a:srgbClr val="FFFFFF"/>
    </a:custClr>
  </a:custClrLst>
  <a:extLst>
    <a:ext uri="{05A4C25C-085E-4340-85A3-A5531E510DB2}">
      <thm15:themeFamily xmlns:thm15="http://schemas.microsoft.com/office/thememl/2012/main" name="_blank_IAV_US.pptx" id="{1BC6BAB3-6365-4BA4-83BB-59FC27F8689A}" vid="{3127B190-B2A7-41DA-AC1A-3F9D22D524FC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EC118928A2B7EF48913961D044C08128" ma:contentTypeVersion="13" ma:contentTypeDescription="Ein neues Dokument erstellen." ma:contentTypeScope="" ma:versionID="1e55f9b661f40172bd388d24963110b9">
  <xsd:schema xmlns:xsd="http://www.w3.org/2001/XMLSchema" xmlns:xs="http://www.w3.org/2001/XMLSchema" xmlns:p="http://schemas.microsoft.com/office/2006/metadata/properties" xmlns:ns2="09130a7c-92cc-4e34-b8e4-72eee94df1b6" xmlns:ns3="e1e66736-a3dc-482f-b04b-4e407ae1a9cb" targetNamespace="http://schemas.microsoft.com/office/2006/metadata/properties" ma:root="true" ma:fieldsID="c3ccd8b0b397ad92be6571d69600817f" ns2:_="" ns3:_="">
    <xsd:import namespace="09130a7c-92cc-4e34-b8e4-72eee94df1b6"/>
    <xsd:import namespace="e1e66736-a3dc-482f-b04b-4e407ae1a9c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130a7c-92cc-4e34-b8e4-72eee94df1b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e66736-a3dc-482f-b04b-4e407ae1a9cb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3423D9F-D4F6-4722-86F7-B7F1FD487CDF}">
  <ds:schemaRefs>
    <ds:schemaRef ds:uri="http://schemas.microsoft.com/office/2006/metadata/properties"/>
    <ds:schemaRef ds:uri="09130a7c-92cc-4e34-b8e4-72eee94df1b6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e1e66736-a3dc-482f-b04b-4e407ae1a9cb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60A95B5A-25F6-4920-AD5E-05C87DB7441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130a7c-92cc-4e34-b8e4-72eee94df1b6"/>
    <ds:schemaRef ds:uri="e1e66736-a3dc-482f-b04b-4e407ae1a9c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6F59E95-4674-4DBF-8B86-37F165645A09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1664</Words>
  <Application>Microsoft Office PowerPoint</Application>
  <PresentationFormat>Benutzerdefiniert</PresentationFormat>
  <Paragraphs>341</Paragraphs>
  <Slides>21</Slides>
  <Notes>20</Notes>
  <HiddenSlides>9</HiddenSlides>
  <MMClips>0</MMClips>
  <ScaleCrop>false</ScaleCrop>
  <HeadingPairs>
    <vt:vector size="8" baseType="variant">
      <vt:variant>
        <vt:lpstr>Verwendete Schriftarten</vt:lpstr>
      </vt:variant>
      <vt:variant>
        <vt:i4>6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21</vt:i4>
      </vt:variant>
    </vt:vector>
  </HeadingPairs>
  <TitlesOfParts>
    <vt:vector size="30" baseType="lpstr">
      <vt:lpstr>Arial</vt:lpstr>
      <vt:lpstr>Calibri</vt:lpstr>
      <vt:lpstr>Cambria Math</vt:lpstr>
      <vt:lpstr>Roboto</vt:lpstr>
      <vt:lpstr>Symbol</vt:lpstr>
      <vt:lpstr>Wingdings</vt:lpstr>
      <vt:lpstr>IAV</vt:lpstr>
      <vt:lpstr>think-cell Folie</vt:lpstr>
      <vt:lpstr>UniPlot.Page.3</vt:lpstr>
      <vt:lpstr>Battery Cell Anomaly Detection via IAV Virtual Battery Testbench based on COMSOL® API </vt:lpstr>
      <vt:lpstr>PowerPoint-Präsentation</vt:lpstr>
      <vt:lpstr>Virtual Development</vt:lpstr>
      <vt:lpstr>Timeline for Thermal Runaway and Propagation</vt:lpstr>
      <vt:lpstr>Anomaly Detection – Overview Approach</vt:lpstr>
      <vt:lpstr>Anomaly Detection – Overview Input</vt:lpstr>
      <vt:lpstr>Anomaly Detection – Recursive Least Squares Method</vt:lpstr>
      <vt:lpstr>Anomaly Detection – Recursive Least Squares Method</vt:lpstr>
      <vt:lpstr>Anomaly Detection – Random Forest Classification Method</vt:lpstr>
      <vt:lpstr>Anomaly Detection – Random Forest Classification Method</vt:lpstr>
      <vt:lpstr>Summary &amp; Outlook</vt:lpstr>
      <vt:lpstr>PowerPoint-Präsentation</vt:lpstr>
      <vt:lpstr>Backup</vt:lpstr>
      <vt:lpstr>Anomaly Detection – Shannon Entropy Method</vt:lpstr>
      <vt:lpstr>Anomaly Detection – Shannon Entropy Method</vt:lpstr>
      <vt:lpstr>Application Examples</vt:lpstr>
      <vt:lpstr>Thermal Runaway &amp; Propagation – The Battery plays Domino </vt:lpstr>
      <vt:lpstr>Internal Short Circuit</vt:lpstr>
      <vt:lpstr>Shannon Entropy Method – 10 Ohm Risc</vt:lpstr>
      <vt:lpstr>Shannon Entropy Method – 50 Ohm Risc</vt:lpstr>
      <vt:lpstr>Shannon Entropy Method – 100 Ohm Risc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Early Detection of Cell Anomaly with BMS-Accessible Signals</dc:title>
  <dc:creator>Laubenstein, Reik (US-)</dc:creator>
  <cp:lastModifiedBy>Werfel, Dr. Johannes (TD-E51)</cp:lastModifiedBy>
  <cp:revision>285</cp:revision>
  <cp:lastPrinted>2020-08-14T12:42:29Z</cp:lastPrinted>
  <dcterms:created xsi:type="dcterms:W3CDTF">2024-01-08T18:05:31Z</dcterms:created>
  <dcterms:modified xsi:type="dcterms:W3CDTF">2024-10-14T15:49:30Z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0x010100EC118928A2B7EF48913961D044C08128</vt:lpwstr>
  </property>
  <property fmtid="{D5CDD505-2E9C-101B-9397-08002B2CF9AE}" pid="3" name="MSIP_Label_eda87506-7fda-481d-a14b-4a8fe5add330_Enabled">
    <vt:lpwstr>true</vt:lpwstr>
  </property>
  <property fmtid="{D5CDD505-2E9C-101B-9397-08002B2CF9AE}" pid="4" name="MSIP_Label_eda87506-7fda-481d-a14b-4a8fe5add330_SetDate">
    <vt:lpwstr>2021-11-08T12:19:10Z</vt:lpwstr>
  </property>
  <property fmtid="{D5CDD505-2E9C-101B-9397-08002B2CF9AE}" pid="5" name="MSIP_Label_eda87506-7fda-481d-a14b-4a8fe5add330_Method">
    <vt:lpwstr>Standard</vt:lpwstr>
  </property>
  <property fmtid="{D5CDD505-2E9C-101B-9397-08002B2CF9AE}" pid="6" name="MSIP_Label_eda87506-7fda-481d-a14b-4a8fe5add330_Name">
    <vt:lpwstr>internal</vt:lpwstr>
  </property>
  <property fmtid="{D5CDD505-2E9C-101B-9397-08002B2CF9AE}" pid="7" name="MSIP_Label_eda87506-7fda-481d-a14b-4a8fe5add330_SiteId">
    <vt:lpwstr>cd726fc8-636c-4794-8425-41f9d8b0d7d5</vt:lpwstr>
  </property>
  <property fmtid="{D5CDD505-2E9C-101B-9397-08002B2CF9AE}" pid="8" name="MSIP_Label_eda87506-7fda-481d-a14b-4a8fe5add330_ActionId">
    <vt:lpwstr>f2fe046f-84d0-4a87-9c4f-badbea6e297f</vt:lpwstr>
  </property>
  <property fmtid="{D5CDD505-2E9C-101B-9397-08002B2CF9AE}" pid="9" name="MSIP_Label_eda87506-7fda-481d-a14b-4a8fe5add330_ContentBits">
    <vt:lpwstr>0</vt:lpwstr>
  </property>
</Properties>
</file>