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8" r:id="rId2"/>
    <p:sldId id="327" r:id="rId3"/>
    <p:sldId id="328" r:id="rId4"/>
    <p:sldId id="329" r:id="rId5"/>
    <p:sldId id="330" r:id="rId6"/>
    <p:sldId id="332" r:id="rId7"/>
    <p:sldId id="334" r:id="rId8"/>
    <p:sldId id="335" r:id="rId9"/>
    <p:sldId id="336" r:id="rId10"/>
    <p:sldId id="333" r:id="rId11"/>
    <p:sldId id="337" r:id="rId12"/>
    <p:sldId id="338" r:id="rId13"/>
    <p:sldId id="339" r:id="rId14"/>
    <p:sldId id="340" r:id="rId15"/>
    <p:sldId id="268" r:id="rId16"/>
    <p:sldId id="34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BBBB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24" autoAdjust="0"/>
    <p:restoredTop sz="94049" autoAdjust="0"/>
  </p:normalViewPr>
  <p:slideViewPr>
    <p:cSldViewPr snapToGrid="0">
      <p:cViewPr varScale="1">
        <p:scale>
          <a:sx n="107" d="100"/>
          <a:sy n="107" d="100"/>
        </p:scale>
        <p:origin x="4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73CAEE-3EDE-4A61-8A76-86397C297DFD}" type="datetimeFigureOut">
              <a:rPr lang="en-US" smtClean="0"/>
              <a:t>10/14/2024</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3388AE-9D51-437C-BB28-A9B95F74B3CA}" type="slidenum">
              <a:rPr lang="en-US" smtClean="0"/>
              <a:t>‹#›</a:t>
            </a:fld>
            <a:endParaRPr lang="en-US"/>
          </a:p>
        </p:txBody>
      </p:sp>
    </p:spTree>
    <p:extLst>
      <p:ext uri="{BB962C8B-B14F-4D97-AF65-F5344CB8AC3E}">
        <p14:creationId xmlns:p14="http://schemas.microsoft.com/office/powerpoint/2010/main" val="1287335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63388AE-9D51-437C-BB28-A9B95F74B3CA}" type="slidenum">
              <a:rPr lang="en-US" smtClean="0"/>
              <a:t>4</a:t>
            </a:fld>
            <a:endParaRPr lang="en-US"/>
          </a:p>
        </p:txBody>
      </p:sp>
    </p:spTree>
    <p:extLst>
      <p:ext uri="{BB962C8B-B14F-4D97-AF65-F5344CB8AC3E}">
        <p14:creationId xmlns:p14="http://schemas.microsoft.com/office/powerpoint/2010/main" val="424066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63388AE-9D51-437C-BB28-A9B95F74B3CA}" type="slidenum">
              <a:rPr lang="en-US" smtClean="0"/>
              <a:t>5</a:t>
            </a:fld>
            <a:endParaRPr lang="en-US"/>
          </a:p>
        </p:txBody>
      </p:sp>
    </p:spTree>
    <p:extLst>
      <p:ext uri="{BB962C8B-B14F-4D97-AF65-F5344CB8AC3E}">
        <p14:creationId xmlns:p14="http://schemas.microsoft.com/office/powerpoint/2010/main" val="577871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63388AE-9D51-437C-BB28-A9B95F74B3CA}" type="slidenum">
              <a:rPr lang="en-US" smtClean="0"/>
              <a:t>11</a:t>
            </a:fld>
            <a:endParaRPr lang="en-US"/>
          </a:p>
        </p:txBody>
      </p:sp>
    </p:spTree>
    <p:extLst>
      <p:ext uri="{BB962C8B-B14F-4D97-AF65-F5344CB8AC3E}">
        <p14:creationId xmlns:p14="http://schemas.microsoft.com/office/powerpoint/2010/main" val="4104460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63388AE-9D51-437C-BB28-A9B95F74B3CA}" type="slidenum">
              <a:rPr lang="en-US" smtClean="0"/>
              <a:t>12</a:t>
            </a:fld>
            <a:endParaRPr lang="en-US"/>
          </a:p>
        </p:txBody>
      </p:sp>
    </p:spTree>
    <p:extLst>
      <p:ext uri="{BB962C8B-B14F-4D97-AF65-F5344CB8AC3E}">
        <p14:creationId xmlns:p14="http://schemas.microsoft.com/office/powerpoint/2010/main" val="1034987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63388AE-9D51-437C-BB28-A9B95F74B3CA}" type="slidenum">
              <a:rPr lang="en-US" smtClean="0"/>
              <a:t>13</a:t>
            </a:fld>
            <a:endParaRPr lang="en-US"/>
          </a:p>
        </p:txBody>
      </p:sp>
    </p:spTree>
    <p:extLst>
      <p:ext uri="{BB962C8B-B14F-4D97-AF65-F5344CB8AC3E}">
        <p14:creationId xmlns:p14="http://schemas.microsoft.com/office/powerpoint/2010/main" val="1638182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63388AE-9D51-437C-BB28-A9B95F74B3CA}" type="slidenum">
              <a:rPr lang="en-US" smtClean="0"/>
              <a:t>14</a:t>
            </a:fld>
            <a:endParaRPr lang="en-US"/>
          </a:p>
        </p:txBody>
      </p:sp>
    </p:spTree>
    <p:extLst>
      <p:ext uri="{BB962C8B-B14F-4D97-AF65-F5344CB8AC3E}">
        <p14:creationId xmlns:p14="http://schemas.microsoft.com/office/powerpoint/2010/main" val="20316805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p:spTree>
      <p:nvGrpSpPr>
        <p:cNvPr id="1" name=""/>
        <p:cNvGrpSpPr/>
        <p:nvPr/>
      </p:nvGrpSpPr>
      <p:grpSpPr>
        <a:xfrm>
          <a:off x="0" y="0"/>
          <a:ext cx="0" cy="0"/>
          <a:chOff x="0" y="0"/>
          <a:chExt cx="0" cy="0"/>
        </a:xfrm>
      </p:grpSpPr>
      <p:sp>
        <p:nvSpPr>
          <p:cNvPr id="15" name="Titolo Testo"/>
          <p:cNvSpPr txBox="1">
            <a:spLocks noGrp="1"/>
          </p:cNvSpPr>
          <p:nvPr>
            <p:ph type="title"/>
          </p:nvPr>
        </p:nvSpPr>
        <p:spPr>
          <a:xfrm>
            <a:off x="787131" y="2021904"/>
            <a:ext cx="10560239" cy="1420406"/>
          </a:xfrm>
          <a:prstGeom prst="rect">
            <a:avLst/>
          </a:prstGeom>
        </p:spPr>
        <p:txBody>
          <a:bodyPr anchor="t"/>
          <a:lstStyle>
            <a:lvl1pPr>
              <a:lnSpc>
                <a:spcPts val="4400"/>
              </a:lnSpc>
              <a:defRPr sz="4400">
                <a:solidFill>
                  <a:srgbClr val="FFFFFF"/>
                </a:solidFill>
              </a:defRPr>
            </a:lvl1pPr>
          </a:lstStyle>
          <a:p>
            <a:r>
              <a:rPr lang="it-IT" dirty="0"/>
              <a:t>Fare clic per modificare lo stile del titolo dello schema</a:t>
            </a:r>
            <a:endParaRPr dirty="0"/>
          </a:p>
        </p:txBody>
      </p:sp>
      <p:sp>
        <p:nvSpPr>
          <p:cNvPr id="19" name="Corpo livello uno…"/>
          <p:cNvSpPr txBox="1">
            <a:spLocks noGrp="1"/>
          </p:cNvSpPr>
          <p:nvPr>
            <p:ph type="body" sz="quarter" idx="1"/>
          </p:nvPr>
        </p:nvSpPr>
        <p:spPr>
          <a:xfrm>
            <a:off x="827610" y="3483763"/>
            <a:ext cx="6928681" cy="1956195"/>
          </a:xfrm>
          <a:prstGeom prst="rect">
            <a:avLst/>
          </a:prstGeom>
        </p:spPr>
        <p:txBody>
          <a:bodyPr numCol="1" spcCol="38100"/>
          <a:lstStyle>
            <a:lvl1pPr marL="0" indent="0" algn="l">
              <a:lnSpc>
                <a:spcPts val="3100"/>
              </a:lnSpc>
              <a:buSzTx/>
              <a:buNone/>
              <a:defRPr sz="2500">
                <a:solidFill>
                  <a:srgbClr val="FFFFFF"/>
                </a:solidFill>
              </a:defRPr>
            </a:lvl1pPr>
            <a:lvl2pPr marL="0" indent="228600" algn="l">
              <a:buSzTx/>
              <a:buNone/>
              <a:defRPr sz="1300">
                <a:solidFill>
                  <a:srgbClr val="FFFFFF"/>
                </a:solidFill>
                <a:latin typeface="Helvetica Neue LT Std 55 Roman"/>
                <a:ea typeface="Helvetica Neue LT Std 55 Roman"/>
                <a:cs typeface="Helvetica Neue LT Std 55 Roman"/>
                <a:sym typeface="Helvetica Neue LT Std 55 Roman"/>
              </a:defRPr>
            </a:lvl2pPr>
            <a:lvl3pPr marL="0" indent="457200" algn="l">
              <a:buSzTx/>
              <a:buNone/>
              <a:defRPr sz="1300">
                <a:solidFill>
                  <a:srgbClr val="FFFFFF"/>
                </a:solidFill>
                <a:latin typeface="Helvetica Neue LT Std 55 Roman"/>
                <a:ea typeface="Helvetica Neue LT Std 55 Roman"/>
                <a:cs typeface="Helvetica Neue LT Std 55 Roman"/>
                <a:sym typeface="Helvetica Neue LT Std 55 Roman"/>
              </a:defRPr>
            </a:lvl3pPr>
            <a:lvl4pPr marL="0" indent="685800" algn="l">
              <a:buSzTx/>
              <a:buNone/>
              <a:defRPr sz="1300">
                <a:solidFill>
                  <a:srgbClr val="FFFFFF"/>
                </a:solidFill>
                <a:latin typeface="Helvetica Neue LT Std 55 Roman"/>
                <a:ea typeface="Helvetica Neue LT Std 55 Roman"/>
                <a:cs typeface="Helvetica Neue LT Std 55 Roman"/>
                <a:sym typeface="Helvetica Neue LT Std 55 Roman"/>
              </a:defRPr>
            </a:lvl4pPr>
            <a:lvl5pPr marL="0" indent="914400" algn="l">
              <a:buSzTx/>
              <a:buNone/>
              <a:defRPr sz="1300">
                <a:solidFill>
                  <a:srgbClr val="FFFFFF"/>
                </a:solidFill>
                <a:latin typeface="Helvetica Neue LT Std 55 Roman"/>
                <a:ea typeface="Helvetica Neue LT Std 55 Roman"/>
                <a:cs typeface="Helvetica Neue LT Std 55 Roman"/>
                <a:sym typeface="Helvetica Neue LT Std 55 Roman"/>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dirty="0"/>
          </a:p>
        </p:txBody>
      </p:sp>
      <p:sp>
        <p:nvSpPr>
          <p:cNvPr id="20" name="Numero diapositiva"/>
          <p:cNvSpPr txBox="1">
            <a:spLocks noGrp="1"/>
          </p:cNvSpPr>
          <p:nvPr>
            <p:ph type="sldNum" sz="quarter" idx="2"/>
          </p:nvPr>
        </p:nvSpPr>
        <p:spPr>
          <a:xfrm>
            <a:off x="7709792" y="6171686"/>
            <a:ext cx="367408" cy="369330"/>
          </a:xfrm>
          <a:prstGeom prst="rect">
            <a:avLst/>
          </a:prstGeom>
        </p:spPr>
        <p:txBody>
          <a:bodyPr anchor="ctr"/>
          <a:lstStyle>
            <a:lvl1pPr algn="r">
              <a:defRPr sz="1200">
                <a:solidFill>
                  <a:srgbClr val="000000"/>
                </a:solidFill>
                <a:latin typeface="+mj-lt"/>
                <a:ea typeface="+mj-ea"/>
                <a:cs typeface="+mj-cs"/>
                <a:sym typeface="Calibri"/>
              </a:defRPr>
            </a:lvl1pPr>
          </a:lstStyle>
          <a:p>
            <a:fld id="{128EE149-0A1D-4335-A75F-43CC0C13B991}" type="slidenum">
              <a:rPr lang="en-US" smtClean="0"/>
              <a:t>‹#›</a:t>
            </a:fld>
            <a:endParaRPr lang="en-US"/>
          </a:p>
        </p:txBody>
      </p:sp>
      <p:pic>
        <p:nvPicPr>
          <p:cNvPr id="5" name="Immagine 4">
            <a:extLst>
              <a:ext uri="{FF2B5EF4-FFF2-40B4-BE49-F238E27FC236}">
                <a16:creationId xmlns:a16="http://schemas.microsoft.com/office/drawing/2014/main" id="{A404CEA7-AA2F-DC2F-63F8-9C0ECE3F9496}"/>
              </a:ext>
            </a:extLst>
          </p:cNvPr>
          <p:cNvPicPr>
            <a:picLocks noChangeAspect="1"/>
          </p:cNvPicPr>
          <p:nvPr userDrawn="1"/>
        </p:nvPicPr>
        <p:blipFill>
          <a:blip r:embed="rId2"/>
          <a:stretch>
            <a:fillRect/>
          </a:stretch>
        </p:blipFill>
        <p:spPr>
          <a:xfrm>
            <a:off x="0" y="640080"/>
            <a:ext cx="12192000" cy="5614416"/>
          </a:xfrm>
          <a:prstGeom prst="rect">
            <a:avLst/>
          </a:prstGeom>
        </p:spPr>
      </p:pic>
    </p:spTree>
    <p:extLst>
      <p:ext uri="{BB962C8B-B14F-4D97-AF65-F5344CB8AC3E}">
        <p14:creationId xmlns:p14="http://schemas.microsoft.com/office/powerpoint/2010/main" val="391857269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Contenuto 2 colonne">
    <p:spTree>
      <p:nvGrpSpPr>
        <p:cNvPr id="1" name=""/>
        <p:cNvGrpSpPr/>
        <p:nvPr/>
      </p:nvGrpSpPr>
      <p:grpSpPr>
        <a:xfrm>
          <a:off x="0" y="0"/>
          <a:ext cx="0" cy="0"/>
          <a:chOff x="0" y="0"/>
          <a:chExt cx="0" cy="0"/>
        </a:xfrm>
      </p:grpSpPr>
      <p:sp>
        <p:nvSpPr>
          <p:cNvPr id="27" name="Titolo Testo"/>
          <p:cNvSpPr txBox="1">
            <a:spLocks noGrp="1"/>
          </p:cNvSpPr>
          <p:nvPr>
            <p:ph type="title"/>
          </p:nvPr>
        </p:nvSpPr>
        <p:spPr>
          <a:prstGeom prst="rect">
            <a:avLst/>
          </a:prstGeom>
        </p:spPr>
        <p:txBody>
          <a:bodyPr/>
          <a:lstStyle/>
          <a:p>
            <a:r>
              <a:rPr lang="it-IT"/>
              <a:t>Fare clic per modificare lo stile del titolo dello schema</a:t>
            </a:r>
            <a:endParaRPr/>
          </a:p>
        </p:txBody>
      </p:sp>
      <p:sp>
        <p:nvSpPr>
          <p:cNvPr id="28" name="Corpo livello uno…"/>
          <p:cNvSpPr txBox="1">
            <a:spLocks noGrp="1"/>
          </p:cNvSpPr>
          <p:nvPr>
            <p:ph type="body" idx="1"/>
          </p:nvPr>
        </p:nvSpPr>
        <p:spPr>
          <a:xfrm>
            <a:off x="519115" y="1288472"/>
            <a:ext cx="11153770" cy="4906579"/>
          </a:xfrm>
          <a:prstGeom prst="rect">
            <a:avLst/>
          </a:prstGeom>
        </p:spPr>
        <p:txBody>
          <a:bodyPr numCol="2" spcCol="36000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29" name="Numero diapositiva"/>
          <p:cNvSpPr txBox="1">
            <a:spLocks noGrp="1"/>
          </p:cNvSpPr>
          <p:nvPr>
            <p:ph type="sldNum" sz="quarter" idx="2"/>
          </p:nvPr>
        </p:nvSpPr>
        <p:spPr>
          <a:prstGeom prst="rect">
            <a:avLst/>
          </a:prstGeom>
        </p:spPr>
        <p:txBody>
          <a:bodyPr/>
          <a:lstStyle/>
          <a:p>
            <a:fld id="{128EE149-0A1D-4335-A75F-43CC0C13B991}" type="slidenum">
              <a:rPr lang="en-US" smtClean="0"/>
              <a:t>‹#›</a:t>
            </a:fld>
            <a:endParaRPr lang="en-US"/>
          </a:p>
        </p:txBody>
      </p:sp>
      <p:sp>
        <p:nvSpPr>
          <p:cNvPr id="2" name="CasellaDiTesto 1">
            <a:extLst>
              <a:ext uri="{FF2B5EF4-FFF2-40B4-BE49-F238E27FC236}">
                <a16:creationId xmlns:a16="http://schemas.microsoft.com/office/drawing/2014/main" id="{3D7696E4-4EC8-7072-20DC-4F919C71C18C}"/>
              </a:ext>
            </a:extLst>
          </p:cNvPr>
          <p:cNvSpPr txBox="1"/>
          <p:nvPr userDrawn="1"/>
        </p:nvSpPr>
        <p:spPr>
          <a:xfrm>
            <a:off x="4622861" y="6225174"/>
            <a:ext cx="5544000" cy="400108"/>
          </a:xfrm>
          <a:prstGeom prst="rect">
            <a:avLst/>
          </a:prstGeom>
          <a:solidFill>
            <a:schemeClr val="bg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BBBBBB"/>
                </a:solidFill>
                <a:effectLst/>
                <a:uFillTx/>
                <a:latin typeface="+mj-lt"/>
                <a:ea typeface="+mj-ea"/>
                <a:cs typeface="+mj-cs"/>
                <a:sym typeface="Calibri"/>
              </a:rPr>
              <a:t> </a:t>
            </a:r>
          </a:p>
        </p:txBody>
      </p:sp>
    </p:spTree>
    <p:extLst>
      <p:ext uri="{BB962C8B-B14F-4D97-AF65-F5344CB8AC3E}">
        <p14:creationId xmlns:p14="http://schemas.microsoft.com/office/powerpoint/2010/main" val="184058102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reserve="1">
  <p:cSld name="Contenuto 1 colonna">
    <p:spTree>
      <p:nvGrpSpPr>
        <p:cNvPr id="1" name=""/>
        <p:cNvGrpSpPr/>
        <p:nvPr/>
      </p:nvGrpSpPr>
      <p:grpSpPr>
        <a:xfrm>
          <a:off x="0" y="0"/>
          <a:ext cx="0" cy="0"/>
          <a:chOff x="0" y="0"/>
          <a:chExt cx="0" cy="0"/>
        </a:xfrm>
      </p:grpSpPr>
      <p:sp>
        <p:nvSpPr>
          <p:cNvPr id="27" name="Titolo Testo"/>
          <p:cNvSpPr txBox="1">
            <a:spLocks noGrp="1"/>
          </p:cNvSpPr>
          <p:nvPr>
            <p:ph type="title"/>
          </p:nvPr>
        </p:nvSpPr>
        <p:spPr>
          <a:prstGeom prst="rect">
            <a:avLst/>
          </a:prstGeom>
        </p:spPr>
        <p:txBody>
          <a:bodyPr/>
          <a:lstStyle/>
          <a:p>
            <a:r>
              <a:rPr lang="it-IT"/>
              <a:t>Fare clic per modificare lo stile del titolo dello schema</a:t>
            </a:r>
            <a:endParaRPr/>
          </a:p>
        </p:txBody>
      </p:sp>
      <p:sp>
        <p:nvSpPr>
          <p:cNvPr id="28" name="Corpo livello uno…"/>
          <p:cNvSpPr txBox="1">
            <a:spLocks noGrp="1"/>
          </p:cNvSpPr>
          <p:nvPr>
            <p:ph type="body" idx="1"/>
          </p:nvPr>
        </p:nvSpPr>
        <p:spPr>
          <a:xfrm>
            <a:off x="519115" y="1288472"/>
            <a:ext cx="11153770" cy="4906579"/>
          </a:xfrm>
          <a:prstGeom prst="rect">
            <a:avLst/>
          </a:prstGeom>
        </p:spPr>
        <p:txBody>
          <a:bodyPr numCol="1"/>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dirty="0"/>
          </a:p>
        </p:txBody>
      </p:sp>
      <p:sp>
        <p:nvSpPr>
          <p:cNvPr id="29" name="Numero diapositiva"/>
          <p:cNvSpPr txBox="1">
            <a:spLocks noGrp="1"/>
          </p:cNvSpPr>
          <p:nvPr>
            <p:ph type="sldNum" sz="quarter" idx="2"/>
          </p:nvPr>
        </p:nvSpPr>
        <p:spPr>
          <a:prstGeom prst="rect">
            <a:avLst/>
          </a:prstGeom>
        </p:spPr>
        <p:txBody>
          <a:bodyPr/>
          <a:lstStyle/>
          <a:p>
            <a:fld id="{128EE149-0A1D-4335-A75F-43CC0C13B991}" type="slidenum">
              <a:rPr lang="en-US" smtClean="0"/>
              <a:t>‹#›</a:t>
            </a:fld>
            <a:endParaRPr lang="en-US"/>
          </a:p>
        </p:txBody>
      </p:sp>
      <p:sp>
        <p:nvSpPr>
          <p:cNvPr id="2" name="CasellaDiTesto 1">
            <a:extLst>
              <a:ext uri="{FF2B5EF4-FFF2-40B4-BE49-F238E27FC236}">
                <a16:creationId xmlns:a16="http://schemas.microsoft.com/office/drawing/2014/main" id="{4C6D5B1D-B9A3-0B0A-F7CA-1A7F25873DCB}"/>
              </a:ext>
            </a:extLst>
          </p:cNvPr>
          <p:cNvSpPr txBox="1"/>
          <p:nvPr userDrawn="1"/>
        </p:nvSpPr>
        <p:spPr>
          <a:xfrm>
            <a:off x="4622861" y="6225174"/>
            <a:ext cx="5544000" cy="576000"/>
          </a:xfrm>
          <a:prstGeom prst="rect">
            <a:avLst/>
          </a:prstGeom>
          <a:solidFill>
            <a:schemeClr val="bg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808080"/>
                </a:solidFill>
                <a:effectLst/>
                <a:uFillTx/>
                <a:latin typeface="+mn-lt"/>
                <a:ea typeface="+mj-ea"/>
                <a:cs typeface="+mj-cs"/>
                <a:sym typeface="Calibri"/>
              </a:rPr>
              <a:t>Prof. Riccardo Pelaccia</a:t>
            </a:r>
          </a:p>
          <a:p>
            <a:pPr marL="0" marR="0" indent="0" algn="l" defTabSz="914400" rtl="0" fontAlgn="auto" latinLnBrk="0" hangingPunct="0">
              <a:lnSpc>
                <a:spcPct val="100000"/>
              </a:lnSpc>
              <a:spcBef>
                <a:spcPts val="0"/>
              </a:spcBef>
              <a:spcAft>
                <a:spcPts val="0"/>
              </a:spcAft>
              <a:buClrTx/>
              <a:buSzTx/>
              <a:buFontTx/>
              <a:buNone/>
              <a:tabLst/>
            </a:pPr>
            <a:r>
              <a:rPr lang="en-US" sz="1400" b="0" i="1" dirty="0">
                <a:solidFill>
                  <a:srgbClr val="808080"/>
                </a:solidFill>
              </a:rPr>
              <a:t>Methodological approach to process simulations by using COMSOL</a:t>
            </a:r>
            <a:endParaRPr kumimoji="0" lang="en-US" sz="1400" b="0" i="0" u="none" strike="noStrike" cap="none" spc="0" normalizeH="0" baseline="0" dirty="0">
              <a:ln>
                <a:noFill/>
              </a:ln>
              <a:solidFill>
                <a:srgbClr val="808080"/>
              </a:solidFill>
              <a:effectLst/>
              <a:uFillTx/>
              <a:latin typeface="+mj-lt"/>
              <a:ea typeface="+mj-ea"/>
              <a:cs typeface="+mj-cs"/>
              <a:sym typeface="Calibri"/>
            </a:endParaRPr>
          </a:p>
          <a:p>
            <a:pPr marL="0" marR="0" indent="0" algn="l" defTabSz="9144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BBBBBB"/>
                </a:solidFill>
                <a:effectLst/>
                <a:uFillTx/>
                <a:latin typeface="+mj-lt"/>
                <a:ea typeface="+mj-ea"/>
                <a:cs typeface="+mj-cs"/>
                <a:sym typeface="Calibri"/>
              </a:rPr>
              <a:t> </a:t>
            </a:r>
          </a:p>
        </p:txBody>
      </p:sp>
    </p:spTree>
    <p:extLst>
      <p:ext uri="{BB962C8B-B14F-4D97-AF65-F5344CB8AC3E}">
        <p14:creationId xmlns:p14="http://schemas.microsoft.com/office/powerpoint/2010/main" val="234214491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ntenuto colonna 1/2 SX">
    <p:spTree>
      <p:nvGrpSpPr>
        <p:cNvPr id="1" name=""/>
        <p:cNvGrpSpPr/>
        <p:nvPr/>
      </p:nvGrpSpPr>
      <p:grpSpPr>
        <a:xfrm>
          <a:off x="0" y="0"/>
          <a:ext cx="0" cy="0"/>
          <a:chOff x="0" y="0"/>
          <a:chExt cx="0" cy="0"/>
        </a:xfrm>
      </p:grpSpPr>
      <p:sp>
        <p:nvSpPr>
          <p:cNvPr id="54" name="Titolo Testo"/>
          <p:cNvSpPr txBox="1">
            <a:spLocks noGrp="1"/>
          </p:cNvSpPr>
          <p:nvPr>
            <p:ph type="title"/>
          </p:nvPr>
        </p:nvSpPr>
        <p:spPr>
          <a:prstGeom prst="rect">
            <a:avLst/>
          </a:prstGeom>
        </p:spPr>
        <p:txBody>
          <a:bodyPr/>
          <a:lstStyle/>
          <a:p>
            <a:r>
              <a:rPr lang="it-IT"/>
              <a:t>Fare clic per modificare lo stile del titolo dello schema</a:t>
            </a:r>
            <a:endParaRPr/>
          </a:p>
        </p:txBody>
      </p:sp>
      <p:sp>
        <p:nvSpPr>
          <p:cNvPr id="55" name="Corpo livello uno…"/>
          <p:cNvSpPr txBox="1">
            <a:spLocks noGrp="1"/>
          </p:cNvSpPr>
          <p:nvPr>
            <p:ph type="body" sz="half" idx="1"/>
          </p:nvPr>
        </p:nvSpPr>
        <p:spPr>
          <a:xfrm>
            <a:off x="519115" y="1259633"/>
            <a:ext cx="5810593" cy="4935419"/>
          </a:xfrm>
          <a:prstGeom prst="rect">
            <a:avLst/>
          </a:prstGeom>
        </p:spPr>
        <p:txBody>
          <a:bodyPr numCol="1" spcCol="3810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56" name="Numero diapositiva"/>
          <p:cNvSpPr txBox="1">
            <a:spLocks noGrp="1"/>
          </p:cNvSpPr>
          <p:nvPr>
            <p:ph type="sldNum" sz="quarter" idx="2"/>
          </p:nvPr>
        </p:nvSpPr>
        <p:spPr>
          <a:prstGeom prst="rect">
            <a:avLst/>
          </a:prstGeom>
        </p:spPr>
        <p:txBody>
          <a:bodyPr/>
          <a:lstStyle/>
          <a:p>
            <a:fld id="{128EE149-0A1D-4335-A75F-43CC0C13B991}" type="slidenum">
              <a:rPr lang="en-US" smtClean="0"/>
              <a:t>‹#›</a:t>
            </a:fld>
            <a:endParaRPr lang="en-US"/>
          </a:p>
        </p:txBody>
      </p:sp>
    </p:spTree>
    <p:extLst>
      <p:ext uri="{BB962C8B-B14F-4D97-AF65-F5344CB8AC3E}">
        <p14:creationId xmlns:p14="http://schemas.microsoft.com/office/powerpoint/2010/main" val="366265452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reserve="1">
  <p:cSld name="1_Contenuto colonna 1/2 SX">
    <p:spTree>
      <p:nvGrpSpPr>
        <p:cNvPr id="1" name=""/>
        <p:cNvGrpSpPr/>
        <p:nvPr/>
      </p:nvGrpSpPr>
      <p:grpSpPr>
        <a:xfrm>
          <a:off x="0" y="0"/>
          <a:ext cx="0" cy="0"/>
          <a:chOff x="0" y="0"/>
          <a:chExt cx="0" cy="0"/>
        </a:xfrm>
      </p:grpSpPr>
      <p:sp>
        <p:nvSpPr>
          <p:cNvPr id="54" name="Titolo Testo"/>
          <p:cNvSpPr txBox="1">
            <a:spLocks noGrp="1"/>
          </p:cNvSpPr>
          <p:nvPr>
            <p:ph type="title"/>
          </p:nvPr>
        </p:nvSpPr>
        <p:spPr>
          <a:prstGeom prst="rect">
            <a:avLst/>
          </a:prstGeom>
        </p:spPr>
        <p:txBody>
          <a:bodyPr/>
          <a:lstStyle/>
          <a:p>
            <a:r>
              <a:rPr lang="it-IT"/>
              <a:t>Fare clic per modificare lo stile del titolo dello schema</a:t>
            </a:r>
            <a:endParaRPr/>
          </a:p>
        </p:txBody>
      </p:sp>
      <p:sp>
        <p:nvSpPr>
          <p:cNvPr id="55" name="Corpo livello uno…"/>
          <p:cNvSpPr txBox="1">
            <a:spLocks noGrp="1"/>
          </p:cNvSpPr>
          <p:nvPr>
            <p:ph type="body" sz="half" idx="1"/>
          </p:nvPr>
        </p:nvSpPr>
        <p:spPr>
          <a:xfrm>
            <a:off x="519115" y="1278294"/>
            <a:ext cx="3712063" cy="4916757"/>
          </a:xfrm>
          <a:prstGeom prst="rect">
            <a:avLst/>
          </a:prstGeom>
        </p:spPr>
        <p:txBody>
          <a:bodyPr numCol="1" spcCol="3810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a:p>
        </p:txBody>
      </p:sp>
      <p:sp>
        <p:nvSpPr>
          <p:cNvPr id="56" name="Numero diapositiva"/>
          <p:cNvSpPr txBox="1">
            <a:spLocks noGrp="1"/>
          </p:cNvSpPr>
          <p:nvPr>
            <p:ph type="sldNum" sz="quarter" idx="2"/>
          </p:nvPr>
        </p:nvSpPr>
        <p:spPr>
          <a:prstGeom prst="rect">
            <a:avLst/>
          </a:prstGeom>
        </p:spPr>
        <p:txBody>
          <a:bodyPr/>
          <a:lstStyle/>
          <a:p>
            <a:fld id="{128EE149-0A1D-4335-A75F-43CC0C13B991}" type="slidenum">
              <a:rPr lang="en-US" smtClean="0"/>
              <a:t>‹#›</a:t>
            </a:fld>
            <a:endParaRPr lang="en-US"/>
          </a:p>
        </p:txBody>
      </p:sp>
    </p:spTree>
    <p:extLst>
      <p:ext uri="{BB962C8B-B14F-4D97-AF65-F5344CB8AC3E}">
        <p14:creationId xmlns:p14="http://schemas.microsoft.com/office/powerpoint/2010/main" val="3934563663"/>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519115" y="162675"/>
            <a:ext cx="11153770" cy="88472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chor="ctr">
            <a:normAutofit/>
          </a:bodyPr>
          <a:lstStyle/>
          <a:p>
            <a:r>
              <a:t>Titolo Testo</a:t>
            </a:r>
          </a:p>
        </p:txBody>
      </p:sp>
      <p:sp>
        <p:nvSpPr>
          <p:cNvPr id="4" name="Numero diapositiva"/>
          <p:cNvSpPr txBox="1">
            <a:spLocks noGrp="1"/>
          </p:cNvSpPr>
          <p:nvPr>
            <p:ph type="sldNum" sz="quarter" idx="2"/>
          </p:nvPr>
        </p:nvSpPr>
        <p:spPr>
          <a:xfrm>
            <a:off x="11328400" y="6343898"/>
            <a:ext cx="344966" cy="338552"/>
          </a:xfrm>
          <a:prstGeom prst="rect">
            <a:avLst/>
          </a:prstGeom>
          <a:ln w="25400">
            <a:miter lim="400000"/>
          </a:ln>
        </p:spPr>
        <p:txBody>
          <a:bodyPr wrap="none" tIns="91439" bIns="91439">
            <a:spAutoFit/>
          </a:bodyPr>
          <a:lstStyle>
            <a:lvl1pPr>
              <a:defRPr sz="1000">
                <a:solidFill>
                  <a:srgbClr val="808080"/>
                </a:solidFill>
                <a:latin typeface="Helvetica Neue Light"/>
                <a:ea typeface="Helvetica Neue Light"/>
                <a:cs typeface="Helvetica Neue Light"/>
                <a:sym typeface="Helvetica Neue Light"/>
              </a:defRPr>
            </a:lvl1pPr>
          </a:lstStyle>
          <a:p>
            <a:fld id="{128EE149-0A1D-4335-A75F-43CC0C13B991}" type="slidenum">
              <a:rPr lang="en-US" smtClean="0"/>
              <a:t>‹#›</a:t>
            </a:fld>
            <a:endParaRPr lang="en-US"/>
          </a:p>
        </p:txBody>
      </p:sp>
      <p:pic>
        <p:nvPicPr>
          <p:cNvPr id="5" name="Immagine 10" descr="Immagine 10"/>
          <p:cNvPicPr>
            <a:picLocks noChangeAspect="1"/>
          </p:cNvPicPr>
          <p:nvPr/>
        </p:nvPicPr>
        <p:blipFill>
          <a:blip r:embed="rId7"/>
          <a:stretch>
            <a:fillRect/>
          </a:stretch>
        </p:blipFill>
        <p:spPr>
          <a:xfrm>
            <a:off x="515134" y="6322841"/>
            <a:ext cx="1442925" cy="269939"/>
          </a:xfrm>
          <a:prstGeom prst="rect">
            <a:avLst/>
          </a:prstGeom>
          <a:ln w="12700">
            <a:miter lim="400000"/>
          </a:ln>
        </p:spPr>
      </p:pic>
      <p:sp>
        <p:nvSpPr>
          <p:cNvPr id="6" name="Dipartimento di Scienze e Metodi per l’Ingegneria"/>
          <p:cNvSpPr txBox="1"/>
          <p:nvPr/>
        </p:nvSpPr>
        <p:spPr>
          <a:xfrm>
            <a:off x="2112707" y="6236335"/>
            <a:ext cx="2284726" cy="446276"/>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45720" bIns="45720">
            <a:spAutoFit/>
          </a:bodyPr>
          <a:lstStyle>
            <a:lvl1pPr>
              <a:defRPr sz="2300">
                <a:solidFill>
                  <a:srgbClr val="808080"/>
                </a:solidFill>
                <a:latin typeface="Helvetica Neue"/>
                <a:ea typeface="Helvetica Neue"/>
                <a:cs typeface="Helvetica Neue"/>
                <a:sym typeface="Helvetica Neue"/>
              </a:defRPr>
            </a:lvl1pPr>
          </a:lstStyle>
          <a:p>
            <a:r>
              <a:rPr lang="en-US" sz="1150" dirty="0"/>
              <a:t>Department </a:t>
            </a:r>
            <a:r>
              <a:rPr lang="en-US" sz="1150"/>
              <a:t>of Sciences </a:t>
            </a:r>
            <a:r>
              <a:rPr lang="en-US" sz="1150" dirty="0"/>
              <a:t>and Methods for Engineering</a:t>
            </a:r>
            <a:endParaRPr sz="1150" dirty="0"/>
          </a:p>
        </p:txBody>
      </p:sp>
      <p:sp>
        <p:nvSpPr>
          <p:cNvPr id="7" name="Prof. Leonardo Orazi…"/>
          <p:cNvSpPr txBox="1"/>
          <p:nvPr/>
        </p:nvSpPr>
        <p:spPr>
          <a:xfrm>
            <a:off x="4636338" y="6236335"/>
            <a:ext cx="4460528" cy="26930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tIns="45720" bIns="45720">
            <a:spAutoFit/>
          </a:bodyPr>
          <a:lstStyle/>
          <a:p>
            <a:pPr>
              <a:defRPr sz="2300">
                <a:solidFill>
                  <a:srgbClr val="808080"/>
                </a:solidFill>
                <a:latin typeface="Helvetica Neue"/>
                <a:ea typeface="Helvetica Neue"/>
                <a:cs typeface="Helvetica Neue"/>
                <a:sym typeface="Helvetica Neue"/>
              </a:defRPr>
            </a:pPr>
            <a:r>
              <a:rPr lang="en-US" sz="1150" dirty="0"/>
              <a:t>Advanced Manufacturing and Technology Research Group</a:t>
            </a:r>
            <a:endParaRPr sz="1150" dirty="0"/>
          </a:p>
        </p:txBody>
      </p:sp>
      <p:cxnSp>
        <p:nvCxnSpPr>
          <p:cNvPr id="8" name="Straight Connector 7">
            <a:extLst>
              <a:ext uri="{FF2B5EF4-FFF2-40B4-BE49-F238E27FC236}">
                <a16:creationId xmlns:a16="http://schemas.microsoft.com/office/drawing/2014/main" id="{3B27893A-F9F2-479B-BD6F-19BE3D2584BD}"/>
              </a:ext>
            </a:extLst>
          </p:cNvPr>
          <p:cNvCxnSpPr>
            <a:cxnSpLocks/>
          </p:cNvCxnSpPr>
          <p:nvPr/>
        </p:nvCxnSpPr>
        <p:spPr>
          <a:xfrm>
            <a:off x="519115" y="1135395"/>
            <a:ext cx="11153770" cy="0"/>
          </a:xfrm>
          <a:prstGeom prst="line">
            <a:avLst/>
          </a:prstGeom>
          <a:noFill/>
          <a:ln w="25400" cap="flat">
            <a:solidFill>
              <a:srgbClr val="979797"/>
            </a:solidFill>
            <a:prstDash val="solid"/>
            <a:round/>
          </a:ln>
          <a:effectLst/>
          <a:sp3d/>
        </p:spPr>
        <p:style>
          <a:lnRef idx="0">
            <a:scrgbClr r="0" g="0" b="0"/>
          </a:lnRef>
          <a:fillRef idx="0">
            <a:scrgbClr r="0" g="0" b="0"/>
          </a:fillRef>
          <a:effectRef idx="0">
            <a:scrgbClr r="0" g="0" b="0"/>
          </a:effectRef>
          <a:fontRef idx="none"/>
        </p:style>
      </p:cxnSp>
      <p:sp>
        <p:nvSpPr>
          <p:cNvPr id="9" name="Text Placeholder 8">
            <a:extLst>
              <a:ext uri="{FF2B5EF4-FFF2-40B4-BE49-F238E27FC236}">
                <a16:creationId xmlns:a16="http://schemas.microsoft.com/office/drawing/2014/main" id="{D0B42BEC-03EE-1E95-FD98-B027BCBB3B80}"/>
              </a:ext>
            </a:extLst>
          </p:cNvPr>
          <p:cNvSpPr>
            <a:spLocks noGrp="1"/>
          </p:cNvSpPr>
          <p:nvPr>
            <p:ph type="body" idx="1"/>
          </p:nvPr>
        </p:nvSpPr>
        <p:spPr>
          <a:xfrm>
            <a:off x="515133" y="1333501"/>
            <a:ext cx="11153769" cy="484346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Tree>
    <p:extLst>
      <p:ext uri="{BB962C8B-B14F-4D97-AF65-F5344CB8AC3E}">
        <p14:creationId xmlns:p14="http://schemas.microsoft.com/office/powerpoint/2010/main" val="23975804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ransition spd="med"/>
  <p:txStyles>
    <p:titleStyle>
      <a:lvl1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1pPr>
      <a:lvl2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2pPr>
      <a:lvl3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3pPr>
      <a:lvl4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4pPr>
      <a:lvl5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5pPr>
      <a:lvl6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6pPr>
      <a:lvl7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7pPr>
      <a:lvl8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8pPr>
      <a:lvl9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9pPr>
    </p:titleStyle>
    <p:bodyStyle>
      <a:lvl1pPr marL="254000" marR="0" indent="-254000" algn="just" defTabSz="457200" eaLnBrk="1" latinLnBrk="0" hangingPunct="1">
        <a:lnSpc>
          <a:spcPct val="100000"/>
        </a:lnSpc>
        <a:spcBef>
          <a:spcPts val="9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1pPr>
      <a:lvl2pPr marL="491289" marR="0" indent="-300789" algn="just" defTabSz="457200" eaLnBrk="1" latinLnBrk="0" hangingPunct="1">
        <a:lnSpc>
          <a:spcPct val="100000"/>
        </a:lnSpc>
        <a:spcBef>
          <a:spcPts val="900"/>
        </a:spcBef>
        <a:spcAft>
          <a:spcPts val="0"/>
        </a:spcAft>
        <a:buClrTx/>
        <a:buSzPct val="100000"/>
        <a:buFontTx/>
        <a:buChar char="•"/>
        <a:tabLst/>
        <a:defRPr sz="2400" b="0" i="0" u="none" strike="noStrike" cap="none" spc="0" baseline="0">
          <a:solidFill>
            <a:srgbClr val="808080"/>
          </a:solidFill>
          <a:uFillTx/>
          <a:latin typeface="Helvetica Neue Light"/>
          <a:ea typeface="Helvetica Neue Light"/>
          <a:cs typeface="Helvetica Neue Light"/>
          <a:sym typeface="Helvetica Neue Light"/>
        </a:defRPr>
      </a:lvl2pPr>
      <a:lvl3pPr marL="681789" marR="0" indent="-300789" algn="just" defTabSz="457200" eaLnBrk="1" latinLnBrk="0" hangingPunct="1">
        <a:lnSpc>
          <a:spcPct val="100000"/>
        </a:lnSpc>
        <a:spcBef>
          <a:spcPts val="900"/>
        </a:spcBef>
        <a:spcAft>
          <a:spcPts val="0"/>
        </a:spcAft>
        <a:buClrTx/>
        <a:buSzPct val="100000"/>
        <a:buFont typeface="Calibri" panose="020F0502020204030204" pitchFamily="34" charset="0"/>
        <a:buChar char="-"/>
        <a:tabLst/>
        <a:defRPr sz="2000" b="0" i="0" u="none" strike="noStrike" cap="none" spc="0" baseline="0">
          <a:solidFill>
            <a:srgbClr val="808080"/>
          </a:solidFill>
          <a:uFillTx/>
          <a:latin typeface="Helvetica Neue Light"/>
          <a:ea typeface="Helvetica Neue Light"/>
          <a:cs typeface="Helvetica Neue Light"/>
          <a:sym typeface="Helvetica Neue Light"/>
        </a:defRPr>
      </a:lvl3pPr>
      <a:lvl4pPr marL="872289" marR="0" indent="-300789" algn="just" defTabSz="457200" eaLnBrk="1" latinLnBrk="0" hangingPunct="1">
        <a:lnSpc>
          <a:spcPct val="100000"/>
        </a:lnSpc>
        <a:spcBef>
          <a:spcPts val="900"/>
        </a:spcBef>
        <a:spcAft>
          <a:spcPts val="0"/>
        </a:spcAft>
        <a:buClrTx/>
        <a:buSzPct val="100000"/>
        <a:buFont typeface="Calibri" panose="020F0502020204030204" pitchFamily="34" charset="0"/>
        <a:buChar char="-"/>
        <a:tabLst/>
        <a:defRPr sz="2000" b="0" i="0" u="none" strike="noStrike" cap="none" spc="0" baseline="0">
          <a:solidFill>
            <a:srgbClr val="808080"/>
          </a:solidFill>
          <a:uFillTx/>
          <a:latin typeface="Helvetica Neue Light"/>
          <a:ea typeface="Helvetica Neue Light"/>
          <a:cs typeface="Helvetica Neue Light"/>
          <a:sym typeface="Helvetica Neue Light"/>
        </a:defRPr>
      </a:lvl4pPr>
      <a:lvl5pPr marL="1062789" marR="0" indent="-300789" algn="just" defTabSz="457200" eaLnBrk="1" latinLnBrk="0" hangingPunct="1">
        <a:lnSpc>
          <a:spcPct val="100000"/>
        </a:lnSpc>
        <a:spcBef>
          <a:spcPts val="900"/>
        </a:spcBef>
        <a:spcAft>
          <a:spcPts val="0"/>
        </a:spcAft>
        <a:buClrTx/>
        <a:buSzPct val="100000"/>
        <a:buFont typeface="Calibri" panose="020F0502020204030204" pitchFamily="34" charset="0"/>
        <a:buChar char="-"/>
        <a:tabLst/>
        <a:defRPr sz="2000" b="0" i="0" u="none" strike="noStrike" cap="none" spc="0" baseline="0">
          <a:solidFill>
            <a:srgbClr val="808080"/>
          </a:solidFill>
          <a:uFillTx/>
          <a:latin typeface="Helvetica Neue Light"/>
          <a:ea typeface="Helvetica Neue Light"/>
          <a:cs typeface="Helvetica Neue Light"/>
          <a:sym typeface="Helvetica Neue Light"/>
        </a:defRPr>
      </a:lvl5pPr>
      <a:lvl6pPr marL="12532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6pPr>
      <a:lvl7pPr marL="14437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7pPr>
      <a:lvl8pPr marL="16342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8pPr>
      <a:lvl9pPr marL="18247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9pPr>
    </p:bodyStyle>
    <p:otherStyle>
      <a:lvl1pPr marL="0" marR="0" indent="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1pPr>
      <a:lvl2pPr marL="0" marR="0" indent="2286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2pPr>
      <a:lvl3pPr marL="0" marR="0" indent="4572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3pPr>
      <a:lvl4pPr marL="0" marR="0" indent="6858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4pPr>
      <a:lvl5pPr marL="0" marR="0" indent="9144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5pPr>
      <a:lvl6pPr marL="0" marR="0" indent="11430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6pPr>
      <a:lvl7pPr marL="0" marR="0" indent="13716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7pPr>
      <a:lvl8pPr marL="0" marR="0" indent="16002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8pPr>
      <a:lvl9pPr marL="0" marR="0" indent="1828800" algn="l" defTabSz="457200" eaLnBrk="1" latinLnBrk="0" hangingPunct="1">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emf"/><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0.gif"/><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0.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768C3-4068-43AE-A3DF-6E48AEAF5267}"/>
              </a:ext>
            </a:extLst>
          </p:cNvPr>
          <p:cNvSpPr>
            <a:spLocks noGrp="1"/>
          </p:cNvSpPr>
          <p:nvPr>
            <p:ph type="title"/>
          </p:nvPr>
        </p:nvSpPr>
        <p:spPr>
          <a:xfrm>
            <a:off x="120396" y="1047033"/>
            <a:ext cx="11951208" cy="1420406"/>
          </a:xfrm>
        </p:spPr>
        <p:txBody>
          <a:bodyPr>
            <a:normAutofit/>
          </a:bodyPr>
          <a:lstStyle/>
          <a:p>
            <a:r>
              <a:rPr lang="en-US" sz="4000" b="1" dirty="0">
                <a:solidFill>
                  <a:schemeClr val="tx1"/>
                </a:solidFill>
              </a:rPr>
              <a:t>Advanced multi-physics models for the optimization of the hot extrusion process of light alloys </a:t>
            </a:r>
            <a:endParaRPr lang="it-IT" sz="4000" b="1" dirty="0">
              <a:solidFill>
                <a:schemeClr val="tx1"/>
              </a:solidFill>
            </a:endParaRPr>
          </a:p>
        </p:txBody>
      </p:sp>
      <p:sp>
        <p:nvSpPr>
          <p:cNvPr id="3" name="Subtitle 2">
            <a:extLst>
              <a:ext uri="{FF2B5EF4-FFF2-40B4-BE49-F238E27FC236}">
                <a16:creationId xmlns:a16="http://schemas.microsoft.com/office/drawing/2014/main" id="{B2A5B9B5-044F-43ED-B1B2-E2B29B117062}"/>
              </a:ext>
            </a:extLst>
          </p:cNvPr>
          <p:cNvSpPr>
            <a:spLocks noGrp="1"/>
          </p:cNvSpPr>
          <p:nvPr>
            <p:ph type="body" sz="quarter" idx="1"/>
          </p:nvPr>
        </p:nvSpPr>
        <p:spPr>
          <a:xfrm>
            <a:off x="219456" y="2510285"/>
            <a:ext cx="11510428" cy="2628441"/>
          </a:xfrm>
        </p:spPr>
        <p:txBody>
          <a:bodyPr>
            <a:normAutofit/>
          </a:bodyPr>
          <a:lstStyle/>
          <a:p>
            <a:r>
              <a:rPr lang="en-US" sz="2400" b="1" dirty="0">
                <a:solidFill>
                  <a:schemeClr val="tx1"/>
                </a:solidFill>
              </a:rPr>
              <a:t>R. Pelaccia</a:t>
            </a:r>
            <a:r>
              <a:rPr lang="en-US" sz="2400" b="1" baseline="30000" dirty="0">
                <a:solidFill>
                  <a:schemeClr val="tx1"/>
                </a:solidFill>
              </a:rPr>
              <a:t>1*</a:t>
            </a:r>
            <a:r>
              <a:rPr lang="en-US" sz="2400" b="1" dirty="0">
                <a:solidFill>
                  <a:schemeClr val="tx1"/>
                </a:solidFill>
              </a:rPr>
              <a:t>, B. Reggiani</a:t>
            </a:r>
            <a:r>
              <a:rPr lang="en-US" sz="2400" b="1" baseline="30000" dirty="0">
                <a:solidFill>
                  <a:schemeClr val="tx1"/>
                </a:solidFill>
              </a:rPr>
              <a:t>1</a:t>
            </a:r>
            <a:r>
              <a:rPr lang="en-US" sz="2400" b="1" dirty="0">
                <a:solidFill>
                  <a:schemeClr val="tx1"/>
                </a:solidFill>
              </a:rPr>
              <a:t>, M. Negozio</a:t>
            </a:r>
            <a:r>
              <a:rPr lang="en-US" sz="2400" b="1" baseline="30000" dirty="0">
                <a:solidFill>
                  <a:schemeClr val="tx1"/>
                </a:solidFill>
              </a:rPr>
              <a:t>2</a:t>
            </a:r>
            <a:r>
              <a:rPr lang="en-US" sz="2400" b="1" dirty="0">
                <a:solidFill>
                  <a:schemeClr val="tx1"/>
                </a:solidFill>
              </a:rPr>
              <a:t>, S. Di Donato</a:t>
            </a:r>
            <a:r>
              <a:rPr lang="en-US" sz="2400" b="1" baseline="30000" dirty="0">
                <a:solidFill>
                  <a:schemeClr val="tx1"/>
                </a:solidFill>
              </a:rPr>
              <a:t>3</a:t>
            </a:r>
            <a:r>
              <a:rPr lang="en-US" sz="2400" b="1" dirty="0">
                <a:solidFill>
                  <a:schemeClr val="tx1"/>
                </a:solidFill>
              </a:rPr>
              <a:t>, L. Donati</a:t>
            </a:r>
            <a:r>
              <a:rPr lang="en-US" sz="2400" b="1" baseline="30000" dirty="0">
                <a:solidFill>
                  <a:schemeClr val="tx1"/>
                </a:solidFill>
              </a:rPr>
              <a:t>3</a:t>
            </a:r>
          </a:p>
          <a:p>
            <a:pPr marL="514350" indent="-514350">
              <a:spcBef>
                <a:spcPts val="600"/>
              </a:spcBef>
              <a:buAutoNum type="arabicPeriod"/>
            </a:pPr>
            <a:r>
              <a:rPr lang="en-US" sz="1600" i="1" dirty="0">
                <a:solidFill>
                  <a:schemeClr val="tx1"/>
                </a:solidFill>
              </a:rPr>
              <a:t>DISMI - Department of Sciences &amp; Methods for Engineering. University of Modena &amp; Reggio Emilia</a:t>
            </a:r>
          </a:p>
          <a:p>
            <a:pPr marL="514350" indent="-514350">
              <a:spcBef>
                <a:spcPts val="600"/>
              </a:spcBef>
              <a:buAutoNum type="arabicPeriod"/>
            </a:pPr>
            <a:r>
              <a:rPr lang="en-US" sz="1600" i="1" dirty="0">
                <a:solidFill>
                  <a:schemeClr val="tx1"/>
                </a:solidFill>
              </a:rPr>
              <a:t>DISTI– Department of Engineering for Industrial Systems and Technologies University of Parma</a:t>
            </a:r>
          </a:p>
          <a:p>
            <a:pPr marL="514350" indent="-514350">
              <a:spcBef>
                <a:spcPts val="600"/>
              </a:spcBef>
              <a:buAutoNum type="arabicPeriod"/>
            </a:pPr>
            <a:r>
              <a:rPr lang="en-US" sz="1600" i="1" dirty="0">
                <a:solidFill>
                  <a:schemeClr val="tx1"/>
                </a:solidFill>
              </a:rPr>
              <a:t>DIN- Department of Industrial Engineering, University of Bologna</a:t>
            </a:r>
          </a:p>
          <a:p>
            <a:r>
              <a:rPr lang="en-US" sz="1600" i="1" dirty="0">
                <a:solidFill>
                  <a:schemeClr val="tx1"/>
                </a:solidFill>
              </a:rPr>
              <a:t>*Corresponding author email: riccardo_p@unimore.it </a:t>
            </a:r>
          </a:p>
        </p:txBody>
      </p:sp>
      <p:pic>
        <p:nvPicPr>
          <p:cNvPr id="4" name="Immagine 3">
            <a:extLst>
              <a:ext uri="{FF2B5EF4-FFF2-40B4-BE49-F238E27FC236}">
                <a16:creationId xmlns:a16="http://schemas.microsoft.com/office/drawing/2014/main" id="{C76AA8D1-1138-D25C-DF28-CC26CB56B638}"/>
              </a:ext>
            </a:extLst>
          </p:cNvPr>
          <p:cNvPicPr>
            <a:picLocks noChangeAspect="1"/>
          </p:cNvPicPr>
          <p:nvPr/>
        </p:nvPicPr>
        <p:blipFill>
          <a:blip r:embed="rId2"/>
          <a:srcRect l="30041" t="4736" r="31092" b="12284"/>
          <a:stretch/>
        </p:blipFill>
        <p:spPr>
          <a:xfrm>
            <a:off x="4779593" y="5010710"/>
            <a:ext cx="1632652" cy="1153863"/>
          </a:xfrm>
          <a:prstGeom prst="rect">
            <a:avLst/>
          </a:prstGeom>
        </p:spPr>
      </p:pic>
      <p:pic>
        <p:nvPicPr>
          <p:cNvPr id="8" name="Immagine 7">
            <a:extLst>
              <a:ext uri="{FF2B5EF4-FFF2-40B4-BE49-F238E27FC236}">
                <a16:creationId xmlns:a16="http://schemas.microsoft.com/office/drawing/2014/main" id="{DA01C637-F53D-87EC-EE13-034C3CB71887}"/>
              </a:ext>
            </a:extLst>
          </p:cNvPr>
          <p:cNvPicPr>
            <a:picLocks noChangeAspect="1"/>
          </p:cNvPicPr>
          <p:nvPr/>
        </p:nvPicPr>
        <p:blipFill>
          <a:blip r:embed="rId2"/>
          <a:srcRect t="7210" r="69464"/>
          <a:stretch/>
        </p:blipFill>
        <p:spPr>
          <a:xfrm>
            <a:off x="3441852" y="4982912"/>
            <a:ext cx="1207009" cy="1214146"/>
          </a:xfrm>
          <a:prstGeom prst="rect">
            <a:avLst/>
          </a:prstGeom>
        </p:spPr>
      </p:pic>
      <p:pic>
        <p:nvPicPr>
          <p:cNvPr id="9" name="Immagine 8">
            <a:extLst>
              <a:ext uri="{FF2B5EF4-FFF2-40B4-BE49-F238E27FC236}">
                <a16:creationId xmlns:a16="http://schemas.microsoft.com/office/drawing/2014/main" id="{6C25262B-C0F8-CA6D-7C26-7CCA3D96DD6E}"/>
              </a:ext>
            </a:extLst>
          </p:cNvPr>
          <p:cNvPicPr>
            <a:picLocks noChangeAspect="1"/>
          </p:cNvPicPr>
          <p:nvPr/>
        </p:nvPicPr>
        <p:blipFill>
          <a:blip r:embed="rId2"/>
          <a:srcRect l="71694" t="14554" b="9194"/>
          <a:stretch/>
        </p:blipFill>
        <p:spPr>
          <a:xfrm>
            <a:off x="6583742" y="5010711"/>
            <a:ext cx="1247774" cy="1112670"/>
          </a:xfrm>
          <a:prstGeom prst="rect">
            <a:avLst/>
          </a:prstGeom>
        </p:spPr>
      </p:pic>
      <p:pic>
        <p:nvPicPr>
          <p:cNvPr id="10" name="Immagine 9">
            <a:extLst>
              <a:ext uri="{FF2B5EF4-FFF2-40B4-BE49-F238E27FC236}">
                <a16:creationId xmlns:a16="http://schemas.microsoft.com/office/drawing/2014/main" id="{F34E1F4D-E1FB-BA3A-D0CD-9FB2E559C5D5}"/>
              </a:ext>
            </a:extLst>
          </p:cNvPr>
          <p:cNvPicPr>
            <a:picLocks noChangeAspect="1"/>
          </p:cNvPicPr>
          <p:nvPr/>
        </p:nvPicPr>
        <p:blipFill>
          <a:blip r:embed="rId3"/>
          <a:srcRect r="3925"/>
          <a:stretch/>
        </p:blipFill>
        <p:spPr>
          <a:xfrm>
            <a:off x="9181609" y="2284224"/>
            <a:ext cx="3010391" cy="3016953"/>
          </a:xfrm>
          <a:prstGeom prst="rect">
            <a:avLst/>
          </a:prstGeom>
        </p:spPr>
      </p:pic>
    </p:spTree>
    <p:extLst>
      <p:ext uri="{BB962C8B-B14F-4D97-AF65-F5344CB8AC3E}">
        <p14:creationId xmlns:p14="http://schemas.microsoft.com/office/powerpoint/2010/main" val="3279865105"/>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39BA4CA9-F1D3-363D-17C1-C37ADF353E22}"/>
              </a:ext>
            </a:extLst>
          </p:cNvPr>
          <p:cNvSpPr>
            <a:spLocks noGrp="1"/>
          </p:cNvSpPr>
          <p:nvPr>
            <p:ph type="title"/>
          </p:nvPr>
        </p:nvSpPr>
        <p:spPr>
          <a:xfrm>
            <a:off x="519113" y="161925"/>
            <a:ext cx="11153775" cy="885825"/>
          </a:xfrm>
        </p:spPr>
        <p:txBody>
          <a:bodyPr>
            <a:normAutofit/>
          </a:bodyPr>
          <a:lstStyle/>
          <a:p>
            <a:r>
              <a:rPr lang="en-US" dirty="0">
                <a:solidFill>
                  <a:schemeClr val="tx1"/>
                </a:solidFill>
              </a:rPr>
              <a:t>Equations (Extrusion defects)</a:t>
            </a:r>
          </a:p>
        </p:txBody>
      </p:sp>
      <p:pic>
        <p:nvPicPr>
          <p:cNvPr id="7" name="Immagine 6">
            <a:extLst>
              <a:ext uri="{FF2B5EF4-FFF2-40B4-BE49-F238E27FC236}">
                <a16:creationId xmlns:a16="http://schemas.microsoft.com/office/drawing/2014/main" id="{72E94700-5232-615A-BB27-53E9B6D3BCE5}"/>
              </a:ext>
            </a:extLst>
          </p:cNvPr>
          <p:cNvPicPr>
            <a:picLocks noChangeAspect="1"/>
          </p:cNvPicPr>
          <p:nvPr/>
        </p:nvPicPr>
        <p:blipFill>
          <a:blip r:embed="rId2"/>
          <a:stretch>
            <a:fillRect/>
          </a:stretch>
        </p:blipFill>
        <p:spPr>
          <a:xfrm>
            <a:off x="5901070" y="2764745"/>
            <a:ext cx="6129818" cy="3336943"/>
          </a:xfrm>
          <a:prstGeom prst="rect">
            <a:avLst/>
          </a:prstGeom>
        </p:spPr>
      </p:pic>
      <mc:AlternateContent xmlns:mc="http://schemas.openxmlformats.org/markup-compatibility/2006" xmlns:a14="http://schemas.microsoft.com/office/drawing/2010/main">
        <mc:Choice Requires="a14">
          <p:graphicFrame>
            <p:nvGraphicFramePr>
              <p:cNvPr id="11" name="Tabella 10">
                <a:extLst>
                  <a:ext uri="{FF2B5EF4-FFF2-40B4-BE49-F238E27FC236}">
                    <a16:creationId xmlns:a16="http://schemas.microsoft.com/office/drawing/2014/main" id="{AE5E4AAD-FB63-8545-14CE-1D7C47D26CCF}"/>
                  </a:ext>
                </a:extLst>
              </p:cNvPr>
              <p:cNvGraphicFramePr>
                <a:graphicFrameLocks noGrp="1"/>
              </p:cNvGraphicFramePr>
              <p:nvPr>
                <p:extLst>
                  <p:ext uri="{D42A27DB-BD31-4B8C-83A1-F6EECF244321}">
                    <p14:modId xmlns:p14="http://schemas.microsoft.com/office/powerpoint/2010/main" val="417574029"/>
                  </p:ext>
                </p:extLst>
              </p:nvPr>
            </p:nvGraphicFramePr>
            <p:xfrm>
              <a:off x="419072" y="1615452"/>
              <a:ext cx="3336586" cy="742569"/>
            </p:xfrm>
            <a:graphic>
              <a:graphicData uri="http://schemas.openxmlformats.org/drawingml/2006/table">
                <a:tbl>
                  <a:tblPr firstRow="1" firstCol="1" bandRow="1"/>
                  <a:tblGrid>
                    <a:gridCol w="2718924">
                      <a:extLst>
                        <a:ext uri="{9D8B030D-6E8A-4147-A177-3AD203B41FA5}">
                          <a16:colId xmlns:a16="http://schemas.microsoft.com/office/drawing/2014/main" val="1571570908"/>
                        </a:ext>
                      </a:extLst>
                    </a:gridCol>
                    <a:gridCol w="617662">
                      <a:extLst>
                        <a:ext uri="{9D8B030D-6E8A-4147-A177-3AD203B41FA5}">
                          <a16:colId xmlns:a16="http://schemas.microsoft.com/office/drawing/2014/main" val="674495984"/>
                        </a:ext>
                      </a:extLst>
                    </a:gridCol>
                  </a:tblGrid>
                  <a:tr h="475806">
                    <a:tc>
                      <a:txBody>
                        <a:bodyPr/>
                        <a:lstStyle/>
                        <a:p>
                          <a:pPr algn="just">
                            <a:lnSpc>
                              <a:spcPct val="115000"/>
                            </a:lnSpc>
                            <a:spcBef>
                              <a:spcPts val="1200"/>
                            </a:spcBef>
                            <a:spcAft>
                              <a:spcPts val="600"/>
                            </a:spcAft>
                          </a:pPr>
                          <a14:m>
                            <m:oMathPara xmlns:m="http://schemas.openxmlformats.org/officeDocument/2006/math">
                              <m:oMathParaPr>
                                <m:jc m:val="centerGroup"/>
                              </m:oMathParaPr>
                              <m:oMath xmlns:m="http://schemas.openxmlformats.org/officeDocument/2006/math">
                                <m:f>
                                  <m:fPr>
                                    <m:ctrlPr>
                                      <a:rPr lang="en-US" sz="2000" b="0" i="1">
                                        <a:effectLst/>
                                        <a:latin typeface="Cambria Math" panose="02040503050406030204" pitchFamily="18" charset="0"/>
                                        <a:ea typeface="Times New Roman" panose="02020603050405020304" pitchFamily="18" charset="0"/>
                                      </a:rPr>
                                    </m:ctrlPr>
                                  </m:fPr>
                                  <m:num>
                                    <m:r>
                                      <a:rPr lang="en-GB" sz="2000" b="0" i="1" smtClean="0">
                                        <a:effectLst/>
                                        <a:latin typeface="Cambria Math" panose="02040503050406030204" pitchFamily="18" charset="0"/>
                                        <a:ea typeface="Times New Roman" panose="02020603050405020304" pitchFamily="18" charset="0"/>
                                      </a:rPr>
                                      <m:t>𝛿𝜙</m:t>
                                    </m:r>
                                  </m:num>
                                  <m:den>
                                    <m:r>
                                      <a:rPr lang="en-GB" sz="2000" b="0" i="1" smtClean="0">
                                        <a:effectLst/>
                                        <a:latin typeface="Cambria Math" panose="02040503050406030204" pitchFamily="18" charset="0"/>
                                        <a:ea typeface="Times New Roman" panose="02020603050405020304" pitchFamily="18" charset="0"/>
                                      </a:rPr>
                                      <m:t>𝛿</m:t>
                                    </m:r>
                                    <m:r>
                                      <a:rPr lang="en-GB" sz="2000" b="0" i="1" smtClean="0">
                                        <a:effectLst/>
                                        <a:latin typeface="Cambria Math" panose="02040503050406030204" pitchFamily="18" charset="0"/>
                                        <a:ea typeface="Times New Roman" panose="02020603050405020304" pitchFamily="18" charset="0"/>
                                      </a:rPr>
                                      <m:t>𝑡</m:t>
                                    </m:r>
                                  </m:den>
                                </m:f>
                                <m:r>
                                  <a:rPr lang="en-GB" sz="2000" b="0" smtClean="0">
                                    <a:effectLst/>
                                    <a:latin typeface="Cambria Math" panose="02040503050406030204" pitchFamily="18" charset="0"/>
                                    <a:ea typeface="Times New Roman" panose="02020603050405020304" pitchFamily="18" charset="0"/>
                                  </a:rPr>
                                  <m:t>+</m:t>
                                </m:r>
                                <m:r>
                                  <a:rPr lang="en-GB" sz="2000" b="0" i="1" smtClean="0">
                                    <a:effectLst/>
                                    <a:latin typeface="Cambria Math" panose="02040503050406030204" pitchFamily="18" charset="0"/>
                                    <a:ea typeface="Times New Roman" panose="02020603050405020304" pitchFamily="18" charset="0"/>
                                  </a:rPr>
                                  <m:t>𝑢</m:t>
                                </m:r>
                                <m:r>
                                  <a:rPr lang="en-GB" sz="2000" b="0" smtClean="0">
                                    <a:effectLst/>
                                    <a:latin typeface="Cambria Math" panose="02040503050406030204" pitchFamily="18" charset="0"/>
                                    <a:ea typeface="Times New Roman" panose="02020603050405020304" pitchFamily="18" charset="0"/>
                                  </a:rPr>
                                  <m:t>∙</m:t>
                                </m:r>
                                <m:r>
                                  <a:rPr lang="en-GB" sz="2000" b="0" i="1" smtClean="0">
                                    <a:effectLst/>
                                    <a:latin typeface="Cambria Math" panose="02040503050406030204" pitchFamily="18" charset="0"/>
                                    <a:ea typeface="Times New Roman" panose="02020603050405020304" pitchFamily="18" charset="0"/>
                                  </a:rPr>
                                  <m:t>𝛻𝜙</m:t>
                                </m:r>
                                <m:r>
                                  <a:rPr lang="en-GB" sz="2000" b="0" smtClean="0">
                                    <a:effectLst/>
                                    <a:latin typeface="Cambria Math" panose="02040503050406030204" pitchFamily="18" charset="0"/>
                                    <a:ea typeface="Times New Roman" panose="02020603050405020304" pitchFamily="18" charset="0"/>
                                  </a:rPr>
                                  <m:t>=</m:t>
                                </m:r>
                                <m:r>
                                  <a:rPr lang="en-GB" sz="2000" b="0" i="1" smtClean="0">
                                    <a:effectLst/>
                                    <a:latin typeface="Cambria Math" panose="02040503050406030204" pitchFamily="18" charset="0"/>
                                    <a:ea typeface="Times New Roman" panose="02020603050405020304" pitchFamily="18" charset="0"/>
                                  </a:rPr>
                                  <m:t>𝛻</m:t>
                                </m:r>
                                <m:r>
                                  <a:rPr lang="en-GB" sz="2000" b="0" smtClean="0">
                                    <a:effectLst/>
                                    <a:latin typeface="Cambria Math" panose="02040503050406030204" pitchFamily="18" charset="0"/>
                                    <a:ea typeface="Times New Roman" panose="02020603050405020304" pitchFamily="18" charset="0"/>
                                  </a:rPr>
                                  <m:t>∙</m:t>
                                </m:r>
                                <m:r>
                                  <a:rPr lang="en-GB" sz="2000" b="0" i="1" smtClean="0">
                                    <a:effectLst/>
                                    <a:latin typeface="Cambria Math" panose="02040503050406030204" pitchFamily="18" charset="0"/>
                                    <a:ea typeface="Times New Roman" panose="02020603050405020304" pitchFamily="18" charset="0"/>
                                  </a:rPr>
                                  <m:t>𝛾𝛻</m:t>
                                </m:r>
                                <m:r>
                                  <a:rPr lang="en-GB" sz="2000" b="0" i="1" smtClean="0">
                                    <a:effectLst/>
                                    <a:latin typeface="Cambria Math" panose="02040503050406030204" pitchFamily="18" charset="0"/>
                                    <a:ea typeface="Times New Roman" panose="02020603050405020304" pitchFamily="18" charset="0"/>
                                  </a:rPr>
                                  <m:t>𝐺</m:t>
                                </m:r>
                              </m:oMath>
                            </m:oMathPara>
                          </a14:m>
                          <a:endParaRPr lang="en-US" sz="2000" b="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noFill/>
                      </a:tcPr>
                    </a:tc>
                    <a:tc>
                      <a:txBody>
                        <a:bodyPr/>
                        <a:lstStyle/>
                        <a:p>
                          <a:pPr algn="r">
                            <a:lnSpc>
                              <a:spcPct val="115000"/>
                            </a:lnSpc>
                            <a:spcBef>
                              <a:spcPts val="1200"/>
                            </a:spcBef>
                            <a:spcAft>
                              <a:spcPts val="600"/>
                            </a:spcAft>
                          </a:pPr>
                          <a:endParaRPr lang="en-US" sz="2000" b="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noFill/>
                      </a:tcPr>
                    </a:tc>
                    <a:extLst>
                      <a:ext uri="{0D108BD9-81ED-4DB2-BD59-A6C34878D82A}">
                        <a16:rowId xmlns:a16="http://schemas.microsoft.com/office/drawing/2014/main" val="850311349"/>
                      </a:ext>
                    </a:extLst>
                  </a:tr>
                </a:tbl>
              </a:graphicData>
            </a:graphic>
          </p:graphicFrame>
        </mc:Choice>
        <mc:Fallback xmlns="">
          <p:graphicFrame>
            <p:nvGraphicFramePr>
              <p:cNvPr id="11" name="Tabella 10">
                <a:extLst>
                  <a:ext uri="{FF2B5EF4-FFF2-40B4-BE49-F238E27FC236}">
                    <a16:creationId xmlns:a16="http://schemas.microsoft.com/office/drawing/2014/main" id="{AE5E4AAD-FB63-8545-14CE-1D7C47D26CCF}"/>
                  </a:ext>
                </a:extLst>
              </p:cNvPr>
              <p:cNvGraphicFramePr>
                <a:graphicFrameLocks noGrp="1"/>
              </p:cNvGraphicFramePr>
              <p:nvPr>
                <p:extLst>
                  <p:ext uri="{D42A27DB-BD31-4B8C-83A1-F6EECF244321}">
                    <p14:modId xmlns:p14="http://schemas.microsoft.com/office/powerpoint/2010/main" val="417574029"/>
                  </p:ext>
                </p:extLst>
              </p:nvPr>
            </p:nvGraphicFramePr>
            <p:xfrm>
              <a:off x="419072" y="1615452"/>
              <a:ext cx="3336586" cy="742569"/>
            </p:xfrm>
            <a:graphic>
              <a:graphicData uri="http://schemas.openxmlformats.org/drawingml/2006/table">
                <a:tbl>
                  <a:tblPr firstRow="1" firstCol="1" bandRow="1"/>
                  <a:tblGrid>
                    <a:gridCol w="2718924">
                      <a:extLst>
                        <a:ext uri="{9D8B030D-6E8A-4147-A177-3AD203B41FA5}">
                          <a16:colId xmlns:a16="http://schemas.microsoft.com/office/drawing/2014/main" val="1571570908"/>
                        </a:ext>
                      </a:extLst>
                    </a:gridCol>
                    <a:gridCol w="617662">
                      <a:extLst>
                        <a:ext uri="{9D8B030D-6E8A-4147-A177-3AD203B41FA5}">
                          <a16:colId xmlns:a16="http://schemas.microsoft.com/office/drawing/2014/main" val="674495984"/>
                        </a:ext>
                      </a:extLst>
                    </a:gridCol>
                  </a:tblGrid>
                  <a:tr h="742569">
                    <a:tc>
                      <a:txBody>
                        <a:bodyPr/>
                        <a:lstStyle/>
                        <a:p>
                          <a:endParaRPr lang="it-IT"/>
                        </a:p>
                      </a:txBody>
                      <a:tcPr marL="68580" marR="68580" marT="0" marB="0">
                        <a:lnL>
                          <a:noFill/>
                        </a:lnL>
                        <a:lnR>
                          <a:noFill/>
                        </a:lnR>
                        <a:lnT>
                          <a:noFill/>
                        </a:lnT>
                        <a:lnB>
                          <a:noFill/>
                        </a:lnB>
                        <a:blipFill>
                          <a:blip r:embed="rId3"/>
                          <a:stretch>
                            <a:fillRect r="-22819"/>
                          </a:stretch>
                        </a:blipFill>
                      </a:tcPr>
                    </a:tc>
                    <a:tc>
                      <a:txBody>
                        <a:bodyPr/>
                        <a:lstStyle/>
                        <a:p>
                          <a:pPr algn="r">
                            <a:lnSpc>
                              <a:spcPct val="115000"/>
                            </a:lnSpc>
                            <a:spcBef>
                              <a:spcPts val="1200"/>
                            </a:spcBef>
                            <a:spcAft>
                              <a:spcPts val="600"/>
                            </a:spcAft>
                          </a:pPr>
                          <a:endParaRPr lang="en-US" sz="2000" b="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noFill/>
                      </a:tcPr>
                    </a:tc>
                    <a:extLst>
                      <a:ext uri="{0D108BD9-81ED-4DB2-BD59-A6C34878D82A}">
                        <a16:rowId xmlns:a16="http://schemas.microsoft.com/office/drawing/2014/main" val="850311349"/>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ella 14">
                <a:extLst>
                  <a:ext uri="{FF2B5EF4-FFF2-40B4-BE49-F238E27FC236}">
                    <a16:creationId xmlns:a16="http://schemas.microsoft.com/office/drawing/2014/main" id="{948A790E-D016-8A1D-F78A-634D843F70C7}"/>
                  </a:ext>
                </a:extLst>
              </p:cNvPr>
              <p:cNvGraphicFramePr>
                <a:graphicFrameLocks noGrp="1"/>
              </p:cNvGraphicFramePr>
              <p:nvPr>
                <p:extLst>
                  <p:ext uri="{D42A27DB-BD31-4B8C-83A1-F6EECF244321}">
                    <p14:modId xmlns:p14="http://schemas.microsoft.com/office/powerpoint/2010/main" val="1738413279"/>
                  </p:ext>
                </p:extLst>
              </p:nvPr>
            </p:nvGraphicFramePr>
            <p:xfrm>
              <a:off x="426089" y="2401736"/>
              <a:ext cx="1595337" cy="457708"/>
            </p:xfrm>
            <a:graphic>
              <a:graphicData uri="http://schemas.openxmlformats.org/drawingml/2006/table">
                <a:tbl>
                  <a:tblPr firstRow="1" firstCol="1" bandRow="1"/>
                  <a:tblGrid>
                    <a:gridCol w="1300133">
                      <a:extLst>
                        <a:ext uri="{9D8B030D-6E8A-4147-A177-3AD203B41FA5}">
                          <a16:colId xmlns:a16="http://schemas.microsoft.com/office/drawing/2014/main" val="2583316120"/>
                        </a:ext>
                      </a:extLst>
                    </a:gridCol>
                    <a:gridCol w="295204">
                      <a:extLst>
                        <a:ext uri="{9D8B030D-6E8A-4147-A177-3AD203B41FA5}">
                          <a16:colId xmlns:a16="http://schemas.microsoft.com/office/drawing/2014/main" val="2583680014"/>
                        </a:ext>
                      </a:extLst>
                    </a:gridCol>
                  </a:tblGrid>
                  <a:tr h="398618">
                    <a:tc>
                      <a:txBody>
                        <a:bodyPr/>
                        <a:lstStyle/>
                        <a:p>
                          <a:pPr algn="just">
                            <a:lnSpc>
                              <a:spcPct val="115000"/>
                            </a:lnSpc>
                            <a:spcBef>
                              <a:spcPts val="1200"/>
                            </a:spcBef>
                            <a:spcAft>
                              <a:spcPts val="600"/>
                            </a:spcAft>
                          </a:pPr>
                          <a14:m>
                            <m:oMathPara xmlns:m="http://schemas.openxmlformats.org/officeDocument/2006/math">
                              <m:oMathParaPr>
                                <m:jc m:val="centerGroup"/>
                              </m:oMathParaPr>
                              <m:oMath xmlns:m="http://schemas.openxmlformats.org/officeDocument/2006/math">
                                <m:r>
                                  <m:rPr>
                                    <m:sty m:val="p"/>
                                  </m:rPr>
                                  <a:rPr lang="en-GB" sz="2000" b="0" i="0"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t>γ</m:t>
                                </m:r>
                                <m:r>
                                  <a:rPr lang="en-GB" sz="2000" b="0" i="0"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t>=</m:t>
                                </m:r>
                                <m:r>
                                  <m:rPr>
                                    <m:sty m:val="p"/>
                                  </m:rPr>
                                  <a:rPr lang="en-GB" sz="2000" b="0" i="0"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t>χ</m:t>
                                </m:r>
                                <m:sSup>
                                  <m:sSupPr>
                                    <m:ctrlPr>
                                      <a:rPr lang="en-US" sz="2000" b="0" i="1"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ctrlPr>
                                  </m:sSupPr>
                                  <m:e>
                                    <m:sSub>
                                      <m:sSubPr>
                                        <m:ctrlPr>
                                          <a:rPr lang="en-US" sz="2000" b="0" i="1"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ctrlPr>
                                      </m:sSubPr>
                                      <m:e>
                                        <m:r>
                                          <m:rPr>
                                            <m:sty m:val="p"/>
                                          </m:rPr>
                                          <a:rPr lang="en-GB" sz="2000" b="0" i="0"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t>δ</m:t>
                                        </m:r>
                                      </m:e>
                                      <m:sub>
                                        <m:r>
                                          <m:rPr>
                                            <m:sty m:val="p"/>
                                          </m:rPr>
                                          <a:rPr lang="en-GB" sz="2000" b="0" i="0"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t>i</m:t>
                                        </m:r>
                                      </m:sub>
                                    </m:sSub>
                                  </m:e>
                                  <m:sup>
                                    <m:r>
                                      <a:rPr lang="en-GB" sz="2000" b="0" i="0" u="none" strike="noStrike" cap="none" spc="0" baseline="0">
                                        <a:solidFill>
                                          <a:schemeClr val="tx1"/>
                                        </a:solidFill>
                                        <a:effectLst/>
                                        <a:uFillTx/>
                                        <a:latin typeface="Cambria Math" panose="02040503050406030204" pitchFamily="18" charset="0"/>
                                        <a:ea typeface="Times New Roman" panose="02020603050405020304" pitchFamily="18" charset="0"/>
                                        <a:cs typeface="+mn-cs"/>
                                        <a:sym typeface="Helvetica Neue Light"/>
                                      </a:rPr>
                                      <m:t>2</m:t>
                                    </m:r>
                                  </m:sup>
                                </m:sSup>
                              </m:oMath>
                            </m:oMathPara>
                          </a14:m>
                          <a:endParaRPr lang="en-US" sz="2000" b="0" i="0" u="none" strike="noStrike" cap="none" spc="0" baseline="0" dirty="0">
                            <a:solidFill>
                              <a:schemeClr val="tx1"/>
                            </a:solidFill>
                            <a:effectLst/>
                            <a:uFillTx/>
                            <a:latin typeface="Cambria Math" panose="02040503050406030204" pitchFamily="18" charset="0"/>
                            <a:ea typeface="Times New Roman" panose="02020603050405020304" pitchFamily="18" charset="0"/>
                            <a:cs typeface="+mn-cs"/>
                            <a:sym typeface="Helvetica Neue Light"/>
                          </a:endParaRPr>
                        </a:p>
                      </a:txBody>
                      <a:tcPr marL="68580" marR="68580" marT="0" marB="0">
                        <a:lnL>
                          <a:noFill/>
                        </a:lnL>
                        <a:lnR>
                          <a:noFill/>
                        </a:lnR>
                        <a:lnT>
                          <a:noFill/>
                        </a:lnT>
                        <a:lnB>
                          <a:noFill/>
                        </a:lnB>
                        <a:noFill/>
                      </a:tcPr>
                    </a:tc>
                    <a:tc>
                      <a:txBody>
                        <a:bodyPr/>
                        <a:lstStyle/>
                        <a:p>
                          <a:pPr algn="r">
                            <a:lnSpc>
                              <a:spcPct val="115000"/>
                            </a:lnSpc>
                            <a:spcBef>
                              <a:spcPts val="1200"/>
                            </a:spcBef>
                            <a:spcAft>
                              <a:spcPts val="600"/>
                            </a:spcAft>
                          </a:pPr>
                          <a:endParaRPr lang="en-US" sz="2000" b="1"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noFill/>
                      </a:tcPr>
                    </a:tc>
                    <a:extLst>
                      <a:ext uri="{0D108BD9-81ED-4DB2-BD59-A6C34878D82A}">
                        <a16:rowId xmlns:a16="http://schemas.microsoft.com/office/drawing/2014/main" val="3353391911"/>
                      </a:ext>
                    </a:extLst>
                  </a:tr>
                </a:tbl>
              </a:graphicData>
            </a:graphic>
          </p:graphicFrame>
        </mc:Choice>
        <mc:Fallback xmlns="">
          <p:graphicFrame>
            <p:nvGraphicFramePr>
              <p:cNvPr id="15" name="Tabella 14">
                <a:extLst>
                  <a:ext uri="{FF2B5EF4-FFF2-40B4-BE49-F238E27FC236}">
                    <a16:creationId xmlns:a16="http://schemas.microsoft.com/office/drawing/2014/main" id="{948A790E-D016-8A1D-F78A-634D843F70C7}"/>
                  </a:ext>
                </a:extLst>
              </p:cNvPr>
              <p:cNvGraphicFramePr>
                <a:graphicFrameLocks noGrp="1"/>
              </p:cNvGraphicFramePr>
              <p:nvPr>
                <p:extLst>
                  <p:ext uri="{D42A27DB-BD31-4B8C-83A1-F6EECF244321}">
                    <p14:modId xmlns:p14="http://schemas.microsoft.com/office/powerpoint/2010/main" val="1738413279"/>
                  </p:ext>
                </p:extLst>
              </p:nvPr>
            </p:nvGraphicFramePr>
            <p:xfrm>
              <a:off x="426089" y="2401736"/>
              <a:ext cx="1595337" cy="457708"/>
            </p:xfrm>
            <a:graphic>
              <a:graphicData uri="http://schemas.openxmlformats.org/drawingml/2006/table">
                <a:tbl>
                  <a:tblPr firstRow="1" firstCol="1" bandRow="1"/>
                  <a:tblGrid>
                    <a:gridCol w="1300133">
                      <a:extLst>
                        <a:ext uri="{9D8B030D-6E8A-4147-A177-3AD203B41FA5}">
                          <a16:colId xmlns:a16="http://schemas.microsoft.com/office/drawing/2014/main" val="2583316120"/>
                        </a:ext>
                      </a:extLst>
                    </a:gridCol>
                    <a:gridCol w="295204">
                      <a:extLst>
                        <a:ext uri="{9D8B030D-6E8A-4147-A177-3AD203B41FA5}">
                          <a16:colId xmlns:a16="http://schemas.microsoft.com/office/drawing/2014/main" val="2583680014"/>
                        </a:ext>
                      </a:extLst>
                    </a:gridCol>
                  </a:tblGrid>
                  <a:tr h="457708">
                    <a:tc>
                      <a:txBody>
                        <a:bodyPr/>
                        <a:lstStyle/>
                        <a:p>
                          <a:endParaRPr lang="it-IT"/>
                        </a:p>
                      </a:txBody>
                      <a:tcPr marL="68580" marR="68580" marT="0" marB="0">
                        <a:lnL>
                          <a:noFill/>
                        </a:lnL>
                        <a:lnR>
                          <a:noFill/>
                        </a:lnR>
                        <a:lnT>
                          <a:noFill/>
                        </a:lnT>
                        <a:lnB>
                          <a:noFill/>
                        </a:lnB>
                        <a:blipFill>
                          <a:blip r:embed="rId4"/>
                          <a:stretch>
                            <a:fillRect r="-22897"/>
                          </a:stretch>
                        </a:blipFill>
                      </a:tcPr>
                    </a:tc>
                    <a:tc>
                      <a:txBody>
                        <a:bodyPr/>
                        <a:lstStyle/>
                        <a:p>
                          <a:pPr algn="r">
                            <a:lnSpc>
                              <a:spcPct val="115000"/>
                            </a:lnSpc>
                            <a:spcBef>
                              <a:spcPts val="1200"/>
                            </a:spcBef>
                            <a:spcAft>
                              <a:spcPts val="600"/>
                            </a:spcAft>
                          </a:pPr>
                          <a:endParaRPr lang="en-US" sz="2000" b="1"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noFill/>
                      </a:tcPr>
                    </a:tc>
                    <a:extLst>
                      <a:ext uri="{0D108BD9-81ED-4DB2-BD59-A6C34878D82A}">
                        <a16:rowId xmlns:a16="http://schemas.microsoft.com/office/drawing/2014/main" val="3353391911"/>
                      </a:ext>
                    </a:extLst>
                  </a:tr>
                </a:tbl>
              </a:graphicData>
            </a:graphic>
          </p:graphicFrame>
        </mc:Fallback>
      </mc:AlternateContent>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68263572-9C60-E288-D9CC-4EDD2595F4A1}"/>
                  </a:ext>
                </a:extLst>
              </p:cNvPr>
              <p:cNvSpPr txBox="1"/>
              <p:nvPr/>
            </p:nvSpPr>
            <p:spPr>
              <a:xfrm>
                <a:off x="518991" y="2851608"/>
                <a:ext cx="3047189" cy="64011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14:m>
                  <m:oMath xmlns:m="http://schemas.openxmlformats.org/officeDocument/2006/math">
                    <m:r>
                      <a:rPr lang="en-GB" sz="2000" b="0" i="1" smtClean="0">
                        <a:effectLst/>
                        <a:latin typeface="Cambria Math" panose="02040503050406030204" pitchFamily="18" charset="0"/>
                        <a:ea typeface="Times New Roman" panose="02020603050405020304" pitchFamily="18" charset="0"/>
                        <a:cs typeface="Times New Roman" panose="02020603050405020304" pitchFamily="18" charset="0"/>
                      </a:rPr>
                      <m:t>𝐺</m:t>
                    </m:r>
                    <m:r>
                      <a:rPr lang="en-GB" sz="2000" b="0">
                        <a:effectLst/>
                        <a:latin typeface="Cambria Math" panose="02040503050406030204" pitchFamily="18" charset="0"/>
                        <a:ea typeface="Times New Roman" panose="02020603050405020304" pitchFamily="18" charset="0"/>
                        <a:cs typeface="Times New Roman" panose="02020603050405020304" pitchFamily="18" charset="0"/>
                      </a:rPr>
                      <m:t>=</m:t>
                    </m:r>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𝜆</m:t>
                    </m:r>
                    <m:d>
                      <m:dPr>
                        <m:begChr m:val="["/>
                        <m:endChr m:val="]"/>
                        <m:ctrlPr>
                          <a:rPr lang="en-US" sz="2000" i="1">
                            <a:effectLst/>
                            <a:latin typeface="Cambria Math" panose="02040503050406030204" pitchFamily="18" charset="0"/>
                          </a:rPr>
                        </m:ctrlPr>
                      </m:dPr>
                      <m:e>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effectLst/>
                                <a:latin typeface="Cambria Math" panose="02040503050406030204" pitchFamily="18" charset="0"/>
                              </a:rPr>
                            </m:ctrlPr>
                          </m:sSupPr>
                          <m:e>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𝜙</m:t>
                        </m:r>
                        <m:r>
                          <a:rPr lang="en-GB" sz="2000" b="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effectLst/>
                                <a:latin typeface="Cambria Math" panose="02040503050406030204" pitchFamily="18" charset="0"/>
                              </a:rPr>
                            </m:ctrlPr>
                          </m:fPr>
                          <m:num>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𝜙</m:t>
                            </m:r>
                            <m:r>
                              <a:rPr lang="en-GB" sz="2000" b="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000" i="1">
                                    <a:effectLst/>
                                    <a:latin typeface="Cambria Math" panose="02040503050406030204" pitchFamily="18" charset="0"/>
                                  </a:rPr>
                                </m:ctrlPr>
                              </m:sSupPr>
                              <m:e>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𝜙</m:t>
                                </m:r>
                              </m:e>
                              <m:sup>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−1</m:t>
                            </m:r>
                            <m:r>
                              <a:rPr lang="en-GB" sz="2000" b="0">
                                <a:effectLst/>
                                <a:latin typeface="Cambria Math" panose="02040503050406030204" pitchFamily="18" charset="0"/>
                                <a:ea typeface="Times New Roman" panose="02020603050405020304" pitchFamily="18" charset="0"/>
                                <a:cs typeface="Times New Roman" panose="02020603050405020304" pitchFamily="18" charset="0"/>
                              </a:rPr>
                              <m:t>)</m:t>
                            </m:r>
                          </m:num>
                          <m:den>
                            <m:sSup>
                              <m:sSupPr>
                                <m:ctrlPr>
                                  <a:rPr lang="en-US" sz="2000" i="1">
                                    <a:effectLst/>
                                    <a:latin typeface="Cambria Math" panose="02040503050406030204" pitchFamily="18" charset="0"/>
                                  </a:rPr>
                                </m:ctrlPr>
                              </m:sSupPr>
                              <m:e>
                                <m:sSub>
                                  <m:sSubPr>
                                    <m:ctrlPr>
                                      <a:rPr lang="en-US" sz="2000" i="1">
                                        <a:effectLst/>
                                        <a:latin typeface="Cambria Math" panose="02040503050406030204" pitchFamily="18" charset="0"/>
                                        <a:ea typeface="Times New Roman" panose="02020603050405020304" pitchFamily="18" charset="0"/>
                                      </a:rPr>
                                    </m:ctrlPr>
                                  </m:sSubPr>
                                  <m:e>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𝛿</m:t>
                                    </m:r>
                                  </m:e>
                                  <m:sub>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𝑖</m:t>
                                    </m:r>
                                  </m:sub>
                                </m:sSub>
                              </m:e>
                              <m:sup>
                                <m:r>
                                  <a:rPr lang="en-GB" sz="2000" b="0"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e>
                    </m:d>
                  </m:oMath>
                </a14:m>
                <a:r>
                  <a:rPr lang="en-GB" sz="2000" dirty="0">
                    <a:effectLst/>
                    <a:latin typeface="Times New Roman" panose="02020603050405020304" pitchFamily="18" charset="0"/>
                    <a:ea typeface="Times New Roman" panose="02020603050405020304" pitchFamily="18" charset="0"/>
                  </a:rPr>
                  <a:t> </a:t>
                </a:r>
                <a:endParaRPr lang="en-US" sz="2000" dirty="0"/>
              </a:p>
            </p:txBody>
          </p:sp>
        </mc:Choice>
        <mc:Fallback xmlns="">
          <p:sp>
            <p:nvSpPr>
              <p:cNvPr id="17" name="CasellaDiTesto 16">
                <a:extLst>
                  <a:ext uri="{FF2B5EF4-FFF2-40B4-BE49-F238E27FC236}">
                    <a16:creationId xmlns:a16="http://schemas.microsoft.com/office/drawing/2014/main" id="{68263572-9C60-E288-D9CC-4EDD2595F4A1}"/>
                  </a:ext>
                </a:extLst>
              </p:cNvPr>
              <p:cNvSpPr txBox="1">
                <a:spLocks noRot="1" noChangeAspect="1" noMove="1" noResize="1" noEditPoints="1" noAdjustHandles="1" noChangeArrowheads="1" noChangeShapeType="1" noTextEdit="1"/>
              </p:cNvSpPr>
              <p:nvPr/>
            </p:nvSpPr>
            <p:spPr>
              <a:xfrm>
                <a:off x="518991" y="2851608"/>
                <a:ext cx="3047189" cy="640112"/>
              </a:xfrm>
              <a:prstGeom prst="rect">
                <a:avLst/>
              </a:prstGeom>
              <a:blipFill>
                <a:blip r:embed="rId5"/>
                <a:stretch>
                  <a:fillRect/>
                </a:stretch>
              </a:blipFill>
              <a:ln w="25400" cap="flat">
                <a:noFill/>
                <a:miter lim="400000"/>
              </a:ln>
              <a:effec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E40742FE-4591-018C-3264-A3992ACD3647}"/>
                  </a:ext>
                </a:extLst>
              </p:cNvPr>
              <p:cNvSpPr txBox="1"/>
              <p:nvPr/>
            </p:nvSpPr>
            <p:spPr>
              <a:xfrm>
                <a:off x="487215" y="3367570"/>
                <a:ext cx="1466443" cy="73500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𝜆</m:t>
                      </m:r>
                      <m:r>
                        <a:rPr lang="en-US" sz="2000" b="0" i="0">
                          <a:latin typeface="Cambria Math" panose="02040503050406030204" pitchFamily="18" charset="0"/>
                        </a:rPr>
                        <m:t>=</m:t>
                      </m:r>
                      <m:f>
                        <m:fPr>
                          <m:ctrlPr>
                            <a:rPr lang="en-US" sz="2000" i="1">
                              <a:solidFill>
                                <a:srgbClr val="836967"/>
                              </a:solidFill>
                              <a:latin typeface="Cambria Math" panose="02040503050406030204" pitchFamily="18" charset="0"/>
                            </a:rPr>
                          </m:ctrlPr>
                        </m:fPr>
                        <m:num>
                          <m:r>
                            <a:rPr lang="en-US" sz="2000" b="0" i="0">
                              <a:latin typeface="Cambria Math" panose="02040503050406030204" pitchFamily="18" charset="0"/>
                            </a:rPr>
                            <m:t>3</m:t>
                          </m:r>
                          <m:sSub>
                            <m:sSubPr>
                              <m:ctrlPr>
                                <a:rPr lang="en-US" sz="2000" i="1">
                                  <a:solidFill>
                                    <a:srgbClr val="836967"/>
                                  </a:solidFill>
                                  <a:latin typeface="Cambria Math" panose="02040503050406030204" pitchFamily="18" charset="0"/>
                                </a:rPr>
                              </m:ctrlPr>
                            </m:sSubPr>
                            <m:e>
                              <m:r>
                                <m:rPr>
                                  <m:sty m:val="p"/>
                                </m:rPr>
                                <a:rPr lang="en-US" sz="2000" b="0" i="0">
                                  <a:latin typeface="Cambria Math" panose="02040503050406030204" pitchFamily="18" charset="0"/>
                                </a:rPr>
                                <m:t>σ</m:t>
                              </m:r>
                            </m:e>
                            <m:sub>
                              <m:r>
                                <m:rPr>
                                  <m:sty m:val="p"/>
                                </m:rPr>
                                <a:rPr lang="en-US" sz="2000" b="0" i="0">
                                  <a:latin typeface="Cambria Math" panose="02040503050406030204" pitchFamily="18" charset="0"/>
                                </a:rPr>
                                <m:t>st</m:t>
                              </m:r>
                            </m:sub>
                          </m:sSub>
                          <m:sSub>
                            <m:sSubPr>
                              <m:ctrlPr>
                                <a:rPr lang="en-US" sz="2000" i="1">
                                  <a:solidFill>
                                    <a:srgbClr val="836967"/>
                                  </a:solidFill>
                                  <a:latin typeface="Cambria Math" panose="02040503050406030204" pitchFamily="18" charset="0"/>
                                </a:rPr>
                              </m:ctrlPr>
                            </m:sSubPr>
                            <m:e>
                              <m:r>
                                <a:rPr lang="en-US" sz="2000" b="0" i="1">
                                  <a:latin typeface="Cambria Math" panose="02040503050406030204" pitchFamily="18" charset="0"/>
                                </a:rPr>
                                <m:t>𝛿</m:t>
                              </m:r>
                            </m:e>
                            <m:sub>
                              <m:r>
                                <a:rPr lang="en-US" sz="2000" b="0" i="1">
                                  <a:latin typeface="Cambria Math" panose="02040503050406030204" pitchFamily="18" charset="0"/>
                                </a:rPr>
                                <m:t>𝑖</m:t>
                              </m:r>
                            </m:sub>
                          </m:sSub>
                        </m:num>
                        <m:den>
                          <m:r>
                            <a:rPr lang="en-US" sz="2000" b="0" i="0">
                              <a:latin typeface="Cambria Math" panose="02040503050406030204" pitchFamily="18" charset="0"/>
                            </a:rPr>
                            <m:t>2</m:t>
                          </m:r>
                          <m:rad>
                            <m:radPr>
                              <m:degHide m:val="on"/>
                              <m:ctrlPr>
                                <a:rPr lang="en-US" sz="2000" i="1">
                                  <a:solidFill>
                                    <a:srgbClr val="836967"/>
                                  </a:solidFill>
                                  <a:latin typeface="Cambria Math" panose="02040503050406030204" pitchFamily="18" charset="0"/>
                                </a:rPr>
                              </m:ctrlPr>
                            </m:radPr>
                            <m:deg/>
                            <m:e>
                              <m:r>
                                <a:rPr lang="en-US" sz="2000" b="0" i="0">
                                  <a:latin typeface="Cambria Math" panose="02040503050406030204" pitchFamily="18" charset="0"/>
                                </a:rPr>
                                <m:t>2</m:t>
                              </m:r>
                            </m:e>
                          </m:rad>
                        </m:den>
                      </m:f>
                    </m:oMath>
                  </m:oMathPara>
                </a14:m>
                <a:endParaRPr lang="en-US" sz="2000" dirty="0"/>
              </a:p>
            </p:txBody>
          </p:sp>
        </mc:Choice>
        <mc:Fallback xmlns="">
          <p:sp>
            <p:nvSpPr>
              <p:cNvPr id="19" name="CasellaDiTesto 18">
                <a:extLst>
                  <a:ext uri="{FF2B5EF4-FFF2-40B4-BE49-F238E27FC236}">
                    <a16:creationId xmlns:a16="http://schemas.microsoft.com/office/drawing/2014/main" id="{E40742FE-4591-018C-3264-A3992ACD3647}"/>
                  </a:ext>
                </a:extLst>
              </p:cNvPr>
              <p:cNvSpPr txBox="1">
                <a:spLocks noRot="1" noChangeAspect="1" noMove="1" noResize="1" noEditPoints="1" noAdjustHandles="1" noChangeArrowheads="1" noChangeShapeType="1" noTextEdit="1"/>
              </p:cNvSpPr>
              <p:nvPr/>
            </p:nvSpPr>
            <p:spPr>
              <a:xfrm>
                <a:off x="487215" y="3367570"/>
                <a:ext cx="1466443" cy="735009"/>
              </a:xfrm>
              <a:prstGeom prst="rect">
                <a:avLst/>
              </a:prstGeom>
              <a:blipFill>
                <a:blip r:embed="rId6"/>
                <a:stretch>
                  <a:fillRect/>
                </a:stretch>
              </a:blipFill>
              <a:ln w="25400" cap="flat">
                <a:noFill/>
                <a:miter lim="400000"/>
              </a:ln>
              <a:effectLst/>
            </p:spPr>
            <p:txBody>
              <a:bodyPr/>
              <a:lstStyle/>
              <a:p>
                <a:r>
                  <a:rPr lang="it-IT">
                    <a:noFill/>
                  </a:rPr>
                  <a:t> </a:t>
                </a:r>
              </a:p>
            </p:txBody>
          </p:sp>
        </mc:Fallback>
      </mc:AlternateContent>
      <p:sp>
        <p:nvSpPr>
          <p:cNvPr id="20" name="Oval 2">
            <a:extLst>
              <a:ext uri="{FF2B5EF4-FFF2-40B4-BE49-F238E27FC236}">
                <a16:creationId xmlns:a16="http://schemas.microsoft.com/office/drawing/2014/main" id="{FDF0FDF0-416D-0976-FD0B-6B488778EF1B}"/>
              </a:ext>
            </a:extLst>
          </p:cNvPr>
          <p:cNvSpPr/>
          <p:nvPr/>
        </p:nvSpPr>
        <p:spPr>
          <a:xfrm>
            <a:off x="2811509" y="1727277"/>
            <a:ext cx="259196" cy="5275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21" name="Oval 2">
            <a:extLst>
              <a:ext uri="{FF2B5EF4-FFF2-40B4-BE49-F238E27FC236}">
                <a16:creationId xmlns:a16="http://schemas.microsoft.com/office/drawing/2014/main" id="{84D185E0-D605-98CF-8E21-B9068DACC59B}"/>
              </a:ext>
            </a:extLst>
          </p:cNvPr>
          <p:cNvSpPr/>
          <p:nvPr/>
        </p:nvSpPr>
        <p:spPr>
          <a:xfrm>
            <a:off x="1220435" y="2349098"/>
            <a:ext cx="289983" cy="51034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2" name="Oval 2">
            <a:extLst>
              <a:ext uri="{FF2B5EF4-FFF2-40B4-BE49-F238E27FC236}">
                <a16:creationId xmlns:a16="http://schemas.microsoft.com/office/drawing/2014/main" id="{22BDA3CB-57B2-CCAA-A3BD-43ABDECE7FF3}"/>
              </a:ext>
            </a:extLst>
          </p:cNvPr>
          <p:cNvSpPr/>
          <p:nvPr/>
        </p:nvSpPr>
        <p:spPr>
          <a:xfrm>
            <a:off x="1258218" y="3399328"/>
            <a:ext cx="326090" cy="37605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23" name="TextBox 18">
            <a:extLst>
              <a:ext uri="{FF2B5EF4-FFF2-40B4-BE49-F238E27FC236}">
                <a16:creationId xmlns:a16="http://schemas.microsoft.com/office/drawing/2014/main" id="{E37070D7-80F6-2BE9-34B6-E5372B21CF78}"/>
              </a:ext>
            </a:extLst>
          </p:cNvPr>
          <p:cNvSpPr txBox="1"/>
          <p:nvPr/>
        </p:nvSpPr>
        <p:spPr>
          <a:xfrm>
            <a:off x="2622728" y="1460682"/>
            <a:ext cx="1624365" cy="276999"/>
          </a:xfrm>
          <a:prstGeom prst="rect">
            <a:avLst/>
          </a:prstGeom>
          <a:noFill/>
        </p:spPr>
        <p:txBody>
          <a:bodyPr wrap="square" rtlCol="0">
            <a:spAutoFit/>
          </a:bodyPr>
          <a:lstStyle/>
          <a:p>
            <a:pPr algn="ctr"/>
            <a:r>
              <a:rPr lang="en-GB" sz="1200" dirty="0">
                <a:solidFill>
                  <a:srgbClr val="FF0000"/>
                </a:solidFill>
                <a:latin typeface="Helvetica Neue Light"/>
              </a:rPr>
              <a:t>Chemical Potential</a:t>
            </a:r>
          </a:p>
        </p:txBody>
      </p:sp>
      <p:sp>
        <p:nvSpPr>
          <p:cNvPr id="24" name="TextBox 18">
            <a:extLst>
              <a:ext uri="{FF2B5EF4-FFF2-40B4-BE49-F238E27FC236}">
                <a16:creationId xmlns:a16="http://schemas.microsoft.com/office/drawing/2014/main" id="{F69D8B30-E671-7AF7-7569-BCD05892EDEA}"/>
              </a:ext>
            </a:extLst>
          </p:cNvPr>
          <p:cNvSpPr txBox="1"/>
          <p:nvPr/>
        </p:nvSpPr>
        <p:spPr>
          <a:xfrm>
            <a:off x="1752014" y="3491720"/>
            <a:ext cx="1624365" cy="276999"/>
          </a:xfrm>
          <a:prstGeom prst="rect">
            <a:avLst/>
          </a:prstGeom>
          <a:noFill/>
        </p:spPr>
        <p:txBody>
          <a:bodyPr wrap="square" rtlCol="0">
            <a:spAutoFit/>
          </a:bodyPr>
          <a:lstStyle/>
          <a:p>
            <a:pPr algn="ctr"/>
            <a:r>
              <a:rPr lang="it-IT" sz="1200" dirty="0">
                <a:solidFill>
                  <a:srgbClr val="FF0000"/>
                </a:solidFill>
                <a:latin typeface="Helvetica Neue Light"/>
              </a:rPr>
              <a:t>Surface </a:t>
            </a:r>
            <a:r>
              <a:rPr lang="en-GB" sz="1200" dirty="0">
                <a:solidFill>
                  <a:srgbClr val="FF0000"/>
                </a:solidFill>
                <a:latin typeface="Helvetica Neue Light"/>
              </a:rPr>
              <a:t>tension</a:t>
            </a:r>
          </a:p>
        </p:txBody>
      </p:sp>
      <p:sp>
        <p:nvSpPr>
          <p:cNvPr id="25" name="TextBox 18">
            <a:extLst>
              <a:ext uri="{FF2B5EF4-FFF2-40B4-BE49-F238E27FC236}">
                <a16:creationId xmlns:a16="http://schemas.microsoft.com/office/drawing/2014/main" id="{2C353120-6B33-8DFB-358E-3674EE503D49}"/>
              </a:ext>
            </a:extLst>
          </p:cNvPr>
          <p:cNvSpPr txBox="1"/>
          <p:nvPr/>
        </p:nvSpPr>
        <p:spPr>
          <a:xfrm>
            <a:off x="1352497" y="2348540"/>
            <a:ext cx="1624365" cy="461665"/>
          </a:xfrm>
          <a:prstGeom prst="rect">
            <a:avLst/>
          </a:prstGeom>
          <a:noFill/>
        </p:spPr>
        <p:txBody>
          <a:bodyPr wrap="square" rtlCol="0">
            <a:spAutoFit/>
          </a:bodyPr>
          <a:lstStyle/>
          <a:p>
            <a:pPr algn="ctr"/>
            <a:r>
              <a:rPr lang="en-GB" sz="1200" dirty="0">
                <a:solidFill>
                  <a:srgbClr val="FF0000"/>
                </a:solidFill>
                <a:latin typeface="Helvetica Neue Light"/>
              </a:rPr>
              <a:t>Mobility tuning parameter</a:t>
            </a:r>
          </a:p>
        </p:txBody>
      </p:sp>
      <p:sp>
        <p:nvSpPr>
          <p:cNvPr id="28" name="CasellaDiTesto 27">
            <a:extLst>
              <a:ext uri="{FF2B5EF4-FFF2-40B4-BE49-F238E27FC236}">
                <a16:creationId xmlns:a16="http://schemas.microsoft.com/office/drawing/2014/main" id="{A0429396-E890-43EA-77FB-A0083FA559D8}"/>
              </a:ext>
            </a:extLst>
          </p:cNvPr>
          <p:cNvSpPr txBox="1"/>
          <p:nvPr/>
        </p:nvSpPr>
        <p:spPr>
          <a:xfrm>
            <a:off x="4017478" y="2248334"/>
            <a:ext cx="2774295" cy="92333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800" i="1" dirty="0">
                <a:solidFill>
                  <a:srgbClr val="FF0000"/>
                </a:solidFill>
                <a:effectLst/>
                <a:latin typeface="Helvetica Neue Light"/>
                <a:ea typeface="Times New Roman" panose="02020603050405020304" pitchFamily="18" charset="0"/>
              </a:rPr>
              <a:t>ϕ  phase field parameter:</a:t>
            </a:r>
          </a:p>
          <a:p>
            <a:r>
              <a:rPr lang="en-US" sz="1800" i="1" dirty="0">
                <a:solidFill>
                  <a:srgbClr val="FF0000"/>
                </a:solidFill>
                <a:effectLst/>
                <a:latin typeface="Helvetica Neue Light"/>
                <a:ea typeface="Times New Roman" panose="02020603050405020304" pitchFamily="18" charset="0"/>
              </a:rPr>
              <a:t>-Value 0 fluid 1</a:t>
            </a:r>
          </a:p>
          <a:p>
            <a:r>
              <a:rPr lang="en-US" i="1" dirty="0">
                <a:solidFill>
                  <a:srgbClr val="FF0000"/>
                </a:solidFill>
                <a:latin typeface="Helvetica Neue Light"/>
                <a:ea typeface="Times New Roman" panose="02020603050405020304" pitchFamily="18" charset="0"/>
              </a:rPr>
              <a:t>-Value 1 fluid 2</a:t>
            </a:r>
            <a:r>
              <a:rPr lang="en-US" sz="1800" i="1" dirty="0">
                <a:solidFill>
                  <a:srgbClr val="FF0000"/>
                </a:solidFill>
                <a:effectLst/>
                <a:latin typeface="Helvetica Neue Light"/>
                <a:ea typeface="Times New Roman" panose="02020603050405020304" pitchFamily="18" charset="0"/>
              </a:rPr>
              <a:t> </a:t>
            </a:r>
            <a:endParaRPr lang="en-US" i="1" dirty="0">
              <a:solidFill>
                <a:srgbClr val="FF0000"/>
              </a:solidFill>
              <a:latin typeface="Helvetica Neue Light"/>
            </a:endParaRPr>
          </a:p>
        </p:txBody>
      </p:sp>
      <p:sp>
        <p:nvSpPr>
          <p:cNvPr id="30" name="Oval 2">
            <a:extLst>
              <a:ext uri="{FF2B5EF4-FFF2-40B4-BE49-F238E27FC236}">
                <a16:creationId xmlns:a16="http://schemas.microsoft.com/office/drawing/2014/main" id="{D9DB2B4C-9623-2AE3-1CA3-066B6A844190}"/>
              </a:ext>
            </a:extLst>
          </p:cNvPr>
          <p:cNvSpPr/>
          <p:nvPr/>
        </p:nvSpPr>
        <p:spPr>
          <a:xfrm>
            <a:off x="1116235" y="1890396"/>
            <a:ext cx="394184" cy="3644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31" name="TextBox 18">
            <a:extLst>
              <a:ext uri="{FF2B5EF4-FFF2-40B4-BE49-F238E27FC236}">
                <a16:creationId xmlns:a16="http://schemas.microsoft.com/office/drawing/2014/main" id="{C4350586-D641-29EA-36D3-3D2B42CDCD8D}"/>
              </a:ext>
            </a:extLst>
          </p:cNvPr>
          <p:cNvSpPr txBox="1"/>
          <p:nvPr/>
        </p:nvSpPr>
        <p:spPr>
          <a:xfrm>
            <a:off x="567225" y="1334481"/>
            <a:ext cx="2096132" cy="461665"/>
          </a:xfrm>
          <a:prstGeom prst="rect">
            <a:avLst/>
          </a:prstGeom>
          <a:noFill/>
        </p:spPr>
        <p:txBody>
          <a:bodyPr wrap="square" rtlCol="0">
            <a:spAutoFit/>
          </a:bodyPr>
          <a:lstStyle/>
          <a:p>
            <a:pPr algn="ctr"/>
            <a:r>
              <a:rPr lang="en-GB" sz="1200" b="1" dirty="0">
                <a:solidFill>
                  <a:srgbClr val="FF0000"/>
                </a:solidFill>
                <a:latin typeface="Helvetica Neue Light"/>
              </a:rPr>
              <a:t>Velocity field from Laminar Flow interface</a:t>
            </a:r>
          </a:p>
        </p:txBody>
      </p:sp>
      <p:sp>
        <p:nvSpPr>
          <p:cNvPr id="9" name="CasellaDiTesto 8">
            <a:extLst>
              <a:ext uri="{FF2B5EF4-FFF2-40B4-BE49-F238E27FC236}">
                <a16:creationId xmlns:a16="http://schemas.microsoft.com/office/drawing/2014/main" id="{E5C5D998-91C2-E03D-C33F-343F1FB345F5}"/>
              </a:ext>
            </a:extLst>
          </p:cNvPr>
          <p:cNvSpPr txBox="1"/>
          <p:nvPr/>
        </p:nvSpPr>
        <p:spPr>
          <a:xfrm>
            <a:off x="4159062" y="1884760"/>
            <a:ext cx="2689350" cy="36933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800" b="1" dirty="0">
                <a:latin typeface="Helvetica Neue Light"/>
              </a:rPr>
              <a:t>Cahn-Hilliard equation</a:t>
            </a:r>
            <a:endParaRPr lang="it-IT" b="1" dirty="0">
              <a:latin typeface="Helvetica Neue Light"/>
            </a:endParaRPr>
          </a:p>
        </p:txBody>
      </p:sp>
      <p:cxnSp>
        <p:nvCxnSpPr>
          <p:cNvPr id="13" name="Connettore 2 12">
            <a:extLst>
              <a:ext uri="{FF2B5EF4-FFF2-40B4-BE49-F238E27FC236}">
                <a16:creationId xmlns:a16="http://schemas.microsoft.com/office/drawing/2014/main" id="{F694BEB5-F5BC-ED37-8122-E653C60FE199}"/>
              </a:ext>
            </a:extLst>
          </p:cNvPr>
          <p:cNvCxnSpPr/>
          <p:nvPr/>
        </p:nvCxnSpPr>
        <p:spPr>
          <a:xfrm>
            <a:off x="3177139" y="2035330"/>
            <a:ext cx="875489" cy="0"/>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8452908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xit" presetSubtype="0" fill="hold" grpId="0" nodeType="withEffect">
                                  <p:stCondLst>
                                    <p:cond delay="0"/>
                                  </p:stCondLst>
                                  <p:childTnLst>
                                    <p:animEffect transition="out" filter="fade">
                                      <p:cBhvr>
                                        <p:cTn id="12" dur="500"/>
                                        <p:tgtEl>
                                          <p:spTgt spid="24"/>
                                        </p:tgtEl>
                                      </p:cBhvr>
                                    </p:animEffect>
                                    <p:set>
                                      <p:cBhvr>
                                        <p:cTn id="13" dur="1" fill="hold">
                                          <p:stCondLst>
                                            <p:cond delay="499"/>
                                          </p:stCondLst>
                                        </p:cTn>
                                        <p:tgtEl>
                                          <p:spTgt spid="24"/>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2"/>
                                        </p:tgtEl>
                                      </p:cBhvr>
                                    </p:animEffect>
                                    <p:set>
                                      <p:cBhvr>
                                        <p:cTn id="16" dur="1" fill="hold">
                                          <p:stCondLst>
                                            <p:cond delay="499"/>
                                          </p:stCondLst>
                                        </p:cTn>
                                        <p:tgtEl>
                                          <p:spTgt spid="22"/>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25"/>
                                        </p:tgtEl>
                                      </p:cBhvr>
                                    </p:animEffect>
                                    <p:set>
                                      <p:cBhvr>
                                        <p:cTn id="19" dur="1" fill="hold">
                                          <p:stCondLst>
                                            <p:cond delay="499"/>
                                          </p:stCondLst>
                                        </p:cTn>
                                        <p:tgtEl>
                                          <p:spTgt spid="25"/>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21"/>
                                        </p:tgtEl>
                                      </p:cBhvr>
                                    </p:animEffect>
                                    <p:set>
                                      <p:cBhvr>
                                        <p:cTn id="22" dur="1" fill="hold">
                                          <p:stCondLst>
                                            <p:cond delay="499"/>
                                          </p:stCondLst>
                                        </p:cTn>
                                        <p:tgtEl>
                                          <p:spTgt spid="21"/>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20"/>
                                        </p:tgtEl>
                                      </p:cBhvr>
                                    </p:animEffect>
                                    <p:set>
                                      <p:cBhvr>
                                        <p:cTn id="25" dur="1" fill="hold">
                                          <p:stCondLst>
                                            <p:cond delay="499"/>
                                          </p:stCondLst>
                                        </p:cTn>
                                        <p:tgtEl>
                                          <p:spTgt spid="20"/>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23"/>
                                        </p:tgtEl>
                                      </p:cBhvr>
                                    </p:animEffect>
                                    <p:set>
                                      <p:cBhvr>
                                        <p:cTn id="28"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p:bldP spid="24" grpId="0"/>
      <p:bldP spid="25" grpId="0"/>
      <p:bldP spid="30" grpId="0" animBg="1"/>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73586B4-5605-B19B-984E-4B83242CF472}"/>
              </a:ext>
            </a:extLst>
          </p:cNvPr>
          <p:cNvSpPr txBox="1"/>
          <p:nvPr/>
        </p:nvSpPr>
        <p:spPr>
          <a:xfrm>
            <a:off x="178068" y="170983"/>
            <a:ext cx="11809716" cy="61555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defTabSz="457200"/>
            <a:r>
              <a:rPr lang="en-US" sz="3400" dirty="0">
                <a:latin typeface="Helvetica Neue Light"/>
                <a:sym typeface="Helvetica Neue Light"/>
              </a:rPr>
              <a:t>Case Study 1: Multi-die design with conformal cooling channel </a:t>
            </a:r>
            <a:endParaRPr lang="it-IT" sz="3400" dirty="0">
              <a:latin typeface="Helvetica Neue Light"/>
              <a:sym typeface="Helvetica Neue Light"/>
            </a:endParaRPr>
          </a:p>
        </p:txBody>
      </p:sp>
      <p:pic>
        <p:nvPicPr>
          <p:cNvPr id="8" name="Immagine 7">
            <a:extLst>
              <a:ext uri="{FF2B5EF4-FFF2-40B4-BE49-F238E27FC236}">
                <a16:creationId xmlns:a16="http://schemas.microsoft.com/office/drawing/2014/main" id="{85ABC421-52D5-008F-A96A-0CF9C1A5F478}"/>
              </a:ext>
            </a:extLst>
          </p:cNvPr>
          <p:cNvPicPr>
            <a:picLocks noChangeAspect="1"/>
          </p:cNvPicPr>
          <p:nvPr/>
        </p:nvPicPr>
        <p:blipFill>
          <a:blip r:embed="rId3"/>
          <a:stretch>
            <a:fillRect/>
          </a:stretch>
        </p:blipFill>
        <p:spPr>
          <a:xfrm>
            <a:off x="1270798" y="1596250"/>
            <a:ext cx="3161537" cy="2512350"/>
          </a:xfrm>
          <a:prstGeom prst="rect">
            <a:avLst/>
          </a:prstGeom>
        </p:spPr>
      </p:pic>
      <p:sp>
        <p:nvSpPr>
          <p:cNvPr id="10" name="CasellaDiTesto 9">
            <a:extLst>
              <a:ext uri="{FF2B5EF4-FFF2-40B4-BE49-F238E27FC236}">
                <a16:creationId xmlns:a16="http://schemas.microsoft.com/office/drawing/2014/main" id="{AB1EF131-6E71-9593-4D1B-16D9C8CDFDB4}"/>
              </a:ext>
            </a:extLst>
          </p:cNvPr>
          <p:cNvSpPr txBox="1"/>
          <p:nvPr/>
        </p:nvSpPr>
        <p:spPr>
          <a:xfrm>
            <a:off x="232932" y="1115798"/>
            <a:ext cx="4343400" cy="58477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600" b="1" dirty="0">
                <a:latin typeface="Helvetica Neue Light"/>
              </a:rPr>
              <a:t>Insert for extrusion die realized with 3D manufacturing technology (SLM)</a:t>
            </a:r>
            <a:endParaRPr lang="it-IT" sz="1600" b="1" dirty="0">
              <a:latin typeface="Helvetica Neue Light"/>
            </a:endParaRPr>
          </a:p>
        </p:txBody>
      </p:sp>
      <p:sp>
        <p:nvSpPr>
          <p:cNvPr id="26" name="CasellaDiTesto 25">
            <a:extLst>
              <a:ext uri="{FF2B5EF4-FFF2-40B4-BE49-F238E27FC236}">
                <a16:creationId xmlns:a16="http://schemas.microsoft.com/office/drawing/2014/main" id="{133D7B89-93F7-0E26-8217-4CD096B34F91}"/>
              </a:ext>
            </a:extLst>
          </p:cNvPr>
          <p:cNvSpPr txBox="1"/>
          <p:nvPr/>
        </p:nvSpPr>
        <p:spPr>
          <a:xfrm>
            <a:off x="-240259" y="2477226"/>
            <a:ext cx="1984248" cy="46166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200" b="1" dirty="0">
                <a:solidFill>
                  <a:srgbClr val="FF0000"/>
                </a:solidFill>
                <a:latin typeface="Helvetica Neue Light"/>
              </a:rPr>
              <a:t>Helicoidally conformal cooling channel</a:t>
            </a:r>
            <a:endParaRPr lang="it-IT" sz="1200" b="1" dirty="0">
              <a:solidFill>
                <a:srgbClr val="FF0000"/>
              </a:solidFill>
              <a:latin typeface="Helvetica Neue Light"/>
            </a:endParaRPr>
          </a:p>
        </p:txBody>
      </p:sp>
      <p:cxnSp>
        <p:nvCxnSpPr>
          <p:cNvPr id="29" name="Connettore 2 28">
            <a:extLst>
              <a:ext uri="{FF2B5EF4-FFF2-40B4-BE49-F238E27FC236}">
                <a16:creationId xmlns:a16="http://schemas.microsoft.com/office/drawing/2014/main" id="{8700A90D-20FB-3523-9EAC-9AAD61C05A2B}"/>
              </a:ext>
            </a:extLst>
          </p:cNvPr>
          <p:cNvCxnSpPr>
            <a:cxnSpLocks/>
          </p:cNvCxnSpPr>
          <p:nvPr/>
        </p:nvCxnSpPr>
        <p:spPr>
          <a:xfrm flipV="1">
            <a:off x="868462" y="2352191"/>
            <a:ext cx="811301" cy="185816"/>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34" name="CasellaDiTesto 33">
            <a:extLst>
              <a:ext uri="{FF2B5EF4-FFF2-40B4-BE49-F238E27FC236}">
                <a16:creationId xmlns:a16="http://schemas.microsoft.com/office/drawing/2014/main" id="{967EE6F2-B5D1-8FC0-6E77-4E18550B6749}"/>
              </a:ext>
            </a:extLst>
          </p:cNvPr>
          <p:cNvSpPr txBox="1"/>
          <p:nvPr/>
        </p:nvSpPr>
        <p:spPr>
          <a:xfrm>
            <a:off x="-166006" y="3976068"/>
            <a:ext cx="4343400" cy="338554"/>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600" b="1" dirty="0">
                <a:latin typeface="Helvetica Neue Light"/>
              </a:rPr>
              <a:t>COMSOL Model and Process Parameters</a:t>
            </a:r>
            <a:endParaRPr lang="it-IT" sz="1600" b="1" dirty="0">
              <a:latin typeface="Helvetica Neue Light"/>
            </a:endParaRPr>
          </a:p>
        </p:txBody>
      </p:sp>
      <p:pic>
        <p:nvPicPr>
          <p:cNvPr id="37" name="Immagine 36">
            <a:extLst>
              <a:ext uri="{FF2B5EF4-FFF2-40B4-BE49-F238E27FC236}">
                <a16:creationId xmlns:a16="http://schemas.microsoft.com/office/drawing/2014/main" id="{69173D0D-AE9C-3929-ECB6-78337D8BD07F}"/>
              </a:ext>
            </a:extLst>
          </p:cNvPr>
          <p:cNvPicPr>
            <a:picLocks noChangeAspect="1"/>
          </p:cNvPicPr>
          <p:nvPr/>
        </p:nvPicPr>
        <p:blipFill>
          <a:blip r:embed="rId4"/>
          <a:stretch>
            <a:fillRect/>
          </a:stretch>
        </p:blipFill>
        <p:spPr>
          <a:xfrm>
            <a:off x="6174942" y="1364449"/>
            <a:ext cx="5771628" cy="3741608"/>
          </a:xfrm>
          <a:prstGeom prst="rect">
            <a:avLst/>
          </a:prstGeom>
        </p:spPr>
      </p:pic>
      <p:sp>
        <p:nvSpPr>
          <p:cNvPr id="38" name="Rettangolo 37">
            <a:extLst>
              <a:ext uri="{FF2B5EF4-FFF2-40B4-BE49-F238E27FC236}">
                <a16:creationId xmlns:a16="http://schemas.microsoft.com/office/drawing/2014/main" id="{1B36CFA0-7AF4-E9DA-6CC1-ADD4D37DA2B7}"/>
              </a:ext>
            </a:extLst>
          </p:cNvPr>
          <p:cNvSpPr/>
          <p:nvPr/>
        </p:nvSpPr>
        <p:spPr>
          <a:xfrm>
            <a:off x="0" y="6066093"/>
            <a:ext cx="4257626" cy="731520"/>
          </a:xfrm>
          <a:prstGeom prst="rect">
            <a:avLst/>
          </a:prstGeom>
          <a:ln>
            <a:noFill/>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pic>
        <p:nvPicPr>
          <p:cNvPr id="36" name="Immagine 35">
            <a:extLst>
              <a:ext uri="{FF2B5EF4-FFF2-40B4-BE49-F238E27FC236}">
                <a16:creationId xmlns:a16="http://schemas.microsoft.com/office/drawing/2014/main" id="{29EF2391-1C86-6B87-CFD8-06DBA1C58665}"/>
              </a:ext>
            </a:extLst>
          </p:cNvPr>
          <p:cNvPicPr>
            <a:picLocks noChangeAspect="1"/>
          </p:cNvPicPr>
          <p:nvPr/>
        </p:nvPicPr>
        <p:blipFill>
          <a:blip r:embed="rId5"/>
          <a:srcRect r="52604" b="4346"/>
          <a:stretch/>
        </p:blipFill>
        <p:spPr>
          <a:xfrm>
            <a:off x="2581849" y="4338000"/>
            <a:ext cx="3159911" cy="2520000"/>
          </a:xfrm>
          <a:prstGeom prst="rect">
            <a:avLst/>
          </a:prstGeom>
        </p:spPr>
      </p:pic>
      <p:pic>
        <p:nvPicPr>
          <p:cNvPr id="33" name="Immagine 32">
            <a:extLst>
              <a:ext uri="{FF2B5EF4-FFF2-40B4-BE49-F238E27FC236}">
                <a16:creationId xmlns:a16="http://schemas.microsoft.com/office/drawing/2014/main" id="{C35D5274-2583-7960-FE97-72B814032E3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10764" y="4303456"/>
            <a:ext cx="2368448" cy="2540800"/>
          </a:xfrm>
          <a:prstGeom prst="rect">
            <a:avLst/>
          </a:prstGeom>
          <a:noFill/>
        </p:spPr>
      </p:pic>
      <p:sp>
        <p:nvSpPr>
          <p:cNvPr id="41" name="CasellaDiTesto 40">
            <a:extLst>
              <a:ext uri="{FF2B5EF4-FFF2-40B4-BE49-F238E27FC236}">
                <a16:creationId xmlns:a16="http://schemas.microsoft.com/office/drawing/2014/main" id="{A8D7829F-11FD-B8C0-CC25-1B9D412DDCCB}"/>
              </a:ext>
            </a:extLst>
          </p:cNvPr>
          <p:cNvSpPr txBox="1"/>
          <p:nvPr/>
        </p:nvSpPr>
        <p:spPr>
          <a:xfrm>
            <a:off x="-41851" y="1624716"/>
            <a:ext cx="1492769" cy="27699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200" b="1" dirty="0">
                <a:solidFill>
                  <a:srgbClr val="FF0000"/>
                </a:solidFill>
                <a:latin typeface="Helvetica Neue Light"/>
              </a:rPr>
              <a:t>Thermocouple hole</a:t>
            </a:r>
            <a:endParaRPr lang="it-IT" sz="1200" b="1" dirty="0">
              <a:solidFill>
                <a:srgbClr val="FF0000"/>
              </a:solidFill>
              <a:latin typeface="Helvetica Neue Light"/>
            </a:endParaRPr>
          </a:p>
        </p:txBody>
      </p:sp>
      <p:cxnSp>
        <p:nvCxnSpPr>
          <p:cNvPr id="42" name="Connettore 2 41">
            <a:extLst>
              <a:ext uri="{FF2B5EF4-FFF2-40B4-BE49-F238E27FC236}">
                <a16:creationId xmlns:a16="http://schemas.microsoft.com/office/drawing/2014/main" id="{54EEAC43-5481-0498-660E-AE78585ABF81}"/>
              </a:ext>
            </a:extLst>
          </p:cNvPr>
          <p:cNvCxnSpPr>
            <a:cxnSpLocks/>
          </p:cNvCxnSpPr>
          <p:nvPr/>
        </p:nvCxnSpPr>
        <p:spPr>
          <a:xfrm>
            <a:off x="1033272" y="1913631"/>
            <a:ext cx="576072" cy="69152"/>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48" name="CasellaDiTesto 47">
            <a:extLst>
              <a:ext uri="{FF2B5EF4-FFF2-40B4-BE49-F238E27FC236}">
                <a16:creationId xmlns:a16="http://schemas.microsoft.com/office/drawing/2014/main" id="{4C9F8A49-3A59-CF2E-9820-18471E0780C1}"/>
              </a:ext>
            </a:extLst>
          </p:cNvPr>
          <p:cNvSpPr txBox="1"/>
          <p:nvPr/>
        </p:nvSpPr>
        <p:spPr>
          <a:xfrm>
            <a:off x="4716609" y="2722012"/>
            <a:ext cx="1300451" cy="40011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2000" b="1" dirty="0">
                <a:solidFill>
                  <a:srgbClr val="FF0000"/>
                </a:solidFill>
                <a:latin typeface="Helvetica Neue Light"/>
              </a:rPr>
              <a:t>RESULTS</a:t>
            </a:r>
            <a:endParaRPr lang="it-IT" sz="2000" b="1" dirty="0">
              <a:solidFill>
                <a:srgbClr val="FF0000"/>
              </a:solidFill>
              <a:latin typeface="Helvetica Neue Light"/>
            </a:endParaRPr>
          </a:p>
        </p:txBody>
      </p:sp>
      <p:sp>
        <p:nvSpPr>
          <p:cNvPr id="49" name="CasellaDiTesto 48">
            <a:extLst>
              <a:ext uri="{FF2B5EF4-FFF2-40B4-BE49-F238E27FC236}">
                <a16:creationId xmlns:a16="http://schemas.microsoft.com/office/drawing/2014/main" id="{6A479B41-C0CB-FE03-C354-EFA9B500E432}"/>
              </a:ext>
            </a:extLst>
          </p:cNvPr>
          <p:cNvSpPr txBox="1"/>
          <p:nvPr/>
        </p:nvSpPr>
        <p:spPr>
          <a:xfrm>
            <a:off x="7114032" y="1100417"/>
            <a:ext cx="4070497" cy="30777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400" b="1" dirty="0">
                <a:solidFill>
                  <a:srgbClr val="FF0000"/>
                </a:solidFill>
                <a:latin typeface="Helvetica Neue Light"/>
              </a:rPr>
              <a:t>Thermal History recorded by the thermocouple</a:t>
            </a:r>
            <a:endParaRPr lang="it-IT" sz="1400" b="1" dirty="0">
              <a:solidFill>
                <a:srgbClr val="FF0000"/>
              </a:solidFill>
              <a:latin typeface="Helvetica Neue Light"/>
            </a:endParaRPr>
          </a:p>
        </p:txBody>
      </p:sp>
      <p:pic>
        <p:nvPicPr>
          <p:cNvPr id="50" name="Immagine 49">
            <a:extLst>
              <a:ext uri="{FF2B5EF4-FFF2-40B4-BE49-F238E27FC236}">
                <a16:creationId xmlns:a16="http://schemas.microsoft.com/office/drawing/2014/main" id="{6DCCC588-CCA8-0269-5025-7BF6A0F3EC87}"/>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5247367"/>
            <a:ext cx="3616788" cy="1582673"/>
          </a:xfrm>
          <a:prstGeom prst="rect">
            <a:avLst/>
          </a:prstGeom>
          <a:noFill/>
        </p:spPr>
      </p:pic>
      <p:sp>
        <p:nvSpPr>
          <p:cNvPr id="51" name="Freccia a destra 50">
            <a:extLst>
              <a:ext uri="{FF2B5EF4-FFF2-40B4-BE49-F238E27FC236}">
                <a16:creationId xmlns:a16="http://schemas.microsoft.com/office/drawing/2014/main" id="{BF5068C2-4510-64EA-9BD8-2E21AB5CAC4A}"/>
              </a:ext>
            </a:extLst>
          </p:cNvPr>
          <p:cNvSpPr/>
          <p:nvPr/>
        </p:nvSpPr>
        <p:spPr>
          <a:xfrm>
            <a:off x="4952863" y="3203739"/>
            <a:ext cx="1034676" cy="508826"/>
          </a:xfrm>
          <a:prstGeom prst="right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
        <p:nvSpPr>
          <p:cNvPr id="52" name="CasellaDiTesto 51">
            <a:extLst>
              <a:ext uri="{FF2B5EF4-FFF2-40B4-BE49-F238E27FC236}">
                <a16:creationId xmlns:a16="http://schemas.microsoft.com/office/drawing/2014/main" id="{398EA09D-4831-013F-C6FE-778FDA3B5BEE}"/>
              </a:ext>
            </a:extLst>
          </p:cNvPr>
          <p:cNvSpPr txBox="1"/>
          <p:nvPr/>
        </p:nvSpPr>
        <p:spPr>
          <a:xfrm>
            <a:off x="6992879" y="5062311"/>
            <a:ext cx="1981333" cy="30777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400" b="1" dirty="0">
                <a:solidFill>
                  <a:srgbClr val="FF0000"/>
                </a:solidFill>
                <a:latin typeface="Helvetica Neue Light"/>
              </a:rPr>
              <a:t>Die stress analysis</a:t>
            </a:r>
            <a:endParaRPr lang="it-IT" sz="1400" b="1" dirty="0">
              <a:solidFill>
                <a:srgbClr val="FF0000"/>
              </a:solidFill>
              <a:latin typeface="Helvetica Neue Light"/>
            </a:endParaRPr>
          </a:p>
        </p:txBody>
      </p:sp>
      <p:sp>
        <p:nvSpPr>
          <p:cNvPr id="53" name="CasellaDiTesto 52">
            <a:extLst>
              <a:ext uri="{FF2B5EF4-FFF2-40B4-BE49-F238E27FC236}">
                <a16:creationId xmlns:a16="http://schemas.microsoft.com/office/drawing/2014/main" id="{EF258E11-E20F-4BA1-D2BC-F452BD1BCDC9}"/>
              </a:ext>
            </a:extLst>
          </p:cNvPr>
          <p:cNvSpPr txBox="1"/>
          <p:nvPr/>
        </p:nvSpPr>
        <p:spPr>
          <a:xfrm>
            <a:off x="9979842" y="5343024"/>
            <a:ext cx="2457907" cy="46166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200" b="1" dirty="0">
                <a:latin typeface="Helvetica Neue Light"/>
              </a:rPr>
              <a:t>Insert resisted the whole campaign without defects</a:t>
            </a:r>
            <a:endParaRPr lang="it-IT" sz="1200" b="1" dirty="0">
              <a:latin typeface="Helvetica Neue Light"/>
            </a:endParaRPr>
          </a:p>
        </p:txBody>
      </p:sp>
      <p:pic>
        <p:nvPicPr>
          <p:cNvPr id="59" name="Immagine 58">
            <a:extLst>
              <a:ext uri="{FF2B5EF4-FFF2-40B4-BE49-F238E27FC236}">
                <a16:creationId xmlns:a16="http://schemas.microsoft.com/office/drawing/2014/main" id="{F4BDCC71-33E3-150E-FDEF-B90086A88D55}"/>
              </a:ext>
            </a:extLst>
          </p:cNvPr>
          <p:cNvPicPr>
            <a:picLocks noChangeAspect="1"/>
          </p:cNvPicPr>
          <p:nvPr/>
        </p:nvPicPr>
        <p:blipFill>
          <a:blip r:embed="rId8"/>
          <a:srcRect r="72688" b="70918"/>
          <a:stretch/>
        </p:blipFill>
        <p:spPr>
          <a:xfrm>
            <a:off x="9828855" y="5925218"/>
            <a:ext cx="2363145" cy="761799"/>
          </a:xfrm>
          <a:prstGeom prst="rect">
            <a:avLst/>
          </a:prstGeom>
        </p:spPr>
      </p:pic>
      <p:sp>
        <p:nvSpPr>
          <p:cNvPr id="60" name="CasellaDiTesto 59">
            <a:extLst>
              <a:ext uri="{FF2B5EF4-FFF2-40B4-BE49-F238E27FC236}">
                <a16:creationId xmlns:a16="http://schemas.microsoft.com/office/drawing/2014/main" id="{FF809EFB-39F2-B22A-B7A7-7B1B4CD379C1}"/>
              </a:ext>
            </a:extLst>
          </p:cNvPr>
          <p:cNvSpPr txBox="1"/>
          <p:nvPr/>
        </p:nvSpPr>
        <p:spPr>
          <a:xfrm>
            <a:off x="9617820" y="5108868"/>
            <a:ext cx="2579935" cy="27699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200" b="1" dirty="0">
                <a:latin typeface="Helvetica Neue Light"/>
              </a:rPr>
              <a:t>All points under the yield stress</a:t>
            </a:r>
            <a:endParaRPr lang="it-IT" sz="1200" b="1" dirty="0">
              <a:latin typeface="Helvetica Neue Light"/>
            </a:endParaRPr>
          </a:p>
        </p:txBody>
      </p:sp>
      <p:sp>
        <p:nvSpPr>
          <p:cNvPr id="62" name="Freccia curva 61">
            <a:extLst>
              <a:ext uri="{FF2B5EF4-FFF2-40B4-BE49-F238E27FC236}">
                <a16:creationId xmlns:a16="http://schemas.microsoft.com/office/drawing/2014/main" id="{B7A5089E-A18F-2DAC-241D-BFD1C6E2C8AF}"/>
              </a:ext>
            </a:extLst>
          </p:cNvPr>
          <p:cNvSpPr/>
          <p:nvPr/>
        </p:nvSpPr>
        <p:spPr>
          <a:xfrm rot="10800000" flipH="1">
            <a:off x="9946693" y="5385867"/>
            <a:ext cx="357847" cy="320786"/>
          </a:xfrm>
          <a:prstGeom prst="bent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42913868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500"/>
                                        <p:tgtEl>
                                          <p:spTgt spid="5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1" grpId="0" animBg="1"/>
      <p:bldP spid="52" grpId="0"/>
      <p:bldP spid="53" grpId="0"/>
      <p:bldP spid="60" grpId="0"/>
      <p:bldP spid="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73586B4-5605-B19B-984E-4B83242CF472}"/>
              </a:ext>
            </a:extLst>
          </p:cNvPr>
          <p:cNvSpPr txBox="1"/>
          <p:nvPr/>
        </p:nvSpPr>
        <p:spPr>
          <a:xfrm>
            <a:off x="217054" y="33222"/>
            <a:ext cx="12013932" cy="113877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defTabSz="457200"/>
            <a:r>
              <a:rPr lang="en-US" sz="3400" dirty="0">
                <a:latin typeface="Helvetica Neue Light"/>
                <a:sym typeface="Helvetica Neue Light"/>
              </a:rPr>
              <a:t>Case Study 2: Phase field method for the assessment of the new-old billet material interaction</a:t>
            </a:r>
            <a:endParaRPr lang="it-IT" sz="3400" dirty="0">
              <a:latin typeface="Helvetica Neue Light"/>
              <a:sym typeface="Helvetica Neue Light"/>
            </a:endParaRPr>
          </a:p>
        </p:txBody>
      </p:sp>
      <p:sp>
        <p:nvSpPr>
          <p:cNvPr id="10" name="CasellaDiTesto 9">
            <a:extLst>
              <a:ext uri="{FF2B5EF4-FFF2-40B4-BE49-F238E27FC236}">
                <a16:creationId xmlns:a16="http://schemas.microsoft.com/office/drawing/2014/main" id="{AB1EF131-6E71-9593-4D1B-16D9C8CDFDB4}"/>
              </a:ext>
            </a:extLst>
          </p:cNvPr>
          <p:cNvSpPr txBox="1"/>
          <p:nvPr/>
        </p:nvSpPr>
        <p:spPr>
          <a:xfrm>
            <a:off x="886928" y="1134757"/>
            <a:ext cx="5038019" cy="338554"/>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600" b="1" dirty="0">
                <a:solidFill>
                  <a:srgbClr val="FF0000"/>
                </a:solidFill>
                <a:latin typeface="Helvetica Neue Light"/>
              </a:rPr>
              <a:t>New billet material (visible after chemical etching)</a:t>
            </a:r>
            <a:endParaRPr lang="it-IT" sz="1600" b="1" dirty="0">
              <a:solidFill>
                <a:srgbClr val="FF0000"/>
              </a:solidFill>
              <a:latin typeface="Helvetica Neue Light"/>
            </a:endParaRPr>
          </a:p>
        </p:txBody>
      </p:sp>
      <p:sp>
        <p:nvSpPr>
          <p:cNvPr id="26" name="CasellaDiTesto 25">
            <a:extLst>
              <a:ext uri="{FF2B5EF4-FFF2-40B4-BE49-F238E27FC236}">
                <a16:creationId xmlns:a16="http://schemas.microsoft.com/office/drawing/2014/main" id="{133D7B89-93F7-0E26-8217-4CD096B34F91}"/>
              </a:ext>
            </a:extLst>
          </p:cNvPr>
          <p:cNvSpPr txBox="1"/>
          <p:nvPr/>
        </p:nvSpPr>
        <p:spPr>
          <a:xfrm>
            <a:off x="10494078" y="5083990"/>
            <a:ext cx="1984248" cy="64633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200" b="1" dirty="0">
                <a:solidFill>
                  <a:srgbClr val="FF0000"/>
                </a:solidFill>
                <a:latin typeface="Helvetica Neue Light"/>
              </a:rPr>
              <a:t>Excessive scrap </a:t>
            </a:r>
          </a:p>
          <a:p>
            <a:pPr algn="ctr"/>
            <a:r>
              <a:rPr lang="en-US" sz="1200" b="1" dirty="0">
                <a:solidFill>
                  <a:srgbClr val="FF0000"/>
                </a:solidFill>
                <a:latin typeface="Helvetica Neue Light"/>
              </a:rPr>
              <a:t>or </a:t>
            </a:r>
          </a:p>
          <a:p>
            <a:pPr algn="ctr"/>
            <a:r>
              <a:rPr lang="en-US" sz="1200" b="1" dirty="0">
                <a:solidFill>
                  <a:srgbClr val="FF0000"/>
                </a:solidFill>
                <a:latin typeface="Helvetica Neue Light"/>
              </a:rPr>
              <a:t>Not Enough Scrap</a:t>
            </a:r>
            <a:endParaRPr lang="it-IT" sz="1200" b="1" dirty="0">
              <a:solidFill>
                <a:srgbClr val="FF0000"/>
              </a:solidFill>
              <a:latin typeface="Helvetica Neue Light"/>
            </a:endParaRPr>
          </a:p>
        </p:txBody>
      </p:sp>
      <p:sp>
        <p:nvSpPr>
          <p:cNvPr id="34" name="CasellaDiTesto 33">
            <a:extLst>
              <a:ext uri="{FF2B5EF4-FFF2-40B4-BE49-F238E27FC236}">
                <a16:creationId xmlns:a16="http://schemas.microsoft.com/office/drawing/2014/main" id="{967EE6F2-B5D1-8FC0-6E77-4E18550B6749}"/>
              </a:ext>
            </a:extLst>
          </p:cNvPr>
          <p:cNvSpPr txBox="1"/>
          <p:nvPr/>
        </p:nvSpPr>
        <p:spPr>
          <a:xfrm>
            <a:off x="5893708" y="4870762"/>
            <a:ext cx="4848612" cy="107721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spcAft>
                <a:spcPts val="1200"/>
              </a:spcAft>
            </a:pPr>
            <a:r>
              <a:rPr lang="en-US" b="1" dirty="0">
                <a:latin typeface="Helvetica Neue Light"/>
              </a:rPr>
              <a:t>Experimental Analysis is a time and cost consuming activity</a:t>
            </a:r>
          </a:p>
          <a:p>
            <a:pPr>
              <a:spcAft>
                <a:spcPts val="1200"/>
              </a:spcAft>
            </a:pPr>
            <a:r>
              <a:rPr lang="en-US" b="1" dirty="0">
                <a:latin typeface="Helvetica Neue Light"/>
              </a:rPr>
              <a:t>Empirical and analytical approach not accurate</a:t>
            </a:r>
            <a:endParaRPr lang="it-IT" b="1" dirty="0">
              <a:latin typeface="Helvetica Neue Light"/>
            </a:endParaRPr>
          </a:p>
        </p:txBody>
      </p:sp>
      <p:pic>
        <p:nvPicPr>
          <p:cNvPr id="2" name="Immagine 1">
            <a:extLst>
              <a:ext uri="{FF2B5EF4-FFF2-40B4-BE49-F238E27FC236}">
                <a16:creationId xmlns:a16="http://schemas.microsoft.com/office/drawing/2014/main" id="{2820184D-FB6E-CFDC-EDB5-1A9832F85B3B}"/>
              </a:ext>
            </a:extLst>
          </p:cNvPr>
          <p:cNvPicPr>
            <a:picLocks noChangeAspect="1"/>
          </p:cNvPicPr>
          <p:nvPr/>
        </p:nvPicPr>
        <p:blipFill>
          <a:blip r:embed="rId3"/>
          <a:stretch>
            <a:fillRect/>
          </a:stretch>
        </p:blipFill>
        <p:spPr>
          <a:xfrm>
            <a:off x="118995" y="1508028"/>
            <a:ext cx="6573886" cy="2696635"/>
          </a:xfrm>
          <a:prstGeom prst="rect">
            <a:avLst/>
          </a:prstGeom>
        </p:spPr>
      </p:pic>
      <p:pic>
        <p:nvPicPr>
          <p:cNvPr id="4" name="Immagine 3">
            <a:extLst>
              <a:ext uri="{FF2B5EF4-FFF2-40B4-BE49-F238E27FC236}">
                <a16:creationId xmlns:a16="http://schemas.microsoft.com/office/drawing/2014/main" id="{75321AE7-A55F-802F-C658-151C7F239B13}"/>
              </a:ext>
            </a:extLst>
          </p:cNvPr>
          <p:cNvPicPr>
            <a:picLocks noChangeAspect="1"/>
          </p:cNvPicPr>
          <p:nvPr/>
        </p:nvPicPr>
        <p:blipFill>
          <a:blip r:embed="rId4"/>
          <a:stretch>
            <a:fillRect/>
          </a:stretch>
        </p:blipFill>
        <p:spPr>
          <a:xfrm>
            <a:off x="6850862" y="1304034"/>
            <a:ext cx="5222143" cy="3437023"/>
          </a:xfrm>
          <a:prstGeom prst="rect">
            <a:avLst/>
          </a:prstGeom>
        </p:spPr>
      </p:pic>
      <p:cxnSp>
        <p:nvCxnSpPr>
          <p:cNvPr id="42" name="Connettore 2 41">
            <a:extLst>
              <a:ext uri="{FF2B5EF4-FFF2-40B4-BE49-F238E27FC236}">
                <a16:creationId xmlns:a16="http://schemas.microsoft.com/office/drawing/2014/main" id="{54EEAC43-5481-0498-660E-AE78585ABF81}"/>
              </a:ext>
            </a:extLst>
          </p:cNvPr>
          <p:cNvCxnSpPr>
            <a:cxnSpLocks/>
          </p:cNvCxnSpPr>
          <p:nvPr/>
        </p:nvCxnSpPr>
        <p:spPr>
          <a:xfrm flipH="1">
            <a:off x="2190308" y="1404971"/>
            <a:ext cx="251637" cy="276999"/>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41" name="CasellaDiTesto 40">
            <a:extLst>
              <a:ext uri="{FF2B5EF4-FFF2-40B4-BE49-F238E27FC236}">
                <a16:creationId xmlns:a16="http://schemas.microsoft.com/office/drawing/2014/main" id="{A8D7829F-11FD-B8C0-CC25-1B9D412DDCCB}"/>
              </a:ext>
            </a:extLst>
          </p:cNvPr>
          <p:cNvSpPr txBox="1"/>
          <p:nvPr/>
        </p:nvSpPr>
        <p:spPr>
          <a:xfrm>
            <a:off x="886928" y="2626319"/>
            <a:ext cx="858749" cy="338554"/>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800" b="1" dirty="0">
                <a:solidFill>
                  <a:srgbClr val="FF0000"/>
                </a:solidFill>
                <a:latin typeface="Helvetica Neue Light"/>
              </a:rPr>
              <a:t>Distance from the </a:t>
            </a:r>
            <a:r>
              <a:rPr lang="en-US" sz="800" b="1" dirty="0" err="1">
                <a:solidFill>
                  <a:srgbClr val="FF0000"/>
                </a:solidFill>
                <a:latin typeface="Helvetica Neue Light"/>
              </a:rPr>
              <a:t>stopmark</a:t>
            </a:r>
            <a:r>
              <a:rPr lang="en-US" sz="800" b="1" dirty="0">
                <a:solidFill>
                  <a:srgbClr val="FF0000"/>
                </a:solidFill>
                <a:latin typeface="Helvetica Neue Light"/>
              </a:rPr>
              <a:t> </a:t>
            </a:r>
            <a:endParaRPr lang="it-IT" sz="800" b="1" dirty="0">
              <a:solidFill>
                <a:srgbClr val="FF0000"/>
              </a:solidFill>
              <a:latin typeface="Helvetica Neue Light"/>
            </a:endParaRPr>
          </a:p>
        </p:txBody>
      </p:sp>
      <p:pic>
        <p:nvPicPr>
          <p:cNvPr id="11" name="Immagine 10" descr="Immagine che contiene carretto, illustrazione, design&#10;&#10;Descrizione generata automaticamente con attendibilità media">
            <a:extLst>
              <a:ext uri="{FF2B5EF4-FFF2-40B4-BE49-F238E27FC236}">
                <a16:creationId xmlns:a16="http://schemas.microsoft.com/office/drawing/2014/main" id="{1D6C2877-D6F6-6038-3CD1-3CB74079A2FF}"/>
              </a:ext>
            </a:extLst>
          </p:cNvPr>
          <p:cNvPicPr>
            <a:picLocks noChangeAspect="1"/>
          </p:cNvPicPr>
          <p:nvPr/>
        </p:nvPicPr>
        <p:blipFill>
          <a:blip r:embed="rId5">
            <a:extLst>
              <a:ext uri="{28A0092B-C50C-407E-A947-70E740481C1C}">
                <a14:useLocalDpi xmlns:a14="http://schemas.microsoft.com/office/drawing/2010/main" val="0"/>
              </a:ext>
            </a:extLst>
          </a:blip>
          <a:srcRect t="41018" b="8240"/>
          <a:stretch/>
        </p:blipFill>
        <p:spPr>
          <a:xfrm>
            <a:off x="622383" y="4083165"/>
            <a:ext cx="4972476" cy="1892334"/>
          </a:xfrm>
          <a:prstGeom prst="rect">
            <a:avLst/>
          </a:prstGeom>
        </p:spPr>
      </p:pic>
      <p:sp>
        <p:nvSpPr>
          <p:cNvPr id="16" name="Parentesi graffa chiusa 15">
            <a:extLst>
              <a:ext uri="{FF2B5EF4-FFF2-40B4-BE49-F238E27FC236}">
                <a16:creationId xmlns:a16="http://schemas.microsoft.com/office/drawing/2014/main" id="{C3B5F661-1CA8-1139-C820-F7DDD8BB03E0}"/>
              </a:ext>
            </a:extLst>
          </p:cNvPr>
          <p:cNvSpPr/>
          <p:nvPr/>
        </p:nvSpPr>
        <p:spPr>
          <a:xfrm>
            <a:off x="10366487" y="4870762"/>
            <a:ext cx="674682" cy="1077218"/>
          </a:xfrm>
          <a:prstGeom prst="rightBrace">
            <a:avLst/>
          </a:prstGeom>
          <a:ln w="28575">
            <a:solidFill>
              <a:srgbClr val="FF0000"/>
            </a:solidFill>
          </a:ln>
        </p:spPr>
        <p:style>
          <a:lnRef idx="1">
            <a:schemeClr val="dk1"/>
          </a:lnRef>
          <a:fillRef idx="0">
            <a:schemeClr val="dk1"/>
          </a:fillRef>
          <a:effectRef idx="0">
            <a:schemeClr val="dk1"/>
          </a:effectRef>
          <a:fontRef idx="minor">
            <a:schemeClr val="tx1"/>
          </a:fontRef>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it-IT"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9297398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4"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73586B4-5605-B19B-984E-4B83242CF472}"/>
              </a:ext>
            </a:extLst>
          </p:cNvPr>
          <p:cNvSpPr txBox="1"/>
          <p:nvPr/>
        </p:nvSpPr>
        <p:spPr>
          <a:xfrm>
            <a:off x="217054" y="33222"/>
            <a:ext cx="11521290" cy="113877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defTabSz="457200"/>
            <a:r>
              <a:rPr lang="en-US" sz="3400" dirty="0">
                <a:latin typeface="Helvetica Neue Light"/>
                <a:sym typeface="Helvetica Neue Light"/>
              </a:rPr>
              <a:t>Case Study 3: Cooling Channel re-design by means of topological optimization interface </a:t>
            </a:r>
            <a:endParaRPr lang="it-IT" sz="3400" dirty="0">
              <a:latin typeface="Helvetica Neue Light"/>
              <a:sym typeface="Helvetica Neue Light"/>
            </a:endParaRPr>
          </a:p>
        </p:txBody>
      </p:sp>
      <p:sp>
        <p:nvSpPr>
          <p:cNvPr id="9" name="CasellaDiTesto 8">
            <a:extLst>
              <a:ext uri="{FF2B5EF4-FFF2-40B4-BE49-F238E27FC236}">
                <a16:creationId xmlns:a16="http://schemas.microsoft.com/office/drawing/2014/main" id="{E48D08F4-83A8-A480-4E91-507CF3A2B63B}"/>
              </a:ext>
            </a:extLst>
          </p:cNvPr>
          <p:cNvSpPr txBox="1"/>
          <p:nvPr/>
        </p:nvSpPr>
        <p:spPr>
          <a:xfrm>
            <a:off x="6671797" y="1339702"/>
            <a:ext cx="5387163" cy="177740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254000" indent="-254000" algn="just" defTabSz="457200" rtl="0" fontAlgn="auto">
              <a:lnSpc>
                <a:spcPct val="90000"/>
              </a:lnSpc>
              <a:spcBef>
                <a:spcPts val="900"/>
              </a:spcBef>
              <a:buSzPct val="100000"/>
              <a:buFontTx/>
              <a:buChar char="‣"/>
            </a:pPr>
            <a:r>
              <a:rPr lang="en-GB" dirty="0">
                <a:latin typeface="Helvetica Neue Light"/>
                <a:sym typeface="Calibri"/>
              </a:rPr>
              <a:t>Channel designed by the die maker without numerical tools</a:t>
            </a:r>
          </a:p>
          <a:p>
            <a:pPr marL="254000" indent="-254000" algn="just" defTabSz="457200" rtl="0" fontAlgn="auto">
              <a:lnSpc>
                <a:spcPct val="90000"/>
              </a:lnSpc>
              <a:spcBef>
                <a:spcPts val="900"/>
              </a:spcBef>
              <a:buSzPct val="100000"/>
              <a:buFontTx/>
              <a:buChar char="‣"/>
            </a:pPr>
            <a:r>
              <a:rPr lang="en-GB" dirty="0">
                <a:latin typeface="Helvetica Neue Light"/>
                <a:sym typeface="Calibri"/>
              </a:rPr>
              <a:t>Experimental results evidenced not efficient cooling</a:t>
            </a:r>
          </a:p>
          <a:p>
            <a:pPr marL="254000" indent="-254000" algn="just" defTabSz="457200" rtl="0" fontAlgn="auto">
              <a:lnSpc>
                <a:spcPct val="90000"/>
              </a:lnSpc>
              <a:spcBef>
                <a:spcPts val="900"/>
              </a:spcBef>
              <a:buSzPct val="100000"/>
              <a:buFontTx/>
              <a:buChar char="‣"/>
            </a:pPr>
            <a:r>
              <a:rPr lang="en-GB" dirty="0">
                <a:latin typeface="Helvetica Neue Light"/>
                <a:sym typeface="Calibri"/>
              </a:rPr>
              <a:t>Numerical error below 10% </a:t>
            </a:r>
          </a:p>
        </p:txBody>
      </p:sp>
      <p:sp>
        <p:nvSpPr>
          <p:cNvPr id="13" name="Freccia in giù 12">
            <a:extLst>
              <a:ext uri="{FF2B5EF4-FFF2-40B4-BE49-F238E27FC236}">
                <a16:creationId xmlns:a16="http://schemas.microsoft.com/office/drawing/2014/main" id="{E664E6EB-4D6A-8C71-0549-7C4066106F73}"/>
              </a:ext>
            </a:extLst>
          </p:cNvPr>
          <p:cNvSpPr/>
          <p:nvPr/>
        </p:nvSpPr>
        <p:spPr>
          <a:xfrm rot="16200000">
            <a:off x="5990577" y="1871773"/>
            <a:ext cx="373024" cy="903767"/>
          </a:xfrm>
          <a:prstGeom prst="down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pic>
        <p:nvPicPr>
          <p:cNvPr id="17" name="Immagine 16">
            <a:extLst>
              <a:ext uri="{FF2B5EF4-FFF2-40B4-BE49-F238E27FC236}">
                <a16:creationId xmlns:a16="http://schemas.microsoft.com/office/drawing/2014/main" id="{ED5C45A9-653C-A9EF-C9AC-636F0CF9E5D3}"/>
              </a:ext>
            </a:extLst>
          </p:cNvPr>
          <p:cNvPicPr>
            <a:picLocks noChangeAspect="1"/>
          </p:cNvPicPr>
          <p:nvPr/>
        </p:nvPicPr>
        <p:blipFill>
          <a:blip r:embed="rId3"/>
          <a:stretch>
            <a:fillRect/>
          </a:stretch>
        </p:blipFill>
        <p:spPr>
          <a:xfrm>
            <a:off x="6804837" y="3806496"/>
            <a:ext cx="5121084" cy="2511770"/>
          </a:xfrm>
          <a:prstGeom prst="rect">
            <a:avLst/>
          </a:prstGeom>
        </p:spPr>
      </p:pic>
      <p:pic>
        <p:nvPicPr>
          <p:cNvPr id="18" name="Immagine 17">
            <a:extLst>
              <a:ext uri="{FF2B5EF4-FFF2-40B4-BE49-F238E27FC236}">
                <a16:creationId xmlns:a16="http://schemas.microsoft.com/office/drawing/2014/main" id="{C6339DB6-2C8B-994C-3D3D-4A402BEF05C6}"/>
              </a:ext>
            </a:extLst>
          </p:cNvPr>
          <p:cNvPicPr>
            <a:picLocks noChangeAspect="1"/>
          </p:cNvPicPr>
          <p:nvPr/>
        </p:nvPicPr>
        <p:blipFill>
          <a:blip r:embed="rId4"/>
          <a:stretch>
            <a:fillRect/>
          </a:stretch>
        </p:blipFill>
        <p:spPr>
          <a:xfrm>
            <a:off x="166094" y="3946009"/>
            <a:ext cx="2130053" cy="2137060"/>
          </a:xfrm>
          <a:prstGeom prst="rect">
            <a:avLst/>
          </a:prstGeom>
        </p:spPr>
      </p:pic>
      <p:pic>
        <p:nvPicPr>
          <p:cNvPr id="19" name="Immagine 18">
            <a:extLst>
              <a:ext uri="{FF2B5EF4-FFF2-40B4-BE49-F238E27FC236}">
                <a16:creationId xmlns:a16="http://schemas.microsoft.com/office/drawing/2014/main" id="{BE748A93-7F98-4FC2-246A-40A958B5F8FB}"/>
              </a:ext>
            </a:extLst>
          </p:cNvPr>
          <p:cNvPicPr>
            <a:picLocks noChangeAspect="1"/>
          </p:cNvPicPr>
          <p:nvPr/>
        </p:nvPicPr>
        <p:blipFill>
          <a:blip r:embed="rId5"/>
          <a:stretch>
            <a:fillRect/>
          </a:stretch>
        </p:blipFill>
        <p:spPr>
          <a:xfrm>
            <a:off x="2472011" y="3874279"/>
            <a:ext cx="2554687" cy="2240821"/>
          </a:xfrm>
          <a:prstGeom prst="rect">
            <a:avLst/>
          </a:prstGeom>
        </p:spPr>
      </p:pic>
      <p:sp>
        <p:nvSpPr>
          <p:cNvPr id="20" name="CasellaDiTesto 19">
            <a:extLst>
              <a:ext uri="{FF2B5EF4-FFF2-40B4-BE49-F238E27FC236}">
                <a16:creationId xmlns:a16="http://schemas.microsoft.com/office/drawing/2014/main" id="{AB2E0F18-4597-F0C0-2930-3CF6660B1450}"/>
              </a:ext>
            </a:extLst>
          </p:cNvPr>
          <p:cNvSpPr txBox="1"/>
          <p:nvPr/>
        </p:nvSpPr>
        <p:spPr>
          <a:xfrm>
            <a:off x="2296147" y="3877836"/>
            <a:ext cx="4332826" cy="2276006"/>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254000" indent="-254000" algn="just" defTabSz="457200" rtl="0" fontAlgn="auto">
              <a:lnSpc>
                <a:spcPct val="90000"/>
              </a:lnSpc>
              <a:spcBef>
                <a:spcPts val="900"/>
              </a:spcBef>
              <a:buSzPct val="100000"/>
              <a:buFontTx/>
              <a:buChar char="‣"/>
            </a:pPr>
            <a:r>
              <a:rPr lang="en-GB" dirty="0">
                <a:latin typeface="Helvetica Neue Light"/>
                <a:sym typeface="Calibri"/>
              </a:rPr>
              <a:t>Same inlet of original design, outlets reduced from 16 to 10</a:t>
            </a:r>
          </a:p>
          <a:p>
            <a:pPr marL="254000" indent="-254000" algn="just" defTabSz="457200" rtl="0" fontAlgn="auto">
              <a:lnSpc>
                <a:spcPct val="90000"/>
              </a:lnSpc>
              <a:spcBef>
                <a:spcPts val="900"/>
              </a:spcBef>
              <a:buSzPct val="100000"/>
              <a:buFontTx/>
              <a:buChar char="‣"/>
            </a:pPr>
            <a:r>
              <a:rPr lang="en-GB" dirty="0">
                <a:latin typeface="Helvetica Neue Light"/>
                <a:sym typeface="Calibri"/>
              </a:rPr>
              <a:t>Temperature control points for objective function (balanced cooling around the die exit)</a:t>
            </a:r>
          </a:p>
          <a:p>
            <a:pPr marL="254000" indent="-254000" algn="just" defTabSz="457200">
              <a:lnSpc>
                <a:spcPct val="90000"/>
              </a:lnSpc>
              <a:spcBef>
                <a:spcPts val="900"/>
              </a:spcBef>
              <a:buSzPct val="100000"/>
              <a:buFontTx/>
              <a:buChar char="‣"/>
            </a:pPr>
            <a:r>
              <a:rPr lang="en-US" dirty="0">
                <a:latin typeface="Helvetica Neue Light"/>
                <a:sym typeface="Calibri"/>
              </a:rPr>
              <a:t>Maximum 25% of hollowed-out volume for cooling channel as constraint</a:t>
            </a:r>
            <a:endParaRPr lang="en-GB" dirty="0">
              <a:latin typeface="Helvetica Neue Light"/>
              <a:sym typeface="Calibri"/>
            </a:endParaRPr>
          </a:p>
        </p:txBody>
      </p:sp>
      <p:sp>
        <p:nvSpPr>
          <p:cNvPr id="21" name="CasellaDiTesto 20">
            <a:extLst>
              <a:ext uri="{FF2B5EF4-FFF2-40B4-BE49-F238E27FC236}">
                <a16:creationId xmlns:a16="http://schemas.microsoft.com/office/drawing/2014/main" id="{08CFBF2D-21B7-F780-1479-04CBA57626BA}"/>
              </a:ext>
            </a:extLst>
          </p:cNvPr>
          <p:cNvSpPr txBox="1"/>
          <p:nvPr/>
        </p:nvSpPr>
        <p:spPr>
          <a:xfrm>
            <a:off x="2631559" y="3506091"/>
            <a:ext cx="2587255" cy="52167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algn="just" defTabSz="457200" rtl="0" fontAlgn="auto">
              <a:lnSpc>
                <a:spcPct val="90000"/>
              </a:lnSpc>
              <a:spcBef>
                <a:spcPts val="900"/>
              </a:spcBef>
              <a:buSzPct val="100000"/>
            </a:pPr>
            <a:r>
              <a:rPr lang="en-GB" sz="1600" b="1" dirty="0">
                <a:solidFill>
                  <a:srgbClr val="FF0000"/>
                </a:solidFill>
                <a:latin typeface="Helvetica Neue Light"/>
                <a:sym typeface="Calibri"/>
              </a:rPr>
              <a:t>Velocity field of nitrogen</a:t>
            </a:r>
          </a:p>
        </p:txBody>
      </p:sp>
      <p:sp>
        <p:nvSpPr>
          <p:cNvPr id="24" name="Freccia in giù 23">
            <a:extLst>
              <a:ext uri="{FF2B5EF4-FFF2-40B4-BE49-F238E27FC236}">
                <a16:creationId xmlns:a16="http://schemas.microsoft.com/office/drawing/2014/main" id="{68ECBC8F-7E4E-6B8D-CE63-0A0C6A03DED1}"/>
              </a:ext>
            </a:extLst>
          </p:cNvPr>
          <p:cNvSpPr/>
          <p:nvPr/>
        </p:nvSpPr>
        <p:spPr>
          <a:xfrm rot="16200000">
            <a:off x="5958252" y="4520819"/>
            <a:ext cx="373024" cy="903767"/>
          </a:xfrm>
          <a:prstGeom prst="down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pic>
        <p:nvPicPr>
          <p:cNvPr id="27" name="Immagine 26">
            <a:extLst>
              <a:ext uri="{FF2B5EF4-FFF2-40B4-BE49-F238E27FC236}">
                <a16:creationId xmlns:a16="http://schemas.microsoft.com/office/drawing/2014/main" id="{E9CA235F-0FEF-3F9D-E163-5E2973F63544}"/>
              </a:ext>
            </a:extLst>
          </p:cNvPr>
          <p:cNvPicPr>
            <a:picLocks noChangeAspect="1"/>
          </p:cNvPicPr>
          <p:nvPr/>
        </p:nvPicPr>
        <p:blipFill>
          <a:blip r:embed="rId6"/>
          <a:stretch>
            <a:fillRect/>
          </a:stretch>
        </p:blipFill>
        <p:spPr>
          <a:xfrm>
            <a:off x="434354" y="1225291"/>
            <a:ext cx="5114987" cy="2523963"/>
          </a:xfrm>
          <a:prstGeom prst="rect">
            <a:avLst/>
          </a:prstGeom>
        </p:spPr>
      </p:pic>
      <p:sp>
        <p:nvSpPr>
          <p:cNvPr id="28" name="CasellaDiTesto 27">
            <a:extLst>
              <a:ext uri="{FF2B5EF4-FFF2-40B4-BE49-F238E27FC236}">
                <a16:creationId xmlns:a16="http://schemas.microsoft.com/office/drawing/2014/main" id="{2DC47648-D772-7BCC-FB55-27C6FE929690}"/>
              </a:ext>
            </a:extLst>
          </p:cNvPr>
          <p:cNvSpPr txBox="1"/>
          <p:nvPr/>
        </p:nvSpPr>
        <p:spPr>
          <a:xfrm>
            <a:off x="-35470" y="3493936"/>
            <a:ext cx="2587255" cy="54937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algn="just" defTabSz="457200" rtl="0" fontAlgn="auto">
              <a:lnSpc>
                <a:spcPct val="90000"/>
              </a:lnSpc>
              <a:spcBef>
                <a:spcPts val="900"/>
              </a:spcBef>
              <a:buSzPct val="100000"/>
            </a:pPr>
            <a:r>
              <a:rPr lang="en-GB" b="1" dirty="0">
                <a:latin typeface="Helvetica Neue Light"/>
                <a:sym typeface="Calibri"/>
              </a:rPr>
              <a:t>Topological optimization</a:t>
            </a:r>
          </a:p>
        </p:txBody>
      </p:sp>
      <p:sp>
        <p:nvSpPr>
          <p:cNvPr id="29" name="CasellaDiTesto 28">
            <a:extLst>
              <a:ext uri="{FF2B5EF4-FFF2-40B4-BE49-F238E27FC236}">
                <a16:creationId xmlns:a16="http://schemas.microsoft.com/office/drawing/2014/main" id="{B2FE9B1C-B245-AAF6-66F5-926662B601D5}"/>
              </a:ext>
            </a:extLst>
          </p:cNvPr>
          <p:cNvSpPr txBox="1"/>
          <p:nvPr/>
        </p:nvSpPr>
        <p:spPr>
          <a:xfrm>
            <a:off x="7022878" y="3284817"/>
            <a:ext cx="4734768" cy="52167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algn="just" defTabSz="457200" rtl="0" fontAlgn="auto">
              <a:lnSpc>
                <a:spcPct val="90000"/>
              </a:lnSpc>
              <a:spcBef>
                <a:spcPts val="900"/>
              </a:spcBef>
              <a:buSzPct val="100000"/>
            </a:pPr>
            <a:r>
              <a:rPr lang="en-GB" sz="1600" b="1" dirty="0">
                <a:solidFill>
                  <a:srgbClr val="FF0000"/>
                </a:solidFill>
                <a:latin typeface="Helvetica Neue Light"/>
                <a:sym typeface="Calibri"/>
              </a:rPr>
              <a:t>Same process parameters of the experimental trial</a:t>
            </a:r>
          </a:p>
        </p:txBody>
      </p:sp>
      <p:sp>
        <p:nvSpPr>
          <p:cNvPr id="30" name="CasellaDiTesto 29">
            <a:extLst>
              <a:ext uri="{FF2B5EF4-FFF2-40B4-BE49-F238E27FC236}">
                <a16:creationId xmlns:a16="http://schemas.microsoft.com/office/drawing/2014/main" id="{BC0F71FF-AEC7-418E-E2FF-8EDC7ED17F14}"/>
              </a:ext>
            </a:extLst>
          </p:cNvPr>
          <p:cNvSpPr txBox="1"/>
          <p:nvPr/>
        </p:nvSpPr>
        <p:spPr>
          <a:xfrm>
            <a:off x="3749354" y="1339702"/>
            <a:ext cx="1532331" cy="30777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400" b="1" dirty="0">
                <a:latin typeface="Helvetica Neue Light"/>
              </a:rPr>
              <a:t>Gas formation</a:t>
            </a:r>
            <a:endParaRPr lang="it-IT" sz="1400" b="1" dirty="0">
              <a:latin typeface="Helvetica Neue Light"/>
            </a:endParaRPr>
          </a:p>
        </p:txBody>
      </p:sp>
      <p:cxnSp>
        <p:nvCxnSpPr>
          <p:cNvPr id="32" name="Connettore 2 31">
            <a:extLst>
              <a:ext uri="{FF2B5EF4-FFF2-40B4-BE49-F238E27FC236}">
                <a16:creationId xmlns:a16="http://schemas.microsoft.com/office/drawing/2014/main" id="{CF79BC61-3BAA-8FAA-4696-79234F584AEB}"/>
              </a:ext>
            </a:extLst>
          </p:cNvPr>
          <p:cNvCxnSpPr>
            <a:cxnSpLocks/>
          </p:cNvCxnSpPr>
          <p:nvPr/>
        </p:nvCxnSpPr>
        <p:spPr>
          <a:xfrm flipH="1">
            <a:off x="4348716" y="1597547"/>
            <a:ext cx="181759" cy="453770"/>
          </a:xfrm>
          <a:prstGeom prst="straightConnector1">
            <a:avLst/>
          </a:prstGeom>
          <a:noFill/>
          <a:ln w="50800" cap="flat">
            <a:solidFill>
              <a:schemeClr val="tx1"/>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36" name="CasellaDiTesto 35">
            <a:extLst>
              <a:ext uri="{FF2B5EF4-FFF2-40B4-BE49-F238E27FC236}">
                <a16:creationId xmlns:a16="http://schemas.microsoft.com/office/drawing/2014/main" id="{6509397A-6FCD-46FA-5AD7-E6D382107CE2}"/>
              </a:ext>
            </a:extLst>
          </p:cNvPr>
          <p:cNvSpPr txBox="1"/>
          <p:nvPr/>
        </p:nvSpPr>
        <p:spPr>
          <a:xfrm>
            <a:off x="9895853" y="5519845"/>
            <a:ext cx="1532331" cy="307777"/>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400" b="1" dirty="0">
                <a:latin typeface="Helvetica Neue Light"/>
              </a:rPr>
              <a:t>Gas formation</a:t>
            </a:r>
            <a:endParaRPr lang="it-IT" sz="1400" b="1" dirty="0">
              <a:latin typeface="Helvetica Neue Light"/>
            </a:endParaRPr>
          </a:p>
        </p:txBody>
      </p:sp>
      <p:cxnSp>
        <p:nvCxnSpPr>
          <p:cNvPr id="37" name="Connettore 2 36">
            <a:extLst>
              <a:ext uri="{FF2B5EF4-FFF2-40B4-BE49-F238E27FC236}">
                <a16:creationId xmlns:a16="http://schemas.microsoft.com/office/drawing/2014/main" id="{AE9C818A-AEAF-3EB5-3B0B-729552425E3F}"/>
              </a:ext>
            </a:extLst>
          </p:cNvPr>
          <p:cNvCxnSpPr>
            <a:cxnSpLocks/>
          </p:cNvCxnSpPr>
          <p:nvPr/>
        </p:nvCxnSpPr>
        <p:spPr>
          <a:xfrm flipV="1">
            <a:off x="10728252" y="5223011"/>
            <a:ext cx="159488" cy="359083"/>
          </a:xfrm>
          <a:prstGeom prst="straightConnector1">
            <a:avLst/>
          </a:prstGeom>
          <a:noFill/>
          <a:ln w="50800" cap="flat">
            <a:solidFill>
              <a:schemeClr val="tx1"/>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0164342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20"/>
                                        </p:tgtEl>
                                      </p:cBhvr>
                                    </p:animEffect>
                                    <p:set>
                                      <p:cBhvr>
                                        <p:cTn id="26" dur="1" fill="hold">
                                          <p:stCondLst>
                                            <p:cond delay="499"/>
                                          </p:stCondLst>
                                        </p:cTn>
                                        <p:tgtEl>
                                          <p:spTgt spid="2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animBg="1"/>
      <p:bldP spid="20" grpId="0"/>
      <p:bldP spid="20" grpId="1"/>
      <p:bldP spid="21" grpId="0"/>
      <p:bldP spid="24" grpId="0" animBg="1"/>
      <p:bldP spid="28" grpId="0"/>
      <p:bldP spid="29"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73586B4-5605-B19B-984E-4B83242CF472}"/>
              </a:ext>
            </a:extLst>
          </p:cNvPr>
          <p:cNvSpPr txBox="1"/>
          <p:nvPr/>
        </p:nvSpPr>
        <p:spPr>
          <a:xfrm>
            <a:off x="331915" y="279040"/>
            <a:ext cx="11625697" cy="64633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defTabSz="457200"/>
            <a:r>
              <a:rPr lang="en-US" sz="3600" dirty="0">
                <a:latin typeface="Helvetica Neue Light"/>
                <a:sym typeface="Helvetica Neue Light"/>
              </a:rPr>
              <a:t>Case Study 4: Multi-objective optimization of extrusion die </a:t>
            </a:r>
            <a:endParaRPr lang="it-IT" sz="3600" dirty="0">
              <a:latin typeface="Helvetica Neue Light"/>
              <a:sym typeface="Helvetica Neue Light"/>
            </a:endParaRPr>
          </a:p>
        </p:txBody>
      </p:sp>
      <p:pic>
        <p:nvPicPr>
          <p:cNvPr id="4" name="Immagine 3">
            <a:extLst>
              <a:ext uri="{FF2B5EF4-FFF2-40B4-BE49-F238E27FC236}">
                <a16:creationId xmlns:a16="http://schemas.microsoft.com/office/drawing/2014/main" id="{95424685-1A46-D507-800D-E709BE760CB4}"/>
              </a:ext>
            </a:extLst>
          </p:cNvPr>
          <p:cNvPicPr>
            <a:picLocks noChangeAspect="1"/>
          </p:cNvPicPr>
          <p:nvPr/>
        </p:nvPicPr>
        <p:blipFill>
          <a:blip r:embed="rId3"/>
          <a:stretch>
            <a:fillRect/>
          </a:stretch>
        </p:blipFill>
        <p:spPr>
          <a:xfrm>
            <a:off x="5560827" y="1257633"/>
            <a:ext cx="6480479" cy="3533032"/>
          </a:xfrm>
          <a:prstGeom prst="rect">
            <a:avLst/>
          </a:prstGeom>
        </p:spPr>
      </p:pic>
      <p:sp>
        <p:nvSpPr>
          <p:cNvPr id="5" name="Rettangolo 4">
            <a:extLst>
              <a:ext uri="{FF2B5EF4-FFF2-40B4-BE49-F238E27FC236}">
                <a16:creationId xmlns:a16="http://schemas.microsoft.com/office/drawing/2014/main" id="{B5363565-E03D-329D-6164-FABF5EE84919}"/>
              </a:ext>
            </a:extLst>
          </p:cNvPr>
          <p:cNvSpPr/>
          <p:nvPr/>
        </p:nvSpPr>
        <p:spPr>
          <a:xfrm>
            <a:off x="528439" y="2520807"/>
            <a:ext cx="1871330" cy="461663"/>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lang="en-GB" b="1" dirty="0">
                <a:solidFill>
                  <a:schemeClr val="tx1"/>
                </a:solidFill>
                <a:latin typeface="Helvetica Neue Light"/>
                <a:sym typeface="Calibri"/>
              </a:rPr>
              <a:t>Parametric CAD </a:t>
            </a:r>
          </a:p>
        </p:txBody>
      </p:sp>
      <p:sp>
        <p:nvSpPr>
          <p:cNvPr id="11" name="Rettangolo 10">
            <a:extLst>
              <a:ext uri="{FF2B5EF4-FFF2-40B4-BE49-F238E27FC236}">
                <a16:creationId xmlns:a16="http://schemas.microsoft.com/office/drawing/2014/main" id="{333B6C77-E5B2-AB06-55B8-5A208CDB9124}"/>
              </a:ext>
            </a:extLst>
          </p:cNvPr>
          <p:cNvSpPr/>
          <p:nvPr/>
        </p:nvSpPr>
        <p:spPr>
          <a:xfrm>
            <a:off x="271231" y="3824688"/>
            <a:ext cx="2199101" cy="738662"/>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hangingPunct="0"/>
            <a:r>
              <a:rPr lang="en-GB" b="1" dirty="0">
                <a:solidFill>
                  <a:schemeClr val="tx1"/>
                </a:solidFill>
                <a:latin typeface="Helvetica Neue Light"/>
                <a:sym typeface="Calibri"/>
              </a:rPr>
              <a:t>COMSOL with </a:t>
            </a:r>
            <a:r>
              <a:rPr lang="en-GB" b="1" dirty="0" err="1">
                <a:solidFill>
                  <a:schemeClr val="tx1"/>
                </a:solidFill>
                <a:latin typeface="Helvetica Neue Light"/>
                <a:sym typeface="Calibri"/>
              </a:rPr>
              <a:t>Matlab</a:t>
            </a:r>
            <a:endParaRPr lang="en-GB" b="1" dirty="0">
              <a:solidFill>
                <a:schemeClr val="tx1"/>
              </a:solidFill>
              <a:latin typeface="Helvetica Neue Light"/>
              <a:sym typeface="Calibri"/>
            </a:endParaRPr>
          </a:p>
        </p:txBody>
      </p:sp>
      <p:sp>
        <p:nvSpPr>
          <p:cNvPr id="14" name="Rettangolo 13">
            <a:extLst>
              <a:ext uri="{FF2B5EF4-FFF2-40B4-BE49-F238E27FC236}">
                <a16:creationId xmlns:a16="http://schemas.microsoft.com/office/drawing/2014/main" id="{750AB861-069E-3BEA-507C-6AD535F82ACB}"/>
              </a:ext>
            </a:extLst>
          </p:cNvPr>
          <p:cNvSpPr/>
          <p:nvPr/>
        </p:nvSpPr>
        <p:spPr>
          <a:xfrm>
            <a:off x="2831839" y="3100550"/>
            <a:ext cx="2287278" cy="738662"/>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algn="ctr" hangingPunct="0"/>
            <a:r>
              <a:rPr lang="en-GB" b="1" dirty="0">
                <a:solidFill>
                  <a:schemeClr val="tx1"/>
                </a:solidFill>
                <a:latin typeface="Helvetica Neue Light"/>
                <a:sym typeface="Calibri"/>
              </a:rPr>
              <a:t>Optimization Platform</a:t>
            </a:r>
          </a:p>
          <a:p>
            <a:pPr algn="ctr" hangingPunct="0"/>
            <a:r>
              <a:rPr lang="en-GB" b="1" dirty="0">
                <a:solidFill>
                  <a:schemeClr val="tx1"/>
                </a:solidFill>
                <a:latin typeface="Helvetica Neue Light"/>
                <a:sym typeface="Calibri"/>
              </a:rPr>
              <a:t>(</a:t>
            </a:r>
            <a:r>
              <a:rPr lang="en-GB" b="1" dirty="0" err="1">
                <a:solidFill>
                  <a:schemeClr val="tx1"/>
                </a:solidFill>
                <a:latin typeface="Helvetica Neue Light"/>
                <a:sym typeface="Calibri"/>
              </a:rPr>
              <a:t>Modefrontier</a:t>
            </a:r>
            <a:r>
              <a:rPr lang="en-GB" b="1" dirty="0">
                <a:solidFill>
                  <a:schemeClr val="tx1"/>
                </a:solidFill>
                <a:latin typeface="Helvetica Neue Light"/>
                <a:sym typeface="Calibri"/>
              </a:rPr>
              <a:t>)</a:t>
            </a:r>
          </a:p>
        </p:txBody>
      </p:sp>
      <p:sp>
        <p:nvSpPr>
          <p:cNvPr id="16" name="Freccia in giù 15">
            <a:extLst>
              <a:ext uri="{FF2B5EF4-FFF2-40B4-BE49-F238E27FC236}">
                <a16:creationId xmlns:a16="http://schemas.microsoft.com/office/drawing/2014/main" id="{C57BB02F-A7D1-F055-1E30-40E6DDCC8D70}"/>
              </a:ext>
            </a:extLst>
          </p:cNvPr>
          <p:cNvSpPr/>
          <p:nvPr/>
        </p:nvSpPr>
        <p:spPr>
          <a:xfrm>
            <a:off x="625265" y="3108374"/>
            <a:ext cx="359028" cy="723014"/>
          </a:xfrm>
          <a:prstGeom prst="downArrow">
            <a:avLst/>
          </a:prstGeom>
          <a:solidFill>
            <a:srgbClr val="FFFFFF"/>
          </a:solidFill>
          <a:ln w="508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
        <p:nvSpPr>
          <p:cNvPr id="23" name="CasellaDiTesto 22">
            <a:extLst>
              <a:ext uri="{FF2B5EF4-FFF2-40B4-BE49-F238E27FC236}">
                <a16:creationId xmlns:a16="http://schemas.microsoft.com/office/drawing/2014/main" id="{F8473C05-3924-E5AF-FCB7-224DC9358EBA}"/>
              </a:ext>
            </a:extLst>
          </p:cNvPr>
          <p:cNvSpPr txBox="1"/>
          <p:nvPr/>
        </p:nvSpPr>
        <p:spPr>
          <a:xfrm>
            <a:off x="984293" y="3050463"/>
            <a:ext cx="2587255" cy="52167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algn="just" defTabSz="457200" rtl="0" fontAlgn="auto">
              <a:lnSpc>
                <a:spcPct val="90000"/>
              </a:lnSpc>
              <a:spcBef>
                <a:spcPts val="900"/>
              </a:spcBef>
              <a:buSzPct val="100000"/>
            </a:pPr>
            <a:r>
              <a:rPr lang="en-GB" sz="1600" b="1" dirty="0">
                <a:solidFill>
                  <a:srgbClr val="FF0000"/>
                </a:solidFill>
                <a:latin typeface="Helvetica Neue Light"/>
                <a:sym typeface="Calibri"/>
              </a:rPr>
              <a:t>Initial Population</a:t>
            </a:r>
          </a:p>
        </p:txBody>
      </p:sp>
      <p:sp>
        <p:nvSpPr>
          <p:cNvPr id="25" name="CasellaDiTesto 24">
            <a:extLst>
              <a:ext uri="{FF2B5EF4-FFF2-40B4-BE49-F238E27FC236}">
                <a16:creationId xmlns:a16="http://schemas.microsoft.com/office/drawing/2014/main" id="{1C948119-758D-98B6-A3A3-73822860AFC0}"/>
              </a:ext>
            </a:extLst>
          </p:cNvPr>
          <p:cNvSpPr txBox="1"/>
          <p:nvPr/>
        </p:nvSpPr>
        <p:spPr>
          <a:xfrm>
            <a:off x="424046" y="4440466"/>
            <a:ext cx="2080116" cy="74327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algn="just" defTabSz="457200" rtl="0" fontAlgn="auto">
              <a:lnSpc>
                <a:spcPct val="90000"/>
              </a:lnSpc>
              <a:spcBef>
                <a:spcPts val="900"/>
              </a:spcBef>
              <a:buSzPct val="100000"/>
            </a:pPr>
            <a:r>
              <a:rPr lang="en-GB" sz="1600" b="1" dirty="0">
                <a:solidFill>
                  <a:srgbClr val="FF0000"/>
                </a:solidFill>
                <a:latin typeface="Helvetica Neue Light"/>
                <a:sym typeface="Calibri"/>
              </a:rPr>
              <a:t>Test automatically all initial configuration</a:t>
            </a:r>
          </a:p>
        </p:txBody>
      </p:sp>
      <p:sp>
        <p:nvSpPr>
          <p:cNvPr id="31" name="Freccia curva 30">
            <a:extLst>
              <a:ext uri="{FF2B5EF4-FFF2-40B4-BE49-F238E27FC236}">
                <a16:creationId xmlns:a16="http://schemas.microsoft.com/office/drawing/2014/main" id="{A947294E-3A82-36B6-F368-2B828B160499}"/>
              </a:ext>
            </a:extLst>
          </p:cNvPr>
          <p:cNvSpPr/>
          <p:nvPr/>
        </p:nvSpPr>
        <p:spPr>
          <a:xfrm rot="16200000" flipV="1">
            <a:off x="2680555" y="3846689"/>
            <a:ext cx="432000" cy="576000"/>
          </a:xfrm>
          <a:prstGeom prst="bentArrow">
            <a:avLst>
              <a:gd name="adj1" fmla="val 25000"/>
              <a:gd name="adj2" fmla="val 25000"/>
              <a:gd name="adj3" fmla="val 25000"/>
              <a:gd name="adj4" fmla="val 87500"/>
            </a:avLst>
          </a:prstGeom>
          <a:solidFill>
            <a:srgbClr val="FFFFFF"/>
          </a:solidFill>
          <a:ln w="508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
        <p:nvSpPr>
          <p:cNvPr id="33" name="CasellaDiTesto 32">
            <a:extLst>
              <a:ext uri="{FF2B5EF4-FFF2-40B4-BE49-F238E27FC236}">
                <a16:creationId xmlns:a16="http://schemas.microsoft.com/office/drawing/2014/main" id="{B4212EBC-3CB8-98A9-11FA-123C7E48A8CC}"/>
              </a:ext>
            </a:extLst>
          </p:cNvPr>
          <p:cNvSpPr txBox="1"/>
          <p:nvPr/>
        </p:nvSpPr>
        <p:spPr>
          <a:xfrm>
            <a:off x="3174013" y="3716195"/>
            <a:ext cx="2369505" cy="141730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254000" indent="-254000" algn="just" defTabSz="457200">
              <a:lnSpc>
                <a:spcPct val="90000"/>
              </a:lnSpc>
              <a:spcBef>
                <a:spcPts val="900"/>
              </a:spcBef>
              <a:buSzPct val="100000"/>
              <a:buFontTx/>
              <a:buChar char="‣"/>
            </a:pPr>
            <a:r>
              <a:rPr lang="en-GB" sz="1600" b="1" dirty="0">
                <a:solidFill>
                  <a:srgbClr val="FF0000"/>
                </a:solidFill>
                <a:latin typeface="Helvetica Neue Light"/>
                <a:sym typeface="Calibri"/>
              </a:rPr>
              <a:t>Objective Functions</a:t>
            </a:r>
          </a:p>
          <a:p>
            <a:pPr marL="254000" indent="-254000" algn="just" defTabSz="457200">
              <a:lnSpc>
                <a:spcPct val="90000"/>
              </a:lnSpc>
              <a:spcBef>
                <a:spcPts val="900"/>
              </a:spcBef>
              <a:buSzPct val="100000"/>
              <a:buFontTx/>
              <a:buChar char="‣"/>
            </a:pPr>
            <a:r>
              <a:rPr lang="en-GB" sz="1600" b="1" dirty="0">
                <a:solidFill>
                  <a:srgbClr val="FF0000"/>
                </a:solidFill>
                <a:latin typeface="Helvetica Neue Light"/>
                <a:sym typeface="Calibri"/>
              </a:rPr>
              <a:t>Constraints </a:t>
            </a:r>
          </a:p>
          <a:p>
            <a:pPr marL="254000" indent="-254000" algn="just" defTabSz="457200">
              <a:lnSpc>
                <a:spcPct val="90000"/>
              </a:lnSpc>
              <a:spcBef>
                <a:spcPts val="900"/>
              </a:spcBef>
              <a:buSzPct val="100000"/>
              <a:buFontTx/>
              <a:buChar char="‣"/>
            </a:pPr>
            <a:r>
              <a:rPr lang="en-GB" sz="1600" b="1" dirty="0">
                <a:solidFill>
                  <a:srgbClr val="FF0000"/>
                </a:solidFill>
                <a:latin typeface="Helvetica Neue Light"/>
                <a:sym typeface="Calibri"/>
              </a:rPr>
              <a:t>Genetic Algorithm to optimize the problem</a:t>
            </a:r>
          </a:p>
        </p:txBody>
      </p:sp>
      <p:sp>
        <p:nvSpPr>
          <p:cNvPr id="34" name="Freccia curva 33">
            <a:extLst>
              <a:ext uri="{FF2B5EF4-FFF2-40B4-BE49-F238E27FC236}">
                <a16:creationId xmlns:a16="http://schemas.microsoft.com/office/drawing/2014/main" id="{8EEC1A9E-F150-B6B1-238E-54BE0A763386}"/>
              </a:ext>
            </a:extLst>
          </p:cNvPr>
          <p:cNvSpPr/>
          <p:nvPr/>
        </p:nvSpPr>
        <p:spPr>
          <a:xfrm rot="10800000" flipV="1">
            <a:off x="2680555" y="2415917"/>
            <a:ext cx="432000" cy="576000"/>
          </a:xfrm>
          <a:prstGeom prst="bentArrow">
            <a:avLst>
              <a:gd name="adj1" fmla="val 25000"/>
              <a:gd name="adj2" fmla="val 25000"/>
              <a:gd name="adj3" fmla="val 25000"/>
              <a:gd name="adj4" fmla="val 87500"/>
            </a:avLst>
          </a:prstGeom>
          <a:solidFill>
            <a:srgbClr val="FFFFFF"/>
          </a:solidFill>
          <a:ln w="508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
        <p:nvSpPr>
          <p:cNvPr id="35" name="CasellaDiTesto 34">
            <a:extLst>
              <a:ext uri="{FF2B5EF4-FFF2-40B4-BE49-F238E27FC236}">
                <a16:creationId xmlns:a16="http://schemas.microsoft.com/office/drawing/2014/main" id="{EDE0E204-2636-BB62-FB2F-99B906910356}"/>
              </a:ext>
            </a:extLst>
          </p:cNvPr>
          <p:cNvSpPr txBox="1"/>
          <p:nvPr/>
        </p:nvSpPr>
        <p:spPr>
          <a:xfrm>
            <a:off x="3106260" y="2202616"/>
            <a:ext cx="2012857" cy="52167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254000" indent="-254000" algn="just" defTabSz="457200">
              <a:lnSpc>
                <a:spcPct val="90000"/>
              </a:lnSpc>
              <a:spcBef>
                <a:spcPts val="900"/>
              </a:spcBef>
              <a:buSzPct val="100000"/>
              <a:buFontTx/>
              <a:buChar char="‣"/>
            </a:pPr>
            <a:r>
              <a:rPr lang="en-GB" sz="1600" b="1" dirty="0">
                <a:solidFill>
                  <a:srgbClr val="FF0000"/>
                </a:solidFill>
                <a:latin typeface="Helvetica Neue Light"/>
                <a:sym typeface="Calibri"/>
              </a:rPr>
              <a:t>Change variable </a:t>
            </a:r>
          </a:p>
        </p:txBody>
      </p:sp>
      <p:sp>
        <p:nvSpPr>
          <p:cNvPr id="38" name="CasellaDiTesto 37">
            <a:extLst>
              <a:ext uri="{FF2B5EF4-FFF2-40B4-BE49-F238E27FC236}">
                <a16:creationId xmlns:a16="http://schemas.microsoft.com/office/drawing/2014/main" id="{490C73B7-C3CC-8FDD-DA7F-9570D5B0A448}"/>
              </a:ext>
            </a:extLst>
          </p:cNvPr>
          <p:cNvSpPr txBox="1"/>
          <p:nvPr/>
        </p:nvSpPr>
        <p:spPr>
          <a:xfrm>
            <a:off x="972542" y="3047798"/>
            <a:ext cx="2587255" cy="52167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algn="just" defTabSz="457200" rtl="0" fontAlgn="auto">
              <a:lnSpc>
                <a:spcPct val="90000"/>
              </a:lnSpc>
              <a:spcBef>
                <a:spcPts val="900"/>
              </a:spcBef>
              <a:buSzPct val="100000"/>
            </a:pPr>
            <a:r>
              <a:rPr lang="en-GB" sz="1600" b="1" dirty="0">
                <a:solidFill>
                  <a:srgbClr val="FF0000"/>
                </a:solidFill>
                <a:latin typeface="Helvetica Neue Light"/>
                <a:sym typeface="Calibri"/>
              </a:rPr>
              <a:t>Define new design</a:t>
            </a:r>
          </a:p>
        </p:txBody>
      </p:sp>
      <p:sp>
        <p:nvSpPr>
          <p:cNvPr id="39" name="CasellaDiTesto 38">
            <a:extLst>
              <a:ext uri="{FF2B5EF4-FFF2-40B4-BE49-F238E27FC236}">
                <a16:creationId xmlns:a16="http://schemas.microsoft.com/office/drawing/2014/main" id="{F4816E8E-6698-8734-8445-AA57488A725E}"/>
              </a:ext>
            </a:extLst>
          </p:cNvPr>
          <p:cNvSpPr txBox="1"/>
          <p:nvPr/>
        </p:nvSpPr>
        <p:spPr>
          <a:xfrm>
            <a:off x="424046" y="4520904"/>
            <a:ext cx="2587255" cy="52167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algn="just" defTabSz="457200" rtl="0" fontAlgn="auto">
              <a:lnSpc>
                <a:spcPct val="90000"/>
              </a:lnSpc>
              <a:spcBef>
                <a:spcPts val="900"/>
              </a:spcBef>
              <a:buSzPct val="100000"/>
            </a:pPr>
            <a:r>
              <a:rPr lang="en-GB" sz="1600" b="1" dirty="0">
                <a:solidFill>
                  <a:srgbClr val="FF0000"/>
                </a:solidFill>
                <a:latin typeface="Helvetica Neue Light"/>
                <a:sym typeface="Calibri"/>
              </a:rPr>
              <a:t>Test the new design</a:t>
            </a:r>
          </a:p>
        </p:txBody>
      </p:sp>
      <p:sp>
        <p:nvSpPr>
          <p:cNvPr id="56" name="CasellaDiTesto 55">
            <a:extLst>
              <a:ext uri="{FF2B5EF4-FFF2-40B4-BE49-F238E27FC236}">
                <a16:creationId xmlns:a16="http://schemas.microsoft.com/office/drawing/2014/main" id="{71064871-6BD9-74EB-7112-CA8D9F3EC265}"/>
              </a:ext>
            </a:extLst>
          </p:cNvPr>
          <p:cNvSpPr txBox="1"/>
          <p:nvPr/>
        </p:nvSpPr>
        <p:spPr>
          <a:xfrm>
            <a:off x="5869106" y="4790665"/>
            <a:ext cx="6172200" cy="1934376"/>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54000" indent="-254000" algn="just" defTabSz="457200">
              <a:lnSpc>
                <a:spcPct val="90000"/>
              </a:lnSpc>
              <a:spcBef>
                <a:spcPts val="900"/>
              </a:spcBef>
              <a:buSzPct val="100000"/>
              <a:buFontTx/>
              <a:buChar char="‣"/>
            </a:pPr>
            <a:r>
              <a:rPr lang="en-US" dirty="0">
                <a:latin typeface="Helvetica Neue Light"/>
              </a:rPr>
              <a:t>In the original die design a break occurred after 64 extrusion.</a:t>
            </a:r>
          </a:p>
          <a:p>
            <a:pPr marL="254000" indent="-254000" algn="just" defTabSz="457200">
              <a:lnSpc>
                <a:spcPct val="90000"/>
              </a:lnSpc>
              <a:spcBef>
                <a:spcPts val="900"/>
              </a:spcBef>
              <a:buSzPct val="100000"/>
              <a:buFontTx/>
              <a:buChar char="‣"/>
            </a:pPr>
            <a:r>
              <a:rPr lang="en-US" dirty="0">
                <a:latin typeface="Helvetica Neue Light"/>
              </a:rPr>
              <a:t>The optimal design showed a peak principal die stress reduced of 46%</a:t>
            </a:r>
          </a:p>
          <a:p>
            <a:pPr marL="254000" indent="-254000" algn="just" defTabSz="457200">
              <a:lnSpc>
                <a:spcPct val="90000"/>
              </a:lnSpc>
              <a:spcBef>
                <a:spcPts val="900"/>
              </a:spcBef>
              <a:buSzPct val="100000"/>
              <a:buFontTx/>
              <a:buChar char="‣"/>
            </a:pPr>
            <a:r>
              <a:rPr lang="en-US" dirty="0">
                <a:latin typeface="Helvetica Neue Light"/>
              </a:rPr>
              <a:t>Ram speed doubled </a:t>
            </a:r>
          </a:p>
          <a:p>
            <a:pPr marL="254000" indent="-254000" algn="just" defTabSz="457200">
              <a:lnSpc>
                <a:spcPct val="90000"/>
              </a:lnSpc>
              <a:spcBef>
                <a:spcPts val="900"/>
              </a:spcBef>
              <a:buSzPct val="100000"/>
              <a:buFontTx/>
              <a:buChar char="‣"/>
            </a:pPr>
            <a:r>
              <a:rPr lang="en-US" dirty="0">
                <a:latin typeface="Helvetica Neue Light"/>
              </a:rPr>
              <a:t>Mechanical properties of profile improved </a:t>
            </a:r>
            <a:endParaRPr lang="it-IT" dirty="0">
              <a:latin typeface="Helvetica Neue Light"/>
            </a:endParaRPr>
          </a:p>
        </p:txBody>
      </p:sp>
      <p:grpSp>
        <p:nvGrpSpPr>
          <p:cNvPr id="62" name="Gruppo 61">
            <a:extLst>
              <a:ext uri="{FF2B5EF4-FFF2-40B4-BE49-F238E27FC236}">
                <a16:creationId xmlns:a16="http://schemas.microsoft.com/office/drawing/2014/main" id="{A6693130-DACA-C361-0C2E-2BD6BDCF8B6F}"/>
              </a:ext>
            </a:extLst>
          </p:cNvPr>
          <p:cNvGrpSpPr/>
          <p:nvPr/>
        </p:nvGrpSpPr>
        <p:grpSpPr>
          <a:xfrm>
            <a:off x="71718" y="1144498"/>
            <a:ext cx="5634230" cy="3023823"/>
            <a:chOff x="150694" y="3669251"/>
            <a:chExt cx="5618789" cy="3023823"/>
          </a:xfrm>
        </p:grpSpPr>
        <p:pic>
          <p:nvPicPr>
            <p:cNvPr id="57" name="Immagine 56">
              <a:extLst>
                <a:ext uri="{FF2B5EF4-FFF2-40B4-BE49-F238E27FC236}">
                  <a16:creationId xmlns:a16="http://schemas.microsoft.com/office/drawing/2014/main" id="{59F2FCE3-D676-963E-1016-1B7468EA08D8}"/>
                </a:ext>
              </a:extLst>
            </p:cNvPr>
            <p:cNvPicPr>
              <a:picLocks noChangeAspect="1"/>
            </p:cNvPicPr>
            <p:nvPr/>
          </p:nvPicPr>
          <p:blipFill>
            <a:blip r:embed="rId4"/>
            <a:stretch>
              <a:fillRect/>
            </a:stretch>
          </p:blipFill>
          <p:spPr>
            <a:xfrm>
              <a:off x="331915" y="4005646"/>
              <a:ext cx="4862593" cy="1688683"/>
            </a:xfrm>
            <a:prstGeom prst="rect">
              <a:avLst/>
            </a:prstGeom>
          </p:spPr>
        </p:pic>
        <p:sp>
          <p:nvSpPr>
            <p:cNvPr id="58" name="CasellaDiTesto 57">
              <a:extLst>
                <a:ext uri="{FF2B5EF4-FFF2-40B4-BE49-F238E27FC236}">
                  <a16:creationId xmlns:a16="http://schemas.microsoft.com/office/drawing/2014/main" id="{85F891CE-DA51-F290-CEC2-38C56B7FE4CF}"/>
                </a:ext>
              </a:extLst>
            </p:cNvPr>
            <p:cNvSpPr txBox="1"/>
            <p:nvPr/>
          </p:nvSpPr>
          <p:spPr>
            <a:xfrm>
              <a:off x="150694" y="5737428"/>
              <a:ext cx="5209047" cy="955646"/>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54000" indent="-254000" algn="just" defTabSz="457200">
                <a:lnSpc>
                  <a:spcPct val="90000"/>
                </a:lnSpc>
                <a:spcBef>
                  <a:spcPts val="900"/>
                </a:spcBef>
                <a:buSzPct val="100000"/>
                <a:buFontTx/>
                <a:buChar char="‣"/>
              </a:pPr>
              <a:r>
                <a:rPr lang="en-US" dirty="0">
                  <a:latin typeface="Helvetica Neue Light"/>
                </a:rPr>
                <a:t>Balanced cooling with the optimized design     (max temperature difference from 60°C to 16°C)</a:t>
              </a:r>
            </a:p>
            <a:p>
              <a:pPr marL="254000" indent="-254000" algn="just" defTabSz="457200">
                <a:lnSpc>
                  <a:spcPct val="90000"/>
                </a:lnSpc>
                <a:spcBef>
                  <a:spcPts val="900"/>
                </a:spcBef>
                <a:buSzPct val="100000"/>
                <a:buFontTx/>
                <a:buChar char="‣"/>
              </a:pPr>
              <a:r>
                <a:rPr lang="en-US" dirty="0">
                  <a:latin typeface="Helvetica Neue Light"/>
                </a:rPr>
                <a:t>Nitrogen consumption reduced of 60%</a:t>
              </a:r>
            </a:p>
          </p:txBody>
        </p:sp>
        <p:sp>
          <p:nvSpPr>
            <p:cNvPr id="61" name="CasellaDiTesto 60">
              <a:extLst>
                <a:ext uri="{FF2B5EF4-FFF2-40B4-BE49-F238E27FC236}">
                  <a16:creationId xmlns:a16="http://schemas.microsoft.com/office/drawing/2014/main" id="{A58A55EC-78D8-379F-C1D0-8BE3476C3830}"/>
                </a:ext>
              </a:extLst>
            </p:cNvPr>
            <p:cNvSpPr txBox="1"/>
            <p:nvPr/>
          </p:nvSpPr>
          <p:spPr>
            <a:xfrm>
              <a:off x="150694" y="3669251"/>
              <a:ext cx="5618789" cy="46166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it-IT" b="1" i="0" u="none" strike="noStrike" cap="none" spc="0" normalizeH="0" baseline="0" dirty="0">
                  <a:ln>
                    <a:noFill/>
                  </a:ln>
                  <a:solidFill>
                    <a:srgbClr val="FF0000"/>
                  </a:solidFill>
                  <a:effectLst/>
                  <a:uFillTx/>
                  <a:latin typeface="+mj-lt"/>
                  <a:ea typeface="+mj-ea"/>
                  <a:cs typeface="+mj-cs"/>
                  <a:sym typeface="Calibri"/>
                </a:rPr>
                <a:t>MULTI-OBJECTIVE OPTIMIZATION OF COOLING CHANNEL</a:t>
              </a:r>
            </a:p>
          </p:txBody>
        </p:sp>
      </p:grpSp>
    </p:spTree>
    <p:extLst>
      <p:ext uri="{BB962C8B-B14F-4D97-AF65-F5344CB8AC3E}">
        <p14:creationId xmlns:p14="http://schemas.microsoft.com/office/powerpoint/2010/main" val="14176148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3"/>
                                        </p:tgtEl>
                                      </p:cBhvr>
                                    </p:animEffect>
                                    <p:set>
                                      <p:cBhvr>
                                        <p:cTn id="7" dur="1" fill="hold">
                                          <p:stCondLst>
                                            <p:cond delay="499"/>
                                          </p:stCondLst>
                                        </p:cTn>
                                        <p:tgtEl>
                                          <p:spTgt spid="2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5"/>
                                        </p:tgtEl>
                                      </p:cBhvr>
                                    </p:animEffect>
                                    <p:set>
                                      <p:cBhvr>
                                        <p:cTn id="10" dur="1" fill="hold">
                                          <p:stCondLst>
                                            <p:cond delay="499"/>
                                          </p:stCondLst>
                                        </p:cTn>
                                        <p:tgtEl>
                                          <p:spTgt spid="25"/>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500"/>
                                        <p:tgtEl>
                                          <p:spTgt spid="3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23"/>
                                        </p:tgtEl>
                                      </p:cBhvr>
                                    </p:animEffect>
                                    <p:set>
                                      <p:cBhvr>
                                        <p:cTn id="30" dur="1" fill="hold">
                                          <p:stCondLst>
                                            <p:cond delay="499"/>
                                          </p:stCondLst>
                                        </p:cTn>
                                        <p:tgtEl>
                                          <p:spTgt spid="23"/>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25"/>
                                        </p:tgtEl>
                                      </p:cBhvr>
                                    </p:animEffect>
                                    <p:set>
                                      <p:cBhvr>
                                        <p:cTn id="33" dur="1" fill="hold">
                                          <p:stCondLst>
                                            <p:cond delay="499"/>
                                          </p:stCondLst>
                                        </p:cTn>
                                        <p:tgtEl>
                                          <p:spTgt spid="25"/>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39"/>
                                        </p:tgtEl>
                                      </p:cBhvr>
                                    </p:animEffect>
                                    <p:set>
                                      <p:cBhvr>
                                        <p:cTn id="36" dur="1" fill="hold">
                                          <p:stCondLst>
                                            <p:cond delay="499"/>
                                          </p:stCondLst>
                                        </p:cTn>
                                        <p:tgtEl>
                                          <p:spTgt spid="39"/>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500"/>
                                        <p:tgtEl>
                                          <p:spTgt spid="38"/>
                                        </p:tgtEl>
                                      </p:cBhvr>
                                    </p:animEffect>
                                    <p:set>
                                      <p:cBhvr>
                                        <p:cTn id="39" dur="1" fill="hold">
                                          <p:stCondLst>
                                            <p:cond delay="499"/>
                                          </p:stCondLst>
                                        </p:cTn>
                                        <p:tgtEl>
                                          <p:spTgt spid="38"/>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500"/>
                                        <p:tgtEl>
                                          <p:spTgt spid="5"/>
                                        </p:tgtEl>
                                      </p:cBhvr>
                                    </p:animEffect>
                                    <p:set>
                                      <p:cBhvr>
                                        <p:cTn id="42" dur="1" fill="hold">
                                          <p:stCondLst>
                                            <p:cond delay="499"/>
                                          </p:stCondLst>
                                        </p:cTn>
                                        <p:tgtEl>
                                          <p:spTgt spid="5"/>
                                        </p:tgtEl>
                                        <p:attrNameLst>
                                          <p:attrName>style.visibility</p:attrName>
                                        </p:attrNameLst>
                                      </p:cBhvr>
                                      <p:to>
                                        <p:strVal val="hidden"/>
                                      </p:to>
                                    </p:set>
                                  </p:childTnLst>
                                </p:cTn>
                              </p:par>
                              <p:par>
                                <p:cTn id="43" presetID="10" presetClass="exit" presetSubtype="0" fill="hold" grpId="0" nodeType="withEffect">
                                  <p:stCondLst>
                                    <p:cond delay="0"/>
                                  </p:stCondLst>
                                  <p:childTnLst>
                                    <p:animEffect transition="out" filter="fade">
                                      <p:cBhvr>
                                        <p:cTn id="44" dur="500"/>
                                        <p:tgtEl>
                                          <p:spTgt spid="11"/>
                                        </p:tgtEl>
                                      </p:cBhvr>
                                    </p:animEffect>
                                    <p:set>
                                      <p:cBhvr>
                                        <p:cTn id="45" dur="1" fill="hold">
                                          <p:stCondLst>
                                            <p:cond delay="499"/>
                                          </p:stCondLst>
                                        </p:cTn>
                                        <p:tgtEl>
                                          <p:spTgt spid="11"/>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500"/>
                                        <p:tgtEl>
                                          <p:spTgt spid="14"/>
                                        </p:tgtEl>
                                      </p:cBhvr>
                                    </p:animEffect>
                                    <p:set>
                                      <p:cBhvr>
                                        <p:cTn id="48" dur="1" fill="hold">
                                          <p:stCondLst>
                                            <p:cond delay="499"/>
                                          </p:stCondLst>
                                        </p:cTn>
                                        <p:tgtEl>
                                          <p:spTgt spid="14"/>
                                        </p:tgtEl>
                                        <p:attrNameLst>
                                          <p:attrName>style.visibility</p:attrName>
                                        </p:attrNameLst>
                                      </p:cBhvr>
                                      <p:to>
                                        <p:strVal val="hidden"/>
                                      </p:to>
                                    </p:set>
                                  </p:childTnLst>
                                </p:cTn>
                              </p:par>
                              <p:par>
                                <p:cTn id="49" presetID="10" presetClass="exit" presetSubtype="0" fill="hold" grpId="0" nodeType="withEffect">
                                  <p:stCondLst>
                                    <p:cond delay="0"/>
                                  </p:stCondLst>
                                  <p:childTnLst>
                                    <p:animEffect transition="out" filter="fade">
                                      <p:cBhvr>
                                        <p:cTn id="50" dur="500"/>
                                        <p:tgtEl>
                                          <p:spTgt spid="16"/>
                                        </p:tgtEl>
                                      </p:cBhvr>
                                    </p:animEffect>
                                    <p:set>
                                      <p:cBhvr>
                                        <p:cTn id="51" dur="1" fill="hold">
                                          <p:stCondLst>
                                            <p:cond delay="499"/>
                                          </p:stCondLst>
                                        </p:cTn>
                                        <p:tgtEl>
                                          <p:spTgt spid="16"/>
                                        </p:tgtEl>
                                        <p:attrNameLst>
                                          <p:attrName>style.visibility</p:attrName>
                                        </p:attrNameLst>
                                      </p:cBhvr>
                                      <p:to>
                                        <p:strVal val="hidden"/>
                                      </p:to>
                                    </p:set>
                                  </p:childTnLst>
                                </p:cTn>
                              </p:par>
                              <p:par>
                                <p:cTn id="52" presetID="10" presetClass="exit" presetSubtype="0" fill="hold" grpId="0" nodeType="withEffect">
                                  <p:stCondLst>
                                    <p:cond delay="0"/>
                                  </p:stCondLst>
                                  <p:childTnLst>
                                    <p:animEffect transition="out" filter="fade">
                                      <p:cBhvr>
                                        <p:cTn id="53" dur="500"/>
                                        <p:tgtEl>
                                          <p:spTgt spid="31"/>
                                        </p:tgtEl>
                                      </p:cBhvr>
                                    </p:animEffect>
                                    <p:set>
                                      <p:cBhvr>
                                        <p:cTn id="54" dur="1" fill="hold">
                                          <p:stCondLst>
                                            <p:cond delay="499"/>
                                          </p:stCondLst>
                                        </p:cTn>
                                        <p:tgtEl>
                                          <p:spTgt spid="31"/>
                                        </p:tgtEl>
                                        <p:attrNameLst>
                                          <p:attrName>style.visibility</p:attrName>
                                        </p:attrNameLst>
                                      </p:cBhvr>
                                      <p:to>
                                        <p:strVal val="hidden"/>
                                      </p:to>
                                    </p:set>
                                  </p:childTnLst>
                                </p:cTn>
                              </p:par>
                              <p:par>
                                <p:cTn id="55" presetID="10" presetClass="exit" presetSubtype="0" fill="hold" grpId="0" nodeType="withEffect">
                                  <p:stCondLst>
                                    <p:cond delay="0"/>
                                  </p:stCondLst>
                                  <p:childTnLst>
                                    <p:animEffect transition="out" filter="fade">
                                      <p:cBhvr>
                                        <p:cTn id="56" dur="500"/>
                                        <p:tgtEl>
                                          <p:spTgt spid="33"/>
                                        </p:tgtEl>
                                      </p:cBhvr>
                                    </p:animEffect>
                                    <p:set>
                                      <p:cBhvr>
                                        <p:cTn id="57" dur="1" fill="hold">
                                          <p:stCondLst>
                                            <p:cond delay="499"/>
                                          </p:stCondLst>
                                        </p:cTn>
                                        <p:tgtEl>
                                          <p:spTgt spid="33"/>
                                        </p:tgtEl>
                                        <p:attrNameLst>
                                          <p:attrName>style.visibility</p:attrName>
                                        </p:attrNameLst>
                                      </p:cBhvr>
                                      <p:to>
                                        <p:strVal val="hidden"/>
                                      </p:to>
                                    </p:set>
                                  </p:childTnLst>
                                </p:cTn>
                              </p:par>
                              <p:par>
                                <p:cTn id="58" presetID="10" presetClass="exit" presetSubtype="0" fill="hold" grpId="0" nodeType="withEffect">
                                  <p:stCondLst>
                                    <p:cond delay="0"/>
                                  </p:stCondLst>
                                  <p:childTnLst>
                                    <p:animEffect transition="out" filter="fade">
                                      <p:cBhvr>
                                        <p:cTn id="59" dur="500"/>
                                        <p:tgtEl>
                                          <p:spTgt spid="34"/>
                                        </p:tgtEl>
                                      </p:cBhvr>
                                    </p:animEffect>
                                    <p:set>
                                      <p:cBhvr>
                                        <p:cTn id="60" dur="1" fill="hold">
                                          <p:stCondLst>
                                            <p:cond delay="499"/>
                                          </p:stCondLst>
                                        </p:cTn>
                                        <p:tgtEl>
                                          <p:spTgt spid="34"/>
                                        </p:tgtEl>
                                        <p:attrNameLst>
                                          <p:attrName>style.visibility</p:attrName>
                                        </p:attrNameLst>
                                      </p:cBhvr>
                                      <p:to>
                                        <p:strVal val="hidden"/>
                                      </p:to>
                                    </p:set>
                                  </p:childTnLst>
                                </p:cTn>
                              </p:par>
                              <p:par>
                                <p:cTn id="61" presetID="10" presetClass="exit" presetSubtype="0" fill="hold" grpId="0" nodeType="withEffect">
                                  <p:stCondLst>
                                    <p:cond delay="0"/>
                                  </p:stCondLst>
                                  <p:childTnLst>
                                    <p:animEffect transition="out" filter="fade">
                                      <p:cBhvr>
                                        <p:cTn id="62" dur="500"/>
                                        <p:tgtEl>
                                          <p:spTgt spid="35"/>
                                        </p:tgtEl>
                                      </p:cBhvr>
                                    </p:animEffect>
                                    <p:set>
                                      <p:cBhvr>
                                        <p:cTn id="63" dur="1" fill="hold">
                                          <p:stCondLst>
                                            <p:cond delay="499"/>
                                          </p:stCondLst>
                                        </p:cTn>
                                        <p:tgtEl>
                                          <p:spTgt spid="35"/>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fade">
                                      <p:cBhvr>
                                        <p:cTn id="6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4" grpId="0" animBg="1"/>
      <p:bldP spid="16" grpId="0" animBg="1"/>
      <p:bldP spid="23" grpId="0"/>
      <p:bldP spid="23" grpId="1"/>
      <p:bldP spid="25" grpId="0"/>
      <p:bldP spid="25" grpId="1"/>
      <p:bldP spid="31" grpId="0" animBg="1"/>
      <p:bldP spid="33" grpId="0"/>
      <p:bldP spid="34" grpId="0" animBg="1"/>
      <p:bldP spid="35" grpId="0"/>
      <p:bldP spid="38" grpId="0"/>
      <p:bldP spid="38" grpId="1"/>
      <p:bldP spid="39" grpId="0"/>
      <p:bldP spid="39" grpId="1"/>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5EA01-4581-58FC-F0B1-9E0618141D80}"/>
              </a:ext>
            </a:extLst>
          </p:cNvPr>
          <p:cNvSpPr>
            <a:spLocks noGrp="1"/>
          </p:cNvSpPr>
          <p:nvPr>
            <p:ph type="title"/>
          </p:nvPr>
        </p:nvSpPr>
        <p:spPr/>
        <p:txBody>
          <a:bodyPr>
            <a:normAutofit/>
          </a:bodyPr>
          <a:lstStyle/>
          <a:p>
            <a:r>
              <a:rPr lang="en-US" sz="4000" dirty="0">
                <a:solidFill>
                  <a:schemeClr val="tx1"/>
                </a:solidFill>
              </a:rPr>
              <a:t>Conclusions</a:t>
            </a:r>
          </a:p>
        </p:txBody>
      </p:sp>
      <p:sp>
        <p:nvSpPr>
          <p:cNvPr id="5" name="CasellaDiTesto 4">
            <a:extLst>
              <a:ext uri="{FF2B5EF4-FFF2-40B4-BE49-F238E27FC236}">
                <a16:creationId xmlns:a16="http://schemas.microsoft.com/office/drawing/2014/main" id="{6142881B-BD09-91EF-C6B6-B6FF0773290F}"/>
              </a:ext>
            </a:extLst>
          </p:cNvPr>
          <p:cNvSpPr txBox="1"/>
          <p:nvPr/>
        </p:nvSpPr>
        <p:spPr>
          <a:xfrm>
            <a:off x="317205" y="1280717"/>
            <a:ext cx="11557590" cy="293157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54000" indent="-254000" algn="just" defTabSz="457200">
              <a:lnSpc>
                <a:spcPct val="90000"/>
              </a:lnSpc>
              <a:spcBef>
                <a:spcPts val="900"/>
              </a:spcBef>
              <a:buSzPct val="100000"/>
              <a:buFontTx/>
              <a:buChar char="‣"/>
            </a:pPr>
            <a:r>
              <a:rPr lang="en-US" sz="2000" dirty="0">
                <a:latin typeface="Helvetica Neue Light"/>
                <a:sym typeface="Helvetica Neue Light"/>
              </a:rPr>
              <a:t>Different interfaces were coupled to generate advanced models able to assess the hot extrusion process from different points of view. </a:t>
            </a:r>
          </a:p>
          <a:p>
            <a:pPr marL="254000" indent="-254000" algn="just" defTabSz="457200">
              <a:lnSpc>
                <a:spcPct val="90000"/>
              </a:lnSpc>
              <a:spcBef>
                <a:spcPts val="900"/>
              </a:spcBef>
              <a:buSzPct val="100000"/>
              <a:buFontTx/>
              <a:buChar char="‣"/>
            </a:pPr>
            <a:r>
              <a:rPr lang="en-US" sz="2000" dirty="0">
                <a:latin typeface="Helvetica Neue Light"/>
                <a:sym typeface="Helvetica Neue Light"/>
              </a:rPr>
              <a:t>The accuracy of numerical predictions was demonstrated in terms of extrusion load, thermal field, scrap assessment, cooling efficiency, and die stress analysis. </a:t>
            </a:r>
          </a:p>
          <a:p>
            <a:pPr marL="254000" indent="-254000" algn="just" defTabSz="457200">
              <a:lnSpc>
                <a:spcPct val="90000"/>
              </a:lnSpc>
              <a:spcBef>
                <a:spcPts val="900"/>
              </a:spcBef>
              <a:buSzPct val="100000"/>
              <a:buFontTx/>
              <a:buChar char="‣"/>
            </a:pPr>
            <a:r>
              <a:rPr lang="en-US" sz="2000" dirty="0">
                <a:latin typeface="Helvetica Neue Light"/>
                <a:sym typeface="Helvetica Neue Light"/>
              </a:rPr>
              <a:t>The experimental-numerical comparisons also showed the limits of industrial practices, sometimes based on experience and/or empirical approaches. </a:t>
            </a:r>
          </a:p>
          <a:p>
            <a:pPr marL="254000" indent="-254000" algn="just" defTabSz="457200">
              <a:lnSpc>
                <a:spcPct val="90000"/>
              </a:lnSpc>
              <a:spcBef>
                <a:spcPts val="900"/>
              </a:spcBef>
              <a:buSzPct val="100000"/>
              <a:buFontTx/>
              <a:buChar char="‣"/>
            </a:pPr>
            <a:r>
              <a:rPr lang="en-US" sz="2000" dirty="0">
                <a:latin typeface="Helvetica Neue Light"/>
                <a:sym typeface="Helvetica Neue Light"/>
              </a:rPr>
              <a:t>An advanced iterative procedures based on the use of genetic algorithms evidenced the concrete possibility of automatically optimizing the die design as well as the entire process concerning the objectives to be achieved.</a:t>
            </a:r>
            <a:endParaRPr lang="it-IT" sz="2000" dirty="0">
              <a:latin typeface="Helvetica Neue Light"/>
              <a:sym typeface="Helvetica Neue Light"/>
            </a:endParaRPr>
          </a:p>
        </p:txBody>
      </p:sp>
      <p:sp>
        <p:nvSpPr>
          <p:cNvPr id="8" name="Titolo 1">
            <a:extLst>
              <a:ext uri="{FF2B5EF4-FFF2-40B4-BE49-F238E27FC236}">
                <a16:creationId xmlns:a16="http://schemas.microsoft.com/office/drawing/2014/main" id="{8EC21F17-2409-A523-C936-15616060B6DF}"/>
              </a:ext>
            </a:extLst>
          </p:cNvPr>
          <p:cNvSpPr txBox="1">
            <a:spLocks/>
          </p:cNvSpPr>
          <p:nvPr/>
        </p:nvSpPr>
        <p:spPr>
          <a:xfrm>
            <a:off x="519115" y="4181296"/>
            <a:ext cx="1905108" cy="528619"/>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chor="ctr">
            <a:normAutofit lnSpcReduction="10000"/>
          </a:bodyPr>
          <a:lstStyle>
            <a:lvl1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1pPr>
            <a:lvl2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2pPr>
            <a:lvl3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3pPr>
            <a:lvl4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4pPr>
            <a:lvl5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5pPr>
            <a:lvl6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6pPr>
            <a:lvl7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7pPr>
            <a:lvl8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8pPr>
            <a:lvl9pPr marL="0" marR="0" indent="0" algn="l" defTabSz="457200" eaLnBrk="1" latinLnBrk="0" hangingPunct="1">
              <a:lnSpc>
                <a:spcPct val="100000"/>
              </a:lnSpc>
              <a:spcBef>
                <a:spcPts val="0"/>
              </a:spcBef>
              <a:spcAft>
                <a:spcPts val="0"/>
              </a:spcAft>
              <a:buClrTx/>
              <a:buSzTx/>
              <a:buFontTx/>
              <a:buNone/>
              <a:tabLst/>
              <a:defRPr sz="3600" b="0" i="0" u="none" strike="noStrike" cap="none" spc="0" baseline="0">
                <a:solidFill>
                  <a:srgbClr val="595959"/>
                </a:solidFill>
                <a:uFillTx/>
                <a:latin typeface="Helvetica Neue Light"/>
                <a:ea typeface="Helvetica Neue Light"/>
                <a:cs typeface="Helvetica Neue Light"/>
                <a:sym typeface="Helvetica Neue Light"/>
              </a:defRPr>
            </a:lvl9pPr>
          </a:lstStyle>
          <a:p>
            <a:r>
              <a:rPr lang="en-US" sz="2400" b="1" kern="0" dirty="0">
                <a:solidFill>
                  <a:schemeClr val="tx1"/>
                </a:solidFill>
              </a:rPr>
              <a:t>References </a:t>
            </a:r>
          </a:p>
        </p:txBody>
      </p:sp>
      <p:sp>
        <p:nvSpPr>
          <p:cNvPr id="12" name="Rettangolo 11">
            <a:extLst>
              <a:ext uri="{FF2B5EF4-FFF2-40B4-BE49-F238E27FC236}">
                <a16:creationId xmlns:a16="http://schemas.microsoft.com/office/drawing/2014/main" id="{C2A19655-FE22-BCE9-9408-1712D1BFAD58}"/>
              </a:ext>
            </a:extLst>
          </p:cNvPr>
          <p:cNvSpPr/>
          <p:nvPr/>
        </p:nvSpPr>
        <p:spPr>
          <a:xfrm>
            <a:off x="166416" y="6126480"/>
            <a:ext cx="4257626" cy="731520"/>
          </a:xfrm>
          <a:prstGeom prst="rect">
            <a:avLst/>
          </a:prstGeom>
          <a:ln>
            <a:noFill/>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
        <p:nvSpPr>
          <p:cNvPr id="11" name="CasellaDiTesto 10">
            <a:extLst>
              <a:ext uri="{FF2B5EF4-FFF2-40B4-BE49-F238E27FC236}">
                <a16:creationId xmlns:a16="http://schemas.microsoft.com/office/drawing/2014/main" id="{4A7DD47D-204F-F8ED-49E2-0D75E69811B0}"/>
              </a:ext>
            </a:extLst>
          </p:cNvPr>
          <p:cNvSpPr txBox="1"/>
          <p:nvPr/>
        </p:nvSpPr>
        <p:spPr>
          <a:xfrm>
            <a:off x="195815" y="4622314"/>
            <a:ext cx="11996185" cy="220060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60000" indent="-360000">
              <a:spcBef>
                <a:spcPts val="600"/>
              </a:spcBef>
              <a:buFont typeface="+mj-lt"/>
              <a:buAutoNum type="arabicPeriod"/>
            </a:pPr>
            <a:r>
              <a:rPr lang="en-US" sz="1300" i="1" dirty="0">
                <a:latin typeface="Helvetica Neue Light"/>
              </a:rPr>
              <a:t>R. </a:t>
            </a:r>
            <a:r>
              <a:rPr lang="en-US" sz="1300" i="1" dirty="0" err="1">
                <a:latin typeface="Helvetica Neue Light"/>
              </a:rPr>
              <a:t>Pelaccia</a:t>
            </a:r>
            <a:r>
              <a:rPr lang="en-US" sz="1300" i="1" dirty="0">
                <a:latin typeface="Helvetica Neue Light"/>
              </a:rPr>
              <a:t>, M. </a:t>
            </a:r>
            <a:r>
              <a:rPr lang="en-US" sz="1300" i="1" dirty="0" err="1">
                <a:latin typeface="Helvetica Neue Light"/>
              </a:rPr>
              <a:t>Negozio</a:t>
            </a:r>
            <a:r>
              <a:rPr lang="en-US" sz="1300" i="1" dirty="0">
                <a:latin typeface="Helvetica Neue Light"/>
              </a:rPr>
              <a:t>, et al., “Extrusion of Light and Ultralight Alloys with Liquid Nitrogen Conformal Cooled Dies: Process Analysis and Simulation”, J. Mater. Eng. Perform. 31, pp. 1991-2001, 2021.</a:t>
            </a:r>
          </a:p>
          <a:p>
            <a:pPr marL="360000" indent="-360000">
              <a:spcBef>
                <a:spcPts val="600"/>
              </a:spcBef>
              <a:buFont typeface="+mj-lt"/>
              <a:buAutoNum type="arabicPeriod"/>
            </a:pPr>
            <a:r>
              <a:rPr lang="en-US" sz="1300" i="1" dirty="0">
                <a:latin typeface="Helvetica Neue Light"/>
              </a:rPr>
              <a:t>S. Di Donato, R. </a:t>
            </a:r>
            <a:r>
              <a:rPr lang="en-US" sz="1300" i="1" dirty="0" err="1">
                <a:latin typeface="Helvetica Neue Light"/>
              </a:rPr>
              <a:t>Pelaccia</a:t>
            </a:r>
            <a:r>
              <a:rPr lang="en-US" sz="1300" i="1" dirty="0">
                <a:latin typeface="Helvetica Neue Light"/>
              </a:rPr>
              <a:t> and M. </a:t>
            </a:r>
            <a:r>
              <a:rPr lang="en-US" sz="1300" i="1" dirty="0" err="1">
                <a:latin typeface="Helvetica Neue Light"/>
              </a:rPr>
              <a:t>Negozio</a:t>
            </a:r>
            <a:r>
              <a:rPr lang="en-US" sz="1300" i="1" dirty="0">
                <a:latin typeface="Helvetica Neue Light"/>
              </a:rPr>
              <a:t>, “Phase Field Method for the Assessment of the New-Old Billet Material Interaction during Continuous Extrusion Using COMSOL Multiphysics”, J. of </a:t>
            </a:r>
            <a:r>
              <a:rPr lang="en-US" sz="1300" i="1" dirty="0" err="1">
                <a:latin typeface="Helvetica Neue Light"/>
              </a:rPr>
              <a:t>Materi</a:t>
            </a:r>
            <a:r>
              <a:rPr lang="en-US" sz="1300" i="1" dirty="0">
                <a:latin typeface="Helvetica Neue Light"/>
              </a:rPr>
              <a:t> Eng and Perform, 2024.</a:t>
            </a:r>
          </a:p>
          <a:p>
            <a:pPr marL="360000" indent="-360000">
              <a:spcBef>
                <a:spcPts val="600"/>
              </a:spcBef>
              <a:buFont typeface="+mj-lt"/>
              <a:buAutoNum type="arabicPeriod"/>
            </a:pPr>
            <a:r>
              <a:rPr lang="en-US" sz="1300" i="1" dirty="0">
                <a:latin typeface="Helvetica Neue Light"/>
              </a:rPr>
              <a:t>R. </a:t>
            </a:r>
            <a:r>
              <a:rPr lang="en-US" sz="1300" i="1" dirty="0" err="1">
                <a:latin typeface="Helvetica Neue Light"/>
              </a:rPr>
              <a:t>Pelaccia</a:t>
            </a:r>
            <a:r>
              <a:rPr lang="en-US" sz="1300" i="1" dirty="0">
                <a:latin typeface="Helvetica Neue Light"/>
              </a:rPr>
              <a:t>, B. </a:t>
            </a:r>
            <a:r>
              <a:rPr lang="en-US" sz="1300" i="1" dirty="0" err="1">
                <a:latin typeface="Helvetica Neue Light"/>
              </a:rPr>
              <a:t>Reggiani</a:t>
            </a:r>
            <a:r>
              <a:rPr lang="en-US" sz="1300" i="1" dirty="0">
                <a:latin typeface="Helvetica Neue Light"/>
              </a:rPr>
              <a:t>, et al., “Investigation on the topological optimization of cooling channels for extrusion dies”, Mater. Res. Proc. 28, pp. 533-542, 2023.</a:t>
            </a:r>
          </a:p>
          <a:p>
            <a:pPr marL="360000" indent="-360000">
              <a:spcBef>
                <a:spcPts val="600"/>
              </a:spcBef>
              <a:buFont typeface="+mj-lt"/>
              <a:buAutoNum type="arabicPeriod"/>
            </a:pPr>
            <a:r>
              <a:rPr lang="en-US" sz="1300" i="1" dirty="0">
                <a:latin typeface="Helvetica Neue Light"/>
              </a:rPr>
              <a:t>B. </a:t>
            </a:r>
            <a:r>
              <a:rPr lang="en-US" sz="1300" i="1" dirty="0" err="1">
                <a:latin typeface="Helvetica Neue Light"/>
              </a:rPr>
              <a:t>Reggiani</a:t>
            </a:r>
            <a:r>
              <a:rPr lang="en-US" sz="1300" i="1" dirty="0">
                <a:latin typeface="Helvetica Neue Light"/>
              </a:rPr>
              <a:t>, L. </a:t>
            </a:r>
            <a:r>
              <a:rPr lang="en-US" sz="1300" i="1" dirty="0" err="1">
                <a:latin typeface="Helvetica Neue Light"/>
              </a:rPr>
              <a:t>Donati</a:t>
            </a:r>
            <a:r>
              <a:rPr lang="en-US" sz="1300" i="1" dirty="0">
                <a:latin typeface="Helvetica Neue Light"/>
              </a:rPr>
              <a:t> and L. </a:t>
            </a:r>
            <a:r>
              <a:rPr lang="en-US" sz="1300" i="1" dirty="0" err="1">
                <a:latin typeface="Helvetica Neue Light"/>
              </a:rPr>
              <a:t>Tomesani</a:t>
            </a:r>
            <a:r>
              <a:rPr lang="en-US" sz="1300" i="1" dirty="0">
                <a:latin typeface="Helvetica Neue Light"/>
              </a:rPr>
              <a:t>, "Multi-goal optimization of industrial extrusion dies by means of meta-models", Int J Adv </a:t>
            </a:r>
            <a:r>
              <a:rPr lang="en-US" sz="1300" i="1" dirty="0" err="1">
                <a:latin typeface="Helvetica Neue Light"/>
              </a:rPr>
              <a:t>Manuf</a:t>
            </a:r>
            <a:r>
              <a:rPr lang="en-US" sz="1300" i="1" dirty="0">
                <a:latin typeface="Helvetica Neue Light"/>
              </a:rPr>
              <a:t> Technol 88, pp. 3281–3293, 2017.</a:t>
            </a:r>
          </a:p>
          <a:p>
            <a:pPr marL="360000" indent="-360000">
              <a:spcBef>
                <a:spcPts val="600"/>
              </a:spcBef>
              <a:buFont typeface="+mj-lt"/>
              <a:buAutoNum type="arabicPeriod"/>
            </a:pPr>
            <a:r>
              <a:rPr lang="en-US" sz="1300" i="1" dirty="0">
                <a:latin typeface="Helvetica Neue Light"/>
              </a:rPr>
              <a:t>R. </a:t>
            </a:r>
            <a:r>
              <a:rPr lang="en-US" sz="1300" i="1" dirty="0" err="1">
                <a:latin typeface="Helvetica Neue Light"/>
              </a:rPr>
              <a:t>Pelaccia</a:t>
            </a:r>
            <a:r>
              <a:rPr lang="en-US" sz="1300" i="1" dirty="0">
                <a:latin typeface="Helvetica Neue Light"/>
              </a:rPr>
              <a:t>, M. </a:t>
            </a:r>
            <a:r>
              <a:rPr lang="en-US" sz="1300" i="1" dirty="0" err="1">
                <a:latin typeface="Helvetica Neue Light"/>
              </a:rPr>
              <a:t>Negozio</a:t>
            </a:r>
            <a:r>
              <a:rPr lang="en-US" sz="1300" i="1" dirty="0">
                <a:latin typeface="Helvetica Neue Light"/>
              </a:rPr>
              <a:t>, et al., "Assessment of the Optimization Strategy for Nitrogen Cooling Channel Design in Extrusion Dies", Key Eng Mater. 926, pp. 460–47, 2022.</a:t>
            </a:r>
          </a:p>
        </p:txBody>
      </p:sp>
    </p:spTree>
    <p:extLst>
      <p:ext uri="{BB962C8B-B14F-4D97-AF65-F5344CB8AC3E}">
        <p14:creationId xmlns:p14="http://schemas.microsoft.com/office/powerpoint/2010/main" val="133242752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768C3-4068-43AE-A3DF-6E48AEAF5267}"/>
              </a:ext>
            </a:extLst>
          </p:cNvPr>
          <p:cNvSpPr>
            <a:spLocks noGrp="1"/>
          </p:cNvSpPr>
          <p:nvPr>
            <p:ph type="title"/>
          </p:nvPr>
        </p:nvSpPr>
        <p:spPr>
          <a:xfrm>
            <a:off x="1701157" y="2457955"/>
            <a:ext cx="10044330" cy="956888"/>
          </a:xfrm>
        </p:spPr>
        <p:txBody>
          <a:bodyPr>
            <a:normAutofit/>
          </a:bodyPr>
          <a:lstStyle/>
          <a:p>
            <a:r>
              <a:rPr lang="en-US" b="1" dirty="0">
                <a:solidFill>
                  <a:schemeClr val="tx1"/>
                </a:solidFill>
              </a:rPr>
              <a:t>THANK YOU FOR YOUR ATTENTION </a:t>
            </a:r>
            <a:endParaRPr lang="it-IT" b="1" dirty="0">
              <a:solidFill>
                <a:schemeClr val="tx1"/>
              </a:solidFill>
            </a:endParaRPr>
          </a:p>
        </p:txBody>
      </p:sp>
      <p:sp>
        <p:nvSpPr>
          <p:cNvPr id="3" name="Subtitle 2">
            <a:extLst>
              <a:ext uri="{FF2B5EF4-FFF2-40B4-BE49-F238E27FC236}">
                <a16:creationId xmlns:a16="http://schemas.microsoft.com/office/drawing/2014/main" id="{B2A5B9B5-044F-43ED-B1B2-E2B29B117062}"/>
              </a:ext>
            </a:extLst>
          </p:cNvPr>
          <p:cNvSpPr>
            <a:spLocks noGrp="1"/>
          </p:cNvSpPr>
          <p:nvPr>
            <p:ph type="body" sz="quarter" idx="1"/>
          </p:nvPr>
        </p:nvSpPr>
        <p:spPr>
          <a:xfrm>
            <a:off x="155931" y="3693303"/>
            <a:ext cx="7038780" cy="2428554"/>
          </a:xfrm>
        </p:spPr>
        <p:txBody>
          <a:bodyPr>
            <a:normAutofit/>
          </a:bodyPr>
          <a:lstStyle/>
          <a:p>
            <a:r>
              <a:rPr lang="en-US" sz="2800" b="1" baseline="30000" dirty="0">
                <a:solidFill>
                  <a:schemeClr val="tx1"/>
                </a:solidFill>
              </a:rPr>
              <a:t>Contacts: </a:t>
            </a:r>
          </a:p>
          <a:p>
            <a:pPr marL="514350" indent="-514350">
              <a:spcBef>
                <a:spcPts val="0"/>
              </a:spcBef>
              <a:buAutoNum type="arabicPeriod"/>
            </a:pPr>
            <a:r>
              <a:rPr lang="en-US" sz="1600" i="1" dirty="0">
                <a:solidFill>
                  <a:schemeClr val="tx1"/>
                </a:solidFill>
              </a:rPr>
              <a:t>Riccardo </a:t>
            </a:r>
            <a:r>
              <a:rPr lang="en-US" sz="1600" i="1" dirty="0" err="1">
                <a:solidFill>
                  <a:schemeClr val="tx1"/>
                </a:solidFill>
              </a:rPr>
              <a:t>Pelaccia</a:t>
            </a:r>
            <a:r>
              <a:rPr lang="en-US" sz="1600" i="1" dirty="0">
                <a:solidFill>
                  <a:schemeClr val="tx1"/>
                </a:solidFill>
              </a:rPr>
              <a:t>: riccardo_p@unimore.it </a:t>
            </a:r>
          </a:p>
          <a:p>
            <a:pPr marL="514350" indent="-514350">
              <a:spcBef>
                <a:spcPts val="0"/>
              </a:spcBef>
              <a:buAutoNum type="arabicPeriod"/>
            </a:pPr>
            <a:r>
              <a:rPr lang="en-US" sz="1600" i="1" dirty="0">
                <a:solidFill>
                  <a:schemeClr val="tx1"/>
                </a:solidFill>
              </a:rPr>
              <a:t>Barbara </a:t>
            </a:r>
            <a:r>
              <a:rPr lang="en-US" sz="1600" i="1" dirty="0" err="1">
                <a:solidFill>
                  <a:schemeClr val="tx1"/>
                </a:solidFill>
              </a:rPr>
              <a:t>Reggiani</a:t>
            </a:r>
            <a:r>
              <a:rPr lang="en-US" sz="1600" i="1" dirty="0">
                <a:solidFill>
                  <a:schemeClr val="tx1"/>
                </a:solidFill>
              </a:rPr>
              <a:t>: barbara.reggiani@unimore.it </a:t>
            </a:r>
          </a:p>
          <a:p>
            <a:pPr marL="514350" indent="-514350">
              <a:spcBef>
                <a:spcPts val="0"/>
              </a:spcBef>
              <a:buAutoNum type="arabicPeriod"/>
            </a:pPr>
            <a:r>
              <a:rPr lang="en-US" sz="1600" i="1" dirty="0">
                <a:solidFill>
                  <a:schemeClr val="tx1"/>
                </a:solidFill>
              </a:rPr>
              <a:t>Marco </a:t>
            </a:r>
            <a:r>
              <a:rPr lang="en-US" sz="1600" i="1" dirty="0" err="1">
                <a:solidFill>
                  <a:schemeClr val="tx1"/>
                </a:solidFill>
              </a:rPr>
              <a:t>Negozio</a:t>
            </a:r>
            <a:r>
              <a:rPr lang="en-US" sz="1600" i="1" dirty="0">
                <a:solidFill>
                  <a:schemeClr val="tx1"/>
                </a:solidFill>
              </a:rPr>
              <a:t>: marco.negozio@unipr.it </a:t>
            </a:r>
          </a:p>
          <a:p>
            <a:pPr marL="514350" indent="-514350">
              <a:spcBef>
                <a:spcPts val="0"/>
              </a:spcBef>
              <a:buAutoNum type="arabicPeriod"/>
            </a:pPr>
            <a:r>
              <a:rPr lang="en-US" sz="1600" i="1" dirty="0">
                <a:solidFill>
                  <a:schemeClr val="tx1"/>
                </a:solidFill>
              </a:rPr>
              <a:t>Sara Di Donato: sara.didonato2@unibo.it</a:t>
            </a:r>
          </a:p>
          <a:p>
            <a:pPr marL="514350" indent="-514350">
              <a:spcBef>
                <a:spcPts val="0"/>
              </a:spcBef>
              <a:buAutoNum type="arabicPeriod"/>
            </a:pPr>
            <a:r>
              <a:rPr lang="en-US" sz="1600" i="1" dirty="0">
                <a:solidFill>
                  <a:schemeClr val="tx1"/>
                </a:solidFill>
              </a:rPr>
              <a:t>Lorenzo </a:t>
            </a:r>
            <a:r>
              <a:rPr lang="en-US" sz="1600" i="1" dirty="0" err="1">
                <a:solidFill>
                  <a:schemeClr val="tx1"/>
                </a:solidFill>
              </a:rPr>
              <a:t>Donati</a:t>
            </a:r>
            <a:r>
              <a:rPr lang="en-US" sz="1600" i="1" dirty="0">
                <a:solidFill>
                  <a:schemeClr val="tx1"/>
                </a:solidFill>
              </a:rPr>
              <a:t>: l.donati@unibo.it </a:t>
            </a:r>
          </a:p>
        </p:txBody>
      </p:sp>
      <p:pic>
        <p:nvPicPr>
          <p:cNvPr id="4" name="Immagine 3">
            <a:extLst>
              <a:ext uri="{FF2B5EF4-FFF2-40B4-BE49-F238E27FC236}">
                <a16:creationId xmlns:a16="http://schemas.microsoft.com/office/drawing/2014/main" id="{C76AA8D1-1138-D25C-DF28-CC26CB56B638}"/>
              </a:ext>
            </a:extLst>
          </p:cNvPr>
          <p:cNvPicPr>
            <a:picLocks noChangeAspect="1"/>
          </p:cNvPicPr>
          <p:nvPr/>
        </p:nvPicPr>
        <p:blipFill>
          <a:blip r:embed="rId2"/>
          <a:srcRect l="30041" t="4736" r="31092" b="12284"/>
          <a:stretch/>
        </p:blipFill>
        <p:spPr>
          <a:xfrm>
            <a:off x="5074868" y="750618"/>
            <a:ext cx="2042264" cy="1443353"/>
          </a:xfrm>
          <a:prstGeom prst="rect">
            <a:avLst/>
          </a:prstGeom>
        </p:spPr>
      </p:pic>
      <p:pic>
        <p:nvPicPr>
          <p:cNvPr id="8" name="Immagine 7">
            <a:extLst>
              <a:ext uri="{FF2B5EF4-FFF2-40B4-BE49-F238E27FC236}">
                <a16:creationId xmlns:a16="http://schemas.microsoft.com/office/drawing/2014/main" id="{DA01C637-F53D-87EC-EE13-034C3CB71887}"/>
              </a:ext>
            </a:extLst>
          </p:cNvPr>
          <p:cNvPicPr>
            <a:picLocks noChangeAspect="1"/>
          </p:cNvPicPr>
          <p:nvPr/>
        </p:nvPicPr>
        <p:blipFill>
          <a:blip r:embed="rId2"/>
          <a:srcRect t="7210" r="69464"/>
          <a:stretch/>
        </p:blipFill>
        <p:spPr>
          <a:xfrm>
            <a:off x="2276814" y="717041"/>
            <a:ext cx="1501626" cy="1510505"/>
          </a:xfrm>
          <a:prstGeom prst="rect">
            <a:avLst/>
          </a:prstGeom>
        </p:spPr>
      </p:pic>
      <p:pic>
        <p:nvPicPr>
          <p:cNvPr id="9" name="Immagine 8">
            <a:extLst>
              <a:ext uri="{FF2B5EF4-FFF2-40B4-BE49-F238E27FC236}">
                <a16:creationId xmlns:a16="http://schemas.microsoft.com/office/drawing/2014/main" id="{6C25262B-C0F8-CA6D-7C26-7CCA3D96DD6E}"/>
              </a:ext>
            </a:extLst>
          </p:cNvPr>
          <p:cNvPicPr>
            <a:picLocks noChangeAspect="1"/>
          </p:cNvPicPr>
          <p:nvPr/>
        </p:nvPicPr>
        <p:blipFill>
          <a:blip r:embed="rId2"/>
          <a:srcRect l="71694" t="14554" b="9194"/>
          <a:stretch/>
        </p:blipFill>
        <p:spPr>
          <a:xfrm>
            <a:off x="8296576" y="736142"/>
            <a:ext cx="1618610" cy="1443353"/>
          </a:xfrm>
          <a:prstGeom prst="rect">
            <a:avLst/>
          </a:prstGeom>
        </p:spPr>
      </p:pic>
      <p:pic>
        <p:nvPicPr>
          <p:cNvPr id="10" name="Immagine 9">
            <a:extLst>
              <a:ext uri="{FF2B5EF4-FFF2-40B4-BE49-F238E27FC236}">
                <a16:creationId xmlns:a16="http://schemas.microsoft.com/office/drawing/2014/main" id="{F34E1F4D-E1FB-BA3A-D0CD-9FB2E559C5D5}"/>
              </a:ext>
            </a:extLst>
          </p:cNvPr>
          <p:cNvPicPr>
            <a:picLocks noChangeAspect="1"/>
          </p:cNvPicPr>
          <p:nvPr/>
        </p:nvPicPr>
        <p:blipFill>
          <a:blip r:embed="rId3"/>
          <a:srcRect r="3925"/>
          <a:stretch/>
        </p:blipFill>
        <p:spPr>
          <a:xfrm>
            <a:off x="7857582" y="3095518"/>
            <a:ext cx="3154257" cy="3161132"/>
          </a:xfrm>
          <a:prstGeom prst="rect">
            <a:avLst/>
          </a:prstGeom>
        </p:spPr>
      </p:pic>
    </p:spTree>
    <p:extLst>
      <p:ext uri="{BB962C8B-B14F-4D97-AF65-F5344CB8AC3E}">
        <p14:creationId xmlns:p14="http://schemas.microsoft.com/office/powerpoint/2010/main" val="419307589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8D02BB-7ED5-F7BB-A89A-80162B0FD8CC}"/>
              </a:ext>
            </a:extLst>
          </p:cNvPr>
          <p:cNvSpPr>
            <a:spLocks noGrp="1"/>
          </p:cNvSpPr>
          <p:nvPr>
            <p:ph type="title"/>
          </p:nvPr>
        </p:nvSpPr>
        <p:spPr>
          <a:xfrm>
            <a:off x="421913" y="117397"/>
            <a:ext cx="11153770" cy="884725"/>
          </a:xfrm>
        </p:spPr>
        <p:txBody>
          <a:bodyPr/>
          <a:lstStyle/>
          <a:p>
            <a:r>
              <a:rPr lang="en-US" dirty="0">
                <a:solidFill>
                  <a:schemeClr val="tx1"/>
                </a:solidFill>
              </a:rPr>
              <a:t>The hot extrusion process of light alloys </a:t>
            </a:r>
          </a:p>
        </p:txBody>
      </p:sp>
      <p:pic>
        <p:nvPicPr>
          <p:cNvPr id="5" name="Immagine 4">
            <a:extLst>
              <a:ext uri="{FF2B5EF4-FFF2-40B4-BE49-F238E27FC236}">
                <a16:creationId xmlns:a16="http://schemas.microsoft.com/office/drawing/2014/main" id="{9025F14F-14AD-329C-CB1F-95EC8E4E8D94}"/>
              </a:ext>
            </a:extLst>
          </p:cNvPr>
          <p:cNvPicPr>
            <a:picLocks noChangeAspect="1"/>
          </p:cNvPicPr>
          <p:nvPr/>
        </p:nvPicPr>
        <p:blipFill>
          <a:blip r:embed="rId4"/>
          <a:stretch>
            <a:fillRect/>
          </a:stretch>
        </p:blipFill>
        <p:spPr>
          <a:xfrm>
            <a:off x="193777" y="1237818"/>
            <a:ext cx="4660764" cy="2416905"/>
          </a:xfrm>
          <a:prstGeom prst="rect">
            <a:avLst/>
          </a:prstGeom>
        </p:spPr>
      </p:pic>
      <p:pic>
        <p:nvPicPr>
          <p:cNvPr id="7" name="Extrusion_process">
            <a:hlinkClick r:id="" action="ppaction://media"/>
            <a:extLst>
              <a:ext uri="{FF2B5EF4-FFF2-40B4-BE49-F238E27FC236}">
                <a16:creationId xmlns:a16="http://schemas.microsoft.com/office/drawing/2014/main" id="{B6D34590-6877-5E76-30E2-A0560704A7C9}"/>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974964" y="1237817"/>
            <a:ext cx="4249711" cy="2512308"/>
          </a:xfrm>
          <a:prstGeom prst="rect">
            <a:avLst/>
          </a:prstGeom>
        </p:spPr>
      </p:pic>
      <p:pic>
        <p:nvPicPr>
          <p:cNvPr id="3" name="Immagine 2">
            <a:extLst>
              <a:ext uri="{FF2B5EF4-FFF2-40B4-BE49-F238E27FC236}">
                <a16:creationId xmlns:a16="http://schemas.microsoft.com/office/drawing/2014/main" id="{F384570B-966C-FCEF-9D1E-95703756B2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332" y="3890419"/>
            <a:ext cx="2843330" cy="2211479"/>
          </a:xfrm>
          <a:prstGeom prst="rect">
            <a:avLst/>
          </a:prstGeom>
        </p:spPr>
      </p:pic>
      <p:sp>
        <p:nvSpPr>
          <p:cNvPr id="4" name="CasellaDiTesto 3">
            <a:extLst>
              <a:ext uri="{FF2B5EF4-FFF2-40B4-BE49-F238E27FC236}">
                <a16:creationId xmlns:a16="http://schemas.microsoft.com/office/drawing/2014/main" id="{07FD41B7-3C84-597B-EBFB-E34D28D8DB7A}"/>
              </a:ext>
            </a:extLst>
          </p:cNvPr>
          <p:cNvSpPr txBox="1"/>
          <p:nvPr/>
        </p:nvSpPr>
        <p:spPr>
          <a:xfrm>
            <a:off x="9323832" y="1313325"/>
            <a:ext cx="2955867" cy="2361293"/>
          </a:xfrm>
          <a:prstGeom prst="rect">
            <a:avLst/>
          </a:prstGeom>
          <a:noFill/>
        </p:spPr>
        <p:txBody>
          <a:bodyPr wrap="square" rtlCol="0">
            <a:spAutoFit/>
          </a:bodyPr>
          <a:lstStyle/>
          <a:p>
            <a:r>
              <a:rPr lang="en-US" b="1" dirty="0">
                <a:latin typeface="Helvetica Neue Light"/>
              </a:rPr>
              <a:t>Some Fields of Application:</a:t>
            </a:r>
          </a:p>
          <a:p>
            <a:pPr marL="254000" indent="-254000" algn="just" defTabSz="457200">
              <a:spcBef>
                <a:spcPts val="900"/>
              </a:spcBef>
              <a:buSzPct val="100000"/>
              <a:buFontTx/>
              <a:buChar char="‣"/>
            </a:pPr>
            <a:r>
              <a:rPr lang="en-US" dirty="0">
                <a:latin typeface="Helvetica Neue Light"/>
                <a:sym typeface="Helvetica Neue Light"/>
              </a:rPr>
              <a:t>Furniture design</a:t>
            </a:r>
          </a:p>
          <a:p>
            <a:pPr marL="254000" indent="-254000" algn="just" defTabSz="457200">
              <a:spcBef>
                <a:spcPts val="900"/>
              </a:spcBef>
              <a:buSzPct val="100000"/>
              <a:buFontTx/>
              <a:buChar char="‣"/>
            </a:pPr>
            <a:r>
              <a:rPr lang="en-US" dirty="0">
                <a:latin typeface="Helvetica Neue Light"/>
                <a:sym typeface="Helvetica Neue Light"/>
              </a:rPr>
              <a:t>Automotive</a:t>
            </a:r>
          </a:p>
          <a:p>
            <a:pPr marL="254000" indent="-254000" algn="just" defTabSz="457200">
              <a:spcBef>
                <a:spcPts val="900"/>
              </a:spcBef>
              <a:buSzPct val="100000"/>
              <a:buFontTx/>
              <a:buChar char="‣"/>
            </a:pPr>
            <a:r>
              <a:rPr lang="en-US" dirty="0">
                <a:latin typeface="Helvetica Neue Light"/>
                <a:sym typeface="Helvetica Neue Light"/>
              </a:rPr>
              <a:t>Aeronautics</a:t>
            </a:r>
          </a:p>
          <a:p>
            <a:pPr marL="254000" indent="-254000" algn="just" defTabSz="457200">
              <a:spcBef>
                <a:spcPts val="900"/>
              </a:spcBef>
              <a:buSzPct val="100000"/>
              <a:buFontTx/>
              <a:buChar char="‣"/>
            </a:pPr>
            <a:r>
              <a:rPr lang="en-US" dirty="0">
                <a:latin typeface="Helvetica Neue Light"/>
                <a:sym typeface="Helvetica Neue Light"/>
              </a:rPr>
              <a:t>Railway transportation </a:t>
            </a:r>
          </a:p>
          <a:p>
            <a:pPr marL="254000" indent="-254000" algn="just" defTabSz="457200">
              <a:spcBef>
                <a:spcPts val="900"/>
              </a:spcBef>
              <a:buSzPct val="100000"/>
              <a:buFontTx/>
              <a:buChar char="‣"/>
            </a:pPr>
            <a:r>
              <a:rPr lang="en-US" dirty="0">
                <a:latin typeface="Helvetica Neue Light"/>
                <a:sym typeface="Helvetica Neue Light"/>
              </a:rPr>
              <a:t>Construction…</a:t>
            </a:r>
          </a:p>
        </p:txBody>
      </p:sp>
      <p:sp>
        <p:nvSpPr>
          <p:cNvPr id="6" name="CasellaDiTesto 5">
            <a:extLst>
              <a:ext uri="{FF2B5EF4-FFF2-40B4-BE49-F238E27FC236}">
                <a16:creationId xmlns:a16="http://schemas.microsoft.com/office/drawing/2014/main" id="{297CDD19-271D-AFC5-0836-91208F4F8E80}"/>
              </a:ext>
            </a:extLst>
          </p:cNvPr>
          <p:cNvSpPr txBox="1"/>
          <p:nvPr/>
        </p:nvSpPr>
        <p:spPr>
          <a:xfrm>
            <a:off x="2990271" y="3903757"/>
            <a:ext cx="3336101" cy="1938992"/>
          </a:xfrm>
          <a:prstGeom prst="rect">
            <a:avLst/>
          </a:prstGeom>
          <a:noFill/>
        </p:spPr>
        <p:txBody>
          <a:bodyPr wrap="square" rtlCol="0">
            <a:spAutoFit/>
          </a:bodyPr>
          <a:lstStyle/>
          <a:p>
            <a:pPr algn="just" defTabSz="457200">
              <a:spcBef>
                <a:spcPts val="900"/>
              </a:spcBef>
              <a:buSzPct val="100000"/>
            </a:pPr>
            <a:r>
              <a:rPr lang="en-US" b="1" dirty="0">
                <a:latin typeface="Helvetica Neue Light"/>
              </a:rPr>
              <a:t>Extruded Aluminum:</a:t>
            </a:r>
          </a:p>
          <a:p>
            <a:pPr marL="254000" indent="-254000" algn="just" defTabSz="457200">
              <a:spcBef>
                <a:spcPts val="900"/>
              </a:spcBef>
              <a:buSzPct val="100000"/>
              <a:buFontTx/>
              <a:buChar char="‣"/>
            </a:pPr>
            <a:r>
              <a:rPr lang="en-US" dirty="0">
                <a:latin typeface="Helvetica Neue Light"/>
              </a:rPr>
              <a:t>High geometric complexity </a:t>
            </a:r>
          </a:p>
          <a:p>
            <a:pPr marL="254000" indent="-254000" algn="just" defTabSz="457200">
              <a:spcBef>
                <a:spcPts val="900"/>
              </a:spcBef>
              <a:buSzPct val="100000"/>
              <a:buFontTx/>
              <a:buChar char="‣"/>
            </a:pPr>
            <a:r>
              <a:rPr lang="en-US" dirty="0">
                <a:latin typeface="Helvetica Neue Light"/>
              </a:rPr>
              <a:t>High strength-to-density ratio</a:t>
            </a:r>
          </a:p>
          <a:p>
            <a:pPr marL="254000" indent="-254000" algn="just" defTabSz="457200">
              <a:spcBef>
                <a:spcPts val="900"/>
              </a:spcBef>
              <a:buSzPct val="100000"/>
              <a:buFontTx/>
              <a:buChar char="‣"/>
            </a:pPr>
            <a:r>
              <a:rPr lang="en-US" dirty="0">
                <a:latin typeface="Helvetica Neue Light"/>
              </a:rPr>
              <a:t>High Corrosion Resistance </a:t>
            </a:r>
          </a:p>
          <a:p>
            <a:pPr marL="254000" indent="-254000" algn="just" defTabSz="457200">
              <a:spcBef>
                <a:spcPts val="900"/>
              </a:spcBef>
              <a:buSzPct val="100000"/>
              <a:buFontTx/>
              <a:buChar char="‣"/>
            </a:pPr>
            <a:r>
              <a:rPr lang="en-US" dirty="0">
                <a:latin typeface="Helvetica Neue Light"/>
              </a:rPr>
              <a:t>High Crash Resistance…</a:t>
            </a:r>
          </a:p>
        </p:txBody>
      </p:sp>
      <p:sp>
        <p:nvSpPr>
          <p:cNvPr id="8" name="Rettangolo 7">
            <a:extLst>
              <a:ext uri="{FF2B5EF4-FFF2-40B4-BE49-F238E27FC236}">
                <a16:creationId xmlns:a16="http://schemas.microsoft.com/office/drawing/2014/main" id="{732BE976-9C11-7AF6-00DE-451FAF444FFD}"/>
              </a:ext>
            </a:extLst>
          </p:cNvPr>
          <p:cNvSpPr/>
          <p:nvPr/>
        </p:nvSpPr>
        <p:spPr>
          <a:xfrm>
            <a:off x="6465586" y="4032867"/>
            <a:ext cx="2586442" cy="738662"/>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lang="en-GB" b="1" dirty="0">
                <a:solidFill>
                  <a:schemeClr val="tx1"/>
                </a:solidFill>
                <a:latin typeface="Helvetica Neue Light"/>
                <a:sym typeface="Calibri"/>
              </a:rPr>
              <a:t>High quality and shape complexity required </a:t>
            </a:r>
          </a:p>
        </p:txBody>
      </p:sp>
      <p:sp>
        <p:nvSpPr>
          <p:cNvPr id="9" name="Rettangolo 8">
            <a:extLst>
              <a:ext uri="{FF2B5EF4-FFF2-40B4-BE49-F238E27FC236}">
                <a16:creationId xmlns:a16="http://schemas.microsoft.com/office/drawing/2014/main" id="{9F392946-87BF-08F9-5B27-6B1E36624933}"/>
              </a:ext>
            </a:extLst>
          </p:cNvPr>
          <p:cNvSpPr/>
          <p:nvPr/>
        </p:nvSpPr>
        <p:spPr>
          <a:xfrm>
            <a:off x="6433003" y="5821398"/>
            <a:ext cx="2586442" cy="461663"/>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lang="en-GB" b="1" dirty="0">
                <a:solidFill>
                  <a:schemeClr val="tx1"/>
                </a:solidFill>
                <a:latin typeface="Helvetica Neue Light"/>
                <a:sym typeface="Calibri"/>
              </a:rPr>
              <a:t>Very competitive market</a:t>
            </a:r>
          </a:p>
        </p:txBody>
      </p:sp>
      <p:sp>
        <p:nvSpPr>
          <p:cNvPr id="10" name="Freccia bidirezionale verticale 9">
            <a:extLst>
              <a:ext uri="{FF2B5EF4-FFF2-40B4-BE49-F238E27FC236}">
                <a16:creationId xmlns:a16="http://schemas.microsoft.com/office/drawing/2014/main" id="{08AAEB94-0A18-7DBD-7ED0-F2EB4F9F9547}"/>
              </a:ext>
            </a:extLst>
          </p:cNvPr>
          <p:cNvSpPr/>
          <p:nvPr/>
        </p:nvSpPr>
        <p:spPr>
          <a:xfrm>
            <a:off x="6927939" y="4855976"/>
            <a:ext cx="341607" cy="880974"/>
          </a:xfrm>
          <a:prstGeom prst="upDownArrow">
            <a:avLst/>
          </a:prstGeom>
          <a:solidFill>
            <a:schemeClr val="tx1"/>
          </a:solidFill>
          <a:ln w="50800" cap="flat">
            <a:solidFill>
              <a:schemeClr val="tx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
        <p:nvSpPr>
          <p:cNvPr id="11" name="Rettangolo 10">
            <a:extLst>
              <a:ext uri="{FF2B5EF4-FFF2-40B4-BE49-F238E27FC236}">
                <a16:creationId xmlns:a16="http://schemas.microsoft.com/office/drawing/2014/main" id="{3A601C10-3949-A04C-0513-F50666EC5861}"/>
              </a:ext>
            </a:extLst>
          </p:cNvPr>
          <p:cNvSpPr/>
          <p:nvPr/>
        </p:nvSpPr>
        <p:spPr>
          <a:xfrm>
            <a:off x="9508543" y="4504272"/>
            <a:ext cx="2586442" cy="1415770"/>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n-GB" sz="2000" b="1" dirty="0">
                <a:solidFill>
                  <a:schemeClr val="tx1"/>
                </a:solidFill>
                <a:latin typeface="Helvetica Neue Light"/>
                <a:sym typeface="Calibri"/>
              </a:rPr>
              <a:t>Show the recent advancements in the simulation of the extrusion process</a:t>
            </a:r>
          </a:p>
        </p:txBody>
      </p:sp>
      <p:sp>
        <p:nvSpPr>
          <p:cNvPr id="12" name="CasellaDiTesto 11">
            <a:extLst>
              <a:ext uri="{FF2B5EF4-FFF2-40B4-BE49-F238E27FC236}">
                <a16:creationId xmlns:a16="http://schemas.microsoft.com/office/drawing/2014/main" id="{865A2FA1-8973-8AEB-1A0D-1CAF85E7F885}"/>
              </a:ext>
            </a:extLst>
          </p:cNvPr>
          <p:cNvSpPr txBox="1"/>
          <p:nvPr/>
        </p:nvSpPr>
        <p:spPr>
          <a:xfrm>
            <a:off x="7009500" y="4919770"/>
            <a:ext cx="2586443" cy="58477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1600" b="1" dirty="0">
                <a:solidFill>
                  <a:srgbClr val="FF0000"/>
                </a:solidFill>
                <a:latin typeface="Helvetica Neue Light"/>
              </a:rPr>
              <a:t>The use of simulation becomes essential</a:t>
            </a:r>
            <a:endParaRPr lang="it-IT" sz="1600" b="1" dirty="0">
              <a:solidFill>
                <a:srgbClr val="FF0000"/>
              </a:solidFill>
              <a:latin typeface="Helvetica Neue Light"/>
            </a:endParaRPr>
          </a:p>
        </p:txBody>
      </p:sp>
      <p:sp>
        <p:nvSpPr>
          <p:cNvPr id="13" name="CasellaDiTesto 12">
            <a:extLst>
              <a:ext uri="{FF2B5EF4-FFF2-40B4-BE49-F238E27FC236}">
                <a16:creationId xmlns:a16="http://schemas.microsoft.com/office/drawing/2014/main" id="{0EA50BC9-5A4C-6EA1-C197-B2580D866BD0}"/>
              </a:ext>
            </a:extLst>
          </p:cNvPr>
          <p:cNvSpPr txBox="1"/>
          <p:nvPr/>
        </p:nvSpPr>
        <p:spPr>
          <a:xfrm>
            <a:off x="9508542" y="3980529"/>
            <a:ext cx="2586443" cy="40011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2000" b="1" dirty="0">
                <a:solidFill>
                  <a:srgbClr val="FF0000"/>
                </a:solidFill>
                <a:latin typeface="Helvetica Neue Light"/>
              </a:rPr>
              <a:t>Aim of the work </a:t>
            </a:r>
            <a:endParaRPr lang="it-IT" sz="2000" b="1" dirty="0">
              <a:solidFill>
                <a:srgbClr val="FF0000"/>
              </a:solidFill>
              <a:latin typeface="Helvetica Neue Light"/>
            </a:endParaRPr>
          </a:p>
        </p:txBody>
      </p:sp>
    </p:spTree>
    <p:extLst>
      <p:ext uri="{BB962C8B-B14F-4D97-AF65-F5344CB8AC3E}">
        <p14:creationId xmlns:p14="http://schemas.microsoft.com/office/powerpoint/2010/main" val="409894596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482"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1" repeatCount="indefinite" fill="remove" display="0">
                  <p:stCondLst>
                    <p:cond delay="indefinite"/>
                  </p:stCondLst>
                </p:cTn>
                <p:tgtEl>
                  <p:spTgt spid="7"/>
                </p:tgtEl>
              </p:cMediaNode>
            </p:video>
            <p:seq concurrent="1" nextAc="seek">
              <p:cTn id="32" restart="whenNotActive" fill="hold" evtFilter="cancelBubble" nodeType="interactiveSeq">
                <p:stCondLst>
                  <p:cond evt="onClick" delay="0">
                    <p:tgtEl>
                      <p:spTgt spid="7"/>
                    </p:tgtEl>
                  </p:cond>
                </p:stCondLst>
                <p:endSync evt="end" delay="0">
                  <p:rtn val="all"/>
                </p:endSync>
                <p:childTnLst>
                  <p:par>
                    <p:cTn id="33" fill="hold">
                      <p:stCondLst>
                        <p:cond delay="0"/>
                      </p:stCondLst>
                      <p:childTnLst>
                        <p:par>
                          <p:cTn id="34" fill="hold">
                            <p:stCondLst>
                              <p:cond delay="0"/>
                            </p:stCondLst>
                            <p:childTnLst>
                              <p:par>
                                <p:cTn id="35" presetID="2" presetClass="mediacall" presetSubtype="0" fill="hold" nodeType="clickEffect">
                                  <p:stCondLst>
                                    <p:cond delay="0"/>
                                  </p:stCondLst>
                                  <p:childTnLst>
                                    <p:cmd type="call" cmd="togglePause">
                                      <p:cBhvr>
                                        <p:cTn id="36" dur="1" fill="hold"/>
                                        <p:tgtEl>
                                          <p:spTgt spid="7"/>
                                        </p:tgtEl>
                                      </p:cBhvr>
                                    </p:cmd>
                                  </p:childTnLst>
                                </p:cTn>
                              </p:par>
                            </p:childTnLst>
                          </p:cTn>
                        </p:par>
                      </p:childTnLst>
                    </p:cTn>
                  </p:par>
                </p:childTnLst>
              </p:cTn>
              <p:nextCondLst>
                <p:cond evt="onClick" delay="0">
                  <p:tgtEl>
                    <p:spTgt spid="7"/>
                  </p:tgtEl>
                </p:cond>
              </p:nextCondLst>
            </p:seq>
          </p:childTnLst>
        </p:cTn>
      </p:par>
    </p:tnLst>
    <p:bldLst>
      <p:bldP spid="8" grpId="0" animBg="1"/>
      <p:bldP spid="9" grpId="0" animBg="1"/>
      <p:bldP spid="10" grpId="0" animBg="1"/>
      <p:bldP spid="11" grpId="0" animBg="1"/>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965D9-F464-EA60-676E-187E50E6B3B7}"/>
              </a:ext>
            </a:extLst>
          </p:cNvPr>
          <p:cNvSpPr>
            <a:spLocks noGrp="1"/>
          </p:cNvSpPr>
          <p:nvPr>
            <p:ph type="title"/>
          </p:nvPr>
        </p:nvSpPr>
        <p:spPr>
          <a:xfrm>
            <a:off x="248379" y="188866"/>
            <a:ext cx="11550965" cy="884725"/>
          </a:xfrm>
        </p:spPr>
        <p:txBody>
          <a:bodyPr>
            <a:normAutofit/>
          </a:bodyPr>
          <a:lstStyle/>
          <a:p>
            <a:r>
              <a:rPr lang="en-US" dirty="0">
                <a:solidFill>
                  <a:schemeClr val="tx1"/>
                </a:solidFill>
              </a:rPr>
              <a:t>From real process to numerical simulation</a:t>
            </a:r>
          </a:p>
        </p:txBody>
      </p:sp>
      <p:sp>
        <p:nvSpPr>
          <p:cNvPr id="3" name="Segnaposto testo 2">
            <a:extLst>
              <a:ext uri="{FF2B5EF4-FFF2-40B4-BE49-F238E27FC236}">
                <a16:creationId xmlns:a16="http://schemas.microsoft.com/office/drawing/2014/main" id="{5746D00E-5C75-0D7B-3BB9-F7F42DFF0673}"/>
              </a:ext>
            </a:extLst>
          </p:cNvPr>
          <p:cNvSpPr>
            <a:spLocks noGrp="1"/>
          </p:cNvSpPr>
          <p:nvPr>
            <p:ph type="body" idx="1"/>
          </p:nvPr>
        </p:nvSpPr>
        <p:spPr>
          <a:xfrm>
            <a:off x="6213988" y="1560805"/>
            <a:ext cx="5797996" cy="2988866"/>
          </a:xfrm>
        </p:spPr>
        <p:txBody>
          <a:bodyPr vert="horz" lIns="91440" tIns="45720" rIns="91440" bIns="45720" numCol="1" spcCol="360000" rtlCol="0">
            <a:normAutofit/>
          </a:bodyPr>
          <a:lstStyle/>
          <a:p>
            <a:r>
              <a:rPr lang="en-US" sz="1800" dirty="0">
                <a:solidFill>
                  <a:schemeClr val="tx1"/>
                </a:solidFill>
              </a:rPr>
              <a:t>Deformation energy and friction forces are converted into heat</a:t>
            </a:r>
          </a:p>
          <a:p>
            <a:r>
              <a:rPr lang="en-US" sz="1800" dirty="0">
                <a:solidFill>
                  <a:schemeClr val="tx1"/>
                </a:solidFill>
              </a:rPr>
              <a:t>High temperatures are necessary to promote the proper material flow and to reduce the extrusion load </a:t>
            </a:r>
          </a:p>
          <a:p>
            <a:r>
              <a:rPr lang="en-US" sz="1800" dirty="0">
                <a:solidFill>
                  <a:schemeClr val="tx1"/>
                </a:solidFill>
              </a:rPr>
              <a:t>Exit profile temperature can limit the maximum productivity (</a:t>
            </a:r>
            <a:r>
              <a:rPr lang="en-US" sz="1800" b="1" dirty="0">
                <a:solidFill>
                  <a:schemeClr val="tx1"/>
                </a:solidFill>
              </a:rPr>
              <a:t>nitrogen cooling possible solution</a:t>
            </a:r>
            <a:r>
              <a:rPr lang="en-US" sz="1800" dirty="0">
                <a:solidFill>
                  <a:schemeClr val="tx1"/>
                </a:solidFill>
              </a:rPr>
              <a:t>) </a:t>
            </a:r>
          </a:p>
          <a:p>
            <a:r>
              <a:rPr lang="en-US" sz="1800" dirty="0">
                <a:solidFill>
                  <a:schemeClr val="tx1"/>
                </a:solidFill>
              </a:rPr>
              <a:t>Continuous process (</a:t>
            </a:r>
            <a:r>
              <a:rPr lang="en-US" sz="1800" b="1" dirty="0">
                <a:solidFill>
                  <a:schemeClr val="tx1"/>
                </a:solidFill>
              </a:rPr>
              <a:t>high productivity</a:t>
            </a:r>
            <a:r>
              <a:rPr lang="en-US" sz="1800" dirty="0">
                <a:solidFill>
                  <a:schemeClr val="tx1"/>
                </a:solidFill>
              </a:rPr>
              <a:t>) lead to interaction between two subsequent billet (</a:t>
            </a:r>
            <a:r>
              <a:rPr lang="en-US" sz="1800" b="1" dirty="0">
                <a:solidFill>
                  <a:schemeClr val="tx1"/>
                </a:solidFill>
              </a:rPr>
              <a:t>unavoidable defects</a:t>
            </a:r>
            <a:r>
              <a:rPr lang="en-US" sz="1800" dirty="0">
                <a:solidFill>
                  <a:schemeClr val="tx1"/>
                </a:solidFill>
              </a:rPr>
              <a:t>)</a:t>
            </a:r>
          </a:p>
          <a:p>
            <a:endParaRPr lang="en-US" sz="1800" dirty="0"/>
          </a:p>
        </p:txBody>
      </p:sp>
      <p:pic>
        <p:nvPicPr>
          <p:cNvPr id="4" name="Immagine 3">
            <a:extLst>
              <a:ext uri="{FF2B5EF4-FFF2-40B4-BE49-F238E27FC236}">
                <a16:creationId xmlns:a16="http://schemas.microsoft.com/office/drawing/2014/main" id="{1CE90A14-1A2D-F09A-E1F9-937CB04AAEBE}"/>
              </a:ext>
            </a:extLst>
          </p:cNvPr>
          <p:cNvPicPr>
            <a:picLocks noChangeAspect="1"/>
          </p:cNvPicPr>
          <p:nvPr/>
        </p:nvPicPr>
        <p:blipFill>
          <a:blip r:embed="rId2"/>
          <a:stretch>
            <a:fillRect/>
          </a:stretch>
        </p:blipFill>
        <p:spPr>
          <a:xfrm>
            <a:off x="405426" y="1242370"/>
            <a:ext cx="5690574" cy="2888837"/>
          </a:xfrm>
          <a:prstGeom prst="rect">
            <a:avLst/>
          </a:prstGeom>
        </p:spPr>
      </p:pic>
      <p:pic>
        <p:nvPicPr>
          <p:cNvPr id="5" name="Immagine 4">
            <a:extLst>
              <a:ext uri="{FF2B5EF4-FFF2-40B4-BE49-F238E27FC236}">
                <a16:creationId xmlns:a16="http://schemas.microsoft.com/office/drawing/2014/main" id="{B8A40B59-1E85-8046-11B6-B9EC7244C4EB}"/>
              </a:ext>
            </a:extLst>
          </p:cNvPr>
          <p:cNvPicPr>
            <a:picLocks noChangeAspect="1"/>
          </p:cNvPicPr>
          <p:nvPr/>
        </p:nvPicPr>
        <p:blipFill>
          <a:blip r:embed="rId3"/>
          <a:stretch>
            <a:fillRect/>
          </a:stretch>
        </p:blipFill>
        <p:spPr>
          <a:xfrm>
            <a:off x="641399" y="3532105"/>
            <a:ext cx="5218628" cy="2694666"/>
          </a:xfrm>
          <a:prstGeom prst="rect">
            <a:avLst/>
          </a:prstGeom>
        </p:spPr>
      </p:pic>
      <p:sp>
        <p:nvSpPr>
          <p:cNvPr id="6" name="Segnaposto testo 2">
            <a:extLst>
              <a:ext uri="{FF2B5EF4-FFF2-40B4-BE49-F238E27FC236}">
                <a16:creationId xmlns:a16="http://schemas.microsoft.com/office/drawing/2014/main" id="{6104C855-70D7-24B8-D889-6D0021E510F1}"/>
              </a:ext>
            </a:extLst>
          </p:cNvPr>
          <p:cNvSpPr txBox="1">
            <a:spLocks/>
          </p:cNvSpPr>
          <p:nvPr/>
        </p:nvSpPr>
        <p:spPr>
          <a:xfrm>
            <a:off x="6331974" y="5036885"/>
            <a:ext cx="5562020" cy="1681427"/>
          </a:xfrm>
          <a:prstGeom prst="rect">
            <a:avLst/>
          </a:prstGeom>
        </p:spPr>
        <p:txBody>
          <a:bodyPr vert="horz" lIns="91440" tIns="45720" rIns="91440" bIns="45720" numCol="1" spcCol="360000" rtlCol="0">
            <a:normAutofit/>
          </a:bodyPr>
          <a:lstStyle>
            <a:lvl1pPr marL="254000" marR="0" indent="-254000" algn="just" defTabSz="457200" eaLnBrk="1" latinLnBrk="0" hangingPunct="1">
              <a:lnSpc>
                <a:spcPct val="100000"/>
              </a:lnSpc>
              <a:spcBef>
                <a:spcPts val="9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1pPr>
            <a:lvl2pPr marL="491289" marR="0" indent="-300789" algn="just" defTabSz="457200" eaLnBrk="1" latinLnBrk="0" hangingPunct="1">
              <a:lnSpc>
                <a:spcPct val="100000"/>
              </a:lnSpc>
              <a:spcBef>
                <a:spcPts val="900"/>
              </a:spcBef>
              <a:spcAft>
                <a:spcPts val="0"/>
              </a:spcAft>
              <a:buClrTx/>
              <a:buSzPct val="100000"/>
              <a:buFontTx/>
              <a:buChar char="•"/>
              <a:tabLst/>
              <a:defRPr sz="2400" b="0" i="0" u="none" strike="noStrike" cap="none" spc="0" baseline="0">
                <a:solidFill>
                  <a:srgbClr val="808080"/>
                </a:solidFill>
                <a:uFillTx/>
                <a:latin typeface="Helvetica Neue Light"/>
                <a:ea typeface="Helvetica Neue Light"/>
                <a:cs typeface="Helvetica Neue Light"/>
                <a:sym typeface="Helvetica Neue Light"/>
              </a:defRPr>
            </a:lvl2pPr>
            <a:lvl3pPr marL="681789" marR="0" indent="-300789" algn="just" defTabSz="457200" eaLnBrk="1" latinLnBrk="0" hangingPunct="1">
              <a:lnSpc>
                <a:spcPct val="100000"/>
              </a:lnSpc>
              <a:spcBef>
                <a:spcPts val="900"/>
              </a:spcBef>
              <a:spcAft>
                <a:spcPts val="0"/>
              </a:spcAft>
              <a:buClrTx/>
              <a:buSzPct val="100000"/>
              <a:buFont typeface="Calibri" panose="020F0502020204030204" pitchFamily="34" charset="0"/>
              <a:buChar char="-"/>
              <a:tabLst/>
              <a:defRPr sz="2000" b="0" i="0" u="none" strike="noStrike" cap="none" spc="0" baseline="0">
                <a:solidFill>
                  <a:srgbClr val="808080"/>
                </a:solidFill>
                <a:uFillTx/>
                <a:latin typeface="Helvetica Neue Light"/>
                <a:ea typeface="Helvetica Neue Light"/>
                <a:cs typeface="Helvetica Neue Light"/>
                <a:sym typeface="Helvetica Neue Light"/>
              </a:defRPr>
            </a:lvl3pPr>
            <a:lvl4pPr marL="872289" marR="0" indent="-300789" algn="just" defTabSz="457200" eaLnBrk="1" latinLnBrk="0" hangingPunct="1">
              <a:lnSpc>
                <a:spcPct val="100000"/>
              </a:lnSpc>
              <a:spcBef>
                <a:spcPts val="900"/>
              </a:spcBef>
              <a:spcAft>
                <a:spcPts val="0"/>
              </a:spcAft>
              <a:buClrTx/>
              <a:buSzPct val="100000"/>
              <a:buFont typeface="Calibri" panose="020F0502020204030204" pitchFamily="34" charset="0"/>
              <a:buChar char="-"/>
              <a:tabLst/>
              <a:defRPr sz="2000" b="0" i="0" u="none" strike="noStrike" cap="none" spc="0" baseline="0">
                <a:solidFill>
                  <a:srgbClr val="808080"/>
                </a:solidFill>
                <a:uFillTx/>
                <a:latin typeface="Helvetica Neue Light"/>
                <a:ea typeface="Helvetica Neue Light"/>
                <a:cs typeface="Helvetica Neue Light"/>
                <a:sym typeface="Helvetica Neue Light"/>
              </a:defRPr>
            </a:lvl4pPr>
            <a:lvl5pPr marL="1062789" marR="0" indent="-300789" algn="just" defTabSz="457200" eaLnBrk="1" latinLnBrk="0" hangingPunct="1">
              <a:lnSpc>
                <a:spcPct val="100000"/>
              </a:lnSpc>
              <a:spcBef>
                <a:spcPts val="900"/>
              </a:spcBef>
              <a:spcAft>
                <a:spcPts val="0"/>
              </a:spcAft>
              <a:buClrTx/>
              <a:buSzPct val="100000"/>
              <a:buFont typeface="Calibri" panose="020F0502020204030204" pitchFamily="34" charset="0"/>
              <a:buChar char="-"/>
              <a:tabLst/>
              <a:defRPr sz="2000" b="0" i="0" u="none" strike="noStrike" cap="none" spc="0" baseline="0">
                <a:solidFill>
                  <a:srgbClr val="808080"/>
                </a:solidFill>
                <a:uFillTx/>
                <a:latin typeface="Helvetica Neue Light"/>
                <a:ea typeface="Helvetica Neue Light"/>
                <a:cs typeface="Helvetica Neue Light"/>
                <a:sym typeface="Helvetica Neue Light"/>
              </a:defRPr>
            </a:lvl5pPr>
            <a:lvl6pPr marL="12532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6pPr>
            <a:lvl7pPr marL="14437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7pPr>
            <a:lvl8pPr marL="16342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8pPr>
            <a:lvl9pPr marL="1824789" marR="0" indent="-300789" algn="just" defTabSz="457200" eaLnBrk="1" latinLnBrk="0" hangingPunct="1">
              <a:lnSpc>
                <a:spcPct val="100000"/>
              </a:lnSpc>
              <a:spcBef>
                <a:spcPts val="700"/>
              </a:spcBef>
              <a:spcAft>
                <a:spcPts val="0"/>
              </a:spcAft>
              <a:buClrTx/>
              <a:buSzPct val="100000"/>
              <a:buFontTx/>
              <a:buChar char="•"/>
              <a:tabLst/>
              <a:defRPr sz="3000" b="0" i="0" u="none" strike="noStrike" cap="none" spc="0" baseline="0">
                <a:solidFill>
                  <a:srgbClr val="808080"/>
                </a:solidFill>
                <a:uFillTx/>
                <a:latin typeface="Helvetica Neue Light"/>
                <a:ea typeface="Helvetica Neue Light"/>
                <a:cs typeface="Helvetica Neue Light"/>
                <a:sym typeface="Helvetica Neue Light"/>
              </a:defRPr>
            </a:lvl9pPr>
          </a:lstStyle>
          <a:p>
            <a:r>
              <a:rPr lang="en-US" sz="1800" kern="0" dirty="0">
                <a:solidFill>
                  <a:srgbClr val="FF0000"/>
                </a:solidFill>
              </a:rPr>
              <a:t>Prediction of thermal field and extrusion load</a:t>
            </a:r>
          </a:p>
          <a:p>
            <a:r>
              <a:rPr lang="en-US" sz="1800" kern="0" dirty="0">
                <a:solidFill>
                  <a:srgbClr val="FF0000"/>
                </a:solidFill>
              </a:rPr>
              <a:t>Prediction of material flow behavior </a:t>
            </a:r>
          </a:p>
          <a:p>
            <a:r>
              <a:rPr lang="en-US" sz="1800" kern="0" dirty="0">
                <a:solidFill>
                  <a:srgbClr val="FF0000"/>
                </a:solidFill>
              </a:rPr>
              <a:t>Tooling-set stress analysis </a:t>
            </a:r>
          </a:p>
          <a:p>
            <a:r>
              <a:rPr lang="en-US" sz="1800" kern="0" dirty="0">
                <a:solidFill>
                  <a:srgbClr val="FF0000"/>
                </a:solidFill>
              </a:rPr>
              <a:t>Prediction of extrusion defects </a:t>
            </a:r>
          </a:p>
        </p:txBody>
      </p:sp>
      <p:sp>
        <p:nvSpPr>
          <p:cNvPr id="8" name="CasellaDiTesto 7">
            <a:extLst>
              <a:ext uri="{FF2B5EF4-FFF2-40B4-BE49-F238E27FC236}">
                <a16:creationId xmlns:a16="http://schemas.microsoft.com/office/drawing/2014/main" id="{DF3B17A5-A7B5-DCE0-322E-83B7EE7B6496}"/>
              </a:ext>
            </a:extLst>
          </p:cNvPr>
          <p:cNvSpPr txBox="1"/>
          <p:nvPr/>
        </p:nvSpPr>
        <p:spPr>
          <a:xfrm>
            <a:off x="7347098" y="1139593"/>
            <a:ext cx="3284929" cy="46166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2400" b="1" dirty="0">
                <a:latin typeface="Helvetica Neue Light"/>
                <a:sym typeface="Helvetica Neue Light"/>
              </a:rPr>
              <a:t>Involved phenomena</a:t>
            </a:r>
          </a:p>
        </p:txBody>
      </p:sp>
      <p:sp>
        <p:nvSpPr>
          <p:cNvPr id="9" name="CasellaDiTesto 8">
            <a:extLst>
              <a:ext uri="{FF2B5EF4-FFF2-40B4-BE49-F238E27FC236}">
                <a16:creationId xmlns:a16="http://schemas.microsoft.com/office/drawing/2014/main" id="{BED9B56C-F210-9EA8-9AE4-6D5DB246BCAC}"/>
              </a:ext>
            </a:extLst>
          </p:cNvPr>
          <p:cNvSpPr txBox="1"/>
          <p:nvPr/>
        </p:nvSpPr>
        <p:spPr>
          <a:xfrm>
            <a:off x="6579296" y="4480575"/>
            <a:ext cx="5067377" cy="46166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defPPr>
              <a:defRPr lang="en-US"/>
            </a:defPPr>
            <a:lvl1pPr>
              <a:defRPr sz="2000" b="1">
                <a:solidFill>
                  <a:srgbClr val="808080"/>
                </a:solidFill>
                <a:latin typeface="Helvetica Neue Light"/>
              </a:defRPr>
            </a:lvl1pPr>
          </a:lstStyle>
          <a:p>
            <a:r>
              <a:rPr lang="en-US" sz="2400" dirty="0">
                <a:solidFill>
                  <a:srgbClr val="FF0000"/>
                </a:solidFill>
              </a:rPr>
              <a:t>Identify what is necessary to simulate </a:t>
            </a:r>
          </a:p>
        </p:txBody>
      </p:sp>
    </p:spTree>
    <p:extLst>
      <p:ext uri="{BB962C8B-B14F-4D97-AF65-F5344CB8AC3E}">
        <p14:creationId xmlns:p14="http://schemas.microsoft.com/office/powerpoint/2010/main" val="21131489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1" end="1"/>
                                            </p:txEl>
                                          </p:spTgt>
                                        </p:tgtEl>
                                        <p:attrNameLst>
                                          <p:attrName>style.visibility</p:attrName>
                                        </p:attrNameLst>
                                      </p:cBhvr>
                                      <p:to>
                                        <p:strVal val="visible"/>
                                      </p:to>
                                    </p:set>
                                    <p:animEffect transition="in" filter="fade">
                                      <p:cBhvr>
                                        <p:cTn id="42" dur="500"/>
                                        <p:tgtEl>
                                          <p:spTgt spid="6">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animEffect transition="in" filter="fade">
                                      <p:cBhvr>
                                        <p:cTn id="47" dur="500"/>
                                        <p:tgtEl>
                                          <p:spTgt spid="6">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
                                            <p:txEl>
                                              <p:pRg st="3" end="3"/>
                                            </p:txEl>
                                          </p:spTgt>
                                        </p:tgtEl>
                                        <p:attrNameLst>
                                          <p:attrName>style.visibility</p:attrName>
                                        </p:attrNameLst>
                                      </p:cBhvr>
                                      <p:to>
                                        <p:strVal val="visible"/>
                                      </p:to>
                                    </p:set>
                                    <p:animEffect transition="in" filter="fade">
                                      <p:cBhvr>
                                        <p:cTn id="5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BBF164-0340-21FE-FA07-7AE28A29F63E}"/>
              </a:ext>
            </a:extLst>
          </p:cNvPr>
          <p:cNvSpPr>
            <a:spLocks noGrp="1"/>
          </p:cNvSpPr>
          <p:nvPr>
            <p:ph type="title"/>
          </p:nvPr>
        </p:nvSpPr>
        <p:spPr>
          <a:xfrm>
            <a:off x="772514" y="193881"/>
            <a:ext cx="11153770" cy="884725"/>
          </a:xfrm>
        </p:spPr>
        <p:txBody>
          <a:bodyPr/>
          <a:lstStyle/>
          <a:p>
            <a:r>
              <a:rPr lang="en-US" dirty="0">
                <a:solidFill>
                  <a:schemeClr val="tx1"/>
                </a:solidFill>
              </a:rPr>
              <a:t>Model Implementation (Uncooled Extrusion Process) </a:t>
            </a:r>
          </a:p>
        </p:txBody>
      </p:sp>
      <p:sp>
        <p:nvSpPr>
          <p:cNvPr id="6" name="Segnaposto testo 2">
            <a:extLst>
              <a:ext uri="{FF2B5EF4-FFF2-40B4-BE49-F238E27FC236}">
                <a16:creationId xmlns:a16="http://schemas.microsoft.com/office/drawing/2014/main" id="{FEBAE3FB-57B7-4552-D866-1681D3F93C77}"/>
              </a:ext>
            </a:extLst>
          </p:cNvPr>
          <p:cNvSpPr>
            <a:spLocks noGrp="1"/>
          </p:cNvSpPr>
          <p:nvPr>
            <p:ph type="body" idx="1"/>
          </p:nvPr>
        </p:nvSpPr>
        <p:spPr>
          <a:xfrm>
            <a:off x="438911" y="4111663"/>
            <a:ext cx="11602611" cy="2087207"/>
          </a:xfrm>
        </p:spPr>
        <p:txBody>
          <a:bodyPr vert="horz" lIns="91440" tIns="45720" rIns="91440" bIns="45720" numCol="1" spcCol="360000" rtlCol="0">
            <a:normAutofit/>
          </a:bodyPr>
          <a:lstStyle/>
          <a:p>
            <a:r>
              <a:rPr lang="en-US" sz="2000" dirty="0">
                <a:solidFill>
                  <a:schemeClr val="tx1"/>
                </a:solidFill>
              </a:rPr>
              <a:t>Container and Ram replaced with equivalent thermal and frictional conditions (</a:t>
            </a:r>
            <a:r>
              <a:rPr lang="en-US" sz="2000" b="1" dirty="0">
                <a:solidFill>
                  <a:schemeClr val="tx1"/>
                </a:solidFill>
              </a:rPr>
              <a:t>Eulerian approach )</a:t>
            </a:r>
            <a:endParaRPr lang="en-US" sz="2000" dirty="0">
              <a:solidFill>
                <a:schemeClr val="tx1"/>
              </a:solidFill>
            </a:endParaRPr>
          </a:p>
          <a:p>
            <a:r>
              <a:rPr lang="en-US" sz="2000" dirty="0">
                <a:solidFill>
                  <a:schemeClr val="tx1"/>
                </a:solidFill>
              </a:rPr>
              <a:t>Material under deformation treated as a </a:t>
            </a:r>
            <a:r>
              <a:rPr lang="en-US" sz="2000" b="1" dirty="0">
                <a:solidFill>
                  <a:schemeClr val="tx1"/>
                </a:solidFill>
              </a:rPr>
              <a:t>fluid at very high viscosity (Laminar Flow)</a:t>
            </a:r>
          </a:p>
          <a:p>
            <a:r>
              <a:rPr lang="en-US" sz="2000" b="1" dirty="0">
                <a:solidFill>
                  <a:schemeClr val="tx1"/>
                </a:solidFill>
              </a:rPr>
              <a:t>Viscosity is temperature and strain-rate depended (Zener-</a:t>
            </a:r>
            <a:r>
              <a:rPr lang="en-US" sz="2000" b="1" dirty="0" err="1">
                <a:solidFill>
                  <a:schemeClr val="tx1"/>
                </a:solidFill>
              </a:rPr>
              <a:t>Hollomon</a:t>
            </a:r>
            <a:r>
              <a:rPr lang="en-US" sz="2000" b="1" dirty="0">
                <a:solidFill>
                  <a:schemeClr val="tx1"/>
                </a:solidFill>
              </a:rPr>
              <a:t> model)  </a:t>
            </a:r>
          </a:p>
          <a:p>
            <a:r>
              <a:rPr lang="en-US" sz="2000" b="1" dirty="0">
                <a:solidFill>
                  <a:schemeClr val="tx1"/>
                </a:solidFill>
              </a:rPr>
              <a:t>Heat Transfer and Laminar Flow equations are coupled </a:t>
            </a:r>
          </a:p>
          <a:p>
            <a:r>
              <a:rPr lang="en-US" sz="2000" b="1" dirty="0">
                <a:solidFill>
                  <a:schemeClr val="tx1"/>
                </a:solidFill>
              </a:rPr>
              <a:t>Solid Mechanics Interface is added for the tooling set stress analysis </a:t>
            </a:r>
          </a:p>
          <a:p>
            <a:endParaRPr lang="en-US" sz="2000" b="1" dirty="0"/>
          </a:p>
        </p:txBody>
      </p:sp>
      <p:pic>
        <p:nvPicPr>
          <p:cNvPr id="10" name="Immagine 9">
            <a:extLst>
              <a:ext uri="{FF2B5EF4-FFF2-40B4-BE49-F238E27FC236}">
                <a16:creationId xmlns:a16="http://schemas.microsoft.com/office/drawing/2014/main" id="{CC99B78C-3DE4-3E57-5217-5184C4D87284}"/>
              </a:ext>
            </a:extLst>
          </p:cNvPr>
          <p:cNvPicPr>
            <a:picLocks noChangeAspect="1"/>
          </p:cNvPicPr>
          <p:nvPr/>
        </p:nvPicPr>
        <p:blipFill>
          <a:blip r:embed="rId3"/>
          <a:stretch>
            <a:fillRect/>
          </a:stretch>
        </p:blipFill>
        <p:spPr>
          <a:xfrm>
            <a:off x="438911" y="1765371"/>
            <a:ext cx="4087369" cy="2109610"/>
          </a:xfrm>
          <a:prstGeom prst="rect">
            <a:avLst/>
          </a:prstGeom>
        </p:spPr>
      </p:pic>
      <p:sp>
        <p:nvSpPr>
          <p:cNvPr id="11" name="CasellaDiTesto 10">
            <a:extLst>
              <a:ext uri="{FF2B5EF4-FFF2-40B4-BE49-F238E27FC236}">
                <a16:creationId xmlns:a16="http://schemas.microsoft.com/office/drawing/2014/main" id="{B888BE97-ABEF-9D8B-CA1E-0E8244A0EE29}"/>
              </a:ext>
            </a:extLst>
          </p:cNvPr>
          <p:cNvSpPr txBox="1"/>
          <p:nvPr/>
        </p:nvSpPr>
        <p:spPr>
          <a:xfrm>
            <a:off x="1224674" y="1229752"/>
            <a:ext cx="2772383" cy="40011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2000" b="1" dirty="0">
                <a:latin typeface="Helvetica Neue Light"/>
                <a:sym typeface="Helvetica Neue Light"/>
              </a:rPr>
              <a:t>Real Extrusion Process</a:t>
            </a:r>
          </a:p>
        </p:txBody>
      </p:sp>
      <p:sp>
        <p:nvSpPr>
          <p:cNvPr id="12" name="Freccia a destra 11">
            <a:extLst>
              <a:ext uri="{FF2B5EF4-FFF2-40B4-BE49-F238E27FC236}">
                <a16:creationId xmlns:a16="http://schemas.microsoft.com/office/drawing/2014/main" id="{862DF3BD-17BF-DBEF-62EA-4DC17762E172}"/>
              </a:ext>
            </a:extLst>
          </p:cNvPr>
          <p:cNvSpPr/>
          <p:nvPr/>
        </p:nvSpPr>
        <p:spPr>
          <a:xfrm>
            <a:off x="4526280" y="2754451"/>
            <a:ext cx="1408655" cy="380224"/>
          </a:xfrm>
          <a:prstGeom prst="rightArrow">
            <a:avLst/>
          </a:prstGeom>
          <a:solidFill>
            <a:schemeClr val="tx1"/>
          </a:solidFill>
          <a:ln w="50800" cap="flat">
            <a:solidFill>
              <a:schemeClr val="tx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j-lt"/>
              <a:ea typeface="+mj-ea"/>
              <a:cs typeface="+mj-cs"/>
              <a:sym typeface="Calibri"/>
            </a:endParaRPr>
          </a:p>
        </p:txBody>
      </p:sp>
      <p:sp>
        <p:nvSpPr>
          <p:cNvPr id="13" name="CasellaDiTesto 12">
            <a:extLst>
              <a:ext uri="{FF2B5EF4-FFF2-40B4-BE49-F238E27FC236}">
                <a16:creationId xmlns:a16="http://schemas.microsoft.com/office/drawing/2014/main" id="{5E3BE819-776F-A6DC-1DD8-6E2687FD710B}"/>
              </a:ext>
            </a:extLst>
          </p:cNvPr>
          <p:cNvSpPr txBox="1"/>
          <p:nvPr/>
        </p:nvSpPr>
        <p:spPr>
          <a:xfrm>
            <a:off x="7988186" y="1124991"/>
            <a:ext cx="2627573" cy="40011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2000" b="1" dirty="0">
                <a:latin typeface="Helvetica Neue Light"/>
                <a:sym typeface="Helvetica Neue Light"/>
              </a:rPr>
              <a:t>COMSOL Model</a:t>
            </a:r>
          </a:p>
        </p:txBody>
      </p:sp>
      <p:pic>
        <p:nvPicPr>
          <p:cNvPr id="15" name="Immagine 14">
            <a:extLst>
              <a:ext uri="{FF2B5EF4-FFF2-40B4-BE49-F238E27FC236}">
                <a16:creationId xmlns:a16="http://schemas.microsoft.com/office/drawing/2014/main" id="{82E3E9D3-0744-8E48-ED2E-E033310C5D62}"/>
              </a:ext>
            </a:extLst>
          </p:cNvPr>
          <p:cNvPicPr>
            <a:picLocks noChangeAspect="1"/>
          </p:cNvPicPr>
          <p:nvPr/>
        </p:nvPicPr>
        <p:blipFill>
          <a:blip r:embed="rId4"/>
          <a:srcRect t="3846"/>
          <a:stretch/>
        </p:blipFill>
        <p:spPr>
          <a:xfrm>
            <a:off x="6528391" y="1525101"/>
            <a:ext cx="4890976" cy="2586562"/>
          </a:xfrm>
          <a:prstGeom prst="rect">
            <a:avLst/>
          </a:prstGeom>
        </p:spPr>
      </p:pic>
    </p:spTree>
    <p:extLst>
      <p:ext uri="{BB962C8B-B14F-4D97-AF65-F5344CB8AC3E}">
        <p14:creationId xmlns:p14="http://schemas.microsoft.com/office/powerpoint/2010/main" val="20372550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DCB1FD0-D5D5-B1EA-8B3B-71929350E0AC}"/>
              </a:ext>
            </a:extLst>
          </p:cNvPr>
          <p:cNvPicPr>
            <a:picLocks noChangeAspect="1"/>
          </p:cNvPicPr>
          <p:nvPr/>
        </p:nvPicPr>
        <p:blipFill>
          <a:blip r:embed="rId3"/>
          <a:srcRect r="509"/>
          <a:stretch/>
        </p:blipFill>
        <p:spPr>
          <a:xfrm>
            <a:off x="441000" y="1317489"/>
            <a:ext cx="4864476" cy="2584928"/>
          </a:xfrm>
          <a:prstGeom prst="rect">
            <a:avLst/>
          </a:prstGeom>
        </p:spPr>
      </p:pic>
      <p:sp>
        <p:nvSpPr>
          <p:cNvPr id="2" name="Titolo 1">
            <a:extLst>
              <a:ext uri="{FF2B5EF4-FFF2-40B4-BE49-F238E27FC236}">
                <a16:creationId xmlns:a16="http://schemas.microsoft.com/office/drawing/2014/main" id="{02BBF164-0340-21FE-FA07-7AE28A29F63E}"/>
              </a:ext>
            </a:extLst>
          </p:cNvPr>
          <p:cNvSpPr>
            <a:spLocks noGrp="1"/>
          </p:cNvSpPr>
          <p:nvPr>
            <p:ph type="title"/>
          </p:nvPr>
        </p:nvSpPr>
        <p:spPr>
          <a:xfrm>
            <a:off x="104303" y="182782"/>
            <a:ext cx="12157081" cy="884725"/>
          </a:xfrm>
        </p:spPr>
        <p:txBody>
          <a:bodyPr>
            <a:noAutofit/>
          </a:bodyPr>
          <a:lstStyle/>
          <a:p>
            <a:r>
              <a:rPr lang="en-US" sz="3400" dirty="0">
                <a:solidFill>
                  <a:schemeClr val="tx1"/>
                </a:solidFill>
              </a:rPr>
              <a:t>Model Implementation (Extrusion Process with Nitrogen Cooling) </a:t>
            </a:r>
          </a:p>
        </p:txBody>
      </p:sp>
      <p:sp>
        <p:nvSpPr>
          <p:cNvPr id="6" name="Segnaposto testo 2">
            <a:extLst>
              <a:ext uri="{FF2B5EF4-FFF2-40B4-BE49-F238E27FC236}">
                <a16:creationId xmlns:a16="http://schemas.microsoft.com/office/drawing/2014/main" id="{FEBAE3FB-57B7-4552-D866-1681D3F93C77}"/>
              </a:ext>
            </a:extLst>
          </p:cNvPr>
          <p:cNvSpPr>
            <a:spLocks noGrp="1"/>
          </p:cNvSpPr>
          <p:nvPr>
            <p:ph type="body" idx="1"/>
          </p:nvPr>
        </p:nvSpPr>
        <p:spPr>
          <a:xfrm>
            <a:off x="143288" y="4121290"/>
            <a:ext cx="5707531" cy="2200940"/>
          </a:xfrm>
        </p:spPr>
        <p:txBody>
          <a:bodyPr vert="horz" lIns="91440" tIns="45720" rIns="91440" bIns="45720" numCol="1" spcCol="360000" rtlCol="0">
            <a:normAutofit lnSpcReduction="10000"/>
          </a:bodyPr>
          <a:lstStyle/>
          <a:p>
            <a:r>
              <a:rPr lang="en-US" sz="1800" dirty="0">
                <a:solidFill>
                  <a:schemeClr val="tx1"/>
                </a:solidFill>
              </a:rPr>
              <a:t>The 3D model of extrusion process is coupled with 1D model of cooling channel</a:t>
            </a:r>
          </a:p>
          <a:p>
            <a:r>
              <a:rPr lang="en-US" sz="1800" b="1" dirty="0">
                <a:solidFill>
                  <a:schemeClr val="tx1"/>
                </a:solidFill>
              </a:rPr>
              <a:t>Non-Isothermal Pipe Flow is added and coupled with the Heat Transfer interface</a:t>
            </a:r>
          </a:p>
          <a:p>
            <a:r>
              <a:rPr lang="en-US" sz="1800" dirty="0">
                <a:solidFill>
                  <a:schemeClr val="tx1"/>
                </a:solidFill>
              </a:rPr>
              <a:t>If necessary, a preliminary evaluation of the channel design is possible with </a:t>
            </a:r>
            <a:r>
              <a:rPr lang="en-US" sz="1800" b="1" dirty="0">
                <a:solidFill>
                  <a:schemeClr val="tx1"/>
                </a:solidFill>
              </a:rPr>
              <a:t>Topological Optimization interface (Density Model + Porous Media)</a:t>
            </a:r>
          </a:p>
        </p:txBody>
      </p:sp>
      <p:pic>
        <p:nvPicPr>
          <p:cNvPr id="16" name="Immagine 15">
            <a:extLst>
              <a:ext uri="{FF2B5EF4-FFF2-40B4-BE49-F238E27FC236}">
                <a16:creationId xmlns:a16="http://schemas.microsoft.com/office/drawing/2014/main" id="{BDC43E77-99AB-8C9A-0A8E-EC959F533EC3}"/>
              </a:ext>
            </a:extLst>
          </p:cNvPr>
          <p:cNvPicPr>
            <a:picLocks noChangeAspect="1"/>
          </p:cNvPicPr>
          <p:nvPr/>
        </p:nvPicPr>
        <p:blipFill>
          <a:blip r:embed="rId4"/>
          <a:stretch>
            <a:fillRect/>
          </a:stretch>
        </p:blipFill>
        <p:spPr>
          <a:xfrm>
            <a:off x="5853603" y="1317137"/>
            <a:ext cx="5707531" cy="2846289"/>
          </a:xfrm>
          <a:prstGeom prst="rect">
            <a:avLst/>
          </a:prstGeom>
        </p:spPr>
      </p:pic>
      <p:cxnSp>
        <p:nvCxnSpPr>
          <p:cNvPr id="19" name="Connettore 2 18">
            <a:extLst>
              <a:ext uri="{FF2B5EF4-FFF2-40B4-BE49-F238E27FC236}">
                <a16:creationId xmlns:a16="http://schemas.microsoft.com/office/drawing/2014/main" id="{CE6164D9-F953-BE9F-0B52-7C5C2A8E1520}"/>
              </a:ext>
            </a:extLst>
          </p:cNvPr>
          <p:cNvCxnSpPr>
            <a:cxnSpLocks/>
          </p:cNvCxnSpPr>
          <p:nvPr/>
        </p:nvCxnSpPr>
        <p:spPr>
          <a:xfrm>
            <a:off x="2328530" y="2947860"/>
            <a:ext cx="3522289" cy="197676"/>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8" name="CasellaDiTesto 27">
            <a:extLst>
              <a:ext uri="{FF2B5EF4-FFF2-40B4-BE49-F238E27FC236}">
                <a16:creationId xmlns:a16="http://schemas.microsoft.com/office/drawing/2014/main" id="{A2985D95-AB09-E06C-C218-C500732726D4}"/>
              </a:ext>
            </a:extLst>
          </p:cNvPr>
          <p:cNvSpPr txBox="1"/>
          <p:nvPr/>
        </p:nvSpPr>
        <p:spPr>
          <a:xfrm>
            <a:off x="7615428" y="4236025"/>
            <a:ext cx="3464020" cy="584775"/>
          </a:xfrm>
          <a:prstGeom prst="rect">
            <a:avLst/>
          </a:prstGeom>
          <a:noFill/>
        </p:spPr>
        <p:txBody>
          <a:bodyPr wrap="square" rtlCol="0">
            <a:spAutoFit/>
          </a:bodyPr>
          <a:lstStyle/>
          <a:p>
            <a:pPr algn="ctr"/>
            <a:r>
              <a:rPr lang="en-US" sz="1600" b="1" dirty="0">
                <a:latin typeface="Helvetica Neue Light"/>
                <a:sym typeface="Helvetica Neue Light"/>
              </a:rPr>
              <a:t>Backer is “virtually milled” to obtain the cooling path </a:t>
            </a:r>
          </a:p>
        </p:txBody>
      </p:sp>
      <p:pic>
        <p:nvPicPr>
          <p:cNvPr id="29" name="Immagine 28">
            <a:extLst>
              <a:ext uri="{FF2B5EF4-FFF2-40B4-BE49-F238E27FC236}">
                <a16:creationId xmlns:a16="http://schemas.microsoft.com/office/drawing/2014/main" id="{8A8D56D6-1311-CB4C-1638-353AF55F342E}"/>
              </a:ext>
            </a:extLst>
          </p:cNvPr>
          <p:cNvPicPr>
            <a:picLocks noChangeAspect="1"/>
          </p:cNvPicPr>
          <p:nvPr/>
        </p:nvPicPr>
        <p:blipFill>
          <a:blip r:embed="rId5"/>
          <a:stretch>
            <a:fillRect/>
          </a:stretch>
        </p:blipFill>
        <p:spPr>
          <a:xfrm>
            <a:off x="7092976" y="4743504"/>
            <a:ext cx="2045272" cy="2052000"/>
          </a:xfrm>
          <a:prstGeom prst="rect">
            <a:avLst/>
          </a:prstGeom>
        </p:spPr>
      </p:pic>
      <p:pic>
        <p:nvPicPr>
          <p:cNvPr id="30" name="Immagine 29">
            <a:extLst>
              <a:ext uri="{FF2B5EF4-FFF2-40B4-BE49-F238E27FC236}">
                <a16:creationId xmlns:a16="http://schemas.microsoft.com/office/drawing/2014/main" id="{96C3DA87-D4D4-458B-7078-2D96681010CC}"/>
              </a:ext>
            </a:extLst>
          </p:cNvPr>
          <p:cNvPicPr>
            <a:picLocks noChangeAspect="1"/>
          </p:cNvPicPr>
          <p:nvPr/>
        </p:nvPicPr>
        <p:blipFill>
          <a:blip r:embed="rId6"/>
          <a:stretch>
            <a:fillRect/>
          </a:stretch>
        </p:blipFill>
        <p:spPr>
          <a:xfrm>
            <a:off x="9228363" y="4675011"/>
            <a:ext cx="2339419" cy="2052000"/>
          </a:xfrm>
          <a:prstGeom prst="rect">
            <a:avLst/>
          </a:prstGeom>
        </p:spPr>
      </p:pic>
      <p:cxnSp>
        <p:nvCxnSpPr>
          <p:cNvPr id="35" name="Connettore 2 34">
            <a:extLst>
              <a:ext uri="{FF2B5EF4-FFF2-40B4-BE49-F238E27FC236}">
                <a16:creationId xmlns:a16="http://schemas.microsoft.com/office/drawing/2014/main" id="{16D43BD8-F496-0CE7-4FB4-82CEBA4FD9F6}"/>
              </a:ext>
            </a:extLst>
          </p:cNvPr>
          <p:cNvCxnSpPr>
            <a:cxnSpLocks/>
          </p:cNvCxnSpPr>
          <p:nvPr/>
        </p:nvCxnSpPr>
        <p:spPr>
          <a:xfrm>
            <a:off x="4735717" y="5980446"/>
            <a:ext cx="2230204" cy="2451"/>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6415307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Effect transition="in" filter="fade">
                                      <p:cBhvr>
                                        <p:cTn id="16" dur="5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0" presetClass="entr" presetSubtype="0"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fade">
                                      <p:cBhvr>
                                        <p:cTn id="3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46A9A04E-2420-6729-1354-9BB4E9C2DE0D}"/>
              </a:ext>
            </a:extLst>
          </p:cNvPr>
          <p:cNvSpPr>
            <a:spLocks noGrp="1"/>
          </p:cNvSpPr>
          <p:nvPr>
            <p:ph type="body" idx="1"/>
          </p:nvPr>
        </p:nvSpPr>
        <p:spPr>
          <a:xfrm>
            <a:off x="519110" y="1180214"/>
            <a:ext cx="11153775" cy="5014837"/>
          </a:xfrm>
        </p:spPr>
        <p:txBody>
          <a:bodyPr numCol="1">
            <a:normAutofit/>
          </a:bodyPr>
          <a:lstStyle/>
          <a:p>
            <a:r>
              <a:rPr lang="en-US" sz="2400" dirty="0">
                <a:solidFill>
                  <a:schemeClr val="tx1"/>
                </a:solidFill>
              </a:rPr>
              <a:t>Since the extrusion is performed in continuous process, a certain length of the profile is contaminated by the interaction between the old and the new billet material for each run. </a:t>
            </a:r>
          </a:p>
          <a:p>
            <a:r>
              <a:rPr lang="en-US" sz="2400" dirty="0">
                <a:solidFill>
                  <a:schemeClr val="tx1"/>
                </a:solidFill>
              </a:rPr>
              <a:t>This contaminated length is unavoidable scrap (low mechanical properties) </a:t>
            </a:r>
          </a:p>
        </p:txBody>
      </p:sp>
      <p:sp>
        <p:nvSpPr>
          <p:cNvPr id="4" name="Titolo 1">
            <a:extLst>
              <a:ext uri="{FF2B5EF4-FFF2-40B4-BE49-F238E27FC236}">
                <a16:creationId xmlns:a16="http://schemas.microsoft.com/office/drawing/2014/main" id="{39BA4CA9-F1D3-363D-17C1-C37ADF353E22}"/>
              </a:ext>
            </a:extLst>
          </p:cNvPr>
          <p:cNvSpPr>
            <a:spLocks noGrp="1"/>
          </p:cNvSpPr>
          <p:nvPr>
            <p:ph type="title"/>
          </p:nvPr>
        </p:nvSpPr>
        <p:spPr>
          <a:xfrm>
            <a:off x="519113" y="161925"/>
            <a:ext cx="11153775" cy="885825"/>
          </a:xfrm>
        </p:spPr>
        <p:txBody>
          <a:bodyPr>
            <a:normAutofit/>
          </a:bodyPr>
          <a:lstStyle/>
          <a:p>
            <a:r>
              <a:rPr lang="en-US" dirty="0">
                <a:solidFill>
                  <a:schemeClr val="tx1"/>
                </a:solidFill>
              </a:rPr>
              <a:t>Model Implementation (Extrusion defects)</a:t>
            </a:r>
          </a:p>
        </p:txBody>
      </p:sp>
      <p:pic>
        <p:nvPicPr>
          <p:cNvPr id="2" name="Immagine 1">
            <a:extLst>
              <a:ext uri="{FF2B5EF4-FFF2-40B4-BE49-F238E27FC236}">
                <a16:creationId xmlns:a16="http://schemas.microsoft.com/office/drawing/2014/main" id="{1B6C9362-56D9-FE3F-46DD-888FFE4F80DB}"/>
              </a:ext>
            </a:extLst>
          </p:cNvPr>
          <p:cNvPicPr>
            <a:picLocks noChangeAspect="1"/>
          </p:cNvPicPr>
          <p:nvPr/>
        </p:nvPicPr>
        <p:blipFill>
          <a:blip r:embed="rId2"/>
          <a:stretch>
            <a:fillRect/>
          </a:stretch>
        </p:blipFill>
        <p:spPr>
          <a:xfrm>
            <a:off x="5842450" y="3108782"/>
            <a:ext cx="5669341" cy="3086269"/>
          </a:xfrm>
          <a:prstGeom prst="rect">
            <a:avLst/>
          </a:prstGeom>
        </p:spPr>
      </p:pic>
      <p:sp>
        <p:nvSpPr>
          <p:cNvPr id="7" name="CasellaDiTesto 6">
            <a:extLst>
              <a:ext uri="{FF2B5EF4-FFF2-40B4-BE49-F238E27FC236}">
                <a16:creationId xmlns:a16="http://schemas.microsoft.com/office/drawing/2014/main" id="{BC0EED2E-4F76-623A-01FA-8612447D7B94}"/>
              </a:ext>
            </a:extLst>
          </p:cNvPr>
          <p:cNvSpPr txBox="1"/>
          <p:nvPr/>
        </p:nvSpPr>
        <p:spPr>
          <a:xfrm>
            <a:off x="5681357" y="5969278"/>
            <a:ext cx="6379394" cy="64633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b="1" dirty="0">
                <a:latin typeface="Helvetica Neue Light"/>
                <a:sym typeface="Helvetica Neue Light"/>
              </a:rPr>
              <a:t>Phase </a:t>
            </a:r>
            <a:r>
              <a:rPr lang="en-US" b="1">
                <a:latin typeface="Helvetica Neue Light"/>
                <a:sym typeface="Helvetica Neue Light"/>
              </a:rPr>
              <a:t>field interface </a:t>
            </a:r>
            <a:r>
              <a:rPr lang="en-US" b="1" dirty="0">
                <a:latin typeface="Helvetica Neue Light"/>
                <a:sym typeface="Helvetica Neue Light"/>
              </a:rPr>
              <a:t>was chosen to describe the interaction between two immiscible fluids</a:t>
            </a:r>
            <a:endParaRPr lang="it-IT" b="1" dirty="0">
              <a:latin typeface="Helvetica Neue Light"/>
              <a:sym typeface="Helvetica Neue Light"/>
            </a:endParaRPr>
          </a:p>
        </p:txBody>
      </p:sp>
      <p:pic>
        <p:nvPicPr>
          <p:cNvPr id="8" name="Immagine 7">
            <a:extLst>
              <a:ext uri="{FF2B5EF4-FFF2-40B4-BE49-F238E27FC236}">
                <a16:creationId xmlns:a16="http://schemas.microsoft.com/office/drawing/2014/main" id="{24ABA803-3303-7D3F-4ED1-2713EB87000A}"/>
              </a:ext>
            </a:extLst>
          </p:cNvPr>
          <p:cNvPicPr>
            <a:picLocks noChangeAspect="1"/>
          </p:cNvPicPr>
          <p:nvPr/>
        </p:nvPicPr>
        <p:blipFill>
          <a:blip r:embed="rId3"/>
          <a:stretch>
            <a:fillRect/>
          </a:stretch>
        </p:blipFill>
        <p:spPr>
          <a:xfrm>
            <a:off x="680209" y="2895397"/>
            <a:ext cx="4768478" cy="3225225"/>
          </a:xfrm>
          <a:prstGeom prst="rect">
            <a:avLst/>
          </a:prstGeom>
        </p:spPr>
      </p:pic>
    </p:spTree>
    <p:extLst>
      <p:ext uri="{BB962C8B-B14F-4D97-AF65-F5344CB8AC3E}">
        <p14:creationId xmlns:p14="http://schemas.microsoft.com/office/powerpoint/2010/main" val="947276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0EC3CAFF-86B6-C8F8-E920-F9A5D2540EE2}"/>
              </a:ext>
            </a:extLst>
          </p:cNvPr>
          <p:cNvPicPr>
            <a:picLocks noChangeAspect="1"/>
          </p:cNvPicPr>
          <p:nvPr/>
        </p:nvPicPr>
        <p:blipFill>
          <a:blip r:embed="rId2"/>
          <a:stretch>
            <a:fillRect/>
          </a:stretch>
        </p:blipFill>
        <p:spPr>
          <a:xfrm>
            <a:off x="794568" y="3451695"/>
            <a:ext cx="5236918" cy="1554615"/>
          </a:xfrm>
          <a:prstGeom prst="rect">
            <a:avLst/>
          </a:prstGeom>
        </p:spPr>
      </p:pic>
      <p:sp>
        <p:nvSpPr>
          <p:cNvPr id="2" name="Titolo 1">
            <a:extLst>
              <a:ext uri="{FF2B5EF4-FFF2-40B4-BE49-F238E27FC236}">
                <a16:creationId xmlns:a16="http://schemas.microsoft.com/office/drawing/2014/main" id="{02BBF164-0340-21FE-FA07-7AE28A29F63E}"/>
              </a:ext>
            </a:extLst>
          </p:cNvPr>
          <p:cNvSpPr>
            <a:spLocks noGrp="1"/>
          </p:cNvSpPr>
          <p:nvPr>
            <p:ph type="title"/>
          </p:nvPr>
        </p:nvSpPr>
        <p:spPr/>
        <p:txBody>
          <a:bodyPr/>
          <a:lstStyle/>
          <a:p>
            <a:r>
              <a:rPr lang="en-US" dirty="0">
                <a:solidFill>
                  <a:schemeClr val="tx1"/>
                </a:solidFill>
              </a:rPr>
              <a:t>Equations (Material Flow and Heat Exchange) </a:t>
            </a:r>
          </a:p>
        </p:txBody>
      </p:sp>
      <p:pic>
        <p:nvPicPr>
          <p:cNvPr id="5" name="Immagine 4">
            <a:extLst>
              <a:ext uri="{FF2B5EF4-FFF2-40B4-BE49-F238E27FC236}">
                <a16:creationId xmlns:a16="http://schemas.microsoft.com/office/drawing/2014/main" id="{2BA754FF-8A9E-36B1-0B21-4BDD3148983E}"/>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Lst>
          </a:blip>
          <a:stretch>
            <a:fillRect/>
          </a:stretch>
        </p:blipFill>
        <p:spPr>
          <a:xfrm>
            <a:off x="659798" y="1585022"/>
            <a:ext cx="3925509" cy="1710728"/>
          </a:xfrm>
          <a:prstGeom prst="rect">
            <a:avLst/>
          </a:prstGeom>
        </p:spPr>
      </p:pic>
      <p:cxnSp>
        <p:nvCxnSpPr>
          <p:cNvPr id="8" name="Connettore 2 7">
            <a:extLst>
              <a:ext uri="{FF2B5EF4-FFF2-40B4-BE49-F238E27FC236}">
                <a16:creationId xmlns:a16="http://schemas.microsoft.com/office/drawing/2014/main" id="{5501FC7E-5114-9065-C4D1-87160040CBB3}"/>
              </a:ext>
            </a:extLst>
          </p:cNvPr>
          <p:cNvCxnSpPr/>
          <p:nvPr/>
        </p:nvCxnSpPr>
        <p:spPr>
          <a:xfrm>
            <a:off x="4289899" y="1857984"/>
            <a:ext cx="875489" cy="0"/>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9" name="CasellaDiTesto 8">
            <a:extLst>
              <a:ext uri="{FF2B5EF4-FFF2-40B4-BE49-F238E27FC236}">
                <a16:creationId xmlns:a16="http://schemas.microsoft.com/office/drawing/2014/main" id="{FF2357BE-F85E-4A80-2510-C6048EEB6113}"/>
              </a:ext>
            </a:extLst>
          </p:cNvPr>
          <p:cNvSpPr txBox="1"/>
          <p:nvPr/>
        </p:nvSpPr>
        <p:spPr>
          <a:xfrm>
            <a:off x="648482" y="1092582"/>
            <a:ext cx="8484202"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b="1" dirty="0">
                <a:latin typeface="Helvetica Neue Light"/>
                <a:sym typeface="Calibri"/>
              </a:rPr>
              <a:t>Navier-Stokes Equations for incompressible flow (Laminar Flow Interface)</a:t>
            </a:r>
          </a:p>
        </p:txBody>
      </p:sp>
      <p:sp>
        <p:nvSpPr>
          <p:cNvPr id="10" name="CasellaDiTesto 9">
            <a:extLst>
              <a:ext uri="{FF2B5EF4-FFF2-40B4-BE49-F238E27FC236}">
                <a16:creationId xmlns:a16="http://schemas.microsoft.com/office/drawing/2014/main" id="{9813F194-7764-F153-A241-426378950743}"/>
              </a:ext>
            </a:extLst>
          </p:cNvPr>
          <p:cNvSpPr txBox="1"/>
          <p:nvPr/>
        </p:nvSpPr>
        <p:spPr>
          <a:xfrm>
            <a:off x="5165388" y="1585022"/>
            <a:ext cx="3278221"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a:latin typeface="Helvetica Neue Light"/>
                <a:sym typeface="Calibri"/>
              </a:rPr>
              <a:t>Conservation of momentum </a:t>
            </a:r>
          </a:p>
        </p:txBody>
      </p:sp>
      <p:sp>
        <p:nvSpPr>
          <p:cNvPr id="11" name="CasellaDiTesto 10">
            <a:extLst>
              <a:ext uri="{FF2B5EF4-FFF2-40B4-BE49-F238E27FC236}">
                <a16:creationId xmlns:a16="http://schemas.microsoft.com/office/drawing/2014/main" id="{2679872F-903B-E601-CA07-3F7641FC2446}"/>
              </a:ext>
            </a:extLst>
          </p:cNvPr>
          <p:cNvSpPr txBox="1"/>
          <p:nvPr/>
        </p:nvSpPr>
        <p:spPr>
          <a:xfrm>
            <a:off x="3343073" y="2201866"/>
            <a:ext cx="3278221"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a:latin typeface="Helvetica Neue Light"/>
                <a:sym typeface="Calibri"/>
              </a:rPr>
              <a:t>Conservation of mass </a:t>
            </a:r>
          </a:p>
        </p:txBody>
      </p:sp>
      <p:cxnSp>
        <p:nvCxnSpPr>
          <p:cNvPr id="12" name="Connettore 2 11">
            <a:extLst>
              <a:ext uri="{FF2B5EF4-FFF2-40B4-BE49-F238E27FC236}">
                <a16:creationId xmlns:a16="http://schemas.microsoft.com/office/drawing/2014/main" id="{6BC06228-C486-F063-ADE3-677D99200EFD}"/>
              </a:ext>
            </a:extLst>
          </p:cNvPr>
          <p:cNvCxnSpPr/>
          <p:nvPr/>
        </p:nvCxnSpPr>
        <p:spPr>
          <a:xfrm>
            <a:off x="2302213" y="2440386"/>
            <a:ext cx="875489" cy="0"/>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3" name="Connettore 2 12">
            <a:extLst>
              <a:ext uri="{FF2B5EF4-FFF2-40B4-BE49-F238E27FC236}">
                <a16:creationId xmlns:a16="http://schemas.microsoft.com/office/drawing/2014/main" id="{7FAAA50A-EA0C-9713-FECF-2B2B732D7C9B}"/>
              </a:ext>
            </a:extLst>
          </p:cNvPr>
          <p:cNvCxnSpPr/>
          <p:nvPr/>
        </p:nvCxnSpPr>
        <p:spPr>
          <a:xfrm>
            <a:off x="3177702" y="3040258"/>
            <a:ext cx="875489" cy="0"/>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4" name="CasellaDiTesto 13">
            <a:extLst>
              <a:ext uri="{FF2B5EF4-FFF2-40B4-BE49-F238E27FC236}">
                <a16:creationId xmlns:a16="http://schemas.microsoft.com/office/drawing/2014/main" id="{DFCCB4F3-A780-6A40-88E4-824B70FF416E}"/>
              </a:ext>
            </a:extLst>
          </p:cNvPr>
          <p:cNvSpPr txBox="1"/>
          <p:nvPr/>
        </p:nvSpPr>
        <p:spPr>
          <a:xfrm>
            <a:off x="4053191" y="2813768"/>
            <a:ext cx="3278221"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a:latin typeface="Helvetica Neue Light"/>
                <a:sym typeface="Calibri"/>
              </a:rPr>
              <a:t>Viscous term</a:t>
            </a:r>
          </a:p>
        </p:txBody>
      </p:sp>
      <p:cxnSp>
        <p:nvCxnSpPr>
          <p:cNvPr id="19" name="Connettore 2 18">
            <a:extLst>
              <a:ext uri="{FF2B5EF4-FFF2-40B4-BE49-F238E27FC236}">
                <a16:creationId xmlns:a16="http://schemas.microsoft.com/office/drawing/2014/main" id="{120AA966-9F9B-AAC5-E4F8-9A3F39ABCFA3}"/>
              </a:ext>
            </a:extLst>
          </p:cNvPr>
          <p:cNvCxnSpPr/>
          <p:nvPr/>
        </p:nvCxnSpPr>
        <p:spPr>
          <a:xfrm>
            <a:off x="2302213" y="3659585"/>
            <a:ext cx="875489" cy="0"/>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2" name="CasellaDiTesto 21">
            <a:extLst>
              <a:ext uri="{FF2B5EF4-FFF2-40B4-BE49-F238E27FC236}">
                <a16:creationId xmlns:a16="http://schemas.microsoft.com/office/drawing/2014/main" id="{5D5F9150-8D6D-EAA2-9733-BC1D6E6D7D64}"/>
              </a:ext>
            </a:extLst>
          </p:cNvPr>
          <p:cNvSpPr txBox="1"/>
          <p:nvPr/>
        </p:nvSpPr>
        <p:spPr>
          <a:xfrm>
            <a:off x="3252281" y="3403181"/>
            <a:ext cx="3278221"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err="1">
                <a:latin typeface="Helvetica Neue Light"/>
                <a:sym typeface="Calibri"/>
              </a:rPr>
              <a:t>Perzyna</a:t>
            </a:r>
            <a:r>
              <a:rPr lang="en-US" sz="2000" dirty="0">
                <a:latin typeface="Helvetica Neue Light"/>
                <a:sym typeface="Calibri"/>
              </a:rPr>
              <a:t> </a:t>
            </a:r>
            <a:r>
              <a:rPr lang="en-US" sz="2000" dirty="0" err="1">
                <a:latin typeface="Helvetica Neue Light"/>
                <a:sym typeface="Calibri"/>
              </a:rPr>
              <a:t>viscoplastic</a:t>
            </a:r>
            <a:r>
              <a:rPr lang="en-US" sz="2000" dirty="0">
                <a:latin typeface="Helvetica Neue Light"/>
                <a:sym typeface="Calibri"/>
              </a:rPr>
              <a:t> model</a:t>
            </a:r>
          </a:p>
        </p:txBody>
      </p:sp>
      <p:sp>
        <p:nvSpPr>
          <p:cNvPr id="23" name="CasellaDiTesto 22">
            <a:extLst>
              <a:ext uri="{FF2B5EF4-FFF2-40B4-BE49-F238E27FC236}">
                <a16:creationId xmlns:a16="http://schemas.microsoft.com/office/drawing/2014/main" id="{CD029E5D-5939-52F3-6763-B47B9497F0BF}"/>
              </a:ext>
            </a:extLst>
          </p:cNvPr>
          <p:cNvSpPr txBox="1"/>
          <p:nvPr/>
        </p:nvSpPr>
        <p:spPr>
          <a:xfrm>
            <a:off x="6804498" y="4340394"/>
            <a:ext cx="5236918"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a:latin typeface="Helvetica Neue Light"/>
                <a:sym typeface="Calibri"/>
              </a:rPr>
              <a:t>Zener-</a:t>
            </a:r>
            <a:r>
              <a:rPr lang="en-US" sz="2000" dirty="0" err="1">
                <a:latin typeface="Helvetica Neue Light"/>
                <a:sym typeface="Calibri"/>
              </a:rPr>
              <a:t>Hollomon</a:t>
            </a:r>
            <a:r>
              <a:rPr lang="en-US" sz="2000" dirty="0">
                <a:latin typeface="Helvetica Neue Light"/>
                <a:sym typeface="Calibri"/>
              </a:rPr>
              <a:t> Model of material flow stress</a:t>
            </a:r>
          </a:p>
        </p:txBody>
      </p:sp>
      <p:cxnSp>
        <p:nvCxnSpPr>
          <p:cNvPr id="24" name="Connettore 2 23">
            <a:extLst>
              <a:ext uri="{FF2B5EF4-FFF2-40B4-BE49-F238E27FC236}">
                <a16:creationId xmlns:a16="http://schemas.microsoft.com/office/drawing/2014/main" id="{495F4297-A58C-ADBF-0F17-CE3FE241F1ED}"/>
              </a:ext>
            </a:extLst>
          </p:cNvPr>
          <p:cNvCxnSpPr/>
          <p:nvPr/>
        </p:nvCxnSpPr>
        <p:spPr>
          <a:xfrm>
            <a:off x="5929009" y="4614176"/>
            <a:ext cx="875489" cy="0"/>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28" name="Immagine 27">
            <a:extLst>
              <a:ext uri="{FF2B5EF4-FFF2-40B4-BE49-F238E27FC236}">
                <a16:creationId xmlns:a16="http://schemas.microsoft.com/office/drawing/2014/main" id="{1447DFAD-0B98-912A-5134-C7538366022E}"/>
              </a:ext>
            </a:extLst>
          </p:cNvPr>
          <p:cNvPicPr>
            <a:picLocks noChangeAspect="1"/>
          </p:cNvPicPr>
          <p:nvPr/>
        </p:nvPicPr>
        <p:blipFill>
          <a:blip r:embed="rId5"/>
          <a:srcRect t="12678" r="4323" b="15175"/>
          <a:stretch/>
        </p:blipFill>
        <p:spPr>
          <a:xfrm>
            <a:off x="797005" y="5361252"/>
            <a:ext cx="3790739" cy="887498"/>
          </a:xfrm>
          <a:prstGeom prst="rect">
            <a:avLst/>
          </a:prstGeom>
        </p:spPr>
      </p:pic>
      <p:sp>
        <p:nvSpPr>
          <p:cNvPr id="29" name="CasellaDiTesto 28">
            <a:extLst>
              <a:ext uri="{FF2B5EF4-FFF2-40B4-BE49-F238E27FC236}">
                <a16:creationId xmlns:a16="http://schemas.microsoft.com/office/drawing/2014/main" id="{0338A1BF-854A-29BB-A8BB-91487ED772DD}"/>
              </a:ext>
            </a:extLst>
          </p:cNvPr>
          <p:cNvSpPr txBox="1"/>
          <p:nvPr/>
        </p:nvSpPr>
        <p:spPr>
          <a:xfrm>
            <a:off x="726302" y="4913575"/>
            <a:ext cx="10530796"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b="1" dirty="0">
                <a:latin typeface="Helvetica Neue Light"/>
                <a:sym typeface="Calibri"/>
              </a:rPr>
              <a:t>Fourier Equations for heat transfer in solid and fluid (Heat Transfer in Solid and Fluid Interface)</a:t>
            </a:r>
          </a:p>
        </p:txBody>
      </p:sp>
      <p:sp>
        <p:nvSpPr>
          <p:cNvPr id="30" name="Ovale 29">
            <a:extLst>
              <a:ext uri="{FF2B5EF4-FFF2-40B4-BE49-F238E27FC236}">
                <a16:creationId xmlns:a16="http://schemas.microsoft.com/office/drawing/2014/main" id="{14899928-3FE8-FBFE-F04F-7B1A70D07DEB}"/>
              </a:ext>
            </a:extLst>
          </p:cNvPr>
          <p:cNvSpPr/>
          <p:nvPr/>
        </p:nvSpPr>
        <p:spPr>
          <a:xfrm>
            <a:off x="1375409" y="5361252"/>
            <a:ext cx="155642" cy="337144"/>
          </a:xfrm>
          <a:prstGeom prst="ellipse">
            <a:avLst/>
          </a:prstGeom>
          <a:noFill/>
          <a:ln w="1905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31" name="Ovale 30">
            <a:extLst>
              <a:ext uri="{FF2B5EF4-FFF2-40B4-BE49-F238E27FC236}">
                <a16:creationId xmlns:a16="http://schemas.microsoft.com/office/drawing/2014/main" id="{DCE630D6-D636-5288-CDA6-0BBBA7FC0F09}"/>
              </a:ext>
            </a:extLst>
          </p:cNvPr>
          <p:cNvSpPr/>
          <p:nvPr/>
        </p:nvSpPr>
        <p:spPr>
          <a:xfrm>
            <a:off x="1307086" y="2210455"/>
            <a:ext cx="155642" cy="337144"/>
          </a:xfrm>
          <a:prstGeom prst="ellipse">
            <a:avLst/>
          </a:prstGeom>
          <a:noFill/>
          <a:ln w="1905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32" name="Ovale 31">
            <a:extLst>
              <a:ext uri="{FF2B5EF4-FFF2-40B4-BE49-F238E27FC236}">
                <a16:creationId xmlns:a16="http://schemas.microsoft.com/office/drawing/2014/main" id="{01DD8A98-DF80-E97A-9D54-A615C4CB7904}"/>
              </a:ext>
            </a:extLst>
          </p:cNvPr>
          <p:cNvSpPr/>
          <p:nvPr/>
        </p:nvSpPr>
        <p:spPr>
          <a:xfrm>
            <a:off x="1953813" y="5285059"/>
            <a:ext cx="155642" cy="337144"/>
          </a:xfrm>
          <a:prstGeom prst="ellipse">
            <a:avLst/>
          </a:prstGeom>
          <a:noFill/>
          <a:ln w="1905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33" name="Ovale 32">
            <a:extLst>
              <a:ext uri="{FF2B5EF4-FFF2-40B4-BE49-F238E27FC236}">
                <a16:creationId xmlns:a16="http://schemas.microsoft.com/office/drawing/2014/main" id="{A93828F4-1263-12F4-0C5C-33DFF22AD0E6}"/>
              </a:ext>
            </a:extLst>
          </p:cNvPr>
          <p:cNvSpPr/>
          <p:nvPr/>
        </p:nvSpPr>
        <p:spPr>
          <a:xfrm>
            <a:off x="1340884" y="3362570"/>
            <a:ext cx="628576" cy="679967"/>
          </a:xfrm>
          <a:prstGeom prst="ellipse">
            <a:avLst/>
          </a:prstGeom>
          <a:noFill/>
          <a:ln w="1905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35" name="CasellaDiTesto 34">
            <a:extLst>
              <a:ext uri="{FF2B5EF4-FFF2-40B4-BE49-F238E27FC236}">
                <a16:creationId xmlns:a16="http://schemas.microsoft.com/office/drawing/2014/main" id="{0B74F89E-2284-926B-F4AA-0DA9B7621081}"/>
              </a:ext>
            </a:extLst>
          </p:cNvPr>
          <p:cNvSpPr txBox="1"/>
          <p:nvPr/>
        </p:nvSpPr>
        <p:spPr>
          <a:xfrm>
            <a:off x="7978700" y="2818960"/>
            <a:ext cx="3638144" cy="73866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FF0000"/>
                </a:solidFill>
                <a:effectLst/>
                <a:uFillTx/>
                <a:latin typeface="+mj-lt"/>
                <a:ea typeface="+mj-ea"/>
                <a:cs typeface="+mj-cs"/>
                <a:sym typeface="Calibri"/>
              </a:rPr>
              <a:t>COUPLED SYSTEM</a:t>
            </a:r>
          </a:p>
        </p:txBody>
      </p:sp>
    </p:spTree>
    <p:extLst>
      <p:ext uri="{BB962C8B-B14F-4D97-AF65-F5344CB8AC3E}">
        <p14:creationId xmlns:p14="http://schemas.microsoft.com/office/powerpoint/2010/main" val="6108860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5CADA16F-346B-40D7-54A2-171F63921E1D}"/>
              </a:ext>
            </a:extLst>
          </p:cNvPr>
          <p:cNvSpPr/>
          <p:nvPr/>
        </p:nvSpPr>
        <p:spPr>
          <a:xfrm>
            <a:off x="1735000" y="2030751"/>
            <a:ext cx="1768565" cy="2485530"/>
          </a:xfrm>
          <a:prstGeom prst="rect">
            <a:avLst/>
          </a:prstGeom>
          <a:solidFill>
            <a:srgbClr val="FFC000"/>
          </a:solidFill>
          <a:ln w="50800" cap="flat">
            <a:solidFill>
              <a:schemeClr val="tx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7" name="Rettangolo 6">
            <a:extLst>
              <a:ext uri="{FF2B5EF4-FFF2-40B4-BE49-F238E27FC236}">
                <a16:creationId xmlns:a16="http://schemas.microsoft.com/office/drawing/2014/main" id="{89B0CD02-A2B9-0295-CC7F-4F5D05ED1608}"/>
              </a:ext>
            </a:extLst>
          </p:cNvPr>
          <p:cNvSpPr/>
          <p:nvPr/>
        </p:nvSpPr>
        <p:spPr>
          <a:xfrm>
            <a:off x="1785675" y="2895478"/>
            <a:ext cx="988315" cy="620990"/>
          </a:xfrm>
          <a:prstGeom prst="rect">
            <a:avLst/>
          </a:prstGeom>
          <a:solidFill>
            <a:schemeClr val="bg1"/>
          </a:solidFill>
          <a:ln w="50800" cap="flat">
            <a:solidFill>
              <a:schemeClr val="tx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2" name="Titolo 1">
            <a:extLst>
              <a:ext uri="{FF2B5EF4-FFF2-40B4-BE49-F238E27FC236}">
                <a16:creationId xmlns:a16="http://schemas.microsoft.com/office/drawing/2014/main" id="{917AD4DE-693B-F42B-3E90-85F8D97A921E}"/>
              </a:ext>
            </a:extLst>
          </p:cNvPr>
          <p:cNvSpPr>
            <a:spLocks noGrp="1"/>
          </p:cNvSpPr>
          <p:nvPr>
            <p:ph type="title"/>
          </p:nvPr>
        </p:nvSpPr>
        <p:spPr/>
        <p:txBody>
          <a:bodyPr/>
          <a:lstStyle/>
          <a:p>
            <a:r>
              <a:rPr lang="en-US" dirty="0">
                <a:solidFill>
                  <a:schemeClr val="tx1"/>
                </a:solidFill>
              </a:rPr>
              <a:t>Equations (Die-stress analysis)</a:t>
            </a:r>
          </a:p>
        </p:txBody>
      </p:sp>
      <p:sp>
        <p:nvSpPr>
          <p:cNvPr id="5" name="Rettangolo 4">
            <a:extLst>
              <a:ext uri="{FF2B5EF4-FFF2-40B4-BE49-F238E27FC236}">
                <a16:creationId xmlns:a16="http://schemas.microsoft.com/office/drawing/2014/main" id="{B992F8F2-787B-7186-F21B-05A4D4C5DD89}"/>
              </a:ext>
            </a:extLst>
          </p:cNvPr>
          <p:cNvSpPr/>
          <p:nvPr/>
        </p:nvSpPr>
        <p:spPr>
          <a:xfrm>
            <a:off x="2723316" y="2692232"/>
            <a:ext cx="780250" cy="1059233"/>
          </a:xfrm>
          <a:prstGeom prst="rect">
            <a:avLst/>
          </a:prstGeom>
          <a:solidFill>
            <a:schemeClr val="tx2"/>
          </a:solidFill>
          <a:ln w="50800" cap="flat">
            <a:solidFill>
              <a:schemeClr val="tx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6" name="Rettangolo 5">
            <a:extLst>
              <a:ext uri="{FF2B5EF4-FFF2-40B4-BE49-F238E27FC236}">
                <a16:creationId xmlns:a16="http://schemas.microsoft.com/office/drawing/2014/main" id="{5D01293D-72F2-8CCF-1D9D-70BF934D793F}"/>
              </a:ext>
            </a:extLst>
          </p:cNvPr>
          <p:cNvSpPr/>
          <p:nvPr/>
        </p:nvSpPr>
        <p:spPr>
          <a:xfrm>
            <a:off x="1482329" y="2999799"/>
            <a:ext cx="1237995" cy="388119"/>
          </a:xfrm>
          <a:prstGeom prst="rect">
            <a:avLst/>
          </a:prstGeom>
          <a:solidFill>
            <a:schemeClr val="tx2"/>
          </a:solidFill>
          <a:ln w="50800" cap="flat">
            <a:solidFill>
              <a:schemeClr val="tx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10" name="CasellaDiTesto 9">
            <a:extLst>
              <a:ext uri="{FF2B5EF4-FFF2-40B4-BE49-F238E27FC236}">
                <a16:creationId xmlns:a16="http://schemas.microsoft.com/office/drawing/2014/main" id="{4431B450-D4D3-CDC4-4F24-2A100E6484ED}"/>
              </a:ext>
            </a:extLst>
          </p:cNvPr>
          <p:cNvSpPr txBox="1"/>
          <p:nvPr/>
        </p:nvSpPr>
        <p:spPr>
          <a:xfrm>
            <a:off x="519115" y="2095710"/>
            <a:ext cx="780249" cy="47705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1900" dirty="0">
                <a:latin typeface="Helvetica Neue Light"/>
                <a:sym typeface="Calibri"/>
              </a:rPr>
              <a:t>Fixed</a:t>
            </a:r>
          </a:p>
        </p:txBody>
      </p:sp>
      <p:cxnSp>
        <p:nvCxnSpPr>
          <p:cNvPr id="12" name="Connettore 2 11">
            <a:extLst>
              <a:ext uri="{FF2B5EF4-FFF2-40B4-BE49-F238E27FC236}">
                <a16:creationId xmlns:a16="http://schemas.microsoft.com/office/drawing/2014/main" id="{8488751C-8770-A3F3-CA7F-1EF48449B148}"/>
              </a:ext>
            </a:extLst>
          </p:cNvPr>
          <p:cNvCxnSpPr>
            <a:cxnSpLocks/>
          </p:cNvCxnSpPr>
          <p:nvPr/>
        </p:nvCxnSpPr>
        <p:spPr>
          <a:xfrm>
            <a:off x="1258593" y="2319824"/>
            <a:ext cx="447472" cy="209343"/>
          </a:xfrm>
          <a:prstGeom prst="straightConnector1">
            <a:avLst/>
          </a:prstGeom>
          <a:noFill/>
          <a:ln w="50800" cap="flat">
            <a:solidFill>
              <a:schemeClr val="tx1"/>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4" name="CasellaDiTesto 13">
            <a:extLst>
              <a:ext uri="{FF2B5EF4-FFF2-40B4-BE49-F238E27FC236}">
                <a16:creationId xmlns:a16="http://schemas.microsoft.com/office/drawing/2014/main" id="{23071931-2C3C-76CB-1B94-FFF33625232B}"/>
              </a:ext>
            </a:extLst>
          </p:cNvPr>
          <p:cNvSpPr txBox="1"/>
          <p:nvPr/>
        </p:nvSpPr>
        <p:spPr>
          <a:xfrm>
            <a:off x="520003" y="3558792"/>
            <a:ext cx="780249" cy="47705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1900" dirty="0">
                <a:latin typeface="Helvetica Neue Light"/>
                <a:sym typeface="Calibri"/>
              </a:rPr>
              <a:t>Fixed</a:t>
            </a:r>
          </a:p>
        </p:txBody>
      </p:sp>
      <p:cxnSp>
        <p:nvCxnSpPr>
          <p:cNvPr id="15" name="Connettore 2 14">
            <a:extLst>
              <a:ext uri="{FF2B5EF4-FFF2-40B4-BE49-F238E27FC236}">
                <a16:creationId xmlns:a16="http://schemas.microsoft.com/office/drawing/2014/main" id="{9067A521-1625-5321-B082-F9CB7AE0E5E9}"/>
              </a:ext>
            </a:extLst>
          </p:cNvPr>
          <p:cNvCxnSpPr>
            <a:cxnSpLocks/>
          </p:cNvCxnSpPr>
          <p:nvPr/>
        </p:nvCxnSpPr>
        <p:spPr>
          <a:xfrm>
            <a:off x="1286032" y="3826501"/>
            <a:ext cx="447472" cy="209343"/>
          </a:xfrm>
          <a:prstGeom prst="straightConnector1">
            <a:avLst/>
          </a:prstGeom>
          <a:noFill/>
          <a:ln w="50800" cap="flat">
            <a:solidFill>
              <a:schemeClr val="tx1"/>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6" name="CasellaDiTesto 15">
            <a:extLst>
              <a:ext uri="{FF2B5EF4-FFF2-40B4-BE49-F238E27FC236}">
                <a16:creationId xmlns:a16="http://schemas.microsoft.com/office/drawing/2014/main" id="{BA50CDF2-1F5B-C481-2AE7-A2FD78DCDF4E}"/>
              </a:ext>
            </a:extLst>
          </p:cNvPr>
          <p:cNvSpPr txBox="1"/>
          <p:nvPr/>
        </p:nvSpPr>
        <p:spPr>
          <a:xfrm>
            <a:off x="3625159" y="2798758"/>
            <a:ext cx="2149812" cy="76943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900" dirty="0">
                <a:latin typeface="Helvetica Neue Light"/>
                <a:sym typeface="Calibri"/>
              </a:rPr>
              <a:t>Aluminum under deformation</a:t>
            </a:r>
          </a:p>
        </p:txBody>
      </p:sp>
      <p:sp>
        <p:nvSpPr>
          <p:cNvPr id="17" name="Freccia a destra 16">
            <a:extLst>
              <a:ext uri="{FF2B5EF4-FFF2-40B4-BE49-F238E27FC236}">
                <a16:creationId xmlns:a16="http://schemas.microsoft.com/office/drawing/2014/main" id="{ED7B32A1-77BD-EE63-482A-C570DEBA0D6F}"/>
              </a:ext>
            </a:extLst>
          </p:cNvPr>
          <p:cNvSpPr/>
          <p:nvPr/>
        </p:nvSpPr>
        <p:spPr>
          <a:xfrm rot="10800000">
            <a:off x="2858623" y="3354549"/>
            <a:ext cx="681419" cy="181629"/>
          </a:xfrm>
          <a:prstGeom prst="right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18" name="Freccia a destra 17">
            <a:extLst>
              <a:ext uri="{FF2B5EF4-FFF2-40B4-BE49-F238E27FC236}">
                <a16:creationId xmlns:a16="http://schemas.microsoft.com/office/drawing/2014/main" id="{ADB776B3-C8C6-2CA4-D4A0-C01C017FC186}"/>
              </a:ext>
            </a:extLst>
          </p:cNvPr>
          <p:cNvSpPr/>
          <p:nvPr/>
        </p:nvSpPr>
        <p:spPr>
          <a:xfrm rot="10800000">
            <a:off x="2851327" y="2811242"/>
            <a:ext cx="681419" cy="181629"/>
          </a:xfrm>
          <a:prstGeom prst="right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21" name="CasellaDiTesto 20">
            <a:extLst>
              <a:ext uri="{FF2B5EF4-FFF2-40B4-BE49-F238E27FC236}">
                <a16:creationId xmlns:a16="http://schemas.microsoft.com/office/drawing/2014/main" id="{70FB24E8-A6D5-E5A8-419A-D5625D3C111D}"/>
              </a:ext>
            </a:extLst>
          </p:cNvPr>
          <p:cNvSpPr txBox="1"/>
          <p:nvPr/>
        </p:nvSpPr>
        <p:spPr>
          <a:xfrm>
            <a:off x="308850" y="1304191"/>
            <a:ext cx="5802551"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b="1" dirty="0">
                <a:latin typeface="Helvetica Neue Light"/>
                <a:sym typeface="Calibri"/>
              </a:rPr>
              <a:t>Tooling set subjected to compression state</a:t>
            </a:r>
          </a:p>
        </p:txBody>
      </p:sp>
      <p:pic>
        <p:nvPicPr>
          <p:cNvPr id="24" name="Immagine 23">
            <a:extLst>
              <a:ext uri="{FF2B5EF4-FFF2-40B4-BE49-F238E27FC236}">
                <a16:creationId xmlns:a16="http://schemas.microsoft.com/office/drawing/2014/main" id="{55F7417B-0A4C-D028-F44F-87670C527B4A}"/>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rcRect r="5738"/>
          <a:stretch/>
        </p:blipFill>
        <p:spPr>
          <a:xfrm>
            <a:off x="6568475" y="1892544"/>
            <a:ext cx="5467581" cy="3488557"/>
          </a:xfrm>
          <a:prstGeom prst="rect">
            <a:avLst/>
          </a:prstGeom>
        </p:spPr>
      </p:pic>
      <p:sp>
        <p:nvSpPr>
          <p:cNvPr id="26" name="CasellaDiTesto 25">
            <a:extLst>
              <a:ext uri="{FF2B5EF4-FFF2-40B4-BE49-F238E27FC236}">
                <a16:creationId xmlns:a16="http://schemas.microsoft.com/office/drawing/2014/main" id="{F04641F0-67DD-44DC-E6C1-C402DCD5B7F4}"/>
              </a:ext>
            </a:extLst>
          </p:cNvPr>
          <p:cNvSpPr txBox="1"/>
          <p:nvPr/>
        </p:nvSpPr>
        <p:spPr>
          <a:xfrm>
            <a:off x="6568475" y="1394735"/>
            <a:ext cx="3755739" cy="40011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2000" b="1" dirty="0">
                <a:latin typeface="Helvetica Neue Light"/>
              </a:rPr>
              <a:t>Solid Mechanics Interface </a:t>
            </a:r>
          </a:p>
        </p:txBody>
      </p:sp>
      <p:sp>
        <p:nvSpPr>
          <p:cNvPr id="27" name="CasellaDiTesto 26">
            <a:extLst>
              <a:ext uri="{FF2B5EF4-FFF2-40B4-BE49-F238E27FC236}">
                <a16:creationId xmlns:a16="http://schemas.microsoft.com/office/drawing/2014/main" id="{BA1BF9C9-BB63-9ED0-6C6E-C5C340C5F71E}"/>
              </a:ext>
            </a:extLst>
          </p:cNvPr>
          <p:cNvSpPr txBox="1"/>
          <p:nvPr/>
        </p:nvSpPr>
        <p:spPr>
          <a:xfrm>
            <a:off x="9106341" y="1892544"/>
            <a:ext cx="3278221"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a:latin typeface="Helvetica Neue Light"/>
                <a:sym typeface="Calibri"/>
              </a:rPr>
              <a:t>Momentum balance</a:t>
            </a:r>
          </a:p>
        </p:txBody>
      </p:sp>
      <p:sp>
        <p:nvSpPr>
          <p:cNvPr id="3" name="Freccia a destra 2">
            <a:extLst>
              <a:ext uri="{FF2B5EF4-FFF2-40B4-BE49-F238E27FC236}">
                <a16:creationId xmlns:a16="http://schemas.microsoft.com/office/drawing/2014/main" id="{A2B861C7-83BB-A3E2-6932-AD5295031A1E}"/>
              </a:ext>
            </a:extLst>
          </p:cNvPr>
          <p:cNvSpPr/>
          <p:nvPr/>
        </p:nvSpPr>
        <p:spPr>
          <a:xfrm rot="10800000">
            <a:off x="2856191" y="3067381"/>
            <a:ext cx="681419" cy="181629"/>
          </a:xfrm>
          <a:prstGeom prst="right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11" name="CasellaDiTesto 10">
            <a:extLst>
              <a:ext uri="{FF2B5EF4-FFF2-40B4-BE49-F238E27FC236}">
                <a16:creationId xmlns:a16="http://schemas.microsoft.com/office/drawing/2014/main" id="{A2137854-DFCC-EFA9-C207-ECC158342D35}"/>
              </a:ext>
            </a:extLst>
          </p:cNvPr>
          <p:cNvSpPr txBox="1"/>
          <p:nvPr/>
        </p:nvSpPr>
        <p:spPr>
          <a:xfrm>
            <a:off x="3499121" y="4065074"/>
            <a:ext cx="2720848" cy="76943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900" b="1" dirty="0">
                <a:solidFill>
                  <a:srgbClr val="FF0000"/>
                </a:solidFill>
                <a:latin typeface="Helvetica Neue Light"/>
                <a:sym typeface="Calibri"/>
              </a:rPr>
              <a:t>Pressure on die-set from Laminar Flow Interface</a:t>
            </a:r>
          </a:p>
        </p:txBody>
      </p:sp>
      <p:sp>
        <p:nvSpPr>
          <p:cNvPr id="13" name="Freccia in giù 12">
            <a:extLst>
              <a:ext uri="{FF2B5EF4-FFF2-40B4-BE49-F238E27FC236}">
                <a16:creationId xmlns:a16="http://schemas.microsoft.com/office/drawing/2014/main" id="{896F420E-905A-1AE6-AA74-038DAD90A748}"/>
              </a:ext>
            </a:extLst>
          </p:cNvPr>
          <p:cNvSpPr/>
          <p:nvPr/>
        </p:nvSpPr>
        <p:spPr>
          <a:xfrm>
            <a:off x="4563859" y="3484571"/>
            <a:ext cx="272412" cy="633882"/>
          </a:xfrm>
          <a:prstGeom prst="downArrow">
            <a:avLst/>
          </a:prstGeom>
          <a:solidFill>
            <a:srgbClr val="FF0000"/>
          </a:solid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0000"/>
              </a:solidFill>
              <a:effectLst/>
              <a:uFillTx/>
              <a:latin typeface="+mj-lt"/>
              <a:ea typeface="+mj-ea"/>
              <a:cs typeface="+mj-cs"/>
              <a:sym typeface="Calibri"/>
            </a:endParaRPr>
          </a:p>
        </p:txBody>
      </p:sp>
      <p:sp>
        <p:nvSpPr>
          <p:cNvPr id="28" name="CasellaDiTesto 27">
            <a:extLst>
              <a:ext uri="{FF2B5EF4-FFF2-40B4-BE49-F238E27FC236}">
                <a16:creationId xmlns:a16="http://schemas.microsoft.com/office/drawing/2014/main" id="{DED87EB9-6639-2B1C-1D6A-9EA5142B04B1}"/>
              </a:ext>
            </a:extLst>
          </p:cNvPr>
          <p:cNvSpPr txBox="1"/>
          <p:nvPr/>
        </p:nvSpPr>
        <p:spPr>
          <a:xfrm>
            <a:off x="9257261" y="3279222"/>
            <a:ext cx="2686202" cy="76943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900" dirty="0">
                <a:solidFill>
                  <a:srgbClr val="FF0000"/>
                </a:solidFill>
                <a:latin typeface="Helvetica Neue Light"/>
                <a:sym typeface="Calibri"/>
              </a:rPr>
              <a:t>Thermal expansion from Heat Transfer Interface</a:t>
            </a:r>
          </a:p>
        </p:txBody>
      </p:sp>
      <p:sp>
        <p:nvSpPr>
          <p:cNvPr id="20" name="Ovale 19">
            <a:extLst>
              <a:ext uri="{FF2B5EF4-FFF2-40B4-BE49-F238E27FC236}">
                <a16:creationId xmlns:a16="http://schemas.microsoft.com/office/drawing/2014/main" id="{15CC8767-E0D7-4EB1-2C74-D9E975875FEB}"/>
              </a:ext>
            </a:extLst>
          </p:cNvPr>
          <p:cNvSpPr/>
          <p:nvPr/>
        </p:nvSpPr>
        <p:spPr>
          <a:xfrm>
            <a:off x="8512953" y="2862109"/>
            <a:ext cx="413553" cy="492440"/>
          </a:xfrm>
          <a:prstGeom prst="ellipse">
            <a:avLst/>
          </a:prstGeom>
          <a:noFill/>
          <a:ln w="5080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cxnSp>
        <p:nvCxnSpPr>
          <p:cNvPr id="22" name="Connettore 2 21">
            <a:extLst>
              <a:ext uri="{FF2B5EF4-FFF2-40B4-BE49-F238E27FC236}">
                <a16:creationId xmlns:a16="http://schemas.microsoft.com/office/drawing/2014/main" id="{0F6B64E7-7C28-D45A-142E-2C5F74DA6503}"/>
              </a:ext>
            </a:extLst>
          </p:cNvPr>
          <p:cNvCxnSpPr>
            <a:cxnSpLocks/>
          </p:cNvCxnSpPr>
          <p:nvPr/>
        </p:nvCxnSpPr>
        <p:spPr>
          <a:xfrm>
            <a:off x="8879759" y="3268222"/>
            <a:ext cx="413554" cy="239391"/>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8" name="Connettore 2 7">
            <a:extLst>
              <a:ext uri="{FF2B5EF4-FFF2-40B4-BE49-F238E27FC236}">
                <a16:creationId xmlns:a16="http://schemas.microsoft.com/office/drawing/2014/main" id="{D40AEB38-EA82-E479-CBD2-2C1443CCECB8}"/>
              </a:ext>
            </a:extLst>
          </p:cNvPr>
          <p:cNvCxnSpPr/>
          <p:nvPr/>
        </p:nvCxnSpPr>
        <p:spPr>
          <a:xfrm>
            <a:off x="8281984" y="2138764"/>
            <a:ext cx="875489" cy="0"/>
          </a:xfrm>
          <a:prstGeom prst="straightConnector1">
            <a:avLst/>
          </a:prstGeom>
          <a:noFill/>
          <a:ln w="50800" cap="flat">
            <a:solidFill>
              <a:srgbClr val="FF0000"/>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0513399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28" grpId="0"/>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85231A-8F52-47CC-361F-5AE3E94683A3}"/>
              </a:ext>
            </a:extLst>
          </p:cNvPr>
          <p:cNvSpPr>
            <a:spLocks noGrp="1"/>
          </p:cNvSpPr>
          <p:nvPr>
            <p:ph type="title"/>
          </p:nvPr>
        </p:nvSpPr>
        <p:spPr>
          <a:xfrm>
            <a:off x="451020" y="220586"/>
            <a:ext cx="11475089" cy="884725"/>
          </a:xfrm>
        </p:spPr>
        <p:txBody>
          <a:bodyPr>
            <a:normAutofit/>
          </a:bodyPr>
          <a:lstStyle/>
          <a:p>
            <a:r>
              <a:rPr lang="en-US" dirty="0">
                <a:solidFill>
                  <a:schemeClr val="tx1"/>
                </a:solidFill>
              </a:rPr>
              <a:t>Equations (Nitrogen Cooling)</a:t>
            </a:r>
          </a:p>
        </p:txBody>
      </p:sp>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2828E3D3-1E9B-D8A4-F802-52314A3EAFA6}"/>
                  </a:ext>
                </a:extLst>
              </p:cNvPr>
              <p:cNvSpPr txBox="1"/>
              <p:nvPr/>
            </p:nvSpPr>
            <p:spPr>
              <a:xfrm>
                <a:off x="3182312" y="1139947"/>
                <a:ext cx="7378519" cy="1681358"/>
              </a:xfrm>
              <a:prstGeom prst="rect">
                <a:avLst/>
              </a:prstGeom>
              <a:noFill/>
            </p:spPr>
            <p:txBody>
              <a:bodyPr wrap="square" rtlCol="0">
                <a:spAutoFit/>
              </a:bodyPr>
              <a:lstStyle/>
              <a:p>
                <a:pPr>
                  <a:spcAft>
                    <a:spcPts val="600"/>
                  </a:spcAft>
                </a:pPr>
                <a:r>
                  <a:rPr lang="en-US" sz="2000" dirty="0">
                    <a:ea typeface="Cambria Math" panose="02040503050406030204" pitchFamily="18" charset="0"/>
                  </a:rPr>
                  <a:t> </a:t>
                </a:r>
                <a14:m>
                  <m:oMath xmlns:m="http://schemas.openxmlformats.org/officeDocument/2006/math">
                    <m:r>
                      <a:rPr lang="en-US" sz="2000" i="1" smtClean="0">
                        <a:latin typeface="Cambria Math" panose="02040503050406030204" pitchFamily="18" charset="0"/>
                        <a:ea typeface="Cambria Math" panose="02040503050406030204" pitchFamily="18" charset="0"/>
                      </a:rPr>
                      <m:t>𝜌</m:t>
                    </m:r>
                    <m:f>
                      <m:fPr>
                        <m:ctrlPr>
                          <a:rPr lang="en-US" sz="2000" i="1" smtClean="0">
                            <a:latin typeface="Cambria Math" panose="02040503050406030204" pitchFamily="18" charset="0"/>
                            <a:ea typeface="Cambria Math" panose="02040503050406030204" pitchFamily="18" charset="0"/>
                          </a:rPr>
                        </m:ctrlPr>
                      </m:fPr>
                      <m:num>
                        <m:r>
                          <a:rPr lang="en-US" sz="2000" i="1" smtClean="0">
                            <a:latin typeface="Cambria Math" panose="02040503050406030204" pitchFamily="18" charset="0"/>
                            <a:ea typeface="Cambria Math" panose="02040503050406030204" pitchFamily="18" charset="0"/>
                          </a:rPr>
                          <m:t>𝛿</m:t>
                        </m:r>
                        <m:r>
                          <a:rPr lang="it-IT" sz="2000" b="0" i="1" smtClean="0">
                            <a:latin typeface="Cambria Math" panose="02040503050406030204" pitchFamily="18" charset="0"/>
                            <a:ea typeface="Cambria Math" panose="02040503050406030204" pitchFamily="18" charset="0"/>
                          </a:rPr>
                          <m:t>𝑢</m:t>
                        </m:r>
                      </m:num>
                      <m:den>
                        <m:r>
                          <a:rPr lang="en-US" sz="2000" i="1" smtClean="0">
                            <a:latin typeface="Cambria Math" panose="02040503050406030204" pitchFamily="18" charset="0"/>
                            <a:ea typeface="Cambria Math" panose="02040503050406030204" pitchFamily="18" charset="0"/>
                          </a:rPr>
                          <m:t>𝛿</m:t>
                        </m:r>
                        <m:r>
                          <a:rPr lang="it-IT" sz="2000" b="0" i="1" smtClean="0">
                            <a:latin typeface="Cambria Math" panose="02040503050406030204" pitchFamily="18" charset="0"/>
                            <a:ea typeface="Cambria Math" panose="02040503050406030204" pitchFamily="18" charset="0"/>
                          </a:rPr>
                          <m:t>𝑡</m:t>
                        </m:r>
                      </m:den>
                    </m:f>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𝑝</m:t>
                    </m:r>
                    <m:r>
                      <a:rPr lang="it-IT" sz="2000" b="0" i="1" smtClean="0">
                        <a:latin typeface="Cambria Math" panose="02040503050406030204" pitchFamily="18" charset="0"/>
                        <a:ea typeface="Cambria Math" panose="02040503050406030204" pitchFamily="18" charset="0"/>
                      </a:rPr>
                      <m:t>−</m:t>
                    </m:r>
                    <m:sSub>
                      <m:sSubPr>
                        <m:ctrlPr>
                          <a:rPr lang="it-IT" sz="2000" b="0" i="1" smtClean="0">
                            <a:latin typeface="Cambria Math" panose="02040503050406030204" pitchFamily="18" charset="0"/>
                            <a:ea typeface="Cambria Math" panose="02040503050406030204" pitchFamily="18" charset="0"/>
                          </a:rPr>
                        </m:ctrlPr>
                      </m:sSubPr>
                      <m:e>
                        <m:r>
                          <a:rPr lang="it-IT" sz="2000" b="0" i="1" smtClean="0">
                            <a:latin typeface="Cambria Math" panose="02040503050406030204" pitchFamily="18" charset="0"/>
                            <a:ea typeface="Cambria Math" panose="02040503050406030204" pitchFamily="18" charset="0"/>
                          </a:rPr>
                          <m:t>𝑓</m:t>
                        </m:r>
                      </m:e>
                      <m:sub>
                        <m:r>
                          <a:rPr lang="it-IT" sz="2000" b="0" i="1" smtClean="0">
                            <a:latin typeface="Cambria Math" panose="02040503050406030204" pitchFamily="18" charset="0"/>
                            <a:ea typeface="Cambria Math" panose="02040503050406030204" pitchFamily="18" charset="0"/>
                          </a:rPr>
                          <m:t>𝐷</m:t>
                        </m:r>
                      </m:sub>
                    </m:sSub>
                    <m:f>
                      <m:fPr>
                        <m:ctrlPr>
                          <a:rPr lang="it-IT" sz="2000" b="0" i="1" smtClean="0">
                            <a:latin typeface="Cambria Math" panose="02040503050406030204" pitchFamily="18" charset="0"/>
                            <a:ea typeface="Cambria Math" panose="02040503050406030204" pitchFamily="18" charset="0"/>
                          </a:rPr>
                        </m:ctrlPr>
                      </m:fPr>
                      <m:num>
                        <m:r>
                          <a:rPr lang="it-IT" sz="2000" b="0" i="1" smtClean="0">
                            <a:latin typeface="Cambria Math" panose="02040503050406030204" pitchFamily="18" charset="0"/>
                            <a:ea typeface="Cambria Math" panose="02040503050406030204" pitchFamily="18" charset="0"/>
                          </a:rPr>
                          <m:t>𝜌</m:t>
                        </m:r>
                      </m:num>
                      <m:den>
                        <m:r>
                          <a:rPr lang="it-IT" sz="2000" b="0" i="1" smtClean="0">
                            <a:latin typeface="Cambria Math" panose="02040503050406030204" pitchFamily="18" charset="0"/>
                            <a:ea typeface="Cambria Math" panose="02040503050406030204" pitchFamily="18" charset="0"/>
                          </a:rPr>
                          <m:t>2</m:t>
                        </m:r>
                        <m:sSub>
                          <m:sSubPr>
                            <m:ctrlPr>
                              <a:rPr lang="it-IT" sz="2000" b="0" i="1" smtClean="0">
                                <a:latin typeface="Cambria Math" panose="02040503050406030204" pitchFamily="18" charset="0"/>
                                <a:ea typeface="Cambria Math" panose="02040503050406030204" pitchFamily="18" charset="0"/>
                              </a:rPr>
                            </m:ctrlPr>
                          </m:sSubPr>
                          <m:e>
                            <m:r>
                              <a:rPr lang="it-IT" sz="2000" b="0" i="1" smtClean="0">
                                <a:latin typeface="Cambria Math" panose="02040503050406030204" pitchFamily="18" charset="0"/>
                                <a:ea typeface="Cambria Math" panose="02040503050406030204" pitchFamily="18" charset="0"/>
                              </a:rPr>
                              <m:t>𝑑</m:t>
                            </m:r>
                          </m:e>
                          <m:sub>
                            <m:r>
                              <a:rPr lang="it-IT" sz="2000" b="0" i="1" smtClean="0">
                                <a:latin typeface="Cambria Math" panose="02040503050406030204" pitchFamily="18" charset="0"/>
                                <a:ea typeface="Cambria Math" panose="02040503050406030204" pitchFamily="18" charset="0"/>
                              </a:rPr>
                              <m:t>h</m:t>
                            </m:r>
                          </m:sub>
                        </m:sSub>
                      </m:den>
                    </m:f>
                    <m:r>
                      <a:rPr lang="it-IT" sz="2000" b="0" i="1" smtClean="0">
                        <a:latin typeface="Cambria Math" panose="02040503050406030204" pitchFamily="18" charset="0"/>
                        <a:ea typeface="Cambria Math" panose="02040503050406030204" pitchFamily="18" charset="0"/>
                      </a:rPr>
                      <m:t>𝑢</m:t>
                    </m:r>
                    <m:d>
                      <m:dPr>
                        <m:begChr m:val="|"/>
                        <m:endChr m:val="|"/>
                        <m:ctrlPr>
                          <a:rPr lang="it-IT" sz="2000" b="0" i="1" smtClean="0">
                            <a:latin typeface="Cambria Math" panose="02040503050406030204" pitchFamily="18" charset="0"/>
                            <a:ea typeface="Cambria Math" panose="02040503050406030204" pitchFamily="18" charset="0"/>
                          </a:rPr>
                        </m:ctrlPr>
                      </m:dPr>
                      <m:e>
                        <m:r>
                          <a:rPr lang="it-IT" sz="2000" b="0" i="1" smtClean="0">
                            <a:latin typeface="Cambria Math" panose="02040503050406030204" pitchFamily="18" charset="0"/>
                            <a:ea typeface="Cambria Math" panose="02040503050406030204" pitchFamily="18" charset="0"/>
                          </a:rPr>
                          <m:t>𝑢</m:t>
                        </m:r>
                      </m:e>
                    </m:d>
                  </m:oMath>
                </a14:m>
                <a:endParaRPr lang="it-IT" sz="2000" b="0" i="1" dirty="0">
                  <a:latin typeface="Cambria Math" panose="02040503050406030204" pitchFamily="18" charset="0"/>
                  <a:ea typeface="Cambria Math" panose="02040503050406030204" pitchFamily="18" charset="0"/>
                </a:endParaRPr>
              </a:p>
              <a:p>
                <a:pPr>
                  <a:spcAft>
                    <a:spcPts val="600"/>
                  </a:spcAft>
                </a:pPr>
                <a:r>
                  <a:rPr lang="en-US" sz="2000" dirty="0">
                    <a:ea typeface="Cambria Math" panose="02040503050406030204" pitchFamily="18" charset="0"/>
                  </a:rPr>
                  <a:t> </a:t>
                </a:r>
                <a14:m>
                  <m:oMath xmlns:m="http://schemas.openxmlformats.org/officeDocument/2006/math">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𝛿</m:t>
                        </m:r>
                        <m:r>
                          <a:rPr lang="it-IT" sz="2000" b="0" i="1" smtClean="0">
                            <a:latin typeface="Cambria Math" panose="02040503050406030204" pitchFamily="18" charset="0"/>
                            <a:ea typeface="Cambria Math" panose="02040503050406030204" pitchFamily="18" charset="0"/>
                          </a:rPr>
                          <m:t>𝐴</m:t>
                        </m:r>
                        <m:r>
                          <a:rPr lang="it-IT" sz="2000" b="0" i="1" smtClean="0">
                            <a:latin typeface="Cambria Math" panose="02040503050406030204" pitchFamily="18" charset="0"/>
                            <a:ea typeface="Cambria Math" panose="02040503050406030204" pitchFamily="18" charset="0"/>
                          </a:rPr>
                          <m:t>𝜌</m:t>
                        </m:r>
                      </m:num>
                      <m:den>
                        <m:r>
                          <a:rPr lang="en-US" sz="2000" i="1">
                            <a:latin typeface="Cambria Math" panose="02040503050406030204" pitchFamily="18" charset="0"/>
                            <a:ea typeface="Cambria Math" panose="02040503050406030204" pitchFamily="18" charset="0"/>
                          </a:rPr>
                          <m:t>𝛿</m:t>
                        </m:r>
                        <m:r>
                          <a:rPr lang="it-IT" sz="2000" i="1">
                            <a:latin typeface="Cambria Math" panose="02040503050406030204" pitchFamily="18" charset="0"/>
                            <a:ea typeface="Cambria Math" panose="02040503050406030204" pitchFamily="18" charset="0"/>
                          </a:rPr>
                          <m:t>𝑡</m:t>
                        </m:r>
                      </m:den>
                    </m:f>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m:t>
                    </m:r>
                    <m:d>
                      <m:dPr>
                        <m:ctrlPr>
                          <a:rPr lang="it-IT" sz="2000" b="0" i="1" smtClean="0">
                            <a:latin typeface="Cambria Math" panose="02040503050406030204" pitchFamily="18" charset="0"/>
                            <a:ea typeface="Cambria Math" panose="02040503050406030204" pitchFamily="18" charset="0"/>
                          </a:rPr>
                        </m:ctrlPr>
                      </m:dPr>
                      <m:e>
                        <m:r>
                          <a:rPr lang="it-IT" sz="2000" b="0" i="1" smtClean="0">
                            <a:latin typeface="Cambria Math" panose="02040503050406030204" pitchFamily="18" charset="0"/>
                            <a:ea typeface="Cambria Math" panose="02040503050406030204" pitchFamily="18" charset="0"/>
                          </a:rPr>
                          <m:t>𝐴</m:t>
                        </m:r>
                        <m:r>
                          <a:rPr lang="it-IT" sz="2000" b="0" i="1" smtClean="0">
                            <a:latin typeface="Cambria Math" panose="02040503050406030204" pitchFamily="18" charset="0"/>
                            <a:ea typeface="Cambria Math" panose="02040503050406030204" pitchFamily="18" charset="0"/>
                          </a:rPr>
                          <m:t>𝜌</m:t>
                        </m:r>
                        <m:r>
                          <a:rPr lang="it-IT" sz="2000" b="0" i="1" smtClean="0">
                            <a:latin typeface="Cambria Math" panose="02040503050406030204" pitchFamily="18" charset="0"/>
                            <a:ea typeface="Cambria Math" panose="02040503050406030204" pitchFamily="18" charset="0"/>
                          </a:rPr>
                          <m:t>𝑢</m:t>
                        </m:r>
                      </m:e>
                    </m:d>
                    <m:r>
                      <a:rPr lang="it-IT" sz="2000" b="0" i="1" smtClean="0">
                        <a:latin typeface="Cambria Math" panose="02040503050406030204" pitchFamily="18" charset="0"/>
                        <a:ea typeface="Cambria Math" panose="02040503050406030204" pitchFamily="18" charset="0"/>
                      </a:rPr>
                      <m:t>=0</m:t>
                    </m:r>
                  </m:oMath>
                </a14:m>
                <a:endParaRPr lang="it-IT" sz="2000" b="0" i="1" dirty="0">
                  <a:latin typeface="Cambria Math" panose="02040503050406030204" pitchFamily="18" charset="0"/>
                  <a:ea typeface="Cambria Math" panose="02040503050406030204" pitchFamily="18" charset="0"/>
                </a:endParaRPr>
              </a:p>
              <a:p>
                <a:pPr>
                  <a:spcAft>
                    <a:spcPts val="600"/>
                  </a:spcAft>
                </a:pPr>
                <a:r>
                  <a:rPr lang="en-US" sz="2000" dirty="0">
                    <a:ea typeface="Cambria Math" panose="02040503050406030204" pitchFamily="18" charset="0"/>
                  </a:rPr>
                  <a:t> </a:t>
                </a:r>
                <a14:m>
                  <m:oMath xmlns:m="http://schemas.openxmlformats.org/officeDocument/2006/math">
                    <m:r>
                      <a:rPr lang="en-US" sz="2000" i="1" smtClean="0">
                        <a:latin typeface="Cambria Math" panose="02040503050406030204" pitchFamily="18" charset="0"/>
                        <a:ea typeface="Cambria Math" panose="02040503050406030204" pitchFamily="18" charset="0"/>
                      </a:rPr>
                      <m:t>𝜌</m:t>
                    </m:r>
                    <m:r>
                      <a:rPr lang="it-IT" sz="2000" b="0" i="1" smtClean="0">
                        <a:latin typeface="Cambria Math" panose="02040503050406030204" pitchFamily="18" charset="0"/>
                        <a:ea typeface="Cambria Math" panose="02040503050406030204" pitchFamily="18" charset="0"/>
                      </a:rPr>
                      <m:t>𝐴</m:t>
                    </m:r>
                    <m:sSub>
                      <m:sSubPr>
                        <m:ctrlPr>
                          <a:rPr lang="it-IT" sz="2000" b="0" i="1" smtClean="0">
                            <a:latin typeface="Cambria Math" panose="02040503050406030204" pitchFamily="18" charset="0"/>
                            <a:ea typeface="Cambria Math" panose="02040503050406030204" pitchFamily="18" charset="0"/>
                          </a:rPr>
                        </m:ctrlPr>
                      </m:sSubPr>
                      <m:e>
                        <m:r>
                          <a:rPr lang="it-IT" sz="2000" b="0" i="1" smtClean="0">
                            <a:latin typeface="Cambria Math" panose="02040503050406030204" pitchFamily="18" charset="0"/>
                            <a:ea typeface="Cambria Math" panose="02040503050406030204" pitchFamily="18" charset="0"/>
                          </a:rPr>
                          <m:t>𝑐</m:t>
                        </m:r>
                      </m:e>
                      <m:sub>
                        <m:r>
                          <a:rPr lang="it-IT" sz="2000" b="0" i="1" smtClean="0">
                            <a:latin typeface="Cambria Math" panose="02040503050406030204" pitchFamily="18" charset="0"/>
                            <a:ea typeface="Cambria Math" panose="02040503050406030204" pitchFamily="18" charset="0"/>
                          </a:rPr>
                          <m:t>𝑝</m:t>
                        </m:r>
                      </m:sub>
                    </m:sSub>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𝛿</m:t>
                        </m:r>
                        <m:r>
                          <a:rPr lang="it-IT" sz="2000" b="0" i="1" smtClean="0">
                            <a:latin typeface="Cambria Math" panose="02040503050406030204" pitchFamily="18" charset="0"/>
                            <a:ea typeface="Cambria Math" panose="02040503050406030204" pitchFamily="18" charset="0"/>
                          </a:rPr>
                          <m:t>𝑇</m:t>
                        </m:r>
                      </m:num>
                      <m:den>
                        <m:r>
                          <a:rPr lang="en-US" sz="2000" i="1">
                            <a:latin typeface="Cambria Math" panose="02040503050406030204" pitchFamily="18" charset="0"/>
                            <a:ea typeface="Cambria Math" panose="02040503050406030204" pitchFamily="18" charset="0"/>
                          </a:rPr>
                          <m:t>𝛿</m:t>
                        </m:r>
                        <m:r>
                          <a:rPr lang="it-IT" sz="2000" i="1">
                            <a:latin typeface="Cambria Math" panose="02040503050406030204" pitchFamily="18" charset="0"/>
                            <a:ea typeface="Cambria Math" panose="02040503050406030204" pitchFamily="18" charset="0"/>
                          </a:rPr>
                          <m:t>𝑡</m:t>
                        </m:r>
                      </m:den>
                    </m:f>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𝜌</m:t>
                    </m:r>
                    <m:r>
                      <a:rPr lang="it-IT" sz="2000" b="0" i="1" smtClean="0">
                        <a:latin typeface="Cambria Math" panose="02040503050406030204" pitchFamily="18" charset="0"/>
                        <a:ea typeface="Cambria Math" panose="02040503050406030204" pitchFamily="18" charset="0"/>
                      </a:rPr>
                      <m:t>𝐴</m:t>
                    </m:r>
                    <m:sSub>
                      <m:sSubPr>
                        <m:ctrlPr>
                          <a:rPr lang="it-IT" sz="2000" b="0" i="1" smtClean="0">
                            <a:latin typeface="Cambria Math" panose="02040503050406030204" pitchFamily="18" charset="0"/>
                            <a:ea typeface="Cambria Math" panose="02040503050406030204" pitchFamily="18" charset="0"/>
                          </a:rPr>
                        </m:ctrlPr>
                      </m:sSubPr>
                      <m:e>
                        <m:r>
                          <a:rPr lang="it-IT" sz="2000" b="0" i="1" smtClean="0">
                            <a:latin typeface="Cambria Math" panose="02040503050406030204" pitchFamily="18" charset="0"/>
                            <a:ea typeface="Cambria Math" panose="02040503050406030204" pitchFamily="18" charset="0"/>
                          </a:rPr>
                          <m:t>𝑐</m:t>
                        </m:r>
                      </m:e>
                      <m:sub>
                        <m:r>
                          <a:rPr lang="it-IT" sz="2000" b="0" i="1" smtClean="0">
                            <a:latin typeface="Cambria Math" panose="02040503050406030204" pitchFamily="18" charset="0"/>
                            <a:ea typeface="Cambria Math" panose="02040503050406030204" pitchFamily="18" charset="0"/>
                          </a:rPr>
                          <m:t>𝑝</m:t>
                        </m:r>
                      </m:sub>
                    </m:sSub>
                    <m:r>
                      <a:rPr lang="it-IT" sz="2000" b="0" i="1" smtClean="0">
                        <a:latin typeface="Cambria Math" panose="02040503050406030204" pitchFamily="18" charset="0"/>
                        <a:ea typeface="Cambria Math" panose="02040503050406030204" pitchFamily="18" charset="0"/>
                      </a:rPr>
                      <m:t>𝑢</m:t>
                    </m:r>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𝑇</m:t>
                    </m:r>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𝐴𝑘</m:t>
                    </m:r>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𝑇</m:t>
                    </m:r>
                    <m:r>
                      <a:rPr lang="it-IT" sz="2000" b="0" i="1" smtClean="0">
                        <a:latin typeface="Cambria Math" panose="02040503050406030204" pitchFamily="18" charset="0"/>
                        <a:ea typeface="Cambria Math" panose="02040503050406030204" pitchFamily="18" charset="0"/>
                      </a:rPr>
                      <m:t>+</m:t>
                    </m:r>
                    <m:sSub>
                      <m:sSubPr>
                        <m:ctrlPr>
                          <a:rPr lang="it-IT" sz="2000" i="1">
                            <a:latin typeface="Cambria Math" panose="02040503050406030204" pitchFamily="18" charset="0"/>
                            <a:ea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𝑓</m:t>
                        </m:r>
                      </m:e>
                      <m:sub>
                        <m:r>
                          <a:rPr lang="it-IT" sz="2000" i="1">
                            <a:latin typeface="Cambria Math" panose="02040503050406030204" pitchFamily="18" charset="0"/>
                            <a:ea typeface="Cambria Math" panose="02040503050406030204" pitchFamily="18" charset="0"/>
                          </a:rPr>
                          <m:t>𝐷</m:t>
                        </m:r>
                      </m:sub>
                    </m:sSub>
                    <m:f>
                      <m:fPr>
                        <m:ctrlPr>
                          <a:rPr lang="it-IT" sz="2000" i="1">
                            <a:latin typeface="Cambria Math" panose="02040503050406030204" pitchFamily="18" charset="0"/>
                            <a:ea typeface="Cambria Math" panose="02040503050406030204" pitchFamily="18" charset="0"/>
                          </a:rPr>
                        </m:ctrlPr>
                      </m:fPr>
                      <m:num>
                        <m:r>
                          <a:rPr lang="it-IT" sz="2000" i="1">
                            <a:latin typeface="Cambria Math" panose="02040503050406030204" pitchFamily="18" charset="0"/>
                            <a:ea typeface="Cambria Math" panose="02040503050406030204" pitchFamily="18" charset="0"/>
                          </a:rPr>
                          <m:t>𝜌</m:t>
                        </m:r>
                        <m:r>
                          <a:rPr lang="it-IT" sz="2000" b="0" i="1" smtClean="0">
                            <a:latin typeface="Cambria Math" panose="02040503050406030204" pitchFamily="18" charset="0"/>
                            <a:ea typeface="Cambria Math" panose="02040503050406030204" pitchFamily="18" charset="0"/>
                          </a:rPr>
                          <m:t>𝐴</m:t>
                        </m:r>
                      </m:num>
                      <m:den>
                        <m:r>
                          <a:rPr lang="it-IT" sz="2000" i="1">
                            <a:latin typeface="Cambria Math" panose="02040503050406030204" pitchFamily="18" charset="0"/>
                            <a:ea typeface="Cambria Math" panose="02040503050406030204" pitchFamily="18" charset="0"/>
                          </a:rPr>
                          <m:t>2</m:t>
                        </m:r>
                        <m:sSub>
                          <m:sSubPr>
                            <m:ctrlPr>
                              <a:rPr lang="it-IT" sz="2000" i="1">
                                <a:latin typeface="Cambria Math" panose="02040503050406030204" pitchFamily="18" charset="0"/>
                                <a:ea typeface="Cambria Math" panose="02040503050406030204" pitchFamily="18" charset="0"/>
                              </a:rPr>
                            </m:ctrlPr>
                          </m:sSubPr>
                          <m:e>
                            <m:r>
                              <a:rPr lang="it-IT" sz="2000" i="1">
                                <a:latin typeface="Cambria Math" panose="02040503050406030204" pitchFamily="18" charset="0"/>
                                <a:ea typeface="Cambria Math" panose="02040503050406030204" pitchFamily="18" charset="0"/>
                              </a:rPr>
                              <m:t>𝑑</m:t>
                            </m:r>
                          </m:e>
                          <m:sub>
                            <m:r>
                              <a:rPr lang="it-IT" sz="2000" i="1">
                                <a:latin typeface="Cambria Math" panose="02040503050406030204" pitchFamily="18" charset="0"/>
                                <a:ea typeface="Cambria Math" panose="02040503050406030204" pitchFamily="18" charset="0"/>
                              </a:rPr>
                              <m:t>h</m:t>
                            </m:r>
                          </m:sub>
                        </m:sSub>
                      </m:den>
                    </m:f>
                    <m:r>
                      <a:rPr lang="it-IT" sz="2000" b="0" i="1" smtClean="0">
                        <a:latin typeface="Cambria Math" panose="02040503050406030204" pitchFamily="18" charset="0"/>
                        <a:ea typeface="Cambria Math" panose="02040503050406030204" pitchFamily="18" charset="0"/>
                      </a:rPr>
                      <m:t>|</m:t>
                    </m:r>
                    <m:r>
                      <a:rPr lang="it-IT" sz="2000" b="0" i="1" smtClean="0">
                        <a:latin typeface="Cambria Math" panose="02040503050406030204" pitchFamily="18" charset="0"/>
                        <a:ea typeface="Cambria Math" panose="02040503050406030204" pitchFamily="18" charset="0"/>
                      </a:rPr>
                      <m:t>𝑢</m:t>
                    </m:r>
                    <m:sSup>
                      <m:sSupPr>
                        <m:ctrlPr>
                          <a:rPr lang="it-IT" sz="2000" b="0" i="1" smtClean="0">
                            <a:latin typeface="Cambria Math" panose="02040503050406030204" pitchFamily="18" charset="0"/>
                            <a:ea typeface="Cambria Math" panose="02040503050406030204" pitchFamily="18" charset="0"/>
                          </a:rPr>
                        </m:ctrlPr>
                      </m:sSupPr>
                      <m:e>
                        <m:r>
                          <a:rPr lang="it-IT" sz="2000" b="0" i="1" smtClean="0">
                            <a:latin typeface="Cambria Math" panose="02040503050406030204" pitchFamily="18" charset="0"/>
                            <a:ea typeface="Cambria Math" panose="02040503050406030204" pitchFamily="18" charset="0"/>
                          </a:rPr>
                          <m:t>|</m:t>
                        </m:r>
                      </m:e>
                      <m:sup>
                        <m:r>
                          <a:rPr lang="it-IT" sz="2000" b="0" i="1" smtClean="0">
                            <a:latin typeface="Cambria Math" panose="02040503050406030204" pitchFamily="18" charset="0"/>
                            <a:ea typeface="Cambria Math" panose="02040503050406030204" pitchFamily="18" charset="0"/>
                          </a:rPr>
                          <m:t>3</m:t>
                        </m:r>
                      </m:sup>
                    </m:sSup>
                    <m:r>
                      <a:rPr lang="it-IT" sz="2000" b="0" i="0" smtClean="0">
                        <a:latin typeface="Cambria Math" panose="02040503050406030204" pitchFamily="18" charset="0"/>
                        <a:ea typeface="Cambria Math" panose="02040503050406030204" pitchFamily="18" charset="0"/>
                      </a:rPr>
                      <m:t>+</m:t>
                    </m:r>
                    <m:sSub>
                      <m:sSubPr>
                        <m:ctrlPr>
                          <a:rPr lang="it-IT" sz="2000" b="0" i="1" smtClean="0">
                            <a:solidFill>
                              <a:srgbClr val="FF0000"/>
                            </a:solidFill>
                            <a:latin typeface="Cambria Math" panose="02040503050406030204" pitchFamily="18" charset="0"/>
                            <a:ea typeface="Cambria Math" panose="02040503050406030204" pitchFamily="18" charset="0"/>
                          </a:rPr>
                        </m:ctrlPr>
                      </m:sSubPr>
                      <m:e>
                        <m:r>
                          <a:rPr lang="it-IT" sz="2000" b="0" i="1" smtClean="0">
                            <a:solidFill>
                              <a:srgbClr val="FF0000"/>
                            </a:solidFill>
                            <a:latin typeface="Cambria Math" panose="02040503050406030204" pitchFamily="18" charset="0"/>
                            <a:ea typeface="Cambria Math" panose="02040503050406030204" pitchFamily="18" charset="0"/>
                          </a:rPr>
                          <m:t>𝑄</m:t>
                        </m:r>
                      </m:e>
                      <m:sub>
                        <m:r>
                          <a:rPr lang="it-IT" sz="2000" b="0" i="1" smtClean="0">
                            <a:solidFill>
                              <a:srgbClr val="FF0000"/>
                            </a:solidFill>
                            <a:latin typeface="Cambria Math" panose="02040503050406030204" pitchFamily="18" charset="0"/>
                            <a:ea typeface="Cambria Math" panose="02040503050406030204" pitchFamily="18" charset="0"/>
                          </a:rPr>
                          <m:t>𝑤𝑎𝑙𝑙</m:t>
                        </m:r>
                      </m:sub>
                    </m:sSub>
                  </m:oMath>
                </a14:m>
                <a:endParaRPr lang="en-US" sz="2000" dirty="0"/>
              </a:p>
            </p:txBody>
          </p:sp>
        </mc:Choice>
        <mc:Fallback xmlns="">
          <p:sp>
            <p:nvSpPr>
              <p:cNvPr id="6" name="CasellaDiTesto 5">
                <a:extLst>
                  <a:ext uri="{FF2B5EF4-FFF2-40B4-BE49-F238E27FC236}">
                    <a16:creationId xmlns:a16="http://schemas.microsoft.com/office/drawing/2014/main" id="{2828E3D3-1E9B-D8A4-F802-52314A3EAFA6}"/>
                  </a:ext>
                </a:extLst>
              </p:cNvPr>
              <p:cNvSpPr txBox="1">
                <a:spLocks noRot="1" noChangeAspect="1" noMove="1" noResize="1" noEditPoints="1" noAdjustHandles="1" noChangeArrowheads="1" noChangeShapeType="1" noTextEdit="1"/>
              </p:cNvSpPr>
              <p:nvPr/>
            </p:nvSpPr>
            <p:spPr>
              <a:xfrm>
                <a:off x="3182312" y="1139947"/>
                <a:ext cx="7378519" cy="1681358"/>
              </a:xfrm>
              <a:prstGeom prst="rect">
                <a:avLst/>
              </a:prstGeom>
              <a:blipFill>
                <a:blip r:embed="rId2"/>
                <a:stretch>
                  <a:fillRect/>
                </a:stretch>
              </a:blipFill>
            </p:spPr>
            <p:txBody>
              <a:bodyPr/>
              <a:lstStyle/>
              <a:p>
                <a:r>
                  <a:rPr lang="it-IT">
                    <a:noFill/>
                  </a:rPr>
                  <a:t> </a:t>
                </a:r>
              </a:p>
            </p:txBody>
          </p:sp>
        </mc:Fallback>
      </mc:AlternateContent>
      <p:sp>
        <p:nvSpPr>
          <p:cNvPr id="7" name="TextBox 13">
            <a:extLst>
              <a:ext uri="{FF2B5EF4-FFF2-40B4-BE49-F238E27FC236}">
                <a16:creationId xmlns:a16="http://schemas.microsoft.com/office/drawing/2014/main" id="{C69D33F5-DC23-3F52-0A94-4EE892DF24D9}"/>
              </a:ext>
            </a:extLst>
          </p:cNvPr>
          <p:cNvSpPr txBox="1"/>
          <p:nvPr/>
        </p:nvSpPr>
        <p:spPr>
          <a:xfrm>
            <a:off x="4549" y="1271551"/>
            <a:ext cx="3280989" cy="2503249"/>
          </a:xfrm>
          <a:prstGeom prst="rect">
            <a:avLst/>
          </a:prstGeom>
          <a:noFill/>
        </p:spPr>
        <p:txBody>
          <a:bodyPr wrap="square" rtlCol="0">
            <a:spAutoFit/>
          </a:bodyPr>
          <a:lstStyle/>
          <a:p>
            <a:pPr marL="342900" indent="-342900">
              <a:spcAft>
                <a:spcPts val="2600"/>
              </a:spcAft>
              <a:buFont typeface="+mj-lt"/>
              <a:buAutoNum type="arabicPeriod"/>
            </a:pPr>
            <a:r>
              <a:rPr lang="en-GB" sz="1400" b="1" dirty="0">
                <a:latin typeface="Helvetica Neue Light"/>
              </a:rPr>
              <a:t>Conservation of the momentum</a:t>
            </a:r>
          </a:p>
          <a:p>
            <a:pPr marL="342900" indent="-342900">
              <a:spcAft>
                <a:spcPts val="2600"/>
              </a:spcAft>
              <a:buFont typeface="+mj-lt"/>
              <a:buAutoNum type="arabicPeriod"/>
            </a:pPr>
            <a:r>
              <a:rPr lang="en-GB" sz="1400" b="1" dirty="0">
                <a:latin typeface="Helvetica Neue Light"/>
              </a:rPr>
              <a:t>Conservation of the mass</a:t>
            </a:r>
          </a:p>
          <a:p>
            <a:pPr marL="342900" indent="-342900">
              <a:spcAft>
                <a:spcPts val="2600"/>
              </a:spcAft>
              <a:buFont typeface="+mj-lt"/>
              <a:buAutoNum type="arabicPeriod"/>
            </a:pPr>
            <a:r>
              <a:rPr lang="en-GB" sz="1400" b="1" dirty="0">
                <a:latin typeface="Helvetica Neue Light"/>
              </a:rPr>
              <a:t>Heat transfer equation</a:t>
            </a:r>
          </a:p>
          <a:p>
            <a:pPr>
              <a:spcAft>
                <a:spcPts val="2600"/>
              </a:spcAft>
            </a:pPr>
            <a:r>
              <a:rPr lang="en-GB" sz="1400" b="1" dirty="0">
                <a:latin typeface="Helvetica Neue Light"/>
              </a:rPr>
              <a:t>4. Convective contribute with the die</a:t>
            </a:r>
          </a:p>
          <a:p>
            <a:pPr>
              <a:spcAft>
                <a:spcPts val="2600"/>
              </a:spcAft>
            </a:pPr>
            <a:r>
              <a:rPr lang="en-GB" sz="1400" b="1" dirty="0">
                <a:latin typeface="Helvetica Neue Light"/>
              </a:rPr>
              <a:t>5. Heat transfer equation for the die</a:t>
            </a:r>
          </a:p>
        </p:txBody>
      </p:sp>
      <mc:AlternateContent xmlns:mc="http://schemas.openxmlformats.org/markup-compatibility/2006" xmlns:a14="http://schemas.microsoft.com/office/drawing/2010/main">
        <mc:Choice Requires="a14">
          <p:sp>
            <p:nvSpPr>
              <p:cNvPr id="26" name="CasellaDiTesto 25">
                <a:extLst>
                  <a:ext uri="{FF2B5EF4-FFF2-40B4-BE49-F238E27FC236}">
                    <a16:creationId xmlns:a16="http://schemas.microsoft.com/office/drawing/2014/main" id="{C68BD30E-6510-D256-5A9E-AA9A740DA790}"/>
                  </a:ext>
                </a:extLst>
              </p:cNvPr>
              <p:cNvSpPr txBox="1"/>
              <p:nvPr/>
            </p:nvSpPr>
            <p:spPr>
              <a:xfrm>
                <a:off x="3181645" y="2851069"/>
                <a:ext cx="3329657" cy="1330557"/>
              </a:xfrm>
              <a:prstGeom prst="rect">
                <a:avLst/>
              </a:prstGeom>
              <a:noFill/>
            </p:spPr>
            <p:txBody>
              <a:bodyPr wrap="square" rtlCol="0">
                <a:spAutoFit/>
              </a:bodyPr>
              <a:lstStyle/>
              <a:p>
                <a:r>
                  <a:rPr lang="en-US" b="1" dirty="0"/>
                  <a:t> </a:t>
                </a:r>
                <a14:m>
                  <m:oMath xmlns:m="http://schemas.openxmlformats.org/officeDocument/2006/math">
                    <m:sSub>
                      <m:sSubPr>
                        <m:ctrlPr>
                          <a:rPr lang="en-US" b="1" i="1" smtClean="0">
                            <a:latin typeface="Cambria Math" panose="02040503050406030204" pitchFamily="18" charset="0"/>
                          </a:rPr>
                        </m:ctrlPr>
                      </m:sSubPr>
                      <m:e>
                        <m:r>
                          <a:rPr lang="it-IT" b="1" i="1" smtClean="0">
                            <a:latin typeface="Cambria Math" panose="02040503050406030204" pitchFamily="18" charset="0"/>
                          </a:rPr>
                          <m:t>𝑸</m:t>
                        </m:r>
                      </m:e>
                      <m:sub>
                        <m:r>
                          <a:rPr lang="it-IT" b="1" i="1" smtClean="0">
                            <a:latin typeface="Cambria Math" panose="02040503050406030204" pitchFamily="18" charset="0"/>
                          </a:rPr>
                          <m:t>𝒘𝒂𝒍𝒍</m:t>
                        </m:r>
                      </m:sub>
                    </m:sSub>
                    <m:r>
                      <a:rPr lang="it-IT" b="1" i="1" smtClean="0">
                        <a:latin typeface="Cambria Math" panose="02040503050406030204" pitchFamily="18" charset="0"/>
                      </a:rPr>
                      <m:t>=</m:t>
                    </m:r>
                    <m:r>
                      <a:rPr lang="it-IT" b="1" i="1" smtClean="0">
                        <a:solidFill>
                          <a:srgbClr val="FF0000"/>
                        </a:solidFill>
                        <a:latin typeface="Cambria Math" panose="02040503050406030204" pitchFamily="18" charset="0"/>
                      </a:rPr>
                      <m:t>𝒉</m:t>
                    </m:r>
                    <m:r>
                      <a:rPr lang="it-IT" b="1" i="1" smtClean="0">
                        <a:latin typeface="Cambria Math" panose="02040503050406030204" pitchFamily="18" charset="0"/>
                      </a:rPr>
                      <m:t>𝒁</m:t>
                    </m:r>
                    <m:r>
                      <a:rPr lang="it-IT" b="1" i="1" smtClean="0">
                        <a:latin typeface="Cambria Math" panose="02040503050406030204" pitchFamily="18" charset="0"/>
                      </a:rPr>
                      <m:t>(</m:t>
                    </m:r>
                    <m:sSub>
                      <m:sSubPr>
                        <m:ctrlPr>
                          <a:rPr lang="it-IT" b="1" i="1" smtClean="0">
                            <a:latin typeface="Cambria Math" panose="02040503050406030204" pitchFamily="18" charset="0"/>
                          </a:rPr>
                        </m:ctrlPr>
                      </m:sSubPr>
                      <m:e>
                        <m:r>
                          <a:rPr lang="it-IT" b="1" i="1" smtClean="0">
                            <a:latin typeface="Cambria Math" panose="02040503050406030204" pitchFamily="18" charset="0"/>
                          </a:rPr>
                          <m:t>𝑻</m:t>
                        </m:r>
                      </m:e>
                      <m:sub>
                        <m:r>
                          <a:rPr lang="it-IT" b="1" i="1" smtClean="0">
                            <a:latin typeface="Cambria Math" panose="02040503050406030204" pitchFamily="18" charset="0"/>
                          </a:rPr>
                          <m:t>𝒅𝒊𝒆</m:t>
                        </m:r>
                      </m:sub>
                    </m:sSub>
                    <m:r>
                      <a:rPr lang="it-IT" b="1" i="1" smtClean="0">
                        <a:latin typeface="Cambria Math" panose="02040503050406030204" pitchFamily="18" charset="0"/>
                      </a:rPr>
                      <m:t>−</m:t>
                    </m:r>
                    <m:r>
                      <a:rPr lang="it-IT" b="1" i="1" smtClean="0">
                        <a:latin typeface="Cambria Math" panose="02040503050406030204" pitchFamily="18" charset="0"/>
                      </a:rPr>
                      <m:t>𝑻</m:t>
                    </m:r>
                    <m:r>
                      <a:rPr lang="it-IT" b="1" i="1" smtClean="0">
                        <a:latin typeface="Cambria Math" panose="02040503050406030204" pitchFamily="18" charset="0"/>
                      </a:rPr>
                      <m:t>)</m:t>
                    </m:r>
                  </m:oMath>
                </a14:m>
                <a:endParaRPr lang="en-US" b="1" dirty="0"/>
              </a:p>
              <a:p>
                <a:endParaRPr lang="en-US" dirty="0"/>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𝑝</m:t>
                        </m:r>
                        <m:r>
                          <a:rPr lang="en-US">
                            <a:latin typeface="Cambria Math" panose="02040503050406030204" pitchFamily="18" charset="0"/>
                          </a:rPr>
                          <m:t>2</m:t>
                        </m:r>
                      </m:sub>
                    </m:sSub>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a:latin typeface="Cambria Math" panose="02040503050406030204" pitchFamily="18" charset="0"/>
                              </a:rPr>
                              <m:t>𝜕</m:t>
                            </m:r>
                            <m:r>
                              <a:rPr lang="en-US" i="1">
                                <a:latin typeface="Cambria Math" panose="02040503050406030204" pitchFamily="18" charset="0"/>
                              </a:rPr>
                              <m:t>𝑇</m:t>
                            </m:r>
                          </m:e>
                          <m:sub>
                            <m:r>
                              <m:rPr>
                                <m:sty m:val="p"/>
                              </m:rPr>
                              <a:rPr lang="it-IT" b="0" i="0" smtClean="0">
                                <a:latin typeface="Cambria Math" panose="02040503050406030204" pitchFamily="18" charset="0"/>
                              </a:rPr>
                              <m:t>die</m:t>
                            </m:r>
                          </m:sub>
                        </m:sSub>
                      </m:num>
                      <m:den>
                        <m:r>
                          <a:rPr lang="en-US" i="1">
                            <a:latin typeface="Cambria Math" panose="02040503050406030204" pitchFamily="18" charset="0"/>
                          </a:rPr>
                          <m:t>𝛿</m:t>
                        </m:r>
                        <m:r>
                          <a:rPr lang="en-US" i="1">
                            <a:latin typeface="Cambria Math" panose="02040503050406030204" pitchFamily="18" charset="0"/>
                          </a:rPr>
                          <m:t>𝑡</m:t>
                        </m:r>
                      </m:den>
                    </m:f>
                    <m:r>
                      <a:rPr lang="en-US">
                        <a:latin typeface="Cambria Math" panose="02040503050406030204" pitchFamily="18" charset="0"/>
                      </a:rPr>
                      <m:t>=</m:t>
                    </m:r>
                    <m:r>
                      <a:rPr lang="en-US">
                        <a:latin typeface="Cambria Math" panose="02040503050406030204" pitchFamily="18" charset="0"/>
                      </a:rPr>
                      <m:t>𝛻</m:t>
                    </m:r>
                    <m:r>
                      <a:rPr lang="en-US">
                        <a:latin typeface="Cambria Math" panose="02040503050406030204" pitchFamily="18" charset="0"/>
                      </a:rPr>
                      <m:t>⋅</m:t>
                    </m:r>
                    <m:r>
                      <a:rPr lang="en-US" i="1">
                        <a:latin typeface="Cambria Math" panose="02040503050406030204" pitchFamily="18" charset="0"/>
                      </a:rPr>
                      <m:t>𝑘</m:t>
                    </m:r>
                    <m:r>
                      <a:rPr lang="en-US">
                        <a:latin typeface="Cambria Math" panose="02040503050406030204" pitchFamily="18" charset="0"/>
                      </a:rPr>
                      <m:t>𝛻</m:t>
                    </m:r>
                    <m:sSub>
                      <m:sSubPr>
                        <m:ctrlPr>
                          <a:rPr lang="en-US" i="1" smtClean="0">
                            <a:latin typeface="Cambria Math" panose="02040503050406030204" pitchFamily="18" charset="0"/>
                          </a:rPr>
                        </m:ctrlPr>
                      </m:sSubPr>
                      <m:e>
                        <m:r>
                          <a:rPr lang="it-IT" b="0" i="1" smtClean="0">
                            <a:latin typeface="Cambria Math" panose="02040503050406030204" pitchFamily="18" charset="0"/>
                          </a:rPr>
                          <m:t>𝑇</m:t>
                        </m:r>
                      </m:e>
                      <m:sub>
                        <m:r>
                          <a:rPr lang="it-IT" b="0" i="1" smtClean="0">
                            <a:latin typeface="Cambria Math" panose="02040503050406030204" pitchFamily="18" charset="0"/>
                          </a:rPr>
                          <m:t>𝑑𝑖𝑒</m:t>
                        </m:r>
                      </m:sub>
                    </m:sSub>
                  </m:oMath>
                </a14:m>
                <a:r>
                  <a:rPr lang="en-US" dirty="0"/>
                  <a:t>- </a:t>
                </a:r>
                <a14:m>
                  <m:oMath xmlns:m="http://schemas.openxmlformats.org/officeDocument/2006/math">
                    <m:sSub>
                      <m:sSubPr>
                        <m:ctrlPr>
                          <a:rPr lang="it-IT" i="1">
                            <a:solidFill>
                              <a:srgbClr val="FF0000"/>
                            </a:solidFill>
                            <a:latin typeface="Cambria Math" panose="02040503050406030204" pitchFamily="18" charset="0"/>
                            <a:ea typeface="Cambria Math" panose="02040503050406030204" pitchFamily="18" charset="0"/>
                          </a:rPr>
                        </m:ctrlPr>
                      </m:sSubPr>
                      <m:e>
                        <m:r>
                          <a:rPr lang="it-IT" i="1">
                            <a:solidFill>
                              <a:srgbClr val="FF0000"/>
                            </a:solidFill>
                            <a:latin typeface="Cambria Math" panose="02040503050406030204" pitchFamily="18" charset="0"/>
                            <a:ea typeface="Cambria Math" panose="02040503050406030204" pitchFamily="18" charset="0"/>
                          </a:rPr>
                          <m:t>𝑄</m:t>
                        </m:r>
                      </m:e>
                      <m:sub>
                        <m:r>
                          <a:rPr lang="it-IT" i="1">
                            <a:solidFill>
                              <a:srgbClr val="FF0000"/>
                            </a:solidFill>
                            <a:latin typeface="Cambria Math" panose="02040503050406030204" pitchFamily="18" charset="0"/>
                            <a:ea typeface="Cambria Math" panose="02040503050406030204" pitchFamily="18" charset="0"/>
                          </a:rPr>
                          <m:t>𝑤𝑎𝑙𝑙</m:t>
                        </m:r>
                      </m:sub>
                    </m:sSub>
                  </m:oMath>
                </a14:m>
                <a:endParaRPr lang="en-US" dirty="0"/>
              </a:p>
              <a:p>
                <a:pPr algn="ctr"/>
                <a:endParaRPr lang="en-US" dirty="0"/>
              </a:p>
            </p:txBody>
          </p:sp>
        </mc:Choice>
        <mc:Fallback xmlns="">
          <p:sp>
            <p:nvSpPr>
              <p:cNvPr id="26" name="CasellaDiTesto 25">
                <a:extLst>
                  <a:ext uri="{FF2B5EF4-FFF2-40B4-BE49-F238E27FC236}">
                    <a16:creationId xmlns:a16="http://schemas.microsoft.com/office/drawing/2014/main" id="{C68BD30E-6510-D256-5A9E-AA9A740DA790}"/>
                  </a:ext>
                </a:extLst>
              </p:cNvPr>
              <p:cNvSpPr txBox="1">
                <a:spLocks noRot="1" noChangeAspect="1" noMove="1" noResize="1" noEditPoints="1" noAdjustHandles="1" noChangeArrowheads="1" noChangeShapeType="1" noTextEdit="1"/>
              </p:cNvSpPr>
              <p:nvPr/>
            </p:nvSpPr>
            <p:spPr>
              <a:xfrm>
                <a:off x="3181645" y="2851069"/>
                <a:ext cx="3329657" cy="1330557"/>
              </a:xfrm>
              <a:prstGeom prst="rect">
                <a:avLst/>
              </a:prstGeom>
              <a:blipFill>
                <a:blip r:embed="rId3"/>
                <a:stretch>
                  <a:fillRect/>
                </a:stretch>
              </a:blipFill>
            </p:spPr>
            <p:txBody>
              <a:bodyPr/>
              <a:lstStyle/>
              <a:p>
                <a:r>
                  <a:rPr lang="it-IT">
                    <a:noFill/>
                  </a:rPr>
                  <a:t> </a:t>
                </a:r>
              </a:p>
            </p:txBody>
          </p:sp>
        </mc:Fallback>
      </mc:AlternateContent>
      <p:sp>
        <p:nvSpPr>
          <p:cNvPr id="33" name="CasellaDiTesto 32">
            <a:extLst>
              <a:ext uri="{FF2B5EF4-FFF2-40B4-BE49-F238E27FC236}">
                <a16:creationId xmlns:a16="http://schemas.microsoft.com/office/drawing/2014/main" id="{D63329A1-D5E6-B338-CFCB-02AFD2080467}"/>
              </a:ext>
            </a:extLst>
          </p:cNvPr>
          <p:cNvSpPr txBox="1"/>
          <p:nvPr/>
        </p:nvSpPr>
        <p:spPr>
          <a:xfrm>
            <a:off x="5511295" y="2841045"/>
            <a:ext cx="1541982" cy="40010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defPPr>
              <a:defRPr lang="en-US"/>
            </a:defPPr>
            <a:lvl1pPr marR="0" indent="0" algn="ctr" fontAlgn="auto" hangingPunct="0">
              <a:lnSpc>
                <a:spcPct val="100000"/>
              </a:lnSpc>
              <a:spcBef>
                <a:spcPts val="0"/>
              </a:spcBef>
              <a:spcAft>
                <a:spcPts val="0"/>
              </a:spcAft>
              <a:buClrTx/>
              <a:buSzTx/>
              <a:buFontTx/>
              <a:buNone/>
              <a:tabLst/>
              <a:defRPr sz="1900">
                <a:solidFill>
                  <a:srgbClr val="808080"/>
                </a:solidFill>
                <a:latin typeface="Helvetica Neue Light"/>
              </a:defRPr>
            </a:lvl1pPr>
          </a:lstStyle>
          <a:p>
            <a:r>
              <a:rPr lang="en-US" sz="1400" dirty="0">
                <a:solidFill>
                  <a:srgbClr val="FF0000"/>
                </a:solidFill>
              </a:rPr>
              <a:t>h is not constant</a:t>
            </a:r>
          </a:p>
        </p:txBody>
      </p:sp>
      <p:sp>
        <p:nvSpPr>
          <p:cNvPr id="3" name="CasellaDiTesto 2">
            <a:extLst>
              <a:ext uri="{FF2B5EF4-FFF2-40B4-BE49-F238E27FC236}">
                <a16:creationId xmlns:a16="http://schemas.microsoft.com/office/drawing/2014/main" id="{59E97AF0-3C67-3EC0-A199-0635B36CA357}"/>
              </a:ext>
            </a:extLst>
          </p:cNvPr>
          <p:cNvSpPr txBox="1"/>
          <p:nvPr/>
        </p:nvSpPr>
        <p:spPr>
          <a:xfrm>
            <a:off x="1331204" y="4764820"/>
            <a:ext cx="2469874" cy="307777"/>
          </a:xfrm>
          <a:prstGeom prst="rect">
            <a:avLst/>
          </a:prstGeom>
          <a:noFill/>
        </p:spPr>
        <p:txBody>
          <a:bodyPr wrap="square" rtlCol="0">
            <a:spAutoFit/>
          </a:bodyPr>
          <a:lstStyle>
            <a:defPPr>
              <a:defRPr lang="it-IT"/>
            </a:defPPr>
            <a:lvl1pPr>
              <a:defRPr b="1">
                <a:latin typeface="Arial" panose="020B0604020202020204" pitchFamily="34" charset="0"/>
                <a:cs typeface="Arial" panose="020B0604020202020204" pitchFamily="34" charset="0"/>
              </a:defRPr>
            </a:lvl1pPr>
          </a:lstStyle>
          <a:p>
            <a:r>
              <a:rPr lang="en-US" sz="1400" dirty="0"/>
              <a:t>Density Approach </a:t>
            </a:r>
          </a:p>
        </p:txBody>
      </p:sp>
      <p:pic>
        <p:nvPicPr>
          <p:cNvPr id="4" name="Immagine 3">
            <a:extLst>
              <a:ext uri="{FF2B5EF4-FFF2-40B4-BE49-F238E27FC236}">
                <a16:creationId xmlns:a16="http://schemas.microsoft.com/office/drawing/2014/main" id="{C97971BA-35CD-FAB8-5B7E-B8A8C0957A2C}"/>
              </a:ext>
            </a:extLst>
          </p:cNvPr>
          <p:cNvPicPr>
            <a:picLocks noChangeAspect="1"/>
          </p:cNvPicPr>
          <p:nvPr/>
        </p:nvPicPr>
        <p:blipFill>
          <a:blip r:embed="rId4"/>
          <a:stretch>
            <a:fillRect/>
          </a:stretch>
        </p:blipFill>
        <p:spPr>
          <a:xfrm>
            <a:off x="238749" y="5008588"/>
            <a:ext cx="3695220" cy="691460"/>
          </a:xfrm>
          <a:prstGeom prst="rect">
            <a:avLst/>
          </a:prstGeom>
        </p:spPr>
      </p:pic>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466C73E8-2225-2FA8-42B2-47487FADB0E3}"/>
                  </a:ext>
                </a:extLst>
              </p:cNvPr>
              <p:cNvSpPr txBox="1"/>
              <p:nvPr/>
            </p:nvSpPr>
            <p:spPr>
              <a:xfrm>
                <a:off x="514738" y="5586449"/>
                <a:ext cx="3312214" cy="738664"/>
              </a:xfrm>
              <a:prstGeom prst="rect">
                <a:avLst/>
              </a:prstGeom>
              <a:noFill/>
            </p:spPr>
            <p:txBody>
              <a:bodyPr wrap="square">
                <a:spAutoFit/>
              </a:bodyPr>
              <a:lstStyle/>
              <a:p>
                <a14:m>
                  <m:oMath xmlns:m="http://schemas.openxmlformats.org/officeDocument/2006/math">
                    <m:r>
                      <a:rPr lang="en-US" sz="1400" i="1" smtClean="0">
                        <a:effectLst/>
                        <a:latin typeface="Cambria Math" panose="02040503050406030204" pitchFamily="18" charset="0"/>
                        <a:ea typeface="Times New Roman" panose="02020603050405020304" pitchFamily="18" charset="0"/>
                        <a:cs typeface="Times New Roman" panose="02020603050405020304" pitchFamily="18" charset="0"/>
                      </a:rPr>
                      <m:t>𝜃</m:t>
                    </m:r>
                    <m:r>
                      <a:rPr lang="en-US" sz="1400" i="1" smtClean="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400" i="1" dirty="0">
                    <a:effectLst/>
                    <a:latin typeface="Arial" panose="020B0604020202020204" pitchFamily="34" charset="0"/>
                    <a:ea typeface="Times New Roman" panose="02020603050405020304" pitchFamily="18" charset="0"/>
                    <a:cs typeface="Arial" panose="020B0604020202020204" pitchFamily="34" charset="0"/>
                  </a:rPr>
                  <a:t>output material volume factor</a:t>
                </a:r>
              </a:p>
              <a:p>
                <a:r>
                  <a:rPr lang="en-US" sz="1400" dirty="0">
                    <a:solidFill>
                      <a:srgbClr val="FF0000"/>
                    </a:solidFill>
                    <a:latin typeface="Arial" panose="020B0604020202020204" pitchFamily="34" charset="0"/>
                    <a:cs typeface="Arial" panose="020B0604020202020204" pitchFamily="34" charset="0"/>
                  </a:rPr>
                  <a:t>0 </a:t>
                </a:r>
                <a:r>
                  <a:rPr lang="en-US" sz="1400" i="1" dirty="0">
                    <a:solidFill>
                      <a:srgbClr val="FF0000"/>
                    </a:solidFill>
                    <a:latin typeface="Arial" panose="020B0604020202020204" pitchFamily="34" charset="0"/>
                    <a:cs typeface="Arial" panose="020B0604020202020204" pitchFamily="34" charset="0"/>
                  </a:rPr>
                  <a:t>solid</a:t>
                </a:r>
              </a:p>
              <a:p>
                <a:r>
                  <a:rPr lang="en-US" sz="1400" dirty="0">
                    <a:solidFill>
                      <a:srgbClr val="FF0000"/>
                    </a:solidFill>
                    <a:latin typeface="Arial" panose="020B0604020202020204" pitchFamily="34" charset="0"/>
                    <a:cs typeface="Arial" panose="020B0604020202020204" pitchFamily="34" charset="0"/>
                  </a:rPr>
                  <a:t>1</a:t>
                </a:r>
                <a:r>
                  <a:rPr lang="en-US" sz="1400" i="1" dirty="0">
                    <a:solidFill>
                      <a:srgbClr val="FF0000"/>
                    </a:solidFill>
                    <a:latin typeface="Arial" panose="020B0604020202020204" pitchFamily="34" charset="0"/>
                    <a:cs typeface="Arial" panose="020B0604020202020204" pitchFamily="34" charset="0"/>
                  </a:rPr>
                  <a:t> liquid</a:t>
                </a:r>
                <a:endParaRPr lang="en-US" sz="3200" i="1" dirty="0">
                  <a:solidFill>
                    <a:srgbClr val="FF0000"/>
                  </a:solidFill>
                </a:endParaRPr>
              </a:p>
            </p:txBody>
          </p:sp>
        </mc:Choice>
        <mc:Fallback xmlns="">
          <p:sp>
            <p:nvSpPr>
              <p:cNvPr id="5" name="CasellaDiTesto 4">
                <a:extLst>
                  <a:ext uri="{FF2B5EF4-FFF2-40B4-BE49-F238E27FC236}">
                    <a16:creationId xmlns:a16="http://schemas.microsoft.com/office/drawing/2014/main" id="{466C73E8-2225-2FA8-42B2-47487FADB0E3}"/>
                  </a:ext>
                </a:extLst>
              </p:cNvPr>
              <p:cNvSpPr txBox="1">
                <a:spLocks noRot="1" noChangeAspect="1" noMove="1" noResize="1" noEditPoints="1" noAdjustHandles="1" noChangeArrowheads="1" noChangeShapeType="1" noTextEdit="1"/>
              </p:cNvSpPr>
              <p:nvPr/>
            </p:nvSpPr>
            <p:spPr>
              <a:xfrm>
                <a:off x="514738" y="5586449"/>
                <a:ext cx="3312214" cy="738664"/>
              </a:xfrm>
              <a:prstGeom prst="rect">
                <a:avLst/>
              </a:prstGeom>
              <a:blipFill>
                <a:blip r:embed="rId5"/>
                <a:stretch>
                  <a:fillRect l="-551" t="-820" b="-7377"/>
                </a:stretch>
              </a:blipFill>
            </p:spPr>
            <p:txBody>
              <a:bodyPr/>
              <a:lstStyle/>
              <a:p>
                <a:r>
                  <a:rPr lang="it-IT">
                    <a:noFill/>
                  </a:rPr>
                  <a:t> </a:t>
                </a:r>
              </a:p>
            </p:txBody>
          </p:sp>
        </mc:Fallback>
      </mc:AlternateContent>
      <p:pic>
        <p:nvPicPr>
          <p:cNvPr id="21" name="Immagine 20">
            <a:extLst>
              <a:ext uri="{FF2B5EF4-FFF2-40B4-BE49-F238E27FC236}">
                <a16:creationId xmlns:a16="http://schemas.microsoft.com/office/drawing/2014/main" id="{8F11729B-4DE7-9BEC-0DE5-818F902596FE}"/>
              </a:ext>
            </a:extLst>
          </p:cNvPr>
          <p:cNvPicPr>
            <a:picLocks noChangeAspect="1"/>
          </p:cNvPicPr>
          <p:nvPr/>
        </p:nvPicPr>
        <p:blipFill>
          <a:blip r:embed="rId6"/>
          <a:stretch>
            <a:fillRect/>
          </a:stretch>
        </p:blipFill>
        <p:spPr>
          <a:xfrm>
            <a:off x="4185917" y="5072597"/>
            <a:ext cx="3312215" cy="1221000"/>
          </a:xfrm>
          <a:prstGeom prst="rect">
            <a:avLst/>
          </a:prstGeom>
        </p:spPr>
      </p:pic>
      <p:sp>
        <p:nvSpPr>
          <p:cNvPr id="23" name="CasellaDiTesto 22">
            <a:extLst>
              <a:ext uri="{FF2B5EF4-FFF2-40B4-BE49-F238E27FC236}">
                <a16:creationId xmlns:a16="http://schemas.microsoft.com/office/drawing/2014/main" id="{62C85A86-14D0-ABE5-04FB-F097CF9310B0}"/>
              </a:ext>
            </a:extLst>
          </p:cNvPr>
          <p:cNvSpPr txBox="1"/>
          <p:nvPr/>
        </p:nvSpPr>
        <p:spPr>
          <a:xfrm>
            <a:off x="4465021" y="4758136"/>
            <a:ext cx="2918550" cy="307777"/>
          </a:xfrm>
          <a:prstGeom prst="rect">
            <a:avLst/>
          </a:prstGeom>
          <a:noFill/>
        </p:spPr>
        <p:txBody>
          <a:bodyPr wrap="square" rtlCol="0">
            <a:spAutoFit/>
          </a:bodyPr>
          <a:lstStyle>
            <a:defPPr>
              <a:defRPr lang="en-US"/>
            </a:defPPr>
            <a:lvl1pPr>
              <a:defRPr sz="1400" b="1">
                <a:latin typeface="Arial" panose="020B0604020202020204" pitchFamily="34" charset="0"/>
                <a:cs typeface="Arial" panose="020B0604020202020204" pitchFamily="34" charset="0"/>
              </a:defRPr>
            </a:lvl1pPr>
          </a:lstStyle>
          <a:p>
            <a:r>
              <a:rPr lang="en-US" dirty="0"/>
              <a:t>Penalization functions</a:t>
            </a:r>
          </a:p>
        </p:txBody>
      </p:sp>
      <p:sp>
        <p:nvSpPr>
          <p:cNvPr id="34" name="CasellaDiTesto 33">
            <a:extLst>
              <a:ext uri="{FF2B5EF4-FFF2-40B4-BE49-F238E27FC236}">
                <a16:creationId xmlns:a16="http://schemas.microsoft.com/office/drawing/2014/main" id="{F3460CCB-63D1-56E8-D9C3-D5E38CD626CE}"/>
              </a:ext>
            </a:extLst>
          </p:cNvPr>
          <p:cNvSpPr txBox="1"/>
          <p:nvPr/>
        </p:nvSpPr>
        <p:spPr>
          <a:xfrm>
            <a:off x="7459281" y="5137162"/>
            <a:ext cx="2271240" cy="1077218"/>
          </a:xfrm>
          <a:prstGeom prst="rect">
            <a:avLst/>
          </a:prstGeom>
          <a:noFill/>
        </p:spPr>
        <p:txBody>
          <a:bodyPr wrap="square">
            <a:spAutoFit/>
          </a:bodyPr>
          <a:lstStyle/>
          <a:p>
            <a:r>
              <a:rPr lang="en-US" sz="1600" i="1" dirty="0"/>
              <a:t>Permeability</a:t>
            </a:r>
          </a:p>
          <a:p>
            <a:r>
              <a:rPr lang="en-US" sz="1600" i="1" dirty="0"/>
              <a:t>Conductivity</a:t>
            </a:r>
          </a:p>
          <a:p>
            <a:r>
              <a:rPr lang="en-US" sz="1600" i="1" dirty="0"/>
              <a:t>Density</a:t>
            </a:r>
          </a:p>
          <a:p>
            <a:r>
              <a:rPr lang="en-US" sz="1600" i="1" dirty="0"/>
              <a:t>Specific Heat Capacity</a:t>
            </a:r>
          </a:p>
        </p:txBody>
      </p:sp>
      <p:cxnSp>
        <p:nvCxnSpPr>
          <p:cNvPr id="48" name="Connettore 2 47">
            <a:extLst>
              <a:ext uri="{FF2B5EF4-FFF2-40B4-BE49-F238E27FC236}">
                <a16:creationId xmlns:a16="http://schemas.microsoft.com/office/drawing/2014/main" id="{06EA9DDA-5857-3C8E-AB45-E5C9F49F0446}"/>
              </a:ext>
            </a:extLst>
          </p:cNvPr>
          <p:cNvCxnSpPr>
            <a:cxnSpLocks/>
          </p:cNvCxnSpPr>
          <p:nvPr/>
        </p:nvCxnSpPr>
        <p:spPr>
          <a:xfrm flipV="1">
            <a:off x="6361056" y="2678086"/>
            <a:ext cx="2068583" cy="941198"/>
          </a:xfrm>
          <a:prstGeom prst="straightConnector1">
            <a:avLst/>
          </a:prstGeom>
          <a:noFill/>
          <a:ln w="50800" cap="flat">
            <a:solidFill>
              <a:srgbClr val="FF0000"/>
            </a:solidFill>
            <a:prstDash val="solid"/>
            <a:round/>
            <a:headEnd type="triangle"/>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49" name="Parentesi graffa chiusa 48">
            <a:extLst>
              <a:ext uri="{FF2B5EF4-FFF2-40B4-BE49-F238E27FC236}">
                <a16:creationId xmlns:a16="http://schemas.microsoft.com/office/drawing/2014/main" id="{0F957444-1049-FCD0-77FA-67175594F33A}"/>
              </a:ext>
            </a:extLst>
          </p:cNvPr>
          <p:cNvSpPr/>
          <p:nvPr/>
        </p:nvSpPr>
        <p:spPr>
          <a:xfrm>
            <a:off x="8655537" y="1194878"/>
            <a:ext cx="564907" cy="1578090"/>
          </a:xfrm>
          <a:prstGeom prst="rightBrace">
            <a:avLst/>
          </a:prstGeom>
          <a:noFill/>
          <a:ln w="19050" cap="flat">
            <a:solidFill>
              <a:schemeClr val="tx1"/>
            </a:solidFill>
            <a:prstDash val="solid"/>
            <a:round/>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it-IT" sz="1800" b="0" i="0" u="none" strike="noStrike" cap="none" spc="0" normalizeH="0" baseline="0">
              <a:ln>
                <a:noFill/>
              </a:ln>
              <a:solidFill>
                <a:srgbClr val="000000"/>
              </a:solidFill>
              <a:effectLst/>
              <a:uFillTx/>
            </a:endParaRPr>
          </a:p>
        </p:txBody>
      </p:sp>
      <p:sp>
        <p:nvSpPr>
          <p:cNvPr id="50" name="TextBox 44">
            <a:extLst>
              <a:ext uri="{FF2B5EF4-FFF2-40B4-BE49-F238E27FC236}">
                <a16:creationId xmlns:a16="http://schemas.microsoft.com/office/drawing/2014/main" id="{8959FA6C-6F5C-C0F6-108F-EA9E53A1E3CC}"/>
              </a:ext>
            </a:extLst>
          </p:cNvPr>
          <p:cNvSpPr txBox="1"/>
          <p:nvPr/>
        </p:nvSpPr>
        <p:spPr>
          <a:xfrm>
            <a:off x="9149196" y="1734956"/>
            <a:ext cx="1626333" cy="523220"/>
          </a:xfrm>
          <a:prstGeom prst="rect">
            <a:avLst/>
          </a:prstGeom>
          <a:noFill/>
        </p:spPr>
        <p:txBody>
          <a:bodyPr wrap="square" rtlCol="0">
            <a:spAutoFit/>
          </a:bodyPr>
          <a:lstStyle/>
          <a:p>
            <a:pPr algn="ctr"/>
            <a:r>
              <a:rPr lang="en-GB" sz="1400" b="1" dirty="0">
                <a:latin typeface="Helvetica Neue Light"/>
              </a:rPr>
              <a:t>Non-Isothermal Pipe Flow Interface</a:t>
            </a:r>
          </a:p>
        </p:txBody>
      </p:sp>
      <p:sp>
        <p:nvSpPr>
          <p:cNvPr id="51" name="TextBox 44">
            <a:extLst>
              <a:ext uri="{FF2B5EF4-FFF2-40B4-BE49-F238E27FC236}">
                <a16:creationId xmlns:a16="http://schemas.microsoft.com/office/drawing/2014/main" id="{32F4CF3A-2E31-D121-1337-38EB321D31A5}"/>
              </a:ext>
            </a:extLst>
          </p:cNvPr>
          <p:cNvSpPr txBox="1"/>
          <p:nvPr/>
        </p:nvSpPr>
        <p:spPr>
          <a:xfrm>
            <a:off x="5924297" y="1174187"/>
            <a:ext cx="1980260" cy="523220"/>
          </a:xfrm>
          <a:prstGeom prst="rect">
            <a:avLst/>
          </a:prstGeom>
          <a:noFill/>
        </p:spPr>
        <p:txBody>
          <a:bodyPr wrap="square" rtlCol="0">
            <a:spAutoFit/>
          </a:bodyPr>
          <a:lstStyle/>
          <a:p>
            <a:pPr algn="ctr"/>
            <a:r>
              <a:rPr lang="en-GB" sz="1400" dirty="0">
                <a:solidFill>
                  <a:srgbClr val="FF0000"/>
                </a:solidFill>
                <a:latin typeface="Helvetica Neue Light"/>
              </a:rPr>
              <a:t>Hydraulic diameter variable along the path</a:t>
            </a:r>
          </a:p>
        </p:txBody>
      </p:sp>
      <p:sp>
        <p:nvSpPr>
          <p:cNvPr id="52" name="Ovale 51">
            <a:extLst>
              <a:ext uri="{FF2B5EF4-FFF2-40B4-BE49-F238E27FC236}">
                <a16:creationId xmlns:a16="http://schemas.microsoft.com/office/drawing/2014/main" id="{8C257E6A-C015-E776-F0B9-9D56B4242EFD}"/>
              </a:ext>
            </a:extLst>
          </p:cNvPr>
          <p:cNvSpPr/>
          <p:nvPr/>
        </p:nvSpPr>
        <p:spPr>
          <a:xfrm>
            <a:off x="5285715" y="1435797"/>
            <a:ext cx="253467" cy="337144"/>
          </a:xfrm>
          <a:prstGeom prst="ellipse">
            <a:avLst/>
          </a:prstGeom>
          <a:noFill/>
          <a:ln w="19050" cap="flat">
            <a:solidFill>
              <a:srgbClr val="FF0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j-lt"/>
              <a:ea typeface="+mj-ea"/>
              <a:cs typeface="+mj-cs"/>
              <a:sym typeface="Calibri"/>
            </a:endParaRPr>
          </a:p>
        </p:txBody>
      </p:sp>
      <p:sp>
        <p:nvSpPr>
          <p:cNvPr id="18" name="TextBox 44">
            <a:extLst>
              <a:ext uri="{FF2B5EF4-FFF2-40B4-BE49-F238E27FC236}">
                <a16:creationId xmlns:a16="http://schemas.microsoft.com/office/drawing/2014/main" id="{BC869E8F-6BED-EFC5-5DCD-34F448992FAF}"/>
              </a:ext>
            </a:extLst>
          </p:cNvPr>
          <p:cNvSpPr txBox="1"/>
          <p:nvPr/>
        </p:nvSpPr>
        <p:spPr>
          <a:xfrm>
            <a:off x="6660922" y="3398094"/>
            <a:ext cx="2332402" cy="523220"/>
          </a:xfrm>
          <a:prstGeom prst="rect">
            <a:avLst/>
          </a:prstGeom>
          <a:noFill/>
        </p:spPr>
        <p:txBody>
          <a:bodyPr wrap="square" rtlCol="0">
            <a:spAutoFit/>
          </a:bodyPr>
          <a:lstStyle/>
          <a:p>
            <a:pPr algn="ctr"/>
            <a:r>
              <a:rPr lang="en-GB" sz="1400" b="1" dirty="0">
                <a:latin typeface="Helvetica Neue Light"/>
              </a:rPr>
              <a:t>Heat Transfer in Solid and Fluid interface</a:t>
            </a:r>
          </a:p>
        </p:txBody>
      </p:sp>
      <p:pic>
        <p:nvPicPr>
          <p:cNvPr id="22" name="Immagine 21">
            <a:extLst>
              <a:ext uri="{FF2B5EF4-FFF2-40B4-BE49-F238E27FC236}">
                <a16:creationId xmlns:a16="http://schemas.microsoft.com/office/drawing/2014/main" id="{2ACE88C7-119A-3439-6048-AE14ED54C71F}"/>
              </a:ext>
            </a:extLst>
          </p:cNvPr>
          <p:cNvPicPr>
            <a:picLocks noChangeAspect="1"/>
          </p:cNvPicPr>
          <p:nvPr/>
        </p:nvPicPr>
        <p:blipFill>
          <a:blip r:embed="rId7"/>
          <a:stretch>
            <a:fillRect/>
          </a:stretch>
        </p:blipFill>
        <p:spPr>
          <a:xfrm>
            <a:off x="8994115" y="2338825"/>
            <a:ext cx="3133431" cy="1616381"/>
          </a:xfrm>
          <a:prstGeom prst="rect">
            <a:avLst/>
          </a:prstGeom>
        </p:spPr>
      </p:pic>
      <p:sp>
        <p:nvSpPr>
          <p:cNvPr id="24" name="Rettangolo 23">
            <a:extLst>
              <a:ext uri="{FF2B5EF4-FFF2-40B4-BE49-F238E27FC236}">
                <a16:creationId xmlns:a16="http://schemas.microsoft.com/office/drawing/2014/main" id="{950D2A78-F753-96C5-E9D7-7EF8A80A02A5}"/>
              </a:ext>
            </a:extLst>
          </p:cNvPr>
          <p:cNvSpPr/>
          <p:nvPr/>
        </p:nvSpPr>
        <p:spPr>
          <a:xfrm>
            <a:off x="64454" y="3871274"/>
            <a:ext cx="8803100" cy="523220"/>
          </a:xfrm>
          <a:prstGeom prst="rect">
            <a:avLst/>
          </a:prstGeom>
        </p:spPr>
        <p:txBody>
          <a:bodyPr wrap="square">
            <a:spAutoFit/>
          </a:bodyPr>
          <a:lstStyle/>
          <a:p>
            <a:pPr algn="ctr"/>
            <a:r>
              <a:rPr lang="en-US" sz="1400" dirty="0">
                <a:solidFill>
                  <a:srgbClr val="FF0000"/>
                </a:solidFill>
              </a:rPr>
              <a:t>Phase change of nitrogen is not simulated</a:t>
            </a:r>
          </a:p>
          <a:p>
            <a:pPr algn="ctr"/>
            <a:r>
              <a:rPr lang="en-US" sz="1400" dirty="0">
                <a:solidFill>
                  <a:srgbClr val="FF0000"/>
                </a:solidFill>
              </a:rPr>
              <a:t> C</a:t>
            </a:r>
            <a:r>
              <a:rPr lang="en-US" sz="1400" baseline="-25000" dirty="0">
                <a:solidFill>
                  <a:srgbClr val="FF0000"/>
                </a:solidFill>
              </a:rPr>
              <a:t>p</a:t>
            </a:r>
            <a:r>
              <a:rPr lang="en-US" sz="1400" dirty="0">
                <a:solidFill>
                  <a:srgbClr val="FF0000"/>
                </a:solidFill>
              </a:rPr>
              <a:t>, </a:t>
            </a:r>
            <a:r>
              <a:rPr lang="en-US" sz="1400" dirty="0">
                <a:solidFill>
                  <a:srgbClr val="FF0000"/>
                </a:solidFill>
                <a:latin typeface="Symbol" panose="05050102010706020507" pitchFamily="18" charset="2"/>
              </a:rPr>
              <a:t>r</a:t>
            </a:r>
            <a:r>
              <a:rPr lang="en-US" sz="1400" dirty="0">
                <a:solidFill>
                  <a:srgbClr val="FF0000"/>
                </a:solidFill>
              </a:rPr>
              <a:t>, k function of temperature to consider the effect of nitrogen phase change (</a:t>
            </a:r>
            <a:r>
              <a:rPr lang="en-US" sz="1400" b="1" dirty="0">
                <a:solidFill>
                  <a:srgbClr val="FF0000"/>
                </a:solidFill>
              </a:rPr>
              <a:t>Homogenous fluid model</a:t>
            </a:r>
            <a:r>
              <a:rPr lang="en-US" sz="1400" dirty="0">
                <a:solidFill>
                  <a:srgbClr val="FF0000"/>
                </a:solidFill>
              </a:rPr>
              <a:t>)</a:t>
            </a:r>
          </a:p>
        </p:txBody>
      </p:sp>
      <p:sp>
        <p:nvSpPr>
          <p:cNvPr id="29" name="CasellaDiTesto 28">
            <a:extLst>
              <a:ext uri="{FF2B5EF4-FFF2-40B4-BE49-F238E27FC236}">
                <a16:creationId xmlns:a16="http://schemas.microsoft.com/office/drawing/2014/main" id="{45413A5F-9A63-28AB-AA46-E0F48FD9D5F5}"/>
              </a:ext>
            </a:extLst>
          </p:cNvPr>
          <p:cNvSpPr txBox="1"/>
          <p:nvPr/>
        </p:nvSpPr>
        <p:spPr>
          <a:xfrm>
            <a:off x="23227" y="4456451"/>
            <a:ext cx="3777851" cy="338554"/>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600" b="1" dirty="0">
                <a:solidFill>
                  <a:schemeClr val="tx1"/>
                </a:solidFill>
              </a:rPr>
              <a:t>Topological Optimization interface</a:t>
            </a:r>
            <a:endParaRPr lang="it-IT" sz="1600" dirty="0"/>
          </a:p>
        </p:txBody>
      </p:sp>
      <p:pic>
        <p:nvPicPr>
          <p:cNvPr id="30" name="Immagine 29">
            <a:extLst>
              <a:ext uri="{FF2B5EF4-FFF2-40B4-BE49-F238E27FC236}">
                <a16:creationId xmlns:a16="http://schemas.microsoft.com/office/drawing/2014/main" id="{F0AD33DC-C558-DDE3-63AE-987988804ECF}"/>
              </a:ext>
            </a:extLst>
          </p:cNvPr>
          <p:cNvPicPr>
            <a:picLocks noChangeAspect="1"/>
          </p:cNvPicPr>
          <p:nvPr/>
        </p:nvPicPr>
        <p:blipFill>
          <a:blip r:embed="rId8"/>
          <a:stretch>
            <a:fillRect/>
          </a:stretch>
        </p:blipFill>
        <p:spPr>
          <a:xfrm>
            <a:off x="9773516" y="4795005"/>
            <a:ext cx="1995960" cy="2002526"/>
          </a:xfrm>
          <a:prstGeom prst="rect">
            <a:avLst/>
          </a:prstGeom>
        </p:spPr>
      </p:pic>
      <p:sp>
        <p:nvSpPr>
          <p:cNvPr id="31" name="CasellaDiTesto 30">
            <a:extLst>
              <a:ext uri="{FF2B5EF4-FFF2-40B4-BE49-F238E27FC236}">
                <a16:creationId xmlns:a16="http://schemas.microsoft.com/office/drawing/2014/main" id="{A960FCBB-9EED-EB47-F9C8-8A7898981C91}"/>
              </a:ext>
            </a:extLst>
          </p:cNvPr>
          <p:cNvSpPr txBox="1"/>
          <p:nvPr/>
        </p:nvSpPr>
        <p:spPr>
          <a:xfrm>
            <a:off x="9204781" y="4466805"/>
            <a:ext cx="3133430" cy="338554"/>
          </a:xfrm>
          <a:prstGeom prst="rect">
            <a:avLst/>
          </a:prstGeom>
          <a:noFill/>
        </p:spPr>
        <p:txBody>
          <a:bodyPr wrap="square" rtlCol="0">
            <a:spAutoFit/>
          </a:bodyPr>
          <a:lstStyle/>
          <a:p>
            <a:pPr algn="ctr"/>
            <a:r>
              <a:rPr lang="en-US" sz="1600" b="1" dirty="0">
                <a:latin typeface="Helvetica Neue Light"/>
                <a:sym typeface="Helvetica Neue Light"/>
              </a:rPr>
              <a:t>Porous domain virtually milled</a:t>
            </a:r>
          </a:p>
        </p:txBody>
      </p:sp>
    </p:spTree>
    <p:extLst>
      <p:ext uri="{BB962C8B-B14F-4D97-AF65-F5344CB8AC3E}">
        <p14:creationId xmlns:p14="http://schemas.microsoft.com/office/powerpoint/2010/main" val="4633340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3" grpId="0"/>
      <p:bldP spid="34" grpId="0"/>
      <p:bldP spid="29" grpId="0"/>
      <p:bldP spid="31" grpId="0"/>
    </p:bldLst>
  </p:timing>
</p:sld>
</file>

<file path=ppt/theme/theme1.xml><?xml version="1.0" encoding="utf-8"?>
<a:theme xmlns:a="http://schemas.openxmlformats.org/drawingml/2006/main" name="DISMI-TECH">
  <a:themeElements>
    <a:clrScheme name="Tema di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Tema di Office">
      <a:majorFont>
        <a:latin typeface="Calibri"/>
        <a:ea typeface="Calibri"/>
        <a:cs typeface="Calibri"/>
      </a:majorFont>
      <a:minorFont>
        <a:latin typeface="Helvetica"/>
        <a:ea typeface="Helvetica"/>
        <a:cs typeface="Helvetica"/>
      </a:minorFont>
    </a:fontScheme>
    <a:fmtScheme name="Tema di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508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91439" rIns="91439" bIns="9143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50800" cap="flat">
          <a:solidFill>
            <a:schemeClr val="accent1"/>
          </a:solidFill>
          <a:prstDash val="solid"/>
          <a:round/>
        </a:ln>
        <a:effectLst>
          <a:outerShdw blurRad="76200" dist="381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3" id="{FE77B8AA-1CFF-448E-AA43-18AE1B795FBB}" vid="{BFCE9CCB-81D3-4291-A15D-FE6C3ADFF0C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6874</TotalTime>
  <Words>1418</Words>
  <Application>Microsoft Office PowerPoint</Application>
  <PresentationFormat>Widescreen</PresentationFormat>
  <Paragraphs>185</Paragraphs>
  <Slides>16</Slides>
  <Notes>6</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Aptos</vt:lpstr>
      <vt:lpstr>Arial</vt:lpstr>
      <vt:lpstr>Calibri</vt:lpstr>
      <vt:lpstr>Cambria Math</vt:lpstr>
      <vt:lpstr>Helvetica</vt:lpstr>
      <vt:lpstr>Helvetica Neue</vt:lpstr>
      <vt:lpstr>Helvetica Neue Light</vt:lpstr>
      <vt:lpstr>Helvetica Neue LT Std 55 Roman</vt:lpstr>
      <vt:lpstr>Symbol</vt:lpstr>
      <vt:lpstr>Times New Roman</vt:lpstr>
      <vt:lpstr>DISMI-TECH</vt:lpstr>
      <vt:lpstr>Advanced multi-physics models for the optimization of the hot extrusion process of light alloys </vt:lpstr>
      <vt:lpstr>The hot extrusion process of light alloys </vt:lpstr>
      <vt:lpstr>From real process to numerical simulation</vt:lpstr>
      <vt:lpstr>Model Implementation (Uncooled Extrusion Process) </vt:lpstr>
      <vt:lpstr>Model Implementation (Extrusion Process with Nitrogen Cooling) </vt:lpstr>
      <vt:lpstr>Model Implementation (Extrusion defects)</vt:lpstr>
      <vt:lpstr>Equations (Material Flow and Heat Exchange) </vt:lpstr>
      <vt:lpstr>Equations (Die-stress analysis)</vt:lpstr>
      <vt:lpstr>Equations (Nitrogen Cooling)</vt:lpstr>
      <vt:lpstr>Equations (Extrusion defects)</vt:lpstr>
      <vt:lpstr>PowerPoint Presentation</vt:lpstr>
      <vt:lpstr>PowerPoint Presentation</vt:lpstr>
      <vt:lpstr>PowerPoint Presentation</vt:lpstr>
      <vt:lpstr>PowerPoint Presentation</vt:lpstr>
      <vt:lpstr>Conclusions</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multi-physics models for the optimization of the hot extrusion process of light alloys </dc:title>
  <dc:creator>RICCARDO PELACCIA</dc:creator>
  <cp:lastModifiedBy>Lorenzo Malagoli</cp:lastModifiedBy>
  <cp:revision>112</cp:revision>
  <dcterms:created xsi:type="dcterms:W3CDTF">2024-09-19T09:40:56Z</dcterms:created>
  <dcterms:modified xsi:type="dcterms:W3CDTF">2024-10-14T15:09:33Z</dcterms:modified>
</cp:coreProperties>
</file>