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12.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3.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14.xml" ContentType="application/vnd.openxmlformats-officedocument.presentationml.notesSlide+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notesSlides/notesSlide18.xml" ContentType="application/vnd.openxmlformats-officedocument.presentationml.notesSlide+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19.xml" ContentType="application/vnd.openxmlformats-officedocument.presentationml.notesSlide+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notesSlides/notesSlide20.xml" ContentType="application/vnd.openxmlformats-officedocument.presentationml.notesSlide+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notesSlides/notesSlide21.xml" ContentType="application/vnd.openxmlformats-officedocument.presentationml.notesSlide+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notesSlides/notesSlide22.xml" ContentType="application/vnd.openxmlformats-officedocument.presentationml.notesSlide+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notesSlides/notesSlide23.xml" ContentType="application/vnd.openxmlformats-officedocument.presentationml.notesSlide+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notesSlides/notesSlide24.xml" ContentType="application/vnd.openxmlformats-officedocument.presentationml.notesSlide+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notesSlides/notesSlide25.xml" ContentType="application/vnd.openxmlformats-officedocument.presentationml.notesSlide+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notesSlides/notesSlide26.xml" ContentType="application/vnd.openxmlformats-officedocument.presentationml.notesSlide+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57" r:id="rId2"/>
    <p:sldId id="597" r:id="rId3"/>
    <p:sldId id="600" r:id="rId4"/>
    <p:sldId id="601" r:id="rId5"/>
    <p:sldId id="605" r:id="rId6"/>
    <p:sldId id="606" r:id="rId7"/>
    <p:sldId id="611" r:id="rId8"/>
    <p:sldId id="612" r:id="rId9"/>
    <p:sldId id="613" r:id="rId10"/>
    <p:sldId id="618" r:id="rId11"/>
    <p:sldId id="619" r:id="rId12"/>
    <p:sldId id="615" r:id="rId13"/>
    <p:sldId id="620" r:id="rId14"/>
    <p:sldId id="627" r:id="rId15"/>
    <p:sldId id="631" r:id="rId16"/>
    <p:sldId id="633" r:id="rId17"/>
    <p:sldId id="626" r:id="rId18"/>
    <p:sldId id="623" r:id="rId19"/>
    <p:sldId id="634" r:id="rId20"/>
    <p:sldId id="614" r:id="rId21"/>
    <p:sldId id="637" r:id="rId22"/>
    <p:sldId id="635" r:id="rId23"/>
    <p:sldId id="638" r:id="rId24"/>
    <p:sldId id="616" r:id="rId25"/>
    <p:sldId id="607" r:id="rId26"/>
    <p:sldId id="609" r:id="rId27"/>
    <p:sldId id="636"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A2FF"/>
    <a:srgbClr val="CC6434"/>
    <a:srgbClr val="E2AE94"/>
    <a:srgbClr val="0070C7"/>
    <a:srgbClr val="E3AF20"/>
    <a:srgbClr val="FFFFFA"/>
    <a:srgbClr val="75AB28"/>
    <a:srgbClr val="59C2F9"/>
    <a:srgbClr val="767CFB"/>
    <a:srgbClr val="0073C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409"/>
    <p:restoredTop sz="73034" autoAdjust="0"/>
  </p:normalViewPr>
  <p:slideViewPr>
    <p:cSldViewPr snapToGrid="0">
      <p:cViewPr>
        <p:scale>
          <a:sx n="68" d="100"/>
          <a:sy n="68" d="100"/>
        </p:scale>
        <p:origin x="1296" y="544"/>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p:cViewPr varScale="1">
        <p:scale>
          <a:sx n="102" d="100"/>
          <a:sy n="102" d="100"/>
        </p:scale>
        <p:origin x="3856" y="192"/>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dgm:t>
        <a:bodyPr/>
        <a:lstStyle/>
        <a:p>
          <a:r>
            <a:rPr lang="en-US" sz="1400" dirty="0"/>
            <a:t>Analysis of Material Mechanical Properties</a:t>
          </a:r>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dgm:t>
        <a:bodyPr/>
        <a:lstStyle/>
        <a:p>
          <a:r>
            <a:rPr lang="en-US" sz="1400" dirty="0"/>
            <a:t>FEM Optimization of Material Properties</a:t>
          </a:r>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dgm:t>
        <a:bodyPr/>
        <a:lstStyle/>
        <a:p>
          <a:r>
            <a:rPr lang="en-US" sz="1600"/>
            <a:t>Modeling of Loudspeakers</a:t>
          </a:r>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dgm:t>
        <a:bodyPr/>
        <a:lstStyle/>
        <a:p>
          <a:r>
            <a:rPr lang="en-US" sz="1600"/>
            <a:t>Measurement Verifications</a:t>
          </a:r>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LinFactNeighborX="-2784">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1905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rgbClr val="D883FF"/>
            </a:gs>
            <a:gs pos="50000">
              <a:srgbClr val="9437FF"/>
            </a:gs>
            <a:gs pos="99000">
              <a:srgbClr val="7030A0"/>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accent5">
                <a:lumMod val="40000"/>
                <a:lumOff val="60000"/>
              </a:schemeClr>
            </a:gs>
            <a:gs pos="49000">
              <a:schemeClr val="accent5">
                <a:lumMod val="60000"/>
                <a:lumOff val="40000"/>
              </a:schemeClr>
            </a:gs>
            <a:gs pos="100000">
              <a:schemeClr val="accent5">
                <a:lumMod val="75000"/>
              </a:schemeClr>
            </a:gs>
          </a:gsLst>
        </a:gradFill>
        <a:ln w="22225">
          <a:solidFill>
            <a:schemeClr val="bg2">
              <a:lumMod val="90000"/>
              <a:alpha val="95000"/>
            </a:schemeClr>
          </a:solidFill>
        </a:ln>
      </dgm:spPr>
      <dgm:t>
        <a:bodyPr/>
        <a:lstStyle/>
        <a:p>
          <a:endParaRPr lang="en-US" sz="1600">
            <a:solidFill>
              <a:schemeClr val="bg1"/>
            </a:solidFill>
          </a:endParaRPr>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1905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rgbClr val="D883FF"/>
            </a:gs>
            <a:gs pos="50000">
              <a:srgbClr val="9437FF"/>
            </a:gs>
            <a:gs pos="99000">
              <a:srgbClr val="7030A0"/>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accent5">
                <a:lumMod val="40000"/>
                <a:lumOff val="60000"/>
              </a:schemeClr>
            </a:gs>
            <a:gs pos="49000">
              <a:schemeClr val="accent5">
                <a:lumMod val="60000"/>
                <a:lumOff val="40000"/>
              </a:schemeClr>
            </a:gs>
            <a:gs pos="100000">
              <a:schemeClr val="accent5">
                <a:lumMod val="75000"/>
              </a:schemeClr>
            </a:gs>
          </a:gsLst>
        </a:gradFill>
        <a:ln w="22225">
          <a:solidFill>
            <a:schemeClr val="bg2">
              <a:lumMod val="90000"/>
              <a:alpha val="95000"/>
            </a:schemeClr>
          </a:solidFill>
        </a:ln>
      </dgm:spPr>
      <dgm:t>
        <a:bodyPr/>
        <a:lstStyle/>
        <a:p>
          <a:endParaRPr lang="en-US" sz="1600">
            <a:solidFill>
              <a:schemeClr val="bg1"/>
            </a:solidFill>
          </a:endParaRPr>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1905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rgbClr val="D883FF"/>
            </a:gs>
            <a:gs pos="50000">
              <a:srgbClr val="9437FF"/>
            </a:gs>
            <a:gs pos="99000">
              <a:srgbClr val="7030A0"/>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accent5">
                <a:lumMod val="40000"/>
                <a:lumOff val="60000"/>
              </a:schemeClr>
            </a:gs>
            <a:gs pos="49000">
              <a:schemeClr val="accent5">
                <a:lumMod val="60000"/>
                <a:lumOff val="40000"/>
              </a:schemeClr>
            </a:gs>
            <a:gs pos="100000">
              <a:schemeClr val="accent5">
                <a:lumMod val="75000"/>
              </a:schemeClr>
            </a:gs>
          </a:gsLst>
        </a:gradFill>
        <a:ln w="22225">
          <a:solidFill>
            <a:schemeClr val="bg2">
              <a:lumMod val="90000"/>
              <a:alpha val="95000"/>
            </a:schemeClr>
          </a:solidFill>
        </a:ln>
      </dgm:spPr>
      <dgm:t>
        <a:bodyPr/>
        <a:lstStyle/>
        <a:p>
          <a:endParaRPr lang="en-US" sz="1600">
            <a:solidFill>
              <a:schemeClr val="bg1"/>
            </a:solidFill>
          </a:endParaRPr>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2540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rgbClr val="D883FF"/>
            </a:gs>
            <a:gs pos="50000">
              <a:srgbClr val="9437FF"/>
            </a:gs>
            <a:gs pos="99000">
              <a:srgbClr val="7030A0"/>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bg2"/>
            </a:gs>
            <a:gs pos="49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1905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rgbClr val="D883FF"/>
            </a:gs>
            <a:gs pos="50000">
              <a:srgbClr val="9437FF"/>
            </a:gs>
            <a:gs pos="99000">
              <a:srgbClr val="7030A0"/>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bg2"/>
            </a:gs>
            <a:gs pos="49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2540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chemeClr val="bg2"/>
            </a:gs>
            <a:gs pos="50000">
              <a:schemeClr val="bg2">
                <a:lumMod val="75000"/>
              </a:schemeClr>
            </a:gs>
            <a:gs pos="99000">
              <a:schemeClr val="bg2">
                <a:lumMod val="50000"/>
              </a:schemeClr>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accent5">
                <a:lumMod val="40000"/>
                <a:lumOff val="60000"/>
              </a:schemeClr>
            </a:gs>
            <a:gs pos="49000">
              <a:schemeClr val="accent5">
                <a:lumMod val="60000"/>
                <a:lumOff val="40000"/>
              </a:schemeClr>
            </a:gs>
            <a:gs pos="100000">
              <a:schemeClr val="accent5">
                <a:lumMod val="75000"/>
              </a:schemeClr>
            </a:gs>
          </a:gsLst>
        </a:gradFill>
        <a:ln w="22225">
          <a:no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2540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chemeClr val="bg2"/>
            </a:gs>
            <a:gs pos="50000">
              <a:schemeClr val="bg2">
                <a:lumMod val="75000"/>
              </a:schemeClr>
            </a:gs>
            <a:gs pos="99000">
              <a:schemeClr val="bg2">
                <a:lumMod val="50000"/>
              </a:schemeClr>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accent5">
                <a:lumMod val="40000"/>
                <a:lumOff val="60000"/>
              </a:schemeClr>
            </a:gs>
            <a:gs pos="49000">
              <a:schemeClr val="accent5">
                <a:lumMod val="60000"/>
                <a:lumOff val="40000"/>
              </a:schemeClr>
            </a:gs>
            <a:gs pos="100000">
              <a:schemeClr val="accent5">
                <a:lumMod val="75000"/>
              </a:schemeClr>
            </a:gs>
          </a:gsLst>
        </a:gradFill>
        <a:ln w="22225">
          <a:no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2540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chemeClr val="bg2"/>
            </a:gs>
            <a:gs pos="50000">
              <a:schemeClr val="bg2">
                <a:lumMod val="75000"/>
              </a:schemeClr>
            </a:gs>
            <a:gs pos="99000">
              <a:schemeClr val="bg2">
                <a:lumMod val="50000"/>
              </a:schemeClr>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accent5">
                <a:lumMod val="40000"/>
                <a:lumOff val="60000"/>
              </a:schemeClr>
            </a:gs>
            <a:gs pos="49000">
              <a:schemeClr val="accent5">
                <a:lumMod val="60000"/>
                <a:lumOff val="40000"/>
              </a:schemeClr>
            </a:gs>
            <a:gs pos="100000">
              <a:schemeClr val="accent5">
                <a:lumMod val="75000"/>
              </a:schemeClr>
            </a:gs>
          </a:gsLst>
        </a:gradFill>
        <a:ln w="22225">
          <a:no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1905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rgbClr val="D883FF"/>
            </a:gs>
            <a:gs pos="50000">
              <a:srgbClr val="9437FF"/>
            </a:gs>
            <a:gs pos="99000">
              <a:srgbClr val="7030A0"/>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bg2"/>
            </a:gs>
            <a:gs pos="49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accent1">
                <a:lumMod val="20000"/>
                <a:lumOff val="80000"/>
              </a:schemeClr>
            </a:gs>
            <a:gs pos="49000">
              <a:schemeClr val="accent1">
                <a:lumMod val="60000"/>
                <a:lumOff val="40000"/>
              </a:schemeClr>
            </a:gs>
            <a:gs pos="100000">
              <a:schemeClr val="tx2">
                <a:lumMod val="75000"/>
                <a:lumOff val="25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2"/>
            </a:gs>
            <a:gs pos="50000">
              <a:schemeClr val="bg2">
                <a:lumMod val="75000"/>
              </a:schemeClr>
            </a:gs>
            <a:gs pos="100000">
              <a:schemeClr val="bg2">
                <a:lumMod val="50000"/>
              </a:schemeClr>
            </a:gs>
          </a:gsLst>
        </a:gradFill>
        <a:ln w="22225">
          <a:solidFill>
            <a:schemeClr val="bg2">
              <a:lumMod val="90000"/>
              <a:alpha val="9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chemeClr val="bg2"/>
            </a:gs>
            <a:gs pos="50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bg2"/>
            </a:gs>
            <a:gs pos="49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accent1">
                <a:lumMod val="20000"/>
                <a:lumOff val="80000"/>
              </a:schemeClr>
            </a:gs>
            <a:gs pos="49000">
              <a:schemeClr val="accent1">
                <a:lumMod val="60000"/>
                <a:lumOff val="40000"/>
              </a:schemeClr>
            </a:gs>
            <a:gs pos="100000">
              <a:schemeClr val="tx2">
                <a:lumMod val="75000"/>
                <a:lumOff val="25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2"/>
            </a:gs>
            <a:gs pos="50000">
              <a:schemeClr val="bg2">
                <a:lumMod val="75000"/>
              </a:schemeClr>
            </a:gs>
            <a:gs pos="100000">
              <a:schemeClr val="bg2">
                <a:lumMod val="50000"/>
              </a:schemeClr>
            </a:gs>
          </a:gsLst>
        </a:gradFill>
        <a:ln w="22225">
          <a:solidFill>
            <a:schemeClr val="bg2">
              <a:lumMod val="90000"/>
              <a:alpha val="9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chemeClr val="bg2"/>
            </a:gs>
            <a:gs pos="50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bg2"/>
            </a:gs>
            <a:gs pos="49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accent1">
                <a:lumMod val="20000"/>
                <a:lumOff val="80000"/>
              </a:schemeClr>
            </a:gs>
            <a:gs pos="49000">
              <a:schemeClr val="accent1">
                <a:lumMod val="60000"/>
                <a:lumOff val="40000"/>
              </a:schemeClr>
            </a:gs>
            <a:gs pos="100000">
              <a:schemeClr val="tx2">
                <a:lumMod val="75000"/>
                <a:lumOff val="25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2"/>
            </a:gs>
            <a:gs pos="50000">
              <a:schemeClr val="bg2">
                <a:lumMod val="75000"/>
              </a:schemeClr>
            </a:gs>
            <a:gs pos="100000">
              <a:schemeClr val="bg2">
                <a:lumMod val="50000"/>
              </a:schemeClr>
            </a:gs>
          </a:gsLst>
        </a:gradFill>
        <a:ln w="22225">
          <a:solidFill>
            <a:schemeClr val="bg2">
              <a:lumMod val="90000"/>
              <a:alpha val="9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chemeClr val="bg2"/>
            </a:gs>
            <a:gs pos="50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bg2"/>
            </a:gs>
            <a:gs pos="49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rgbClr val="0096FF"/>
            </a:gs>
            <a:gs pos="50000">
              <a:srgbClr val="0432FF"/>
            </a:gs>
            <a:gs pos="100000">
              <a:srgbClr val="0070C0"/>
            </a:gs>
          </a:gsLst>
        </a:gradFill>
        <a:ln w="19050">
          <a:no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chemeClr val="bg2"/>
            </a:gs>
            <a:gs pos="50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bg2"/>
            </a:gs>
            <a:gs pos="49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rgbClr val="0096FF"/>
            </a:gs>
            <a:gs pos="50000">
              <a:srgbClr val="0432FF"/>
            </a:gs>
            <a:gs pos="100000">
              <a:srgbClr val="0070C0"/>
            </a:gs>
          </a:gsLst>
        </a:gradFill>
        <a:ln w="19050">
          <a:no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chemeClr val="bg2"/>
            </a:gs>
            <a:gs pos="50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bg2"/>
            </a:gs>
            <a:gs pos="49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1905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rgbClr val="D883FF"/>
            </a:gs>
            <a:gs pos="50000">
              <a:srgbClr val="9437FF"/>
            </a:gs>
            <a:gs pos="99000">
              <a:srgbClr val="7030A0"/>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bg2"/>
            </a:gs>
            <a:gs pos="49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1905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rgbClr val="D883FF"/>
            </a:gs>
            <a:gs pos="50000">
              <a:srgbClr val="9437FF"/>
            </a:gs>
            <a:gs pos="99000">
              <a:srgbClr val="7030A0"/>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bg2"/>
            </a:gs>
            <a:gs pos="49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1905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chemeClr val="bg2"/>
            </a:gs>
            <a:gs pos="50000">
              <a:schemeClr val="bg2">
                <a:lumMod val="75000"/>
              </a:schemeClr>
            </a:gs>
            <a:gs pos="99000">
              <a:schemeClr val="bg2">
                <a:lumMod val="50000"/>
              </a:schemeClr>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accent5">
                <a:lumMod val="40000"/>
                <a:lumOff val="60000"/>
              </a:schemeClr>
            </a:gs>
            <a:gs pos="49000">
              <a:schemeClr val="accent5">
                <a:lumMod val="60000"/>
                <a:lumOff val="40000"/>
              </a:schemeClr>
            </a:gs>
            <a:gs pos="100000">
              <a:schemeClr val="accent5">
                <a:lumMod val="75000"/>
              </a:schemeClr>
            </a:gs>
          </a:gsLst>
        </a:gradFill>
        <a:ln w="22225">
          <a:no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bg2"/>
            </a:gs>
            <a:gs pos="49000">
              <a:schemeClr val="bg2">
                <a:lumMod val="75000"/>
              </a:schemeClr>
            </a:gs>
            <a:gs pos="100000">
              <a:schemeClr val="bg2">
                <a:lumMod val="50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chemeClr val="bg1">
                <a:lumMod val="85000"/>
              </a:schemeClr>
            </a:gs>
            <a:gs pos="50000">
              <a:schemeClr val="bg2">
                <a:lumMod val="75000"/>
              </a:schemeClr>
            </a:gs>
            <a:gs pos="100000">
              <a:schemeClr val="bg2">
                <a:lumMod val="50000"/>
              </a:schemeClr>
            </a:gs>
          </a:gsLst>
        </a:gradFill>
        <a:ln w="19050">
          <a:solidFill>
            <a:schemeClr val="bg1">
              <a:lumMod val="85000"/>
            </a:schemeClr>
          </a:solid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chemeClr val="bg2"/>
            </a:gs>
            <a:gs pos="50000">
              <a:schemeClr val="bg2">
                <a:lumMod val="75000"/>
              </a:schemeClr>
            </a:gs>
            <a:gs pos="99000">
              <a:schemeClr val="bg2">
                <a:lumMod val="50000"/>
              </a:schemeClr>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accent5">
                <a:lumMod val="40000"/>
                <a:lumOff val="60000"/>
              </a:schemeClr>
            </a:gs>
            <a:gs pos="49000">
              <a:schemeClr val="accent5">
                <a:lumMod val="60000"/>
                <a:lumOff val="40000"/>
              </a:schemeClr>
            </a:gs>
            <a:gs pos="100000">
              <a:schemeClr val="accent5">
                <a:lumMod val="75000"/>
              </a:schemeClr>
            </a:gs>
          </a:gsLst>
        </a:gradFill>
        <a:ln w="22225">
          <a:no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305D04FB-DF97-2A4C-AEBE-9DD3E4943F5E}" type="doc">
      <dgm:prSet loTypeId="urn:microsoft.com/office/officeart/2005/8/layout/hChevron3" loCatId="" qsTypeId="urn:microsoft.com/office/officeart/2005/8/quickstyle/simple4" qsCatId="simple" csTypeId="urn:microsoft.com/office/officeart/2005/8/colors/colorful4" csCatId="colorful" phldr="1"/>
      <dgm:spPr/>
    </dgm:pt>
    <dgm:pt modelId="{06070674-FB0F-044E-8573-541F1EF56B34}">
      <dgm:prSet phldrT="[Text]" custT="1"/>
      <dgm:spPr>
        <a:gradFill rotWithShape="0">
          <a:gsLst>
            <a:gs pos="0">
              <a:schemeClr val="tx2">
                <a:lumMod val="10000"/>
                <a:lumOff val="90000"/>
              </a:schemeClr>
            </a:gs>
            <a:gs pos="49000">
              <a:schemeClr val="tx2">
                <a:lumMod val="50000"/>
                <a:lumOff val="50000"/>
              </a:schemeClr>
            </a:gs>
            <a:gs pos="100000">
              <a:schemeClr val="tx2">
                <a:lumMod val="75000"/>
                <a:lumOff val="25000"/>
              </a:schemeClr>
            </a:gs>
          </a:gsLst>
        </a:gradFill>
      </dgm:spPr>
      <dgm:t>
        <a:bodyPr/>
        <a:lstStyle/>
        <a:p>
          <a:pPr marL="15875" indent="0" algn="ctr">
            <a:tabLst>
              <a:tab pos="1590675" algn="l"/>
            </a:tabLst>
          </a:pPr>
          <a:endParaRPr lang="en-US" sz="1400"/>
        </a:p>
      </dgm:t>
    </dgm:pt>
    <dgm:pt modelId="{CD55C833-DA65-C549-8DDA-9253F5649B8B}" type="parTrans" cxnId="{50B96B54-0036-3341-8A3F-CE45D2841714}">
      <dgm:prSet/>
      <dgm:spPr/>
      <dgm:t>
        <a:bodyPr/>
        <a:lstStyle/>
        <a:p>
          <a:endParaRPr lang="en-US"/>
        </a:p>
      </dgm:t>
    </dgm:pt>
    <dgm:pt modelId="{B791CBEA-5BEA-8243-9808-0331036C4BFC}" type="sibTrans" cxnId="{50B96B54-0036-3341-8A3F-CE45D2841714}">
      <dgm:prSet/>
      <dgm:spPr/>
      <dgm:t>
        <a:bodyPr/>
        <a:lstStyle/>
        <a:p>
          <a:endParaRPr lang="en-US"/>
        </a:p>
      </dgm:t>
    </dgm:pt>
    <dgm:pt modelId="{9861A860-4374-E446-8B85-DA74C9FC0CDC}">
      <dgm:prSet phldrT="[Text]" custT="1"/>
      <dgm:spPr>
        <a:gradFill rotWithShape="0">
          <a:gsLst>
            <a:gs pos="0">
              <a:srgbClr val="0096FF"/>
            </a:gs>
            <a:gs pos="50000">
              <a:srgbClr val="0432FF"/>
            </a:gs>
            <a:gs pos="100000">
              <a:srgbClr val="0070C0"/>
            </a:gs>
          </a:gsLst>
        </a:gradFill>
        <a:ln w="19050">
          <a:noFill/>
        </a:ln>
      </dgm:spPr>
      <dgm:t>
        <a:bodyPr/>
        <a:lstStyle/>
        <a:p>
          <a:pPr algn="ctr"/>
          <a:endParaRPr lang="en-US" sz="1400"/>
        </a:p>
      </dgm:t>
    </dgm:pt>
    <dgm:pt modelId="{210307D3-3EE3-C54D-814E-17E73FD65D24}" type="parTrans" cxnId="{7A0E53CE-9AF9-ED4A-8792-C0520A9CCF1E}">
      <dgm:prSet/>
      <dgm:spPr/>
      <dgm:t>
        <a:bodyPr/>
        <a:lstStyle/>
        <a:p>
          <a:endParaRPr lang="en-US"/>
        </a:p>
      </dgm:t>
    </dgm:pt>
    <dgm:pt modelId="{75EC2657-1CB1-6844-9759-F9BE60EBC3FF}" type="sibTrans" cxnId="{7A0E53CE-9AF9-ED4A-8792-C0520A9CCF1E}">
      <dgm:prSet/>
      <dgm:spPr/>
      <dgm:t>
        <a:bodyPr/>
        <a:lstStyle/>
        <a:p>
          <a:endParaRPr lang="en-US"/>
        </a:p>
      </dgm:t>
    </dgm:pt>
    <dgm:pt modelId="{C331B26E-A3BD-6442-AC56-878A1B8B9B62}">
      <dgm:prSet phldrT="[Text]" custT="1"/>
      <dgm:spPr>
        <a:gradFill rotWithShape="0">
          <a:gsLst>
            <a:gs pos="0">
              <a:schemeClr val="bg2"/>
            </a:gs>
            <a:gs pos="50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788E4C72-1841-BC45-9625-BFD54E885BCD}" type="parTrans" cxnId="{B2944A0D-B4A2-E64D-A272-1B7EF4155401}">
      <dgm:prSet/>
      <dgm:spPr/>
      <dgm:t>
        <a:bodyPr/>
        <a:lstStyle/>
        <a:p>
          <a:endParaRPr lang="en-US"/>
        </a:p>
      </dgm:t>
    </dgm:pt>
    <dgm:pt modelId="{B334D16B-BAE6-4D48-9DB8-DDB636F6D4C9}" type="sibTrans" cxnId="{B2944A0D-B4A2-E64D-A272-1B7EF4155401}">
      <dgm:prSet/>
      <dgm:spPr/>
      <dgm:t>
        <a:bodyPr/>
        <a:lstStyle/>
        <a:p>
          <a:endParaRPr lang="en-US"/>
        </a:p>
      </dgm:t>
    </dgm:pt>
    <dgm:pt modelId="{A740C576-78D4-7943-9871-CBC8C28302AA}">
      <dgm:prSet phldrT="[Text]" custT="1"/>
      <dgm:spPr>
        <a:gradFill rotWithShape="0">
          <a:gsLst>
            <a:gs pos="0">
              <a:schemeClr val="bg2"/>
            </a:gs>
            <a:gs pos="49000">
              <a:schemeClr val="bg2">
                <a:lumMod val="75000"/>
              </a:schemeClr>
            </a:gs>
            <a:gs pos="100000">
              <a:schemeClr val="bg2">
                <a:lumMod val="50000"/>
              </a:schemeClr>
            </a:gs>
          </a:gsLst>
        </a:gradFill>
        <a:ln w="22225">
          <a:solidFill>
            <a:schemeClr val="bg2">
              <a:lumMod val="90000"/>
              <a:alpha val="95000"/>
            </a:schemeClr>
          </a:solidFill>
        </a:ln>
      </dgm:spPr>
      <dgm:t>
        <a:bodyPr/>
        <a:lstStyle/>
        <a:p>
          <a:endParaRPr lang="en-US" sz="1600"/>
        </a:p>
      </dgm:t>
    </dgm:pt>
    <dgm:pt modelId="{43F825EC-AAE5-1F48-845C-8E9E0F93D234}" type="parTrans" cxnId="{5C7CD54C-903D-1C48-BE3E-370438CE89CB}">
      <dgm:prSet/>
      <dgm:spPr/>
      <dgm:t>
        <a:bodyPr/>
        <a:lstStyle/>
        <a:p>
          <a:endParaRPr lang="en-US"/>
        </a:p>
      </dgm:t>
    </dgm:pt>
    <dgm:pt modelId="{F48CC10C-BE99-C840-8B43-9DD65A020FBA}" type="sibTrans" cxnId="{5C7CD54C-903D-1C48-BE3E-370438CE89CB}">
      <dgm:prSet/>
      <dgm:spPr/>
      <dgm:t>
        <a:bodyPr/>
        <a:lstStyle/>
        <a:p>
          <a:endParaRPr lang="en-US"/>
        </a:p>
      </dgm:t>
    </dgm:pt>
    <dgm:pt modelId="{BD726E6D-E29B-DE42-99D8-BC09817E6DDF}" type="pres">
      <dgm:prSet presAssocID="{305D04FB-DF97-2A4C-AEBE-9DD3E4943F5E}" presName="Name0" presStyleCnt="0">
        <dgm:presLayoutVars>
          <dgm:dir/>
          <dgm:resizeHandles val="exact"/>
        </dgm:presLayoutVars>
      </dgm:prSet>
      <dgm:spPr/>
    </dgm:pt>
    <dgm:pt modelId="{EA9A62C1-27FE-8A4C-93CA-C343B41C872F}" type="pres">
      <dgm:prSet presAssocID="{06070674-FB0F-044E-8573-541F1EF56B34}" presName="parTxOnly" presStyleLbl="node1" presStyleIdx="0" presStyleCnt="4" custScaleX="63584" custLinFactNeighborX="-378" custLinFactNeighborY="117">
        <dgm:presLayoutVars>
          <dgm:bulletEnabled val="1"/>
        </dgm:presLayoutVars>
      </dgm:prSet>
      <dgm:spPr/>
    </dgm:pt>
    <dgm:pt modelId="{5F94A7D0-B3B4-9E43-BEDA-178FDD9EB4BB}" type="pres">
      <dgm:prSet presAssocID="{B791CBEA-5BEA-8243-9808-0331036C4BFC}" presName="parSpace" presStyleCnt="0"/>
      <dgm:spPr/>
    </dgm:pt>
    <dgm:pt modelId="{DE3256E3-A3D2-E945-8138-C259FA54C58B}" type="pres">
      <dgm:prSet presAssocID="{9861A860-4374-E446-8B85-DA74C9FC0CDC}" presName="parTxOnly" presStyleLbl="node1" presStyleIdx="1" presStyleCnt="4" custScaleX="79657">
        <dgm:presLayoutVars>
          <dgm:bulletEnabled val="1"/>
        </dgm:presLayoutVars>
      </dgm:prSet>
      <dgm:spPr/>
    </dgm:pt>
    <dgm:pt modelId="{55479CD9-FBA2-4942-A8B5-046787D3A6F1}" type="pres">
      <dgm:prSet presAssocID="{75EC2657-1CB1-6844-9759-F9BE60EBC3FF}" presName="parSpace" presStyleCnt="0"/>
      <dgm:spPr/>
    </dgm:pt>
    <dgm:pt modelId="{B88A8C12-D56E-BB45-909B-83933383D5FB}" type="pres">
      <dgm:prSet presAssocID="{C331B26E-A3BD-6442-AC56-878A1B8B9B62}" presName="parTxOnly" presStyleLbl="node1" presStyleIdx="2" presStyleCnt="4" custScaleX="85102" custLinFactNeighborX="47351">
        <dgm:presLayoutVars>
          <dgm:bulletEnabled val="1"/>
        </dgm:presLayoutVars>
      </dgm:prSet>
      <dgm:spPr/>
    </dgm:pt>
    <dgm:pt modelId="{E71601D5-1F12-564E-940C-AA0DCA4BFAE6}" type="pres">
      <dgm:prSet presAssocID="{B334D16B-BAE6-4D48-9DB8-DDB636F6D4C9}" presName="parSpace" presStyleCnt="0"/>
      <dgm:spPr/>
    </dgm:pt>
    <dgm:pt modelId="{562A4FBE-AEA1-7A46-87A0-EE44F7A5A2A0}" type="pres">
      <dgm:prSet presAssocID="{A740C576-78D4-7943-9871-CBC8C28302AA}" presName="parTxOnly" presStyleLbl="node1" presStyleIdx="3" presStyleCnt="4" custScaleX="64057">
        <dgm:presLayoutVars>
          <dgm:bulletEnabled val="1"/>
        </dgm:presLayoutVars>
      </dgm:prSet>
      <dgm:spPr/>
    </dgm:pt>
  </dgm:ptLst>
  <dgm:cxnLst>
    <dgm:cxn modelId="{37B5930A-6A30-2D45-8F8D-0C161174FD59}" type="presOf" srcId="{06070674-FB0F-044E-8573-541F1EF56B34}" destId="{EA9A62C1-27FE-8A4C-93CA-C343B41C872F}" srcOrd="0" destOrd="0" presId="urn:microsoft.com/office/officeart/2005/8/layout/hChevron3"/>
    <dgm:cxn modelId="{B2944A0D-B4A2-E64D-A272-1B7EF4155401}" srcId="{305D04FB-DF97-2A4C-AEBE-9DD3E4943F5E}" destId="{C331B26E-A3BD-6442-AC56-878A1B8B9B62}" srcOrd="2" destOrd="0" parTransId="{788E4C72-1841-BC45-9625-BFD54E885BCD}" sibTransId="{B334D16B-BAE6-4D48-9DB8-DDB636F6D4C9}"/>
    <dgm:cxn modelId="{5C7CD54C-903D-1C48-BE3E-370438CE89CB}" srcId="{305D04FB-DF97-2A4C-AEBE-9DD3E4943F5E}" destId="{A740C576-78D4-7943-9871-CBC8C28302AA}" srcOrd="3" destOrd="0" parTransId="{43F825EC-AAE5-1F48-845C-8E9E0F93D234}" sibTransId="{F48CC10C-BE99-C840-8B43-9DD65A020FBA}"/>
    <dgm:cxn modelId="{50B96B54-0036-3341-8A3F-CE45D2841714}" srcId="{305D04FB-DF97-2A4C-AEBE-9DD3E4943F5E}" destId="{06070674-FB0F-044E-8573-541F1EF56B34}" srcOrd="0" destOrd="0" parTransId="{CD55C833-DA65-C549-8DDA-9253F5649B8B}" sibTransId="{B791CBEA-5BEA-8243-9808-0331036C4BFC}"/>
    <dgm:cxn modelId="{9C532F57-E1A6-0442-84CF-14FE1BC80DBF}" type="presOf" srcId="{C331B26E-A3BD-6442-AC56-878A1B8B9B62}" destId="{B88A8C12-D56E-BB45-909B-83933383D5FB}" srcOrd="0" destOrd="0" presId="urn:microsoft.com/office/officeart/2005/8/layout/hChevron3"/>
    <dgm:cxn modelId="{80A8555E-4274-0749-BAE0-3D1585519CB4}" type="presOf" srcId="{A740C576-78D4-7943-9871-CBC8C28302AA}" destId="{562A4FBE-AEA1-7A46-87A0-EE44F7A5A2A0}" srcOrd="0" destOrd="0" presId="urn:microsoft.com/office/officeart/2005/8/layout/hChevron3"/>
    <dgm:cxn modelId="{6616D56A-A661-E34B-A379-62B6920AD3C3}" type="presOf" srcId="{9861A860-4374-E446-8B85-DA74C9FC0CDC}" destId="{DE3256E3-A3D2-E945-8138-C259FA54C58B}" srcOrd="0" destOrd="0" presId="urn:microsoft.com/office/officeart/2005/8/layout/hChevron3"/>
    <dgm:cxn modelId="{7A0E53CE-9AF9-ED4A-8792-C0520A9CCF1E}" srcId="{305D04FB-DF97-2A4C-AEBE-9DD3E4943F5E}" destId="{9861A860-4374-E446-8B85-DA74C9FC0CDC}" srcOrd="1" destOrd="0" parTransId="{210307D3-3EE3-C54D-814E-17E73FD65D24}" sibTransId="{75EC2657-1CB1-6844-9759-F9BE60EBC3FF}"/>
    <dgm:cxn modelId="{E176B3EA-0EF9-3F44-ADBE-DE031A3F6A12}" type="presOf" srcId="{305D04FB-DF97-2A4C-AEBE-9DD3E4943F5E}" destId="{BD726E6D-E29B-DE42-99D8-BC09817E6DDF}" srcOrd="0" destOrd="0" presId="urn:microsoft.com/office/officeart/2005/8/layout/hChevron3"/>
    <dgm:cxn modelId="{71D5F022-D510-CE44-9017-9E0C2FB3DA2E}" type="presParOf" srcId="{BD726E6D-E29B-DE42-99D8-BC09817E6DDF}" destId="{EA9A62C1-27FE-8A4C-93CA-C343B41C872F}" srcOrd="0" destOrd="0" presId="urn:microsoft.com/office/officeart/2005/8/layout/hChevron3"/>
    <dgm:cxn modelId="{27973E13-1D2A-E543-81D0-0BA709236FAC}" type="presParOf" srcId="{BD726E6D-E29B-DE42-99D8-BC09817E6DDF}" destId="{5F94A7D0-B3B4-9E43-BEDA-178FDD9EB4BB}" srcOrd="1" destOrd="0" presId="urn:microsoft.com/office/officeart/2005/8/layout/hChevron3"/>
    <dgm:cxn modelId="{2265B454-6EF6-AC45-9E11-347C2BC1EB7B}" type="presParOf" srcId="{BD726E6D-E29B-DE42-99D8-BC09817E6DDF}" destId="{DE3256E3-A3D2-E945-8138-C259FA54C58B}" srcOrd="2" destOrd="0" presId="urn:microsoft.com/office/officeart/2005/8/layout/hChevron3"/>
    <dgm:cxn modelId="{15C92E82-B0E8-AF47-AE72-5B0B47D4C389}" type="presParOf" srcId="{BD726E6D-E29B-DE42-99D8-BC09817E6DDF}" destId="{55479CD9-FBA2-4942-A8B5-046787D3A6F1}" srcOrd="3" destOrd="0" presId="urn:microsoft.com/office/officeart/2005/8/layout/hChevron3"/>
    <dgm:cxn modelId="{6C2DC91B-DF00-3547-BBB7-381AB0FFB479}" type="presParOf" srcId="{BD726E6D-E29B-DE42-99D8-BC09817E6DDF}" destId="{B88A8C12-D56E-BB45-909B-83933383D5FB}" srcOrd="4" destOrd="0" presId="urn:microsoft.com/office/officeart/2005/8/layout/hChevron3"/>
    <dgm:cxn modelId="{CE1380E9-50DD-6B49-9786-8ADB68AB9D42}" type="presParOf" srcId="{BD726E6D-E29B-DE42-99D8-BC09817E6DDF}" destId="{E71601D5-1F12-564E-940C-AA0DCA4BFAE6}" srcOrd="5" destOrd="0" presId="urn:microsoft.com/office/officeart/2005/8/layout/hChevron3"/>
    <dgm:cxn modelId="{6AA80CA4-5C5C-BF4B-A7D7-6801BD721639}" type="presParOf" srcId="{BD726E6D-E29B-DE42-99D8-BC09817E6DDF}" destId="{562A4FBE-AEA1-7A46-87A0-EE44F7A5A2A0}" srcOrd="6" destOrd="0" presId="urn:microsoft.com/office/officeart/2005/8/layout/hChevron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881128"/>
          <a:ext cx="2966950" cy="1186780"/>
        </a:xfrm>
        <a:prstGeom prst="homePlate">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Analysis of Material Mechanical Properties</a:t>
          </a:r>
        </a:p>
      </dsp:txBody>
      <dsp:txXfrm>
        <a:off x="0" y="881128"/>
        <a:ext cx="2670255" cy="1186780"/>
      </dsp:txXfrm>
    </dsp:sp>
    <dsp:sp modelId="{DE3256E3-A3D2-E945-8138-C259FA54C58B}">
      <dsp:nvSpPr>
        <dsp:cNvPr id="0" name=""/>
        <dsp:cNvSpPr/>
      </dsp:nvSpPr>
      <dsp:spPr>
        <a:xfrm>
          <a:off x="2376517" y="881128"/>
          <a:ext cx="2966950" cy="1186780"/>
        </a:xfrm>
        <a:prstGeom prst="chevron">
          <a:avLst/>
        </a:prstGeom>
        <a:gradFill rotWithShape="0">
          <a:gsLst>
            <a:gs pos="0">
              <a:schemeClr val="accent4">
                <a:hueOff val="2199979"/>
                <a:satOff val="-9734"/>
                <a:lumOff val="-1634"/>
                <a:alphaOff val="0"/>
                <a:satMod val="103000"/>
                <a:lumMod val="102000"/>
                <a:tint val="94000"/>
              </a:schemeClr>
            </a:gs>
            <a:gs pos="50000">
              <a:schemeClr val="accent4">
                <a:hueOff val="2199979"/>
                <a:satOff val="-9734"/>
                <a:lumOff val="-1634"/>
                <a:alphaOff val="0"/>
                <a:satMod val="110000"/>
                <a:lumMod val="100000"/>
                <a:shade val="100000"/>
              </a:schemeClr>
            </a:gs>
            <a:gs pos="100000">
              <a:schemeClr val="accent4">
                <a:hueOff val="2199979"/>
                <a:satOff val="-9734"/>
                <a:lumOff val="-1634"/>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r>
            <a:rPr lang="en-US" sz="1400" kern="1200" dirty="0"/>
            <a:t>FEM Optimization of Material Properties</a:t>
          </a:r>
        </a:p>
      </dsp:txBody>
      <dsp:txXfrm>
        <a:off x="2969907" y="881128"/>
        <a:ext cx="1780170" cy="1186780"/>
      </dsp:txXfrm>
    </dsp:sp>
    <dsp:sp modelId="{B88A8C12-D56E-BB45-909B-83933383D5FB}">
      <dsp:nvSpPr>
        <dsp:cNvPr id="0" name=""/>
        <dsp:cNvSpPr/>
      </dsp:nvSpPr>
      <dsp:spPr>
        <a:xfrm>
          <a:off x="4750078" y="881128"/>
          <a:ext cx="2966950" cy="1186780"/>
        </a:xfrm>
        <a:prstGeom prst="chevron">
          <a:avLst/>
        </a:prstGeom>
        <a:gradFill rotWithShape="0">
          <a:gsLst>
            <a:gs pos="0">
              <a:schemeClr val="accent4">
                <a:hueOff val="4399958"/>
                <a:satOff val="-19468"/>
                <a:lumOff val="-3269"/>
                <a:alphaOff val="0"/>
                <a:satMod val="103000"/>
                <a:lumMod val="102000"/>
                <a:tint val="94000"/>
              </a:schemeClr>
            </a:gs>
            <a:gs pos="50000">
              <a:schemeClr val="accent4">
                <a:hueOff val="4399958"/>
                <a:satOff val="-19468"/>
                <a:lumOff val="-3269"/>
                <a:alphaOff val="0"/>
                <a:satMod val="110000"/>
                <a:lumMod val="100000"/>
                <a:shade val="100000"/>
              </a:schemeClr>
            </a:gs>
            <a:gs pos="100000">
              <a:schemeClr val="accent4">
                <a:hueOff val="4399958"/>
                <a:satOff val="-19468"/>
                <a:lumOff val="-3269"/>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a:t>Modeling of Loudspeakers</a:t>
          </a:r>
        </a:p>
      </dsp:txBody>
      <dsp:txXfrm>
        <a:off x="5343468" y="881128"/>
        <a:ext cx="1780170" cy="1186780"/>
      </dsp:txXfrm>
    </dsp:sp>
    <dsp:sp modelId="{562A4FBE-AEA1-7A46-87A0-EE44F7A5A2A0}">
      <dsp:nvSpPr>
        <dsp:cNvPr id="0" name=""/>
        <dsp:cNvSpPr/>
      </dsp:nvSpPr>
      <dsp:spPr>
        <a:xfrm>
          <a:off x="7123639" y="881128"/>
          <a:ext cx="2966950" cy="1186780"/>
        </a:xfrm>
        <a:prstGeom prst="chevron">
          <a:avLst/>
        </a:prstGeom>
        <a:gradFill rotWithShape="0">
          <a:gsLst>
            <a:gs pos="0">
              <a:schemeClr val="accent4">
                <a:hueOff val="6599937"/>
                <a:satOff val="-29202"/>
                <a:lumOff val="-4903"/>
                <a:alphaOff val="0"/>
                <a:satMod val="103000"/>
                <a:lumMod val="102000"/>
                <a:tint val="94000"/>
              </a:schemeClr>
            </a:gs>
            <a:gs pos="50000">
              <a:schemeClr val="accent4">
                <a:hueOff val="6599937"/>
                <a:satOff val="-29202"/>
                <a:lumOff val="-4903"/>
                <a:alphaOff val="0"/>
                <a:satMod val="110000"/>
                <a:lumMod val="100000"/>
                <a:shade val="100000"/>
              </a:schemeClr>
            </a:gs>
            <a:gs pos="100000">
              <a:schemeClr val="accent4">
                <a:hueOff val="6599937"/>
                <a:satOff val="-29202"/>
                <a:lumOff val="-4903"/>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r>
            <a:rPr lang="en-US" sz="1600" kern="1200"/>
            <a:t>Measurement Verifications</a:t>
          </a:r>
        </a:p>
      </dsp:txBody>
      <dsp:txXfrm>
        <a:off x="7717029" y="881128"/>
        <a:ext cx="1780170" cy="1186780"/>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1905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rgbClr val="D883FF"/>
            </a:gs>
            <a:gs pos="50000">
              <a:srgbClr val="9437FF"/>
            </a:gs>
            <a:gs pos="99000">
              <a:srgbClr val="7030A0"/>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accent5">
                <a:lumMod val="40000"/>
                <a:lumOff val="60000"/>
              </a:schemeClr>
            </a:gs>
            <a:gs pos="49000">
              <a:schemeClr val="accent5">
                <a:lumMod val="60000"/>
                <a:lumOff val="40000"/>
              </a:schemeClr>
            </a:gs>
            <a:gs pos="100000">
              <a:schemeClr val="accent5">
                <a:lumMod val="75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solidFill>
              <a:schemeClr val="bg1"/>
            </a:solidFill>
          </a:endParaRPr>
        </a:p>
      </dsp:txBody>
      <dsp:txXfrm>
        <a:off x="7948414" y="0"/>
        <a:ext cx="2657598" cy="30777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1905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rgbClr val="D883FF"/>
            </a:gs>
            <a:gs pos="50000">
              <a:srgbClr val="9437FF"/>
            </a:gs>
            <a:gs pos="99000">
              <a:srgbClr val="7030A0"/>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accent5">
                <a:lumMod val="40000"/>
                <a:lumOff val="60000"/>
              </a:schemeClr>
            </a:gs>
            <a:gs pos="49000">
              <a:schemeClr val="accent5">
                <a:lumMod val="60000"/>
                <a:lumOff val="40000"/>
              </a:schemeClr>
            </a:gs>
            <a:gs pos="100000">
              <a:schemeClr val="accent5">
                <a:lumMod val="75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solidFill>
              <a:schemeClr val="bg1"/>
            </a:solidFill>
          </a:endParaRPr>
        </a:p>
      </dsp:txBody>
      <dsp:txXfrm>
        <a:off x="7948414" y="0"/>
        <a:ext cx="2657598" cy="30777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1905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rgbClr val="D883FF"/>
            </a:gs>
            <a:gs pos="50000">
              <a:srgbClr val="9437FF"/>
            </a:gs>
            <a:gs pos="99000">
              <a:srgbClr val="7030A0"/>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accent5">
                <a:lumMod val="40000"/>
                <a:lumOff val="60000"/>
              </a:schemeClr>
            </a:gs>
            <a:gs pos="49000">
              <a:schemeClr val="accent5">
                <a:lumMod val="60000"/>
                <a:lumOff val="40000"/>
              </a:schemeClr>
            </a:gs>
            <a:gs pos="100000">
              <a:schemeClr val="accent5">
                <a:lumMod val="75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solidFill>
              <a:schemeClr val="bg1"/>
            </a:solidFill>
          </a:endParaRPr>
        </a:p>
      </dsp:txBody>
      <dsp:txXfrm>
        <a:off x="7948414" y="0"/>
        <a:ext cx="2657598" cy="30777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2540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rgbClr val="D883FF"/>
            </a:gs>
            <a:gs pos="50000">
              <a:srgbClr val="9437FF"/>
            </a:gs>
            <a:gs pos="99000">
              <a:srgbClr val="7030A0"/>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bg2"/>
            </a:gs>
            <a:gs pos="49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1905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rgbClr val="D883FF"/>
            </a:gs>
            <a:gs pos="50000">
              <a:srgbClr val="9437FF"/>
            </a:gs>
            <a:gs pos="99000">
              <a:srgbClr val="7030A0"/>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bg2"/>
            </a:gs>
            <a:gs pos="49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2540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chemeClr val="bg2"/>
            </a:gs>
            <a:gs pos="50000">
              <a:schemeClr val="bg2">
                <a:lumMod val="75000"/>
              </a:schemeClr>
            </a:gs>
            <a:gs pos="99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accent5">
                <a:lumMod val="40000"/>
                <a:lumOff val="60000"/>
              </a:schemeClr>
            </a:gs>
            <a:gs pos="49000">
              <a:schemeClr val="accent5">
                <a:lumMod val="60000"/>
                <a:lumOff val="40000"/>
              </a:schemeClr>
            </a:gs>
            <a:gs pos="100000">
              <a:schemeClr val="accent5">
                <a:lumMod val="75000"/>
              </a:schemeClr>
            </a:gs>
          </a:gsLst>
          <a:lin ang="5400000" scaled="0"/>
        </a:gradFill>
        <a:ln w="22225">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2540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chemeClr val="bg2"/>
            </a:gs>
            <a:gs pos="50000">
              <a:schemeClr val="bg2">
                <a:lumMod val="75000"/>
              </a:schemeClr>
            </a:gs>
            <a:gs pos="99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accent5">
                <a:lumMod val="40000"/>
                <a:lumOff val="60000"/>
              </a:schemeClr>
            </a:gs>
            <a:gs pos="49000">
              <a:schemeClr val="accent5">
                <a:lumMod val="60000"/>
                <a:lumOff val="40000"/>
              </a:schemeClr>
            </a:gs>
            <a:gs pos="100000">
              <a:schemeClr val="accent5">
                <a:lumMod val="75000"/>
              </a:schemeClr>
            </a:gs>
          </a:gsLst>
          <a:lin ang="5400000" scaled="0"/>
        </a:gradFill>
        <a:ln w="22225">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2540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chemeClr val="bg2"/>
            </a:gs>
            <a:gs pos="50000">
              <a:schemeClr val="bg2">
                <a:lumMod val="75000"/>
              </a:schemeClr>
            </a:gs>
            <a:gs pos="99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accent5">
                <a:lumMod val="40000"/>
                <a:lumOff val="60000"/>
              </a:schemeClr>
            </a:gs>
            <a:gs pos="49000">
              <a:schemeClr val="accent5">
                <a:lumMod val="60000"/>
                <a:lumOff val="40000"/>
              </a:schemeClr>
            </a:gs>
            <a:gs pos="100000">
              <a:schemeClr val="accent5">
                <a:lumMod val="75000"/>
              </a:schemeClr>
            </a:gs>
          </a:gsLst>
          <a:lin ang="5400000" scaled="0"/>
        </a:gradFill>
        <a:ln w="22225">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1905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rgbClr val="D883FF"/>
            </a:gs>
            <a:gs pos="50000">
              <a:srgbClr val="9437FF"/>
            </a:gs>
            <a:gs pos="99000">
              <a:srgbClr val="7030A0"/>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bg2"/>
            </a:gs>
            <a:gs pos="49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accent1">
                <a:lumMod val="20000"/>
                <a:lumOff val="80000"/>
              </a:schemeClr>
            </a:gs>
            <a:gs pos="49000">
              <a:schemeClr val="accent1">
                <a:lumMod val="60000"/>
                <a:lumOff val="40000"/>
              </a:schemeClr>
            </a:gs>
            <a:gs pos="100000">
              <a:schemeClr val="tx2">
                <a:lumMod val="75000"/>
                <a:lumOff val="25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2"/>
            </a:gs>
            <a:gs pos="50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chemeClr val="bg2"/>
            </a:gs>
            <a:gs pos="50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bg2"/>
            </a:gs>
            <a:gs pos="49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accent1">
                <a:lumMod val="20000"/>
                <a:lumOff val="80000"/>
              </a:schemeClr>
            </a:gs>
            <a:gs pos="49000">
              <a:schemeClr val="accent1">
                <a:lumMod val="60000"/>
                <a:lumOff val="40000"/>
              </a:schemeClr>
            </a:gs>
            <a:gs pos="100000">
              <a:schemeClr val="tx2">
                <a:lumMod val="75000"/>
                <a:lumOff val="25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2"/>
            </a:gs>
            <a:gs pos="50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chemeClr val="bg2"/>
            </a:gs>
            <a:gs pos="50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bg2"/>
            </a:gs>
            <a:gs pos="49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accent1">
                <a:lumMod val="20000"/>
                <a:lumOff val="80000"/>
              </a:schemeClr>
            </a:gs>
            <a:gs pos="49000">
              <a:schemeClr val="accent1">
                <a:lumMod val="60000"/>
                <a:lumOff val="40000"/>
              </a:schemeClr>
            </a:gs>
            <a:gs pos="100000">
              <a:schemeClr val="tx2">
                <a:lumMod val="75000"/>
                <a:lumOff val="25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2"/>
            </a:gs>
            <a:gs pos="50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chemeClr val="bg2"/>
            </a:gs>
            <a:gs pos="50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bg2"/>
            </a:gs>
            <a:gs pos="49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rgbClr val="0096FF"/>
            </a:gs>
            <a:gs pos="50000">
              <a:srgbClr val="0432FF"/>
            </a:gs>
            <a:gs pos="100000">
              <a:srgbClr val="0070C0"/>
            </a:gs>
          </a:gsLst>
          <a:lin ang="5400000" scaled="0"/>
        </a:gradFill>
        <a:ln w="19050">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chemeClr val="bg2"/>
            </a:gs>
            <a:gs pos="50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bg2"/>
            </a:gs>
            <a:gs pos="49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rgbClr val="0096FF"/>
            </a:gs>
            <a:gs pos="50000">
              <a:srgbClr val="0432FF"/>
            </a:gs>
            <a:gs pos="100000">
              <a:srgbClr val="0070C0"/>
            </a:gs>
          </a:gsLst>
          <a:lin ang="5400000" scaled="0"/>
        </a:gradFill>
        <a:ln w="19050">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chemeClr val="bg2"/>
            </a:gs>
            <a:gs pos="50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bg2"/>
            </a:gs>
            <a:gs pos="49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1905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rgbClr val="D883FF"/>
            </a:gs>
            <a:gs pos="50000">
              <a:srgbClr val="9437FF"/>
            </a:gs>
            <a:gs pos="99000">
              <a:srgbClr val="7030A0"/>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bg2"/>
            </a:gs>
            <a:gs pos="49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1905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rgbClr val="D883FF"/>
            </a:gs>
            <a:gs pos="50000">
              <a:srgbClr val="9437FF"/>
            </a:gs>
            <a:gs pos="99000">
              <a:srgbClr val="7030A0"/>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bg2"/>
            </a:gs>
            <a:gs pos="49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1905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chemeClr val="bg2"/>
            </a:gs>
            <a:gs pos="50000">
              <a:schemeClr val="bg2">
                <a:lumMod val="75000"/>
              </a:schemeClr>
            </a:gs>
            <a:gs pos="99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accent5">
                <a:lumMod val="40000"/>
                <a:lumOff val="60000"/>
              </a:schemeClr>
            </a:gs>
            <a:gs pos="49000">
              <a:schemeClr val="accent5">
                <a:lumMod val="60000"/>
                <a:lumOff val="40000"/>
              </a:schemeClr>
            </a:gs>
            <a:gs pos="100000">
              <a:schemeClr val="accent5">
                <a:lumMod val="75000"/>
              </a:schemeClr>
            </a:gs>
          </a:gsLst>
          <a:lin ang="5400000" scaled="0"/>
        </a:gradFill>
        <a:ln w="22225">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bg2"/>
            </a:gs>
            <a:gs pos="49000">
              <a:schemeClr val="bg2">
                <a:lumMod val="75000"/>
              </a:schemeClr>
            </a:gs>
            <a:gs pos="100000">
              <a:schemeClr val="bg2">
                <a:lumMod val="5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chemeClr val="bg1">
                <a:lumMod val="85000"/>
              </a:schemeClr>
            </a:gs>
            <a:gs pos="50000">
              <a:schemeClr val="bg2">
                <a:lumMod val="75000"/>
              </a:schemeClr>
            </a:gs>
            <a:gs pos="100000">
              <a:schemeClr val="bg2">
                <a:lumMod val="50000"/>
              </a:schemeClr>
            </a:gs>
          </a:gsLst>
          <a:lin ang="5400000" scaled="0"/>
        </a:gradFill>
        <a:ln w="19050">
          <a:solidFill>
            <a:schemeClr val="bg1">
              <a:lumMod val="8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chemeClr val="bg2"/>
            </a:gs>
            <a:gs pos="50000">
              <a:schemeClr val="bg2">
                <a:lumMod val="75000"/>
              </a:schemeClr>
            </a:gs>
            <a:gs pos="99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accent5">
                <a:lumMod val="40000"/>
                <a:lumOff val="60000"/>
              </a:schemeClr>
            </a:gs>
            <a:gs pos="49000">
              <a:schemeClr val="accent5">
                <a:lumMod val="60000"/>
                <a:lumOff val="40000"/>
              </a:schemeClr>
            </a:gs>
            <a:gs pos="100000">
              <a:schemeClr val="accent5">
                <a:lumMod val="75000"/>
              </a:schemeClr>
            </a:gs>
          </a:gsLst>
          <a:lin ang="5400000" scaled="0"/>
        </a:gradFill>
        <a:ln w="22225">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A9A62C1-27FE-8A4C-93CA-C343B41C872F}">
      <dsp:nvSpPr>
        <dsp:cNvPr id="0" name=""/>
        <dsp:cNvSpPr/>
      </dsp:nvSpPr>
      <dsp:spPr>
        <a:xfrm>
          <a:off x="0" y="0"/>
          <a:ext cx="2943479" cy="307778"/>
        </a:xfrm>
        <a:prstGeom prst="homePlate">
          <a:avLst/>
        </a:prstGeom>
        <a:gradFill rotWithShape="0">
          <a:gsLst>
            <a:gs pos="0">
              <a:schemeClr val="tx2">
                <a:lumMod val="10000"/>
                <a:lumOff val="90000"/>
              </a:schemeClr>
            </a:gs>
            <a:gs pos="49000">
              <a:schemeClr val="tx2">
                <a:lumMod val="50000"/>
                <a:lumOff val="50000"/>
              </a:schemeClr>
            </a:gs>
            <a:gs pos="100000">
              <a:schemeClr val="tx2">
                <a:lumMod val="75000"/>
                <a:lumOff val="25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4676" tIns="37338" rIns="18669" bIns="37338" numCol="1" spcCol="1270" anchor="ctr" anchorCtr="0">
          <a:noAutofit/>
        </a:bodyPr>
        <a:lstStyle/>
        <a:p>
          <a:pPr marL="15875" lvl="0" indent="0" algn="ctr" defTabSz="622300">
            <a:lnSpc>
              <a:spcPct val="90000"/>
            </a:lnSpc>
            <a:spcBef>
              <a:spcPct val="0"/>
            </a:spcBef>
            <a:spcAft>
              <a:spcPct val="35000"/>
            </a:spcAft>
            <a:buNone/>
            <a:tabLst>
              <a:tab pos="1590675" algn="l"/>
            </a:tabLst>
          </a:pPr>
          <a:endParaRPr lang="en-US" sz="1400" kern="1200"/>
        </a:p>
      </dsp:txBody>
      <dsp:txXfrm>
        <a:off x="0" y="0"/>
        <a:ext cx="2866535" cy="307778"/>
      </dsp:txXfrm>
    </dsp:sp>
    <dsp:sp modelId="{DE3256E3-A3D2-E945-8138-C259FA54C58B}">
      <dsp:nvSpPr>
        <dsp:cNvPr id="0" name=""/>
        <dsp:cNvSpPr/>
      </dsp:nvSpPr>
      <dsp:spPr>
        <a:xfrm>
          <a:off x="2019084" y="0"/>
          <a:ext cx="3687543" cy="307778"/>
        </a:xfrm>
        <a:prstGeom prst="chevron">
          <a:avLst/>
        </a:prstGeom>
        <a:gradFill rotWithShape="0">
          <a:gsLst>
            <a:gs pos="0">
              <a:srgbClr val="0096FF"/>
            </a:gs>
            <a:gs pos="50000">
              <a:srgbClr val="0432FF"/>
            </a:gs>
            <a:gs pos="100000">
              <a:srgbClr val="0070C0"/>
            </a:gs>
          </a:gsLst>
          <a:lin ang="5400000" scaled="0"/>
        </a:gradFill>
        <a:ln w="19050">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56007" tIns="37338" rIns="18669" bIns="37338" numCol="1" spcCol="1270" anchor="ctr" anchorCtr="0">
          <a:noAutofit/>
        </a:bodyPr>
        <a:lstStyle/>
        <a:p>
          <a:pPr marL="0" lvl="0" indent="0" algn="ctr" defTabSz="622300">
            <a:lnSpc>
              <a:spcPct val="90000"/>
            </a:lnSpc>
            <a:spcBef>
              <a:spcPct val="0"/>
            </a:spcBef>
            <a:spcAft>
              <a:spcPct val="35000"/>
            </a:spcAft>
            <a:buNone/>
          </a:pPr>
          <a:endParaRPr lang="en-US" sz="1400" kern="1200"/>
        </a:p>
      </dsp:txBody>
      <dsp:txXfrm>
        <a:off x="2172973" y="0"/>
        <a:ext cx="3379765" cy="307778"/>
      </dsp:txXfrm>
    </dsp:sp>
    <dsp:sp modelId="{B88A8C12-D56E-BB45-909B-83933383D5FB}">
      <dsp:nvSpPr>
        <dsp:cNvPr id="0" name=""/>
        <dsp:cNvSpPr/>
      </dsp:nvSpPr>
      <dsp:spPr>
        <a:xfrm>
          <a:off x="5219174" y="0"/>
          <a:ext cx="3939607" cy="307778"/>
        </a:xfrm>
        <a:prstGeom prst="chevron">
          <a:avLst/>
        </a:prstGeom>
        <a:gradFill rotWithShape="0">
          <a:gsLst>
            <a:gs pos="0">
              <a:schemeClr val="bg2"/>
            </a:gs>
            <a:gs pos="50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5373063" y="0"/>
        <a:ext cx="3631829" cy="307778"/>
      </dsp:txXfrm>
    </dsp:sp>
    <dsp:sp modelId="{562A4FBE-AEA1-7A46-87A0-EE44F7A5A2A0}">
      <dsp:nvSpPr>
        <dsp:cNvPr id="0" name=""/>
        <dsp:cNvSpPr/>
      </dsp:nvSpPr>
      <dsp:spPr>
        <a:xfrm>
          <a:off x="7794525" y="0"/>
          <a:ext cx="2965376" cy="307778"/>
        </a:xfrm>
        <a:prstGeom prst="chevron">
          <a:avLst/>
        </a:prstGeom>
        <a:gradFill rotWithShape="0">
          <a:gsLst>
            <a:gs pos="0">
              <a:schemeClr val="bg2"/>
            </a:gs>
            <a:gs pos="49000">
              <a:schemeClr val="bg2">
                <a:lumMod val="75000"/>
              </a:schemeClr>
            </a:gs>
            <a:gs pos="100000">
              <a:schemeClr val="bg2">
                <a:lumMod val="50000"/>
              </a:schemeClr>
            </a:gs>
          </a:gsLst>
          <a:lin ang="5400000" scaled="0"/>
        </a:gradFill>
        <a:ln w="22225">
          <a:solidFill>
            <a:schemeClr val="bg2">
              <a:lumMod val="90000"/>
              <a:alpha val="95000"/>
            </a:schemeClr>
          </a:solidFill>
        </a:ln>
        <a:effectLst/>
      </dsp:spPr>
      <dsp:style>
        <a:lnRef idx="0">
          <a:scrgbClr r="0" g="0" b="0"/>
        </a:lnRef>
        <a:fillRef idx="3">
          <a:scrgbClr r="0" g="0" b="0"/>
        </a:fillRef>
        <a:effectRef idx="2">
          <a:scrgbClr r="0" g="0" b="0"/>
        </a:effectRef>
        <a:fontRef idx="minor">
          <a:schemeClr val="lt1"/>
        </a:fontRef>
      </dsp:style>
      <dsp:txBody>
        <a:bodyPr spcFirstLastPara="0" vert="horz" wrap="square" lIns="64008" tIns="42672" rIns="21336" bIns="42672" numCol="1" spcCol="1270" anchor="ctr" anchorCtr="0">
          <a:noAutofit/>
        </a:bodyPr>
        <a:lstStyle/>
        <a:p>
          <a:pPr marL="0" lvl="0" indent="0" algn="ctr" defTabSz="711200">
            <a:lnSpc>
              <a:spcPct val="90000"/>
            </a:lnSpc>
            <a:spcBef>
              <a:spcPct val="0"/>
            </a:spcBef>
            <a:spcAft>
              <a:spcPct val="35000"/>
            </a:spcAft>
            <a:buNone/>
          </a:pPr>
          <a:endParaRPr lang="en-US" sz="1600" kern="1200"/>
        </a:p>
      </dsp:txBody>
      <dsp:txXfrm>
        <a:off x="7948414" y="0"/>
        <a:ext cx="2657598" cy="307778"/>
      </dsp:txXfrm>
    </dsp:sp>
  </dsp:spTree>
</dsp:drawing>
</file>

<file path=ppt/diagrams/layout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1.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1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20.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3.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4.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5.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6.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7.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8.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layout9.xml><?xml version="1.0" encoding="utf-8"?>
<dgm:layoutDef xmlns:dgm="http://schemas.openxmlformats.org/drawingml/2006/diagram" xmlns:a="http://schemas.openxmlformats.org/drawingml/2006/main" uniqueId="urn:microsoft.com/office/officeart/2005/8/layout/hChevron3">
  <dgm:title val=""/>
  <dgm:desc val=""/>
  <dgm:catLst>
    <dgm:cat type="process" pri="10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hoose name="Name4">
      <dgm:if name="Name5" axis="root des" func="maxDepth" op="gte" val="2">
        <dgm:constrLst>
          <dgm:constr type="w" for="ch" forName="parAndChTx" refType="w"/>
          <dgm:constr type="primFontSz" for="ch" ptType="node" op="equ"/>
          <dgm:constr type="w" for="ch" forName="parAndChSpace" refType="w" refFor="ch" refForName="parAndChTx" fact="-0.2"/>
          <dgm:constr type="w" for="ch" ptType="sibTrans" op="equ"/>
        </dgm:constrLst>
        <dgm:ruleLst/>
        <dgm:forEach name="Name6" axis="ch" ptType="node">
          <dgm:layoutNode name="parAndChTx">
            <dgm:varLst>
              <dgm:bulletEnabled val="1"/>
            </dgm:varLst>
            <dgm:alg type="tx"/>
            <dgm:choose name="Name7">
              <dgm:if name="Name8" func="var" arg="dir" op="equ" val="norm">
                <dgm:choose name="Name9">
                  <dgm:if name="Name10" axis="self" ptType="node" func="pos" op="equ" val="1">
                    <dgm:shape xmlns:r="http://schemas.openxmlformats.org/officeDocument/2006/relationships"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4"/>
                    </dgm:constrLst>
                  </dgm:if>
                  <dgm:else name="Name11">
                    <dgm:shape xmlns:r="http://schemas.openxmlformats.org/officeDocument/2006/relationships"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if>
              <dgm:else name="Name12">
                <dgm:choose name="Name13">
                  <dgm:if name="Name14" axis="self" ptType="node" func="pos" op="equ" val="1">
                    <dgm:shape xmlns:r="http://schemas.openxmlformats.org/officeDocument/2006/relationships" rot="180" type="homePlate"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4"/>
                      <dgm:constr type="rMarg" refType="w" fact="0.1"/>
                    </dgm:constrLst>
                  </dgm:if>
                  <dgm:else name="Name15">
                    <dgm:shape xmlns:r="http://schemas.openxmlformats.org/officeDocument/2006/relationships" rot="180" type="chevron" r:blip="">
                      <dgm:adjLst>
                        <dgm:adj idx="1" val="0.25"/>
                      </dgm:adjLst>
                    </dgm:shape>
                    <dgm:presOf axis="desOrSelf" ptType="node"/>
                    <dgm:constrLst>
                      <dgm:constr type="h" refType="w" op="equ" fact="0.8"/>
                      <dgm:constr type="primFontSz" val="65"/>
                      <dgm:constr type="tMarg" refType="primFontSz" fact="0.2"/>
                      <dgm:constr type="bMarg" refType="primFontSz" fact="0.2"/>
                      <dgm:constr type="lMarg" refType="w" fact="0.1"/>
                      <dgm:constr type="rMarg" refType="w" fact="0.1"/>
                    </dgm:constrLst>
                  </dgm:else>
                </dgm:choose>
              </dgm:else>
            </dgm:choose>
            <dgm:ruleLst>
              <dgm:rule type="primFontSz" val="5" fact="NaN" max="NaN"/>
            </dgm:ruleLst>
          </dgm:layoutNode>
          <dgm:forEach name="Name16" axis="followSib" ptType="sibTrans" cnt="1">
            <dgm:layoutNode name="parAndChSpace">
              <dgm:alg type="sp"/>
              <dgm:shape xmlns:r="http://schemas.openxmlformats.org/officeDocument/2006/relationships" r:blip="">
                <dgm:adjLst/>
              </dgm:shape>
              <dgm:presOf/>
              <dgm:constrLst/>
              <dgm:ruleLst/>
            </dgm:layoutNode>
          </dgm:forEach>
        </dgm:forEach>
      </dgm:if>
      <dgm:else name="Name17">
        <dgm:constrLst>
          <dgm:constr type="w" for="ch" forName="parTxOnly" refType="w"/>
          <dgm:constr type="primFontSz" for="ch" ptType="node" op="equ"/>
          <dgm:constr type="w" for="ch" forName="parSpace" refType="w" refFor="ch" refForName="parTxOnly" fact="-0.2"/>
          <dgm:constr type="w" for="ch" ptType="sibTrans" op="equ"/>
        </dgm:constrLst>
        <dgm:ruleLst/>
        <dgm:forEach name="Name18" axis="ch" ptType="node">
          <dgm:layoutNode name="parTxOnly">
            <dgm:varLst>
              <dgm:bulletEnabled val="1"/>
            </dgm:varLst>
            <dgm:alg type="tx"/>
            <dgm:presOf axis="desOrSelf" ptType="node"/>
            <dgm:choose name="Name19">
              <dgm:if name="Name20" func="var" arg="dir" op="equ" val="norm">
                <dgm:choose name="Name21">
                  <dgm:if name="Name22" axis="self" ptType="node" func="pos" op="equ" val="1">
                    <dgm:shape xmlns:r="http://schemas.openxmlformats.org/officeDocument/2006/relationships" type="homePlate" r:blip="">
                      <dgm:adjLst/>
                    </dgm:shape>
                    <dgm:constrLst>
                      <dgm:constr type="h" refType="w" op="equ" fact="0.4"/>
                      <dgm:constr type="primFontSz" val="65"/>
                      <dgm:constr type="tMarg" refType="primFontSz" fact="0.21"/>
                      <dgm:constr type="bMarg" refType="primFontSz" fact="0.21"/>
                      <dgm:constr type="lMarg" refType="primFontSz" fact="0.42"/>
                      <dgm:constr type="rMarg" refType="primFontSz" fact="0.105"/>
                    </dgm:constrLst>
                  </dgm:if>
                  <dgm:else name="Name23">
                    <dgm:shape xmlns:r="http://schemas.openxmlformats.org/officeDocument/2006/relationships" type="chevron" r:blip="">
                      <dgm:adjLst/>
                    </dgm:shape>
                    <dgm:constrLst>
                      <dgm:constr type="h" refType="w" op="equ" fact="0.4"/>
                      <dgm:constr type="primFontSz" val="65"/>
                      <dgm:constr type="tMarg" refType="primFontSz" fact="0.21"/>
                      <dgm:constr type="bMarg" refType="primFontSz" fact="0.21"/>
                      <dgm:constr type="lMarg" refType="primFontSz" fact="0.315"/>
                      <dgm:constr type="rMarg" refType="primFontSz" fact="0.105"/>
                    </dgm:constrLst>
                  </dgm:else>
                </dgm:choose>
              </dgm:if>
              <dgm:else name="Name24">
                <dgm:choose name="Name25">
                  <dgm:if name="Name26" axis="self" ptType="node" func="pos" op="equ" val="1">
                    <dgm:shape xmlns:r="http://schemas.openxmlformats.org/officeDocument/2006/relationships" rot="180" type="homePlate"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42"/>
                    </dgm:constrLst>
                  </dgm:if>
                  <dgm:else name="Name27">
                    <dgm:shape xmlns:r="http://schemas.openxmlformats.org/officeDocument/2006/relationships" rot="180" type="chevron" r:blip="">
                      <dgm:adjLst/>
                    </dgm:shape>
                    <dgm:constrLst>
                      <dgm:constr type="h" refType="w" op="equ" fact="0.4"/>
                      <dgm:constr type="primFontSz" val="65"/>
                      <dgm:constr type="tMarg" refType="primFontSz" fact="0.21"/>
                      <dgm:constr type="bMarg" refType="primFontSz" fact="0.21"/>
                      <dgm:constr type="lMarg" refType="primFontSz" fact="0.105"/>
                      <dgm:constr type="rMarg" refType="primFontSz" fact="0.315"/>
                    </dgm:constrLst>
                  </dgm:else>
                </dgm:choose>
              </dgm:else>
            </dgm:choose>
            <dgm:ruleLst>
              <dgm:rule type="primFontSz" val="5" fact="NaN" max="NaN"/>
            </dgm:ruleLst>
          </dgm:layoutNode>
          <dgm:forEach name="Name28" axis="followSib" ptType="sibTrans" cnt="1">
            <dgm:layoutNode name="parSpace">
              <dgm:alg type="sp"/>
              <dgm:shape xmlns:r="http://schemas.openxmlformats.org/officeDocument/2006/relationships" r:blip="">
                <dgm:adjLst/>
              </dgm:shape>
              <dgm:presOf/>
              <dgm:constrLst/>
              <dgm:ruleLst/>
            </dgm:layoutNode>
          </dgm:forEach>
        </dgm:forEach>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867070-5CDE-6D45-96D5-64488B5E1DD2}" type="datetimeFigureOut">
              <a:rPr lang="en-US" smtClean="0"/>
              <a:t>10/23/24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62BD46-4928-F14E-9129-353A99AE4F56}" type="slidenum">
              <a:rPr lang="en-US" smtClean="0"/>
              <a:t>‹#›</a:t>
            </a:fld>
            <a:endParaRPr lang="en-US"/>
          </a:p>
        </p:txBody>
      </p:sp>
    </p:spTree>
    <p:extLst>
      <p:ext uri="{BB962C8B-B14F-4D97-AF65-F5344CB8AC3E}">
        <p14:creationId xmlns:p14="http://schemas.microsoft.com/office/powerpoint/2010/main" val="1236313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solidFill>
                  <a:srgbClr val="0E0E0E"/>
                </a:solidFill>
                <a:effectLst/>
                <a:latin typeface=".SF NS"/>
              </a:rPr>
              <a:t>Good afternoon, everyone. My name is Adriane Replogle, and today I will be presenting my masters thesis work ‘Advanced FEM Simulation of Loudspeaker Performance: The Impact of Cone and Surround Materials.’ This research was conducted under the guidance of my advisor, Professor Fabio </a:t>
            </a:r>
            <a:r>
              <a:rPr lang="en-US" dirty="0" err="1">
                <a:solidFill>
                  <a:srgbClr val="0E0E0E"/>
                </a:solidFill>
                <a:effectLst/>
                <a:latin typeface=".SF NS"/>
              </a:rPr>
              <a:t>Antonacci</a:t>
            </a:r>
            <a:r>
              <a:rPr lang="en-US" dirty="0">
                <a:solidFill>
                  <a:srgbClr val="0E0E0E"/>
                </a:solidFill>
                <a:effectLst/>
                <a:latin typeface=".SF NS"/>
              </a:rPr>
              <a:t>, and co-advisors, Chiara </a:t>
            </a:r>
            <a:r>
              <a:rPr lang="en-US" dirty="0" err="1">
                <a:solidFill>
                  <a:srgbClr val="0E0E0E"/>
                </a:solidFill>
                <a:effectLst/>
                <a:latin typeface=".SF NS"/>
              </a:rPr>
              <a:t>Corsini</a:t>
            </a:r>
            <a:r>
              <a:rPr lang="en-US" dirty="0">
                <a:solidFill>
                  <a:srgbClr val="0E0E0E"/>
                </a:solidFill>
                <a:effectLst/>
                <a:latin typeface=".SF NS"/>
              </a:rPr>
              <a:t> and Luca Villa. This work was done in collaboration with FAITAL S.p.A., Italian Loudspeaker Manufacturer in San Donato Milano.</a:t>
            </a:r>
          </a:p>
        </p:txBody>
      </p:sp>
    </p:spTree>
    <p:extLst>
      <p:ext uri="{BB962C8B-B14F-4D97-AF65-F5344CB8AC3E}">
        <p14:creationId xmlns:p14="http://schemas.microsoft.com/office/powerpoint/2010/main" val="2657075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first imported, and component domains such as the cone, coil, surround, spider, dust cap, former, and adhesive were distinguished. To simulate an open boundary condition effectively, a perfectly matched layer (PML) is implemented. This layer absorbs outgoing acoustic waves, minimizing reflections and ensuring an accurate representation of the loudspeaker's acoustic field.</a:t>
            </a:r>
          </a:p>
          <a:p>
            <a:r>
              <a:rPr lang="en-US" dirty="0"/>
              <a:t>to accurately simulate sound absorption and transmission through its porous structure (</a:t>
            </a:r>
            <a:r>
              <a:rPr lang="en-US" dirty="0" err="1"/>
              <a:t>poroacoustics</a:t>
            </a:r>
            <a:r>
              <a:rPr lang="en-US" dirty="0"/>
              <a:t>)</a:t>
            </a:r>
          </a:p>
        </p:txBody>
      </p:sp>
      <p:sp>
        <p:nvSpPr>
          <p:cNvPr id="4" name="Slide Number Placeholder 3"/>
          <p:cNvSpPr>
            <a:spLocks noGrp="1"/>
          </p:cNvSpPr>
          <p:nvPr>
            <p:ph type="sldNum" sz="quarter" idx="5"/>
          </p:nvPr>
        </p:nvSpPr>
        <p:spPr/>
        <p:txBody>
          <a:bodyPr/>
          <a:lstStyle/>
          <a:p>
            <a:fld id="{4B62BD46-4928-F14E-9129-353A99AE4F56}" type="slidenum">
              <a:rPr lang="en-US" smtClean="0"/>
              <a:t>10</a:t>
            </a:fld>
            <a:endParaRPr lang="en-US"/>
          </a:p>
        </p:txBody>
      </p:sp>
    </p:spTree>
    <p:extLst>
      <p:ext uri="{BB962C8B-B14F-4D97-AF65-F5344CB8AC3E}">
        <p14:creationId xmlns:p14="http://schemas.microsoft.com/office/powerpoint/2010/main" val="3750403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B62BD46-4928-F14E-9129-353A99AE4F56}" type="slidenum">
              <a:rPr lang="en-US" smtClean="0"/>
              <a:t>11</a:t>
            </a:fld>
            <a:endParaRPr lang="en-US"/>
          </a:p>
        </p:txBody>
      </p:sp>
    </p:spTree>
    <p:extLst>
      <p:ext uri="{BB962C8B-B14F-4D97-AF65-F5344CB8AC3E}">
        <p14:creationId xmlns:p14="http://schemas.microsoft.com/office/powerpoint/2010/main" val="15260331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62BD46-4928-F14E-9129-353A99AE4F56}" type="slidenum">
              <a:rPr lang="en-US" smtClean="0"/>
              <a:t>12</a:t>
            </a:fld>
            <a:endParaRPr lang="en-US"/>
          </a:p>
        </p:txBody>
      </p:sp>
    </p:spTree>
    <p:extLst>
      <p:ext uri="{BB962C8B-B14F-4D97-AF65-F5344CB8AC3E}">
        <p14:creationId xmlns:p14="http://schemas.microsoft.com/office/powerpoint/2010/main" val="42940255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400" dirty="0">
                    <a:solidFill>
                      <a:srgbClr val="EFBA1A"/>
                    </a:solidFill>
                  </a:rPr>
                  <a:t>For the sake of time I will not comment on each of the materials, however something to note considering paper cones is the high variability of plain paper densities with a relatively small range in Young’s modulus. And for surrounds we see not only a large variation in material density, but also a trend with larger densities an increase in Young’s modulus. </a:t>
                </a:r>
                <a:endParaRPr lang="en-US" sz="1400" dirty="0"/>
              </a:p>
              <a:p>
                <a:pPr lvl="1"/>
                <a:endParaRPr lang="en-US" sz="1400" dirty="0"/>
              </a:p>
            </p:txBody>
          </p:sp>
        </mc:Choice>
        <mc:Fallback xmlns="">
          <p:sp>
            <p:nvSpPr>
              <p:cNvPr id="3" name="Notes Placeholder 2"/>
              <p:cNvSpPr>
                <a:spLocks noGrp="1"/>
              </p:cNvSpPr>
              <p:nvPr>
                <p:ph type="body" idx="1"/>
              </p:nvPr>
            </p:nvSpPr>
            <p:spPr/>
            <p:txBody>
              <a:bodyPr/>
              <a:lstStyle/>
              <a:p>
                <a:r>
                  <a:rPr lang="en-US" sz="1400" dirty="0">
                    <a:solidFill>
                      <a:srgbClr val="EFBA1A"/>
                    </a:solidFill>
                  </a:rPr>
                  <a:t>Paper +15% Mica </a:t>
                </a:r>
              </a:p>
              <a:p>
                <a:pPr lvl="1"/>
                <a:r>
                  <a:rPr lang="en-US" sz="1400" dirty="0"/>
                  <a:t>Increased </a:t>
                </a:r>
                <a:r>
                  <a:rPr lang="en-US" sz="1400" b="0" i="0">
                    <a:latin typeface="Cambria Math" panose="02040503050406030204" pitchFamily="18" charset="0"/>
                  </a:rPr>
                  <a:t>𝐸_𝐶𝑜𝑛𝑒</a:t>
                </a:r>
                <a:endParaRPr lang="en-US" sz="1400" dirty="0"/>
              </a:p>
              <a:p>
                <a:pPr lvl="1"/>
                <a:r>
                  <a:rPr lang="en-US" sz="1400" dirty="0"/>
                  <a:t>Smaller Variation in Density</a:t>
                </a:r>
              </a:p>
              <a:p>
                <a:pPr lvl="1"/>
                <a:r>
                  <a:rPr lang="en-US" sz="1400" dirty="0"/>
                  <a:t>Aligns with Expectations</a:t>
                </a:r>
              </a:p>
              <a:p>
                <a:r>
                  <a:rPr lang="en-US" sz="1400" dirty="0">
                    <a:solidFill>
                      <a:srgbClr val="73AD39"/>
                    </a:solidFill>
                  </a:rPr>
                  <a:t>Fiberglass</a:t>
                </a:r>
              </a:p>
              <a:p>
                <a:pPr lvl="1"/>
                <a:r>
                  <a:rPr lang="en-US" sz="1400" dirty="0"/>
                  <a:t>Variability in Density</a:t>
                </a:r>
              </a:p>
              <a:p>
                <a:pPr lvl="1"/>
                <a:r>
                  <a:rPr lang="en-US" sz="1400" dirty="0"/>
                  <a:t>Smaller variability in Young’s modulus compared to plane paper</a:t>
                </a:r>
              </a:p>
              <a:p>
                <a:pPr lvl="1"/>
                <a:r>
                  <a:rPr lang="en-US" sz="1400" dirty="0"/>
                  <a:t>2 Outliers: differences in manufacturing processes, further investigation</a:t>
                </a:r>
              </a:p>
              <a:p>
                <a:pPr lvl="1"/>
                <a:endParaRPr lang="en-US" sz="1400" dirty="0"/>
              </a:p>
              <a:p>
                <a:pPr lvl="1"/>
                <a:endParaRPr lang="en-US" sz="1400" dirty="0"/>
              </a:p>
              <a:p>
                <a:r>
                  <a:rPr lang="en-US" sz="1400" dirty="0">
                    <a:solidFill>
                      <a:srgbClr val="777BFF"/>
                    </a:solidFill>
                  </a:rPr>
                  <a:t>Rubber</a:t>
                </a:r>
              </a:p>
              <a:p>
                <a:pPr lvl="1"/>
                <a:r>
                  <a:rPr lang="en-US" sz="1400" dirty="0"/>
                  <a:t>High variation in density </a:t>
                </a:r>
              </a:p>
              <a:p>
                <a:pPr lvl="2"/>
                <a:r>
                  <a:rPr lang="en-US" sz="1400" dirty="0"/>
                  <a:t>(90% higher than foam surrounds)</a:t>
                </a:r>
              </a:p>
              <a:p>
                <a:pPr lvl="1"/>
                <a:endParaRPr lang="en-US" sz="1400" dirty="0"/>
              </a:p>
            </p:txBody>
          </p:sp>
        </mc:Fallback>
      </mc:AlternateContent>
      <p:sp>
        <p:nvSpPr>
          <p:cNvPr id="4" name="Slide Number Placeholder 3"/>
          <p:cNvSpPr>
            <a:spLocks noGrp="1"/>
          </p:cNvSpPr>
          <p:nvPr>
            <p:ph type="sldNum" sz="quarter" idx="5"/>
          </p:nvPr>
        </p:nvSpPr>
        <p:spPr/>
        <p:txBody>
          <a:bodyPr/>
          <a:lstStyle/>
          <a:p>
            <a:fld id="{4B62BD46-4928-F14E-9129-353A99AE4F56}" type="slidenum">
              <a:rPr lang="en-US" smtClean="0"/>
              <a:t>13</a:t>
            </a:fld>
            <a:endParaRPr lang="en-US"/>
          </a:p>
        </p:txBody>
      </p:sp>
    </p:spTree>
    <p:extLst>
      <p:ext uri="{BB962C8B-B14F-4D97-AF65-F5344CB8AC3E}">
        <p14:creationId xmlns:p14="http://schemas.microsoft.com/office/powerpoint/2010/main" val="11344256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62BD46-4928-F14E-9129-353A99AE4F56}" type="slidenum">
              <a:rPr lang="en-US" smtClean="0"/>
              <a:t>14</a:t>
            </a:fld>
            <a:endParaRPr lang="en-US"/>
          </a:p>
        </p:txBody>
      </p:sp>
    </p:spTree>
    <p:extLst>
      <p:ext uri="{BB962C8B-B14F-4D97-AF65-F5344CB8AC3E}">
        <p14:creationId xmlns:p14="http://schemas.microsoft.com/office/powerpoint/2010/main" val="38968033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50000"/>
              </a:lnSpc>
              <a:buClr>
                <a:srgbClr val="0179C1"/>
              </a:buClr>
            </a:pPr>
            <a:r>
              <a:rPr lang="en-US" dirty="0">
                <a:latin typeface="Futura Medium" panose="020B0602020204020303" pitchFamily="34" charset="-79"/>
                <a:cs typeface="Futura Medium" panose="020B0602020204020303" pitchFamily="34" charset="-79"/>
              </a:rPr>
              <a:t>The scope of this thesis was to advance the understanding and optimization of loudspeaker design through a detailed analysis of cone and surround materials and their impact on loudspeaker performance</a:t>
            </a:r>
          </a:p>
          <a:p>
            <a:pPr>
              <a:lnSpc>
                <a:spcPct val="150000"/>
              </a:lnSpc>
              <a:buClr>
                <a:srgbClr val="0179C1"/>
              </a:buClr>
            </a:pPr>
            <a:endParaRPr lang="en-US" dirty="0">
              <a:latin typeface="Futura Medium" panose="020B0602020204020303" pitchFamily="34" charset="-79"/>
              <a:cs typeface="Futura Medium" panose="020B0602020204020303" pitchFamily="34" charset="-79"/>
            </a:endParaRPr>
          </a:p>
          <a:p>
            <a:pPr>
              <a:lnSpc>
                <a:spcPct val="150000"/>
              </a:lnSpc>
              <a:buClr>
                <a:srgbClr val="0179C1"/>
              </a:buClr>
            </a:pPr>
            <a:r>
              <a:rPr lang="en-US" dirty="0">
                <a:latin typeface="Futura Medium" panose="020B0602020204020303" pitchFamily="34" charset="-79"/>
                <a:cs typeface="Futura Medium" panose="020B0602020204020303" pitchFamily="34" charset="-79"/>
              </a:rPr>
              <a:t>Through experimental measurements and FEM simulations, it was observed that the mechanical properties of loudspeaker membrane materials, particularly Young’s modulus, significantly influence acoustic performance.</a:t>
            </a:r>
          </a:p>
          <a:p>
            <a:pPr>
              <a:lnSpc>
                <a:spcPct val="150000"/>
              </a:lnSpc>
              <a:buClr>
                <a:srgbClr val="0179C1"/>
              </a:buClr>
            </a:pPr>
            <a:r>
              <a:rPr lang="en-US" dirty="0">
                <a:latin typeface="Futura Medium" panose="020B0602020204020303" pitchFamily="34" charset="-79"/>
                <a:cs typeface="Futura Medium" panose="020B0602020204020303" pitchFamily="34" charset="-79"/>
              </a:rPr>
              <a:t>Material Behavior:</a:t>
            </a:r>
          </a:p>
          <a:p>
            <a:pPr lvl="1">
              <a:lnSpc>
                <a:spcPct val="150000"/>
              </a:lnSpc>
              <a:buClr>
                <a:srgbClr val="0179C1"/>
              </a:buClr>
            </a:pPr>
            <a:r>
              <a:rPr lang="en-US" dirty="0">
                <a:latin typeface="Futura Medium" panose="020B0602020204020303" pitchFamily="34" charset="-79"/>
                <a:cs typeface="Futura Medium" panose="020B0602020204020303" pitchFamily="34" charset="-79"/>
              </a:rPr>
              <a:t>Predictable: Paper, foam.</a:t>
            </a:r>
          </a:p>
          <a:p>
            <a:pPr lvl="1">
              <a:lnSpc>
                <a:spcPct val="150000"/>
              </a:lnSpc>
              <a:buClr>
                <a:srgbClr val="0179C1"/>
              </a:buClr>
            </a:pPr>
            <a:r>
              <a:rPr lang="en-US" dirty="0">
                <a:latin typeface="Futura Medium" panose="020B0602020204020303" pitchFamily="34" charset="-79"/>
                <a:cs typeface="Futura Medium" panose="020B0602020204020303" pitchFamily="34" charset="-79"/>
              </a:rPr>
              <a:t>Variable: Cloth, fiberglass.</a:t>
            </a:r>
          </a:p>
          <a:p>
            <a:pPr>
              <a:lnSpc>
                <a:spcPct val="150000"/>
              </a:lnSpc>
              <a:buClr>
                <a:srgbClr val="0179C1"/>
              </a:buClr>
            </a:pPr>
            <a:r>
              <a:rPr lang="en-US" dirty="0">
                <a:latin typeface="Futura Medium" panose="020B0602020204020303" pitchFamily="34" charset="-79"/>
                <a:cs typeface="Futura Medium" panose="020B0602020204020303" pitchFamily="34" charset="-79"/>
              </a:rPr>
              <a:t>Strong agreement between measured and simulated frequency responses; refined models to address discrepancies at higher frequencies.</a:t>
            </a:r>
          </a:p>
          <a:p>
            <a:pPr>
              <a:lnSpc>
                <a:spcPct val="150000"/>
              </a:lnSpc>
              <a:buClr>
                <a:srgbClr val="0179C1"/>
              </a:buClr>
            </a:pPr>
            <a:endParaRPr lang="en-US" dirty="0">
              <a:latin typeface="Futura Medium" panose="020B0602020204020303" pitchFamily="34" charset="-79"/>
              <a:cs typeface="Futura Medium" panose="020B0602020204020303" pitchFamily="34" charset="-79"/>
            </a:endParaRPr>
          </a:p>
          <a:p>
            <a:pPr>
              <a:lnSpc>
                <a:spcPct val="150000"/>
              </a:lnSpc>
              <a:buClr>
                <a:srgbClr val="0179C1"/>
              </a:buClr>
            </a:pPr>
            <a:endParaRPr lang="en-US" dirty="0">
              <a:latin typeface="Futura Medium" panose="020B0602020204020303" pitchFamily="34" charset="-79"/>
              <a:cs typeface="Futura Medium" panose="020B0602020204020303" pitchFamily="34" charset="-79"/>
            </a:endParaRPr>
          </a:p>
          <a:p>
            <a:endParaRPr lang="en-US" dirty="0"/>
          </a:p>
        </p:txBody>
      </p:sp>
      <p:sp>
        <p:nvSpPr>
          <p:cNvPr id="4" name="Slide Number Placeholder 3"/>
          <p:cNvSpPr>
            <a:spLocks noGrp="1"/>
          </p:cNvSpPr>
          <p:nvPr>
            <p:ph type="sldNum" sz="quarter" idx="5"/>
          </p:nvPr>
        </p:nvSpPr>
        <p:spPr/>
        <p:txBody>
          <a:bodyPr/>
          <a:lstStyle/>
          <a:p>
            <a:fld id="{4B62BD46-4928-F14E-9129-353A99AE4F56}" type="slidenum">
              <a:rPr lang="en-US" smtClean="0"/>
              <a:t>15</a:t>
            </a:fld>
            <a:endParaRPr lang="en-US"/>
          </a:p>
        </p:txBody>
      </p:sp>
    </p:spTree>
    <p:extLst>
      <p:ext uri="{BB962C8B-B14F-4D97-AF65-F5344CB8AC3E}">
        <p14:creationId xmlns:p14="http://schemas.microsoft.com/office/powerpoint/2010/main" val="25096049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noProof="0" dirty="0"/>
          </a:p>
        </p:txBody>
      </p:sp>
    </p:spTree>
    <p:extLst>
      <p:ext uri="{BB962C8B-B14F-4D97-AF65-F5344CB8AC3E}">
        <p14:creationId xmlns:p14="http://schemas.microsoft.com/office/powerpoint/2010/main" val="188663335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62BD46-4928-F14E-9129-353A99AE4F56}" type="slidenum">
              <a:rPr lang="en-US" smtClean="0"/>
              <a:t>17</a:t>
            </a:fld>
            <a:endParaRPr lang="en-US"/>
          </a:p>
        </p:txBody>
      </p:sp>
    </p:spTree>
    <p:extLst>
      <p:ext uri="{BB962C8B-B14F-4D97-AF65-F5344CB8AC3E}">
        <p14:creationId xmlns:p14="http://schemas.microsoft.com/office/powerpoint/2010/main" val="249222686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example isotropic damping coefficients, and Young’s modulus of each of the materials.</a:t>
            </a:r>
          </a:p>
          <a:p>
            <a:endParaRPr lang="en-US" dirty="0"/>
          </a:p>
          <a:p>
            <a:r>
              <a:rPr lang="en-US" dirty="0"/>
              <a:t>However, for our purposes, we can see that the method for modeling the loudspeaker and its materials proved effective.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Impedance plot it can be observed that by increasing the spider Young's modulus by 60% (to 6e8 Pa), the simulated resonance frequency increases from 59 Hz to the equivalent frequency of 70 Hz matching that of the measurement. </a:t>
            </a:r>
          </a:p>
          <a:p>
            <a:endParaRPr lang="en-US" dirty="0"/>
          </a:p>
        </p:txBody>
      </p:sp>
      <p:sp>
        <p:nvSpPr>
          <p:cNvPr id="4" name="Slide Number Placeholder 3"/>
          <p:cNvSpPr>
            <a:spLocks noGrp="1"/>
          </p:cNvSpPr>
          <p:nvPr>
            <p:ph type="sldNum" sz="quarter" idx="5"/>
          </p:nvPr>
        </p:nvSpPr>
        <p:spPr/>
        <p:txBody>
          <a:bodyPr/>
          <a:lstStyle/>
          <a:p>
            <a:fld id="{4B62BD46-4928-F14E-9129-353A99AE4F56}" type="slidenum">
              <a:rPr lang="en-US" smtClean="0"/>
              <a:t>18</a:t>
            </a:fld>
            <a:endParaRPr lang="en-US"/>
          </a:p>
        </p:txBody>
      </p:sp>
    </p:spTree>
    <p:extLst>
      <p:ext uri="{BB962C8B-B14F-4D97-AF65-F5344CB8AC3E}">
        <p14:creationId xmlns:p14="http://schemas.microsoft.com/office/powerpoint/2010/main" val="169076826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5"/>
          </p:nvPr>
        </p:nvSpPr>
        <p:spPr/>
        <p:txBody>
          <a:bodyPr/>
          <a:lstStyle/>
          <a:p>
            <a:fld id="{4B62BD46-4928-F14E-9129-353A99AE4F56}" type="slidenum">
              <a:rPr lang="en-US" smtClean="0"/>
              <a:t>19</a:t>
            </a:fld>
            <a:endParaRPr lang="en-US"/>
          </a:p>
        </p:txBody>
      </p:sp>
    </p:spTree>
    <p:extLst>
      <p:ext uri="{BB962C8B-B14F-4D97-AF65-F5344CB8AC3E}">
        <p14:creationId xmlns:p14="http://schemas.microsoft.com/office/powerpoint/2010/main" val="1196087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E0E0E"/>
                </a:solidFill>
                <a:effectLst/>
                <a:latin typeface=".SF NS"/>
              </a:rPr>
              <a:t>We’ll start today with a quick recap of a dynamic loudspeakers main components: the magnetic circuit, the voice coil, suspension system comprising of the spider and surround, the cone, and finally the dust cap. </a:t>
            </a:r>
          </a:p>
        </p:txBody>
      </p:sp>
      <p:sp>
        <p:nvSpPr>
          <p:cNvPr id="4" name="Slide Number Placeholder 3"/>
          <p:cNvSpPr>
            <a:spLocks noGrp="1"/>
          </p:cNvSpPr>
          <p:nvPr>
            <p:ph type="sldNum" sz="quarter" idx="5"/>
          </p:nvPr>
        </p:nvSpPr>
        <p:spPr/>
        <p:txBody>
          <a:bodyPr/>
          <a:lstStyle/>
          <a:p>
            <a:fld id="{4B62BD46-4928-F14E-9129-353A99AE4F56}" type="slidenum">
              <a:rPr lang="en-US" smtClean="0"/>
              <a:t>2</a:t>
            </a:fld>
            <a:endParaRPr lang="en-US"/>
          </a:p>
        </p:txBody>
      </p:sp>
    </p:spTree>
    <p:extLst>
      <p:ext uri="{BB962C8B-B14F-4D97-AF65-F5344CB8AC3E}">
        <p14:creationId xmlns:p14="http://schemas.microsoft.com/office/powerpoint/2010/main" val="30521820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u="none" strike="noStrike" dirty="0">
                <a:solidFill>
                  <a:srgbClr val="000000"/>
                </a:solidFill>
                <a:effectLst/>
                <a:latin typeface="Segoe UI Web (West European)"/>
              </a:rPr>
              <a:t>It is </a:t>
            </a:r>
            <a:r>
              <a:rPr lang="en-US" b="0" i="0" u="none" strike="noStrike" dirty="0" err="1">
                <a:solidFill>
                  <a:srgbClr val="000000"/>
                </a:solidFill>
                <a:effectLst/>
                <a:latin typeface="Segoe UI Web (West European)"/>
              </a:rPr>
              <a:t>nessicarry</a:t>
            </a:r>
            <a:r>
              <a:rPr lang="en-US" b="0" i="0" u="none" strike="noStrike" dirty="0">
                <a:solidFill>
                  <a:srgbClr val="000000"/>
                </a:solidFill>
                <a:effectLst/>
                <a:latin typeface="Segoe UI Web (West European)"/>
              </a:rPr>
              <a:t> to introduce the Electro-Mechanical-Acoustic (EMA) analogies of a loudspeaker, which describe the loudspeakers behaviors using simple circuits which translate the voltage and current to a force and velocity to a pressure and a volume velocity.  </a:t>
            </a:r>
          </a:p>
          <a:p>
            <a:endParaRPr lang="en-US" b="0" i="0" u="none" strike="noStrike" dirty="0">
              <a:solidFill>
                <a:srgbClr val="000000"/>
              </a:solidFill>
              <a:effectLst/>
              <a:latin typeface="Segoe UI Web (West European)"/>
            </a:endParaRPr>
          </a:p>
          <a:p>
            <a:r>
              <a:rPr lang="en-US" b="0" i="0" u="none" strike="noStrike" dirty="0">
                <a:solidFill>
                  <a:srgbClr val="000000"/>
                </a:solidFill>
                <a:effectLst/>
                <a:latin typeface="Segoe UI Web (West European)"/>
              </a:rPr>
              <a:t>This Lumped Parameter Model is linked via the force factor BL, (connecting the electrical to the mechanical domain), and the surface area of the diaphragm Sd (connecting the mechanical domain to the acoustic domain).</a:t>
            </a:r>
          </a:p>
          <a:p>
            <a:endParaRPr lang="en-US" b="0" i="0" u="none" strike="noStrike" dirty="0">
              <a:solidFill>
                <a:srgbClr val="000000"/>
              </a:solidFill>
              <a:effectLst/>
              <a:latin typeface="Segoe UI Web (West European)"/>
            </a:endParaRPr>
          </a:p>
          <a:p>
            <a:r>
              <a:rPr lang="en-US" b="0" i="0" u="none" strike="noStrike" dirty="0">
                <a:solidFill>
                  <a:srgbClr val="000000"/>
                </a:solidFill>
                <a:effectLst/>
                <a:latin typeface="Segoe UI Web (West European)"/>
              </a:rPr>
              <a:t>Listed here are the Parameters also called the Thiele-Small or T/S parameters defining the electrical domain as these are used in a hybrid approach in the simulation of each loudspeaker. </a:t>
            </a:r>
            <a:endParaRPr lang="en-US" dirty="0"/>
          </a:p>
        </p:txBody>
      </p:sp>
      <p:sp>
        <p:nvSpPr>
          <p:cNvPr id="4" name="Slide Number Placeholder 3"/>
          <p:cNvSpPr>
            <a:spLocks noGrp="1"/>
          </p:cNvSpPr>
          <p:nvPr>
            <p:ph type="sldNum" sz="quarter" idx="5"/>
          </p:nvPr>
        </p:nvSpPr>
        <p:spPr/>
        <p:txBody>
          <a:bodyPr/>
          <a:lstStyle/>
          <a:p>
            <a:fld id="{4B62BD46-4928-F14E-9129-353A99AE4F56}" type="slidenum">
              <a:rPr lang="en-US" smtClean="0"/>
              <a:t>20</a:t>
            </a:fld>
            <a:endParaRPr lang="en-US"/>
          </a:p>
        </p:txBody>
      </p:sp>
    </p:spTree>
    <p:extLst>
      <p:ext uri="{BB962C8B-B14F-4D97-AF65-F5344CB8AC3E}">
        <p14:creationId xmlns:p14="http://schemas.microsoft.com/office/powerpoint/2010/main" val="40641662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first imported, and component domains such as the cone, coil, surround, spider, dust cap, former, and adhesive were distinguished. To simulate an open boundary condition effectively, a perfectly matched layer (PML) is implemented. This layer absorbs outgoing acoustic waves, minimizing reflections and ensuring an accurate representation of the loudspeaker's acoustic field.</a:t>
            </a:r>
          </a:p>
          <a:p>
            <a:r>
              <a:rPr lang="en-US"/>
              <a:t>to accurately simulate sound absorption and transmission through its porous structure (</a:t>
            </a:r>
            <a:r>
              <a:rPr lang="en-US" err="1"/>
              <a:t>poroacoustics</a:t>
            </a:r>
            <a:r>
              <a:rPr lang="en-US"/>
              <a:t>)</a:t>
            </a:r>
          </a:p>
        </p:txBody>
      </p:sp>
      <p:sp>
        <p:nvSpPr>
          <p:cNvPr id="4" name="Slide Number Placeholder 3"/>
          <p:cNvSpPr>
            <a:spLocks noGrp="1"/>
          </p:cNvSpPr>
          <p:nvPr>
            <p:ph type="sldNum" sz="quarter" idx="5"/>
          </p:nvPr>
        </p:nvSpPr>
        <p:spPr/>
        <p:txBody>
          <a:bodyPr/>
          <a:lstStyle/>
          <a:p>
            <a:fld id="{4B62BD46-4928-F14E-9129-353A99AE4F56}" type="slidenum">
              <a:rPr lang="en-US" smtClean="0"/>
              <a:t>21</a:t>
            </a:fld>
            <a:endParaRPr lang="en-US"/>
          </a:p>
        </p:txBody>
      </p:sp>
    </p:spTree>
    <p:extLst>
      <p:ext uri="{BB962C8B-B14F-4D97-AF65-F5344CB8AC3E}">
        <p14:creationId xmlns:p14="http://schemas.microsoft.com/office/powerpoint/2010/main" val="20242113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However, for our purposes, we can see that the method for modeling the loudspeaker and its materials proved effective.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Impedance plot it can be observed that by increasing the spider Young's modulus by 60% (to 6e8 Pa), the simulated resonance frequency increases from 59 Hz to the equivalent frequency of 70 Hz matching that of the measurement. </a:t>
            </a:r>
          </a:p>
          <a:p>
            <a:endParaRPr lang="en-US"/>
          </a:p>
        </p:txBody>
      </p:sp>
      <p:sp>
        <p:nvSpPr>
          <p:cNvPr id="4" name="Slide Number Placeholder 3"/>
          <p:cNvSpPr>
            <a:spLocks noGrp="1"/>
          </p:cNvSpPr>
          <p:nvPr>
            <p:ph type="sldNum" sz="quarter" idx="5"/>
          </p:nvPr>
        </p:nvSpPr>
        <p:spPr/>
        <p:txBody>
          <a:bodyPr/>
          <a:lstStyle/>
          <a:p>
            <a:fld id="{4B62BD46-4928-F14E-9129-353A99AE4F56}" type="slidenum">
              <a:rPr lang="en-US" smtClean="0"/>
              <a:t>22</a:t>
            </a:fld>
            <a:endParaRPr lang="en-US"/>
          </a:p>
        </p:txBody>
      </p:sp>
    </p:spTree>
    <p:extLst>
      <p:ext uri="{BB962C8B-B14F-4D97-AF65-F5344CB8AC3E}">
        <p14:creationId xmlns:p14="http://schemas.microsoft.com/office/powerpoint/2010/main" val="35989949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However, for our purposes, we can see that the method for modeling the loudspeaker and its materials proved effective.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t>Impedance plot it can be observed that by increasing the spider Young's modulus by 60% (to 6e8 Pa), the simulated resonance frequency increases from 59 Hz to the equivalent frequency of 70 Hz matching that of the measurement. </a:t>
            </a:r>
          </a:p>
          <a:p>
            <a:endParaRPr lang="en-US"/>
          </a:p>
        </p:txBody>
      </p:sp>
      <p:sp>
        <p:nvSpPr>
          <p:cNvPr id="4" name="Slide Number Placeholder 3"/>
          <p:cNvSpPr>
            <a:spLocks noGrp="1"/>
          </p:cNvSpPr>
          <p:nvPr>
            <p:ph type="sldNum" sz="quarter" idx="5"/>
          </p:nvPr>
        </p:nvSpPr>
        <p:spPr/>
        <p:txBody>
          <a:bodyPr/>
          <a:lstStyle/>
          <a:p>
            <a:fld id="{4B62BD46-4928-F14E-9129-353A99AE4F56}" type="slidenum">
              <a:rPr lang="en-US" smtClean="0"/>
              <a:t>23</a:t>
            </a:fld>
            <a:endParaRPr lang="en-US"/>
          </a:p>
        </p:txBody>
      </p:sp>
    </p:spTree>
    <p:extLst>
      <p:ext uri="{BB962C8B-B14F-4D97-AF65-F5344CB8AC3E}">
        <p14:creationId xmlns:p14="http://schemas.microsoft.com/office/powerpoint/2010/main" val="41308715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Thiele-Small Parameters were measured using Klippel Linear Parameter Measurement (LPM) module</a:t>
            </a:r>
          </a:p>
        </p:txBody>
      </p:sp>
      <p:sp>
        <p:nvSpPr>
          <p:cNvPr id="4" name="Slide Number Placeholder 3"/>
          <p:cNvSpPr>
            <a:spLocks noGrp="1"/>
          </p:cNvSpPr>
          <p:nvPr>
            <p:ph type="sldNum" sz="quarter" idx="5"/>
          </p:nvPr>
        </p:nvSpPr>
        <p:spPr/>
        <p:txBody>
          <a:bodyPr/>
          <a:lstStyle/>
          <a:p>
            <a:fld id="{4B62BD46-4928-F14E-9129-353A99AE4F56}" type="slidenum">
              <a:rPr lang="en-US" smtClean="0"/>
              <a:t>24</a:t>
            </a:fld>
            <a:endParaRPr lang="en-US"/>
          </a:p>
        </p:txBody>
      </p:sp>
    </p:spTree>
    <p:extLst>
      <p:ext uri="{BB962C8B-B14F-4D97-AF65-F5344CB8AC3E}">
        <p14:creationId xmlns:p14="http://schemas.microsoft.com/office/powerpoint/2010/main" val="9704071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solidFill>
                  <a:schemeClr val="bg1">
                    <a:lumMod val="50000"/>
                  </a:schemeClr>
                </a:solidFill>
              </a:rPr>
              <a:t>(Average of 3 Membranes of the Same Part Number)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a:solidFill>
                  <a:schemeClr val="bg1">
                    <a:lumMod val="50000"/>
                  </a:schemeClr>
                </a:solidFill>
              </a:rPr>
              <a:t>(Average of 3 Strips)</a:t>
            </a:r>
          </a:p>
          <a:p>
            <a:endParaRPr lang="en-US"/>
          </a:p>
        </p:txBody>
      </p:sp>
      <p:sp>
        <p:nvSpPr>
          <p:cNvPr id="4" name="Slide Number Placeholder 3"/>
          <p:cNvSpPr>
            <a:spLocks noGrp="1"/>
          </p:cNvSpPr>
          <p:nvPr>
            <p:ph type="sldNum" sz="quarter" idx="5"/>
          </p:nvPr>
        </p:nvSpPr>
        <p:spPr/>
        <p:txBody>
          <a:bodyPr/>
          <a:lstStyle/>
          <a:p>
            <a:fld id="{4B62BD46-4928-F14E-9129-353A99AE4F56}" type="slidenum">
              <a:rPr lang="en-US" smtClean="0"/>
              <a:t>25</a:t>
            </a:fld>
            <a:endParaRPr lang="en-US"/>
          </a:p>
        </p:txBody>
      </p:sp>
    </p:spTree>
    <p:extLst>
      <p:ext uri="{BB962C8B-B14F-4D97-AF65-F5344CB8AC3E}">
        <p14:creationId xmlns:p14="http://schemas.microsoft.com/office/powerpoint/2010/main" val="10432820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cone material measurements, the standard MPM procedure was followed. Meaning 3 strips of 1cm width were cut from each membrane under observation, and then one at a time, clamped to the measurement bench. The length at which the sample is clamped, the density computed from the weight of the cone over its volume integral taken in COMSOL, and its thickness measured with a caliper are input into the MPM software. </a:t>
            </a:r>
          </a:p>
        </p:txBody>
      </p:sp>
      <p:sp>
        <p:nvSpPr>
          <p:cNvPr id="4" name="Slide Number Placeholder 3"/>
          <p:cNvSpPr>
            <a:spLocks noGrp="1"/>
          </p:cNvSpPr>
          <p:nvPr>
            <p:ph type="sldNum" sz="quarter" idx="5"/>
          </p:nvPr>
        </p:nvSpPr>
        <p:spPr/>
        <p:txBody>
          <a:bodyPr/>
          <a:lstStyle/>
          <a:p>
            <a:fld id="{4B62BD46-4928-F14E-9129-353A99AE4F56}" type="slidenum">
              <a:rPr lang="en-US" smtClean="0"/>
              <a:t>26</a:t>
            </a:fld>
            <a:endParaRPr lang="en-US"/>
          </a:p>
        </p:txBody>
      </p:sp>
    </p:spTree>
    <p:extLst>
      <p:ext uri="{BB962C8B-B14F-4D97-AF65-F5344CB8AC3E}">
        <p14:creationId xmlns:p14="http://schemas.microsoft.com/office/powerpoint/2010/main" val="1594534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clarity, this work analyzes the loudspeaker membrane which we consider both the loudspeakers cone and surround. The membrane of the loudspeaker is essential as it acts as the bridge passing from the electrical to the acoustic domain, and directly effects the performance of the loudspeaker. Even small variations in the material mechanical properties of the loudspeaker membrane can affect how the sound is propagated. </a:t>
            </a:r>
          </a:p>
        </p:txBody>
      </p:sp>
      <p:sp>
        <p:nvSpPr>
          <p:cNvPr id="4" name="Slide Number Placeholder 3"/>
          <p:cNvSpPr>
            <a:spLocks noGrp="1"/>
          </p:cNvSpPr>
          <p:nvPr>
            <p:ph type="sldNum" sz="quarter" idx="5"/>
          </p:nvPr>
        </p:nvSpPr>
        <p:spPr/>
        <p:txBody>
          <a:bodyPr/>
          <a:lstStyle/>
          <a:p>
            <a:fld id="{4B62BD46-4928-F14E-9129-353A99AE4F56}" type="slidenum">
              <a:rPr lang="en-US" smtClean="0"/>
              <a:t>3</a:t>
            </a:fld>
            <a:endParaRPr lang="en-US"/>
          </a:p>
        </p:txBody>
      </p:sp>
    </p:spTree>
    <p:extLst>
      <p:ext uri="{BB962C8B-B14F-4D97-AF65-F5344CB8AC3E}">
        <p14:creationId xmlns:p14="http://schemas.microsoft.com/office/powerpoint/2010/main" val="1940354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effectiveness of FEM hinges on its ability to replicate the loudspeakers behavior accurately. Variations in membrane materials, even small and even within membranes that are theoretically identical, can significantly influence loudspeaker performance. Of course, accurately modeling loudspeakers allows for the exploration of new designs, utilizing new materials.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study was done last year, by G. Dong considering material effects on loudspeaker behavior, however the COMSOL library loudspeaker geometry was considered, and material information taken from </a:t>
            </a:r>
            <a:r>
              <a:rPr lang="en-US" dirty="0" err="1"/>
              <a:t>Granta</a:t>
            </a:r>
            <a:r>
              <a:rPr lang="en-US" dirty="0"/>
              <a:t> </a:t>
            </a:r>
            <a:r>
              <a:rPr lang="en-US" dirty="0" err="1"/>
              <a:t>EduPack</a:t>
            </a:r>
            <a:r>
              <a:rPr lang="en-US" dirty="0"/>
              <a:t> Material database, with no validation of results. While material libraries are a great starting point in loudspeaker design..</a:t>
            </a:r>
          </a:p>
          <a:p>
            <a:pPr marL="0" marR="0" lvl="0" indent="0" algn="l" defTabSz="914400" rtl="0" eaLnBrk="1" fontAlgn="auto" latinLnBrk="0" hangingPunct="1">
              <a:lnSpc>
                <a:spcPct val="100000"/>
              </a:lnSpc>
              <a:spcBef>
                <a:spcPts val="0"/>
              </a:spcBef>
              <a:spcAft>
                <a:spcPts val="0"/>
              </a:spcAft>
              <a:buClrTx/>
              <a:buSzTx/>
              <a:buFontTx/>
              <a:buNone/>
              <a:tabLst/>
              <a:defRPr/>
            </a:pPr>
            <a:br>
              <a:rPr lang="en-US" dirty="0"/>
            </a:br>
            <a:r>
              <a:rPr lang="en-US" dirty="0"/>
              <a:t>This work aims to better understand the magnitude of variations within membrane materials, deepen the understanding of how material properties affect loudspeaker performance, and present a robust FEM framework for analyzing loudspeaker materials. </a:t>
            </a:r>
          </a:p>
        </p:txBody>
      </p:sp>
      <p:sp>
        <p:nvSpPr>
          <p:cNvPr id="4" name="Slide Number Placeholder 3"/>
          <p:cNvSpPr>
            <a:spLocks noGrp="1"/>
          </p:cNvSpPr>
          <p:nvPr>
            <p:ph type="sldNum" sz="quarter" idx="5"/>
          </p:nvPr>
        </p:nvSpPr>
        <p:spPr/>
        <p:txBody>
          <a:bodyPr/>
          <a:lstStyle/>
          <a:p>
            <a:fld id="{4B62BD46-4928-F14E-9129-353A99AE4F56}" type="slidenum">
              <a:rPr lang="en-US" smtClean="0"/>
              <a:t>4</a:t>
            </a:fld>
            <a:endParaRPr lang="en-US"/>
          </a:p>
        </p:txBody>
      </p:sp>
    </p:spTree>
    <p:extLst>
      <p:ext uri="{BB962C8B-B14F-4D97-AF65-F5344CB8AC3E}">
        <p14:creationId xmlns:p14="http://schemas.microsoft.com/office/powerpoint/2010/main" val="1616898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was achieved in two stages</a:t>
            </a:r>
          </a:p>
          <a:p>
            <a:r>
              <a:rPr lang="en-US" dirty="0"/>
              <a:t>First with, </a:t>
            </a:r>
          </a:p>
          <a:p>
            <a:pPr marL="171450" indent="-171450">
              <a:buFontTx/>
              <a:buChar char="-"/>
            </a:pPr>
            <a:r>
              <a:rPr lang="en-US" dirty="0"/>
              <a:t>An in-depth material analysis of existing membrane designs </a:t>
            </a:r>
          </a:p>
          <a:p>
            <a:pPr marL="171450" indent="-171450">
              <a:buFontTx/>
              <a:buChar char="-"/>
            </a:pPr>
            <a:r>
              <a:rPr lang="en-US" dirty="0"/>
              <a:t>Coupled with a FEM optimization to obtain material properties</a:t>
            </a:r>
          </a:p>
          <a:p>
            <a:pPr marL="0" indent="0">
              <a:buFontTx/>
              <a:buNone/>
            </a:pPr>
            <a:r>
              <a:rPr lang="en-US" dirty="0"/>
              <a:t>In the second stage,</a:t>
            </a: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t>3 loudspeakers were selected utilizing membranes which underwent material testing and models were built for each loudspeaker. </a:t>
            </a:r>
            <a:endParaRPr lang="en-US" dirty="0">
              <a:solidFill>
                <a:srgbClr val="0E0E0E"/>
              </a:solidFill>
              <a:effectLst/>
              <a:latin typeface=".SF NS"/>
            </a:endParaRPr>
          </a:p>
          <a:p>
            <a:pPr marL="171450" marR="0" lvl="0" indent="-171450" algn="l" defTabSz="914400" rtl="0" eaLnBrk="1" fontAlgn="auto" latinLnBrk="0" hangingPunct="1">
              <a:lnSpc>
                <a:spcPct val="100000"/>
              </a:lnSpc>
              <a:spcBef>
                <a:spcPts val="0"/>
              </a:spcBef>
              <a:spcAft>
                <a:spcPts val="0"/>
              </a:spcAft>
              <a:buClrTx/>
              <a:buSzTx/>
              <a:buFontTx/>
              <a:buChar char="-"/>
              <a:tabLst/>
              <a:defRPr/>
            </a:pPr>
            <a:r>
              <a:rPr lang="en-US" dirty="0">
                <a:solidFill>
                  <a:srgbClr val="0E0E0E"/>
                </a:solidFill>
                <a:effectLst/>
                <a:latin typeface=".SF NS"/>
              </a:rPr>
              <a:t>Finally, the models were validated through physical measurement verifications.</a:t>
            </a:r>
            <a:endParaRPr lang="en-US" dirty="0"/>
          </a:p>
        </p:txBody>
      </p:sp>
      <p:sp>
        <p:nvSpPr>
          <p:cNvPr id="4" name="Slide Number Placeholder 3"/>
          <p:cNvSpPr>
            <a:spLocks noGrp="1"/>
          </p:cNvSpPr>
          <p:nvPr>
            <p:ph type="sldNum" sz="quarter" idx="5"/>
          </p:nvPr>
        </p:nvSpPr>
        <p:spPr/>
        <p:txBody>
          <a:bodyPr/>
          <a:lstStyle/>
          <a:p>
            <a:fld id="{4B62BD46-4928-F14E-9129-353A99AE4F56}" type="slidenum">
              <a:rPr lang="en-US" smtClean="0"/>
              <a:t>5</a:t>
            </a:fld>
            <a:endParaRPr lang="en-US"/>
          </a:p>
        </p:txBody>
      </p:sp>
    </p:spTree>
    <p:extLst>
      <p:ext uri="{BB962C8B-B14F-4D97-AF65-F5344CB8AC3E}">
        <p14:creationId xmlns:p14="http://schemas.microsoft.com/office/powerpoint/2010/main" val="5908970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E0E0E"/>
                </a:solidFill>
                <a:effectLst/>
                <a:latin typeface=".SF NS"/>
              </a:rPr>
              <a:t>Beginning with the material analysis, Klippel® Material Parameter Measurement (MPM) module was used.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0E0E0E"/>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E0E0E"/>
                </a:solidFill>
                <a:effectLst/>
                <a:latin typeface=".SF NS"/>
              </a:rPr>
              <a:t>Without going into too much detail, Klippel MPM is a measurement bench which excites a strip of material clamped to one side of the bench by implementing a sine sweep of a loudspeaker attached to the other side.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0E0E0E"/>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E0E0E"/>
                </a:solidFill>
                <a:effectLst/>
                <a:latin typeface=".SF NS"/>
              </a:rPr>
              <a:t>During this excitation, a microphone inside the bench measured the sound pressure, while outside a laser is used to measure the materials displacement.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E0E0E"/>
                </a:solidFill>
                <a:effectLst/>
                <a:latin typeface=".SF N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E0E0E"/>
                </a:solidFill>
                <a:effectLst/>
                <a:latin typeface=".SF NS"/>
              </a:rPr>
              <a:t>This data allows for the calculation of the transfer function: displacement over pressure as a function of frequency which allows for the calculation of material properties including the materials resonance frequency, young’s modulus.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solidFill>
                <a:srgbClr val="0E0E0E"/>
              </a:solidFill>
              <a:effectLst/>
              <a:latin typeface=".SF N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E0E0E"/>
                </a:solidFill>
                <a:effectLst/>
                <a:latin typeface=".SF NS"/>
              </a:rPr>
              <a:t>The MPM module allows for the calculation of other material parameters, however these calculations are based on a flat piece of material. Due to the inherent curvature of the loudspeaker membrane, this measurement was chosen to be coupled with a model and optimization function to find each materials properties. </a:t>
            </a:r>
          </a:p>
          <a:p>
            <a:endParaRPr lang="en-US" dirty="0"/>
          </a:p>
        </p:txBody>
      </p:sp>
      <p:sp>
        <p:nvSpPr>
          <p:cNvPr id="4" name="Slide Number Placeholder 3"/>
          <p:cNvSpPr>
            <a:spLocks noGrp="1"/>
          </p:cNvSpPr>
          <p:nvPr>
            <p:ph type="sldNum" sz="quarter" idx="5"/>
          </p:nvPr>
        </p:nvSpPr>
        <p:spPr/>
        <p:txBody>
          <a:bodyPr/>
          <a:lstStyle/>
          <a:p>
            <a:fld id="{4B62BD46-4928-F14E-9129-353A99AE4F56}" type="slidenum">
              <a:rPr lang="en-US" smtClean="0"/>
              <a:t>6</a:t>
            </a:fld>
            <a:endParaRPr lang="en-US"/>
          </a:p>
        </p:txBody>
      </p:sp>
    </p:spTree>
    <p:extLst>
      <p:ext uri="{BB962C8B-B14F-4D97-AF65-F5344CB8AC3E}">
        <p14:creationId xmlns:p14="http://schemas.microsoft.com/office/powerpoint/2010/main" val="3335804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model used the CAD design of each membrane, modeled the excited material under the same conditions in which it was clamped during the MPM measurement, and an optimization node was used to find the young’s modulus of each membrane</a:t>
            </a:r>
            <a:r>
              <a:rPr lang="en-US"/>
              <a:t>. </a:t>
            </a:r>
            <a:endParaRPr lang="en-US" dirty="0"/>
          </a:p>
        </p:txBody>
      </p:sp>
      <p:sp>
        <p:nvSpPr>
          <p:cNvPr id="4" name="Slide Number Placeholder 3"/>
          <p:cNvSpPr>
            <a:spLocks noGrp="1"/>
          </p:cNvSpPr>
          <p:nvPr>
            <p:ph type="sldNum" sz="quarter" idx="5"/>
          </p:nvPr>
        </p:nvSpPr>
        <p:spPr/>
        <p:txBody>
          <a:bodyPr/>
          <a:lstStyle/>
          <a:p>
            <a:fld id="{4B62BD46-4928-F14E-9129-353A99AE4F56}" type="slidenum">
              <a:rPr lang="en-US" smtClean="0"/>
              <a:t>7</a:t>
            </a:fld>
            <a:endParaRPr lang="en-US"/>
          </a:p>
        </p:txBody>
      </p:sp>
    </p:spTree>
    <p:extLst>
      <p:ext uri="{BB962C8B-B14F-4D97-AF65-F5344CB8AC3E}">
        <p14:creationId xmlns:p14="http://schemas.microsoft.com/office/powerpoint/2010/main" val="9882410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62BD46-4928-F14E-9129-353A99AE4F56}" type="slidenum">
              <a:rPr lang="en-US" smtClean="0"/>
              <a:t>8</a:t>
            </a:fld>
            <a:endParaRPr lang="en-US"/>
          </a:p>
        </p:txBody>
      </p:sp>
    </p:spTree>
    <p:extLst>
      <p:ext uri="{BB962C8B-B14F-4D97-AF65-F5344CB8AC3E}">
        <p14:creationId xmlns:p14="http://schemas.microsoft.com/office/powerpoint/2010/main" val="2141317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second stage of this work, 3 loudspeakers were selected comprising of membranes analyzed in the first stage. </a:t>
            </a:r>
            <a:br>
              <a:rPr lang="en-US" dirty="0"/>
            </a:br>
            <a:br>
              <a:rPr lang="en-US" dirty="0"/>
            </a:br>
            <a:r>
              <a:rPr lang="en-US" dirty="0"/>
              <a:t>The first two are almost identical, both 160mm in diameter with a nitril rubber surround varying only in cone material, which is for loudspeaker 1 …</a:t>
            </a:r>
          </a:p>
          <a:p>
            <a:endParaRPr lang="en-US" dirty="0"/>
          </a:p>
          <a:p>
            <a:r>
              <a:rPr lang="en-US" dirty="0"/>
              <a:t>Loudspeaker 3 is smaller, 130mm in diameter, with a cone 10% Mica Paper filtered and surround material Polyurethane foam</a:t>
            </a:r>
          </a:p>
          <a:p>
            <a:endParaRPr lang="en-US" dirty="0"/>
          </a:p>
          <a:p>
            <a:r>
              <a:rPr lang="en-US" dirty="0"/>
              <a:t>Another variation to loudspeaker #3 is that it has a whizzer which is a small cone at the apex of the loudspeaker in place of the dust cap. A whizzer affects the high frequencies of a loudspeaker which will be observed later.  </a:t>
            </a:r>
          </a:p>
        </p:txBody>
      </p:sp>
      <p:sp>
        <p:nvSpPr>
          <p:cNvPr id="4" name="Slide Number Placeholder 3"/>
          <p:cNvSpPr>
            <a:spLocks noGrp="1"/>
          </p:cNvSpPr>
          <p:nvPr>
            <p:ph type="sldNum" sz="quarter" idx="5"/>
          </p:nvPr>
        </p:nvSpPr>
        <p:spPr/>
        <p:txBody>
          <a:bodyPr/>
          <a:lstStyle/>
          <a:p>
            <a:fld id="{4B62BD46-4928-F14E-9129-353A99AE4F56}" type="slidenum">
              <a:rPr lang="en-US" smtClean="0"/>
              <a:t>9</a:t>
            </a:fld>
            <a:endParaRPr lang="en-US"/>
          </a:p>
        </p:txBody>
      </p:sp>
    </p:spTree>
    <p:extLst>
      <p:ext uri="{BB962C8B-B14F-4D97-AF65-F5344CB8AC3E}">
        <p14:creationId xmlns:p14="http://schemas.microsoft.com/office/powerpoint/2010/main" val="59592244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if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Copertina">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19" name="Segnaposto testo 18">
            <a:extLst>
              <a:ext uri="{FF2B5EF4-FFF2-40B4-BE49-F238E27FC236}">
                <a16:creationId xmlns:a16="http://schemas.microsoft.com/office/drawing/2014/main" id="{A7D71E12-B90E-A64D-AF1F-1F0E9883C2B7}"/>
              </a:ext>
            </a:extLst>
          </p:cNvPr>
          <p:cNvSpPr>
            <a:spLocks noGrp="1"/>
          </p:cNvSpPr>
          <p:nvPr>
            <p:ph type="body" sz="quarter" idx="10" hasCustomPrompt="1"/>
          </p:nvPr>
        </p:nvSpPr>
        <p:spPr>
          <a:xfrm>
            <a:off x="3495874" y="2830101"/>
            <a:ext cx="8102476" cy="243633"/>
          </a:xfrm>
        </p:spPr>
        <p:txBody>
          <a:bodyPr lIns="0" tIns="0" rIns="0" bIns="0" anchor="ctr" anchorCtr="0">
            <a:noAutofit/>
          </a:bodyPr>
          <a:lstStyle>
            <a:lvl1pPr marL="0" indent="0" algn="l">
              <a:buNone/>
              <a:defRPr sz="2000">
                <a:solidFill>
                  <a:schemeClr val="tx1">
                    <a:lumMod val="75000"/>
                    <a:lumOff val="25000"/>
                  </a:schemeClr>
                </a:solidFill>
              </a:defRPr>
            </a:lvl1pPr>
            <a:lvl2pPr>
              <a:defRPr sz="2000"/>
            </a:lvl2pPr>
            <a:lvl3pPr>
              <a:defRPr sz="2000"/>
            </a:lvl3pPr>
            <a:lvl4pPr>
              <a:defRPr sz="2000"/>
            </a:lvl4pPr>
            <a:lvl5pPr>
              <a:defRPr sz="2000"/>
            </a:lvl5pPr>
          </a:lstStyle>
          <a:p>
            <a:pPr lvl="0"/>
            <a:r>
              <a:rPr lang="en-US"/>
              <a:t>INSERIRE DATA PRESENTAZIONE</a:t>
            </a:r>
          </a:p>
        </p:txBody>
      </p:sp>
      <p:sp>
        <p:nvSpPr>
          <p:cNvPr id="5" name="Titolo 4">
            <a:extLst>
              <a:ext uri="{FF2B5EF4-FFF2-40B4-BE49-F238E27FC236}">
                <a16:creationId xmlns:a16="http://schemas.microsoft.com/office/drawing/2014/main" id="{8A7C726A-39F5-3445-8C8A-AF6D98FF74D5}"/>
              </a:ext>
            </a:extLst>
          </p:cNvPr>
          <p:cNvSpPr>
            <a:spLocks noGrp="1"/>
          </p:cNvSpPr>
          <p:nvPr>
            <p:ph type="title" hasCustomPrompt="1"/>
          </p:nvPr>
        </p:nvSpPr>
        <p:spPr>
          <a:xfrm>
            <a:off x="3495874" y="468294"/>
            <a:ext cx="8102476" cy="1370632"/>
          </a:xfrm>
        </p:spPr>
        <p:txBody>
          <a:bodyPr wrap="square" anchor="ctr" anchorCtr="0">
            <a:spAutoFit/>
          </a:bodyPr>
          <a:lstStyle>
            <a:lvl1pPr algn="l">
              <a:defRPr sz="4600">
                <a:solidFill>
                  <a:schemeClr val="tx1">
                    <a:lumMod val="75000"/>
                    <a:lumOff val="25000"/>
                  </a:schemeClr>
                </a:solidFill>
              </a:defRPr>
            </a:lvl1pPr>
          </a:lstStyle>
          <a:p>
            <a:r>
              <a:rPr lang="en-US" dirty="0"/>
              <a:t>DIGITARE TITOLO PRESENTAZIONE</a:t>
            </a:r>
          </a:p>
        </p:txBody>
      </p:sp>
      <p:sp>
        <p:nvSpPr>
          <p:cNvPr id="3" name="Rettangolo 2">
            <a:extLst>
              <a:ext uri="{FF2B5EF4-FFF2-40B4-BE49-F238E27FC236}">
                <a16:creationId xmlns:a16="http://schemas.microsoft.com/office/drawing/2014/main" id="{D466B4DE-4AAA-9A4B-99F6-39A9E2F5B99A}"/>
              </a:ext>
            </a:extLst>
          </p:cNvPr>
          <p:cNvSpPr/>
          <p:nvPr userDrawn="1"/>
        </p:nvSpPr>
        <p:spPr>
          <a:xfrm>
            <a:off x="-11896" y="3588678"/>
            <a:ext cx="12203896" cy="2342199"/>
          </a:xfrm>
          <a:prstGeom prst="rect">
            <a:avLst/>
          </a:prstGeom>
          <a:solidFill>
            <a:srgbClr val="0079C2">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9" name="Segnaposto immagine 8">
            <a:extLst>
              <a:ext uri="{FF2B5EF4-FFF2-40B4-BE49-F238E27FC236}">
                <a16:creationId xmlns:a16="http://schemas.microsoft.com/office/drawing/2014/main" id="{1E217D50-0678-6745-9474-BC35FBC96B1F}"/>
              </a:ext>
            </a:extLst>
          </p:cNvPr>
          <p:cNvSpPr>
            <a:spLocks noGrp="1"/>
          </p:cNvSpPr>
          <p:nvPr>
            <p:ph type="pic" sz="quarter" idx="13" hasCustomPrompt="1"/>
          </p:nvPr>
        </p:nvSpPr>
        <p:spPr>
          <a:xfrm>
            <a:off x="9767770" y="3775550"/>
            <a:ext cx="1955800" cy="1955800"/>
          </a:xfrm>
          <a:prstGeom prst="ellipse">
            <a:avLst/>
          </a:prstGeom>
          <a:solidFill>
            <a:schemeClr val="bg1"/>
          </a:solidFill>
        </p:spPr>
        <p:txBody>
          <a:bodyPr/>
          <a:lstStyle>
            <a:lvl1pPr marL="0" indent="0" algn="ctr">
              <a:buNone/>
              <a:defRPr>
                <a:solidFill>
                  <a:schemeClr val="bg1">
                    <a:lumMod val="65000"/>
                  </a:schemeClr>
                </a:solidFill>
              </a:defRPr>
            </a:lvl1pPr>
          </a:lstStyle>
          <a:p>
            <a:r>
              <a:rPr lang="en-US" err="1"/>
              <a:t>Inserire</a:t>
            </a:r>
            <a:r>
              <a:rPr lang="en-US"/>
              <a:t> Logo </a:t>
            </a:r>
            <a:r>
              <a:rPr lang="en-US" err="1"/>
              <a:t>Cliente</a:t>
            </a:r>
            <a:endParaRPr lang="en-US"/>
          </a:p>
        </p:txBody>
      </p:sp>
      <p:sp>
        <p:nvSpPr>
          <p:cNvPr id="26" name="Segnaposto testo 18">
            <a:extLst>
              <a:ext uri="{FF2B5EF4-FFF2-40B4-BE49-F238E27FC236}">
                <a16:creationId xmlns:a16="http://schemas.microsoft.com/office/drawing/2014/main" id="{F8B134F9-98C6-534D-92D7-3BB427E499AF}"/>
              </a:ext>
            </a:extLst>
          </p:cNvPr>
          <p:cNvSpPr>
            <a:spLocks noGrp="1"/>
          </p:cNvSpPr>
          <p:nvPr>
            <p:ph type="body" sz="quarter" idx="15" hasCustomPrompt="1"/>
          </p:nvPr>
        </p:nvSpPr>
        <p:spPr>
          <a:xfrm>
            <a:off x="5659940" y="5198737"/>
            <a:ext cx="3600450" cy="243633"/>
          </a:xfrm>
        </p:spPr>
        <p:txBody>
          <a:bodyPr lIns="0" tIns="0" rIns="0" bIns="0" anchor="ctr" anchorCtr="0">
            <a:noAutofit/>
          </a:bodyPr>
          <a:lstStyle>
            <a:lvl1pPr marL="0" indent="0" algn="r">
              <a:buNone/>
              <a:defRPr sz="1200" b="0">
                <a:solidFill>
                  <a:schemeClr val="bg1"/>
                </a:solidFill>
              </a:defRPr>
            </a:lvl1pPr>
            <a:lvl2pPr>
              <a:defRPr sz="2000"/>
            </a:lvl2pPr>
            <a:lvl3pPr>
              <a:defRPr sz="2000"/>
            </a:lvl3pPr>
            <a:lvl4pPr>
              <a:defRPr sz="2000"/>
            </a:lvl4pPr>
            <a:lvl5pPr>
              <a:defRPr sz="2000"/>
            </a:lvl5pPr>
          </a:lstStyle>
          <a:p>
            <a:pPr lvl="0"/>
            <a:r>
              <a:rPr lang="en-US"/>
              <a:t>INSERIRE NOME PROGETTO</a:t>
            </a:r>
          </a:p>
        </p:txBody>
      </p:sp>
      <p:sp>
        <p:nvSpPr>
          <p:cNvPr id="27" name="Segnaposto testo 18">
            <a:extLst>
              <a:ext uri="{FF2B5EF4-FFF2-40B4-BE49-F238E27FC236}">
                <a16:creationId xmlns:a16="http://schemas.microsoft.com/office/drawing/2014/main" id="{D6F7E9F8-861A-7A47-9B29-E55206A1300F}"/>
              </a:ext>
            </a:extLst>
          </p:cNvPr>
          <p:cNvSpPr>
            <a:spLocks noGrp="1"/>
          </p:cNvSpPr>
          <p:nvPr>
            <p:ph type="body" sz="quarter" idx="16" hasCustomPrompt="1"/>
          </p:nvPr>
        </p:nvSpPr>
        <p:spPr>
          <a:xfrm>
            <a:off x="5659940" y="4909771"/>
            <a:ext cx="3600450" cy="243633"/>
          </a:xfrm>
        </p:spPr>
        <p:txBody>
          <a:bodyPr lIns="0" tIns="0" rIns="0" bIns="0" anchor="ctr" anchorCtr="0">
            <a:noAutofit/>
          </a:bodyPr>
          <a:lstStyle>
            <a:lvl1pPr marL="0" indent="0" algn="r">
              <a:buNone/>
              <a:defRPr sz="1800" b="1">
                <a:solidFill>
                  <a:schemeClr val="bg1"/>
                </a:solidFill>
                <a:latin typeface="Oswald Medium" panose="02000603000000000000" pitchFamily="2" charset="77"/>
              </a:defRPr>
            </a:lvl1pPr>
            <a:lvl2pPr>
              <a:defRPr sz="2000"/>
            </a:lvl2pPr>
            <a:lvl3pPr>
              <a:defRPr sz="2000"/>
            </a:lvl3pPr>
            <a:lvl4pPr>
              <a:defRPr sz="2000"/>
            </a:lvl4pPr>
            <a:lvl5pPr>
              <a:defRPr sz="2000"/>
            </a:lvl5pPr>
          </a:lstStyle>
          <a:p>
            <a:pPr lvl="0"/>
            <a:r>
              <a:rPr lang="en-US"/>
              <a:t>VEHICLES</a:t>
            </a:r>
          </a:p>
        </p:txBody>
      </p:sp>
      <p:sp>
        <p:nvSpPr>
          <p:cNvPr id="28" name="Segnaposto testo 18">
            <a:extLst>
              <a:ext uri="{FF2B5EF4-FFF2-40B4-BE49-F238E27FC236}">
                <a16:creationId xmlns:a16="http://schemas.microsoft.com/office/drawing/2014/main" id="{A02227FE-29B4-4849-B510-CEADF008FA25}"/>
              </a:ext>
            </a:extLst>
          </p:cNvPr>
          <p:cNvSpPr>
            <a:spLocks noGrp="1"/>
          </p:cNvSpPr>
          <p:nvPr>
            <p:ph type="body" sz="quarter" idx="17" hasCustomPrompt="1"/>
          </p:nvPr>
        </p:nvSpPr>
        <p:spPr>
          <a:xfrm>
            <a:off x="593650" y="4042788"/>
            <a:ext cx="976142" cy="310593"/>
          </a:xfrm>
        </p:spPr>
        <p:txBody>
          <a:bodyPr lIns="0" tIns="0" rIns="0" bIns="0" anchor="ctr" anchorCtr="0">
            <a:noAutofit/>
          </a:bodyPr>
          <a:lstStyle>
            <a:lvl1pPr marL="0" indent="0" algn="l">
              <a:buNone/>
              <a:defRPr sz="1800" b="0">
                <a:solidFill>
                  <a:schemeClr val="bg1"/>
                </a:solidFill>
                <a:latin typeface="Oswald Medium" panose="02000603000000000000" pitchFamily="2" charset="77"/>
              </a:defRPr>
            </a:lvl1pPr>
            <a:lvl2pPr>
              <a:defRPr sz="2000"/>
            </a:lvl2pPr>
            <a:lvl3pPr>
              <a:defRPr sz="2000"/>
            </a:lvl3pPr>
            <a:lvl4pPr>
              <a:defRPr sz="2000"/>
            </a:lvl4pPr>
            <a:lvl5pPr>
              <a:defRPr sz="2000"/>
            </a:lvl5pPr>
          </a:lstStyle>
          <a:p>
            <a:pPr lvl="0"/>
            <a:r>
              <a:rPr lang="en-US"/>
              <a:t>AUTHOR:</a:t>
            </a:r>
          </a:p>
        </p:txBody>
      </p:sp>
      <p:sp>
        <p:nvSpPr>
          <p:cNvPr id="30" name="Segnaposto testo 18">
            <a:extLst>
              <a:ext uri="{FF2B5EF4-FFF2-40B4-BE49-F238E27FC236}">
                <a16:creationId xmlns:a16="http://schemas.microsoft.com/office/drawing/2014/main" id="{1CBDA2BB-63A3-3349-B391-D5A3C075DB9C}"/>
              </a:ext>
            </a:extLst>
          </p:cNvPr>
          <p:cNvSpPr>
            <a:spLocks noGrp="1"/>
          </p:cNvSpPr>
          <p:nvPr>
            <p:ph type="body" sz="quarter" idx="19" hasCustomPrompt="1"/>
          </p:nvPr>
        </p:nvSpPr>
        <p:spPr>
          <a:xfrm>
            <a:off x="1569792" y="4113712"/>
            <a:ext cx="2587700" cy="243633"/>
          </a:xfrm>
        </p:spPr>
        <p:txBody>
          <a:bodyPr lIns="0" tIns="0" rIns="0" bIns="0" anchor="ctr" anchorCtr="0">
            <a:noAutofit/>
          </a:bodyPr>
          <a:lstStyle>
            <a:lvl1pPr marL="0" indent="0" algn="l">
              <a:buNone/>
              <a:defRPr sz="1200" b="0">
                <a:solidFill>
                  <a:schemeClr val="bg1"/>
                </a:solidFill>
              </a:defRPr>
            </a:lvl1pPr>
            <a:lvl2pPr>
              <a:defRPr sz="2000"/>
            </a:lvl2pPr>
            <a:lvl3pPr>
              <a:defRPr sz="2000"/>
            </a:lvl3pPr>
            <a:lvl4pPr>
              <a:defRPr sz="2000"/>
            </a:lvl4pPr>
            <a:lvl5pPr>
              <a:defRPr sz="2000"/>
            </a:lvl5pPr>
          </a:lstStyle>
          <a:p>
            <a:pPr lvl="0"/>
            <a:r>
              <a:rPr lang="en-US"/>
              <a:t>INSERIRE NOME AUTORE 2 </a:t>
            </a:r>
          </a:p>
        </p:txBody>
      </p:sp>
      <p:cxnSp>
        <p:nvCxnSpPr>
          <p:cNvPr id="35" name="Connettore 1 34">
            <a:extLst>
              <a:ext uri="{FF2B5EF4-FFF2-40B4-BE49-F238E27FC236}">
                <a16:creationId xmlns:a16="http://schemas.microsoft.com/office/drawing/2014/main" id="{FCE27F0F-2782-1344-B04F-3A3E57E1EAC4}"/>
              </a:ext>
            </a:extLst>
          </p:cNvPr>
          <p:cNvCxnSpPr>
            <a:cxnSpLocks/>
          </p:cNvCxnSpPr>
          <p:nvPr userDrawn="1"/>
        </p:nvCxnSpPr>
        <p:spPr>
          <a:xfrm flipV="1">
            <a:off x="5172000" y="3775551"/>
            <a:ext cx="0" cy="1955799"/>
          </a:xfrm>
          <a:prstGeom prst="line">
            <a:avLst/>
          </a:prstGeom>
          <a:ln w="19050" cmpd="sng">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38" name="Segnaposto testo 18">
            <a:extLst>
              <a:ext uri="{FF2B5EF4-FFF2-40B4-BE49-F238E27FC236}">
                <a16:creationId xmlns:a16="http://schemas.microsoft.com/office/drawing/2014/main" id="{62FA148D-F482-402B-6086-E5407C653684}"/>
              </a:ext>
            </a:extLst>
          </p:cNvPr>
          <p:cNvSpPr>
            <a:spLocks noGrp="1"/>
          </p:cNvSpPr>
          <p:nvPr>
            <p:ph type="body" sz="quarter" idx="23" hasCustomPrompt="1"/>
          </p:nvPr>
        </p:nvSpPr>
        <p:spPr>
          <a:xfrm>
            <a:off x="593650" y="4808777"/>
            <a:ext cx="976142" cy="310593"/>
          </a:xfrm>
        </p:spPr>
        <p:txBody>
          <a:bodyPr lIns="0" tIns="0" rIns="0" bIns="0" anchor="ctr" anchorCtr="0">
            <a:noAutofit/>
          </a:bodyPr>
          <a:lstStyle>
            <a:lvl1pPr marL="0" indent="0" algn="l">
              <a:buNone/>
              <a:defRPr sz="1800" b="0">
                <a:solidFill>
                  <a:schemeClr val="bg1"/>
                </a:solidFill>
                <a:latin typeface="Oswald Medium" panose="02000603000000000000" pitchFamily="2" charset="77"/>
              </a:defRPr>
            </a:lvl1pPr>
            <a:lvl2pPr>
              <a:defRPr sz="2000"/>
            </a:lvl2pPr>
            <a:lvl3pPr>
              <a:defRPr sz="2000"/>
            </a:lvl3pPr>
            <a:lvl4pPr>
              <a:defRPr sz="2000"/>
            </a:lvl4pPr>
            <a:lvl5pPr>
              <a:defRPr sz="2000"/>
            </a:lvl5pPr>
          </a:lstStyle>
          <a:p>
            <a:pPr lvl="0"/>
            <a:r>
              <a:rPr lang="en-US"/>
              <a:t>ADVISOR:</a:t>
            </a:r>
          </a:p>
        </p:txBody>
      </p:sp>
      <p:sp>
        <p:nvSpPr>
          <p:cNvPr id="39" name="Segnaposto testo 18">
            <a:extLst>
              <a:ext uri="{FF2B5EF4-FFF2-40B4-BE49-F238E27FC236}">
                <a16:creationId xmlns:a16="http://schemas.microsoft.com/office/drawing/2014/main" id="{33C41D52-52DB-6DBE-0AF9-53447BC8384D}"/>
              </a:ext>
            </a:extLst>
          </p:cNvPr>
          <p:cNvSpPr>
            <a:spLocks noGrp="1"/>
          </p:cNvSpPr>
          <p:nvPr>
            <p:ph type="body" sz="quarter" idx="24" hasCustomPrompt="1"/>
          </p:nvPr>
        </p:nvSpPr>
        <p:spPr>
          <a:xfrm>
            <a:off x="1569792" y="4872289"/>
            <a:ext cx="2587700" cy="243633"/>
          </a:xfrm>
        </p:spPr>
        <p:txBody>
          <a:bodyPr lIns="0" tIns="0" rIns="0" bIns="0" anchor="ctr" anchorCtr="0">
            <a:noAutofit/>
          </a:bodyPr>
          <a:lstStyle>
            <a:lvl1pPr marL="0" indent="0" algn="l">
              <a:buNone/>
              <a:defRPr sz="1200" b="0">
                <a:solidFill>
                  <a:schemeClr val="bg1"/>
                </a:solidFill>
              </a:defRPr>
            </a:lvl1pPr>
            <a:lvl2pPr>
              <a:defRPr sz="2000"/>
            </a:lvl2pPr>
            <a:lvl3pPr>
              <a:defRPr sz="2000"/>
            </a:lvl3pPr>
            <a:lvl4pPr>
              <a:defRPr sz="2000"/>
            </a:lvl4pPr>
            <a:lvl5pPr>
              <a:defRPr sz="2000"/>
            </a:lvl5pPr>
          </a:lstStyle>
          <a:p>
            <a:pPr lvl="0"/>
            <a:r>
              <a:rPr lang="en-US"/>
              <a:t>INSERIRE NOME AUTORE 2 </a:t>
            </a:r>
          </a:p>
        </p:txBody>
      </p:sp>
      <p:sp>
        <p:nvSpPr>
          <p:cNvPr id="40" name="Segnaposto testo 18">
            <a:extLst>
              <a:ext uri="{FF2B5EF4-FFF2-40B4-BE49-F238E27FC236}">
                <a16:creationId xmlns:a16="http://schemas.microsoft.com/office/drawing/2014/main" id="{44210925-8CEE-EF4F-5530-2C8B9A2BA28C}"/>
              </a:ext>
            </a:extLst>
          </p:cNvPr>
          <p:cNvSpPr>
            <a:spLocks noGrp="1"/>
          </p:cNvSpPr>
          <p:nvPr>
            <p:ph type="body" sz="quarter" idx="25" hasCustomPrompt="1"/>
          </p:nvPr>
        </p:nvSpPr>
        <p:spPr>
          <a:xfrm>
            <a:off x="593649" y="5209537"/>
            <a:ext cx="1275064" cy="306935"/>
          </a:xfrm>
        </p:spPr>
        <p:txBody>
          <a:bodyPr lIns="0" tIns="0" rIns="0" bIns="0" anchor="ctr" anchorCtr="0">
            <a:noAutofit/>
          </a:bodyPr>
          <a:lstStyle>
            <a:lvl1pPr marL="0" indent="0" algn="l">
              <a:buNone/>
              <a:defRPr sz="1800" b="0">
                <a:solidFill>
                  <a:schemeClr val="bg1"/>
                </a:solidFill>
                <a:latin typeface="Oswald Medium" panose="02000603000000000000" pitchFamily="2" charset="77"/>
              </a:defRPr>
            </a:lvl1pPr>
            <a:lvl2pPr>
              <a:defRPr sz="2000"/>
            </a:lvl2pPr>
            <a:lvl3pPr>
              <a:defRPr sz="2000"/>
            </a:lvl3pPr>
            <a:lvl4pPr>
              <a:defRPr sz="2000"/>
            </a:lvl4pPr>
            <a:lvl5pPr>
              <a:defRPr sz="2000"/>
            </a:lvl5pPr>
          </a:lstStyle>
          <a:p>
            <a:pPr lvl="0"/>
            <a:r>
              <a:rPr lang="en-US"/>
              <a:t>CO-ADVISOR:</a:t>
            </a:r>
          </a:p>
        </p:txBody>
      </p:sp>
      <p:sp>
        <p:nvSpPr>
          <p:cNvPr id="41" name="Segnaposto testo 18">
            <a:extLst>
              <a:ext uri="{FF2B5EF4-FFF2-40B4-BE49-F238E27FC236}">
                <a16:creationId xmlns:a16="http://schemas.microsoft.com/office/drawing/2014/main" id="{010C211A-D96D-3EA9-D093-EE755A9E386E}"/>
              </a:ext>
            </a:extLst>
          </p:cNvPr>
          <p:cNvSpPr>
            <a:spLocks noGrp="1"/>
          </p:cNvSpPr>
          <p:nvPr>
            <p:ph type="body" sz="quarter" idx="26" hasCustomPrompt="1"/>
          </p:nvPr>
        </p:nvSpPr>
        <p:spPr>
          <a:xfrm>
            <a:off x="1868713" y="5272839"/>
            <a:ext cx="2587700" cy="243633"/>
          </a:xfrm>
        </p:spPr>
        <p:txBody>
          <a:bodyPr lIns="0" tIns="0" rIns="0" bIns="0" anchor="ctr" anchorCtr="0">
            <a:noAutofit/>
          </a:bodyPr>
          <a:lstStyle>
            <a:lvl1pPr marL="0" indent="0" algn="l">
              <a:buNone/>
              <a:defRPr sz="1200" b="0">
                <a:solidFill>
                  <a:schemeClr val="bg1"/>
                </a:solidFill>
              </a:defRPr>
            </a:lvl1pPr>
            <a:lvl2pPr>
              <a:defRPr sz="2000"/>
            </a:lvl2pPr>
            <a:lvl3pPr>
              <a:defRPr sz="2000"/>
            </a:lvl3pPr>
            <a:lvl4pPr>
              <a:defRPr sz="2000"/>
            </a:lvl4pPr>
            <a:lvl5pPr>
              <a:defRPr sz="2000"/>
            </a:lvl5pPr>
          </a:lstStyle>
          <a:p>
            <a:pPr lvl="0"/>
            <a:r>
              <a:rPr lang="en-US"/>
              <a:t>INSERIRE NOME AUTORE 2 </a:t>
            </a:r>
          </a:p>
        </p:txBody>
      </p:sp>
      <p:cxnSp>
        <p:nvCxnSpPr>
          <p:cNvPr id="70" name="Straight Connector 69">
            <a:extLst>
              <a:ext uri="{FF2B5EF4-FFF2-40B4-BE49-F238E27FC236}">
                <a16:creationId xmlns:a16="http://schemas.microsoft.com/office/drawing/2014/main" id="{17714113-9C31-B5B5-D6DD-68CFC80536B3}"/>
              </a:ext>
            </a:extLst>
          </p:cNvPr>
          <p:cNvCxnSpPr>
            <a:cxnSpLocks/>
          </p:cNvCxnSpPr>
          <p:nvPr userDrawn="1"/>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pic>
        <p:nvPicPr>
          <p:cNvPr id="71" name="Immagine 16" descr="Immagine che contiene orologio, disegnando, segnale&#10;&#10;Descrizione generata automaticamente">
            <a:extLst>
              <a:ext uri="{FF2B5EF4-FFF2-40B4-BE49-F238E27FC236}">
                <a16:creationId xmlns:a16="http://schemas.microsoft.com/office/drawing/2014/main" id="{D0E29E12-FF0D-F596-17C6-988B5E28BEE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47459" y="6428775"/>
            <a:ext cx="1056549" cy="218597"/>
          </a:xfrm>
          <a:prstGeom prst="rect">
            <a:avLst/>
          </a:prstGeom>
        </p:spPr>
      </p:pic>
      <p:sp>
        <p:nvSpPr>
          <p:cNvPr id="74" name="Segnaposto piè di pagina 32">
            <a:extLst>
              <a:ext uri="{FF2B5EF4-FFF2-40B4-BE49-F238E27FC236}">
                <a16:creationId xmlns:a16="http://schemas.microsoft.com/office/drawing/2014/main" id="{FB2B270C-9DB9-545B-7CC1-D5BF81020F8D}"/>
              </a:ext>
            </a:extLst>
          </p:cNvPr>
          <p:cNvSpPr>
            <a:spLocks noGrp="1"/>
          </p:cNvSpPr>
          <p:nvPr>
            <p:ph type="ftr" sz="quarter" idx="21"/>
          </p:nvPr>
        </p:nvSpPr>
        <p:spPr>
          <a:xfrm>
            <a:off x="637981" y="6382309"/>
            <a:ext cx="5730711"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75" name="Elemento grafico 8">
            <a:extLst>
              <a:ext uri="{FF2B5EF4-FFF2-40B4-BE49-F238E27FC236}">
                <a16:creationId xmlns:a16="http://schemas.microsoft.com/office/drawing/2014/main" id="{6F40583E-2FC2-C791-3C57-79641FEE3B12}"/>
              </a:ext>
            </a:extLst>
          </p:cNvPr>
          <p:cNvGrpSpPr>
            <a:grpSpLocks noChangeAspect="1"/>
          </p:cNvGrpSpPr>
          <p:nvPr userDrawn="1"/>
        </p:nvGrpSpPr>
        <p:grpSpPr>
          <a:xfrm>
            <a:off x="118400" y="6328683"/>
            <a:ext cx="464232" cy="421345"/>
            <a:chOff x="4533817" y="783957"/>
            <a:chExt cx="3117319" cy="2830591"/>
          </a:xfrm>
        </p:grpSpPr>
        <p:sp>
          <p:nvSpPr>
            <p:cNvPr id="76" name="Figura a mano libera 22">
              <a:extLst>
                <a:ext uri="{FF2B5EF4-FFF2-40B4-BE49-F238E27FC236}">
                  <a16:creationId xmlns:a16="http://schemas.microsoft.com/office/drawing/2014/main" id="{7E18E8BF-4E84-144C-66A1-566E09807AE9}"/>
                </a:ext>
              </a:extLst>
            </p:cNvPr>
            <p:cNvSpPr/>
            <p:nvPr/>
          </p:nvSpPr>
          <p:spPr>
            <a:xfrm>
              <a:off x="4533817" y="845566"/>
              <a:ext cx="939659" cy="2707874"/>
            </a:xfrm>
            <a:custGeom>
              <a:avLst/>
              <a:gdLst>
                <a:gd name="connsiteX0" fmla="*/ 207228 w 939659"/>
                <a:gd name="connsiteY0" fmla="*/ 1633119 h 2707874"/>
                <a:gd name="connsiteX1" fmla="*/ 207228 w 939659"/>
                <a:gd name="connsiteY1" fmla="*/ 1352426 h 2707874"/>
                <a:gd name="connsiteX2" fmla="*/ 206725 w 939659"/>
                <a:gd name="connsiteY2" fmla="*/ 1352426 h 2707874"/>
                <a:gd name="connsiteX3" fmla="*/ 206725 w 939659"/>
                <a:gd name="connsiteY3" fmla="*/ 1074756 h 2707874"/>
                <a:gd name="connsiteX4" fmla="*/ 733438 w 939659"/>
                <a:gd name="connsiteY4" fmla="*/ 779122 h 2707874"/>
                <a:gd name="connsiteX5" fmla="*/ 733102 w 939659"/>
                <a:gd name="connsiteY5" fmla="*/ 779626 h 2707874"/>
                <a:gd name="connsiteX6" fmla="*/ 939659 w 939659"/>
                <a:gd name="connsiteY6" fmla="*/ 779626 h 2707874"/>
                <a:gd name="connsiteX7" fmla="*/ 939659 w 939659"/>
                <a:gd name="connsiteY7" fmla="*/ 0 h 2707874"/>
                <a:gd name="connsiteX8" fmla="*/ 734780 w 939659"/>
                <a:gd name="connsiteY8" fmla="*/ 77560 h 2707874"/>
                <a:gd name="connsiteX9" fmla="*/ 733941 w 939659"/>
                <a:gd name="connsiteY9" fmla="*/ 541575 h 2707874"/>
                <a:gd name="connsiteX10" fmla="*/ 0 w 939659"/>
                <a:gd name="connsiteY10" fmla="*/ 953380 h 2707874"/>
                <a:gd name="connsiteX11" fmla="*/ 0 w 939659"/>
                <a:gd name="connsiteY11" fmla="*/ 953884 h 2707874"/>
                <a:gd name="connsiteX12" fmla="*/ 0 w 939659"/>
                <a:gd name="connsiteY12" fmla="*/ 1355952 h 2707874"/>
                <a:gd name="connsiteX13" fmla="*/ 503 w 939659"/>
                <a:gd name="connsiteY13" fmla="*/ 1355952 h 2707874"/>
                <a:gd name="connsiteX14" fmla="*/ 503 w 939659"/>
                <a:gd name="connsiteY14" fmla="*/ 1754494 h 2707874"/>
                <a:gd name="connsiteX15" fmla="*/ 733941 w 939659"/>
                <a:gd name="connsiteY15" fmla="*/ 2166299 h 2707874"/>
                <a:gd name="connsiteX16" fmla="*/ 734780 w 939659"/>
                <a:gd name="connsiteY16" fmla="*/ 2630818 h 2707874"/>
                <a:gd name="connsiteX17" fmla="*/ 939659 w 939659"/>
                <a:gd name="connsiteY17" fmla="*/ 2708210 h 2707874"/>
                <a:gd name="connsiteX18" fmla="*/ 939659 w 939659"/>
                <a:gd name="connsiteY18" fmla="*/ 1928752 h 2707874"/>
                <a:gd name="connsiteX19" fmla="*/ 733941 w 939659"/>
                <a:gd name="connsiteY19" fmla="*/ 1928752 h 270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659" h="2707874">
                  <a:moveTo>
                    <a:pt x="207228" y="1633119"/>
                  </a:moveTo>
                  <a:lnTo>
                    <a:pt x="207228" y="1352426"/>
                  </a:lnTo>
                  <a:lnTo>
                    <a:pt x="206725" y="1352426"/>
                  </a:lnTo>
                  <a:lnTo>
                    <a:pt x="206725" y="1074756"/>
                  </a:lnTo>
                  <a:lnTo>
                    <a:pt x="733438" y="779122"/>
                  </a:lnTo>
                  <a:lnTo>
                    <a:pt x="733102" y="779626"/>
                  </a:lnTo>
                  <a:lnTo>
                    <a:pt x="939659" y="779626"/>
                  </a:lnTo>
                  <a:lnTo>
                    <a:pt x="939659" y="0"/>
                  </a:lnTo>
                  <a:lnTo>
                    <a:pt x="734780" y="77560"/>
                  </a:lnTo>
                  <a:lnTo>
                    <a:pt x="733941" y="541575"/>
                  </a:lnTo>
                  <a:lnTo>
                    <a:pt x="0" y="953380"/>
                  </a:lnTo>
                  <a:lnTo>
                    <a:pt x="0" y="953884"/>
                  </a:lnTo>
                  <a:lnTo>
                    <a:pt x="0" y="1355952"/>
                  </a:lnTo>
                  <a:lnTo>
                    <a:pt x="503" y="1355952"/>
                  </a:lnTo>
                  <a:lnTo>
                    <a:pt x="503" y="1754494"/>
                  </a:lnTo>
                  <a:lnTo>
                    <a:pt x="733941" y="2166299"/>
                  </a:lnTo>
                  <a:lnTo>
                    <a:pt x="734780" y="2630818"/>
                  </a:lnTo>
                  <a:lnTo>
                    <a:pt x="939659" y="2708210"/>
                  </a:lnTo>
                  <a:lnTo>
                    <a:pt x="939659" y="1928752"/>
                  </a:lnTo>
                  <a:lnTo>
                    <a:pt x="733941" y="1928752"/>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77" name="Figura a mano libera 23">
              <a:extLst>
                <a:ext uri="{FF2B5EF4-FFF2-40B4-BE49-F238E27FC236}">
                  <a16:creationId xmlns:a16="http://schemas.microsoft.com/office/drawing/2014/main" id="{F1CE6A96-E0E1-9F6B-D14E-128D78174907}"/>
                </a:ext>
              </a:extLst>
            </p:cNvPr>
            <p:cNvSpPr/>
            <p:nvPr/>
          </p:nvSpPr>
          <p:spPr>
            <a:xfrm>
              <a:off x="5001129" y="1786859"/>
              <a:ext cx="1884352" cy="807494"/>
            </a:xfrm>
            <a:custGeom>
              <a:avLst/>
              <a:gdLst>
                <a:gd name="connsiteX0" fmla="*/ 1725617 w 1884352"/>
                <a:gd name="connsiteY0" fmla="*/ 10241 h 807493"/>
                <a:gd name="connsiteX1" fmla="*/ 1725617 w 1884352"/>
                <a:gd name="connsiteY1" fmla="*/ 655564 h 807493"/>
                <a:gd name="connsiteX2" fmla="*/ 1678970 w 1884352"/>
                <a:gd name="connsiteY2" fmla="*/ 655564 h 807493"/>
                <a:gd name="connsiteX3" fmla="*/ 1678970 w 1884352"/>
                <a:gd name="connsiteY3" fmla="*/ 289254 h 807493"/>
                <a:gd name="connsiteX4" fmla="*/ 1678970 w 1884352"/>
                <a:gd name="connsiteY4" fmla="*/ 289254 h 807493"/>
                <a:gd name="connsiteX5" fmla="*/ 1602790 w 1884352"/>
                <a:gd name="connsiteY5" fmla="*/ 211023 h 807493"/>
                <a:gd name="connsiteX6" fmla="*/ 1602790 w 1884352"/>
                <a:gd name="connsiteY6" fmla="*/ 210519 h 807493"/>
                <a:gd name="connsiteX7" fmla="*/ 1105442 w 1884352"/>
                <a:gd name="connsiteY7" fmla="*/ 210519 h 807493"/>
                <a:gd name="connsiteX8" fmla="*/ 1105442 w 1884352"/>
                <a:gd name="connsiteY8" fmla="*/ 10241 h 807493"/>
                <a:gd name="connsiteX9" fmla="*/ 945868 w 1884352"/>
                <a:gd name="connsiteY9" fmla="*/ 10241 h 807493"/>
                <a:gd name="connsiteX10" fmla="*/ 945868 w 1884352"/>
                <a:gd name="connsiteY10" fmla="*/ 211023 h 807493"/>
                <a:gd name="connsiteX11" fmla="*/ 750888 w 1884352"/>
                <a:gd name="connsiteY11" fmla="*/ 211023 h 807493"/>
                <a:gd name="connsiteX12" fmla="*/ 750888 w 1884352"/>
                <a:gd name="connsiteY12" fmla="*/ 648513 h 807493"/>
                <a:gd name="connsiteX13" fmla="*/ 714644 w 1884352"/>
                <a:gd name="connsiteY13" fmla="*/ 648513 h 807493"/>
                <a:gd name="connsiteX14" fmla="*/ 714644 w 1884352"/>
                <a:gd name="connsiteY14" fmla="*/ 292108 h 807493"/>
                <a:gd name="connsiteX15" fmla="*/ 714477 w 1884352"/>
                <a:gd name="connsiteY15" fmla="*/ 292108 h 807493"/>
                <a:gd name="connsiteX16" fmla="*/ 714477 w 1884352"/>
                <a:gd name="connsiteY16" fmla="*/ 291269 h 807493"/>
                <a:gd name="connsiteX17" fmla="*/ 634270 w 1884352"/>
                <a:gd name="connsiteY17" fmla="*/ 211023 h 807493"/>
                <a:gd name="connsiteX18" fmla="*/ 634102 w 1884352"/>
                <a:gd name="connsiteY18" fmla="*/ 211023 h 807493"/>
                <a:gd name="connsiteX19" fmla="*/ 634102 w 1884352"/>
                <a:gd name="connsiteY19" fmla="*/ 211023 h 807493"/>
                <a:gd name="connsiteX20" fmla="*/ 224679 w 1884352"/>
                <a:gd name="connsiteY20" fmla="*/ 211023 h 807493"/>
                <a:gd name="connsiteX21" fmla="*/ 224679 w 1884352"/>
                <a:gd name="connsiteY21" fmla="*/ 210183 h 807493"/>
                <a:gd name="connsiteX22" fmla="*/ 271998 w 1884352"/>
                <a:gd name="connsiteY22" fmla="*/ 159820 h 807493"/>
                <a:gd name="connsiteX23" fmla="*/ 298510 w 1884352"/>
                <a:gd name="connsiteY23" fmla="*/ 159820 h 807493"/>
                <a:gd name="connsiteX24" fmla="*/ 298510 w 1884352"/>
                <a:gd name="connsiteY24" fmla="*/ 168 h 807493"/>
                <a:gd name="connsiteX25" fmla="*/ 154373 w 1884352"/>
                <a:gd name="connsiteY25" fmla="*/ 168 h 807493"/>
                <a:gd name="connsiteX26" fmla="*/ 149674 w 1884352"/>
                <a:gd name="connsiteY26" fmla="*/ 0 h 807493"/>
                <a:gd name="connsiteX27" fmla="*/ 65273 w 1884352"/>
                <a:gd name="connsiteY27" fmla="*/ 81253 h 807493"/>
                <a:gd name="connsiteX28" fmla="*/ 65105 w 1884352"/>
                <a:gd name="connsiteY28" fmla="*/ 81253 h 807493"/>
                <a:gd name="connsiteX29" fmla="*/ 65105 w 1884352"/>
                <a:gd name="connsiteY29" fmla="*/ 211023 h 807493"/>
                <a:gd name="connsiteX30" fmla="*/ 0 w 1884352"/>
                <a:gd name="connsiteY30" fmla="*/ 211023 h 807493"/>
                <a:gd name="connsiteX31" fmla="*/ 0 w 1884352"/>
                <a:gd name="connsiteY31" fmla="*/ 370675 h 807493"/>
                <a:gd name="connsiteX32" fmla="*/ 65105 w 1884352"/>
                <a:gd name="connsiteY32" fmla="*/ 370675 h 807493"/>
                <a:gd name="connsiteX33" fmla="*/ 65105 w 1884352"/>
                <a:gd name="connsiteY33" fmla="*/ 808333 h 807493"/>
                <a:gd name="connsiteX34" fmla="*/ 224679 w 1884352"/>
                <a:gd name="connsiteY34" fmla="*/ 808333 h 807493"/>
                <a:gd name="connsiteX35" fmla="*/ 224679 w 1884352"/>
                <a:gd name="connsiteY35" fmla="*/ 370507 h 807493"/>
                <a:gd name="connsiteX36" fmla="*/ 539465 w 1884352"/>
                <a:gd name="connsiteY36" fmla="*/ 370507 h 807493"/>
                <a:gd name="connsiteX37" fmla="*/ 555238 w 1884352"/>
                <a:gd name="connsiteY37" fmla="*/ 387295 h 807493"/>
                <a:gd name="connsiteX38" fmla="*/ 555238 w 1884352"/>
                <a:gd name="connsiteY38" fmla="*/ 396192 h 807493"/>
                <a:gd name="connsiteX39" fmla="*/ 539801 w 1884352"/>
                <a:gd name="connsiteY39" fmla="*/ 412141 h 807493"/>
                <a:gd name="connsiteX40" fmla="*/ 432075 w 1884352"/>
                <a:gd name="connsiteY40" fmla="*/ 412141 h 807493"/>
                <a:gd name="connsiteX41" fmla="*/ 432075 w 1884352"/>
                <a:gd name="connsiteY41" fmla="*/ 412477 h 807493"/>
                <a:gd name="connsiteX42" fmla="*/ 236089 w 1884352"/>
                <a:gd name="connsiteY42" fmla="*/ 610405 h 807493"/>
                <a:gd name="connsiteX43" fmla="*/ 433921 w 1884352"/>
                <a:gd name="connsiteY43" fmla="*/ 808333 h 807493"/>
                <a:gd name="connsiteX44" fmla="*/ 441304 w 1884352"/>
                <a:gd name="connsiteY44" fmla="*/ 808165 h 807493"/>
                <a:gd name="connsiteX45" fmla="*/ 751056 w 1884352"/>
                <a:gd name="connsiteY45" fmla="*/ 808165 h 807493"/>
                <a:gd name="connsiteX46" fmla="*/ 752902 w 1884352"/>
                <a:gd name="connsiteY46" fmla="*/ 808165 h 807493"/>
                <a:gd name="connsiteX47" fmla="*/ 910631 w 1884352"/>
                <a:gd name="connsiteY47" fmla="*/ 808165 h 807493"/>
                <a:gd name="connsiteX48" fmla="*/ 910631 w 1884352"/>
                <a:gd name="connsiteY48" fmla="*/ 370171 h 807493"/>
                <a:gd name="connsiteX49" fmla="*/ 946035 w 1884352"/>
                <a:gd name="connsiteY49" fmla="*/ 370171 h 807493"/>
                <a:gd name="connsiteX50" fmla="*/ 946035 w 1884352"/>
                <a:gd name="connsiteY50" fmla="*/ 726073 h 807493"/>
                <a:gd name="connsiteX51" fmla="*/ 946035 w 1884352"/>
                <a:gd name="connsiteY51" fmla="*/ 727920 h 807493"/>
                <a:gd name="connsiteX52" fmla="*/ 946035 w 1884352"/>
                <a:gd name="connsiteY52" fmla="*/ 729766 h 807493"/>
                <a:gd name="connsiteX53" fmla="*/ 946035 w 1884352"/>
                <a:gd name="connsiteY53" fmla="*/ 732117 h 807493"/>
                <a:gd name="connsiteX54" fmla="*/ 946035 w 1884352"/>
                <a:gd name="connsiteY54" fmla="*/ 732117 h 807493"/>
                <a:gd name="connsiteX55" fmla="*/ 1023390 w 1884352"/>
                <a:gd name="connsiteY55" fmla="*/ 808165 h 807493"/>
                <a:gd name="connsiteX56" fmla="*/ 1023390 w 1884352"/>
                <a:gd name="connsiteY56" fmla="*/ 808165 h 807493"/>
                <a:gd name="connsiteX57" fmla="*/ 1193032 w 1884352"/>
                <a:gd name="connsiteY57" fmla="*/ 808165 h 807493"/>
                <a:gd name="connsiteX58" fmla="*/ 1193032 w 1884352"/>
                <a:gd name="connsiteY58" fmla="*/ 648513 h 807493"/>
                <a:gd name="connsiteX59" fmla="*/ 1105274 w 1884352"/>
                <a:gd name="connsiteY59" fmla="*/ 648513 h 807493"/>
                <a:gd name="connsiteX60" fmla="*/ 1105274 w 1884352"/>
                <a:gd name="connsiteY60" fmla="*/ 370171 h 807493"/>
                <a:gd name="connsiteX61" fmla="*/ 1503958 w 1884352"/>
                <a:gd name="connsiteY61" fmla="*/ 370171 h 807493"/>
                <a:gd name="connsiteX62" fmla="*/ 1519395 w 1884352"/>
                <a:gd name="connsiteY62" fmla="*/ 385448 h 807493"/>
                <a:gd name="connsiteX63" fmla="*/ 1519395 w 1884352"/>
                <a:gd name="connsiteY63" fmla="*/ 397535 h 807493"/>
                <a:gd name="connsiteX64" fmla="*/ 1504629 w 1884352"/>
                <a:gd name="connsiteY64" fmla="*/ 411973 h 807493"/>
                <a:gd name="connsiteX65" fmla="*/ 1403281 w 1884352"/>
                <a:gd name="connsiteY65" fmla="*/ 411973 h 807493"/>
                <a:gd name="connsiteX66" fmla="*/ 1403281 w 1884352"/>
                <a:gd name="connsiteY66" fmla="*/ 412309 h 807493"/>
                <a:gd name="connsiteX67" fmla="*/ 1207630 w 1884352"/>
                <a:gd name="connsiteY67" fmla="*/ 610237 h 807493"/>
                <a:gd name="connsiteX68" fmla="*/ 1405126 w 1884352"/>
                <a:gd name="connsiteY68" fmla="*/ 808165 h 807493"/>
                <a:gd name="connsiteX69" fmla="*/ 1412341 w 1884352"/>
                <a:gd name="connsiteY69" fmla="*/ 807997 h 807493"/>
                <a:gd name="connsiteX70" fmla="*/ 1885359 w 1884352"/>
                <a:gd name="connsiteY70" fmla="*/ 807997 h 807493"/>
                <a:gd name="connsiteX71" fmla="*/ 1885359 w 1884352"/>
                <a:gd name="connsiteY71" fmla="*/ 807997 h 807493"/>
                <a:gd name="connsiteX72" fmla="*/ 1885359 w 1884352"/>
                <a:gd name="connsiteY72" fmla="*/ 655396 h 807493"/>
                <a:gd name="connsiteX73" fmla="*/ 1885359 w 1884352"/>
                <a:gd name="connsiteY73" fmla="*/ 10241 h 807493"/>
                <a:gd name="connsiteX74" fmla="*/ 1725617 w 1884352"/>
                <a:gd name="connsiteY74" fmla="*/ 10241 h 807493"/>
                <a:gd name="connsiteX75" fmla="*/ 554231 w 1884352"/>
                <a:gd name="connsiteY75" fmla="*/ 647842 h 807493"/>
                <a:gd name="connsiteX76" fmla="*/ 452211 w 1884352"/>
                <a:gd name="connsiteY76" fmla="*/ 647842 h 807493"/>
                <a:gd name="connsiteX77" fmla="*/ 452211 w 1884352"/>
                <a:gd name="connsiteY77" fmla="*/ 647842 h 807493"/>
                <a:gd name="connsiteX78" fmla="*/ 413953 w 1884352"/>
                <a:gd name="connsiteY78" fmla="*/ 610069 h 807493"/>
                <a:gd name="connsiteX79" fmla="*/ 452211 w 1884352"/>
                <a:gd name="connsiteY79" fmla="*/ 573136 h 807493"/>
                <a:gd name="connsiteX80" fmla="*/ 554231 w 1884352"/>
                <a:gd name="connsiteY80" fmla="*/ 573136 h 807493"/>
                <a:gd name="connsiteX81" fmla="*/ 554231 w 1884352"/>
                <a:gd name="connsiteY81" fmla="*/ 647842 h 807493"/>
                <a:gd name="connsiteX82" fmla="*/ 1514529 w 1884352"/>
                <a:gd name="connsiteY82" fmla="*/ 648009 h 807493"/>
                <a:gd name="connsiteX83" fmla="*/ 1419557 w 1884352"/>
                <a:gd name="connsiteY83" fmla="*/ 648009 h 807493"/>
                <a:gd name="connsiteX84" fmla="*/ 1419389 w 1884352"/>
                <a:gd name="connsiteY84" fmla="*/ 648009 h 807493"/>
                <a:gd name="connsiteX85" fmla="*/ 1373748 w 1884352"/>
                <a:gd name="connsiteY85" fmla="*/ 610237 h 807493"/>
                <a:gd name="connsiteX86" fmla="*/ 1412509 w 1884352"/>
                <a:gd name="connsiteY86" fmla="*/ 572464 h 807493"/>
                <a:gd name="connsiteX87" fmla="*/ 1413348 w 1884352"/>
                <a:gd name="connsiteY87" fmla="*/ 572464 h 807493"/>
                <a:gd name="connsiteX88" fmla="*/ 1514529 w 1884352"/>
                <a:gd name="connsiteY88" fmla="*/ 572464 h 807493"/>
                <a:gd name="connsiteX89" fmla="*/ 1514529 w 1884352"/>
                <a:gd name="connsiteY89" fmla="*/ 648009 h 80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884352" h="807493">
                  <a:moveTo>
                    <a:pt x="1725617" y="10241"/>
                  </a:moveTo>
                  <a:lnTo>
                    <a:pt x="1725617" y="655564"/>
                  </a:lnTo>
                  <a:lnTo>
                    <a:pt x="1678970" y="655564"/>
                  </a:lnTo>
                  <a:lnTo>
                    <a:pt x="1678970" y="289254"/>
                  </a:lnTo>
                  <a:lnTo>
                    <a:pt x="1678970" y="289254"/>
                  </a:lnTo>
                  <a:cubicBezTo>
                    <a:pt x="1677795" y="247284"/>
                    <a:pt x="1644571" y="213205"/>
                    <a:pt x="1602790" y="211023"/>
                  </a:cubicBezTo>
                  <a:lnTo>
                    <a:pt x="1602790" y="210519"/>
                  </a:lnTo>
                  <a:lnTo>
                    <a:pt x="1105442" y="210519"/>
                  </a:lnTo>
                  <a:lnTo>
                    <a:pt x="1105442" y="10241"/>
                  </a:lnTo>
                  <a:lnTo>
                    <a:pt x="945868" y="10241"/>
                  </a:lnTo>
                  <a:lnTo>
                    <a:pt x="945868" y="211023"/>
                  </a:lnTo>
                  <a:lnTo>
                    <a:pt x="750888" y="211023"/>
                  </a:lnTo>
                  <a:lnTo>
                    <a:pt x="750888" y="648513"/>
                  </a:lnTo>
                  <a:lnTo>
                    <a:pt x="714644" y="648513"/>
                  </a:lnTo>
                  <a:lnTo>
                    <a:pt x="714644" y="292108"/>
                  </a:lnTo>
                  <a:lnTo>
                    <a:pt x="714477" y="292108"/>
                  </a:lnTo>
                  <a:cubicBezTo>
                    <a:pt x="714477" y="291772"/>
                    <a:pt x="714477" y="291436"/>
                    <a:pt x="714477" y="291269"/>
                  </a:cubicBezTo>
                  <a:cubicBezTo>
                    <a:pt x="714477" y="246949"/>
                    <a:pt x="678568" y="211023"/>
                    <a:pt x="634270" y="211023"/>
                  </a:cubicBezTo>
                  <a:cubicBezTo>
                    <a:pt x="634270" y="211023"/>
                    <a:pt x="634270" y="211023"/>
                    <a:pt x="634102" y="211023"/>
                  </a:cubicBezTo>
                  <a:lnTo>
                    <a:pt x="634102" y="211023"/>
                  </a:lnTo>
                  <a:lnTo>
                    <a:pt x="224679" y="211023"/>
                  </a:lnTo>
                  <a:lnTo>
                    <a:pt x="224679" y="210183"/>
                  </a:lnTo>
                  <a:cubicBezTo>
                    <a:pt x="229545" y="185673"/>
                    <a:pt x="248003" y="166199"/>
                    <a:pt x="271998" y="159820"/>
                  </a:cubicBezTo>
                  <a:lnTo>
                    <a:pt x="298510" y="159820"/>
                  </a:lnTo>
                  <a:lnTo>
                    <a:pt x="298510" y="168"/>
                  </a:lnTo>
                  <a:lnTo>
                    <a:pt x="154373" y="168"/>
                  </a:lnTo>
                  <a:cubicBezTo>
                    <a:pt x="152862" y="0"/>
                    <a:pt x="151184" y="0"/>
                    <a:pt x="149674" y="0"/>
                  </a:cubicBezTo>
                  <a:cubicBezTo>
                    <a:pt x="104202" y="0"/>
                    <a:pt x="67119" y="36094"/>
                    <a:pt x="65273" y="81253"/>
                  </a:cubicBezTo>
                  <a:lnTo>
                    <a:pt x="65105" y="81253"/>
                  </a:lnTo>
                  <a:lnTo>
                    <a:pt x="65105" y="211023"/>
                  </a:lnTo>
                  <a:lnTo>
                    <a:pt x="0" y="211023"/>
                  </a:lnTo>
                  <a:lnTo>
                    <a:pt x="0" y="370675"/>
                  </a:lnTo>
                  <a:lnTo>
                    <a:pt x="65105" y="370675"/>
                  </a:lnTo>
                  <a:lnTo>
                    <a:pt x="65105" y="808333"/>
                  </a:lnTo>
                  <a:lnTo>
                    <a:pt x="224679" y="808333"/>
                  </a:lnTo>
                  <a:lnTo>
                    <a:pt x="224679" y="370507"/>
                  </a:lnTo>
                  <a:lnTo>
                    <a:pt x="539465" y="370507"/>
                  </a:lnTo>
                  <a:cubicBezTo>
                    <a:pt x="547855" y="373025"/>
                    <a:pt x="553896" y="379237"/>
                    <a:pt x="555238" y="387295"/>
                  </a:cubicBezTo>
                  <a:lnTo>
                    <a:pt x="555238" y="396192"/>
                  </a:lnTo>
                  <a:cubicBezTo>
                    <a:pt x="553560" y="403747"/>
                    <a:pt x="547855" y="409790"/>
                    <a:pt x="539801" y="412141"/>
                  </a:cubicBezTo>
                  <a:lnTo>
                    <a:pt x="432075" y="412141"/>
                  </a:lnTo>
                  <a:lnTo>
                    <a:pt x="432075" y="412477"/>
                  </a:lnTo>
                  <a:cubicBezTo>
                    <a:pt x="323511" y="413484"/>
                    <a:pt x="236089" y="501452"/>
                    <a:pt x="236089" y="610405"/>
                  </a:cubicBezTo>
                  <a:cubicBezTo>
                    <a:pt x="236089" y="719861"/>
                    <a:pt x="324518" y="808333"/>
                    <a:pt x="433921" y="808333"/>
                  </a:cubicBezTo>
                  <a:cubicBezTo>
                    <a:pt x="436438" y="808333"/>
                    <a:pt x="438787" y="808333"/>
                    <a:pt x="441304" y="808165"/>
                  </a:cubicBezTo>
                  <a:lnTo>
                    <a:pt x="751056" y="808165"/>
                  </a:lnTo>
                  <a:lnTo>
                    <a:pt x="752902" y="808165"/>
                  </a:lnTo>
                  <a:lnTo>
                    <a:pt x="910631" y="808165"/>
                  </a:lnTo>
                  <a:lnTo>
                    <a:pt x="910631" y="370171"/>
                  </a:lnTo>
                  <a:lnTo>
                    <a:pt x="946035" y="370171"/>
                  </a:lnTo>
                  <a:lnTo>
                    <a:pt x="946035" y="726073"/>
                  </a:lnTo>
                  <a:cubicBezTo>
                    <a:pt x="946035" y="726744"/>
                    <a:pt x="946035" y="727248"/>
                    <a:pt x="946035" y="727920"/>
                  </a:cubicBezTo>
                  <a:cubicBezTo>
                    <a:pt x="946035" y="728591"/>
                    <a:pt x="946035" y="729095"/>
                    <a:pt x="946035" y="729766"/>
                  </a:cubicBezTo>
                  <a:lnTo>
                    <a:pt x="946035" y="732117"/>
                  </a:lnTo>
                  <a:lnTo>
                    <a:pt x="946035" y="732117"/>
                  </a:lnTo>
                  <a:cubicBezTo>
                    <a:pt x="948217" y="773582"/>
                    <a:pt x="981776" y="806822"/>
                    <a:pt x="1023390" y="808165"/>
                  </a:cubicBezTo>
                  <a:lnTo>
                    <a:pt x="1023390" y="808165"/>
                  </a:lnTo>
                  <a:lnTo>
                    <a:pt x="1193032" y="808165"/>
                  </a:lnTo>
                  <a:lnTo>
                    <a:pt x="1193032" y="648513"/>
                  </a:lnTo>
                  <a:lnTo>
                    <a:pt x="1105274" y="648513"/>
                  </a:lnTo>
                  <a:lnTo>
                    <a:pt x="1105274" y="370171"/>
                  </a:lnTo>
                  <a:lnTo>
                    <a:pt x="1503958" y="370171"/>
                  </a:lnTo>
                  <a:cubicBezTo>
                    <a:pt x="1511845" y="372522"/>
                    <a:pt x="1517550" y="378229"/>
                    <a:pt x="1519395" y="385448"/>
                  </a:cubicBezTo>
                  <a:lnTo>
                    <a:pt x="1519395" y="397535"/>
                  </a:lnTo>
                  <a:cubicBezTo>
                    <a:pt x="1517382" y="404418"/>
                    <a:pt x="1512012" y="409623"/>
                    <a:pt x="1504629" y="411973"/>
                  </a:cubicBezTo>
                  <a:lnTo>
                    <a:pt x="1403281" y="411973"/>
                  </a:lnTo>
                  <a:lnTo>
                    <a:pt x="1403281" y="412309"/>
                  </a:lnTo>
                  <a:cubicBezTo>
                    <a:pt x="1295052" y="413148"/>
                    <a:pt x="1207630" y="501284"/>
                    <a:pt x="1207630" y="610237"/>
                  </a:cubicBezTo>
                  <a:cubicBezTo>
                    <a:pt x="1207630" y="719694"/>
                    <a:pt x="1296059" y="808165"/>
                    <a:pt x="1405126" y="808165"/>
                  </a:cubicBezTo>
                  <a:cubicBezTo>
                    <a:pt x="1407475" y="808165"/>
                    <a:pt x="1409824" y="808165"/>
                    <a:pt x="1412341" y="807997"/>
                  </a:cubicBezTo>
                  <a:lnTo>
                    <a:pt x="1885359" y="807997"/>
                  </a:lnTo>
                  <a:lnTo>
                    <a:pt x="1885359" y="807997"/>
                  </a:lnTo>
                  <a:lnTo>
                    <a:pt x="1885359" y="655396"/>
                  </a:lnTo>
                  <a:lnTo>
                    <a:pt x="1885359" y="10241"/>
                  </a:lnTo>
                  <a:lnTo>
                    <a:pt x="1725617" y="10241"/>
                  </a:lnTo>
                  <a:close/>
                  <a:moveTo>
                    <a:pt x="554231" y="647842"/>
                  </a:moveTo>
                  <a:lnTo>
                    <a:pt x="452211" y="647842"/>
                  </a:lnTo>
                  <a:lnTo>
                    <a:pt x="452211" y="647842"/>
                  </a:lnTo>
                  <a:cubicBezTo>
                    <a:pt x="430733" y="648345"/>
                    <a:pt x="413953" y="631222"/>
                    <a:pt x="413953" y="610069"/>
                  </a:cubicBezTo>
                  <a:cubicBezTo>
                    <a:pt x="413953" y="587909"/>
                    <a:pt x="434089" y="573136"/>
                    <a:pt x="452211" y="573136"/>
                  </a:cubicBezTo>
                  <a:lnTo>
                    <a:pt x="554231" y="573136"/>
                  </a:lnTo>
                  <a:lnTo>
                    <a:pt x="554231" y="647842"/>
                  </a:lnTo>
                  <a:close/>
                  <a:moveTo>
                    <a:pt x="1514529" y="648009"/>
                  </a:moveTo>
                  <a:lnTo>
                    <a:pt x="1419557" y="648009"/>
                  </a:lnTo>
                  <a:cubicBezTo>
                    <a:pt x="1419557" y="648009"/>
                    <a:pt x="1421235" y="648009"/>
                    <a:pt x="1419389" y="648009"/>
                  </a:cubicBezTo>
                  <a:cubicBezTo>
                    <a:pt x="1398247" y="648009"/>
                    <a:pt x="1373748" y="631222"/>
                    <a:pt x="1373748" y="610237"/>
                  </a:cubicBezTo>
                  <a:cubicBezTo>
                    <a:pt x="1373748" y="589420"/>
                    <a:pt x="1391367" y="572464"/>
                    <a:pt x="1412509" y="572464"/>
                  </a:cubicBezTo>
                  <a:lnTo>
                    <a:pt x="1413348" y="572464"/>
                  </a:lnTo>
                  <a:lnTo>
                    <a:pt x="1514529" y="572464"/>
                  </a:lnTo>
                  <a:lnTo>
                    <a:pt x="1514529" y="648009"/>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78" name="Figura a mano libera 24">
              <a:extLst>
                <a:ext uri="{FF2B5EF4-FFF2-40B4-BE49-F238E27FC236}">
                  <a16:creationId xmlns:a16="http://schemas.microsoft.com/office/drawing/2014/main" id="{2494A48A-2F7D-77D3-9E58-6F19C09E3A9A}"/>
                </a:ext>
              </a:extLst>
            </p:cNvPr>
            <p:cNvSpPr/>
            <p:nvPr/>
          </p:nvSpPr>
          <p:spPr>
            <a:xfrm>
              <a:off x="5751850" y="1796931"/>
              <a:ext cx="162762" cy="167878"/>
            </a:xfrm>
            <a:custGeom>
              <a:avLst/>
              <a:gdLst>
                <a:gd name="connsiteX0" fmla="*/ 0 w 162762"/>
                <a:gd name="connsiteY0" fmla="*/ 0 h 167878"/>
                <a:gd name="connsiteX1" fmla="*/ 163098 w 162762"/>
                <a:gd name="connsiteY1" fmla="*/ 0 h 167878"/>
                <a:gd name="connsiteX2" fmla="*/ 163098 w 162762"/>
                <a:gd name="connsiteY2" fmla="*/ 169221 h 167878"/>
                <a:gd name="connsiteX3" fmla="*/ 0 w 162762"/>
                <a:gd name="connsiteY3" fmla="*/ 169221 h 167878"/>
              </a:gdLst>
              <a:ahLst/>
              <a:cxnLst>
                <a:cxn ang="0">
                  <a:pos x="connsiteX0" y="connsiteY0"/>
                </a:cxn>
                <a:cxn ang="0">
                  <a:pos x="connsiteX1" y="connsiteY1"/>
                </a:cxn>
                <a:cxn ang="0">
                  <a:pos x="connsiteX2" y="connsiteY2"/>
                </a:cxn>
                <a:cxn ang="0">
                  <a:pos x="connsiteX3" y="connsiteY3"/>
                </a:cxn>
              </a:cxnLst>
              <a:rect l="l" t="t" r="r" b="b"/>
              <a:pathLst>
                <a:path w="162762" h="167878">
                  <a:moveTo>
                    <a:pt x="0" y="0"/>
                  </a:moveTo>
                  <a:lnTo>
                    <a:pt x="163098" y="0"/>
                  </a:lnTo>
                  <a:lnTo>
                    <a:pt x="163098" y="169221"/>
                  </a:lnTo>
                  <a:lnTo>
                    <a:pt x="0" y="169221"/>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79" name="Figura a mano libera 25">
              <a:extLst>
                <a:ext uri="{FF2B5EF4-FFF2-40B4-BE49-F238E27FC236}">
                  <a16:creationId xmlns:a16="http://schemas.microsoft.com/office/drawing/2014/main" id="{ADE579DB-2030-DF26-87AC-5EB6A808A73F}"/>
                </a:ext>
              </a:extLst>
            </p:cNvPr>
            <p:cNvSpPr/>
            <p:nvPr/>
          </p:nvSpPr>
          <p:spPr>
            <a:xfrm>
              <a:off x="5747486" y="783957"/>
              <a:ext cx="1531982" cy="2830425"/>
            </a:xfrm>
            <a:custGeom>
              <a:avLst/>
              <a:gdLst>
                <a:gd name="connsiteX0" fmla="*/ 1531980 w 1531980"/>
                <a:gd name="connsiteY0" fmla="*/ 1415716 h 2830425"/>
                <a:gd name="connsiteX1" fmla="*/ 116954 w 1531980"/>
                <a:gd name="connsiteY1" fmla="*/ 0 h 2830425"/>
                <a:gd name="connsiteX2" fmla="*/ 10907 w 1531980"/>
                <a:gd name="connsiteY2" fmla="*/ 4365 h 2830425"/>
                <a:gd name="connsiteX3" fmla="*/ 1308979 w 1531980"/>
                <a:gd name="connsiteY3" fmla="*/ 1415213 h 2830425"/>
                <a:gd name="connsiteX4" fmla="*/ 0 w 1531980"/>
                <a:gd name="connsiteY4" fmla="*/ 2826396 h 2830425"/>
                <a:gd name="connsiteX5" fmla="*/ 116954 w 1531980"/>
                <a:gd name="connsiteY5" fmla="*/ 2831265 h 2830425"/>
                <a:gd name="connsiteX6" fmla="*/ 1531980 w 1531980"/>
                <a:gd name="connsiteY6" fmla="*/ 1415716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531980" y="1415716"/>
                  </a:moveTo>
                  <a:cubicBezTo>
                    <a:pt x="1531980" y="636258"/>
                    <a:pt x="896200" y="0"/>
                    <a:pt x="116954" y="0"/>
                  </a:cubicBezTo>
                  <a:cubicBezTo>
                    <a:pt x="80878" y="0"/>
                    <a:pt x="45641" y="1847"/>
                    <a:pt x="10907" y="4365"/>
                  </a:cubicBezTo>
                  <a:cubicBezTo>
                    <a:pt x="735619" y="63794"/>
                    <a:pt x="1308979" y="674870"/>
                    <a:pt x="1308979" y="1415213"/>
                  </a:cubicBezTo>
                  <a:cubicBezTo>
                    <a:pt x="1308979" y="2158745"/>
                    <a:pt x="730250" y="2771836"/>
                    <a:pt x="0" y="2826396"/>
                  </a:cubicBezTo>
                  <a:cubicBezTo>
                    <a:pt x="38761" y="2829922"/>
                    <a:pt x="77354" y="2831265"/>
                    <a:pt x="116954" y="2831265"/>
                  </a:cubicBezTo>
                  <a:cubicBezTo>
                    <a:pt x="896200" y="2831433"/>
                    <a:pt x="1531980" y="2195342"/>
                    <a:pt x="1531980" y="1415716"/>
                  </a:cubicBez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80" name="Figura a mano libera 26">
              <a:extLst>
                <a:ext uri="{FF2B5EF4-FFF2-40B4-BE49-F238E27FC236}">
                  <a16:creationId xmlns:a16="http://schemas.microsoft.com/office/drawing/2014/main" id="{ED37C735-E1D2-4C38-AE6D-5A6D3EEFDD1A}"/>
                </a:ext>
              </a:extLst>
            </p:cNvPr>
            <p:cNvSpPr/>
            <p:nvPr/>
          </p:nvSpPr>
          <p:spPr>
            <a:xfrm>
              <a:off x="6119156" y="784123"/>
              <a:ext cx="1531980" cy="2830425"/>
            </a:xfrm>
            <a:custGeom>
              <a:avLst/>
              <a:gdLst>
                <a:gd name="connsiteX0" fmla="*/ 116786 w 1531980"/>
                <a:gd name="connsiteY0" fmla="*/ 0 h 2830425"/>
                <a:gd name="connsiteX1" fmla="*/ 10907 w 1531980"/>
                <a:gd name="connsiteY1" fmla="*/ 4365 h 2830425"/>
                <a:gd name="connsiteX2" fmla="*/ 1308979 w 1531980"/>
                <a:gd name="connsiteY2" fmla="*/ 1415213 h 2830425"/>
                <a:gd name="connsiteX3" fmla="*/ 0 w 1531980"/>
                <a:gd name="connsiteY3" fmla="*/ 2826396 h 2830425"/>
                <a:gd name="connsiteX4" fmla="*/ 116954 w 1531980"/>
                <a:gd name="connsiteY4" fmla="*/ 2831265 h 2830425"/>
                <a:gd name="connsiteX5" fmla="*/ 1531980 w 1531980"/>
                <a:gd name="connsiteY5" fmla="*/ 1415548 h 2830425"/>
                <a:gd name="connsiteX6" fmla="*/ 116786 w 1531980"/>
                <a:gd name="connsiteY6" fmla="*/ 0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16786" y="0"/>
                  </a:moveTo>
                  <a:cubicBezTo>
                    <a:pt x="80710" y="0"/>
                    <a:pt x="45641" y="1847"/>
                    <a:pt x="10907" y="4365"/>
                  </a:cubicBezTo>
                  <a:cubicBezTo>
                    <a:pt x="735619" y="63794"/>
                    <a:pt x="1308979" y="674870"/>
                    <a:pt x="1308979" y="1415213"/>
                  </a:cubicBezTo>
                  <a:cubicBezTo>
                    <a:pt x="1308979" y="2158745"/>
                    <a:pt x="730249" y="2771836"/>
                    <a:pt x="0" y="2826396"/>
                  </a:cubicBezTo>
                  <a:cubicBezTo>
                    <a:pt x="38761" y="2829922"/>
                    <a:pt x="77354" y="2831265"/>
                    <a:pt x="116954" y="2831265"/>
                  </a:cubicBezTo>
                  <a:cubicBezTo>
                    <a:pt x="896200" y="2831265"/>
                    <a:pt x="1531980" y="2195174"/>
                    <a:pt x="1531980" y="1415548"/>
                  </a:cubicBezTo>
                  <a:cubicBezTo>
                    <a:pt x="1531812" y="636090"/>
                    <a:pt x="896032" y="0"/>
                    <a:pt x="116786" y="0"/>
                  </a:cubicBez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grpSp>
      <p:sp>
        <p:nvSpPr>
          <p:cNvPr id="81" name="Segnaposto numero diapositiva 6">
            <a:extLst>
              <a:ext uri="{FF2B5EF4-FFF2-40B4-BE49-F238E27FC236}">
                <a16:creationId xmlns:a16="http://schemas.microsoft.com/office/drawing/2014/main" id="{EF125940-393B-EC30-54BC-01D0B4D38B92}"/>
              </a:ext>
            </a:extLst>
          </p:cNvPr>
          <p:cNvSpPr txBox="1">
            <a:spLocks/>
          </p:cNvSpPr>
          <p:nvPr userDrawn="1"/>
        </p:nvSpPr>
        <p:spPr>
          <a:xfrm>
            <a:off x="6368692" y="6382309"/>
            <a:ext cx="4362808" cy="32122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100"/>
              <a:t>Slide </a:t>
            </a:r>
            <a:r>
              <a:rPr lang="it-IT" sz="1100" b="1"/>
              <a:t>n. </a:t>
            </a:r>
            <a:fld id="{D87EA733-0BCF-B04A-977A-8AB26C9D21C3}" type="slidenum">
              <a:rPr lang="it-IT" sz="1100" b="1" smtClean="0"/>
              <a:pPr/>
              <a:t>‹#›</a:t>
            </a:fld>
            <a:endParaRPr lang="it-IT" sz="1100" b="1"/>
          </a:p>
        </p:txBody>
      </p:sp>
    </p:spTree>
    <p:extLst>
      <p:ext uri="{BB962C8B-B14F-4D97-AF65-F5344CB8AC3E}">
        <p14:creationId xmlns:p14="http://schemas.microsoft.com/office/powerpoint/2010/main" val="39393448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Blocco di testo singolo">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sp>
        <p:nvSpPr>
          <p:cNvPr id="9" name="Titolo 1">
            <a:extLst>
              <a:ext uri="{FF2B5EF4-FFF2-40B4-BE49-F238E27FC236}">
                <a16:creationId xmlns:a16="http://schemas.microsoft.com/office/drawing/2014/main" id="{13043C9B-41C7-F94B-8933-BBF5436A6E51}"/>
              </a:ext>
            </a:extLst>
          </p:cNvPr>
          <p:cNvSpPr>
            <a:spLocks noGrp="1"/>
          </p:cNvSpPr>
          <p:nvPr>
            <p:ph type="title" hasCustomPrompt="1"/>
          </p:nvPr>
        </p:nvSpPr>
        <p:spPr>
          <a:xfrm>
            <a:off x="424800" y="432000"/>
            <a:ext cx="10510040" cy="464925"/>
          </a:xfrm>
        </p:spPr>
        <p:txBody>
          <a:bodyPr>
            <a:normAutofit/>
          </a:bodyPr>
          <a:lstStyle>
            <a:lvl1pPr>
              <a:defRPr lang="it-IT" sz="1800" b="0" i="0" kern="1200" dirty="0">
                <a:solidFill>
                  <a:srgbClr val="0179C1"/>
                </a:solidFill>
                <a:latin typeface="Futura Medium" panose="020B0602020204020303" pitchFamily="34" charset="-79"/>
                <a:ea typeface="+mn-ea"/>
                <a:cs typeface="Futura Medium" panose="020B0602020204020303" pitchFamily="34" charset="-79"/>
              </a:defRPr>
            </a:lvl1pPr>
          </a:lstStyle>
          <a:p>
            <a:r>
              <a:rPr lang="it-IT" dirty="0"/>
              <a:t>TITOLO DELLA SLIDE</a:t>
            </a:r>
          </a:p>
        </p:txBody>
      </p:sp>
      <p:sp>
        <p:nvSpPr>
          <p:cNvPr id="10" name="Segnaposto testo 8">
            <a:extLst>
              <a:ext uri="{FF2B5EF4-FFF2-40B4-BE49-F238E27FC236}">
                <a16:creationId xmlns:a16="http://schemas.microsoft.com/office/drawing/2014/main" id="{2B63C397-741F-6447-A3AC-8EBF3A8F37A5}"/>
              </a:ext>
            </a:extLst>
          </p:cNvPr>
          <p:cNvSpPr>
            <a:spLocks noGrp="1"/>
          </p:cNvSpPr>
          <p:nvPr>
            <p:ph type="body" sz="quarter" idx="13" hasCustomPrompt="1"/>
          </p:nvPr>
        </p:nvSpPr>
        <p:spPr>
          <a:xfrm>
            <a:off x="424798" y="985652"/>
            <a:ext cx="11298771" cy="396326"/>
          </a:xfrm>
        </p:spPr>
        <p:txBody>
          <a:bodyPr lIns="0" tIns="0" rIns="0" bIns="0" anchor="ctr" anchorCtr="0">
            <a:noAutofit/>
          </a:bodyPr>
          <a:lstStyle>
            <a:lvl1pPr marL="0" indent="0">
              <a:buNone/>
              <a:defRPr sz="1800" b="0" i="0">
                <a:solidFill>
                  <a:srgbClr val="44536A"/>
                </a:solidFill>
                <a:latin typeface="Futura Medium" panose="020B0602020204020303" pitchFamily="34" charset="-79"/>
                <a:cs typeface="Futura Medium" panose="020B0602020204020303" pitchFamily="34" charset="-79"/>
              </a:defRPr>
            </a:lvl1pPr>
          </a:lstStyle>
          <a:p>
            <a:pPr lvl="0"/>
            <a:r>
              <a:rPr lang="it-IT" dirty="0"/>
              <a:t> SOTTOTITOLO SLIDE</a:t>
            </a:r>
          </a:p>
        </p:txBody>
      </p:sp>
      <p:sp>
        <p:nvSpPr>
          <p:cNvPr id="11" name="Segnaposto contenuto 2">
            <a:extLst>
              <a:ext uri="{FF2B5EF4-FFF2-40B4-BE49-F238E27FC236}">
                <a16:creationId xmlns:a16="http://schemas.microsoft.com/office/drawing/2014/main" id="{161A065A-D68B-F346-B780-2C77F37BDC94}"/>
              </a:ext>
            </a:extLst>
          </p:cNvPr>
          <p:cNvSpPr>
            <a:spLocks noGrp="1"/>
          </p:cNvSpPr>
          <p:nvPr>
            <p:ph idx="1"/>
          </p:nvPr>
        </p:nvSpPr>
        <p:spPr>
          <a:xfrm>
            <a:off x="424798" y="1453414"/>
            <a:ext cx="11298771" cy="4638628"/>
          </a:xfrm>
        </p:spPr>
        <p:txBody>
          <a:bodyPr lIns="0" tIns="0" rIns="0" bIns="0">
            <a:normAutofit/>
          </a:bodyPr>
          <a:lstStyle>
            <a:lvl1pPr>
              <a:defRPr sz="1800" b="0" i="0">
                <a:solidFill>
                  <a:srgbClr val="44536A"/>
                </a:solidFill>
                <a:latin typeface="Futura Medium" panose="020B0602020204020303" pitchFamily="34" charset="-79"/>
                <a:cs typeface="Futura Medium" panose="020B0602020204020303" pitchFamily="34" charset="-79"/>
              </a:defRPr>
            </a:lvl1pPr>
            <a:lvl2pPr>
              <a:defRPr sz="1800" b="0" i="0">
                <a:solidFill>
                  <a:srgbClr val="44536A"/>
                </a:solidFill>
                <a:latin typeface="Futura Medium" panose="020B0602020204020303" pitchFamily="34" charset="-79"/>
                <a:cs typeface="Futura Medium" panose="020B0602020204020303" pitchFamily="34" charset="-79"/>
              </a:defRPr>
            </a:lvl2pPr>
            <a:lvl3pPr>
              <a:defRPr sz="1800" b="0" i="0">
                <a:solidFill>
                  <a:srgbClr val="44536A"/>
                </a:solidFill>
                <a:latin typeface="Futura Medium" panose="020B0602020204020303" pitchFamily="34" charset="-79"/>
                <a:cs typeface="Futura Medium" panose="020B0602020204020303" pitchFamily="34" charset="-79"/>
              </a:defRPr>
            </a:lvl3pPr>
            <a:lvl4pPr>
              <a:defRPr sz="1800" b="0" i="0">
                <a:solidFill>
                  <a:srgbClr val="44536A"/>
                </a:solidFill>
                <a:latin typeface="Futura Medium" panose="020B0602020204020303" pitchFamily="34" charset="-79"/>
                <a:cs typeface="Futura Medium" panose="020B0602020204020303" pitchFamily="34" charset="-79"/>
              </a:defRPr>
            </a:lvl4pPr>
            <a:lvl5pPr>
              <a:defRPr sz="1800" b="0" i="0">
                <a:solidFill>
                  <a:srgbClr val="44536A"/>
                </a:solidFill>
                <a:latin typeface="Futura Medium" panose="020B0602020204020303" pitchFamily="34" charset="-79"/>
                <a:cs typeface="Futura Medium" panose="020B0602020204020303" pitchFamily="34" charset="-79"/>
              </a:defRPr>
            </a:lvl5p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cxnSp>
        <p:nvCxnSpPr>
          <p:cNvPr id="65" name="Straight Connector 64">
            <a:extLst>
              <a:ext uri="{FF2B5EF4-FFF2-40B4-BE49-F238E27FC236}">
                <a16:creationId xmlns:a16="http://schemas.microsoft.com/office/drawing/2014/main" id="{93A068DB-242E-B444-7C77-384B6C56685A}"/>
              </a:ext>
            </a:extLst>
          </p:cNvPr>
          <p:cNvCxnSpPr>
            <a:cxnSpLocks/>
          </p:cNvCxnSpPr>
          <p:nvPr userDrawn="1"/>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pic>
        <p:nvPicPr>
          <p:cNvPr id="66" name="Immagine 16" descr="Immagine che contiene orologio, disegnando, segnale&#10;&#10;Descrizione generata automaticamente">
            <a:extLst>
              <a:ext uri="{FF2B5EF4-FFF2-40B4-BE49-F238E27FC236}">
                <a16:creationId xmlns:a16="http://schemas.microsoft.com/office/drawing/2014/main" id="{C46E45C6-BFBB-753F-3DDC-808EECBDA5B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47459" y="6428775"/>
            <a:ext cx="1056549" cy="218597"/>
          </a:xfrm>
          <a:prstGeom prst="rect">
            <a:avLst/>
          </a:prstGeom>
        </p:spPr>
      </p:pic>
      <p:sp>
        <p:nvSpPr>
          <p:cNvPr id="67" name="Segnaposto piè di pagina 32">
            <a:extLst>
              <a:ext uri="{FF2B5EF4-FFF2-40B4-BE49-F238E27FC236}">
                <a16:creationId xmlns:a16="http://schemas.microsoft.com/office/drawing/2014/main" id="{5A99FCD3-6395-E066-9E40-83033E780795}"/>
              </a:ext>
            </a:extLst>
          </p:cNvPr>
          <p:cNvSpPr>
            <a:spLocks noGrp="1"/>
          </p:cNvSpPr>
          <p:nvPr>
            <p:ph type="ftr" sz="quarter" idx="21"/>
          </p:nvPr>
        </p:nvSpPr>
        <p:spPr>
          <a:xfrm>
            <a:off x="637981" y="6382309"/>
            <a:ext cx="5730711"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68" name="Elemento grafico 8">
            <a:extLst>
              <a:ext uri="{FF2B5EF4-FFF2-40B4-BE49-F238E27FC236}">
                <a16:creationId xmlns:a16="http://schemas.microsoft.com/office/drawing/2014/main" id="{26CAC031-7A91-17B2-DCE6-7F6570978625}"/>
              </a:ext>
            </a:extLst>
          </p:cNvPr>
          <p:cNvGrpSpPr>
            <a:grpSpLocks noChangeAspect="1"/>
          </p:cNvGrpSpPr>
          <p:nvPr userDrawn="1"/>
        </p:nvGrpSpPr>
        <p:grpSpPr>
          <a:xfrm>
            <a:off x="118400" y="6328683"/>
            <a:ext cx="464232" cy="421345"/>
            <a:chOff x="4533817" y="783957"/>
            <a:chExt cx="3117319" cy="2830591"/>
          </a:xfrm>
        </p:grpSpPr>
        <p:sp>
          <p:nvSpPr>
            <p:cNvPr id="69" name="Figura a mano libera 22">
              <a:extLst>
                <a:ext uri="{FF2B5EF4-FFF2-40B4-BE49-F238E27FC236}">
                  <a16:creationId xmlns:a16="http://schemas.microsoft.com/office/drawing/2014/main" id="{839A5C49-3F88-963F-B7DF-B50D709774D4}"/>
                </a:ext>
              </a:extLst>
            </p:cNvPr>
            <p:cNvSpPr/>
            <p:nvPr/>
          </p:nvSpPr>
          <p:spPr>
            <a:xfrm>
              <a:off x="4533817" y="845566"/>
              <a:ext cx="939659" cy="2707874"/>
            </a:xfrm>
            <a:custGeom>
              <a:avLst/>
              <a:gdLst>
                <a:gd name="connsiteX0" fmla="*/ 207228 w 939659"/>
                <a:gd name="connsiteY0" fmla="*/ 1633119 h 2707874"/>
                <a:gd name="connsiteX1" fmla="*/ 207228 w 939659"/>
                <a:gd name="connsiteY1" fmla="*/ 1352426 h 2707874"/>
                <a:gd name="connsiteX2" fmla="*/ 206725 w 939659"/>
                <a:gd name="connsiteY2" fmla="*/ 1352426 h 2707874"/>
                <a:gd name="connsiteX3" fmla="*/ 206725 w 939659"/>
                <a:gd name="connsiteY3" fmla="*/ 1074756 h 2707874"/>
                <a:gd name="connsiteX4" fmla="*/ 733438 w 939659"/>
                <a:gd name="connsiteY4" fmla="*/ 779122 h 2707874"/>
                <a:gd name="connsiteX5" fmla="*/ 733102 w 939659"/>
                <a:gd name="connsiteY5" fmla="*/ 779626 h 2707874"/>
                <a:gd name="connsiteX6" fmla="*/ 939659 w 939659"/>
                <a:gd name="connsiteY6" fmla="*/ 779626 h 2707874"/>
                <a:gd name="connsiteX7" fmla="*/ 939659 w 939659"/>
                <a:gd name="connsiteY7" fmla="*/ 0 h 2707874"/>
                <a:gd name="connsiteX8" fmla="*/ 734780 w 939659"/>
                <a:gd name="connsiteY8" fmla="*/ 77560 h 2707874"/>
                <a:gd name="connsiteX9" fmla="*/ 733941 w 939659"/>
                <a:gd name="connsiteY9" fmla="*/ 541575 h 2707874"/>
                <a:gd name="connsiteX10" fmla="*/ 0 w 939659"/>
                <a:gd name="connsiteY10" fmla="*/ 953380 h 2707874"/>
                <a:gd name="connsiteX11" fmla="*/ 0 w 939659"/>
                <a:gd name="connsiteY11" fmla="*/ 953884 h 2707874"/>
                <a:gd name="connsiteX12" fmla="*/ 0 w 939659"/>
                <a:gd name="connsiteY12" fmla="*/ 1355952 h 2707874"/>
                <a:gd name="connsiteX13" fmla="*/ 503 w 939659"/>
                <a:gd name="connsiteY13" fmla="*/ 1355952 h 2707874"/>
                <a:gd name="connsiteX14" fmla="*/ 503 w 939659"/>
                <a:gd name="connsiteY14" fmla="*/ 1754494 h 2707874"/>
                <a:gd name="connsiteX15" fmla="*/ 733941 w 939659"/>
                <a:gd name="connsiteY15" fmla="*/ 2166299 h 2707874"/>
                <a:gd name="connsiteX16" fmla="*/ 734780 w 939659"/>
                <a:gd name="connsiteY16" fmla="*/ 2630818 h 2707874"/>
                <a:gd name="connsiteX17" fmla="*/ 939659 w 939659"/>
                <a:gd name="connsiteY17" fmla="*/ 2708210 h 2707874"/>
                <a:gd name="connsiteX18" fmla="*/ 939659 w 939659"/>
                <a:gd name="connsiteY18" fmla="*/ 1928752 h 2707874"/>
                <a:gd name="connsiteX19" fmla="*/ 733941 w 939659"/>
                <a:gd name="connsiteY19" fmla="*/ 1928752 h 270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659" h="2707874">
                  <a:moveTo>
                    <a:pt x="207228" y="1633119"/>
                  </a:moveTo>
                  <a:lnTo>
                    <a:pt x="207228" y="1352426"/>
                  </a:lnTo>
                  <a:lnTo>
                    <a:pt x="206725" y="1352426"/>
                  </a:lnTo>
                  <a:lnTo>
                    <a:pt x="206725" y="1074756"/>
                  </a:lnTo>
                  <a:lnTo>
                    <a:pt x="733438" y="779122"/>
                  </a:lnTo>
                  <a:lnTo>
                    <a:pt x="733102" y="779626"/>
                  </a:lnTo>
                  <a:lnTo>
                    <a:pt x="939659" y="779626"/>
                  </a:lnTo>
                  <a:lnTo>
                    <a:pt x="939659" y="0"/>
                  </a:lnTo>
                  <a:lnTo>
                    <a:pt x="734780" y="77560"/>
                  </a:lnTo>
                  <a:lnTo>
                    <a:pt x="733941" y="541575"/>
                  </a:lnTo>
                  <a:lnTo>
                    <a:pt x="0" y="953380"/>
                  </a:lnTo>
                  <a:lnTo>
                    <a:pt x="0" y="953884"/>
                  </a:lnTo>
                  <a:lnTo>
                    <a:pt x="0" y="1355952"/>
                  </a:lnTo>
                  <a:lnTo>
                    <a:pt x="503" y="1355952"/>
                  </a:lnTo>
                  <a:lnTo>
                    <a:pt x="503" y="1754494"/>
                  </a:lnTo>
                  <a:lnTo>
                    <a:pt x="733941" y="2166299"/>
                  </a:lnTo>
                  <a:lnTo>
                    <a:pt x="734780" y="2630818"/>
                  </a:lnTo>
                  <a:lnTo>
                    <a:pt x="939659" y="2708210"/>
                  </a:lnTo>
                  <a:lnTo>
                    <a:pt x="939659" y="1928752"/>
                  </a:lnTo>
                  <a:lnTo>
                    <a:pt x="733941" y="1928752"/>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70" name="Figura a mano libera 23">
              <a:extLst>
                <a:ext uri="{FF2B5EF4-FFF2-40B4-BE49-F238E27FC236}">
                  <a16:creationId xmlns:a16="http://schemas.microsoft.com/office/drawing/2014/main" id="{C6E0348E-60BC-651C-F460-37931F3184FF}"/>
                </a:ext>
              </a:extLst>
            </p:cNvPr>
            <p:cNvSpPr/>
            <p:nvPr/>
          </p:nvSpPr>
          <p:spPr>
            <a:xfrm>
              <a:off x="5001129" y="1786859"/>
              <a:ext cx="1884352" cy="807494"/>
            </a:xfrm>
            <a:custGeom>
              <a:avLst/>
              <a:gdLst>
                <a:gd name="connsiteX0" fmla="*/ 1725617 w 1884352"/>
                <a:gd name="connsiteY0" fmla="*/ 10241 h 807493"/>
                <a:gd name="connsiteX1" fmla="*/ 1725617 w 1884352"/>
                <a:gd name="connsiteY1" fmla="*/ 655564 h 807493"/>
                <a:gd name="connsiteX2" fmla="*/ 1678970 w 1884352"/>
                <a:gd name="connsiteY2" fmla="*/ 655564 h 807493"/>
                <a:gd name="connsiteX3" fmla="*/ 1678970 w 1884352"/>
                <a:gd name="connsiteY3" fmla="*/ 289254 h 807493"/>
                <a:gd name="connsiteX4" fmla="*/ 1678970 w 1884352"/>
                <a:gd name="connsiteY4" fmla="*/ 289254 h 807493"/>
                <a:gd name="connsiteX5" fmla="*/ 1602790 w 1884352"/>
                <a:gd name="connsiteY5" fmla="*/ 211023 h 807493"/>
                <a:gd name="connsiteX6" fmla="*/ 1602790 w 1884352"/>
                <a:gd name="connsiteY6" fmla="*/ 210519 h 807493"/>
                <a:gd name="connsiteX7" fmla="*/ 1105442 w 1884352"/>
                <a:gd name="connsiteY7" fmla="*/ 210519 h 807493"/>
                <a:gd name="connsiteX8" fmla="*/ 1105442 w 1884352"/>
                <a:gd name="connsiteY8" fmla="*/ 10241 h 807493"/>
                <a:gd name="connsiteX9" fmla="*/ 945868 w 1884352"/>
                <a:gd name="connsiteY9" fmla="*/ 10241 h 807493"/>
                <a:gd name="connsiteX10" fmla="*/ 945868 w 1884352"/>
                <a:gd name="connsiteY10" fmla="*/ 211023 h 807493"/>
                <a:gd name="connsiteX11" fmla="*/ 750888 w 1884352"/>
                <a:gd name="connsiteY11" fmla="*/ 211023 h 807493"/>
                <a:gd name="connsiteX12" fmla="*/ 750888 w 1884352"/>
                <a:gd name="connsiteY12" fmla="*/ 648513 h 807493"/>
                <a:gd name="connsiteX13" fmla="*/ 714644 w 1884352"/>
                <a:gd name="connsiteY13" fmla="*/ 648513 h 807493"/>
                <a:gd name="connsiteX14" fmla="*/ 714644 w 1884352"/>
                <a:gd name="connsiteY14" fmla="*/ 292108 h 807493"/>
                <a:gd name="connsiteX15" fmla="*/ 714477 w 1884352"/>
                <a:gd name="connsiteY15" fmla="*/ 292108 h 807493"/>
                <a:gd name="connsiteX16" fmla="*/ 714477 w 1884352"/>
                <a:gd name="connsiteY16" fmla="*/ 291269 h 807493"/>
                <a:gd name="connsiteX17" fmla="*/ 634270 w 1884352"/>
                <a:gd name="connsiteY17" fmla="*/ 211023 h 807493"/>
                <a:gd name="connsiteX18" fmla="*/ 634102 w 1884352"/>
                <a:gd name="connsiteY18" fmla="*/ 211023 h 807493"/>
                <a:gd name="connsiteX19" fmla="*/ 634102 w 1884352"/>
                <a:gd name="connsiteY19" fmla="*/ 211023 h 807493"/>
                <a:gd name="connsiteX20" fmla="*/ 224679 w 1884352"/>
                <a:gd name="connsiteY20" fmla="*/ 211023 h 807493"/>
                <a:gd name="connsiteX21" fmla="*/ 224679 w 1884352"/>
                <a:gd name="connsiteY21" fmla="*/ 210183 h 807493"/>
                <a:gd name="connsiteX22" fmla="*/ 271998 w 1884352"/>
                <a:gd name="connsiteY22" fmla="*/ 159820 h 807493"/>
                <a:gd name="connsiteX23" fmla="*/ 298510 w 1884352"/>
                <a:gd name="connsiteY23" fmla="*/ 159820 h 807493"/>
                <a:gd name="connsiteX24" fmla="*/ 298510 w 1884352"/>
                <a:gd name="connsiteY24" fmla="*/ 168 h 807493"/>
                <a:gd name="connsiteX25" fmla="*/ 154373 w 1884352"/>
                <a:gd name="connsiteY25" fmla="*/ 168 h 807493"/>
                <a:gd name="connsiteX26" fmla="*/ 149674 w 1884352"/>
                <a:gd name="connsiteY26" fmla="*/ 0 h 807493"/>
                <a:gd name="connsiteX27" fmla="*/ 65273 w 1884352"/>
                <a:gd name="connsiteY27" fmla="*/ 81253 h 807493"/>
                <a:gd name="connsiteX28" fmla="*/ 65105 w 1884352"/>
                <a:gd name="connsiteY28" fmla="*/ 81253 h 807493"/>
                <a:gd name="connsiteX29" fmla="*/ 65105 w 1884352"/>
                <a:gd name="connsiteY29" fmla="*/ 211023 h 807493"/>
                <a:gd name="connsiteX30" fmla="*/ 0 w 1884352"/>
                <a:gd name="connsiteY30" fmla="*/ 211023 h 807493"/>
                <a:gd name="connsiteX31" fmla="*/ 0 w 1884352"/>
                <a:gd name="connsiteY31" fmla="*/ 370675 h 807493"/>
                <a:gd name="connsiteX32" fmla="*/ 65105 w 1884352"/>
                <a:gd name="connsiteY32" fmla="*/ 370675 h 807493"/>
                <a:gd name="connsiteX33" fmla="*/ 65105 w 1884352"/>
                <a:gd name="connsiteY33" fmla="*/ 808333 h 807493"/>
                <a:gd name="connsiteX34" fmla="*/ 224679 w 1884352"/>
                <a:gd name="connsiteY34" fmla="*/ 808333 h 807493"/>
                <a:gd name="connsiteX35" fmla="*/ 224679 w 1884352"/>
                <a:gd name="connsiteY35" fmla="*/ 370507 h 807493"/>
                <a:gd name="connsiteX36" fmla="*/ 539465 w 1884352"/>
                <a:gd name="connsiteY36" fmla="*/ 370507 h 807493"/>
                <a:gd name="connsiteX37" fmla="*/ 555238 w 1884352"/>
                <a:gd name="connsiteY37" fmla="*/ 387295 h 807493"/>
                <a:gd name="connsiteX38" fmla="*/ 555238 w 1884352"/>
                <a:gd name="connsiteY38" fmla="*/ 396192 h 807493"/>
                <a:gd name="connsiteX39" fmla="*/ 539801 w 1884352"/>
                <a:gd name="connsiteY39" fmla="*/ 412141 h 807493"/>
                <a:gd name="connsiteX40" fmla="*/ 432075 w 1884352"/>
                <a:gd name="connsiteY40" fmla="*/ 412141 h 807493"/>
                <a:gd name="connsiteX41" fmla="*/ 432075 w 1884352"/>
                <a:gd name="connsiteY41" fmla="*/ 412477 h 807493"/>
                <a:gd name="connsiteX42" fmla="*/ 236089 w 1884352"/>
                <a:gd name="connsiteY42" fmla="*/ 610405 h 807493"/>
                <a:gd name="connsiteX43" fmla="*/ 433921 w 1884352"/>
                <a:gd name="connsiteY43" fmla="*/ 808333 h 807493"/>
                <a:gd name="connsiteX44" fmla="*/ 441304 w 1884352"/>
                <a:gd name="connsiteY44" fmla="*/ 808165 h 807493"/>
                <a:gd name="connsiteX45" fmla="*/ 751056 w 1884352"/>
                <a:gd name="connsiteY45" fmla="*/ 808165 h 807493"/>
                <a:gd name="connsiteX46" fmla="*/ 752902 w 1884352"/>
                <a:gd name="connsiteY46" fmla="*/ 808165 h 807493"/>
                <a:gd name="connsiteX47" fmla="*/ 910631 w 1884352"/>
                <a:gd name="connsiteY47" fmla="*/ 808165 h 807493"/>
                <a:gd name="connsiteX48" fmla="*/ 910631 w 1884352"/>
                <a:gd name="connsiteY48" fmla="*/ 370171 h 807493"/>
                <a:gd name="connsiteX49" fmla="*/ 946035 w 1884352"/>
                <a:gd name="connsiteY49" fmla="*/ 370171 h 807493"/>
                <a:gd name="connsiteX50" fmla="*/ 946035 w 1884352"/>
                <a:gd name="connsiteY50" fmla="*/ 726073 h 807493"/>
                <a:gd name="connsiteX51" fmla="*/ 946035 w 1884352"/>
                <a:gd name="connsiteY51" fmla="*/ 727920 h 807493"/>
                <a:gd name="connsiteX52" fmla="*/ 946035 w 1884352"/>
                <a:gd name="connsiteY52" fmla="*/ 729766 h 807493"/>
                <a:gd name="connsiteX53" fmla="*/ 946035 w 1884352"/>
                <a:gd name="connsiteY53" fmla="*/ 732117 h 807493"/>
                <a:gd name="connsiteX54" fmla="*/ 946035 w 1884352"/>
                <a:gd name="connsiteY54" fmla="*/ 732117 h 807493"/>
                <a:gd name="connsiteX55" fmla="*/ 1023390 w 1884352"/>
                <a:gd name="connsiteY55" fmla="*/ 808165 h 807493"/>
                <a:gd name="connsiteX56" fmla="*/ 1023390 w 1884352"/>
                <a:gd name="connsiteY56" fmla="*/ 808165 h 807493"/>
                <a:gd name="connsiteX57" fmla="*/ 1193032 w 1884352"/>
                <a:gd name="connsiteY57" fmla="*/ 808165 h 807493"/>
                <a:gd name="connsiteX58" fmla="*/ 1193032 w 1884352"/>
                <a:gd name="connsiteY58" fmla="*/ 648513 h 807493"/>
                <a:gd name="connsiteX59" fmla="*/ 1105274 w 1884352"/>
                <a:gd name="connsiteY59" fmla="*/ 648513 h 807493"/>
                <a:gd name="connsiteX60" fmla="*/ 1105274 w 1884352"/>
                <a:gd name="connsiteY60" fmla="*/ 370171 h 807493"/>
                <a:gd name="connsiteX61" fmla="*/ 1503958 w 1884352"/>
                <a:gd name="connsiteY61" fmla="*/ 370171 h 807493"/>
                <a:gd name="connsiteX62" fmla="*/ 1519395 w 1884352"/>
                <a:gd name="connsiteY62" fmla="*/ 385448 h 807493"/>
                <a:gd name="connsiteX63" fmla="*/ 1519395 w 1884352"/>
                <a:gd name="connsiteY63" fmla="*/ 397535 h 807493"/>
                <a:gd name="connsiteX64" fmla="*/ 1504629 w 1884352"/>
                <a:gd name="connsiteY64" fmla="*/ 411973 h 807493"/>
                <a:gd name="connsiteX65" fmla="*/ 1403281 w 1884352"/>
                <a:gd name="connsiteY65" fmla="*/ 411973 h 807493"/>
                <a:gd name="connsiteX66" fmla="*/ 1403281 w 1884352"/>
                <a:gd name="connsiteY66" fmla="*/ 412309 h 807493"/>
                <a:gd name="connsiteX67" fmla="*/ 1207630 w 1884352"/>
                <a:gd name="connsiteY67" fmla="*/ 610237 h 807493"/>
                <a:gd name="connsiteX68" fmla="*/ 1405126 w 1884352"/>
                <a:gd name="connsiteY68" fmla="*/ 808165 h 807493"/>
                <a:gd name="connsiteX69" fmla="*/ 1412341 w 1884352"/>
                <a:gd name="connsiteY69" fmla="*/ 807997 h 807493"/>
                <a:gd name="connsiteX70" fmla="*/ 1885359 w 1884352"/>
                <a:gd name="connsiteY70" fmla="*/ 807997 h 807493"/>
                <a:gd name="connsiteX71" fmla="*/ 1885359 w 1884352"/>
                <a:gd name="connsiteY71" fmla="*/ 807997 h 807493"/>
                <a:gd name="connsiteX72" fmla="*/ 1885359 w 1884352"/>
                <a:gd name="connsiteY72" fmla="*/ 655396 h 807493"/>
                <a:gd name="connsiteX73" fmla="*/ 1885359 w 1884352"/>
                <a:gd name="connsiteY73" fmla="*/ 10241 h 807493"/>
                <a:gd name="connsiteX74" fmla="*/ 1725617 w 1884352"/>
                <a:gd name="connsiteY74" fmla="*/ 10241 h 807493"/>
                <a:gd name="connsiteX75" fmla="*/ 554231 w 1884352"/>
                <a:gd name="connsiteY75" fmla="*/ 647842 h 807493"/>
                <a:gd name="connsiteX76" fmla="*/ 452211 w 1884352"/>
                <a:gd name="connsiteY76" fmla="*/ 647842 h 807493"/>
                <a:gd name="connsiteX77" fmla="*/ 452211 w 1884352"/>
                <a:gd name="connsiteY77" fmla="*/ 647842 h 807493"/>
                <a:gd name="connsiteX78" fmla="*/ 413953 w 1884352"/>
                <a:gd name="connsiteY78" fmla="*/ 610069 h 807493"/>
                <a:gd name="connsiteX79" fmla="*/ 452211 w 1884352"/>
                <a:gd name="connsiteY79" fmla="*/ 573136 h 807493"/>
                <a:gd name="connsiteX80" fmla="*/ 554231 w 1884352"/>
                <a:gd name="connsiteY80" fmla="*/ 573136 h 807493"/>
                <a:gd name="connsiteX81" fmla="*/ 554231 w 1884352"/>
                <a:gd name="connsiteY81" fmla="*/ 647842 h 807493"/>
                <a:gd name="connsiteX82" fmla="*/ 1514529 w 1884352"/>
                <a:gd name="connsiteY82" fmla="*/ 648009 h 807493"/>
                <a:gd name="connsiteX83" fmla="*/ 1419557 w 1884352"/>
                <a:gd name="connsiteY83" fmla="*/ 648009 h 807493"/>
                <a:gd name="connsiteX84" fmla="*/ 1419389 w 1884352"/>
                <a:gd name="connsiteY84" fmla="*/ 648009 h 807493"/>
                <a:gd name="connsiteX85" fmla="*/ 1373748 w 1884352"/>
                <a:gd name="connsiteY85" fmla="*/ 610237 h 807493"/>
                <a:gd name="connsiteX86" fmla="*/ 1412509 w 1884352"/>
                <a:gd name="connsiteY86" fmla="*/ 572464 h 807493"/>
                <a:gd name="connsiteX87" fmla="*/ 1413348 w 1884352"/>
                <a:gd name="connsiteY87" fmla="*/ 572464 h 807493"/>
                <a:gd name="connsiteX88" fmla="*/ 1514529 w 1884352"/>
                <a:gd name="connsiteY88" fmla="*/ 572464 h 807493"/>
                <a:gd name="connsiteX89" fmla="*/ 1514529 w 1884352"/>
                <a:gd name="connsiteY89" fmla="*/ 648009 h 80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884352" h="807493">
                  <a:moveTo>
                    <a:pt x="1725617" y="10241"/>
                  </a:moveTo>
                  <a:lnTo>
                    <a:pt x="1725617" y="655564"/>
                  </a:lnTo>
                  <a:lnTo>
                    <a:pt x="1678970" y="655564"/>
                  </a:lnTo>
                  <a:lnTo>
                    <a:pt x="1678970" y="289254"/>
                  </a:lnTo>
                  <a:lnTo>
                    <a:pt x="1678970" y="289254"/>
                  </a:lnTo>
                  <a:cubicBezTo>
                    <a:pt x="1677795" y="247284"/>
                    <a:pt x="1644571" y="213205"/>
                    <a:pt x="1602790" y="211023"/>
                  </a:cubicBezTo>
                  <a:lnTo>
                    <a:pt x="1602790" y="210519"/>
                  </a:lnTo>
                  <a:lnTo>
                    <a:pt x="1105442" y="210519"/>
                  </a:lnTo>
                  <a:lnTo>
                    <a:pt x="1105442" y="10241"/>
                  </a:lnTo>
                  <a:lnTo>
                    <a:pt x="945868" y="10241"/>
                  </a:lnTo>
                  <a:lnTo>
                    <a:pt x="945868" y="211023"/>
                  </a:lnTo>
                  <a:lnTo>
                    <a:pt x="750888" y="211023"/>
                  </a:lnTo>
                  <a:lnTo>
                    <a:pt x="750888" y="648513"/>
                  </a:lnTo>
                  <a:lnTo>
                    <a:pt x="714644" y="648513"/>
                  </a:lnTo>
                  <a:lnTo>
                    <a:pt x="714644" y="292108"/>
                  </a:lnTo>
                  <a:lnTo>
                    <a:pt x="714477" y="292108"/>
                  </a:lnTo>
                  <a:cubicBezTo>
                    <a:pt x="714477" y="291772"/>
                    <a:pt x="714477" y="291436"/>
                    <a:pt x="714477" y="291269"/>
                  </a:cubicBezTo>
                  <a:cubicBezTo>
                    <a:pt x="714477" y="246949"/>
                    <a:pt x="678568" y="211023"/>
                    <a:pt x="634270" y="211023"/>
                  </a:cubicBezTo>
                  <a:cubicBezTo>
                    <a:pt x="634270" y="211023"/>
                    <a:pt x="634270" y="211023"/>
                    <a:pt x="634102" y="211023"/>
                  </a:cubicBezTo>
                  <a:lnTo>
                    <a:pt x="634102" y="211023"/>
                  </a:lnTo>
                  <a:lnTo>
                    <a:pt x="224679" y="211023"/>
                  </a:lnTo>
                  <a:lnTo>
                    <a:pt x="224679" y="210183"/>
                  </a:lnTo>
                  <a:cubicBezTo>
                    <a:pt x="229545" y="185673"/>
                    <a:pt x="248003" y="166199"/>
                    <a:pt x="271998" y="159820"/>
                  </a:cubicBezTo>
                  <a:lnTo>
                    <a:pt x="298510" y="159820"/>
                  </a:lnTo>
                  <a:lnTo>
                    <a:pt x="298510" y="168"/>
                  </a:lnTo>
                  <a:lnTo>
                    <a:pt x="154373" y="168"/>
                  </a:lnTo>
                  <a:cubicBezTo>
                    <a:pt x="152862" y="0"/>
                    <a:pt x="151184" y="0"/>
                    <a:pt x="149674" y="0"/>
                  </a:cubicBezTo>
                  <a:cubicBezTo>
                    <a:pt x="104202" y="0"/>
                    <a:pt x="67119" y="36094"/>
                    <a:pt x="65273" y="81253"/>
                  </a:cubicBezTo>
                  <a:lnTo>
                    <a:pt x="65105" y="81253"/>
                  </a:lnTo>
                  <a:lnTo>
                    <a:pt x="65105" y="211023"/>
                  </a:lnTo>
                  <a:lnTo>
                    <a:pt x="0" y="211023"/>
                  </a:lnTo>
                  <a:lnTo>
                    <a:pt x="0" y="370675"/>
                  </a:lnTo>
                  <a:lnTo>
                    <a:pt x="65105" y="370675"/>
                  </a:lnTo>
                  <a:lnTo>
                    <a:pt x="65105" y="808333"/>
                  </a:lnTo>
                  <a:lnTo>
                    <a:pt x="224679" y="808333"/>
                  </a:lnTo>
                  <a:lnTo>
                    <a:pt x="224679" y="370507"/>
                  </a:lnTo>
                  <a:lnTo>
                    <a:pt x="539465" y="370507"/>
                  </a:lnTo>
                  <a:cubicBezTo>
                    <a:pt x="547855" y="373025"/>
                    <a:pt x="553896" y="379237"/>
                    <a:pt x="555238" y="387295"/>
                  </a:cubicBezTo>
                  <a:lnTo>
                    <a:pt x="555238" y="396192"/>
                  </a:lnTo>
                  <a:cubicBezTo>
                    <a:pt x="553560" y="403747"/>
                    <a:pt x="547855" y="409790"/>
                    <a:pt x="539801" y="412141"/>
                  </a:cubicBezTo>
                  <a:lnTo>
                    <a:pt x="432075" y="412141"/>
                  </a:lnTo>
                  <a:lnTo>
                    <a:pt x="432075" y="412477"/>
                  </a:lnTo>
                  <a:cubicBezTo>
                    <a:pt x="323511" y="413484"/>
                    <a:pt x="236089" y="501452"/>
                    <a:pt x="236089" y="610405"/>
                  </a:cubicBezTo>
                  <a:cubicBezTo>
                    <a:pt x="236089" y="719861"/>
                    <a:pt x="324518" y="808333"/>
                    <a:pt x="433921" y="808333"/>
                  </a:cubicBezTo>
                  <a:cubicBezTo>
                    <a:pt x="436438" y="808333"/>
                    <a:pt x="438787" y="808333"/>
                    <a:pt x="441304" y="808165"/>
                  </a:cubicBezTo>
                  <a:lnTo>
                    <a:pt x="751056" y="808165"/>
                  </a:lnTo>
                  <a:lnTo>
                    <a:pt x="752902" y="808165"/>
                  </a:lnTo>
                  <a:lnTo>
                    <a:pt x="910631" y="808165"/>
                  </a:lnTo>
                  <a:lnTo>
                    <a:pt x="910631" y="370171"/>
                  </a:lnTo>
                  <a:lnTo>
                    <a:pt x="946035" y="370171"/>
                  </a:lnTo>
                  <a:lnTo>
                    <a:pt x="946035" y="726073"/>
                  </a:lnTo>
                  <a:cubicBezTo>
                    <a:pt x="946035" y="726744"/>
                    <a:pt x="946035" y="727248"/>
                    <a:pt x="946035" y="727920"/>
                  </a:cubicBezTo>
                  <a:cubicBezTo>
                    <a:pt x="946035" y="728591"/>
                    <a:pt x="946035" y="729095"/>
                    <a:pt x="946035" y="729766"/>
                  </a:cubicBezTo>
                  <a:lnTo>
                    <a:pt x="946035" y="732117"/>
                  </a:lnTo>
                  <a:lnTo>
                    <a:pt x="946035" y="732117"/>
                  </a:lnTo>
                  <a:cubicBezTo>
                    <a:pt x="948217" y="773582"/>
                    <a:pt x="981776" y="806822"/>
                    <a:pt x="1023390" y="808165"/>
                  </a:cubicBezTo>
                  <a:lnTo>
                    <a:pt x="1023390" y="808165"/>
                  </a:lnTo>
                  <a:lnTo>
                    <a:pt x="1193032" y="808165"/>
                  </a:lnTo>
                  <a:lnTo>
                    <a:pt x="1193032" y="648513"/>
                  </a:lnTo>
                  <a:lnTo>
                    <a:pt x="1105274" y="648513"/>
                  </a:lnTo>
                  <a:lnTo>
                    <a:pt x="1105274" y="370171"/>
                  </a:lnTo>
                  <a:lnTo>
                    <a:pt x="1503958" y="370171"/>
                  </a:lnTo>
                  <a:cubicBezTo>
                    <a:pt x="1511845" y="372522"/>
                    <a:pt x="1517550" y="378229"/>
                    <a:pt x="1519395" y="385448"/>
                  </a:cubicBezTo>
                  <a:lnTo>
                    <a:pt x="1519395" y="397535"/>
                  </a:lnTo>
                  <a:cubicBezTo>
                    <a:pt x="1517382" y="404418"/>
                    <a:pt x="1512012" y="409623"/>
                    <a:pt x="1504629" y="411973"/>
                  </a:cubicBezTo>
                  <a:lnTo>
                    <a:pt x="1403281" y="411973"/>
                  </a:lnTo>
                  <a:lnTo>
                    <a:pt x="1403281" y="412309"/>
                  </a:lnTo>
                  <a:cubicBezTo>
                    <a:pt x="1295052" y="413148"/>
                    <a:pt x="1207630" y="501284"/>
                    <a:pt x="1207630" y="610237"/>
                  </a:cubicBezTo>
                  <a:cubicBezTo>
                    <a:pt x="1207630" y="719694"/>
                    <a:pt x="1296059" y="808165"/>
                    <a:pt x="1405126" y="808165"/>
                  </a:cubicBezTo>
                  <a:cubicBezTo>
                    <a:pt x="1407475" y="808165"/>
                    <a:pt x="1409824" y="808165"/>
                    <a:pt x="1412341" y="807997"/>
                  </a:cubicBezTo>
                  <a:lnTo>
                    <a:pt x="1885359" y="807997"/>
                  </a:lnTo>
                  <a:lnTo>
                    <a:pt x="1885359" y="807997"/>
                  </a:lnTo>
                  <a:lnTo>
                    <a:pt x="1885359" y="655396"/>
                  </a:lnTo>
                  <a:lnTo>
                    <a:pt x="1885359" y="10241"/>
                  </a:lnTo>
                  <a:lnTo>
                    <a:pt x="1725617" y="10241"/>
                  </a:lnTo>
                  <a:close/>
                  <a:moveTo>
                    <a:pt x="554231" y="647842"/>
                  </a:moveTo>
                  <a:lnTo>
                    <a:pt x="452211" y="647842"/>
                  </a:lnTo>
                  <a:lnTo>
                    <a:pt x="452211" y="647842"/>
                  </a:lnTo>
                  <a:cubicBezTo>
                    <a:pt x="430733" y="648345"/>
                    <a:pt x="413953" y="631222"/>
                    <a:pt x="413953" y="610069"/>
                  </a:cubicBezTo>
                  <a:cubicBezTo>
                    <a:pt x="413953" y="587909"/>
                    <a:pt x="434089" y="573136"/>
                    <a:pt x="452211" y="573136"/>
                  </a:cubicBezTo>
                  <a:lnTo>
                    <a:pt x="554231" y="573136"/>
                  </a:lnTo>
                  <a:lnTo>
                    <a:pt x="554231" y="647842"/>
                  </a:lnTo>
                  <a:close/>
                  <a:moveTo>
                    <a:pt x="1514529" y="648009"/>
                  </a:moveTo>
                  <a:lnTo>
                    <a:pt x="1419557" y="648009"/>
                  </a:lnTo>
                  <a:cubicBezTo>
                    <a:pt x="1419557" y="648009"/>
                    <a:pt x="1421235" y="648009"/>
                    <a:pt x="1419389" y="648009"/>
                  </a:cubicBezTo>
                  <a:cubicBezTo>
                    <a:pt x="1398247" y="648009"/>
                    <a:pt x="1373748" y="631222"/>
                    <a:pt x="1373748" y="610237"/>
                  </a:cubicBezTo>
                  <a:cubicBezTo>
                    <a:pt x="1373748" y="589420"/>
                    <a:pt x="1391367" y="572464"/>
                    <a:pt x="1412509" y="572464"/>
                  </a:cubicBezTo>
                  <a:lnTo>
                    <a:pt x="1413348" y="572464"/>
                  </a:lnTo>
                  <a:lnTo>
                    <a:pt x="1514529" y="572464"/>
                  </a:lnTo>
                  <a:lnTo>
                    <a:pt x="1514529" y="648009"/>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71" name="Figura a mano libera 24">
              <a:extLst>
                <a:ext uri="{FF2B5EF4-FFF2-40B4-BE49-F238E27FC236}">
                  <a16:creationId xmlns:a16="http://schemas.microsoft.com/office/drawing/2014/main" id="{C501541E-C50B-8A43-8870-BC1D2A6CBE37}"/>
                </a:ext>
              </a:extLst>
            </p:cNvPr>
            <p:cNvSpPr/>
            <p:nvPr/>
          </p:nvSpPr>
          <p:spPr>
            <a:xfrm>
              <a:off x="5751850" y="1796931"/>
              <a:ext cx="162762" cy="167878"/>
            </a:xfrm>
            <a:custGeom>
              <a:avLst/>
              <a:gdLst>
                <a:gd name="connsiteX0" fmla="*/ 0 w 162762"/>
                <a:gd name="connsiteY0" fmla="*/ 0 h 167878"/>
                <a:gd name="connsiteX1" fmla="*/ 163098 w 162762"/>
                <a:gd name="connsiteY1" fmla="*/ 0 h 167878"/>
                <a:gd name="connsiteX2" fmla="*/ 163098 w 162762"/>
                <a:gd name="connsiteY2" fmla="*/ 169221 h 167878"/>
                <a:gd name="connsiteX3" fmla="*/ 0 w 162762"/>
                <a:gd name="connsiteY3" fmla="*/ 169221 h 167878"/>
              </a:gdLst>
              <a:ahLst/>
              <a:cxnLst>
                <a:cxn ang="0">
                  <a:pos x="connsiteX0" y="connsiteY0"/>
                </a:cxn>
                <a:cxn ang="0">
                  <a:pos x="connsiteX1" y="connsiteY1"/>
                </a:cxn>
                <a:cxn ang="0">
                  <a:pos x="connsiteX2" y="connsiteY2"/>
                </a:cxn>
                <a:cxn ang="0">
                  <a:pos x="connsiteX3" y="connsiteY3"/>
                </a:cxn>
              </a:cxnLst>
              <a:rect l="l" t="t" r="r" b="b"/>
              <a:pathLst>
                <a:path w="162762" h="167878">
                  <a:moveTo>
                    <a:pt x="0" y="0"/>
                  </a:moveTo>
                  <a:lnTo>
                    <a:pt x="163098" y="0"/>
                  </a:lnTo>
                  <a:lnTo>
                    <a:pt x="163098" y="169221"/>
                  </a:lnTo>
                  <a:lnTo>
                    <a:pt x="0" y="169221"/>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72" name="Figura a mano libera 25">
              <a:extLst>
                <a:ext uri="{FF2B5EF4-FFF2-40B4-BE49-F238E27FC236}">
                  <a16:creationId xmlns:a16="http://schemas.microsoft.com/office/drawing/2014/main" id="{EB0978F6-22E5-3337-11F8-10EBA3141A95}"/>
                </a:ext>
              </a:extLst>
            </p:cNvPr>
            <p:cNvSpPr/>
            <p:nvPr/>
          </p:nvSpPr>
          <p:spPr>
            <a:xfrm>
              <a:off x="5747486" y="783957"/>
              <a:ext cx="1531982" cy="2830425"/>
            </a:xfrm>
            <a:custGeom>
              <a:avLst/>
              <a:gdLst>
                <a:gd name="connsiteX0" fmla="*/ 1531980 w 1531980"/>
                <a:gd name="connsiteY0" fmla="*/ 1415716 h 2830425"/>
                <a:gd name="connsiteX1" fmla="*/ 116954 w 1531980"/>
                <a:gd name="connsiteY1" fmla="*/ 0 h 2830425"/>
                <a:gd name="connsiteX2" fmla="*/ 10907 w 1531980"/>
                <a:gd name="connsiteY2" fmla="*/ 4365 h 2830425"/>
                <a:gd name="connsiteX3" fmla="*/ 1308979 w 1531980"/>
                <a:gd name="connsiteY3" fmla="*/ 1415213 h 2830425"/>
                <a:gd name="connsiteX4" fmla="*/ 0 w 1531980"/>
                <a:gd name="connsiteY4" fmla="*/ 2826396 h 2830425"/>
                <a:gd name="connsiteX5" fmla="*/ 116954 w 1531980"/>
                <a:gd name="connsiteY5" fmla="*/ 2831265 h 2830425"/>
                <a:gd name="connsiteX6" fmla="*/ 1531980 w 1531980"/>
                <a:gd name="connsiteY6" fmla="*/ 1415716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531980" y="1415716"/>
                  </a:moveTo>
                  <a:cubicBezTo>
                    <a:pt x="1531980" y="636258"/>
                    <a:pt x="896200" y="0"/>
                    <a:pt x="116954" y="0"/>
                  </a:cubicBezTo>
                  <a:cubicBezTo>
                    <a:pt x="80878" y="0"/>
                    <a:pt x="45641" y="1847"/>
                    <a:pt x="10907" y="4365"/>
                  </a:cubicBezTo>
                  <a:cubicBezTo>
                    <a:pt x="735619" y="63794"/>
                    <a:pt x="1308979" y="674870"/>
                    <a:pt x="1308979" y="1415213"/>
                  </a:cubicBezTo>
                  <a:cubicBezTo>
                    <a:pt x="1308979" y="2158745"/>
                    <a:pt x="730250" y="2771836"/>
                    <a:pt x="0" y="2826396"/>
                  </a:cubicBezTo>
                  <a:cubicBezTo>
                    <a:pt x="38761" y="2829922"/>
                    <a:pt x="77354" y="2831265"/>
                    <a:pt x="116954" y="2831265"/>
                  </a:cubicBezTo>
                  <a:cubicBezTo>
                    <a:pt x="896200" y="2831433"/>
                    <a:pt x="1531980" y="2195342"/>
                    <a:pt x="1531980" y="1415716"/>
                  </a:cubicBez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73" name="Figura a mano libera 26">
              <a:extLst>
                <a:ext uri="{FF2B5EF4-FFF2-40B4-BE49-F238E27FC236}">
                  <a16:creationId xmlns:a16="http://schemas.microsoft.com/office/drawing/2014/main" id="{719F929C-DECB-2C7F-801C-3E6CFF08FBCB}"/>
                </a:ext>
              </a:extLst>
            </p:cNvPr>
            <p:cNvSpPr/>
            <p:nvPr/>
          </p:nvSpPr>
          <p:spPr>
            <a:xfrm>
              <a:off x="6119156" y="784123"/>
              <a:ext cx="1531980" cy="2830425"/>
            </a:xfrm>
            <a:custGeom>
              <a:avLst/>
              <a:gdLst>
                <a:gd name="connsiteX0" fmla="*/ 116786 w 1531980"/>
                <a:gd name="connsiteY0" fmla="*/ 0 h 2830425"/>
                <a:gd name="connsiteX1" fmla="*/ 10907 w 1531980"/>
                <a:gd name="connsiteY1" fmla="*/ 4365 h 2830425"/>
                <a:gd name="connsiteX2" fmla="*/ 1308979 w 1531980"/>
                <a:gd name="connsiteY2" fmla="*/ 1415213 h 2830425"/>
                <a:gd name="connsiteX3" fmla="*/ 0 w 1531980"/>
                <a:gd name="connsiteY3" fmla="*/ 2826396 h 2830425"/>
                <a:gd name="connsiteX4" fmla="*/ 116954 w 1531980"/>
                <a:gd name="connsiteY4" fmla="*/ 2831265 h 2830425"/>
                <a:gd name="connsiteX5" fmla="*/ 1531980 w 1531980"/>
                <a:gd name="connsiteY5" fmla="*/ 1415548 h 2830425"/>
                <a:gd name="connsiteX6" fmla="*/ 116786 w 1531980"/>
                <a:gd name="connsiteY6" fmla="*/ 0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16786" y="0"/>
                  </a:moveTo>
                  <a:cubicBezTo>
                    <a:pt x="80710" y="0"/>
                    <a:pt x="45641" y="1847"/>
                    <a:pt x="10907" y="4365"/>
                  </a:cubicBezTo>
                  <a:cubicBezTo>
                    <a:pt x="735619" y="63794"/>
                    <a:pt x="1308979" y="674870"/>
                    <a:pt x="1308979" y="1415213"/>
                  </a:cubicBezTo>
                  <a:cubicBezTo>
                    <a:pt x="1308979" y="2158745"/>
                    <a:pt x="730249" y="2771836"/>
                    <a:pt x="0" y="2826396"/>
                  </a:cubicBezTo>
                  <a:cubicBezTo>
                    <a:pt x="38761" y="2829922"/>
                    <a:pt x="77354" y="2831265"/>
                    <a:pt x="116954" y="2831265"/>
                  </a:cubicBezTo>
                  <a:cubicBezTo>
                    <a:pt x="896200" y="2831265"/>
                    <a:pt x="1531980" y="2195174"/>
                    <a:pt x="1531980" y="1415548"/>
                  </a:cubicBezTo>
                  <a:cubicBezTo>
                    <a:pt x="1531812" y="636090"/>
                    <a:pt x="896032" y="0"/>
                    <a:pt x="116786" y="0"/>
                  </a:cubicBez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grpSp>
      <p:sp>
        <p:nvSpPr>
          <p:cNvPr id="74" name="Segnaposto numero diapositiva 6">
            <a:extLst>
              <a:ext uri="{FF2B5EF4-FFF2-40B4-BE49-F238E27FC236}">
                <a16:creationId xmlns:a16="http://schemas.microsoft.com/office/drawing/2014/main" id="{FA74F9E2-DCCF-8E8C-8496-7916B7F746F2}"/>
              </a:ext>
            </a:extLst>
          </p:cNvPr>
          <p:cNvSpPr txBox="1">
            <a:spLocks/>
          </p:cNvSpPr>
          <p:nvPr userDrawn="1"/>
        </p:nvSpPr>
        <p:spPr>
          <a:xfrm>
            <a:off x="6368692" y="6382309"/>
            <a:ext cx="4362808" cy="32122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100"/>
              <a:t>Slide </a:t>
            </a:r>
            <a:r>
              <a:rPr lang="it-IT" sz="1100" b="1"/>
              <a:t>n. </a:t>
            </a:r>
            <a:fld id="{D87EA733-0BCF-B04A-977A-8AB26C9D21C3}" type="slidenum">
              <a:rPr lang="it-IT" sz="1100" b="1" smtClean="0"/>
              <a:pPr/>
              <a:t>‹#›</a:t>
            </a:fld>
            <a:endParaRPr lang="it-IT" sz="1100" b="1"/>
          </a:p>
        </p:txBody>
      </p:sp>
      <p:sp>
        <p:nvSpPr>
          <p:cNvPr id="2" name="Triangolo rettangolo 16">
            <a:extLst>
              <a:ext uri="{FF2B5EF4-FFF2-40B4-BE49-F238E27FC236}">
                <a16:creationId xmlns:a16="http://schemas.microsoft.com/office/drawing/2014/main" id="{1B2BDB1E-8EA7-E2EE-B7D8-CA421B864B49}"/>
              </a:ext>
            </a:extLst>
          </p:cNvPr>
          <p:cNvSpPr/>
          <p:nvPr userDrawn="1"/>
        </p:nvSpPr>
        <p:spPr>
          <a:xfrm rot="10800000">
            <a:off x="11269318" y="-1"/>
            <a:ext cx="922681" cy="922681"/>
          </a:xfrm>
          <a:prstGeom prst="rtTriangle">
            <a:avLst/>
          </a:prstGeom>
          <a:solidFill>
            <a:srgbClr val="0079C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Tree>
    <p:extLst>
      <p:ext uri="{BB962C8B-B14F-4D97-AF65-F5344CB8AC3E}">
        <p14:creationId xmlns:p14="http://schemas.microsoft.com/office/powerpoint/2010/main" val="338760951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opertina">
    <p:bg>
      <p:bgPr>
        <a:blipFill dpi="0" rotWithShape="1">
          <a:blip r:embed="rId2">
            <a:lum/>
            <a:extLst>
              <a:ext uri="{28A0092B-C50C-407E-A947-70E740481C1C}">
                <a14:useLocalDpi xmlns:a14="http://schemas.microsoft.com/office/drawing/2010/main" val="0"/>
              </a:ext>
            </a:extLst>
          </a:blip>
          <a:srcRect/>
          <a:stretch>
            <a:fillRect/>
          </a:stretch>
        </a:blipFill>
        <a:effectLst/>
      </p:bgPr>
    </p:bg>
    <p:spTree>
      <p:nvGrpSpPr>
        <p:cNvPr id="1" name=""/>
        <p:cNvGrpSpPr/>
        <p:nvPr/>
      </p:nvGrpSpPr>
      <p:grpSpPr>
        <a:xfrm>
          <a:off x="0" y="0"/>
          <a:ext cx="0" cy="0"/>
          <a:chOff x="0" y="0"/>
          <a:chExt cx="0" cy="0"/>
        </a:xfrm>
      </p:grpSpPr>
      <p:cxnSp>
        <p:nvCxnSpPr>
          <p:cNvPr id="70" name="Straight Connector 69">
            <a:extLst>
              <a:ext uri="{FF2B5EF4-FFF2-40B4-BE49-F238E27FC236}">
                <a16:creationId xmlns:a16="http://schemas.microsoft.com/office/drawing/2014/main" id="{17714113-9C31-B5B5-D6DD-68CFC80536B3}"/>
              </a:ext>
            </a:extLst>
          </p:cNvPr>
          <p:cNvCxnSpPr>
            <a:cxnSpLocks/>
          </p:cNvCxnSpPr>
          <p:nvPr userDrawn="1"/>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pic>
        <p:nvPicPr>
          <p:cNvPr id="71" name="Immagine 16" descr="Immagine che contiene orologio, disegnando, segnale&#10;&#10;Descrizione generata automaticamente">
            <a:extLst>
              <a:ext uri="{FF2B5EF4-FFF2-40B4-BE49-F238E27FC236}">
                <a16:creationId xmlns:a16="http://schemas.microsoft.com/office/drawing/2014/main" id="{D0E29E12-FF0D-F596-17C6-988B5E28BEE5}"/>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47459" y="6428775"/>
            <a:ext cx="1056549" cy="218597"/>
          </a:xfrm>
          <a:prstGeom prst="rect">
            <a:avLst/>
          </a:prstGeom>
        </p:spPr>
      </p:pic>
      <p:sp>
        <p:nvSpPr>
          <p:cNvPr id="74" name="Segnaposto piè di pagina 32">
            <a:extLst>
              <a:ext uri="{FF2B5EF4-FFF2-40B4-BE49-F238E27FC236}">
                <a16:creationId xmlns:a16="http://schemas.microsoft.com/office/drawing/2014/main" id="{FB2B270C-9DB9-545B-7CC1-D5BF81020F8D}"/>
              </a:ext>
            </a:extLst>
          </p:cNvPr>
          <p:cNvSpPr>
            <a:spLocks noGrp="1"/>
          </p:cNvSpPr>
          <p:nvPr>
            <p:ph type="ftr" sz="quarter" idx="21"/>
          </p:nvPr>
        </p:nvSpPr>
        <p:spPr>
          <a:xfrm>
            <a:off x="637981" y="6382309"/>
            <a:ext cx="5730711"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75" name="Elemento grafico 8">
            <a:extLst>
              <a:ext uri="{FF2B5EF4-FFF2-40B4-BE49-F238E27FC236}">
                <a16:creationId xmlns:a16="http://schemas.microsoft.com/office/drawing/2014/main" id="{6F40583E-2FC2-C791-3C57-79641FEE3B12}"/>
              </a:ext>
            </a:extLst>
          </p:cNvPr>
          <p:cNvGrpSpPr>
            <a:grpSpLocks noChangeAspect="1"/>
          </p:cNvGrpSpPr>
          <p:nvPr userDrawn="1"/>
        </p:nvGrpSpPr>
        <p:grpSpPr>
          <a:xfrm>
            <a:off x="118400" y="6328683"/>
            <a:ext cx="464232" cy="421345"/>
            <a:chOff x="4533817" y="783957"/>
            <a:chExt cx="3117319" cy="2830591"/>
          </a:xfrm>
        </p:grpSpPr>
        <p:sp>
          <p:nvSpPr>
            <p:cNvPr id="76" name="Figura a mano libera 22">
              <a:extLst>
                <a:ext uri="{FF2B5EF4-FFF2-40B4-BE49-F238E27FC236}">
                  <a16:creationId xmlns:a16="http://schemas.microsoft.com/office/drawing/2014/main" id="{7E18E8BF-4E84-144C-66A1-566E09807AE9}"/>
                </a:ext>
              </a:extLst>
            </p:cNvPr>
            <p:cNvSpPr/>
            <p:nvPr/>
          </p:nvSpPr>
          <p:spPr>
            <a:xfrm>
              <a:off x="4533817" y="845566"/>
              <a:ext cx="939659" cy="2707874"/>
            </a:xfrm>
            <a:custGeom>
              <a:avLst/>
              <a:gdLst>
                <a:gd name="connsiteX0" fmla="*/ 207228 w 939659"/>
                <a:gd name="connsiteY0" fmla="*/ 1633119 h 2707874"/>
                <a:gd name="connsiteX1" fmla="*/ 207228 w 939659"/>
                <a:gd name="connsiteY1" fmla="*/ 1352426 h 2707874"/>
                <a:gd name="connsiteX2" fmla="*/ 206725 w 939659"/>
                <a:gd name="connsiteY2" fmla="*/ 1352426 h 2707874"/>
                <a:gd name="connsiteX3" fmla="*/ 206725 w 939659"/>
                <a:gd name="connsiteY3" fmla="*/ 1074756 h 2707874"/>
                <a:gd name="connsiteX4" fmla="*/ 733438 w 939659"/>
                <a:gd name="connsiteY4" fmla="*/ 779122 h 2707874"/>
                <a:gd name="connsiteX5" fmla="*/ 733102 w 939659"/>
                <a:gd name="connsiteY5" fmla="*/ 779626 h 2707874"/>
                <a:gd name="connsiteX6" fmla="*/ 939659 w 939659"/>
                <a:gd name="connsiteY6" fmla="*/ 779626 h 2707874"/>
                <a:gd name="connsiteX7" fmla="*/ 939659 w 939659"/>
                <a:gd name="connsiteY7" fmla="*/ 0 h 2707874"/>
                <a:gd name="connsiteX8" fmla="*/ 734780 w 939659"/>
                <a:gd name="connsiteY8" fmla="*/ 77560 h 2707874"/>
                <a:gd name="connsiteX9" fmla="*/ 733941 w 939659"/>
                <a:gd name="connsiteY9" fmla="*/ 541575 h 2707874"/>
                <a:gd name="connsiteX10" fmla="*/ 0 w 939659"/>
                <a:gd name="connsiteY10" fmla="*/ 953380 h 2707874"/>
                <a:gd name="connsiteX11" fmla="*/ 0 w 939659"/>
                <a:gd name="connsiteY11" fmla="*/ 953884 h 2707874"/>
                <a:gd name="connsiteX12" fmla="*/ 0 w 939659"/>
                <a:gd name="connsiteY12" fmla="*/ 1355952 h 2707874"/>
                <a:gd name="connsiteX13" fmla="*/ 503 w 939659"/>
                <a:gd name="connsiteY13" fmla="*/ 1355952 h 2707874"/>
                <a:gd name="connsiteX14" fmla="*/ 503 w 939659"/>
                <a:gd name="connsiteY14" fmla="*/ 1754494 h 2707874"/>
                <a:gd name="connsiteX15" fmla="*/ 733941 w 939659"/>
                <a:gd name="connsiteY15" fmla="*/ 2166299 h 2707874"/>
                <a:gd name="connsiteX16" fmla="*/ 734780 w 939659"/>
                <a:gd name="connsiteY16" fmla="*/ 2630818 h 2707874"/>
                <a:gd name="connsiteX17" fmla="*/ 939659 w 939659"/>
                <a:gd name="connsiteY17" fmla="*/ 2708210 h 2707874"/>
                <a:gd name="connsiteX18" fmla="*/ 939659 w 939659"/>
                <a:gd name="connsiteY18" fmla="*/ 1928752 h 2707874"/>
                <a:gd name="connsiteX19" fmla="*/ 733941 w 939659"/>
                <a:gd name="connsiteY19" fmla="*/ 1928752 h 270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659" h="2707874">
                  <a:moveTo>
                    <a:pt x="207228" y="1633119"/>
                  </a:moveTo>
                  <a:lnTo>
                    <a:pt x="207228" y="1352426"/>
                  </a:lnTo>
                  <a:lnTo>
                    <a:pt x="206725" y="1352426"/>
                  </a:lnTo>
                  <a:lnTo>
                    <a:pt x="206725" y="1074756"/>
                  </a:lnTo>
                  <a:lnTo>
                    <a:pt x="733438" y="779122"/>
                  </a:lnTo>
                  <a:lnTo>
                    <a:pt x="733102" y="779626"/>
                  </a:lnTo>
                  <a:lnTo>
                    <a:pt x="939659" y="779626"/>
                  </a:lnTo>
                  <a:lnTo>
                    <a:pt x="939659" y="0"/>
                  </a:lnTo>
                  <a:lnTo>
                    <a:pt x="734780" y="77560"/>
                  </a:lnTo>
                  <a:lnTo>
                    <a:pt x="733941" y="541575"/>
                  </a:lnTo>
                  <a:lnTo>
                    <a:pt x="0" y="953380"/>
                  </a:lnTo>
                  <a:lnTo>
                    <a:pt x="0" y="953884"/>
                  </a:lnTo>
                  <a:lnTo>
                    <a:pt x="0" y="1355952"/>
                  </a:lnTo>
                  <a:lnTo>
                    <a:pt x="503" y="1355952"/>
                  </a:lnTo>
                  <a:lnTo>
                    <a:pt x="503" y="1754494"/>
                  </a:lnTo>
                  <a:lnTo>
                    <a:pt x="733941" y="2166299"/>
                  </a:lnTo>
                  <a:lnTo>
                    <a:pt x="734780" y="2630818"/>
                  </a:lnTo>
                  <a:lnTo>
                    <a:pt x="939659" y="2708210"/>
                  </a:lnTo>
                  <a:lnTo>
                    <a:pt x="939659" y="1928752"/>
                  </a:lnTo>
                  <a:lnTo>
                    <a:pt x="733941" y="1928752"/>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77" name="Figura a mano libera 23">
              <a:extLst>
                <a:ext uri="{FF2B5EF4-FFF2-40B4-BE49-F238E27FC236}">
                  <a16:creationId xmlns:a16="http://schemas.microsoft.com/office/drawing/2014/main" id="{F1CE6A96-E0E1-9F6B-D14E-128D78174907}"/>
                </a:ext>
              </a:extLst>
            </p:cNvPr>
            <p:cNvSpPr/>
            <p:nvPr/>
          </p:nvSpPr>
          <p:spPr>
            <a:xfrm>
              <a:off x="5001129" y="1786859"/>
              <a:ext cx="1884352" cy="807494"/>
            </a:xfrm>
            <a:custGeom>
              <a:avLst/>
              <a:gdLst>
                <a:gd name="connsiteX0" fmla="*/ 1725617 w 1884352"/>
                <a:gd name="connsiteY0" fmla="*/ 10241 h 807493"/>
                <a:gd name="connsiteX1" fmla="*/ 1725617 w 1884352"/>
                <a:gd name="connsiteY1" fmla="*/ 655564 h 807493"/>
                <a:gd name="connsiteX2" fmla="*/ 1678970 w 1884352"/>
                <a:gd name="connsiteY2" fmla="*/ 655564 h 807493"/>
                <a:gd name="connsiteX3" fmla="*/ 1678970 w 1884352"/>
                <a:gd name="connsiteY3" fmla="*/ 289254 h 807493"/>
                <a:gd name="connsiteX4" fmla="*/ 1678970 w 1884352"/>
                <a:gd name="connsiteY4" fmla="*/ 289254 h 807493"/>
                <a:gd name="connsiteX5" fmla="*/ 1602790 w 1884352"/>
                <a:gd name="connsiteY5" fmla="*/ 211023 h 807493"/>
                <a:gd name="connsiteX6" fmla="*/ 1602790 w 1884352"/>
                <a:gd name="connsiteY6" fmla="*/ 210519 h 807493"/>
                <a:gd name="connsiteX7" fmla="*/ 1105442 w 1884352"/>
                <a:gd name="connsiteY7" fmla="*/ 210519 h 807493"/>
                <a:gd name="connsiteX8" fmla="*/ 1105442 w 1884352"/>
                <a:gd name="connsiteY8" fmla="*/ 10241 h 807493"/>
                <a:gd name="connsiteX9" fmla="*/ 945868 w 1884352"/>
                <a:gd name="connsiteY9" fmla="*/ 10241 h 807493"/>
                <a:gd name="connsiteX10" fmla="*/ 945868 w 1884352"/>
                <a:gd name="connsiteY10" fmla="*/ 211023 h 807493"/>
                <a:gd name="connsiteX11" fmla="*/ 750888 w 1884352"/>
                <a:gd name="connsiteY11" fmla="*/ 211023 h 807493"/>
                <a:gd name="connsiteX12" fmla="*/ 750888 w 1884352"/>
                <a:gd name="connsiteY12" fmla="*/ 648513 h 807493"/>
                <a:gd name="connsiteX13" fmla="*/ 714644 w 1884352"/>
                <a:gd name="connsiteY13" fmla="*/ 648513 h 807493"/>
                <a:gd name="connsiteX14" fmla="*/ 714644 w 1884352"/>
                <a:gd name="connsiteY14" fmla="*/ 292108 h 807493"/>
                <a:gd name="connsiteX15" fmla="*/ 714477 w 1884352"/>
                <a:gd name="connsiteY15" fmla="*/ 292108 h 807493"/>
                <a:gd name="connsiteX16" fmla="*/ 714477 w 1884352"/>
                <a:gd name="connsiteY16" fmla="*/ 291269 h 807493"/>
                <a:gd name="connsiteX17" fmla="*/ 634270 w 1884352"/>
                <a:gd name="connsiteY17" fmla="*/ 211023 h 807493"/>
                <a:gd name="connsiteX18" fmla="*/ 634102 w 1884352"/>
                <a:gd name="connsiteY18" fmla="*/ 211023 h 807493"/>
                <a:gd name="connsiteX19" fmla="*/ 634102 w 1884352"/>
                <a:gd name="connsiteY19" fmla="*/ 211023 h 807493"/>
                <a:gd name="connsiteX20" fmla="*/ 224679 w 1884352"/>
                <a:gd name="connsiteY20" fmla="*/ 211023 h 807493"/>
                <a:gd name="connsiteX21" fmla="*/ 224679 w 1884352"/>
                <a:gd name="connsiteY21" fmla="*/ 210183 h 807493"/>
                <a:gd name="connsiteX22" fmla="*/ 271998 w 1884352"/>
                <a:gd name="connsiteY22" fmla="*/ 159820 h 807493"/>
                <a:gd name="connsiteX23" fmla="*/ 298510 w 1884352"/>
                <a:gd name="connsiteY23" fmla="*/ 159820 h 807493"/>
                <a:gd name="connsiteX24" fmla="*/ 298510 w 1884352"/>
                <a:gd name="connsiteY24" fmla="*/ 168 h 807493"/>
                <a:gd name="connsiteX25" fmla="*/ 154373 w 1884352"/>
                <a:gd name="connsiteY25" fmla="*/ 168 h 807493"/>
                <a:gd name="connsiteX26" fmla="*/ 149674 w 1884352"/>
                <a:gd name="connsiteY26" fmla="*/ 0 h 807493"/>
                <a:gd name="connsiteX27" fmla="*/ 65273 w 1884352"/>
                <a:gd name="connsiteY27" fmla="*/ 81253 h 807493"/>
                <a:gd name="connsiteX28" fmla="*/ 65105 w 1884352"/>
                <a:gd name="connsiteY28" fmla="*/ 81253 h 807493"/>
                <a:gd name="connsiteX29" fmla="*/ 65105 w 1884352"/>
                <a:gd name="connsiteY29" fmla="*/ 211023 h 807493"/>
                <a:gd name="connsiteX30" fmla="*/ 0 w 1884352"/>
                <a:gd name="connsiteY30" fmla="*/ 211023 h 807493"/>
                <a:gd name="connsiteX31" fmla="*/ 0 w 1884352"/>
                <a:gd name="connsiteY31" fmla="*/ 370675 h 807493"/>
                <a:gd name="connsiteX32" fmla="*/ 65105 w 1884352"/>
                <a:gd name="connsiteY32" fmla="*/ 370675 h 807493"/>
                <a:gd name="connsiteX33" fmla="*/ 65105 w 1884352"/>
                <a:gd name="connsiteY33" fmla="*/ 808333 h 807493"/>
                <a:gd name="connsiteX34" fmla="*/ 224679 w 1884352"/>
                <a:gd name="connsiteY34" fmla="*/ 808333 h 807493"/>
                <a:gd name="connsiteX35" fmla="*/ 224679 w 1884352"/>
                <a:gd name="connsiteY35" fmla="*/ 370507 h 807493"/>
                <a:gd name="connsiteX36" fmla="*/ 539465 w 1884352"/>
                <a:gd name="connsiteY36" fmla="*/ 370507 h 807493"/>
                <a:gd name="connsiteX37" fmla="*/ 555238 w 1884352"/>
                <a:gd name="connsiteY37" fmla="*/ 387295 h 807493"/>
                <a:gd name="connsiteX38" fmla="*/ 555238 w 1884352"/>
                <a:gd name="connsiteY38" fmla="*/ 396192 h 807493"/>
                <a:gd name="connsiteX39" fmla="*/ 539801 w 1884352"/>
                <a:gd name="connsiteY39" fmla="*/ 412141 h 807493"/>
                <a:gd name="connsiteX40" fmla="*/ 432075 w 1884352"/>
                <a:gd name="connsiteY40" fmla="*/ 412141 h 807493"/>
                <a:gd name="connsiteX41" fmla="*/ 432075 w 1884352"/>
                <a:gd name="connsiteY41" fmla="*/ 412477 h 807493"/>
                <a:gd name="connsiteX42" fmla="*/ 236089 w 1884352"/>
                <a:gd name="connsiteY42" fmla="*/ 610405 h 807493"/>
                <a:gd name="connsiteX43" fmla="*/ 433921 w 1884352"/>
                <a:gd name="connsiteY43" fmla="*/ 808333 h 807493"/>
                <a:gd name="connsiteX44" fmla="*/ 441304 w 1884352"/>
                <a:gd name="connsiteY44" fmla="*/ 808165 h 807493"/>
                <a:gd name="connsiteX45" fmla="*/ 751056 w 1884352"/>
                <a:gd name="connsiteY45" fmla="*/ 808165 h 807493"/>
                <a:gd name="connsiteX46" fmla="*/ 752902 w 1884352"/>
                <a:gd name="connsiteY46" fmla="*/ 808165 h 807493"/>
                <a:gd name="connsiteX47" fmla="*/ 910631 w 1884352"/>
                <a:gd name="connsiteY47" fmla="*/ 808165 h 807493"/>
                <a:gd name="connsiteX48" fmla="*/ 910631 w 1884352"/>
                <a:gd name="connsiteY48" fmla="*/ 370171 h 807493"/>
                <a:gd name="connsiteX49" fmla="*/ 946035 w 1884352"/>
                <a:gd name="connsiteY49" fmla="*/ 370171 h 807493"/>
                <a:gd name="connsiteX50" fmla="*/ 946035 w 1884352"/>
                <a:gd name="connsiteY50" fmla="*/ 726073 h 807493"/>
                <a:gd name="connsiteX51" fmla="*/ 946035 w 1884352"/>
                <a:gd name="connsiteY51" fmla="*/ 727920 h 807493"/>
                <a:gd name="connsiteX52" fmla="*/ 946035 w 1884352"/>
                <a:gd name="connsiteY52" fmla="*/ 729766 h 807493"/>
                <a:gd name="connsiteX53" fmla="*/ 946035 w 1884352"/>
                <a:gd name="connsiteY53" fmla="*/ 732117 h 807493"/>
                <a:gd name="connsiteX54" fmla="*/ 946035 w 1884352"/>
                <a:gd name="connsiteY54" fmla="*/ 732117 h 807493"/>
                <a:gd name="connsiteX55" fmla="*/ 1023390 w 1884352"/>
                <a:gd name="connsiteY55" fmla="*/ 808165 h 807493"/>
                <a:gd name="connsiteX56" fmla="*/ 1023390 w 1884352"/>
                <a:gd name="connsiteY56" fmla="*/ 808165 h 807493"/>
                <a:gd name="connsiteX57" fmla="*/ 1193032 w 1884352"/>
                <a:gd name="connsiteY57" fmla="*/ 808165 h 807493"/>
                <a:gd name="connsiteX58" fmla="*/ 1193032 w 1884352"/>
                <a:gd name="connsiteY58" fmla="*/ 648513 h 807493"/>
                <a:gd name="connsiteX59" fmla="*/ 1105274 w 1884352"/>
                <a:gd name="connsiteY59" fmla="*/ 648513 h 807493"/>
                <a:gd name="connsiteX60" fmla="*/ 1105274 w 1884352"/>
                <a:gd name="connsiteY60" fmla="*/ 370171 h 807493"/>
                <a:gd name="connsiteX61" fmla="*/ 1503958 w 1884352"/>
                <a:gd name="connsiteY61" fmla="*/ 370171 h 807493"/>
                <a:gd name="connsiteX62" fmla="*/ 1519395 w 1884352"/>
                <a:gd name="connsiteY62" fmla="*/ 385448 h 807493"/>
                <a:gd name="connsiteX63" fmla="*/ 1519395 w 1884352"/>
                <a:gd name="connsiteY63" fmla="*/ 397535 h 807493"/>
                <a:gd name="connsiteX64" fmla="*/ 1504629 w 1884352"/>
                <a:gd name="connsiteY64" fmla="*/ 411973 h 807493"/>
                <a:gd name="connsiteX65" fmla="*/ 1403281 w 1884352"/>
                <a:gd name="connsiteY65" fmla="*/ 411973 h 807493"/>
                <a:gd name="connsiteX66" fmla="*/ 1403281 w 1884352"/>
                <a:gd name="connsiteY66" fmla="*/ 412309 h 807493"/>
                <a:gd name="connsiteX67" fmla="*/ 1207630 w 1884352"/>
                <a:gd name="connsiteY67" fmla="*/ 610237 h 807493"/>
                <a:gd name="connsiteX68" fmla="*/ 1405126 w 1884352"/>
                <a:gd name="connsiteY68" fmla="*/ 808165 h 807493"/>
                <a:gd name="connsiteX69" fmla="*/ 1412341 w 1884352"/>
                <a:gd name="connsiteY69" fmla="*/ 807997 h 807493"/>
                <a:gd name="connsiteX70" fmla="*/ 1885359 w 1884352"/>
                <a:gd name="connsiteY70" fmla="*/ 807997 h 807493"/>
                <a:gd name="connsiteX71" fmla="*/ 1885359 w 1884352"/>
                <a:gd name="connsiteY71" fmla="*/ 807997 h 807493"/>
                <a:gd name="connsiteX72" fmla="*/ 1885359 w 1884352"/>
                <a:gd name="connsiteY72" fmla="*/ 655396 h 807493"/>
                <a:gd name="connsiteX73" fmla="*/ 1885359 w 1884352"/>
                <a:gd name="connsiteY73" fmla="*/ 10241 h 807493"/>
                <a:gd name="connsiteX74" fmla="*/ 1725617 w 1884352"/>
                <a:gd name="connsiteY74" fmla="*/ 10241 h 807493"/>
                <a:gd name="connsiteX75" fmla="*/ 554231 w 1884352"/>
                <a:gd name="connsiteY75" fmla="*/ 647842 h 807493"/>
                <a:gd name="connsiteX76" fmla="*/ 452211 w 1884352"/>
                <a:gd name="connsiteY76" fmla="*/ 647842 h 807493"/>
                <a:gd name="connsiteX77" fmla="*/ 452211 w 1884352"/>
                <a:gd name="connsiteY77" fmla="*/ 647842 h 807493"/>
                <a:gd name="connsiteX78" fmla="*/ 413953 w 1884352"/>
                <a:gd name="connsiteY78" fmla="*/ 610069 h 807493"/>
                <a:gd name="connsiteX79" fmla="*/ 452211 w 1884352"/>
                <a:gd name="connsiteY79" fmla="*/ 573136 h 807493"/>
                <a:gd name="connsiteX80" fmla="*/ 554231 w 1884352"/>
                <a:gd name="connsiteY80" fmla="*/ 573136 h 807493"/>
                <a:gd name="connsiteX81" fmla="*/ 554231 w 1884352"/>
                <a:gd name="connsiteY81" fmla="*/ 647842 h 807493"/>
                <a:gd name="connsiteX82" fmla="*/ 1514529 w 1884352"/>
                <a:gd name="connsiteY82" fmla="*/ 648009 h 807493"/>
                <a:gd name="connsiteX83" fmla="*/ 1419557 w 1884352"/>
                <a:gd name="connsiteY83" fmla="*/ 648009 h 807493"/>
                <a:gd name="connsiteX84" fmla="*/ 1419389 w 1884352"/>
                <a:gd name="connsiteY84" fmla="*/ 648009 h 807493"/>
                <a:gd name="connsiteX85" fmla="*/ 1373748 w 1884352"/>
                <a:gd name="connsiteY85" fmla="*/ 610237 h 807493"/>
                <a:gd name="connsiteX86" fmla="*/ 1412509 w 1884352"/>
                <a:gd name="connsiteY86" fmla="*/ 572464 h 807493"/>
                <a:gd name="connsiteX87" fmla="*/ 1413348 w 1884352"/>
                <a:gd name="connsiteY87" fmla="*/ 572464 h 807493"/>
                <a:gd name="connsiteX88" fmla="*/ 1514529 w 1884352"/>
                <a:gd name="connsiteY88" fmla="*/ 572464 h 807493"/>
                <a:gd name="connsiteX89" fmla="*/ 1514529 w 1884352"/>
                <a:gd name="connsiteY89" fmla="*/ 648009 h 80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884352" h="807493">
                  <a:moveTo>
                    <a:pt x="1725617" y="10241"/>
                  </a:moveTo>
                  <a:lnTo>
                    <a:pt x="1725617" y="655564"/>
                  </a:lnTo>
                  <a:lnTo>
                    <a:pt x="1678970" y="655564"/>
                  </a:lnTo>
                  <a:lnTo>
                    <a:pt x="1678970" y="289254"/>
                  </a:lnTo>
                  <a:lnTo>
                    <a:pt x="1678970" y="289254"/>
                  </a:lnTo>
                  <a:cubicBezTo>
                    <a:pt x="1677795" y="247284"/>
                    <a:pt x="1644571" y="213205"/>
                    <a:pt x="1602790" y="211023"/>
                  </a:cubicBezTo>
                  <a:lnTo>
                    <a:pt x="1602790" y="210519"/>
                  </a:lnTo>
                  <a:lnTo>
                    <a:pt x="1105442" y="210519"/>
                  </a:lnTo>
                  <a:lnTo>
                    <a:pt x="1105442" y="10241"/>
                  </a:lnTo>
                  <a:lnTo>
                    <a:pt x="945868" y="10241"/>
                  </a:lnTo>
                  <a:lnTo>
                    <a:pt x="945868" y="211023"/>
                  </a:lnTo>
                  <a:lnTo>
                    <a:pt x="750888" y="211023"/>
                  </a:lnTo>
                  <a:lnTo>
                    <a:pt x="750888" y="648513"/>
                  </a:lnTo>
                  <a:lnTo>
                    <a:pt x="714644" y="648513"/>
                  </a:lnTo>
                  <a:lnTo>
                    <a:pt x="714644" y="292108"/>
                  </a:lnTo>
                  <a:lnTo>
                    <a:pt x="714477" y="292108"/>
                  </a:lnTo>
                  <a:cubicBezTo>
                    <a:pt x="714477" y="291772"/>
                    <a:pt x="714477" y="291436"/>
                    <a:pt x="714477" y="291269"/>
                  </a:cubicBezTo>
                  <a:cubicBezTo>
                    <a:pt x="714477" y="246949"/>
                    <a:pt x="678568" y="211023"/>
                    <a:pt x="634270" y="211023"/>
                  </a:cubicBezTo>
                  <a:cubicBezTo>
                    <a:pt x="634270" y="211023"/>
                    <a:pt x="634270" y="211023"/>
                    <a:pt x="634102" y="211023"/>
                  </a:cubicBezTo>
                  <a:lnTo>
                    <a:pt x="634102" y="211023"/>
                  </a:lnTo>
                  <a:lnTo>
                    <a:pt x="224679" y="211023"/>
                  </a:lnTo>
                  <a:lnTo>
                    <a:pt x="224679" y="210183"/>
                  </a:lnTo>
                  <a:cubicBezTo>
                    <a:pt x="229545" y="185673"/>
                    <a:pt x="248003" y="166199"/>
                    <a:pt x="271998" y="159820"/>
                  </a:cubicBezTo>
                  <a:lnTo>
                    <a:pt x="298510" y="159820"/>
                  </a:lnTo>
                  <a:lnTo>
                    <a:pt x="298510" y="168"/>
                  </a:lnTo>
                  <a:lnTo>
                    <a:pt x="154373" y="168"/>
                  </a:lnTo>
                  <a:cubicBezTo>
                    <a:pt x="152862" y="0"/>
                    <a:pt x="151184" y="0"/>
                    <a:pt x="149674" y="0"/>
                  </a:cubicBezTo>
                  <a:cubicBezTo>
                    <a:pt x="104202" y="0"/>
                    <a:pt x="67119" y="36094"/>
                    <a:pt x="65273" y="81253"/>
                  </a:cubicBezTo>
                  <a:lnTo>
                    <a:pt x="65105" y="81253"/>
                  </a:lnTo>
                  <a:lnTo>
                    <a:pt x="65105" y="211023"/>
                  </a:lnTo>
                  <a:lnTo>
                    <a:pt x="0" y="211023"/>
                  </a:lnTo>
                  <a:lnTo>
                    <a:pt x="0" y="370675"/>
                  </a:lnTo>
                  <a:lnTo>
                    <a:pt x="65105" y="370675"/>
                  </a:lnTo>
                  <a:lnTo>
                    <a:pt x="65105" y="808333"/>
                  </a:lnTo>
                  <a:lnTo>
                    <a:pt x="224679" y="808333"/>
                  </a:lnTo>
                  <a:lnTo>
                    <a:pt x="224679" y="370507"/>
                  </a:lnTo>
                  <a:lnTo>
                    <a:pt x="539465" y="370507"/>
                  </a:lnTo>
                  <a:cubicBezTo>
                    <a:pt x="547855" y="373025"/>
                    <a:pt x="553896" y="379237"/>
                    <a:pt x="555238" y="387295"/>
                  </a:cubicBezTo>
                  <a:lnTo>
                    <a:pt x="555238" y="396192"/>
                  </a:lnTo>
                  <a:cubicBezTo>
                    <a:pt x="553560" y="403747"/>
                    <a:pt x="547855" y="409790"/>
                    <a:pt x="539801" y="412141"/>
                  </a:cubicBezTo>
                  <a:lnTo>
                    <a:pt x="432075" y="412141"/>
                  </a:lnTo>
                  <a:lnTo>
                    <a:pt x="432075" y="412477"/>
                  </a:lnTo>
                  <a:cubicBezTo>
                    <a:pt x="323511" y="413484"/>
                    <a:pt x="236089" y="501452"/>
                    <a:pt x="236089" y="610405"/>
                  </a:cubicBezTo>
                  <a:cubicBezTo>
                    <a:pt x="236089" y="719861"/>
                    <a:pt x="324518" y="808333"/>
                    <a:pt x="433921" y="808333"/>
                  </a:cubicBezTo>
                  <a:cubicBezTo>
                    <a:pt x="436438" y="808333"/>
                    <a:pt x="438787" y="808333"/>
                    <a:pt x="441304" y="808165"/>
                  </a:cubicBezTo>
                  <a:lnTo>
                    <a:pt x="751056" y="808165"/>
                  </a:lnTo>
                  <a:lnTo>
                    <a:pt x="752902" y="808165"/>
                  </a:lnTo>
                  <a:lnTo>
                    <a:pt x="910631" y="808165"/>
                  </a:lnTo>
                  <a:lnTo>
                    <a:pt x="910631" y="370171"/>
                  </a:lnTo>
                  <a:lnTo>
                    <a:pt x="946035" y="370171"/>
                  </a:lnTo>
                  <a:lnTo>
                    <a:pt x="946035" y="726073"/>
                  </a:lnTo>
                  <a:cubicBezTo>
                    <a:pt x="946035" y="726744"/>
                    <a:pt x="946035" y="727248"/>
                    <a:pt x="946035" y="727920"/>
                  </a:cubicBezTo>
                  <a:cubicBezTo>
                    <a:pt x="946035" y="728591"/>
                    <a:pt x="946035" y="729095"/>
                    <a:pt x="946035" y="729766"/>
                  </a:cubicBezTo>
                  <a:lnTo>
                    <a:pt x="946035" y="732117"/>
                  </a:lnTo>
                  <a:lnTo>
                    <a:pt x="946035" y="732117"/>
                  </a:lnTo>
                  <a:cubicBezTo>
                    <a:pt x="948217" y="773582"/>
                    <a:pt x="981776" y="806822"/>
                    <a:pt x="1023390" y="808165"/>
                  </a:cubicBezTo>
                  <a:lnTo>
                    <a:pt x="1023390" y="808165"/>
                  </a:lnTo>
                  <a:lnTo>
                    <a:pt x="1193032" y="808165"/>
                  </a:lnTo>
                  <a:lnTo>
                    <a:pt x="1193032" y="648513"/>
                  </a:lnTo>
                  <a:lnTo>
                    <a:pt x="1105274" y="648513"/>
                  </a:lnTo>
                  <a:lnTo>
                    <a:pt x="1105274" y="370171"/>
                  </a:lnTo>
                  <a:lnTo>
                    <a:pt x="1503958" y="370171"/>
                  </a:lnTo>
                  <a:cubicBezTo>
                    <a:pt x="1511845" y="372522"/>
                    <a:pt x="1517550" y="378229"/>
                    <a:pt x="1519395" y="385448"/>
                  </a:cubicBezTo>
                  <a:lnTo>
                    <a:pt x="1519395" y="397535"/>
                  </a:lnTo>
                  <a:cubicBezTo>
                    <a:pt x="1517382" y="404418"/>
                    <a:pt x="1512012" y="409623"/>
                    <a:pt x="1504629" y="411973"/>
                  </a:cubicBezTo>
                  <a:lnTo>
                    <a:pt x="1403281" y="411973"/>
                  </a:lnTo>
                  <a:lnTo>
                    <a:pt x="1403281" y="412309"/>
                  </a:lnTo>
                  <a:cubicBezTo>
                    <a:pt x="1295052" y="413148"/>
                    <a:pt x="1207630" y="501284"/>
                    <a:pt x="1207630" y="610237"/>
                  </a:cubicBezTo>
                  <a:cubicBezTo>
                    <a:pt x="1207630" y="719694"/>
                    <a:pt x="1296059" y="808165"/>
                    <a:pt x="1405126" y="808165"/>
                  </a:cubicBezTo>
                  <a:cubicBezTo>
                    <a:pt x="1407475" y="808165"/>
                    <a:pt x="1409824" y="808165"/>
                    <a:pt x="1412341" y="807997"/>
                  </a:cubicBezTo>
                  <a:lnTo>
                    <a:pt x="1885359" y="807997"/>
                  </a:lnTo>
                  <a:lnTo>
                    <a:pt x="1885359" y="807997"/>
                  </a:lnTo>
                  <a:lnTo>
                    <a:pt x="1885359" y="655396"/>
                  </a:lnTo>
                  <a:lnTo>
                    <a:pt x="1885359" y="10241"/>
                  </a:lnTo>
                  <a:lnTo>
                    <a:pt x="1725617" y="10241"/>
                  </a:lnTo>
                  <a:close/>
                  <a:moveTo>
                    <a:pt x="554231" y="647842"/>
                  </a:moveTo>
                  <a:lnTo>
                    <a:pt x="452211" y="647842"/>
                  </a:lnTo>
                  <a:lnTo>
                    <a:pt x="452211" y="647842"/>
                  </a:lnTo>
                  <a:cubicBezTo>
                    <a:pt x="430733" y="648345"/>
                    <a:pt x="413953" y="631222"/>
                    <a:pt x="413953" y="610069"/>
                  </a:cubicBezTo>
                  <a:cubicBezTo>
                    <a:pt x="413953" y="587909"/>
                    <a:pt x="434089" y="573136"/>
                    <a:pt x="452211" y="573136"/>
                  </a:cubicBezTo>
                  <a:lnTo>
                    <a:pt x="554231" y="573136"/>
                  </a:lnTo>
                  <a:lnTo>
                    <a:pt x="554231" y="647842"/>
                  </a:lnTo>
                  <a:close/>
                  <a:moveTo>
                    <a:pt x="1514529" y="648009"/>
                  </a:moveTo>
                  <a:lnTo>
                    <a:pt x="1419557" y="648009"/>
                  </a:lnTo>
                  <a:cubicBezTo>
                    <a:pt x="1419557" y="648009"/>
                    <a:pt x="1421235" y="648009"/>
                    <a:pt x="1419389" y="648009"/>
                  </a:cubicBezTo>
                  <a:cubicBezTo>
                    <a:pt x="1398247" y="648009"/>
                    <a:pt x="1373748" y="631222"/>
                    <a:pt x="1373748" y="610237"/>
                  </a:cubicBezTo>
                  <a:cubicBezTo>
                    <a:pt x="1373748" y="589420"/>
                    <a:pt x="1391367" y="572464"/>
                    <a:pt x="1412509" y="572464"/>
                  </a:cubicBezTo>
                  <a:lnTo>
                    <a:pt x="1413348" y="572464"/>
                  </a:lnTo>
                  <a:lnTo>
                    <a:pt x="1514529" y="572464"/>
                  </a:lnTo>
                  <a:lnTo>
                    <a:pt x="1514529" y="648009"/>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78" name="Figura a mano libera 24">
              <a:extLst>
                <a:ext uri="{FF2B5EF4-FFF2-40B4-BE49-F238E27FC236}">
                  <a16:creationId xmlns:a16="http://schemas.microsoft.com/office/drawing/2014/main" id="{2494A48A-2F7D-77D3-9E58-6F19C09E3A9A}"/>
                </a:ext>
              </a:extLst>
            </p:cNvPr>
            <p:cNvSpPr/>
            <p:nvPr/>
          </p:nvSpPr>
          <p:spPr>
            <a:xfrm>
              <a:off x="5751850" y="1796931"/>
              <a:ext cx="162762" cy="167878"/>
            </a:xfrm>
            <a:custGeom>
              <a:avLst/>
              <a:gdLst>
                <a:gd name="connsiteX0" fmla="*/ 0 w 162762"/>
                <a:gd name="connsiteY0" fmla="*/ 0 h 167878"/>
                <a:gd name="connsiteX1" fmla="*/ 163098 w 162762"/>
                <a:gd name="connsiteY1" fmla="*/ 0 h 167878"/>
                <a:gd name="connsiteX2" fmla="*/ 163098 w 162762"/>
                <a:gd name="connsiteY2" fmla="*/ 169221 h 167878"/>
                <a:gd name="connsiteX3" fmla="*/ 0 w 162762"/>
                <a:gd name="connsiteY3" fmla="*/ 169221 h 167878"/>
              </a:gdLst>
              <a:ahLst/>
              <a:cxnLst>
                <a:cxn ang="0">
                  <a:pos x="connsiteX0" y="connsiteY0"/>
                </a:cxn>
                <a:cxn ang="0">
                  <a:pos x="connsiteX1" y="connsiteY1"/>
                </a:cxn>
                <a:cxn ang="0">
                  <a:pos x="connsiteX2" y="connsiteY2"/>
                </a:cxn>
                <a:cxn ang="0">
                  <a:pos x="connsiteX3" y="connsiteY3"/>
                </a:cxn>
              </a:cxnLst>
              <a:rect l="l" t="t" r="r" b="b"/>
              <a:pathLst>
                <a:path w="162762" h="167878">
                  <a:moveTo>
                    <a:pt x="0" y="0"/>
                  </a:moveTo>
                  <a:lnTo>
                    <a:pt x="163098" y="0"/>
                  </a:lnTo>
                  <a:lnTo>
                    <a:pt x="163098" y="169221"/>
                  </a:lnTo>
                  <a:lnTo>
                    <a:pt x="0" y="169221"/>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79" name="Figura a mano libera 25">
              <a:extLst>
                <a:ext uri="{FF2B5EF4-FFF2-40B4-BE49-F238E27FC236}">
                  <a16:creationId xmlns:a16="http://schemas.microsoft.com/office/drawing/2014/main" id="{ADE579DB-2030-DF26-87AC-5EB6A808A73F}"/>
                </a:ext>
              </a:extLst>
            </p:cNvPr>
            <p:cNvSpPr/>
            <p:nvPr/>
          </p:nvSpPr>
          <p:spPr>
            <a:xfrm>
              <a:off x="5747486" y="783957"/>
              <a:ext cx="1531982" cy="2830425"/>
            </a:xfrm>
            <a:custGeom>
              <a:avLst/>
              <a:gdLst>
                <a:gd name="connsiteX0" fmla="*/ 1531980 w 1531980"/>
                <a:gd name="connsiteY0" fmla="*/ 1415716 h 2830425"/>
                <a:gd name="connsiteX1" fmla="*/ 116954 w 1531980"/>
                <a:gd name="connsiteY1" fmla="*/ 0 h 2830425"/>
                <a:gd name="connsiteX2" fmla="*/ 10907 w 1531980"/>
                <a:gd name="connsiteY2" fmla="*/ 4365 h 2830425"/>
                <a:gd name="connsiteX3" fmla="*/ 1308979 w 1531980"/>
                <a:gd name="connsiteY3" fmla="*/ 1415213 h 2830425"/>
                <a:gd name="connsiteX4" fmla="*/ 0 w 1531980"/>
                <a:gd name="connsiteY4" fmla="*/ 2826396 h 2830425"/>
                <a:gd name="connsiteX5" fmla="*/ 116954 w 1531980"/>
                <a:gd name="connsiteY5" fmla="*/ 2831265 h 2830425"/>
                <a:gd name="connsiteX6" fmla="*/ 1531980 w 1531980"/>
                <a:gd name="connsiteY6" fmla="*/ 1415716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531980" y="1415716"/>
                  </a:moveTo>
                  <a:cubicBezTo>
                    <a:pt x="1531980" y="636258"/>
                    <a:pt x="896200" y="0"/>
                    <a:pt x="116954" y="0"/>
                  </a:cubicBezTo>
                  <a:cubicBezTo>
                    <a:pt x="80878" y="0"/>
                    <a:pt x="45641" y="1847"/>
                    <a:pt x="10907" y="4365"/>
                  </a:cubicBezTo>
                  <a:cubicBezTo>
                    <a:pt x="735619" y="63794"/>
                    <a:pt x="1308979" y="674870"/>
                    <a:pt x="1308979" y="1415213"/>
                  </a:cubicBezTo>
                  <a:cubicBezTo>
                    <a:pt x="1308979" y="2158745"/>
                    <a:pt x="730250" y="2771836"/>
                    <a:pt x="0" y="2826396"/>
                  </a:cubicBezTo>
                  <a:cubicBezTo>
                    <a:pt x="38761" y="2829922"/>
                    <a:pt x="77354" y="2831265"/>
                    <a:pt x="116954" y="2831265"/>
                  </a:cubicBezTo>
                  <a:cubicBezTo>
                    <a:pt x="896200" y="2831433"/>
                    <a:pt x="1531980" y="2195342"/>
                    <a:pt x="1531980" y="1415716"/>
                  </a:cubicBez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80" name="Figura a mano libera 26">
              <a:extLst>
                <a:ext uri="{FF2B5EF4-FFF2-40B4-BE49-F238E27FC236}">
                  <a16:creationId xmlns:a16="http://schemas.microsoft.com/office/drawing/2014/main" id="{ED37C735-E1D2-4C38-AE6D-5A6D3EEFDD1A}"/>
                </a:ext>
              </a:extLst>
            </p:cNvPr>
            <p:cNvSpPr/>
            <p:nvPr/>
          </p:nvSpPr>
          <p:spPr>
            <a:xfrm>
              <a:off x="6119156" y="784123"/>
              <a:ext cx="1531980" cy="2830425"/>
            </a:xfrm>
            <a:custGeom>
              <a:avLst/>
              <a:gdLst>
                <a:gd name="connsiteX0" fmla="*/ 116786 w 1531980"/>
                <a:gd name="connsiteY0" fmla="*/ 0 h 2830425"/>
                <a:gd name="connsiteX1" fmla="*/ 10907 w 1531980"/>
                <a:gd name="connsiteY1" fmla="*/ 4365 h 2830425"/>
                <a:gd name="connsiteX2" fmla="*/ 1308979 w 1531980"/>
                <a:gd name="connsiteY2" fmla="*/ 1415213 h 2830425"/>
                <a:gd name="connsiteX3" fmla="*/ 0 w 1531980"/>
                <a:gd name="connsiteY3" fmla="*/ 2826396 h 2830425"/>
                <a:gd name="connsiteX4" fmla="*/ 116954 w 1531980"/>
                <a:gd name="connsiteY4" fmla="*/ 2831265 h 2830425"/>
                <a:gd name="connsiteX5" fmla="*/ 1531980 w 1531980"/>
                <a:gd name="connsiteY5" fmla="*/ 1415548 h 2830425"/>
                <a:gd name="connsiteX6" fmla="*/ 116786 w 1531980"/>
                <a:gd name="connsiteY6" fmla="*/ 0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16786" y="0"/>
                  </a:moveTo>
                  <a:cubicBezTo>
                    <a:pt x="80710" y="0"/>
                    <a:pt x="45641" y="1847"/>
                    <a:pt x="10907" y="4365"/>
                  </a:cubicBezTo>
                  <a:cubicBezTo>
                    <a:pt x="735619" y="63794"/>
                    <a:pt x="1308979" y="674870"/>
                    <a:pt x="1308979" y="1415213"/>
                  </a:cubicBezTo>
                  <a:cubicBezTo>
                    <a:pt x="1308979" y="2158745"/>
                    <a:pt x="730249" y="2771836"/>
                    <a:pt x="0" y="2826396"/>
                  </a:cubicBezTo>
                  <a:cubicBezTo>
                    <a:pt x="38761" y="2829922"/>
                    <a:pt x="77354" y="2831265"/>
                    <a:pt x="116954" y="2831265"/>
                  </a:cubicBezTo>
                  <a:cubicBezTo>
                    <a:pt x="896200" y="2831265"/>
                    <a:pt x="1531980" y="2195174"/>
                    <a:pt x="1531980" y="1415548"/>
                  </a:cubicBezTo>
                  <a:cubicBezTo>
                    <a:pt x="1531812" y="636090"/>
                    <a:pt x="896032" y="0"/>
                    <a:pt x="116786" y="0"/>
                  </a:cubicBez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grpSp>
      <p:sp>
        <p:nvSpPr>
          <p:cNvPr id="81" name="Segnaposto numero diapositiva 6">
            <a:extLst>
              <a:ext uri="{FF2B5EF4-FFF2-40B4-BE49-F238E27FC236}">
                <a16:creationId xmlns:a16="http://schemas.microsoft.com/office/drawing/2014/main" id="{EF125940-393B-EC30-54BC-01D0B4D38B92}"/>
              </a:ext>
            </a:extLst>
          </p:cNvPr>
          <p:cNvSpPr txBox="1">
            <a:spLocks/>
          </p:cNvSpPr>
          <p:nvPr userDrawn="1"/>
        </p:nvSpPr>
        <p:spPr>
          <a:xfrm>
            <a:off x="6368692" y="6382309"/>
            <a:ext cx="4362808" cy="32122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100"/>
              <a:t>Slide </a:t>
            </a:r>
            <a:r>
              <a:rPr lang="it-IT" sz="1100" b="1"/>
              <a:t>n. </a:t>
            </a:r>
            <a:fld id="{D87EA733-0BCF-B04A-977A-8AB26C9D21C3}" type="slidenum">
              <a:rPr lang="it-IT" sz="1100" b="1" smtClean="0"/>
              <a:pPr/>
              <a:t>‹#›</a:t>
            </a:fld>
            <a:endParaRPr lang="it-IT" sz="1100" b="1"/>
          </a:p>
        </p:txBody>
      </p:sp>
      <p:cxnSp>
        <p:nvCxnSpPr>
          <p:cNvPr id="2" name="Connettore 1 6">
            <a:extLst>
              <a:ext uri="{FF2B5EF4-FFF2-40B4-BE49-F238E27FC236}">
                <a16:creationId xmlns:a16="http://schemas.microsoft.com/office/drawing/2014/main" id="{AA0AD5DE-4B36-AC32-750A-4F1868C23CC1}"/>
              </a:ext>
            </a:extLst>
          </p:cNvPr>
          <p:cNvCxnSpPr/>
          <p:nvPr userDrawn="1"/>
        </p:nvCxnSpPr>
        <p:spPr>
          <a:xfrm>
            <a:off x="3303373" y="4405827"/>
            <a:ext cx="5585254" cy="0"/>
          </a:xfrm>
          <a:prstGeom prst="line">
            <a:avLst/>
          </a:prstGeom>
          <a:ln w="19050" cmpd="sng">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sp>
        <p:nvSpPr>
          <p:cNvPr id="4" name="Titolo 4">
            <a:extLst>
              <a:ext uri="{FF2B5EF4-FFF2-40B4-BE49-F238E27FC236}">
                <a16:creationId xmlns:a16="http://schemas.microsoft.com/office/drawing/2014/main" id="{D7C3E117-DFBE-F103-F890-01FB6D80311D}"/>
              </a:ext>
            </a:extLst>
          </p:cNvPr>
          <p:cNvSpPr>
            <a:spLocks noGrp="1"/>
          </p:cNvSpPr>
          <p:nvPr>
            <p:ph type="title" hasCustomPrompt="1"/>
          </p:nvPr>
        </p:nvSpPr>
        <p:spPr>
          <a:xfrm>
            <a:off x="1930878" y="4930775"/>
            <a:ext cx="8387404" cy="637097"/>
          </a:xfrm>
        </p:spPr>
        <p:txBody>
          <a:bodyPr wrap="square" anchor="ctr" anchorCtr="0">
            <a:spAutoFit/>
          </a:bodyPr>
          <a:lstStyle>
            <a:lvl1pPr algn="ctr">
              <a:defRPr sz="4600">
                <a:solidFill>
                  <a:schemeClr val="tx1">
                    <a:lumMod val="75000"/>
                    <a:lumOff val="25000"/>
                  </a:schemeClr>
                </a:solidFill>
              </a:defRPr>
            </a:lvl1pPr>
          </a:lstStyle>
          <a:p>
            <a:r>
              <a:rPr lang="it-IT" dirty="0"/>
              <a:t>DIGITARE TITOLO PRESENTAZIONE</a:t>
            </a:r>
          </a:p>
        </p:txBody>
      </p:sp>
    </p:spTree>
    <p:extLst>
      <p:ext uri="{BB962C8B-B14F-4D97-AF65-F5344CB8AC3E}">
        <p14:creationId xmlns:p14="http://schemas.microsoft.com/office/powerpoint/2010/main" val="40466916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3EFA3A1-543A-6905-949F-F04B3E336D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EEA3ECB-96BF-67E6-7523-51603755373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EA906B-330B-E8D2-0BB8-B9FD9496466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7B072A1-5406-CC40-99AE-3A5FB1F6E58F}" type="datetimeFigureOut">
              <a:rPr lang="en-US" smtClean="0"/>
              <a:t>10/23/24</a:t>
            </a:fld>
            <a:endParaRPr lang="en-US"/>
          </a:p>
        </p:txBody>
      </p:sp>
      <p:sp>
        <p:nvSpPr>
          <p:cNvPr id="5" name="Footer Placeholder 4">
            <a:extLst>
              <a:ext uri="{FF2B5EF4-FFF2-40B4-BE49-F238E27FC236}">
                <a16:creationId xmlns:a16="http://schemas.microsoft.com/office/drawing/2014/main" id="{BC3F25FA-E41F-9F5C-8CE8-B7039F58527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5C6F57A6-4F8F-D458-5043-4423CAECF2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67E8B728-1BF1-1C44-A9C9-F4CCFC8BFFC7}" type="slidenum">
              <a:rPr lang="en-US" smtClean="0"/>
              <a:t>‹#›</a:t>
            </a:fld>
            <a:endParaRPr lang="en-US"/>
          </a:p>
        </p:txBody>
      </p:sp>
    </p:spTree>
    <p:extLst>
      <p:ext uri="{BB962C8B-B14F-4D97-AF65-F5344CB8AC3E}">
        <p14:creationId xmlns:p14="http://schemas.microsoft.com/office/powerpoint/2010/main" val="2761294626"/>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4"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image" Target="../media/image17.jpeg"/><Relationship Id="rId7" Type="http://schemas.openxmlformats.org/officeDocument/2006/relationships/diagramQuickStyle" Target="../diagrams/quickStyle8.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Layout" Target="../diagrams/layout8.xml"/><Relationship Id="rId11" Type="http://schemas.openxmlformats.org/officeDocument/2006/relationships/image" Target="../media/image19.jpeg"/><Relationship Id="rId5" Type="http://schemas.openxmlformats.org/officeDocument/2006/relationships/diagramData" Target="../diagrams/data8.xml"/><Relationship Id="rId10" Type="http://schemas.openxmlformats.org/officeDocument/2006/relationships/image" Target="../media/image18.gif"/><Relationship Id="rId4" Type="http://schemas.openxmlformats.org/officeDocument/2006/relationships/image" Target="../media/image19.png"/><Relationship Id="rId9" Type="http://schemas.microsoft.com/office/2007/relationships/diagramDrawing" Target="../diagrams/drawing8.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9.xml"/><Relationship Id="rId3" Type="http://schemas.openxmlformats.org/officeDocument/2006/relationships/image" Target="../media/image20.jpeg"/><Relationship Id="rId7" Type="http://schemas.openxmlformats.org/officeDocument/2006/relationships/diagramQuickStyle" Target="../diagrams/quickStyle9.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Layout" Target="../diagrams/layout9.xml"/><Relationship Id="rId5" Type="http://schemas.openxmlformats.org/officeDocument/2006/relationships/diagramData" Target="../diagrams/data9.xml"/><Relationship Id="rId10" Type="http://schemas.openxmlformats.org/officeDocument/2006/relationships/image" Target="../media/image21.jpeg"/><Relationship Id="rId4" Type="http://schemas.openxmlformats.org/officeDocument/2006/relationships/image" Target="../media/image22.png"/><Relationship Id="rId9" Type="http://schemas.microsoft.com/office/2007/relationships/diagramDrawing" Target="../diagrams/drawing9.xml"/></Relationships>
</file>

<file path=ppt/slides/_rels/slide14.xml.rels><?xml version="1.0" encoding="UTF-8" standalone="yes"?>
<Relationships xmlns="http://schemas.openxmlformats.org/package/2006/relationships"><Relationship Id="rId8" Type="http://schemas.openxmlformats.org/officeDocument/2006/relationships/diagramQuickStyle" Target="../diagrams/quickStyle10.xml"/><Relationship Id="rId13" Type="http://schemas.openxmlformats.org/officeDocument/2006/relationships/image" Target="../media/image26.png"/><Relationship Id="rId3" Type="http://schemas.openxmlformats.org/officeDocument/2006/relationships/image" Target="../media/image23.png"/><Relationship Id="rId7" Type="http://schemas.openxmlformats.org/officeDocument/2006/relationships/diagramLayout" Target="../diagrams/layout10.xml"/><Relationship Id="rId12" Type="http://schemas.openxmlformats.org/officeDocument/2006/relationships/image" Target="../media/image25.gi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Data" Target="../diagrams/data10.xml"/><Relationship Id="rId11" Type="http://schemas.openxmlformats.org/officeDocument/2006/relationships/image" Target="../media/image24.gif"/><Relationship Id="rId5" Type="http://schemas.openxmlformats.org/officeDocument/2006/relationships/image" Target="../media/image12.jpeg"/><Relationship Id="rId10" Type="http://schemas.microsoft.com/office/2007/relationships/diagramDrawing" Target="../diagrams/drawing10.xml"/><Relationship Id="rId4" Type="http://schemas.openxmlformats.org/officeDocument/2006/relationships/image" Target="../media/image27.png"/><Relationship Id="rId9" Type="http://schemas.openxmlformats.org/officeDocument/2006/relationships/diagramColors" Target="../diagrams/colors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diagramQuickStyle" Target="../diagrams/quickStyle11.xml"/><Relationship Id="rId3" Type="http://schemas.openxmlformats.org/officeDocument/2006/relationships/image" Target="../media/image43.png"/><Relationship Id="rId7" Type="http://schemas.openxmlformats.org/officeDocument/2006/relationships/diagramLayout" Target="../diagrams/layout1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Data" Target="../diagrams/data11.xml"/><Relationship Id="rId5" Type="http://schemas.openxmlformats.org/officeDocument/2006/relationships/image" Target="../media/image13.jpeg"/><Relationship Id="rId10" Type="http://schemas.microsoft.com/office/2007/relationships/diagramDrawing" Target="../diagrams/drawing11.xml"/><Relationship Id="rId4" Type="http://schemas.openxmlformats.org/officeDocument/2006/relationships/image" Target="../media/image28.png"/><Relationship Id="rId9" Type="http://schemas.openxmlformats.org/officeDocument/2006/relationships/diagramColors" Target="../diagrams/colors11.xml"/></Relationships>
</file>

<file path=ppt/slides/_rels/slide18.xml.rels><?xml version="1.0" encoding="UTF-8" standalone="yes"?>
<Relationships xmlns="http://schemas.openxmlformats.org/package/2006/relationships"><Relationship Id="rId8" Type="http://schemas.openxmlformats.org/officeDocument/2006/relationships/diagramQuickStyle" Target="../diagrams/quickStyle12.xml"/><Relationship Id="rId3" Type="http://schemas.openxmlformats.org/officeDocument/2006/relationships/image" Target="../media/image41.png"/><Relationship Id="rId7" Type="http://schemas.openxmlformats.org/officeDocument/2006/relationships/diagramLayout" Target="../diagrams/layout12.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Data" Target="../diagrams/data12.xml"/><Relationship Id="rId5" Type="http://schemas.openxmlformats.org/officeDocument/2006/relationships/image" Target="../media/image14.jpeg"/><Relationship Id="rId10" Type="http://schemas.microsoft.com/office/2007/relationships/diagramDrawing" Target="../diagrams/drawing12.xml"/><Relationship Id="rId4" Type="http://schemas.openxmlformats.org/officeDocument/2006/relationships/image" Target="../media/image29.png"/><Relationship Id="rId9" Type="http://schemas.openxmlformats.org/officeDocument/2006/relationships/diagramColors" Target="../diagrams/colors12.xml"/></Relationships>
</file>

<file path=ppt/slides/_rels/slide1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 Id="rId9" Type="http://schemas.openxmlformats.org/officeDocument/2006/relationships/image" Target="../media/image32.png"/></Relationships>
</file>

<file path=ppt/slides/_rels/slide21.xml.rels><?xml version="1.0" encoding="UTF-8" standalone="yes"?>
<Relationships xmlns="http://schemas.openxmlformats.org/package/2006/relationships"><Relationship Id="rId8" Type="http://schemas.microsoft.com/office/2007/relationships/diagramDrawing" Target="../diagrams/drawing15.xml"/><Relationship Id="rId3" Type="http://schemas.openxmlformats.org/officeDocument/2006/relationships/image" Target="../media/image21.jpeg"/><Relationship Id="rId7" Type="http://schemas.openxmlformats.org/officeDocument/2006/relationships/diagramColors" Target="../diagrams/colors15.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QuickStyle" Target="../diagrams/quickStyle15.xml"/><Relationship Id="rId5" Type="http://schemas.openxmlformats.org/officeDocument/2006/relationships/diagramLayout" Target="../diagrams/layout15.xml"/><Relationship Id="rId10" Type="http://schemas.openxmlformats.org/officeDocument/2006/relationships/image" Target="../media/image56.png"/><Relationship Id="rId4" Type="http://schemas.openxmlformats.org/officeDocument/2006/relationships/diagramData" Target="../diagrams/data15.xml"/><Relationship Id="rId9" Type="http://schemas.openxmlformats.org/officeDocument/2006/relationships/image" Target="../media/image33.png"/></Relationships>
</file>

<file path=ppt/slides/_rels/slide22.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16.xml"/><Relationship Id="rId11" Type="http://schemas.openxmlformats.org/officeDocument/2006/relationships/image" Target="../media/image13.jpeg"/><Relationship Id="rId5" Type="http://schemas.openxmlformats.org/officeDocument/2006/relationships/diagramQuickStyle" Target="../diagrams/quickStyle16.xml"/><Relationship Id="rId10" Type="http://schemas.openxmlformats.org/officeDocument/2006/relationships/image" Target="../media/image35.png"/><Relationship Id="rId4" Type="http://schemas.openxmlformats.org/officeDocument/2006/relationships/diagramLayout" Target="../diagrams/layout16.xml"/><Relationship Id="rId9" Type="http://schemas.openxmlformats.org/officeDocument/2006/relationships/image" Target="../media/image14.jpeg"/></Relationships>
</file>

<file path=ppt/slides/_rels/slide23.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 Id="rId9" Type="http://schemas.openxmlformats.org/officeDocument/2006/relationships/image" Target="../media/image12.jpeg"/></Relationships>
</file>

<file path=ppt/slides/_rels/slide24.xml.rels><?xml version="1.0" encoding="UTF-8" standalone="yes"?>
<Relationships xmlns="http://schemas.openxmlformats.org/package/2006/relationships"><Relationship Id="rId8" Type="http://schemas.microsoft.com/office/2007/relationships/diagramDrawing" Target="../diagrams/drawing18.xml"/><Relationship Id="rId3" Type="http://schemas.openxmlformats.org/officeDocument/2006/relationships/image" Target="../media/image290.png"/><Relationship Id="rId7" Type="http://schemas.openxmlformats.org/officeDocument/2006/relationships/diagramColors" Target="../diagrams/colors18.xml"/><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diagramQuickStyle" Target="../diagrams/quickStyle18.xml"/><Relationship Id="rId5" Type="http://schemas.openxmlformats.org/officeDocument/2006/relationships/diagramLayout" Target="../diagrams/layout18.xml"/><Relationship Id="rId4" Type="http://schemas.openxmlformats.org/officeDocument/2006/relationships/diagramData" Target="../diagrams/data18.xml"/><Relationship Id="rId9" Type="http://schemas.openxmlformats.org/officeDocument/2006/relationships/image" Target="../media/image37.jpeg"/></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diagramData" Target="../diagrams/data20.xml"/><Relationship Id="rId7" Type="http://schemas.microsoft.com/office/2007/relationships/diagramDrawing" Target="../diagrams/drawing20.xml"/><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diagramColors" Target="../diagrams/colors20.xml"/><Relationship Id="rId5" Type="http://schemas.openxmlformats.org/officeDocument/2006/relationships/diagramQuickStyle" Target="../diagrams/quickStyle20.xml"/><Relationship Id="rId10" Type="http://schemas.openxmlformats.org/officeDocument/2006/relationships/image" Target="../media/image39.jpeg"/><Relationship Id="rId4" Type="http://schemas.openxmlformats.org/officeDocument/2006/relationships/diagramLayout" Target="../diagrams/layout20.xml"/><Relationship Id="rId9" Type="http://schemas.openxmlformats.org/officeDocument/2006/relationships/image" Target="../media/image3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20.png"/><Relationship Id="rId7" Type="http://schemas.openxmlformats.org/officeDocument/2006/relationships/diagramQuickStyle" Target="../diagrams/quickStyle2.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Layout" Target="../diagrams/layout2.xml"/><Relationship Id="rId11" Type="http://schemas.openxmlformats.org/officeDocument/2006/relationships/image" Target="../media/image7.jpeg"/><Relationship Id="rId5" Type="http://schemas.openxmlformats.org/officeDocument/2006/relationships/diagramData" Target="../diagrams/data2.xml"/><Relationship Id="rId10" Type="http://schemas.openxmlformats.org/officeDocument/2006/relationships/image" Target="../media/image6.jpeg"/><Relationship Id="rId4" Type="http://schemas.openxmlformats.org/officeDocument/2006/relationships/image" Target="../media/image5.png"/><Relationship Id="rId9" Type="http://schemas.microsoft.com/office/2007/relationships/diagramDrawing" Target="../diagrams/drawing2.xml"/></Relationships>
</file>

<file path=ppt/slides/_rels/slide7.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 Id="rId9" Type="http://schemas.openxmlformats.org/officeDocument/2006/relationships/image" Target="../media/image9.gif"/></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4.xml"/><Relationship Id="rId3" Type="http://schemas.openxmlformats.org/officeDocument/2006/relationships/image" Target="../media/image10.png"/><Relationship Id="rId7" Type="http://schemas.openxmlformats.org/officeDocument/2006/relationships/diagramQuickStyle" Target="../diagrams/quickStyle4.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Layout" Target="../diagrams/layout4.xml"/><Relationship Id="rId5" Type="http://schemas.openxmlformats.org/officeDocument/2006/relationships/diagramData" Target="../diagrams/data4.xml"/><Relationship Id="rId4" Type="http://schemas.openxmlformats.org/officeDocument/2006/relationships/image" Target="../media/image11.gif"/><Relationship Id="rId9" Type="http://schemas.microsoft.com/office/2007/relationships/diagramDrawing" Target="../diagrams/drawing4.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10" Type="http://schemas.openxmlformats.org/officeDocument/2006/relationships/image" Target="../media/image14.jpeg"/><Relationship Id="rId4" Type="http://schemas.openxmlformats.org/officeDocument/2006/relationships/diagramLayout" Target="../diagrams/layout5.xml"/><Relationship Id="rId9"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A5B020FD-EC05-BE51-80E2-2122B6344EE2}"/>
              </a:ext>
            </a:extLst>
          </p:cNvPr>
          <p:cNvSpPr>
            <a:spLocks noGrp="1"/>
          </p:cNvSpPr>
          <p:nvPr>
            <p:ph type="body" sz="quarter" idx="4294967295"/>
          </p:nvPr>
        </p:nvSpPr>
        <p:spPr>
          <a:xfrm>
            <a:off x="2815890" y="2475661"/>
            <a:ext cx="8578179" cy="326265"/>
          </a:xfrm>
        </p:spPr>
        <p:txBody>
          <a:bodyPr anchor="t">
            <a:normAutofit/>
          </a:bodyPr>
          <a:lstStyle/>
          <a:p>
            <a:pPr marL="0" indent="0">
              <a:buNone/>
            </a:pPr>
            <a:r>
              <a:rPr lang="en-US" sz="1200" dirty="0">
                <a:latin typeface="Futura Medium" panose="020B0602020204020303" pitchFamily="34" charset="-79"/>
                <a:cs typeface="Futura Medium" panose="020B0602020204020303" pitchFamily="34" charset="-79"/>
              </a:rPr>
              <a:t>Wednesday October 23rd, 2024</a:t>
            </a:r>
          </a:p>
        </p:txBody>
      </p:sp>
      <p:sp>
        <p:nvSpPr>
          <p:cNvPr id="3" name="Titolo 2">
            <a:extLst>
              <a:ext uri="{FF2B5EF4-FFF2-40B4-BE49-F238E27FC236}">
                <a16:creationId xmlns:a16="http://schemas.microsoft.com/office/drawing/2014/main" id="{F453378B-38BA-DAF2-AF47-C0650E9CED92}"/>
              </a:ext>
            </a:extLst>
          </p:cNvPr>
          <p:cNvSpPr>
            <a:spLocks noGrp="1"/>
          </p:cNvSpPr>
          <p:nvPr>
            <p:ph type="title"/>
          </p:nvPr>
        </p:nvSpPr>
        <p:spPr>
          <a:xfrm>
            <a:off x="2729101" y="1530447"/>
            <a:ext cx="9245598" cy="1172629"/>
          </a:xfrm>
        </p:spPr>
        <p:txBody>
          <a:bodyPr anchor="t"/>
          <a:lstStyle/>
          <a:p>
            <a:r>
              <a:rPr lang="en-US" sz="2600" b="1" dirty="0">
                <a:latin typeface="FUTURA MEDIUM" panose="020B0602020204020303" pitchFamily="34" charset="-79"/>
                <a:cs typeface="FUTURA MEDIUM" panose="020B0602020204020303" pitchFamily="34" charset="-79"/>
              </a:rPr>
              <a:t>Advanced FEM Simulation of Loudspeaker Performance: </a:t>
            </a:r>
            <a:br>
              <a:rPr lang="en-US" sz="2600" b="1" dirty="0">
                <a:latin typeface="FUTURA MEDIUM" panose="020B0602020204020303" pitchFamily="34" charset="-79"/>
                <a:cs typeface="FUTURA MEDIUM" panose="020B0602020204020303" pitchFamily="34" charset="-79"/>
              </a:rPr>
            </a:br>
            <a:r>
              <a:rPr lang="en-US" sz="2600" b="1" dirty="0">
                <a:latin typeface="FUTURA MEDIUM" panose="020B0602020204020303" pitchFamily="34" charset="-79"/>
                <a:cs typeface="FUTURA MEDIUM" panose="020B0602020204020303" pitchFamily="34" charset="-79"/>
              </a:rPr>
              <a:t>The Impact of Cone and Surround Materials</a:t>
            </a:r>
          </a:p>
        </p:txBody>
      </p:sp>
      <p:sp>
        <p:nvSpPr>
          <p:cNvPr id="5" name="Segnaposto testo 4">
            <a:extLst>
              <a:ext uri="{FF2B5EF4-FFF2-40B4-BE49-F238E27FC236}">
                <a16:creationId xmlns:a16="http://schemas.microsoft.com/office/drawing/2014/main" id="{22C6AA50-FAEC-828C-2ADB-49090864896D}"/>
              </a:ext>
            </a:extLst>
          </p:cNvPr>
          <p:cNvSpPr>
            <a:spLocks noGrp="1"/>
          </p:cNvSpPr>
          <p:nvPr>
            <p:ph type="body" sz="quarter" idx="4294967295"/>
          </p:nvPr>
        </p:nvSpPr>
        <p:spPr>
          <a:xfrm>
            <a:off x="6644081" y="4772614"/>
            <a:ext cx="3327033" cy="365125"/>
          </a:xfrm>
        </p:spPr>
        <p:txBody>
          <a:bodyPr>
            <a:normAutofit/>
          </a:bodyPr>
          <a:lstStyle/>
          <a:p>
            <a:pPr marL="0" indent="0" algn="r">
              <a:buNone/>
            </a:pPr>
            <a:r>
              <a:rPr lang="en-US" sz="1400">
                <a:latin typeface="Futura Medium" panose="020B0602020204020303" pitchFamily="34" charset="-79"/>
                <a:cs typeface="Futura Medium" panose="020B0602020204020303" pitchFamily="34" charset="-79"/>
              </a:rPr>
              <a:t>Music and Acoustic Engineering</a:t>
            </a:r>
          </a:p>
        </p:txBody>
      </p:sp>
      <p:sp>
        <p:nvSpPr>
          <p:cNvPr id="6" name="Segnaposto testo 5">
            <a:extLst>
              <a:ext uri="{FF2B5EF4-FFF2-40B4-BE49-F238E27FC236}">
                <a16:creationId xmlns:a16="http://schemas.microsoft.com/office/drawing/2014/main" id="{1EB83217-3333-0704-61EE-86BBB918A662}"/>
              </a:ext>
            </a:extLst>
          </p:cNvPr>
          <p:cNvSpPr>
            <a:spLocks noGrp="1"/>
          </p:cNvSpPr>
          <p:nvPr>
            <p:ph type="body" sz="quarter" idx="4294967295"/>
          </p:nvPr>
        </p:nvSpPr>
        <p:spPr>
          <a:xfrm>
            <a:off x="6644081" y="4480739"/>
            <a:ext cx="3327033" cy="326265"/>
          </a:xfrm>
        </p:spPr>
        <p:txBody>
          <a:bodyPr anchor="b">
            <a:normAutofit/>
          </a:bodyPr>
          <a:lstStyle/>
          <a:p>
            <a:pPr marL="0" indent="0" algn="r">
              <a:buNone/>
            </a:pPr>
            <a:r>
              <a:rPr lang="en-US" sz="1600">
                <a:latin typeface="Futura Medium" panose="020B0602020204020303" pitchFamily="34" charset="-79"/>
                <a:cs typeface="Futura Medium" panose="020B0602020204020303" pitchFamily="34" charset="-79"/>
              </a:rPr>
              <a:t>POLITECNICO DI MILANO 1863</a:t>
            </a:r>
          </a:p>
        </p:txBody>
      </p:sp>
      <p:sp>
        <p:nvSpPr>
          <p:cNvPr id="7" name="Segnaposto testo 6">
            <a:extLst>
              <a:ext uri="{FF2B5EF4-FFF2-40B4-BE49-F238E27FC236}">
                <a16:creationId xmlns:a16="http://schemas.microsoft.com/office/drawing/2014/main" id="{4172D29C-A8E4-B230-A3CB-FCB4424EC183}"/>
              </a:ext>
            </a:extLst>
          </p:cNvPr>
          <p:cNvSpPr>
            <a:spLocks noGrp="1"/>
          </p:cNvSpPr>
          <p:nvPr>
            <p:ph type="body" sz="quarter" idx="4294967295"/>
          </p:nvPr>
        </p:nvSpPr>
        <p:spPr>
          <a:xfrm>
            <a:off x="525240" y="4104562"/>
            <a:ext cx="1062402" cy="310593"/>
          </a:xfrm>
        </p:spPr>
        <p:txBody>
          <a:bodyPr>
            <a:normAutofit/>
          </a:bodyPr>
          <a:lstStyle/>
          <a:p>
            <a:pPr marL="0" indent="0" algn="r">
              <a:buNone/>
            </a:pPr>
            <a:r>
              <a:rPr lang="en-US" sz="1400" b="1">
                <a:latin typeface="FUTURA MEDIUM" panose="020B0602020204020303" pitchFamily="34" charset="-79"/>
                <a:cs typeface="FUTURA MEDIUM" panose="020B0602020204020303" pitchFamily="34" charset="-79"/>
              </a:rPr>
              <a:t>AUTHOR</a:t>
            </a:r>
            <a:r>
              <a:rPr lang="en-US" sz="1400">
                <a:latin typeface="Futura Medium" panose="020B0602020204020303" pitchFamily="34" charset="-79"/>
                <a:cs typeface="Futura Medium" panose="020B0602020204020303" pitchFamily="34" charset="-79"/>
              </a:rPr>
              <a:t>:</a:t>
            </a:r>
          </a:p>
        </p:txBody>
      </p:sp>
      <p:sp>
        <p:nvSpPr>
          <p:cNvPr id="8" name="Segnaposto testo 7">
            <a:extLst>
              <a:ext uri="{FF2B5EF4-FFF2-40B4-BE49-F238E27FC236}">
                <a16:creationId xmlns:a16="http://schemas.microsoft.com/office/drawing/2014/main" id="{E80875EE-7D8E-8459-B8A8-BE24FBC04E9B}"/>
              </a:ext>
            </a:extLst>
          </p:cNvPr>
          <p:cNvSpPr>
            <a:spLocks noGrp="1"/>
          </p:cNvSpPr>
          <p:nvPr>
            <p:ph type="body" sz="quarter" idx="4294967295"/>
          </p:nvPr>
        </p:nvSpPr>
        <p:spPr>
          <a:xfrm>
            <a:off x="1596951" y="4113229"/>
            <a:ext cx="2587700" cy="243633"/>
          </a:xfrm>
        </p:spPr>
        <p:txBody>
          <a:bodyPr>
            <a:noAutofit/>
          </a:bodyPr>
          <a:lstStyle/>
          <a:p>
            <a:pPr marL="0" indent="0">
              <a:buNone/>
            </a:pPr>
            <a:r>
              <a:rPr lang="en-US" sz="1400">
                <a:latin typeface="Futura Medium" panose="020B0602020204020303" pitchFamily="34" charset="-79"/>
                <a:cs typeface="Futura Medium" panose="020B0602020204020303" pitchFamily="34" charset="-79"/>
              </a:rPr>
              <a:t>Adriane </a:t>
            </a:r>
            <a:r>
              <a:rPr lang="en-US" sz="1400" err="1">
                <a:latin typeface="Futura Medium" panose="020B0602020204020303" pitchFamily="34" charset="-79"/>
                <a:cs typeface="Futura Medium" panose="020B0602020204020303" pitchFamily="34" charset="-79"/>
              </a:rPr>
              <a:t>Replogle</a:t>
            </a:r>
            <a:endParaRPr lang="en-US" sz="1400">
              <a:latin typeface="Futura Medium" panose="020B0602020204020303" pitchFamily="34" charset="-79"/>
              <a:cs typeface="Futura Medium" panose="020B0602020204020303" pitchFamily="34" charset="-79"/>
            </a:endParaRPr>
          </a:p>
        </p:txBody>
      </p:sp>
      <p:sp>
        <p:nvSpPr>
          <p:cNvPr id="12" name="Segnaposto testo 11">
            <a:extLst>
              <a:ext uri="{FF2B5EF4-FFF2-40B4-BE49-F238E27FC236}">
                <a16:creationId xmlns:a16="http://schemas.microsoft.com/office/drawing/2014/main" id="{F385F343-45C1-2D10-C91B-85C300D38083}"/>
              </a:ext>
            </a:extLst>
          </p:cNvPr>
          <p:cNvSpPr>
            <a:spLocks noGrp="1"/>
          </p:cNvSpPr>
          <p:nvPr>
            <p:ph type="body" sz="quarter" idx="4294967295"/>
          </p:nvPr>
        </p:nvSpPr>
        <p:spPr>
          <a:xfrm>
            <a:off x="525240" y="4930594"/>
            <a:ext cx="1062402" cy="310593"/>
          </a:xfrm>
        </p:spPr>
        <p:txBody>
          <a:bodyPr>
            <a:normAutofit/>
          </a:bodyPr>
          <a:lstStyle/>
          <a:p>
            <a:pPr marL="0" indent="0" algn="r">
              <a:buNone/>
            </a:pPr>
            <a:r>
              <a:rPr lang="en-US" sz="1400" b="1">
                <a:latin typeface="FUTURA MEDIUM" panose="020B0602020204020303" pitchFamily="34" charset="-79"/>
                <a:cs typeface="FUTURA MEDIUM" panose="020B0602020204020303" pitchFamily="34" charset="-79"/>
              </a:rPr>
              <a:t>ADVISOR</a:t>
            </a:r>
            <a:r>
              <a:rPr lang="en-US" sz="1400">
                <a:latin typeface="Futura Medium" panose="020B0602020204020303" pitchFamily="34" charset="-79"/>
                <a:cs typeface="Futura Medium" panose="020B0602020204020303" pitchFamily="34" charset="-79"/>
              </a:rPr>
              <a:t>:</a:t>
            </a:r>
          </a:p>
        </p:txBody>
      </p:sp>
      <p:sp>
        <p:nvSpPr>
          <p:cNvPr id="13" name="Segnaposto testo 12">
            <a:extLst>
              <a:ext uri="{FF2B5EF4-FFF2-40B4-BE49-F238E27FC236}">
                <a16:creationId xmlns:a16="http://schemas.microsoft.com/office/drawing/2014/main" id="{17E23730-64DA-DE15-7D46-4FC94B36E9C0}"/>
              </a:ext>
            </a:extLst>
          </p:cNvPr>
          <p:cNvSpPr>
            <a:spLocks noGrp="1"/>
          </p:cNvSpPr>
          <p:nvPr>
            <p:ph type="body" sz="quarter" idx="4294967295"/>
          </p:nvPr>
        </p:nvSpPr>
        <p:spPr>
          <a:xfrm>
            <a:off x="1596950" y="4943046"/>
            <a:ext cx="4138831" cy="266489"/>
          </a:xfrm>
        </p:spPr>
        <p:txBody>
          <a:bodyPr>
            <a:noAutofit/>
          </a:bodyPr>
          <a:lstStyle/>
          <a:p>
            <a:pPr marL="0" indent="0">
              <a:buNone/>
            </a:pPr>
            <a:r>
              <a:rPr lang="en-US" sz="1400" dirty="0">
                <a:latin typeface="Futura Medium" panose="020B0602020204020303" pitchFamily="34" charset="-79"/>
                <a:cs typeface="Futura Medium" panose="020B0602020204020303" pitchFamily="34" charset="-79"/>
              </a:rPr>
              <a:t>Fabio </a:t>
            </a:r>
            <a:r>
              <a:rPr lang="en-US" sz="1400" dirty="0" err="1">
                <a:latin typeface="Futura Medium" panose="020B0602020204020303" pitchFamily="34" charset="-79"/>
                <a:cs typeface="Futura Medium" panose="020B0602020204020303" pitchFamily="34" charset="-79"/>
              </a:rPr>
              <a:t>Antonacci</a:t>
            </a:r>
            <a:r>
              <a:rPr lang="en-US" sz="1400" dirty="0">
                <a:latin typeface="Futura Medium" panose="020B0602020204020303" pitchFamily="34" charset="-79"/>
                <a:cs typeface="Futura Medium" panose="020B0602020204020303" pitchFamily="34" charset="-79"/>
              </a:rPr>
              <a:t>, Politecnico di Milano</a:t>
            </a:r>
          </a:p>
        </p:txBody>
      </p:sp>
      <p:sp>
        <p:nvSpPr>
          <p:cNvPr id="14" name="Segnaposto testo 13">
            <a:extLst>
              <a:ext uri="{FF2B5EF4-FFF2-40B4-BE49-F238E27FC236}">
                <a16:creationId xmlns:a16="http://schemas.microsoft.com/office/drawing/2014/main" id="{C13D32CF-06ED-1D23-18E7-4B068ABADD8C}"/>
              </a:ext>
            </a:extLst>
          </p:cNvPr>
          <p:cNvSpPr>
            <a:spLocks noGrp="1"/>
          </p:cNvSpPr>
          <p:nvPr>
            <p:ph type="body" sz="quarter" idx="4294967295"/>
          </p:nvPr>
        </p:nvSpPr>
        <p:spPr>
          <a:xfrm>
            <a:off x="53513" y="5209535"/>
            <a:ext cx="1534129" cy="306935"/>
          </a:xfrm>
        </p:spPr>
        <p:txBody>
          <a:bodyPr>
            <a:normAutofit/>
          </a:bodyPr>
          <a:lstStyle/>
          <a:p>
            <a:pPr marL="0" indent="0" algn="r">
              <a:buNone/>
            </a:pPr>
            <a:r>
              <a:rPr lang="en-US" sz="1400" b="1">
                <a:latin typeface="FUTURA MEDIUM" panose="020B0602020204020303" pitchFamily="34" charset="-79"/>
                <a:cs typeface="FUTURA MEDIUM" panose="020B0602020204020303" pitchFamily="34" charset="-79"/>
              </a:rPr>
              <a:t>CO-ADVISOR</a:t>
            </a:r>
            <a:r>
              <a:rPr lang="en-US" sz="1400">
                <a:latin typeface="Futura Medium" panose="020B0602020204020303" pitchFamily="34" charset="-79"/>
                <a:cs typeface="Futura Medium" panose="020B0602020204020303" pitchFamily="34" charset="-79"/>
              </a:rPr>
              <a:t>:</a:t>
            </a:r>
          </a:p>
        </p:txBody>
      </p:sp>
      <p:sp>
        <p:nvSpPr>
          <p:cNvPr id="15" name="Segnaposto testo 14">
            <a:extLst>
              <a:ext uri="{FF2B5EF4-FFF2-40B4-BE49-F238E27FC236}">
                <a16:creationId xmlns:a16="http://schemas.microsoft.com/office/drawing/2014/main" id="{7C81C4BD-65D8-38F7-E1A9-81DD2B15DD0C}"/>
              </a:ext>
            </a:extLst>
          </p:cNvPr>
          <p:cNvSpPr>
            <a:spLocks noGrp="1"/>
          </p:cNvSpPr>
          <p:nvPr>
            <p:ph type="body" sz="quarter" idx="4294967295"/>
          </p:nvPr>
        </p:nvSpPr>
        <p:spPr>
          <a:xfrm>
            <a:off x="1596950" y="5202558"/>
            <a:ext cx="3545065" cy="288951"/>
          </a:xfrm>
        </p:spPr>
        <p:txBody>
          <a:bodyPr>
            <a:noAutofit/>
          </a:bodyPr>
          <a:lstStyle/>
          <a:p>
            <a:pPr marL="0" indent="0">
              <a:buNone/>
            </a:pPr>
            <a:r>
              <a:rPr lang="en-US" sz="1400" dirty="0">
                <a:latin typeface="Futura Medium" panose="020B0602020204020303" pitchFamily="34" charset="-79"/>
                <a:cs typeface="Futura Medium" panose="020B0602020204020303" pitchFamily="34" charset="-79"/>
              </a:rPr>
              <a:t>Chiara </a:t>
            </a:r>
            <a:r>
              <a:rPr lang="en-US" sz="1400" dirty="0" err="1">
                <a:latin typeface="Futura Medium" panose="020B0602020204020303" pitchFamily="34" charset="-79"/>
                <a:cs typeface="Futura Medium" panose="020B0602020204020303" pitchFamily="34" charset="-79"/>
              </a:rPr>
              <a:t>Corsini</a:t>
            </a:r>
            <a:r>
              <a:rPr lang="en-US" sz="1400" dirty="0">
                <a:latin typeface="Futura Medium" panose="020B0602020204020303" pitchFamily="34" charset="-79"/>
                <a:cs typeface="Futura Medium" panose="020B0602020204020303" pitchFamily="34" charset="-79"/>
              </a:rPr>
              <a:t>, Luca Villa, Faital S.p.A.</a:t>
            </a:r>
          </a:p>
        </p:txBody>
      </p:sp>
      <p:pic>
        <p:nvPicPr>
          <p:cNvPr id="28" name="Immagine 27">
            <a:extLst>
              <a:ext uri="{FF2B5EF4-FFF2-40B4-BE49-F238E27FC236}">
                <a16:creationId xmlns:a16="http://schemas.microsoft.com/office/drawing/2014/main" id="{8ACE83EA-1259-11F5-9631-4B0303FF0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42495" y="3940480"/>
            <a:ext cx="1659430" cy="1659430"/>
          </a:xfrm>
          <a:prstGeom prst="rect">
            <a:avLst/>
          </a:prstGeom>
        </p:spPr>
      </p:pic>
      <p:cxnSp>
        <p:nvCxnSpPr>
          <p:cNvPr id="41" name="Connettore 1 6">
            <a:extLst>
              <a:ext uri="{FF2B5EF4-FFF2-40B4-BE49-F238E27FC236}">
                <a16:creationId xmlns:a16="http://schemas.microsoft.com/office/drawing/2014/main" id="{445A22BF-9ED0-A8E3-1AAB-0A0465083D69}"/>
              </a:ext>
            </a:extLst>
          </p:cNvPr>
          <p:cNvCxnSpPr>
            <a:cxnSpLocks/>
          </p:cNvCxnSpPr>
          <p:nvPr/>
        </p:nvCxnSpPr>
        <p:spPr>
          <a:xfrm>
            <a:off x="2815890" y="2390942"/>
            <a:ext cx="9376110" cy="0"/>
          </a:xfrm>
          <a:prstGeom prst="line">
            <a:avLst/>
          </a:prstGeom>
          <a:ln w="19050" cmpd="sng">
            <a:solidFill>
              <a:schemeClr val="bg1">
                <a:lumMod val="75000"/>
              </a:schemeClr>
            </a:solidFill>
            <a:prstDash val="sysDot"/>
          </a:ln>
        </p:spPr>
        <p:style>
          <a:lnRef idx="1">
            <a:schemeClr val="accent1"/>
          </a:lnRef>
          <a:fillRef idx="0">
            <a:schemeClr val="accent1"/>
          </a:fillRef>
          <a:effectRef idx="0">
            <a:schemeClr val="accent1"/>
          </a:effectRef>
          <a:fontRef idx="minor">
            <a:schemeClr val="tx1"/>
          </a:fontRef>
        </p:style>
      </p:cxnSp>
      <p:grpSp>
        <p:nvGrpSpPr>
          <p:cNvPr id="87" name="Elemento grafico 8">
            <a:extLst>
              <a:ext uri="{FF2B5EF4-FFF2-40B4-BE49-F238E27FC236}">
                <a16:creationId xmlns:a16="http://schemas.microsoft.com/office/drawing/2014/main" id="{342B1882-8B37-8A51-1846-AE698E42C8B9}"/>
              </a:ext>
            </a:extLst>
          </p:cNvPr>
          <p:cNvGrpSpPr>
            <a:grpSpLocks noChangeAspect="1"/>
          </p:cNvGrpSpPr>
          <p:nvPr/>
        </p:nvGrpSpPr>
        <p:grpSpPr>
          <a:xfrm>
            <a:off x="682786" y="914066"/>
            <a:ext cx="1828329" cy="1659430"/>
            <a:chOff x="4533817" y="783955"/>
            <a:chExt cx="3117319" cy="2830593"/>
          </a:xfrm>
        </p:grpSpPr>
        <p:sp>
          <p:nvSpPr>
            <p:cNvPr id="88" name="Figura a mano libera 11">
              <a:extLst>
                <a:ext uri="{FF2B5EF4-FFF2-40B4-BE49-F238E27FC236}">
                  <a16:creationId xmlns:a16="http://schemas.microsoft.com/office/drawing/2014/main" id="{EB8A73F1-A9D5-D1E7-BC88-3AB982254BF2}"/>
                </a:ext>
              </a:extLst>
            </p:cNvPr>
            <p:cNvSpPr/>
            <p:nvPr/>
          </p:nvSpPr>
          <p:spPr>
            <a:xfrm>
              <a:off x="4533817" y="845566"/>
              <a:ext cx="939659" cy="2707874"/>
            </a:xfrm>
            <a:custGeom>
              <a:avLst/>
              <a:gdLst>
                <a:gd name="connsiteX0" fmla="*/ 207228 w 939659"/>
                <a:gd name="connsiteY0" fmla="*/ 1633119 h 2707874"/>
                <a:gd name="connsiteX1" fmla="*/ 207228 w 939659"/>
                <a:gd name="connsiteY1" fmla="*/ 1352426 h 2707874"/>
                <a:gd name="connsiteX2" fmla="*/ 206725 w 939659"/>
                <a:gd name="connsiteY2" fmla="*/ 1352426 h 2707874"/>
                <a:gd name="connsiteX3" fmla="*/ 206725 w 939659"/>
                <a:gd name="connsiteY3" fmla="*/ 1074756 h 2707874"/>
                <a:gd name="connsiteX4" fmla="*/ 733438 w 939659"/>
                <a:gd name="connsiteY4" fmla="*/ 779122 h 2707874"/>
                <a:gd name="connsiteX5" fmla="*/ 733102 w 939659"/>
                <a:gd name="connsiteY5" fmla="*/ 779626 h 2707874"/>
                <a:gd name="connsiteX6" fmla="*/ 939659 w 939659"/>
                <a:gd name="connsiteY6" fmla="*/ 779626 h 2707874"/>
                <a:gd name="connsiteX7" fmla="*/ 939659 w 939659"/>
                <a:gd name="connsiteY7" fmla="*/ 0 h 2707874"/>
                <a:gd name="connsiteX8" fmla="*/ 734780 w 939659"/>
                <a:gd name="connsiteY8" fmla="*/ 77560 h 2707874"/>
                <a:gd name="connsiteX9" fmla="*/ 733941 w 939659"/>
                <a:gd name="connsiteY9" fmla="*/ 541575 h 2707874"/>
                <a:gd name="connsiteX10" fmla="*/ 0 w 939659"/>
                <a:gd name="connsiteY10" fmla="*/ 953380 h 2707874"/>
                <a:gd name="connsiteX11" fmla="*/ 0 w 939659"/>
                <a:gd name="connsiteY11" fmla="*/ 953884 h 2707874"/>
                <a:gd name="connsiteX12" fmla="*/ 0 w 939659"/>
                <a:gd name="connsiteY12" fmla="*/ 1355952 h 2707874"/>
                <a:gd name="connsiteX13" fmla="*/ 503 w 939659"/>
                <a:gd name="connsiteY13" fmla="*/ 1355952 h 2707874"/>
                <a:gd name="connsiteX14" fmla="*/ 503 w 939659"/>
                <a:gd name="connsiteY14" fmla="*/ 1754494 h 2707874"/>
                <a:gd name="connsiteX15" fmla="*/ 733941 w 939659"/>
                <a:gd name="connsiteY15" fmla="*/ 2166299 h 2707874"/>
                <a:gd name="connsiteX16" fmla="*/ 734780 w 939659"/>
                <a:gd name="connsiteY16" fmla="*/ 2630818 h 2707874"/>
                <a:gd name="connsiteX17" fmla="*/ 939659 w 939659"/>
                <a:gd name="connsiteY17" fmla="*/ 2708210 h 2707874"/>
                <a:gd name="connsiteX18" fmla="*/ 939659 w 939659"/>
                <a:gd name="connsiteY18" fmla="*/ 1928752 h 2707874"/>
                <a:gd name="connsiteX19" fmla="*/ 733941 w 939659"/>
                <a:gd name="connsiteY19" fmla="*/ 1928752 h 270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659" h="2707874">
                  <a:moveTo>
                    <a:pt x="207228" y="1633119"/>
                  </a:moveTo>
                  <a:lnTo>
                    <a:pt x="207228" y="1352426"/>
                  </a:lnTo>
                  <a:lnTo>
                    <a:pt x="206725" y="1352426"/>
                  </a:lnTo>
                  <a:lnTo>
                    <a:pt x="206725" y="1074756"/>
                  </a:lnTo>
                  <a:lnTo>
                    <a:pt x="733438" y="779122"/>
                  </a:lnTo>
                  <a:lnTo>
                    <a:pt x="733102" y="779626"/>
                  </a:lnTo>
                  <a:lnTo>
                    <a:pt x="939659" y="779626"/>
                  </a:lnTo>
                  <a:lnTo>
                    <a:pt x="939659" y="0"/>
                  </a:lnTo>
                  <a:lnTo>
                    <a:pt x="734780" y="77560"/>
                  </a:lnTo>
                  <a:lnTo>
                    <a:pt x="733941" y="541575"/>
                  </a:lnTo>
                  <a:lnTo>
                    <a:pt x="0" y="953380"/>
                  </a:lnTo>
                  <a:lnTo>
                    <a:pt x="0" y="953884"/>
                  </a:lnTo>
                  <a:lnTo>
                    <a:pt x="0" y="1355952"/>
                  </a:lnTo>
                  <a:lnTo>
                    <a:pt x="503" y="1355952"/>
                  </a:lnTo>
                  <a:lnTo>
                    <a:pt x="503" y="1754494"/>
                  </a:lnTo>
                  <a:lnTo>
                    <a:pt x="733941" y="2166299"/>
                  </a:lnTo>
                  <a:lnTo>
                    <a:pt x="734780" y="2630818"/>
                  </a:lnTo>
                  <a:lnTo>
                    <a:pt x="939659" y="2708210"/>
                  </a:lnTo>
                  <a:lnTo>
                    <a:pt x="939659" y="1928752"/>
                  </a:lnTo>
                  <a:lnTo>
                    <a:pt x="733941" y="1928752"/>
                  </a:lnTo>
                  <a:close/>
                </a:path>
              </a:pathLst>
            </a:custGeom>
            <a:solidFill>
              <a:srgbClr val="0079C1"/>
            </a:solidFill>
            <a:ln w="1673" cap="flat">
              <a:noFill/>
              <a:prstDash val="solid"/>
              <a:miter/>
            </a:ln>
          </p:spPr>
          <p:txBody>
            <a:bodyPr wrap="square" lIns="0" tIns="0" rIns="0" bIns="0" rtlCol="0" anchor="ctr"/>
            <a:lstStyle/>
            <a:p>
              <a:endParaRPr lang="en-US"/>
            </a:p>
          </p:txBody>
        </p:sp>
        <p:sp>
          <p:nvSpPr>
            <p:cNvPr id="89" name="Figura a mano libera 12">
              <a:extLst>
                <a:ext uri="{FF2B5EF4-FFF2-40B4-BE49-F238E27FC236}">
                  <a16:creationId xmlns:a16="http://schemas.microsoft.com/office/drawing/2014/main" id="{92A04B28-9793-52BE-83E1-F5253D1A9684}"/>
                </a:ext>
              </a:extLst>
            </p:cNvPr>
            <p:cNvSpPr/>
            <p:nvPr/>
          </p:nvSpPr>
          <p:spPr>
            <a:xfrm>
              <a:off x="5001129" y="1786859"/>
              <a:ext cx="1884352" cy="807494"/>
            </a:xfrm>
            <a:custGeom>
              <a:avLst/>
              <a:gdLst>
                <a:gd name="connsiteX0" fmla="*/ 1725617 w 1884352"/>
                <a:gd name="connsiteY0" fmla="*/ 10241 h 807493"/>
                <a:gd name="connsiteX1" fmla="*/ 1725617 w 1884352"/>
                <a:gd name="connsiteY1" fmla="*/ 655564 h 807493"/>
                <a:gd name="connsiteX2" fmla="*/ 1678970 w 1884352"/>
                <a:gd name="connsiteY2" fmla="*/ 655564 h 807493"/>
                <a:gd name="connsiteX3" fmla="*/ 1678970 w 1884352"/>
                <a:gd name="connsiteY3" fmla="*/ 289254 h 807493"/>
                <a:gd name="connsiteX4" fmla="*/ 1678970 w 1884352"/>
                <a:gd name="connsiteY4" fmla="*/ 289254 h 807493"/>
                <a:gd name="connsiteX5" fmla="*/ 1602790 w 1884352"/>
                <a:gd name="connsiteY5" fmla="*/ 211023 h 807493"/>
                <a:gd name="connsiteX6" fmla="*/ 1602790 w 1884352"/>
                <a:gd name="connsiteY6" fmla="*/ 210519 h 807493"/>
                <a:gd name="connsiteX7" fmla="*/ 1105442 w 1884352"/>
                <a:gd name="connsiteY7" fmla="*/ 210519 h 807493"/>
                <a:gd name="connsiteX8" fmla="*/ 1105442 w 1884352"/>
                <a:gd name="connsiteY8" fmla="*/ 10241 h 807493"/>
                <a:gd name="connsiteX9" fmla="*/ 945868 w 1884352"/>
                <a:gd name="connsiteY9" fmla="*/ 10241 h 807493"/>
                <a:gd name="connsiteX10" fmla="*/ 945868 w 1884352"/>
                <a:gd name="connsiteY10" fmla="*/ 211023 h 807493"/>
                <a:gd name="connsiteX11" fmla="*/ 750888 w 1884352"/>
                <a:gd name="connsiteY11" fmla="*/ 211023 h 807493"/>
                <a:gd name="connsiteX12" fmla="*/ 750888 w 1884352"/>
                <a:gd name="connsiteY12" fmla="*/ 648513 h 807493"/>
                <a:gd name="connsiteX13" fmla="*/ 714644 w 1884352"/>
                <a:gd name="connsiteY13" fmla="*/ 648513 h 807493"/>
                <a:gd name="connsiteX14" fmla="*/ 714644 w 1884352"/>
                <a:gd name="connsiteY14" fmla="*/ 292108 h 807493"/>
                <a:gd name="connsiteX15" fmla="*/ 714477 w 1884352"/>
                <a:gd name="connsiteY15" fmla="*/ 292108 h 807493"/>
                <a:gd name="connsiteX16" fmla="*/ 714477 w 1884352"/>
                <a:gd name="connsiteY16" fmla="*/ 291269 h 807493"/>
                <a:gd name="connsiteX17" fmla="*/ 634270 w 1884352"/>
                <a:gd name="connsiteY17" fmla="*/ 211023 h 807493"/>
                <a:gd name="connsiteX18" fmla="*/ 634102 w 1884352"/>
                <a:gd name="connsiteY18" fmla="*/ 211023 h 807493"/>
                <a:gd name="connsiteX19" fmla="*/ 634102 w 1884352"/>
                <a:gd name="connsiteY19" fmla="*/ 211023 h 807493"/>
                <a:gd name="connsiteX20" fmla="*/ 224679 w 1884352"/>
                <a:gd name="connsiteY20" fmla="*/ 211023 h 807493"/>
                <a:gd name="connsiteX21" fmla="*/ 224679 w 1884352"/>
                <a:gd name="connsiteY21" fmla="*/ 210183 h 807493"/>
                <a:gd name="connsiteX22" fmla="*/ 271998 w 1884352"/>
                <a:gd name="connsiteY22" fmla="*/ 159820 h 807493"/>
                <a:gd name="connsiteX23" fmla="*/ 298510 w 1884352"/>
                <a:gd name="connsiteY23" fmla="*/ 159820 h 807493"/>
                <a:gd name="connsiteX24" fmla="*/ 298510 w 1884352"/>
                <a:gd name="connsiteY24" fmla="*/ 168 h 807493"/>
                <a:gd name="connsiteX25" fmla="*/ 154373 w 1884352"/>
                <a:gd name="connsiteY25" fmla="*/ 168 h 807493"/>
                <a:gd name="connsiteX26" fmla="*/ 149674 w 1884352"/>
                <a:gd name="connsiteY26" fmla="*/ 0 h 807493"/>
                <a:gd name="connsiteX27" fmla="*/ 65273 w 1884352"/>
                <a:gd name="connsiteY27" fmla="*/ 81253 h 807493"/>
                <a:gd name="connsiteX28" fmla="*/ 65105 w 1884352"/>
                <a:gd name="connsiteY28" fmla="*/ 81253 h 807493"/>
                <a:gd name="connsiteX29" fmla="*/ 65105 w 1884352"/>
                <a:gd name="connsiteY29" fmla="*/ 211023 h 807493"/>
                <a:gd name="connsiteX30" fmla="*/ 0 w 1884352"/>
                <a:gd name="connsiteY30" fmla="*/ 211023 h 807493"/>
                <a:gd name="connsiteX31" fmla="*/ 0 w 1884352"/>
                <a:gd name="connsiteY31" fmla="*/ 370675 h 807493"/>
                <a:gd name="connsiteX32" fmla="*/ 65105 w 1884352"/>
                <a:gd name="connsiteY32" fmla="*/ 370675 h 807493"/>
                <a:gd name="connsiteX33" fmla="*/ 65105 w 1884352"/>
                <a:gd name="connsiteY33" fmla="*/ 808333 h 807493"/>
                <a:gd name="connsiteX34" fmla="*/ 224679 w 1884352"/>
                <a:gd name="connsiteY34" fmla="*/ 808333 h 807493"/>
                <a:gd name="connsiteX35" fmla="*/ 224679 w 1884352"/>
                <a:gd name="connsiteY35" fmla="*/ 370507 h 807493"/>
                <a:gd name="connsiteX36" fmla="*/ 539465 w 1884352"/>
                <a:gd name="connsiteY36" fmla="*/ 370507 h 807493"/>
                <a:gd name="connsiteX37" fmla="*/ 555238 w 1884352"/>
                <a:gd name="connsiteY37" fmla="*/ 387295 h 807493"/>
                <a:gd name="connsiteX38" fmla="*/ 555238 w 1884352"/>
                <a:gd name="connsiteY38" fmla="*/ 396192 h 807493"/>
                <a:gd name="connsiteX39" fmla="*/ 539801 w 1884352"/>
                <a:gd name="connsiteY39" fmla="*/ 412141 h 807493"/>
                <a:gd name="connsiteX40" fmla="*/ 432075 w 1884352"/>
                <a:gd name="connsiteY40" fmla="*/ 412141 h 807493"/>
                <a:gd name="connsiteX41" fmla="*/ 432075 w 1884352"/>
                <a:gd name="connsiteY41" fmla="*/ 412477 h 807493"/>
                <a:gd name="connsiteX42" fmla="*/ 236089 w 1884352"/>
                <a:gd name="connsiteY42" fmla="*/ 610405 h 807493"/>
                <a:gd name="connsiteX43" fmla="*/ 433921 w 1884352"/>
                <a:gd name="connsiteY43" fmla="*/ 808333 h 807493"/>
                <a:gd name="connsiteX44" fmla="*/ 441304 w 1884352"/>
                <a:gd name="connsiteY44" fmla="*/ 808165 h 807493"/>
                <a:gd name="connsiteX45" fmla="*/ 751056 w 1884352"/>
                <a:gd name="connsiteY45" fmla="*/ 808165 h 807493"/>
                <a:gd name="connsiteX46" fmla="*/ 752902 w 1884352"/>
                <a:gd name="connsiteY46" fmla="*/ 808165 h 807493"/>
                <a:gd name="connsiteX47" fmla="*/ 910631 w 1884352"/>
                <a:gd name="connsiteY47" fmla="*/ 808165 h 807493"/>
                <a:gd name="connsiteX48" fmla="*/ 910631 w 1884352"/>
                <a:gd name="connsiteY48" fmla="*/ 370171 h 807493"/>
                <a:gd name="connsiteX49" fmla="*/ 946035 w 1884352"/>
                <a:gd name="connsiteY49" fmla="*/ 370171 h 807493"/>
                <a:gd name="connsiteX50" fmla="*/ 946035 w 1884352"/>
                <a:gd name="connsiteY50" fmla="*/ 726073 h 807493"/>
                <a:gd name="connsiteX51" fmla="*/ 946035 w 1884352"/>
                <a:gd name="connsiteY51" fmla="*/ 727920 h 807493"/>
                <a:gd name="connsiteX52" fmla="*/ 946035 w 1884352"/>
                <a:gd name="connsiteY52" fmla="*/ 729766 h 807493"/>
                <a:gd name="connsiteX53" fmla="*/ 946035 w 1884352"/>
                <a:gd name="connsiteY53" fmla="*/ 732117 h 807493"/>
                <a:gd name="connsiteX54" fmla="*/ 946035 w 1884352"/>
                <a:gd name="connsiteY54" fmla="*/ 732117 h 807493"/>
                <a:gd name="connsiteX55" fmla="*/ 1023390 w 1884352"/>
                <a:gd name="connsiteY55" fmla="*/ 808165 h 807493"/>
                <a:gd name="connsiteX56" fmla="*/ 1023390 w 1884352"/>
                <a:gd name="connsiteY56" fmla="*/ 808165 h 807493"/>
                <a:gd name="connsiteX57" fmla="*/ 1193032 w 1884352"/>
                <a:gd name="connsiteY57" fmla="*/ 808165 h 807493"/>
                <a:gd name="connsiteX58" fmla="*/ 1193032 w 1884352"/>
                <a:gd name="connsiteY58" fmla="*/ 648513 h 807493"/>
                <a:gd name="connsiteX59" fmla="*/ 1105274 w 1884352"/>
                <a:gd name="connsiteY59" fmla="*/ 648513 h 807493"/>
                <a:gd name="connsiteX60" fmla="*/ 1105274 w 1884352"/>
                <a:gd name="connsiteY60" fmla="*/ 370171 h 807493"/>
                <a:gd name="connsiteX61" fmla="*/ 1503958 w 1884352"/>
                <a:gd name="connsiteY61" fmla="*/ 370171 h 807493"/>
                <a:gd name="connsiteX62" fmla="*/ 1519395 w 1884352"/>
                <a:gd name="connsiteY62" fmla="*/ 385448 h 807493"/>
                <a:gd name="connsiteX63" fmla="*/ 1519395 w 1884352"/>
                <a:gd name="connsiteY63" fmla="*/ 397535 h 807493"/>
                <a:gd name="connsiteX64" fmla="*/ 1504629 w 1884352"/>
                <a:gd name="connsiteY64" fmla="*/ 411973 h 807493"/>
                <a:gd name="connsiteX65" fmla="*/ 1403281 w 1884352"/>
                <a:gd name="connsiteY65" fmla="*/ 411973 h 807493"/>
                <a:gd name="connsiteX66" fmla="*/ 1403281 w 1884352"/>
                <a:gd name="connsiteY66" fmla="*/ 412309 h 807493"/>
                <a:gd name="connsiteX67" fmla="*/ 1207630 w 1884352"/>
                <a:gd name="connsiteY67" fmla="*/ 610237 h 807493"/>
                <a:gd name="connsiteX68" fmla="*/ 1405126 w 1884352"/>
                <a:gd name="connsiteY68" fmla="*/ 808165 h 807493"/>
                <a:gd name="connsiteX69" fmla="*/ 1412341 w 1884352"/>
                <a:gd name="connsiteY69" fmla="*/ 807997 h 807493"/>
                <a:gd name="connsiteX70" fmla="*/ 1885359 w 1884352"/>
                <a:gd name="connsiteY70" fmla="*/ 807997 h 807493"/>
                <a:gd name="connsiteX71" fmla="*/ 1885359 w 1884352"/>
                <a:gd name="connsiteY71" fmla="*/ 807997 h 807493"/>
                <a:gd name="connsiteX72" fmla="*/ 1885359 w 1884352"/>
                <a:gd name="connsiteY72" fmla="*/ 655396 h 807493"/>
                <a:gd name="connsiteX73" fmla="*/ 1885359 w 1884352"/>
                <a:gd name="connsiteY73" fmla="*/ 10241 h 807493"/>
                <a:gd name="connsiteX74" fmla="*/ 1725617 w 1884352"/>
                <a:gd name="connsiteY74" fmla="*/ 10241 h 807493"/>
                <a:gd name="connsiteX75" fmla="*/ 554231 w 1884352"/>
                <a:gd name="connsiteY75" fmla="*/ 647842 h 807493"/>
                <a:gd name="connsiteX76" fmla="*/ 452211 w 1884352"/>
                <a:gd name="connsiteY76" fmla="*/ 647842 h 807493"/>
                <a:gd name="connsiteX77" fmla="*/ 452211 w 1884352"/>
                <a:gd name="connsiteY77" fmla="*/ 647842 h 807493"/>
                <a:gd name="connsiteX78" fmla="*/ 413953 w 1884352"/>
                <a:gd name="connsiteY78" fmla="*/ 610069 h 807493"/>
                <a:gd name="connsiteX79" fmla="*/ 452211 w 1884352"/>
                <a:gd name="connsiteY79" fmla="*/ 573136 h 807493"/>
                <a:gd name="connsiteX80" fmla="*/ 554231 w 1884352"/>
                <a:gd name="connsiteY80" fmla="*/ 573136 h 807493"/>
                <a:gd name="connsiteX81" fmla="*/ 554231 w 1884352"/>
                <a:gd name="connsiteY81" fmla="*/ 647842 h 807493"/>
                <a:gd name="connsiteX82" fmla="*/ 1514529 w 1884352"/>
                <a:gd name="connsiteY82" fmla="*/ 648009 h 807493"/>
                <a:gd name="connsiteX83" fmla="*/ 1419557 w 1884352"/>
                <a:gd name="connsiteY83" fmla="*/ 648009 h 807493"/>
                <a:gd name="connsiteX84" fmla="*/ 1419389 w 1884352"/>
                <a:gd name="connsiteY84" fmla="*/ 648009 h 807493"/>
                <a:gd name="connsiteX85" fmla="*/ 1373748 w 1884352"/>
                <a:gd name="connsiteY85" fmla="*/ 610237 h 807493"/>
                <a:gd name="connsiteX86" fmla="*/ 1412509 w 1884352"/>
                <a:gd name="connsiteY86" fmla="*/ 572464 h 807493"/>
                <a:gd name="connsiteX87" fmla="*/ 1413348 w 1884352"/>
                <a:gd name="connsiteY87" fmla="*/ 572464 h 807493"/>
                <a:gd name="connsiteX88" fmla="*/ 1514529 w 1884352"/>
                <a:gd name="connsiteY88" fmla="*/ 572464 h 807493"/>
                <a:gd name="connsiteX89" fmla="*/ 1514529 w 1884352"/>
                <a:gd name="connsiteY89" fmla="*/ 648009 h 80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884352" h="807493">
                  <a:moveTo>
                    <a:pt x="1725617" y="10241"/>
                  </a:moveTo>
                  <a:lnTo>
                    <a:pt x="1725617" y="655564"/>
                  </a:lnTo>
                  <a:lnTo>
                    <a:pt x="1678970" y="655564"/>
                  </a:lnTo>
                  <a:lnTo>
                    <a:pt x="1678970" y="289254"/>
                  </a:lnTo>
                  <a:lnTo>
                    <a:pt x="1678970" y="289254"/>
                  </a:lnTo>
                  <a:cubicBezTo>
                    <a:pt x="1677795" y="247284"/>
                    <a:pt x="1644571" y="213205"/>
                    <a:pt x="1602790" y="211023"/>
                  </a:cubicBezTo>
                  <a:lnTo>
                    <a:pt x="1602790" y="210519"/>
                  </a:lnTo>
                  <a:lnTo>
                    <a:pt x="1105442" y="210519"/>
                  </a:lnTo>
                  <a:lnTo>
                    <a:pt x="1105442" y="10241"/>
                  </a:lnTo>
                  <a:lnTo>
                    <a:pt x="945868" y="10241"/>
                  </a:lnTo>
                  <a:lnTo>
                    <a:pt x="945868" y="211023"/>
                  </a:lnTo>
                  <a:lnTo>
                    <a:pt x="750888" y="211023"/>
                  </a:lnTo>
                  <a:lnTo>
                    <a:pt x="750888" y="648513"/>
                  </a:lnTo>
                  <a:lnTo>
                    <a:pt x="714644" y="648513"/>
                  </a:lnTo>
                  <a:lnTo>
                    <a:pt x="714644" y="292108"/>
                  </a:lnTo>
                  <a:lnTo>
                    <a:pt x="714477" y="292108"/>
                  </a:lnTo>
                  <a:cubicBezTo>
                    <a:pt x="714477" y="291772"/>
                    <a:pt x="714477" y="291436"/>
                    <a:pt x="714477" y="291269"/>
                  </a:cubicBezTo>
                  <a:cubicBezTo>
                    <a:pt x="714477" y="246949"/>
                    <a:pt x="678568" y="211023"/>
                    <a:pt x="634270" y="211023"/>
                  </a:cubicBezTo>
                  <a:cubicBezTo>
                    <a:pt x="634270" y="211023"/>
                    <a:pt x="634270" y="211023"/>
                    <a:pt x="634102" y="211023"/>
                  </a:cubicBezTo>
                  <a:lnTo>
                    <a:pt x="634102" y="211023"/>
                  </a:lnTo>
                  <a:lnTo>
                    <a:pt x="224679" y="211023"/>
                  </a:lnTo>
                  <a:lnTo>
                    <a:pt x="224679" y="210183"/>
                  </a:lnTo>
                  <a:cubicBezTo>
                    <a:pt x="229545" y="185673"/>
                    <a:pt x="248003" y="166199"/>
                    <a:pt x="271998" y="159820"/>
                  </a:cubicBezTo>
                  <a:lnTo>
                    <a:pt x="298510" y="159820"/>
                  </a:lnTo>
                  <a:lnTo>
                    <a:pt x="298510" y="168"/>
                  </a:lnTo>
                  <a:lnTo>
                    <a:pt x="154373" y="168"/>
                  </a:lnTo>
                  <a:cubicBezTo>
                    <a:pt x="152862" y="0"/>
                    <a:pt x="151184" y="0"/>
                    <a:pt x="149674" y="0"/>
                  </a:cubicBezTo>
                  <a:cubicBezTo>
                    <a:pt x="104202" y="0"/>
                    <a:pt x="67119" y="36094"/>
                    <a:pt x="65273" y="81253"/>
                  </a:cubicBezTo>
                  <a:lnTo>
                    <a:pt x="65105" y="81253"/>
                  </a:lnTo>
                  <a:lnTo>
                    <a:pt x="65105" y="211023"/>
                  </a:lnTo>
                  <a:lnTo>
                    <a:pt x="0" y="211023"/>
                  </a:lnTo>
                  <a:lnTo>
                    <a:pt x="0" y="370675"/>
                  </a:lnTo>
                  <a:lnTo>
                    <a:pt x="65105" y="370675"/>
                  </a:lnTo>
                  <a:lnTo>
                    <a:pt x="65105" y="808333"/>
                  </a:lnTo>
                  <a:lnTo>
                    <a:pt x="224679" y="808333"/>
                  </a:lnTo>
                  <a:lnTo>
                    <a:pt x="224679" y="370507"/>
                  </a:lnTo>
                  <a:lnTo>
                    <a:pt x="539465" y="370507"/>
                  </a:lnTo>
                  <a:cubicBezTo>
                    <a:pt x="547855" y="373025"/>
                    <a:pt x="553896" y="379237"/>
                    <a:pt x="555238" y="387295"/>
                  </a:cubicBezTo>
                  <a:lnTo>
                    <a:pt x="555238" y="396192"/>
                  </a:lnTo>
                  <a:cubicBezTo>
                    <a:pt x="553560" y="403747"/>
                    <a:pt x="547855" y="409790"/>
                    <a:pt x="539801" y="412141"/>
                  </a:cubicBezTo>
                  <a:lnTo>
                    <a:pt x="432075" y="412141"/>
                  </a:lnTo>
                  <a:lnTo>
                    <a:pt x="432075" y="412477"/>
                  </a:lnTo>
                  <a:cubicBezTo>
                    <a:pt x="323511" y="413484"/>
                    <a:pt x="236089" y="501452"/>
                    <a:pt x="236089" y="610405"/>
                  </a:cubicBezTo>
                  <a:cubicBezTo>
                    <a:pt x="236089" y="719861"/>
                    <a:pt x="324518" y="808333"/>
                    <a:pt x="433921" y="808333"/>
                  </a:cubicBezTo>
                  <a:cubicBezTo>
                    <a:pt x="436438" y="808333"/>
                    <a:pt x="438787" y="808333"/>
                    <a:pt x="441304" y="808165"/>
                  </a:cubicBezTo>
                  <a:lnTo>
                    <a:pt x="751056" y="808165"/>
                  </a:lnTo>
                  <a:lnTo>
                    <a:pt x="752902" y="808165"/>
                  </a:lnTo>
                  <a:lnTo>
                    <a:pt x="910631" y="808165"/>
                  </a:lnTo>
                  <a:lnTo>
                    <a:pt x="910631" y="370171"/>
                  </a:lnTo>
                  <a:lnTo>
                    <a:pt x="946035" y="370171"/>
                  </a:lnTo>
                  <a:lnTo>
                    <a:pt x="946035" y="726073"/>
                  </a:lnTo>
                  <a:cubicBezTo>
                    <a:pt x="946035" y="726744"/>
                    <a:pt x="946035" y="727248"/>
                    <a:pt x="946035" y="727920"/>
                  </a:cubicBezTo>
                  <a:cubicBezTo>
                    <a:pt x="946035" y="728591"/>
                    <a:pt x="946035" y="729095"/>
                    <a:pt x="946035" y="729766"/>
                  </a:cubicBezTo>
                  <a:lnTo>
                    <a:pt x="946035" y="732117"/>
                  </a:lnTo>
                  <a:lnTo>
                    <a:pt x="946035" y="732117"/>
                  </a:lnTo>
                  <a:cubicBezTo>
                    <a:pt x="948217" y="773582"/>
                    <a:pt x="981776" y="806822"/>
                    <a:pt x="1023390" y="808165"/>
                  </a:cubicBezTo>
                  <a:lnTo>
                    <a:pt x="1023390" y="808165"/>
                  </a:lnTo>
                  <a:lnTo>
                    <a:pt x="1193032" y="808165"/>
                  </a:lnTo>
                  <a:lnTo>
                    <a:pt x="1193032" y="648513"/>
                  </a:lnTo>
                  <a:lnTo>
                    <a:pt x="1105274" y="648513"/>
                  </a:lnTo>
                  <a:lnTo>
                    <a:pt x="1105274" y="370171"/>
                  </a:lnTo>
                  <a:lnTo>
                    <a:pt x="1503958" y="370171"/>
                  </a:lnTo>
                  <a:cubicBezTo>
                    <a:pt x="1511845" y="372522"/>
                    <a:pt x="1517550" y="378229"/>
                    <a:pt x="1519395" y="385448"/>
                  </a:cubicBezTo>
                  <a:lnTo>
                    <a:pt x="1519395" y="397535"/>
                  </a:lnTo>
                  <a:cubicBezTo>
                    <a:pt x="1517382" y="404418"/>
                    <a:pt x="1512012" y="409623"/>
                    <a:pt x="1504629" y="411973"/>
                  </a:cubicBezTo>
                  <a:lnTo>
                    <a:pt x="1403281" y="411973"/>
                  </a:lnTo>
                  <a:lnTo>
                    <a:pt x="1403281" y="412309"/>
                  </a:lnTo>
                  <a:cubicBezTo>
                    <a:pt x="1295052" y="413148"/>
                    <a:pt x="1207630" y="501284"/>
                    <a:pt x="1207630" y="610237"/>
                  </a:cubicBezTo>
                  <a:cubicBezTo>
                    <a:pt x="1207630" y="719694"/>
                    <a:pt x="1296059" y="808165"/>
                    <a:pt x="1405126" y="808165"/>
                  </a:cubicBezTo>
                  <a:cubicBezTo>
                    <a:pt x="1407475" y="808165"/>
                    <a:pt x="1409824" y="808165"/>
                    <a:pt x="1412341" y="807997"/>
                  </a:cubicBezTo>
                  <a:lnTo>
                    <a:pt x="1885359" y="807997"/>
                  </a:lnTo>
                  <a:lnTo>
                    <a:pt x="1885359" y="807997"/>
                  </a:lnTo>
                  <a:lnTo>
                    <a:pt x="1885359" y="655396"/>
                  </a:lnTo>
                  <a:lnTo>
                    <a:pt x="1885359" y="10241"/>
                  </a:lnTo>
                  <a:lnTo>
                    <a:pt x="1725617" y="10241"/>
                  </a:lnTo>
                  <a:close/>
                  <a:moveTo>
                    <a:pt x="554231" y="647842"/>
                  </a:moveTo>
                  <a:lnTo>
                    <a:pt x="452211" y="647842"/>
                  </a:lnTo>
                  <a:lnTo>
                    <a:pt x="452211" y="647842"/>
                  </a:lnTo>
                  <a:cubicBezTo>
                    <a:pt x="430733" y="648345"/>
                    <a:pt x="413953" y="631222"/>
                    <a:pt x="413953" y="610069"/>
                  </a:cubicBezTo>
                  <a:cubicBezTo>
                    <a:pt x="413953" y="587909"/>
                    <a:pt x="434089" y="573136"/>
                    <a:pt x="452211" y="573136"/>
                  </a:cubicBezTo>
                  <a:lnTo>
                    <a:pt x="554231" y="573136"/>
                  </a:lnTo>
                  <a:lnTo>
                    <a:pt x="554231" y="647842"/>
                  </a:lnTo>
                  <a:close/>
                  <a:moveTo>
                    <a:pt x="1514529" y="648009"/>
                  </a:moveTo>
                  <a:lnTo>
                    <a:pt x="1419557" y="648009"/>
                  </a:lnTo>
                  <a:cubicBezTo>
                    <a:pt x="1419557" y="648009"/>
                    <a:pt x="1421235" y="648009"/>
                    <a:pt x="1419389" y="648009"/>
                  </a:cubicBezTo>
                  <a:cubicBezTo>
                    <a:pt x="1398247" y="648009"/>
                    <a:pt x="1373748" y="631222"/>
                    <a:pt x="1373748" y="610237"/>
                  </a:cubicBezTo>
                  <a:cubicBezTo>
                    <a:pt x="1373748" y="589420"/>
                    <a:pt x="1391367" y="572464"/>
                    <a:pt x="1412509" y="572464"/>
                  </a:cubicBezTo>
                  <a:lnTo>
                    <a:pt x="1413348" y="572464"/>
                  </a:lnTo>
                  <a:lnTo>
                    <a:pt x="1514529" y="572464"/>
                  </a:lnTo>
                  <a:lnTo>
                    <a:pt x="1514529" y="648009"/>
                  </a:lnTo>
                  <a:close/>
                </a:path>
              </a:pathLst>
            </a:custGeom>
            <a:solidFill>
              <a:srgbClr val="0079C1"/>
            </a:solidFill>
            <a:ln w="1673" cap="flat">
              <a:noFill/>
              <a:prstDash val="solid"/>
              <a:miter/>
            </a:ln>
          </p:spPr>
          <p:txBody>
            <a:bodyPr wrap="square" lIns="0" tIns="0" rIns="0" bIns="0" rtlCol="0" anchor="ctr"/>
            <a:lstStyle/>
            <a:p>
              <a:endParaRPr lang="en-US"/>
            </a:p>
          </p:txBody>
        </p:sp>
        <p:sp>
          <p:nvSpPr>
            <p:cNvPr id="90" name="Figura a mano libera 13">
              <a:extLst>
                <a:ext uri="{FF2B5EF4-FFF2-40B4-BE49-F238E27FC236}">
                  <a16:creationId xmlns:a16="http://schemas.microsoft.com/office/drawing/2014/main" id="{1A075401-E8AB-101B-8DE2-3EC01A87D3EE}"/>
                </a:ext>
              </a:extLst>
            </p:cNvPr>
            <p:cNvSpPr/>
            <p:nvPr/>
          </p:nvSpPr>
          <p:spPr>
            <a:xfrm>
              <a:off x="5751850" y="1796931"/>
              <a:ext cx="162762" cy="167878"/>
            </a:xfrm>
            <a:custGeom>
              <a:avLst/>
              <a:gdLst>
                <a:gd name="connsiteX0" fmla="*/ 0 w 162762"/>
                <a:gd name="connsiteY0" fmla="*/ 0 h 167878"/>
                <a:gd name="connsiteX1" fmla="*/ 163098 w 162762"/>
                <a:gd name="connsiteY1" fmla="*/ 0 h 167878"/>
                <a:gd name="connsiteX2" fmla="*/ 163098 w 162762"/>
                <a:gd name="connsiteY2" fmla="*/ 169221 h 167878"/>
                <a:gd name="connsiteX3" fmla="*/ 0 w 162762"/>
                <a:gd name="connsiteY3" fmla="*/ 169221 h 167878"/>
              </a:gdLst>
              <a:ahLst/>
              <a:cxnLst>
                <a:cxn ang="0">
                  <a:pos x="connsiteX0" y="connsiteY0"/>
                </a:cxn>
                <a:cxn ang="0">
                  <a:pos x="connsiteX1" y="connsiteY1"/>
                </a:cxn>
                <a:cxn ang="0">
                  <a:pos x="connsiteX2" y="connsiteY2"/>
                </a:cxn>
                <a:cxn ang="0">
                  <a:pos x="connsiteX3" y="connsiteY3"/>
                </a:cxn>
              </a:cxnLst>
              <a:rect l="l" t="t" r="r" b="b"/>
              <a:pathLst>
                <a:path w="162762" h="167878">
                  <a:moveTo>
                    <a:pt x="0" y="0"/>
                  </a:moveTo>
                  <a:lnTo>
                    <a:pt x="163098" y="0"/>
                  </a:lnTo>
                  <a:lnTo>
                    <a:pt x="163098" y="169221"/>
                  </a:lnTo>
                  <a:lnTo>
                    <a:pt x="0" y="169221"/>
                  </a:lnTo>
                  <a:close/>
                </a:path>
              </a:pathLst>
            </a:custGeom>
            <a:solidFill>
              <a:srgbClr val="0079C1"/>
            </a:solidFill>
            <a:ln w="1673" cap="flat">
              <a:noFill/>
              <a:prstDash val="solid"/>
              <a:miter/>
            </a:ln>
          </p:spPr>
          <p:txBody>
            <a:bodyPr wrap="square" lIns="0" tIns="0" rIns="0" bIns="0" rtlCol="0" anchor="ctr"/>
            <a:lstStyle/>
            <a:p>
              <a:endParaRPr lang="en-US"/>
            </a:p>
          </p:txBody>
        </p:sp>
        <p:sp>
          <p:nvSpPr>
            <p:cNvPr id="91" name="Figura a mano libera 14">
              <a:extLst>
                <a:ext uri="{FF2B5EF4-FFF2-40B4-BE49-F238E27FC236}">
                  <a16:creationId xmlns:a16="http://schemas.microsoft.com/office/drawing/2014/main" id="{62150259-57C1-7F12-46AF-AF3A9BDF3F0B}"/>
                </a:ext>
              </a:extLst>
            </p:cNvPr>
            <p:cNvSpPr/>
            <p:nvPr/>
          </p:nvSpPr>
          <p:spPr>
            <a:xfrm>
              <a:off x="5747487" y="783955"/>
              <a:ext cx="1531980" cy="2830425"/>
            </a:xfrm>
            <a:custGeom>
              <a:avLst/>
              <a:gdLst>
                <a:gd name="connsiteX0" fmla="*/ 1531980 w 1531980"/>
                <a:gd name="connsiteY0" fmla="*/ 1415716 h 2830425"/>
                <a:gd name="connsiteX1" fmla="*/ 116954 w 1531980"/>
                <a:gd name="connsiteY1" fmla="*/ 0 h 2830425"/>
                <a:gd name="connsiteX2" fmla="*/ 10907 w 1531980"/>
                <a:gd name="connsiteY2" fmla="*/ 4365 h 2830425"/>
                <a:gd name="connsiteX3" fmla="*/ 1308979 w 1531980"/>
                <a:gd name="connsiteY3" fmla="*/ 1415213 h 2830425"/>
                <a:gd name="connsiteX4" fmla="*/ 0 w 1531980"/>
                <a:gd name="connsiteY4" fmla="*/ 2826396 h 2830425"/>
                <a:gd name="connsiteX5" fmla="*/ 116954 w 1531980"/>
                <a:gd name="connsiteY5" fmla="*/ 2831265 h 2830425"/>
                <a:gd name="connsiteX6" fmla="*/ 1531980 w 1531980"/>
                <a:gd name="connsiteY6" fmla="*/ 1415716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531980" y="1415716"/>
                  </a:moveTo>
                  <a:cubicBezTo>
                    <a:pt x="1531980" y="636258"/>
                    <a:pt x="896200" y="0"/>
                    <a:pt x="116954" y="0"/>
                  </a:cubicBezTo>
                  <a:cubicBezTo>
                    <a:pt x="80878" y="0"/>
                    <a:pt x="45641" y="1847"/>
                    <a:pt x="10907" y="4365"/>
                  </a:cubicBezTo>
                  <a:cubicBezTo>
                    <a:pt x="735619" y="63794"/>
                    <a:pt x="1308979" y="674870"/>
                    <a:pt x="1308979" y="1415213"/>
                  </a:cubicBezTo>
                  <a:cubicBezTo>
                    <a:pt x="1308979" y="2158745"/>
                    <a:pt x="730250" y="2771836"/>
                    <a:pt x="0" y="2826396"/>
                  </a:cubicBezTo>
                  <a:cubicBezTo>
                    <a:pt x="38761" y="2829922"/>
                    <a:pt x="77354" y="2831265"/>
                    <a:pt x="116954" y="2831265"/>
                  </a:cubicBezTo>
                  <a:cubicBezTo>
                    <a:pt x="896200" y="2831433"/>
                    <a:pt x="1531980" y="2195342"/>
                    <a:pt x="1531980" y="1415716"/>
                  </a:cubicBezTo>
                  <a:close/>
                </a:path>
              </a:pathLst>
            </a:custGeom>
            <a:solidFill>
              <a:srgbClr val="0079C1"/>
            </a:solidFill>
            <a:ln w="1673" cap="flat">
              <a:noFill/>
              <a:prstDash val="solid"/>
              <a:miter/>
            </a:ln>
          </p:spPr>
          <p:txBody>
            <a:bodyPr wrap="square" lIns="0" tIns="0" rIns="0" bIns="0" rtlCol="0" anchor="ctr"/>
            <a:lstStyle/>
            <a:p>
              <a:endParaRPr lang="en-US"/>
            </a:p>
          </p:txBody>
        </p:sp>
        <p:sp>
          <p:nvSpPr>
            <p:cNvPr id="92" name="Figura a mano libera 15">
              <a:extLst>
                <a:ext uri="{FF2B5EF4-FFF2-40B4-BE49-F238E27FC236}">
                  <a16:creationId xmlns:a16="http://schemas.microsoft.com/office/drawing/2014/main" id="{5143A1CF-7F2C-814A-443D-C47B0CFA8BAA}"/>
                </a:ext>
              </a:extLst>
            </p:cNvPr>
            <p:cNvSpPr/>
            <p:nvPr/>
          </p:nvSpPr>
          <p:spPr>
            <a:xfrm>
              <a:off x="6119156" y="784123"/>
              <a:ext cx="1531980" cy="2830425"/>
            </a:xfrm>
            <a:custGeom>
              <a:avLst/>
              <a:gdLst>
                <a:gd name="connsiteX0" fmla="*/ 116786 w 1531980"/>
                <a:gd name="connsiteY0" fmla="*/ 0 h 2830425"/>
                <a:gd name="connsiteX1" fmla="*/ 10907 w 1531980"/>
                <a:gd name="connsiteY1" fmla="*/ 4365 h 2830425"/>
                <a:gd name="connsiteX2" fmla="*/ 1308979 w 1531980"/>
                <a:gd name="connsiteY2" fmla="*/ 1415213 h 2830425"/>
                <a:gd name="connsiteX3" fmla="*/ 0 w 1531980"/>
                <a:gd name="connsiteY3" fmla="*/ 2826396 h 2830425"/>
                <a:gd name="connsiteX4" fmla="*/ 116954 w 1531980"/>
                <a:gd name="connsiteY4" fmla="*/ 2831265 h 2830425"/>
                <a:gd name="connsiteX5" fmla="*/ 1531980 w 1531980"/>
                <a:gd name="connsiteY5" fmla="*/ 1415548 h 2830425"/>
                <a:gd name="connsiteX6" fmla="*/ 116786 w 1531980"/>
                <a:gd name="connsiteY6" fmla="*/ 0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16786" y="0"/>
                  </a:moveTo>
                  <a:cubicBezTo>
                    <a:pt x="80710" y="0"/>
                    <a:pt x="45641" y="1847"/>
                    <a:pt x="10907" y="4365"/>
                  </a:cubicBezTo>
                  <a:cubicBezTo>
                    <a:pt x="735619" y="63794"/>
                    <a:pt x="1308979" y="674870"/>
                    <a:pt x="1308979" y="1415213"/>
                  </a:cubicBezTo>
                  <a:cubicBezTo>
                    <a:pt x="1308979" y="2158745"/>
                    <a:pt x="730249" y="2771836"/>
                    <a:pt x="0" y="2826396"/>
                  </a:cubicBezTo>
                  <a:cubicBezTo>
                    <a:pt x="38761" y="2829922"/>
                    <a:pt x="77354" y="2831265"/>
                    <a:pt x="116954" y="2831265"/>
                  </a:cubicBezTo>
                  <a:cubicBezTo>
                    <a:pt x="896200" y="2831265"/>
                    <a:pt x="1531980" y="2195174"/>
                    <a:pt x="1531980" y="1415548"/>
                  </a:cubicBezTo>
                  <a:cubicBezTo>
                    <a:pt x="1531812" y="636090"/>
                    <a:pt x="896032" y="0"/>
                    <a:pt x="116786" y="0"/>
                  </a:cubicBezTo>
                  <a:close/>
                </a:path>
              </a:pathLst>
            </a:custGeom>
            <a:solidFill>
              <a:srgbClr val="0079C1"/>
            </a:solidFill>
            <a:ln w="1673" cap="flat">
              <a:noFill/>
              <a:prstDash val="solid"/>
              <a:miter/>
            </a:ln>
          </p:spPr>
          <p:txBody>
            <a:bodyPr wrap="square" lIns="0" tIns="0" rIns="0" bIns="0" rtlCol="0" anchor="ctr"/>
            <a:lstStyle/>
            <a:p>
              <a:endParaRPr lang="en-US"/>
            </a:p>
          </p:txBody>
        </p:sp>
      </p:grpSp>
      <p:sp>
        <p:nvSpPr>
          <p:cNvPr id="108" name="Segnaposto piè di pagina 32">
            <a:extLst>
              <a:ext uri="{FF2B5EF4-FFF2-40B4-BE49-F238E27FC236}">
                <a16:creationId xmlns:a16="http://schemas.microsoft.com/office/drawing/2014/main" id="{F6687F1F-6A30-43C6-DB64-6E434AF58846}"/>
              </a:ext>
            </a:extLst>
          </p:cNvPr>
          <p:cNvSpPr>
            <a:spLocks noGrp="1"/>
          </p:cNvSpPr>
          <p:nvPr>
            <p:ph type="ftr" sz="quarter" idx="21"/>
          </p:nvPr>
        </p:nvSpPr>
        <p:spPr>
          <a:xfrm>
            <a:off x="637981" y="6382309"/>
            <a:ext cx="5730711"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109" name="Elemento grafico 8">
            <a:extLst>
              <a:ext uri="{FF2B5EF4-FFF2-40B4-BE49-F238E27FC236}">
                <a16:creationId xmlns:a16="http://schemas.microsoft.com/office/drawing/2014/main" id="{4FB1A251-08CF-E1F0-A481-F07BE3B96129}"/>
              </a:ext>
            </a:extLst>
          </p:cNvPr>
          <p:cNvGrpSpPr>
            <a:grpSpLocks noChangeAspect="1"/>
          </p:cNvGrpSpPr>
          <p:nvPr/>
        </p:nvGrpSpPr>
        <p:grpSpPr>
          <a:xfrm>
            <a:off x="118400" y="6328683"/>
            <a:ext cx="464232" cy="421345"/>
            <a:chOff x="4533817" y="783957"/>
            <a:chExt cx="3117319" cy="2830591"/>
          </a:xfrm>
        </p:grpSpPr>
        <p:sp>
          <p:nvSpPr>
            <p:cNvPr id="110" name="Figura a mano libera 22">
              <a:extLst>
                <a:ext uri="{FF2B5EF4-FFF2-40B4-BE49-F238E27FC236}">
                  <a16:creationId xmlns:a16="http://schemas.microsoft.com/office/drawing/2014/main" id="{B4E20FFC-578C-1A14-45F6-B22611681C15}"/>
                </a:ext>
              </a:extLst>
            </p:cNvPr>
            <p:cNvSpPr/>
            <p:nvPr/>
          </p:nvSpPr>
          <p:spPr>
            <a:xfrm>
              <a:off x="4533817" y="845566"/>
              <a:ext cx="939659" cy="2707874"/>
            </a:xfrm>
            <a:custGeom>
              <a:avLst/>
              <a:gdLst>
                <a:gd name="connsiteX0" fmla="*/ 207228 w 939659"/>
                <a:gd name="connsiteY0" fmla="*/ 1633119 h 2707874"/>
                <a:gd name="connsiteX1" fmla="*/ 207228 w 939659"/>
                <a:gd name="connsiteY1" fmla="*/ 1352426 h 2707874"/>
                <a:gd name="connsiteX2" fmla="*/ 206725 w 939659"/>
                <a:gd name="connsiteY2" fmla="*/ 1352426 h 2707874"/>
                <a:gd name="connsiteX3" fmla="*/ 206725 w 939659"/>
                <a:gd name="connsiteY3" fmla="*/ 1074756 h 2707874"/>
                <a:gd name="connsiteX4" fmla="*/ 733438 w 939659"/>
                <a:gd name="connsiteY4" fmla="*/ 779122 h 2707874"/>
                <a:gd name="connsiteX5" fmla="*/ 733102 w 939659"/>
                <a:gd name="connsiteY5" fmla="*/ 779626 h 2707874"/>
                <a:gd name="connsiteX6" fmla="*/ 939659 w 939659"/>
                <a:gd name="connsiteY6" fmla="*/ 779626 h 2707874"/>
                <a:gd name="connsiteX7" fmla="*/ 939659 w 939659"/>
                <a:gd name="connsiteY7" fmla="*/ 0 h 2707874"/>
                <a:gd name="connsiteX8" fmla="*/ 734780 w 939659"/>
                <a:gd name="connsiteY8" fmla="*/ 77560 h 2707874"/>
                <a:gd name="connsiteX9" fmla="*/ 733941 w 939659"/>
                <a:gd name="connsiteY9" fmla="*/ 541575 h 2707874"/>
                <a:gd name="connsiteX10" fmla="*/ 0 w 939659"/>
                <a:gd name="connsiteY10" fmla="*/ 953380 h 2707874"/>
                <a:gd name="connsiteX11" fmla="*/ 0 w 939659"/>
                <a:gd name="connsiteY11" fmla="*/ 953884 h 2707874"/>
                <a:gd name="connsiteX12" fmla="*/ 0 w 939659"/>
                <a:gd name="connsiteY12" fmla="*/ 1355952 h 2707874"/>
                <a:gd name="connsiteX13" fmla="*/ 503 w 939659"/>
                <a:gd name="connsiteY13" fmla="*/ 1355952 h 2707874"/>
                <a:gd name="connsiteX14" fmla="*/ 503 w 939659"/>
                <a:gd name="connsiteY14" fmla="*/ 1754494 h 2707874"/>
                <a:gd name="connsiteX15" fmla="*/ 733941 w 939659"/>
                <a:gd name="connsiteY15" fmla="*/ 2166299 h 2707874"/>
                <a:gd name="connsiteX16" fmla="*/ 734780 w 939659"/>
                <a:gd name="connsiteY16" fmla="*/ 2630818 h 2707874"/>
                <a:gd name="connsiteX17" fmla="*/ 939659 w 939659"/>
                <a:gd name="connsiteY17" fmla="*/ 2708210 h 2707874"/>
                <a:gd name="connsiteX18" fmla="*/ 939659 w 939659"/>
                <a:gd name="connsiteY18" fmla="*/ 1928752 h 2707874"/>
                <a:gd name="connsiteX19" fmla="*/ 733941 w 939659"/>
                <a:gd name="connsiteY19" fmla="*/ 1928752 h 270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659" h="2707874">
                  <a:moveTo>
                    <a:pt x="207228" y="1633119"/>
                  </a:moveTo>
                  <a:lnTo>
                    <a:pt x="207228" y="1352426"/>
                  </a:lnTo>
                  <a:lnTo>
                    <a:pt x="206725" y="1352426"/>
                  </a:lnTo>
                  <a:lnTo>
                    <a:pt x="206725" y="1074756"/>
                  </a:lnTo>
                  <a:lnTo>
                    <a:pt x="733438" y="779122"/>
                  </a:lnTo>
                  <a:lnTo>
                    <a:pt x="733102" y="779626"/>
                  </a:lnTo>
                  <a:lnTo>
                    <a:pt x="939659" y="779626"/>
                  </a:lnTo>
                  <a:lnTo>
                    <a:pt x="939659" y="0"/>
                  </a:lnTo>
                  <a:lnTo>
                    <a:pt x="734780" y="77560"/>
                  </a:lnTo>
                  <a:lnTo>
                    <a:pt x="733941" y="541575"/>
                  </a:lnTo>
                  <a:lnTo>
                    <a:pt x="0" y="953380"/>
                  </a:lnTo>
                  <a:lnTo>
                    <a:pt x="0" y="953884"/>
                  </a:lnTo>
                  <a:lnTo>
                    <a:pt x="0" y="1355952"/>
                  </a:lnTo>
                  <a:lnTo>
                    <a:pt x="503" y="1355952"/>
                  </a:lnTo>
                  <a:lnTo>
                    <a:pt x="503" y="1754494"/>
                  </a:lnTo>
                  <a:lnTo>
                    <a:pt x="733941" y="2166299"/>
                  </a:lnTo>
                  <a:lnTo>
                    <a:pt x="734780" y="2630818"/>
                  </a:lnTo>
                  <a:lnTo>
                    <a:pt x="939659" y="2708210"/>
                  </a:lnTo>
                  <a:lnTo>
                    <a:pt x="939659" y="1928752"/>
                  </a:lnTo>
                  <a:lnTo>
                    <a:pt x="733941" y="1928752"/>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111" name="Figura a mano libera 23">
              <a:extLst>
                <a:ext uri="{FF2B5EF4-FFF2-40B4-BE49-F238E27FC236}">
                  <a16:creationId xmlns:a16="http://schemas.microsoft.com/office/drawing/2014/main" id="{A1C71E9F-0C4C-10CD-1840-37B0907DCA13}"/>
                </a:ext>
              </a:extLst>
            </p:cNvPr>
            <p:cNvSpPr/>
            <p:nvPr/>
          </p:nvSpPr>
          <p:spPr>
            <a:xfrm>
              <a:off x="5001129" y="1786859"/>
              <a:ext cx="1884352" cy="807494"/>
            </a:xfrm>
            <a:custGeom>
              <a:avLst/>
              <a:gdLst>
                <a:gd name="connsiteX0" fmla="*/ 1725617 w 1884352"/>
                <a:gd name="connsiteY0" fmla="*/ 10241 h 807493"/>
                <a:gd name="connsiteX1" fmla="*/ 1725617 w 1884352"/>
                <a:gd name="connsiteY1" fmla="*/ 655564 h 807493"/>
                <a:gd name="connsiteX2" fmla="*/ 1678970 w 1884352"/>
                <a:gd name="connsiteY2" fmla="*/ 655564 h 807493"/>
                <a:gd name="connsiteX3" fmla="*/ 1678970 w 1884352"/>
                <a:gd name="connsiteY3" fmla="*/ 289254 h 807493"/>
                <a:gd name="connsiteX4" fmla="*/ 1678970 w 1884352"/>
                <a:gd name="connsiteY4" fmla="*/ 289254 h 807493"/>
                <a:gd name="connsiteX5" fmla="*/ 1602790 w 1884352"/>
                <a:gd name="connsiteY5" fmla="*/ 211023 h 807493"/>
                <a:gd name="connsiteX6" fmla="*/ 1602790 w 1884352"/>
                <a:gd name="connsiteY6" fmla="*/ 210519 h 807493"/>
                <a:gd name="connsiteX7" fmla="*/ 1105442 w 1884352"/>
                <a:gd name="connsiteY7" fmla="*/ 210519 h 807493"/>
                <a:gd name="connsiteX8" fmla="*/ 1105442 w 1884352"/>
                <a:gd name="connsiteY8" fmla="*/ 10241 h 807493"/>
                <a:gd name="connsiteX9" fmla="*/ 945868 w 1884352"/>
                <a:gd name="connsiteY9" fmla="*/ 10241 h 807493"/>
                <a:gd name="connsiteX10" fmla="*/ 945868 w 1884352"/>
                <a:gd name="connsiteY10" fmla="*/ 211023 h 807493"/>
                <a:gd name="connsiteX11" fmla="*/ 750888 w 1884352"/>
                <a:gd name="connsiteY11" fmla="*/ 211023 h 807493"/>
                <a:gd name="connsiteX12" fmla="*/ 750888 w 1884352"/>
                <a:gd name="connsiteY12" fmla="*/ 648513 h 807493"/>
                <a:gd name="connsiteX13" fmla="*/ 714644 w 1884352"/>
                <a:gd name="connsiteY13" fmla="*/ 648513 h 807493"/>
                <a:gd name="connsiteX14" fmla="*/ 714644 w 1884352"/>
                <a:gd name="connsiteY14" fmla="*/ 292108 h 807493"/>
                <a:gd name="connsiteX15" fmla="*/ 714477 w 1884352"/>
                <a:gd name="connsiteY15" fmla="*/ 292108 h 807493"/>
                <a:gd name="connsiteX16" fmla="*/ 714477 w 1884352"/>
                <a:gd name="connsiteY16" fmla="*/ 291269 h 807493"/>
                <a:gd name="connsiteX17" fmla="*/ 634270 w 1884352"/>
                <a:gd name="connsiteY17" fmla="*/ 211023 h 807493"/>
                <a:gd name="connsiteX18" fmla="*/ 634102 w 1884352"/>
                <a:gd name="connsiteY18" fmla="*/ 211023 h 807493"/>
                <a:gd name="connsiteX19" fmla="*/ 634102 w 1884352"/>
                <a:gd name="connsiteY19" fmla="*/ 211023 h 807493"/>
                <a:gd name="connsiteX20" fmla="*/ 224679 w 1884352"/>
                <a:gd name="connsiteY20" fmla="*/ 211023 h 807493"/>
                <a:gd name="connsiteX21" fmla="*/ 224679 w 1884352"/>
                <a:gd name="connsiteY21" fmla="*/ 210183 h 807493"/>
                <a:gd name="connsiteX22" fmla="*/ 271998 w 1884352"/>
                <a:gd name="connsiteY22" fmla="*/ 159820 h 807493"/>
                <a:gd name="connsiteX23" fmla="*/ 298510 w 1884352"/>
                <a:gd name="connsiteY23" fmla="*/ 159820 h 807493"/>
                <a:gd name="connsiteX24" fmla="*/ 298510 w 1884352"/>
                <a:gd name="connsiteY24" fmla="*/ 168 h 807493"/>
                <a:gd name="connsiteX25" fmla="*/ 154373 w 1884352"/>
                <a:gd name="connsiteY25" fmla="*/ 168 h 807493"/>
                <a:gd name="connsiteX26" fmla="*/ 149674 w 1884352"/>
                <a:gd name="connsiteY26" fmla="*/ 0 h 807493"/>
                <a:gd name="connsiteX27" fmla="*/ 65273 w 1884352"/>
                <a:gd name="connsiteY27" fmla="*/ 81253 h 807493"/>
                <a:gd name="connsiteX28" fmla="*/ 65105 w 1884352"/>
                <a:gd name="connsiteY28" fmla="*/ 81253 h 807493"/>
                <a:gd name="connsiteX29" fmla="*/ 65105 w 1884352"/>
                <a:gd name="connsiteY29" fmla="*/ 211023 h 807493"/>
                <a:gd name="connsiteX30" fmla="*/ 0 w 1884352"/>
                <a:gd name="connsiteY30" fmla="*/ 211023 h 807493"/>
                <a:gd name="connsiteX31" fmla="*/ 0 w 1884352"/>
                <a:gd name="connsiteY31" fmla="*/ 370675 h 807493"/>
                <a:gd name="connsiteX32" fmla="*/ 65105 w 1884352"/>
                <a:gd name="connsiteY32" fmla="*/ 370675 h 807493"/>
                <a:gd name="connsiteX33" fmla="*/ 65105 w 1884352"/>
                <a:gd name="connsiteY33" fmla="*/ 808333 h 807493"/>
                <a:gd name="connsiteX34" fmla="*/ 224679 w 1884352"/>
                <a:gd name="connsiteY34" fmla="*/ 808333 h 807493"/>
                <a:gd name="connsiteX35" fmla="*/ 224679 w 1884352"/>
                <a:gd name="connsiteY35" fmla="*/ 370507 h 807493"/>
                <a:gd name="connsiteX36" fmla="*/ 539465 w 1884352"/>
                <a:gd name="connsiteY36" fmla="*/ 370507 h 807493"/>
                <a:gd name="connsiteX37" fmla="*/ 555238 w 1884352"/>
                <a:gd name="connsiteY37" fmla="*/ 387295 h 807493"/>
                <a:gd name="connsiteX38" fmla="*/ 555238 w 1884352"/>
                <a:gd name="connsiteY38" fmla="*/ 396192 h 807493"/>
                <a:gd name="connsiteX39" fmla="*/ 539801 w 1884352"/>
                <a:gd name="connsiteY39" fmla="*/ 412141 h 807493"/>
                <a:gd name="connsiteX40" fmla="*/ 432075 w 1884352"/>
                <a:gd name="connsiteY40" fmla="*/ 412141 h 807493"/>
                <a:gd name="connsiteX41" fmla="*/ 432075 w 1884352"/>
                <a:gd name="connsiteY41" fmla="*/ 412477 h 807493"/>
                <a:gd name="connsiteX42" fmla="*/ 236089 w 1884352"/>
                <a:gd name="connsiteY42" fmla="*/ 610405 h 807493"/>
                <a:gd name="connsiteX43" fmla="*/ 433921 w 1884352"/>
                <a:gd name="connsiteY43" fmla="*/ 808333 h 807493"/>
                <a:gd name="connsiteX44" fmla="*/ 441304 w 1884352"/>
                <a:gd name="connsiteY44" fmla="*/ 808165 h 807493"/>
                <a:gd name="connsiteX45" fmla="*/ 751056 w 1884352"/>
                <a:gd name="connsiteY45" fmla="*/ 808165 h 807493"/>
                <a:gd name="connsiteX46" fmla="*/ 752902 w 1884352"/>
                <a:gd name="connsiteY46" fmla="*/ 808165 h 807493"/>
                <a:gd name="connsiteX47" fmla="*/ 910631 w 1884352"/>
                <a:gd name="connsiteY47" fmla="*/ 808165 h 807493"/>
                <a:gd name="connsiteX48" fmla="*/ 910631 w 1884352"/>
                <a:gd name="connsiteY48" fmla="*/ 370171 h 807493"/>
                <a:gd name="connsiteX49" fmla="*/ 946035 w 1884352"/>
                <a:gd name="connsiteY49" fmla="*/ 370171 h 807493"/>
                <a:gd name="connsiteX50" fmla="*/ 946035 w 1884352"/>
                <a:gd name="connsiteY50" fmla="*/ 726073 h 807493"/>
                <a:gd name="connsiteX51" fmla="*/ 946035 w 1884352"/>
                <a:gd name="connsiteY51" fmla="*/ 727920 h 807493"/>
                <a:gd name="connsiteX52" fmla="*/ 946035 w 1884352"/>
                <a:gd name="connsiteY52" fmla="*/ 729766 h 807493"/>
                <a:gd name="connsiteX53" fmla="*/ 946035 w 1884352"/>
                <a:gd name="connsiteY53" fmla="*/ 732117 h 807493"/>
                <a:gd name="connsiteX54" fmla="*/ 946035 w 1884352"/>
                <a:gd name="connsiteY54" fmla="*/ 732117 h 807493"/>
                <a:gd name="connsiteX55" fmla="*/ 1023390 w 1884352"/>
                <a:gd name="connsiteY55" fmla="*/ 808165 h 807493"/>
                <a:gd name="connsiteX56" fmla="*/ 1023390 w 1884352"/>
                <a:gd name="connsiteY56" fmla="*/ 808165 h 807493"/>
                <a:gd name="connsiteX57" fmla="*/ 1193032 w 1884352"/>
                <a:gd name="connsiteY57" fmla="*/ 808165 h 807493"/>
                <a:gd name="connsiteX58" fmla="*/ 1193032 w 1884352"/>
                <a:gd name="connsiteY58" fmla="*/ 648513 h 807493"/>
                <a:gd name="connsiteX59" fmla="*/ 1105274 w 1884352"/>
                <a:gd name="connsiteY59" fmla="*/ 648513 h 807493"/>
                <a:gd name="connsiteX60" fmla="*/ 1105274 w 1884352"/>
                <a:gd name="connsiteY60" fmla="*/ 370171 h 807493"/>
                <a:gd name="connsiteX61" fmla="*/ 1503958 w 1884352"/>
                <a:gd name="connsiteY61" fmla="*/ 370171 h 807493"/>
                <a:gd name="connsiteX62" fmla="*/ 1519395 w 1884352"/>
                <a:gd name="connsiteY62" fmla="*/ 385448 h 807493"/>
                <a:gd name="connsiteX63" fmla="*/ 1519395 w 1884352"/>
                <a:gd name="connsiteY63" fmla="*/ 397535 h 807493"/>
                <a:gd name="connsiteX64" fmla="*/ 1504629 w 1884352"/>
                <a:gd name="connsiteY64" fmla="*/ 411973 h 807493"/>
                <a:gd name="connsiteX65" fmla="*/ 1403281 w 1884352"/>
                <a:gd name="connsiteY65" fmla="*/ 411973 h 807493"/>
                <a:gd name="connsiteX66" fmla="*/ 1403281 w 1884352"/>
                <a:gd name="connsiteY66" fmla="*/ 412309 h 807493"/>
                <a:gd name="connsiteX67" fmla="*/ 1207630 w 1884352"/>
                <a:gd name="connsiteY67" fmla="*/ 610237 h 807493"/>
                <a:gd name="connsiteX68" fmla="*/ 1405126 w 1884352"/>
                <a:gd name="connsiteY68" fmla="*/ 808165 h 807493"/>
                <a:gd name="connsiteX69" fmla="*/ 1412341 w 1884352"/>
                <a:gd name="connsiteY69" fmla="*/ 807997 h 807493"/>
                <a:gd name="connsiteX70" fmla="*/ 1885359 w 1884352"/>
                <a:gd name="connsiteY70" fmla="*/ 807997 h 807493"/>
                <a:gd name="connsiteX71" fmla="*/ 1885359 w 1884352"/>
                <a:gd name="connsiteY71" fmla="*/ 807997 h 807493"/>
                <a:gd name="connsiteX72" fmla="*/ 1885359 w 1884352"/>
                <a:gd name="connsiteY72" fmla="*/ 655396 h 807493"/>
                <a:gd name="connsiteX73" fmla="*/ 1885359 w 1884352"/>
                <a:gd name="connsiteY73" fmla="*/ 10241 h 807493"/>
                <a:gd name="connsiteX74" fmla="*/ 1725617 w 1884352"/>
                <a:gd name="connsiteY74" fmla="*/ 10241 h 807493"/>
                <a:gd name="connsiteX75" fmla="*/ 554231 w 1884352"/>
                <a:gd name="connsiteY75" fmla="*/ 647842 h 807493"/>
                <a:gd name="connsiteX76" fmla="*/ 452211 w 1884352"/>
                <a:gd name="connsiteY76" fmla="*/ 647842 h 807493"/>
                <a:gd name="connsiteX77" fmla="*/ 452211 w 1884352"/>
                <a:gd name="connsiteY77" fmla="*/ 647842 h 807493"/>
                <a:gd name="connsiteX78" fmla="*/ 413953 w 1884352"/>
                <a:gd name="connsiteY78" fmla="*/ 610069 h 807493"/>
                <a:gd name="connsiteX79" fmla="*/ 452211 w 1884352"/>
                <a:gd name="connsiteY79" fmla="*/ 573136 h 807493"/>
                <a:gd name="connsiteX80" fmla="*/ 554231 w 1884352"/>
                <a:gd name="connsiteY80" fmla="*/ 573136 h 807493"/>
                <a:gd name="connsiteX81" fmla="*/ 554231 w 1884352"/>
                <a:gd name="connsiteY81" fmla="*/ 647842 h 807493"/>
                <a:gd name="connsiteX82" fmla="*/ 1514529 w 1884352"/>
                <a:gd name="connsiteY82" fmla="*/ 648009 h 807493"/>
                <a:gd name="connsiteX83" fmla="*/ 1419557 w 1884352"/>
                <a:gd name="connsiteY83" fmla="*/ 648009 h 807493"/>
                <a:gd name="connsiteX84" fmla="*/ 1419389 w 1884352"/>
                <a:gd name="connsiteY84" fmla="*/ 648009 h 807493"/>
                <a:gd name="connsiteX85" fmla="*/ 1373748 w 1884352"/>
                <a:gd name="connsiteY85" fmla="*/ 610237 h 807493"/>
                <a:gd name="connsiteX86" fmla="*/ 1412509 w 1884352"/>
                <a:gd name="connsiteY86" fmla="*/ 572464 h 807493"/>
                <a:gd name="connsiteX87" fmla="*/ 1413348 w 1884352"/>
                <a:gd name="connsiteY87" fmla="*/ 572464 h 807493"/>
                <a:gd name="connsiteX88" fmla="*/ 1514529 w 1884352"/>
                <a:gd name="connsiteY88" fmla="*/ 572464 h 807493"/>
                <a:gd name="connsiteX89" fmla="*/ 1514529 w 1884352"/>
                <a:gd name="connsiteY89" fmla="*/ 648009 h 80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884352" h="807493">
                  <a:moveTo>
                    <a:pt x="1725617" y="10241"/>
                  </a:moveTo>
                  <a:lnTo>
                    <a:pt x="1725617" y="655564"/>
                  </a:lnTo>
                  <a:lnTo>
                    <a:pt x="1678970" y="655564"/>
                  </a:lnTo>
                  <a:lnTo>
                    <a:pt x="1678970" y="289254"/>
                  </a:lnTo>
                  <a:lnTo>
                    <a:pt x="1678970" y="289254"/>
                  </a:lnTo>
                  <a:cubicBezTo>
                    <a:pt x="1677795" y="247284"/>
                    <a:pt x="1644571" y="213205"/>
                    <a:pt x="1602790" y="211023"/>
                  </a:cubicBezTo>
                  <a:lnTo>
                    <a:pt x="1602790" y="210519"/>
                  </a:lnTo>
                  <a:lnTo>
                    <a:pt x="1105442" y="210519"/>
                  </a:lnTo>
                  <a:lnTo>
                    <a:pt x="1105442" y="10241"/>
                  </a:lnTo>
                  <a:lnTo>
                    <a:pt x="945868" y="10241"/>
                  </a:lnTo>
                  <a:lnTo>
                    <a:pt x="945868" y="211023"/>
                  </a:lnTo>
                  <a:lnTo>
                    <a:pt x="750888" y="211023"/>
                  </a:lnTo>
                  <a:lnTo>
                    <a:pt x="750888" y="648513"/>
                  </a:lnTo>
                  <a:lnTo>
                    <a:pt x="714644" y="648513"/>
                  </a:lnTo>
                  <a:lnTo>
                    <a:pt x="714644" y="292108"/>
                  </a:lnTo>
                  <a:lnTo>
                    <a:pt x="714477" y="292108"/>
                  </a:lnTo>
                  <a:cubicBezTo>
                    <a:pt x="714477" y="291772"/>
                    <a:pt x="714477" y="291436"/>
                    <a:pt x="714477" y="291269"/>
                  </a:cubicBezTo>
                  <a:cubicBezTo>
                    <a:pt x="714477" y="246949"/>
                    <a:pt x="678568" y="211023"/>
                    <a:pt x="634270" y="211023"/>
                  </a:cubicBezTo>
                  <a:cubicBezTo>
                    <a:pt x="634270" y="211023"/>
                    <a:pt x="634270" y="211023"/>
                    <a:pt x="634102" y="211023"/>
                  </a:cubicBezTo>
                  <a:lnTo>
                    <a:pt x="634102" y="211023"/>
                  </a:lnTo>
                  <a:lnTo>
                    <a:pt x="224679" y="211023"/>
                  </a:lnTo>
                  <a:lnTo>
                    <a:pt x="224679" y="210183"/>
                  </a:lnTo>
                  <a:cubicBezTo>
                    <a:pt x="229545" y="185673"/>
                    <a:pt x="248003" y="166199"/>
                    <a:pt x="271998" y="159820"/>
                  </a:cubicBezTo>
                  <a:lnTo>
                    <a:pt x="298510" y="159820"/>
                  </a:lnTo>
                  <a:lnTo>
                    <a:pt x="298510" y="168"/>
                  </a:lnTo>
                  <a:lnTo>
                    <a:pt x="154373" y="168"/>
                  </a:lnTo>
                  <a:cubicBezTo>
                    <a:pt x="152862" y="0"/>
                    <a:pt x="151184" y="0"/>
                    <a:pt x="149674" y="0"/>
                  </a:cubicBezTo>
                  <a:cubicBezTo>
                    <a:pt x="104202" y="0"/>
                    <a:pt x="67119" y="36094"/>
                    <a:pt x="65273" y="81253"/>
                  </a:cubicBezTo>
                  <a:lnTo>
                    <a:pt x="65105" y="81253"/>
                  </a:lnTo>
                  <a:lnTo>
                    <a:pt x="65105" y="211023"/>
                  </a:lnTo>
                  <a:lnTo>
                    <a:pt x="0" y="211023"/>
                  </a:lnTo>
                  <a:lnTo>
                    <a:pt x="0" y="370675"/>
                  </a:lnTo>
                  <a:lnTo>
                    <a:pt x="65105" y="370675"/>
                  </a:lnTo>
                  <a:lnTo>
                    <a:pt x="65105" y="808333"/>
                  </a:lnTo>
                  <a:lnTo>
                    <a:pt x="224679" y="808333"/>
                  </a:lnTo>
                  <a:lnTo>
                    <a:pt x="224679" y="370507"/>
                  </a:lnTo>
                  <a:lnTo>
                    <a:pt x="539465" y="370507"/>
                  </a:lnTo>
                  <a:cubicBezTo>
                    <a:pt x="547855" y="373025"/>
                    <a:pt x="553896" y="379237"/>
                    <a:pt x="555238" y="387295"/>
                  </a:cubicBezTo>
                  <a:lnTo>
                    <a:pt x="555238" y="396192"/>
                  </a:lnTo>
                  <a:cubicBezTo>
                    <a:pt x="553560" y="403747"/>
                    <a:pt x="547855" y="409790"/>
                    <a:pt x="539801" y="412141"/>
                  </a:cubicBezTo>
                  <a:lnTo>
                    <a:pt x="432075" y="412141"/>
                  </a:lnTo>
                  <a:lnTo>
                    <a:pt x="432075" y="412477"/>
                  </a:lnTo>
                  <a:cubicBezTo>
                    <a:pt x="323511" y="413484"/>
                    <a:pt x="236089" y="501452"/>
                    <a:pt x="236089" y="610405"/>
                  </a:cubicBezTo>
                  <a:cubicBezTo>
                    <a:pt x="236089" y="719861"/>
                    <a:pt x="324518" y="808333"/>
                    <a:pt x="433921" y="808333"/>
                  </a:cubicBezTo>
                  <a:cubicBezTo>
                    <a:pt x="436438" y="808333"/>
                    <a:pt x="438787" y="808333"/>
                    <a:pt x="441304" y="808165"/>
                  </a:cubicBezTo>
                  <a:lnTo>
                    <a:pt x="751056" y="808165"/>
                  </a:lnTo>
                  <a:lnTo>
                    <a:pt x="752902" y="808165"/>
                  </a:lnTo>
                  <a:lnTo>
                    <a:pt x="910631" y="808165"/>
                  </a:lnTo>
                  <a:lnTo>
                    <a:pt x="910631" y="370171"/>
                  </a:lnTo>
                  <a:lnTo>
                    <a:pt x="946035" y="370171"/>
                  </a:lnTo>
                  <a:lnTo>
                    <a:pt x="946035" y="726073"/>
                  </a:lnTo>
                  <a:cubicBezTo>
                    <a:pt x="946035" y="726744"/>
                    <a:pt x="946035" y="727248"/>
                    <a:pt x="946035" y="727920"/>
                  </a:cubicBezTo>
                  <a:cubicBezTo>
                    <a:pt x="946035" y="728591"/>
                    <a:pt x="946035" y="729095"/>
                    <a:pt x="946035" y="729766"/>
                  </a:cubicBezTo>
                  <a:lnTo>
                    <a:pt x="946035" y="732117"/>
                  </a:lnTo>
                  <a:lnTo>
                    <a:pt x="946035" y="732117"/>
                  </a:lnTo>
                  <a:cubicBezTo>
                    <a:pt x="948217" y="773582"/>
                    <a:pt x="981776" y="806822"/>
                    <a:pt x="1023390" y="808165"/>
                  </a:cubicBezTo>
                  <a:lnTo>
                    <a:pt x="1023390" y="808165"/>
                  </a:lnTo>
                  <a:lnTo>
                    <a:pt x="1193032" y="808165"/>
                  </a:lnTo>
                  <a:lnTo>
                    <a:pt x="1193032" y="648513"/>
                  </a:lnTo>
                  <a:lnTo>
                    <a:pt x="1105274" y="648513"/>
                  </a:lnTo>
                  <a:lnTo>
                    <a:pt x="1105274" y="370171"/>
                  </a:lnTo>
                  <a:lnTo>
                    <a:pt x="1503958" y="370171"/>
                  </a:lnTo>
                  <a:cubicBezTo>
                    <a:pt x="1511845" y="372522"/>
                    <a:pt x="1517550" y="378229"/>
                    <a:pt x="1519395" y="385448"/>
                  </a:cubicBezTo>
                  <a:lnTo>
                    <a:pt x="1519395" y="397535"/>
                  </a:lnTo>
                  <a:cubicBezTo>
                    <a:pt x="1517382" y="404418"/>
                    <a:pt x="1512012" y="409623"/>
                    <a:pt x="1504629" y="411973"/>
                  </a:cubicBezTo>
                  <a:lnTo>
                    <a:pt x="1403281" y="411973"/>
                  </a:lnTo>
                  <a:lnTo>
                    <a:pt x="1403281" y="412309"/>
                  </a:lnTo>
                  <a:cubicBezTo>
                    <a:pt x="1295052" y="413148"/>
                    <a:pt x="1207630" y="501284"/>
                    <a:pt x="1207630" y="610237"/>
                  </a:cubicBezTo>
                  <a:cubicBezTo>
                    <a:pt x="1207630" y="719694"/>
                    <a:pt x="1296059" y="808165"/>
                    <a:pt x="1405126" y="808165"/>
                  </a:cubicBezTo>
                  <a:cubicBezTo>
                    <a:pt x="1407475" y="808165"/>
                    <a:pt x="1409824" y="808165"/>
                    <a:pt x="1412341" y="807997"/>
                  </a:cubicBezTo>
                  <a:lnTo>
                    <a:pt x="1885359" y="807997"/>
                  </a:lnTo>
                  <a:lnTo>
                    <a:pt x="1885359" y="807997"/>
                  </a:lnTo>
                  <a:lnTo>
                    <a:pt x="1885359" y="655396"/>
                  </a:lnTo>
                  <a:lnTo>
                    <a:pt x="1885359" y="10241"/>
                  </a:lnTo>
                  <a:lnTo>
                    <a:pt x="1725617" y="10241"/>
                  </a:lnTo>
                  <a:close/>
                  <a:moveTo>
                    <a:pt x="554231" y="647842"/>
                  </a:moveTo>
                  <a:lnTo>
                    <a:pt x="452211" y="647842"/>
                  </a:lnTo>
                  <a:lnTo>
                    <a:pt x="452211" y="647842"/>
                  </a:lnTo>
                  <a:cubicBezTo>
                    <a:pt x="430733" y="648345"/>
                    <a:pt x="413953" y="631222"/>
                    <a:pt x="413953" y="610069"/>
                  </a:cubicBezTo>
                  <a:cubicBezTo>
                    <a:pt x="413953" y="587909"/>
                    <a:pt x="434089" y="573136"/>
                    <a:pt x="452211" y="573136"/>
                  </a:cubicBezTo>
                  <a:lnTo>
                    <a:pt x="554231" y="573136"/>
                  </a:lnTo>
                  <a:lnTo>
                    <a:pt x="554231" y="647842"/>
                  </a:lnTo>
                  <a:close/>
                  <a:moveTo>
                    <a:pt x="1514529" y="648009"/>
                  </a:moveTo>
                  <a:lnTo>
                    <a:pt x="1419557" y="648009"/>
                  </a:lnTo>
                  <a:cubicBezTo>
                    <a:pt x="1419557" y="648009"/>
                    <a:pt x="1421235" y="648009"/>
                    <a:pt x="1419389" y="648009"/>
                  </a:cubicBezTo>
                  <a:cubicBezTo>
                    <a:pt x="1398247" y="648009"/>
                    <a:pt x="1373748" y="631222"/>
                    <a:pt x="1373748" y="610237"/>
                  </a:cubicBezTo>
                  <a:cubicBezTo>
                    <a:pt x="1373748" y="589420"/>
                    <a:pt x="1391367" y="572464"/>
                    <a:pt x="1412509" y="572464"/>
                  </a:cubicBezTo>
                  <a:lnTo>
                    <a:pt x="1413348" y="572464"/>
                  </a:lnTo>
                  <a:lnTo>
                    <a:pt x="1514529" y="572464"/>
                  </a:lnTo>
                  <a:lnTo>
                    <a:pt x="1514529" y="648009"/>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112" name="Figura a mano libera 24">
              <a:extLst>
                <a:ext uri="{FF2B5EF4-FFF2-40B4-BE49-F238E27FC236}">
                  <a16:creationId xmlns:a16="http://schemas.microsoft.com/office/drawing/2014/main" id="{582D1827-62B0-85CF-26DD-F3A8DE0F9808}"/>
                </a:ext>
              </a:extLst>
            </p:cNvPr>
            <p:cNvSpPr/>
            <p:nvPr/>
          </p:nvSpPr>
          <p:spPr>
            <a:xfrm>
              <a:off x="5751850" y="1796931"/>
              <a:ext cx="162762" cy="167878"/>
            </a:xfrm>
            <a:custGeom>
              <a:avLst/>
              <a:gdLst>
                <a:gd name="connsiteX0" fmla="*/ 0 w 162762"/>
                <a:gd name="connsiteY0" fmla="*/ 0 h 167878"/>
                <a:gd name="connsiteX1" fmla="*/ 163098 w 162762"/>
                <a:gd name="connsiteY1" fmla="*/ 0 h 167878"/>
                <a:gd name="connsiteX2" fmla="*/ 163098 w 162762"/>
                <a:gd name="connsiteY2" fmla="*/ 169221 h 167878"/>
                <a:gd name="connsiteX3" fmla="*/ 0 w 162762"/>
                <a:gd name="connsiteY3" fmla="*/ 169221 h 167878"/>
              </a:gdLst>
              <a:ahLst/>
              <a:cxnLst>
                <a:cxn ang="0">
                  <a:pos x="connsiteX0" y="connsiteY0"/>
                </a:cxn>
                <a:cxn ang="0">
                  <a:pos x="connsiteX1" y="connsiteY1"/>
                </a:cxn>
                <a:cxn ang="0">
                  <a:pos x="connsiteX2" y="connsiteY2"/>
                </a:cxn>
                <a:cxn ang="0">
                  <a:pos x="connsiteX3" y="connsiteY3"/>
                </a:cxn>
              </a:cxnLst>
              <a:rect l="l" t="t" r="r" b="b"/>
              <a:pathLst>
                <a:path w="162762" h="167878">
                  <a:moveTo>
                    <a:pt x="0" y="0"/>
                  </a:moveTo>
                  <a:lnTo>
                    <a:pt x="163098" y="0"/>
                  </a:lnTo>
                  <a:lnTo>
                    <a:pt x="163098" y="169221"/>
                  </a:lnTo>
                  <a:lnTo>
                    <a:pt x="0" y="169221"/>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113" name="Figura a mano libera 25">
              <a:extLst>
                <a:ext uri="{FF2B5EF4-FFF2-40B4-BE49-F238E27FC236}">
                  <a16:creationId xmlns:a16="http://schemas.microsoft.com/office/drawing/2014/main" id="{E8120BE4-06E9-BA77-7C61-99C1FF435C32}"/>
                </a:ext>
              </a:extLst>
            </p:cNvPr>
            <p:cNvSpPr/>
            <p:nvPr/>
          </p:nvSpPr>
          <p:spPr>
            <a:xfrm>
              <a:off x="5747486" y="783957"/>
              <a:ext cx="1531982" cy="2830425"/>
            </a:xfrm>
            <a:custGeom>
              <a:avLst/>
              <a:gdLst>
                <a:gd name="connsiteX0" fmla="*/ 1531980 w 1531980"/>
                <a:gd name="connsiteY0" fmla="*/ 1415716 h 2830425"/>
                <a:gd name="connsiteX1" fmla="*/ 116954 w 1531980"/>
                <a:gd name="connsiteY1" fmla="*/ 0 h 2830425"/>
                <a:gd name="connsiteX2" fmla="*/ 10907 w 1531980"/>
                <a:gd name="connsiteY2" fmla="*/ 4365 h 2830425"/>
                <a:gd name="connsiteX3" fmla="*/ 1308979 w 1531980"/>
                <a:gd name="connsiteY3" fmla="*/ 1415213 h 2830425"/>
                <a:gd name="connsiteX4" fmla="*/ 0 w 1531980"/>
                <a:gd name="connsiteY4" fmla="*/ 2826396 h 2830425"/>
                <a:gd name="connsiteX5" fmla="*/ 116954 w 1531980"/>
                <a:gd name="connsiteY5" fmla="*/ 2831265 h 2830425"/>
                <a:gd name="connsiteX6" fmla="*/ 1531980 w 1531980"/>
                <a:gd name="connsiteY6" fmla="*/ 1415716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531980" y="1415716"/>
                  </a:moveTo>
                  <a:cubicBezTo>
                    <a:pt x="1531980" y="636258"/>
                    <a:pt x="896200" y="0"/>
                    <a:pt x="116954" y="0"/>
                  </a:cubicBezTo>
                  <a:cubicBezTo>
                    <a:pt x="80878" y="0"/>
                    <a:pt x="45641" y="1847"/>
                    <a:pt x="10907" y="4365"/>
                  </a:cubicBezTo>
                  <a:cubicBezTo>
                    <a:pt x="735619" y="63794"/>
                    <a:pt x="1308979" y="674870"/>
                    <a:pt x="1308979" y="1415213"/>
                  </a:cubicBezTo>
                  <a:cubicBezTo>
                    <a:pt x="1308979" y="2158745"/>
                    <a:pt x="730250" y="2771836"/>
                    <a:pt x="0" y="2826396"/>
                  </a:cubicBezTo>
                  <a:cubicBezTo>
                    <a:pt x="38761" y="2829922"/>
                    <a:pt x="77354" y="2831265"/>
                    <a:pt x="116954" y="2831265"/>
                  </a:cubicBezTo>
                  <a:cubicBezTo>
                    <a:pt x="896200" y="2831433"/>
                    <a:pt x="1531980" y="2195342"/>
                    <a:pt x="1531980" y="1415716"/>
                  </a:cubicBez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114" name="Figura a mano libera 26">
              <a:extLst>
                <a:ext uri="{FF2B5EF4-FFF2-40B4-BE49-F238E27FC236}">
                  <a16:creationId xmlns:a16="http://schemas.microsoft.com/office/drawing/2014/main" id="{D593C3B6-9024-9326-BC78-E1E0EB6BE5FD}"/>
                </a:ext>
              </a:extLst>
            </p:cNvPr>
            <p:cNvSpPr/>
            <p:nvPr/>
          </p:nvSpPr>
          <p:spPr>
            <a:xfrm>
              <a:off x="6119156" y="784123"/>
              <a:ext cx="1531980" cy="2830425"/>
            </a:xfrm>
            <a:custGeom>
              <a:avLst/>
              <a:gdLst>
                <a:gd name="connsiteX0" fmla="*/ 116786 w 1531980"/>
                <a:gd name="connsiteY0" fmla="*/ 0 h 2830425"/>
                <a:gd name="connsiteX1" fmla="*/ 10907 w 1531980"/>
                <a:gd name="connsiteY1" fmla="*/ 4365 h 2830425"/>
                <a:gd name="connsiteX2" fmla="*/ 1308979 w 1531980"/>
                <a:gd name="connsiteY2" fmla="*/ 1415213 h 2830425"/>
                <a:gd name="connsiteX3" fmla="*/ 0 w 1531980"/>
                <a:gd name="connsiteY3" fmla="*/ 2826396 h 2830425"/>
                <a:gd name="connsiteX4" fmla="*/ 116954 w 1531980"/>
                <a:gd name="connsiteY4" fmla="*/ 2831265 h 2830425"/>
                <a:gd name="connsiteX5" fmla="*/ 1531980 w 1531980"/>
                <a:gd name="connsiteY5" fmla="*/ 1415548 h 2830425"/>
                <a:gd name="connsiteX6" fmla="*/ 116786 w 1531980"/>
                <a:gd name="connsiteY6" fmla="*/ 0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16786" y="0"/>
                  </a:moveTo>
                  <a:cubicBezTo>
                    <a:pt x="80710" y="0"/>
                    <a:pt x="45641" y="1847"/>
                    <a:pt x="10907" y="4365"/>
                  </a:cubicBezTo>
                  <a:cubicBezTo>
                    <a:pt x="735619" y="63794"/>
                    <a:pt x="1308979" y="674870"/>
                    <a:pt x="1308979" y="1415213"/>
                  </a:cubicBezTo>
                  <a:cubicBezTo>
                    <a:pt x="1308979" y="2158745"/>
                    <a:pt x="730249" y="2771836"/>
                    <a:pt x="0" y="2826396"/>
                  </a:cubicBezTo>
                  <a:cubicBezTo>
                    <a:pt x="38761" y="2829922"/>
                    <a:pt x="77354" y="2831265"/>
                    <a:pt x="116954" y="2831265"/>
                  </a:cubicBezTo>
                  <a:cubicBezTo>
                    <a:pt x="896200" y="2831265"/>
                    <a:pt x="1531980" y="2195174"/>
                    <a:pt x="1531980" y="1415548"/>
                  </a:cubicBezTo>
                  <a:cubicBezTo>
                    <a:pt x="1531812" y="636090"/>
                    <a:pt x="896032" y="0"/>
                    <a:pt x="116786" y="0"/>
                  </a:cubicBez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grpSp>
      <p:sp>
        <p:nvSpPr>
          <p:cNvPr id="115" name="Segnaposto numero diapositiva 6">
            <a:extLst>
              <a:ext uri="{FF2B5EF4-FFF2-40B4-BE49-F238E27FC236}">
                <a16:creationId xmlns:a16="http://schemas.microsoft.com/office/drawing/2014/main" id="{90C886AD-4D5A-6C84-EC61-1D4A1758024C}"/>
              </a:ext>
            </a:extLst>
          </p:cNvPr>
          <p:cNvSpPr txBox="1">
            <a:spLocks/>
          </p:cNvSpPr>
          <p:nvPr/>
        </p:nvSpPr>
        <p:spPr>
          <a:xfrm>
            <a:off x="6368692" y="6382309"/>
            <a:ext cx="4362808" cy="32122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100"/>
              <a:t>Slide </a:t>
            </a:r>
            <a:r>
              <a:rPr lang="it-IT" sz="1100" b="1"/>
              <a:t>n. </a:t>
            </a:r>
            <a:fld id="{D87EA733-0BCF-B04A-977A-8AB26C9D21C3}" type="slidenum">
              <a:rPr lang="it-IT" sz="1100" b="1" smtClean="0"/>
              <a:pPr/>
              <a:t>1</a:t>
            </a:fld>
            <a:endParaRPr lang="it-IT" sz="1100" b="1"/>
          </a:p>
        </p:txBody>
      </p:sp>
    </p:spTree>
    <p:extLst>
      <p:ext uri="{BB962C8B-B14F-4D97-AF65-F5344CB8AC3E}">
        <p14:creationId xmlns:p14="http://schemas.microsoft.com/office/powerpoint/2010/main" val="37847801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a:solidFill>
                  <a:srgbClr val="0179C1"/>
                </a:solidFill>
              </a:rPr>
              <a:t>Loudspeaker FEM Models - Physics</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27" name="Group 26">
            <a:extLst>
              <a:ext uri="{FF2B5EF4-FFF2-40B4-BE49-F238E27FC236}">
                <a16:creationId xmlns:a16="http://schemas.microsoft.com/office/drawing/2014/main" id="{11154D5A-7846-CA30-626C-C93EEC9E9A79}"/>
              </a:ext>
            </a:extLst>
          </p:cNvPr>
          <p:cNvGrpSpPr/>
          <p:nvPr/>
        </p:nvGrpSpPr>
        <p:grpSpPr>
          <a:xfrm>
            <a:off x="383233" y="948485"/>
            <a:ext cx="10802927" cy="326571"/>
            <a:chOff x="383233" y="948485"/>
            <a:chExt cx="10802927" cy="326571"/>
          </a:xfrm>
        </p:grpSpPr>
        <p:graphicFrame>
          <p:nvGraphicFramePr>
            <p:cNvPr id="28" name="Content Placeholder 1">
              <a:extLst>
                <a:ext uri="{FF2B5EF4-FFF2-40B4-BE49-F238E27FC236}">
                  <a16:creationId xmlns:a16="http://schemas.microsoft.com/office/drawing/2014/main" id="{60862DB2-75F6-DA17-498E-9C32D2C9AF43}"/>
                </a:ext>
              </a:extLst>
            </p:cNvPr>
            <p:cNvGraphicFramePr>
              <a:graphicFrameLocks/>
            </p:cNvGraphicFramePr>
            <p:nvPr>
              <p:extLst>
                <p:ext uri="{D42A27DB-BD31-4B8C-83A1-F6EECF244321}">
                  <p14:modId xmlns:p14="http://schemas.microsoft.com/office/powerpoint/2010/main" val="3005690290"/>
                </p:ext>
              </p:extLst>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9" name="TextBox 28">
              <a:extLst>
                <a:ext uri="{FF2B5EF4-FFF2-40B4-BE49-F238E27FC236}">
                  <a16:creationId xmlns:a16="http://schemas.microsoft.com/office/drawing/2014/main" id="{C61E565E-BDA8-A0F6-8B6F-682E4809B35C}"/>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30" name="TextBox 29">
              <a:extLst>
                <a:ext uri="{FF2B5EF4-FFF2-40B4-BE49-F238E27FC236}">
                  <a16:creationId xmlns:a16="http://schemas.microsoft.com/office/drawing/2014/main" id="{DC5BA40C-0EE1-0EFC-43B2-D29E838C2D87}"/>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31" name="TextBox 30">
              <a:extLst>
                <a:ext uri="{FF2B5EF4-FFF2-40B4-BE49-F238E27FC236}">
                  <a16:creationId xmlns:a16="http://schemas.microsoft.com/office/drawing/2014/main" id="{C2A27EFA-9066-6CB6-046A-225A12401E26}"/>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a:solidFill>
                    <a:schemeClr val="bg1"/>
                  </a:solidFill>
                </a:rPr>
                <a:t>Modeling of Loudspeakers</a:t>
              </a:r>
            </a:p>
          </p:txBody>
        </p:sp>
        <p:sp>
          <p:nvSpPr>
            <p:cNvPr id="32" name="TextBox 31">
              <a:extLst>
                <a:ext uri="{FF2B5EF4-FFF2-40B4-BE49-F238E27FC236}">
                  <a16:creationId xmlns:a16="http://schemas.microsoft.com/office/drawing/2014/main" id="{C122222B-554D-829F-52F9-71965E6742E5}"/>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lumMod val="85000"/>
                    </a:schemeClr>
                  </a:solidFill>
                </a:rPr>
                <a:t>Measurement Verification </a:t>
              </a:r>
            </a:p>
          </p:txBody>
        </p:sp>
      </p:grpSp>
      <p:sp>
        <p:nvSpPr>
          <p:cNvPr id="2" name="Content Placeholder 2">
            <a:extLst>
              <a:ext uri="{FF2B5EF4-FFF2-40B4-BE49-F238E27FC236}">
                <a16:creationId xmlns:a16="http://schemas.microsoft.com/office/drawing/2014/main" id="{D16229FA-C556-F727-FAC4-E1FF032575A9}"/>
              </a:ext>
            </a:extLst>
          </p:cNvPr>
          <p:cNvSpPr>
            <a:spLocks noGrp="1"/>
          </p:cNvSpPr>
          <p:nvPr>
            <p:ph idx="1"/>
          </p:nvPr>
        </p:nvSpPr>
        <p:spPr>
          <a:xfrm>
            <a:off x="5892350" y="1494678"/>
            <a:ext cx="5651944" cy="4321922"/>
          </a:xfrm>
        </p:spPr>
        <p:txBody>
          <a:bodyPr anchor="t">
            <a:noAutofit/>
          </a:bodyPr>
          <a:lstStyle/>
          <a:p>
            <a:pPr>
              <a:lnSpc>
                <a:spcPct val="100000"/>
              </a:lnSpc>
            </a:pPr>
            <a:r>
              <a:rPr lang="en-US" sz="1600" dirty="0"/>
              <a:t>Electrical Domain</a:t>
            </a:r>
          </a:p>
          <a:p>
            <a:pPr lvl="1">
              <a:lnSpc>
                <a:spcPct val="100000"/>
              </a:lnSpc>
            </a:pPr>
            <a:r>
              <a:rPr lang="en-US" sz="1400" b="1" dirty="0"/>
              <a:t>Electrical Circuit </a:t>
            </a:r>
            <a:r>
              <a:rPr lang="en-US" sz="1400" dirty="0"/>
              <a:t>interface, utilizing measured lumped parameters</a:t>
            </a:r>
            <a:endParaRPr lang="en-US" sz="1600" dirty="0"/>
          </a:p>
          <a:p>
            <a:pPr>
              <a:lnSpc>
                <a:spcPct val="100000"/>
              </a:lnSpc>
            </a:pPr>
            <a:r>
              <a:rPr lang="en-US" sz="1600" dirty="0"/>
              <a:t>Mechanical Domain</a:t>
            </a:r>
          </a:p>
          <a:p>
            <a:pPr lvl="1">
              <a:lnSpc>
                <a:spcPct val="100000"/>
              </a:lnSpc>
            </a:pPr>
            <a:r>
              <a:rPr lang="en-US" sz="1400" dirty="0"/>
              <a:t>The </a:t>
            </a:r>
            <a:r>
              <a:rPr lang="en-US" sz="1400" b="1" dirty="0"/>
              <a:t>Solid Mechanics</a:t>
            </a:r>
            <a:r>
              <a:rPr lang="en-US" sz="1400" dirty="0"/>
              <a:t> interface models the structural dynamics of the loudspeaker moving components. </a:t>
            </a:r>
          </a:p>
          <a:p>
            <a:pPr>
              <a:lnSpc>
                <a:spcPct val="100000"/>
              </a:lnSpc>
            </a:pPr>
            <a:r>
              <a:rPr lang="en-US" sz="1600" dirty="0"/>
              <a:t>Acoustic Domain</a:t>
            </a:r>
          </a:p>
          <a:p>
            <a:pPr lvl="1">
              <a:lnSpc>
                <a:spcPct val="100000"/>
              </a:lnSpc>
            </a:pPr>
            <a:r>
              <a:rPr lang="en-US" sz="1400" b="1" dirty="0"/>
              <a:t>Pressure Acoustics, Frequency Domain</a:t>
            </a:r>
            <a:r>
              <a:rPr lang="en-US" sz="1400" dirty="0"/>
              <a:t> interface simulates the acoustic pressure waves generated by the loudspeaker. </a:t>
            </a:r>
          </a:p>
          <a:p>
            <a:pPr lvl="2">
              <a:lnSpc>
                <a:spcPct val="100000"/>
              </a:lnSpc>
            </a:pPr>
            <a:r>
              <a:rPr lang="en-US" sz="1400" i="1" dirty="0"/>
              <a:t>Perfectly Matched Layer (PML) </a:t>
            </a:r>
            <a:r>
              <a:rPr lang="en-US" sz="1400" dirty="0"/>
              <a:t>to allow calculation of the pressure at any distance and angle. </a:t>
            </a:r>
          </a:p>
          <a:p>
            <a:pPr lvl="2">
              <a:lnSpc>
                <a:spcPct val="100000"/>
              </a:lnSpc>
            </a:pPr>
            <a:r>
              <a:rPr lang="en-US" sz="1400" i="1" dirty="0" err="1"/>
              <a:t>Thermoviscous</a:t>
            </a:r>
            <a:r>
              <a:rPr lang="en-US" sz="1400" i="1" dirty="0"/>
              <a:t> boundary layer impedance </a:t>
            </a:r>
            <a:r>
              <a:rPr lang="en-US" sz="1400" dirty="0"/>
              <a:t>applied to consider losses due to thermal and viscous dissipation in thin regions.</a:t>
            </a:r>
          </a:p>
          <a:p>
            <a:pPr marL="914400" lvl="2" indent="0">
              <a:lnSpc>
                <a:spcPct val="100000"/>
              </a:lnSpc>
              <a:buNone/>
            </a:pPr>
            <a:endParaRPr lang="en-US" sz="1400" dirty="0"/>
          </a:p>
        </p:txBody>
      </p:sp>
      <p:pic>
        <p:nvPicPr>
          <p:cNvPr id="3" name="Picture 2">
            <a:extLst>
              <a:ext uri="{FF2B5EF4-FFF2-40B4-BE49-F238E27FC236}">
                <a16:creationId xmlns:a16="http://schemas.microsoft.com/office/drawing/2014/main" id="{B194C0EA-5B83-A563-1027-BE2E735C92E6}"/>
              </a:ext>
            </a:extLst>
          </p:cNvPr>
          <p:cNvPicPr>
            <a:picLocks noChangeAspect="1"/>
          </p:cNvPicPr>
          <p:nvPr/>
        </p:nvPicPr>
        <p:blipFill>
          <a:blip r:embed="rId8"/>
          <a:stretch>
            <a:fillRect/>
          </a:stretch>
        </p:blipFill>
        <p:spPr>
          <a:xfrm>
            <a:off x="462075" y="1573508"/>
            <a:ext cx="4711485" cy="4732425"/>
          </a:xfrm>
          <a:prstGeom prst="rect">
            <a:avLst/>
          </a:prstGeom>
        </p:spPr>
      </p:pic>
      <p:sp>
        <p:nvSpPr>
          <p:cNvPr id="5" name="Rectangle 4">
            <a:extLst>
              <a:ext uri="{FF2B5EF4-FFF2-40B4-BE49-F238E27FC236}">
                <a16:creationId xmlns:a16="http://schemas.microsoft.com/office/drawing/2014/main" id="{5CA22745-BB9F-6C55-BFBF-77377DF517F4}"/>
              </a:ext>
            </a:extLst>
          </p:cNvPr>
          <p:cNvSpPr/>
          <p:nvPr/>
        </p:nvSpPr>
        <p:spPr>
          <a:xfrm>
            <a:off x="3012073" y="3758558"/>
            <a:ext cx="820396" cy="726393"/>
          </a:xfrm>
          <a:prstGeom prst="rect">
            <a:avLst/>
          </a:prstGeom>
          <a:noFill/>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pic>
        <p:nvPicPr>
          <p:cNvPr id="4" name="Picture 3" descr="A diagram of a device&#10;&#10;Description automatically generated">
            <a:extLst>
              <a:ext uri="{FF2B5EF4-FFF2-40B4-BE49-F238E27FC236}">
                <a16:creationId xmlns:a16="http://schemas.microsoft.com/office/drawing/2014/main" id="{27863F47-45F7-0620-37DB-CE6982371BCD}"/>
              </a:ext>
            </a:extLst>
          </p:cNvPr>
          <p:cNvPicPr>
            <a:picLocks noChangeAspect="1"/>
          </p:cNvPicPr>
          <p:nvPr/>
        </p:nvPicPr>
        <p:blipFill>
          <a:blip r:embed="rId9"/>
          <a:stretch>
            <a:fillRect/>
          </a:stretch>
        </p:blipFill>
        <p:spPr>
          <a:xfrm>
            <a:off x="1992520" y="2492974"/>
            <a:ext cx="3812959" cy="3812959"/>
          </a:xfrm>
          <a:prstGeom prst="rect">
            <a:avLst/>
          </a:prstGeom>
        </p:spPr>
      </p:pic>
      <p:sp>
        <p:nvSpPr>
          <p:cNvPr id="8" name="TextBox 7">
            <a:extLst>
              <a:ext uri="{FF2B5EF4-FFF2-40B4-BE49-F238E27FC236}">
                <a16:creationId xmlns:a16="http://schemas.microsoft.com/office/drawing/2014/main" id="{FA30DC4C-280C-DF6A-2B99-0C5077B091AE}"/>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spTree>
    <p:extLst>
      <p:ext uri="{BB962C8B-B14F-4D97-AF65-F5344CB8AC3E}">
        <p14:creationId xmlns:p14="http://schemas.microsoft.com/office/powerpoint/2010/main" val="20633359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a:solidFill>
                  <a:srgbClr val="0179C1"/>
                </a:solidFill>
              </a:rPr>
              <a:t>Loudspeaker FEM Models - Studies</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sp>
        <p:nvSpPr>
          <p:cNvPr id="9" name="Content Placeholder 8">
            <a:extLst>
              <a:ext uri="{FF2B5EF4-FFF2-40B4-BE49-F238E27FC236}">
                <a16:creationId xmlns:a16="http://schemas.microsoft.com/office/drawing/2014/main" id="{B17B85FE-8004-DDE6-E170-D54B086C6599}"/>
              </a:ext>
            </a:extLst>
          </p:cNvPr>
          <p:cNvSpPr>
            <a:spLocks noGrp="1"/>
          </p:cNvSpPr>
          <p:nvPr>
            <p:ph idx="1"/>
          </p:nvPr>
        </p:nvSpPr>
        <p:spPr/>
        <p:txBody>
          <a:bodyPr>
            <a:normAutofit/>
          </a:bodyPr>
          <a:lstStyle/>
          <a:p>
            <a:pPr marL="342900" indent="-342900">
              <a:buFont typeface="+mj-lt"/>
              <a:buAutoNum type="arabicPeriod"/>
            </a:pPr>
            <a:r>
              <a:rPr lang="en-US" dirty="0"/>
              <a:t>Eigen Frequency Study			Resonance frequency of the membrane.</a:t>
            </a:r>
          </a:p>
          <a:p>
            <a:pPr marL="342900" indent="-342900">
              <a:buFont typeface="+mj-lt"/>
              <a:buAutoNum type="arabicPeriod"/>
            </a:pPr>
            <a:endParaRPr lang="en-US" dirty="0"/>
          </a:p>
          <a:p>
            <a:pPr marL="342900" indent="-342900">
              <a:buFont typeface="+mj-lt"/>
              <a:buAutoNum type="arabicPeriod"/>
            </a:pPr>
            <a:r>
              <a:rPr lang="en-US" dirty="0"/>
              <a:t>Stationary Study 			Spider component characterization for impedance matching</a:t>
            </a:r>
          </a:p>
          <a:p>
            <a:pPr lvl="1"/>
            <a:endParaRPr lang="en-US" dirty="0"/>
          </a:p>
          <a:p>
            <a:pPr marL="342900" indent="-342900">
              <a:buFont typeface="+mj-lt"/>
              <a:buAutoNum type="arabicPeriod"/>
            </a:pPr>
            <a:r>
              <a:rPr lang="en-US" dirty="0"/>
              <a:t>Frequency Domain Study 		Frequency response and impedance</a:t>
            </a:r>
          </a:p>
          <a:p>
            <a:pPr marL="342900" indent="-342900">
              <a:buFont typeface="+mj-lt"/>
              <a:buAutoNum type="arabicPeriod"/>
            </a:pPr>
            <a:endParaRPr lang="en-US" dirty="0"/>
          </a:p>
          <a:p>
            <a:pPr marL="342900" indent="-342900">
              <a:buFont typeface="+mj-lt"/>
              <a:buAutoNum type="arabicPeriod"/>
            </a:pPr>
            <a:r>
              <a:rPr lang="en-US" dirty="0"/>
              <a:t>Additional Studies:		 </a:t>
            </a:r>
          </a:p>
          <a:p>
            <a:pPr lvl="1"/>
            <a:r>
              <a:rPr lang="en-US" dirty="0"/>
              <a:t>Frequency Domain Studies</a:t>
            </a:r>
          </a:p>
          <a:p>
            <a:pPr lvl="2"/>
            <a:r>
              <a:rPr lang="en-US" dirty="0"/>
              <a:t>Parametric sweeps		Effects of material parameter changes</a:t>
            </a:r>
          </a:p>
          <a:p>
            <a:pPr marL="0" indent="0">
              <a:buNone/>
            </a:pPr>
            <a:endParaRPr lang="en-US" dirty="0"/>
          </a:p>
        </p:txBody>
      </p:sp>
      <p:grpSp>
        <p:nvGrpSpPr>
          <p:cNvPr id="10" name="Group 9">
            <a:extLst>
              <a:ext uri="{FF2B5EF4-FFF2-40B4-BE49-F238E27FC236}">
                <a16:creationId xmlns:a16="http://schemas.microsoft.com/office/drawing/2014/main" id="{C738959B-FD8F-DE45-3C68-097EE88B2892}"/>
              </a:ext>
            </a:extLst>
          </p:cNvPr>
          <p:cNvGrpSpPr/>
          <p:nvPr/>
        </p:nvGrpSpPr>
        <p:grpSpPr>
          <a:xfrm>
            <a:off x="383233" y="948485"/>
            <a:ext cx="10802927" cy="326571"/>
            <a:chOff x="383233" y="948485"/>
            <a:chExt cx="10802927" cy="326571"/>
          </a:xfrm>
        </p:grpSpPr>
        <p:graphicFrame>
          <p:nvGraphicFramePr>
            <p:cNvPr id="11" name="Content Placeholder 1">
              <a:extLst>
                <a:ext uri="{FF2B5EF4-FFF2-40B4-BE49-F238E27FC236}">
                  <a16:creationId xmlns:a16="http://schemas.microsoft.com/office/drawing/2014/main" id="{C105B4D2-3D04-D5DA-8EEF-CFBDD783981F}"/>
                </a:ext>
              </a:extLst>
            </p:cNvPr>
            <p:cNvGraphicFramePr>
              <a:graphicFrameLocks/>
            </p:cNvGraphicFramePr>
            <p:nvPr>
              <p:extLst>
                <p:ext uri="{D42A27DB-BD31-4B8C-83A1-F6EECF244321}">
                  <p14:modId xmlns:p14="http://schemas.microsoft.com/office/powerpoint/2010/main" val="3913956005"/>
                </p:ext>
              </p:extLst>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TextBox 13">
              <a:extLst>
                <a:ext uri="{FF2B5EF4-FFF2-40B4-BE49-F238E27FC236}">
                  <a16:creationId xmlns:a16="http://schemas.microsoft.com/office/drawing/2014/main" id="{DBB7DE7F-D6A7-0109-4976-7DCBFC01CD54}"/>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15" name="TextBox 14">
              <a:extLst>
                <a:ext uri="{FF2B5EF4-FFF2-40B4-BE49-F238E27FC236}">
                  <a16:creationId xmlns:a16="http://schemas.microsoft.com/office/drawing/2014/main" id="{9EAFC370-E519-6BE5-62BA-35D1717C4EE3}"/>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16" name="TextBox 15">
              <a:extLst>
                <a:ext uri="{FF2B5EF4-FFF2-40B4-BE49-F238E27FC236}">
                  <a16:creationId xmlns:a16="http://schemas.microsoft.com/office/drawing/2014/main" id="{C3E9707A-E4CD-2515-2A39-5858B61CFB54}"/>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dirty="0">
                  <a:solidFill>
                    <a:schemeClr val="bg1">
                      <a:lumMod val="85000"/>
                    </a:schemeClr>
                  </a:solidFill>
                </a:rPr>
                <a:t>Modeling of Loudspeakers</a:t>
              </a:r>
            </a:p>
          </p:txBody>
        </p:sp>
        <p:sp>
          <p:nvSpPr>
            <p:cNvPr id="17" name="TextBox 16">
              <a:extLst>
                <a:ext uri="{FF2B5EF4-FFF2-40B4-BE49-F238E27FC236}">
                  <a16:creationId xmlns:a16="http://schemas.microsoft.com/office/drawing/2014/main" id="{E24CD412-B963-1A50-27CE-9BC82117FFC8}"/>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solidFill>
                </a:rPr>
                <a:t>Measurement Verification </a:t>
              </a:r>
            </a:p>
          </p:txBody>
        </p:sp>
      </p:grpSp>
      <p:sp>
        <p:nvSpPr>
          <p:cNvPr id="2" name="Right Arrow 1">
            <a:extLst>
              <a:ext uri="{FF2B5EF4-FFF2-40B4-BE49-F238E27FC236}">
                <a16:creationId xmlns:a16="http://schemas.microsoft.com/office/drawing/2014/main" id="{90E1C01C-1009-CD9C-8F61-8EDF66DF41C7}"/>
              </a:ext>
            </a:extLst>
          </p:cNvPr>
          <p:cNvSpPr/>
          <p:nvPr/>
        </p:nvSpPr>
        <p:spPr>
          <a:xfrm>
            <a:off x="3595051" y="1498547"/>
            <a:ext cx="1205842" cy="194769"/>
          </a:xfrm>
          <a:prstGeom prst="rightArrow">
            <a:avLst/>
          </a:prstGeom>
          <a:solidFill>
            <a:srgbClr val="0179C1"/>
          </a:solidFill>
          <a:ln>
            <a:solidFill>
              <a:srgbClr val="0179C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4" name="TextBox 3">
            <a:extLst>
              <a:ext uri="{FF2B5EF4-FFF2-40B4-BE49-F238E27FC236}">
                <a16:creationId xmlns:a16="http://schemas.microsoft.com/office/drawing/2014/main" id="{FA2695F3-862C-CE4C-29B5-14D14DC7FA75}"/>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sp>
        <p:nvSpPr>
          <p:cNvPr id="19" name="Right Arrow 18">
            <a:extLst>
              <a:ext uri="{FF2B5EF4-FFF2-40B4-BE49-F238E27FC236}">
                <a16:creationId xmlns:a16="http://schemas.microsoft.com/office/drawing/2014/main" id="{B34716DC-23AD-A83A-3891-2F0750432051}"/>
              </a:ext>
            </a:extLst>
          </p:cNvPr>
          <p:cNvSpPr/>
          <p:nvPr/>
        </p:nvSpPr>
        <p:spPr>
          <a:xfrm>
            <a:off x="3595051" y="2205488"/>
            <a:ext cx="1205842" cy="194769"/>
          </a:xfrm>
          <a:prstGeom prst="rightArrow">
            <a:avLst/>
          </a:prstGeom>
          <a:solidFill>
            <a:srgbClr val="0179C1"/>
          </a:solidFill>
          <a:ln>
            <a:solidFill>
              <a:srgbClr val="0179C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1" name="Right Arrow 20">
            <a:extLst>
              <a:ext uri="{FF2B5EF4-FFF2-40B4-BE49-F238E27FC236}">
                <a16:creationId xmlns:a16="http://schemas.microsoft.com/office/drawing/2014/main" id="{7BE30C4F-7A63-6D93-6D2F-BA1DC14F0A98}"/>
              </a:ext>
            </a:extLst>
          </p:cNvPr>
          <p:cNvSpPr/>
          <p:nvPr/>
        </p:nvSpPr>
        <p:spPr>
          <a:xfrm>
            <a:off x="3595051" y="2907386"/>
            <a:ext cx="1205842" cy="194769"/>
          </a:xfrm>
          <a:prstGeom prst="rightArrow">
            <a:avLst/>
          </a:prstGeom>
          <a:solidFill>
            <a:srgbClr val="0179C1"/>
          </a:solidFill>
          <a:ln>
            <a:solidFill>
              <a:srgbClr val="0179C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ln w="0"/>
              <a:solidFill>
                <a:schemeClr val="accent1"/>
              </a:solidFill>
              <a:effectLst>
                <a:outerShdw blurRad="38100" dist="25400" dir="5400000" algn="ctr" rotWithShape="0">
                  <a:srgbClr val="6E747A">
                    <a:alpha val="43000"/>
                  </a:srgbClr>
                </a:outerShdw>
              </a:effectLst>
            </a:endParaRPr>
          </a:p>
        </p:txBody>
      </p:sp>
      <p:sp>
        <p:nvSpPr>
          <p:cNvPr id="22" name="Right Arrow 21">
            <a:extLst>
              <a:ext uri="{FF2B5EF4-FFF2-40B4-BE49-F238E27FC236}">
                <a16:creationId xmlns:a16="http://schemas.microsoft.com/office/drawing/2014/main" id="{6D27F777-5F92-B275-CF59-CD0DB124D7E2}"/>
              </a:ext>
            </a:extLst>
          </p:cNvPr>
          <p:cNvSpPr/>
          <p:nvPr/>
        </p:nvSpPr>
        <p:spPr>
          <a:xfrm>
            <a:off x="3595051" y="4269335"/>
            <a:ext cx="1205842" cy="194769"/>
          </a:xfrm>
          <a:prstGeom prst="rightArrow">
            <a:avLst/>
          </a:prstGeom>
          <a:solidFill>
            <a:srgbClr val="0179C1"/>
          </a:solidFill>
          <a:ln>
            <a:solidFill>
              <a:srgbClr val="0179C1"/>
            </a:solidFill>
          </a:ln>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US">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28538544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animEffect transition="in" filter="fade">
                                      <p:cBhvr>
                                        <p:cTn id="15" dur="500"/>
                                        <p:tgtEl>
                                          <p:spTgt spid="9">
                                            <p:txEl>
                                              <p:pRg st="2" end="2"/>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500"/>
                                        <p:tgtEl>
                                          <p:spTgt spid="1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animEffect transition="in" filter="fade">
                                      <p:cBhvr>
                                        <p:cTn id="23" dur="500"/>
                                        <p:tgtEl>
                                          <p:spTgt spid="9">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9">
                                            <p:txEl>
                                              <p:pRg st="6" end="6"/>
                                            </p:txEl>
                                          </p:spTgt>
                                        </p:tgtEl>
                                        <p:attrNameLst>
                                          <p:attrName>style.visibility</p:attrName>
                                        </p:attrNameLst>
                                      </p:cBhvr>
                                      <p:to>
                                        <p:strVal val="visible"/>
                                      </p:to>
                                    </p:set>
                                    <p:animEffect transition="in" filter="fade">
                                      <p:cBhvr>
                                        <p:cTn id="31" dur="500"/>
                                        <p:tgtEl>
                                          <p:spTgt spid="9">
                                            <p:txEl>
                                              <p:pRg st="6" end="6"/>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9">
                                            <p:txEl>
                                              <p:pRg st="7" end="7"/>
                                            </p:txEl>
                                          </p:spTgt>
                                        </p:tgtEl>
                                        <p:attrNameLst>
                                          <p:attrName>style.visibility</p:attrName>
                                        </p:attrNameLst>
                                      </p:cBhvr>
                                      <p:to>
                                        <p:strVal val="visible"/>
                                      </p:to>
                                    </p:set>
                                    <p:animEffect transition="in" filter="fade">
                                      <p:cBhvr>
                                        <p:cTn id="34" dur="500"/>
                                        <p:tgtEl>
                                          <p:spTgt spid="9">
                                            <p:txEl>
                                              <p:pRg st="7" end="7"/>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9">
                                            <p:txEl>
                                              <p:pRg st="8" end="8"/>
                                            </p:txEl>
                                          </p:spTgt>
                                        </p:tgtEl>
                                        <p:attrNameLst>
                                          <p:attrName>style.visibility</p:attrName>
                                        </p:attrNameLst>
                                      </p:cBhvr>
                                      <p:to>
                                        <p:strVal val="visible"/>
                                      </p:to>
                                    </p:set>
                                    <p:animEffect transition="in" filter="fade">
                                      <p:cBhvr>
                                        <p:cTn id="37" dur="500"/>
                                        <p:tgtEl>
                                          <p:spTgt spid="9">
                                            <p:txEl>
                                              <p:pRg st="8" end="8"/>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 grpId="0" animBg="1"/>
      <p:bldP spid="21" grpId="0" animBg="1"/>
      <p:bldP spid="2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dirty="0"/>
              <a:t>Physical Loudspeaker Measurements</a:t>
            </a:r>
            <a:endParaRPr lang="en-US" dirty="0">
              <a:solidFill>
                <a:srgbClr val="0179C1"/>
              </a:solidFill>
            </a:endParaRP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dirty="0"/>
              <a:t>FAITAL S.p.A. PROPRIETARY AND CONFIDENTIAL</a:t>
            </a:r>
            <a:r>
              <a:rPr lang="en-US" dirty="0"/>
              <a:t> - The information contained here is the exclusive property of Faital S.p. A . This slide shall not be distributed or reproduced without prior written consent of Faital S.p.A.</a:t>
            </a:r>
          </a:p>
        </p:txBody>
      </p:sp>
      <p:pic>
        <p:nvPicPr>
          <p:cNvPr id="3" name="Picture 2" descr="A machine with a round object&#10;&#10;Description automatically generated">
            <a:extLst>
              <a:ext uri="{FF2B5EF4-FFF2-40B4-BE49-F238E27FC236}">
                <a16:creationId xmlns:a16="http://schemas.microsoft.com/office/drawing/2014/main" id="{2FF3C31D-7F41-4719-8189-130820C6201B}"/>
              </a:ext>
            </a:extLst>
          </p:cNvPr>
          <p:cNvPicPr>
            <a:picLocks noChangeAspect="1"/>
          </p:cNvPicPr>
          <p:nvPr/>
        </p:nvPicPr>
        <p:blipFill>
          <a:blip r:embed="rId3"/>
          <a:stretch>
            <a:fillRect/>
          </a:stretch>
        </p:blipFill>
        <p:spPr>
          <a:xfrm>
            <a:off x="466061" y="2896980"/>
            <a:ext cx="2505805" cy="3341073"/>
          </a:xfrm>
          <a:prstGeom prst="rect">
            <a:avLst/>
          </a:prstGeom>
        </p:spPr>
      </p:pic>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71EFD601-A981-BD76-D055-4B7CC9DFFE60}"/>
                  </a:ext>
                </a:extLst>
              </p:cNvPr>
              <p:cNvSpPr txBox="1">
                <a:spLocks/>
              </p:cNvSpPr>
              <p:nvPr/>
            </p:nvSpPr>
            <p:spPr>
              <a:xfrm>
                <a:off x="405608" y="1385094"/>
                <a:ext cx="11184407" cy="4708703"/>
              </a:xfrm>
              <a:prstGeom prst="rect">
                <a:avLst/>
              </a:prstGeom>
            </p:spPr>
            <p:txBody>
              <a:bodyPr vert="horz" lIns="91440" tIns="45720" rIns="91440" bIns="45720" rtlCol="0">
                <a:normAutofit/>
              </a:bodyPr>
              <a:lstStyle>
                <a:lvl1pPr marL="0" indent="0" algn="l" defTabSz="457200" rtl="0" eaLnBrk="1" latinLnBrk="0" hangingPunct="1">
                  <a:spcBef>
                    <a:spcPct val="20000"/>
                  </a:spcBef>
                  <a:buFont typeface="Wingdings" charset="2"/>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800" dirty="0">
                    <a:solidFill>
                      <a:srgbClr val="0179C1"/>
                    </a:solidFill>
                  </a:rPr>
                  <a:t>Klippel</a:t>
                </a:r>
                <a14:m>
                  <m:oMath xmlns:m="http://schemas.openxmlformats.org/officeDocument/2006/math">
                    <m:r>
                      <a:rPr lang="en-US" sz="2000" i="1" baseline="30000" dirty="0" smtClean="0">
                        <a:solidFill>
                          <a:srgbClr val="0179C1"/>
                        </a:solidFill>
                        <a:latin typeface="Cambria Math" panose="02040503050406030204" pitchFamily="18" charset="0"/>
                      </a:rPr>
                      <m:t>®️</m:t>
                    </m:r>
                  </m:oMath>
                </a14:m>
                <a:r>
                  <a:rPr lang="en-US" sz="1800" dirty="0">
                    <a:solidFill>
                      <a:srgbClr val="0179C1"/>
                    </a:solidFill>
                  </a:rPr>
                  <a:t> Scanning Vibrometer (SCN)</a:t>
                </a:r>
                <a:endParaRPr lang="en-US" dirty="0">
                  <a:solidFill>
                    <a:srgbClr val="44536A"/>
                  </a:solidFill>
                  <a:latin typeface="Futura Medium" panose="020B0602020204020303" pitchFamily="34" charset="-79"/>
                  <a:cs typeface="Futura Medium" panose="020B0602020204020303" pitchFamily="34" charset="-79"/>
                </a:endParaRPr>
              </a:p>
              <a:p>
                <a:pPr marL="285750" indent="-285750">
                  <a:buFont typeface="Arial" panose="020B0604020202020204" pitchFamily="34" charset="0"/>
                  <a:buChar char="•"/>
                </a:pPr>
                <a:r>
                  <a:rPr lang="en-US" dirty="0">
                    <a:solidFill>
                      <a:srgbClr val="44536A"/>
                    </a:solidFill>
                    <a:latin typeface="Futura Medium" panose="020B0602020204020303" pitchFamily="34" charset="-79"/>
                    <a:cs typeface="Futura Medium" panose="020B0602020204020303" pitchFamily="34" charset="-79"/>
                  </a:rPr>
                  <a:t>Laser displacement sensor over the loudspeaker</a:t>
                </a:r>
              </a:p>
              <a:p>
                <a:pPr marL="285750" indent="-285750">
                  <a:buFont typeface="Arial" panose="020B0604020202020204" pitchFamily="34" charset="0"/>
                  <a:buChar char="•"/>
                </a:pPr>
                <a:r>
                  <a:rPr lang="en-US" dirty="0">
                    <a:solidFill>
                      <a:srgbClr val="44536A"/>
                    </a:solidFill>
                    <a:latin typeface="Futura Medium" panose="020B0602020204020303" pitchFamily="34" charset="-79"/>
                    <a:cs typeface="Futura Medium" panose="020B0602020204020303" pitchFamily="34" charset="-79"/>
                  </a:rPr>
                  <a:t>Precise measurement of the transducer's surface in polar coordinates</a:t>
                </a:r>
              </a:p>
              <a:p>
                <a:pPr marL="285750" indent="-285750">
                  <a:buFont typeface="Arial" panose="020B0604020202020204" pitchFamily="34" charset="0"/>
                  <a:buChar char="•"/>
                </a:pPr>
                <a:r>
                  <a:rPr lang="en-US" dirty="0">
                    <a:solidFill>
                      <a:srgbClr val="44536A"/>
                    </a:solidFill>
                    <a:latin typeface="Futura Medium" panose="020B0602020204020303" pitchFamily="34" charset="-79"/>
                    <a:cs typeface="Futura Medium" panose="020B0602020204020303" pitchFamily="34" charset="-79"/>
                  </a:rPr>
                  <a:t>Used for comparison with simulated deformations</a:t>
                </a:r>
              </a:p>
            </p:txBody>
          </p:sp>
        </mc:Choice>
        <mc:Fallback xmlns="">
          <p:sp>
            <p:nvSpPr>
              <p:cNvPr id="4" name="Content Placeholder 2">
                <a:extLst>
                  <a:ext uri="{FF2B5EF4-FFF2-40B4-BE49-F238E27FC236}">
                    <a16:creationId xmlns:a16="http://schemas.microsoft.com/office/drawing/2014/main" id="{71EFD601-A981-BD76-D055-4B7CC9DFFE60}"/>
                  </a:ext>
                </a:extLst>
              </p:cNvPr>
              <p:cNvSpPr txBox="1">
                <a:spLocks noRot="1" noChangeAspect="1" noMove="1" noResize="1" noEditPoints="1" noAdjustHandles="1" noChangeArrowheads="1" noChangeShapeType="1" noTextEdit="1"/>
              </p:cNvSpPr>
              <p:nvPr/>
            </p:nvSpPr>
            <p:spPr>
              <a:xfrm>
                <a:off x="405608" y="1385094"/>
                <a:ext cx="11184407" cy="4708703"/>
              </a:xfrm>
              <a:prstGeom prst="rect">
                <a:avLst/>
              </a:prstGeom>
              <a:blipFill>
                <a:blip r:embed="rId4"/>
                <a:stretch>
                  <a:fillRect l="-568"/>
                </a:stretch>
              </a:blipFill>
            </p:spPr>
            <p:txBody>
              <a:bodyPr/>
              <a:lstStyle/>
              <a:p>
                <a:r>
                  <a:rPr lang="en-US">
                    <a:noFill/>
                  </a:rPr>
                  <a:t> </a:t>
                </a:r>
              </a:p>
            </p:txBody>
          </p:sp>
        </mc:Fallback>
      </mc:AlternateContent>
      <p:sp>
        <p:nvSpPr>
          <p:cNvPr id="6" name="TextBox 5">
            <a:extLst>
              <a:ext uri="{FF2B5EF4-FFF2-40B4-BE49-F238E27FC236}">
                <a16:creationId xmlns:a16="http://schemas.microsoft.com/office/drawing/2014/main" id="{6089F83F-547B-3499-FEDF-BE4316848533}"/>
              </a:ext>
            </a:extLst>
          </p:cNvPr>
          <p:cNvSpPr txBox="1"/>
          <p:nvPr/>
        </p:nvSpPr>
        <p:spPr>
          <a:xfrm>
            <a:off x="3288720" y="5554829"/>
            <a:ext cx="3422325" cy="461665"/>
          </a:xfrm>
          <a:prstGeom prst="rect">
            <a:avLst/>
          </a:prstGeom>
          <a:noFill/>
        </p:spPr>
        <p:txBody>
          <a:bodyPr wrap="square" rtlCol="0" anchor="ctr">
            <a:spAutoFit/>
          </a:bodyPr>
          <a:lstStyle/>
          <a:p>
            <a:pPr algn="ctr"/>
            <a:r>
              <a:rPr lang="en-US" sz="1200" dirty="0"/>
              <a:t>SCN Deformation Measurement at </a:t>
            </a:r>
          </a:p>
          <a:p>
            <a:pPr algn="ctr"/>
            <a:r>
              <a:rPr lang="en-US" sz="1200" dirty="0"/>
              <a:t>180 Hz of Loudspeaker #1</a:t>
            </a:r>
          </a:p>
        </p:txBody>
      </p:sp>
      <p:grpSp>
        <p:nvGrpSpPr>
          <p:cNvPr id="10" name="Group 9">
            <a:extLst>
              <a:ext uri="{FF2B5EF4-FFF2-40B4-BE49-F238E27FC236}">
                <a16:creationId xmlns:a16="http://schemas.microsoft.com/office/drawing/2014/main" id="{B7BF7DA8-0701-15B2-1B07-561696694FCE}"/>
              </a:ext>
            </a:extLst>
          </p:cNvPr>
          <p:cNvGrpSpPr/>
          <p:nvPr/>
        </p:nvGrpSpPr>
        <p:grpSpPr>
          <a:xfrm>
            <a:off x="383233" y="948485"/>
            <a:ext cx="10802927" cy="326571"/>
            <a:chOff x="383233" y="948485"/>
            <a:chExt cx="10802927" cy="326571"/>
          </a:xfrm>
        </p:grpSpPr>
        <p:graphicFrame>
          <p:nvGraphicFramePr>
            <p:cNvPr id="11" name="Content Placeholder 1">
              <a:extLst>
                <a:ext uri="{FF2B5EF4-FFF2-40B4-BE49-F238E27FC236}">
                  <a16:creationId xmlns:a16="http://schemas.microsoft.com/office/drawing/2014/main" id="{3AB7C9EA-9A44-F1F6-C19E-FE9868934FB4}"/>
                </a:ext>
              </a:extLst>
            </p:cNvPr>
            <p:cNvGraphicFramePr>
              <a:graphicFrameLocks/>
            </p:cNvGraphicFramePr>
            <p:nvPr>
              <p:extLst>
                <p:ext uri="{D42A27DB-BD31-4B8C-83A1-F6EECF244321}">
                  <p14:modId xmlns:p14="http://schemas.microsoft.com/office/powerpoint/2010/main" val="1985575640"/>
                </p:ext>
              </p:extLst>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4" name="TextBox 13">
              <a:extLst>
                <a:ext uri="{FF2B5EF4-FFF2-40B4-BE49-F238E27FC236}">
                  <a16:creationId xmlns:a16="http://schemas.microsoft.com/office/drawing/2014/main" id="{D5B42832-989D-CF0A-B8CD-68272FAEA756}"/>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15" name="TextBox 14">
              <a:extLst>
                <a:ext uri="{FF2B5EF4-FFF2-40B4-BE49-F238E27FC236}">
                  <a16:creationId xmlns:a16="http://schemas.microsoft.com/office/drawing/2014/main" id="{72669DD1-3AA7-F0BE-DB14-C3B752091FA3}"/>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16" name="TextBox 15">
              <a:extLst>
                <a:ext uri="{FF2B5EF4-FFF2-40B4-BE49-F238E27FC236}">
                  <a16:creationId xmlns:a16="http://schemas.microsoft.com/office/drawing/2014/main" id="{A75A8EE1-F655-84F6-AD16-FFF8E27BB2BA}"/>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dirty="0">
                  <a:solidFill>
                    <a:schemeClr val="bg1">
                      <a:lumMod val="85000"/>
                    </a:schemeClr>
                  </a:solidFill>
                </a:rPr>
                <a:t>Modeling of Loudspeakers</a:t>
              </a:r>
            </a:p>
          </p:txBody>
        </p:sp>
        <p:sp>
          <p:nvSpPr>
            <p:cNvPr id="17" name="TextBox 16">
              <a:extLst>
                <a:ext uri="{FF2B5EF4-FFF2-40B4-BE49-F238E27FC236}">
                  <a16:creationId xmlns:a16="http://schemas.microsoft.com/office/drawing/2014/main" id="{E3361C3C-BA6B-0349-8D94-A47AF5A0D22F}"/>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solidFill>
                </a:rPr>
                <a:t>Measurement Verification </a:t>
              </a:r>
            </a:p>
          </p:txBody>
        </p:sp>
      </p:grpSp>
      <p:sp>
        <p:nvSpPr>
          <p:cNvPr id="18" name="TextBox 17">
            <a:extLst>
              <a:ext uri="{FF2B5EF4-FFF2-40B4-BE49-F238E27FC236}">
                <a16:creationId xmlns:a16="http://schemas.microsoft.com/office/drawing/2014/main" id="{089D6DDC-EE32-1839-58A1-4431BC740CC2}"/>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pic>
        <p:nvPicPr>
          <p:cNvPr id="35" name="Picture 34" descr="A yellow and red line&#10;&#10;Description automatically generated">
            <a:extLst>
              <a:ext uri="{FF2B5EF4-FFF2-40B4-BE49-F238E27FC236}">
                <a16:creationId xmlns:a16="http://schemas.microsoft.com/office/drawing/2014/main" id="{CDBD18DF-0EF9-E66B-9505-DFBF5C3CADA7}"/>
              </a:ext>
            </a:extLst>
          </p:cNvPr>
          <p:cNvPicPr>
            <a:picLocks noChangeAspect="1"/>
          </p:cNvPicPr>
          <p:nvPr/>
        </p:nvPicPr>
        <p:blipFill>
          <a:blip r:embed="rId10">
            <a:alphaModFix/>
            <a:grayscl/>
          </a:blip>
          <a:stretch>
            <a:fillRect/>
          </a:stretch>
        </p:blipFill>
        <p:spPr>
          <a:xfrm>
            <a:off x="3510639" y="3853773"/>
            <a:ext cx="3257781" cy="1628891"/>
          </a:xfrm>
          <a:prstGeom prst="rect">
            <a:avLst/>
          </a:prstGeom>
        </p:spPr>
      </p:pic>
      <p:pic>
        <p:nvPicPr>
          <p:cNvPr id="8" name="Picture 7" descr="A room with a wall and a hole in the wall&#10;&#10;Description automatically generated">
            <a:extLst>
              <a:ext uri="{FF2B5EF4-FFF2-40B4-BE49-F238E27FC236}">
                <a16:creationId xmlns:a16="http://schemas.microsoft.com/office/drawing/2014/main" id="{CCE98920-B88C-F3AD-FADE-25F74731EB10}"/>
              </a:ext>
            </a:extLst>
          </p:cNvPr>
          <p:cNvPicPr>
            <a:picLocks noChangeAspect="1"/>
          </p:cNvPicPr>
          <p:nvPr/>
        </p:nvPicPr>
        <p:blipFill>
          <a:blip r:embed="rId11"/>
          <a:stretch>
            <a:fillRect/>
          </a:stretch>
        </p:blipFill>
        <p:spPr>
          <a:xfrm>
            <a:off x="7197963" y="1724141"/>
            <a:ext cx="4392052" cy="3294039"/>
          </a:xfrm>
          <a:prstGeom prst="rect">
            <a:avLst/>
          </a:prstGeom>
        </p:spPr>
      </p:pic>
      <p:sp>
        <p:nvSpPr>
          <p:cNvPr id="9" name="Content Placeholder 2">
            <a:extLst>
              <a:ext uri="{FF2B5EF4-FFF2-40B4-BE49-F238E27FC236}">
                <a16:creationId xmlns:a16="http://schemas.microsoft.com/office/drawing/2014/main" id="{2825EEB7-64E4-5827-F1BE-466A3ACFE425}"/>
              </a:ext>
            </a:extLst>
          </p:cNvPr>
          <p:cNvSpPr>
            <a:spLocks noGrp="1"/>
          </p:cNvSpPr>
          <p:nvPr>
            <p:ph idx="1"/>
          </p:nvPr>
        </p:nvSpPr>
        <p:spPr>
          <a:xfrm>
            <a:off x="7027900" y="5306692"/>
            <a:ext cx="4991658" cy="1257914"/>
          </a:xfrm>
        </p:spPr>
        <p:txBody>
          <a:bodyPr>
            <a:normAutofit/>
          </a:bodyPr>
          <a:lstStyle/>
          <a:p>
            <a:pPr marL="285750" indent="-285750">
              <a:buFont typeface="Arial" panose="020B0604020202020204" pitchFamily="34" charset="0"/>
              <a:buChar char="•"/>
            </a:pPr>
            <a:r>
              <a:rPr lang="en-US" sz="1600" dirty="0"/>
              <a:t>Standard impedance measurements</a:t>
            </a:r>
          </a:p>
          <a:p>
            <a:pPr marL="285750" indent="-285750">
              <a:buFont typeface="Arial" panose="020B0604020202020204" pitchFamily="34" charset="0"/>
              <a:buChar char="•"/>
            </a:pPr>
            <a:r>
              <a:rPr lang="en-US" sz="1600" dirty="0"/>
              <a:t>Acoustic response in a semi-anechoic chamber</a:t>
            </a:r>
          </a:p>
        </p:txBody>
      </p:sp>
    </p:spTree>
    <p:extLst>
      <p:ext uri="{BB962C8B-B14F-4D97-AF65-F5344CB8AC3E}">
        <p14:creationId xmlns:p14="http://schemas.microsoft.com/office/powerpoint/2010/main" val="26544812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10">
            <a:extLst>
              <a:ext uri="{FF2B5EF4-FFF2-40B4-BE49-F238E27FC236}">
                <a16:creationId xmlns:a16="http://schemas.microsoft.com/office/drawing/2014/main" id="{673943FF-C6D9-1A15-473A-2CD5497D77BA}"/>
              </a:ext>
            </a:extLst>
          </p:cNvPr>
          <p:cNvPicPr>
            <a:picLocks noChangeAspect="1"/>
          </p:cNvPicPr>
          <p:nvPr/>
        </p:nvPicPr>
        <p:blipFill>
          <a:blip r:embed="rId3"/>
          <a:srcRect/>
          <a:stretch/>
        </p:blipFill>
        <p:spPr>
          <a:xfrm>
            <a:off x="637787" y="1375205"/>
            <a:ext cx="4523728" cy="3392795"/>
          </a:xfrm>
          <a:prstGeom prst="rect">
            <a:avLst/>
          </a:prstGeom>
        </p:spPr>
      </p:pic>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dirty="0">
                <a:solidFill>
                  <a:srgbClr val="0179C1"/>
                </a:solidFill>
              </a:rPr>
              <a:t>Cone Materials</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B17B85FE-8004-DDE6-E170-D54B086C6599}"/>
                  </a:ext>
                </a:extLst>
              </p:cNvPr>
              <p:cNvSpPr>
                <a:spLocks noGrp="1"/>
              </p:cNvSpPr>
              <p:nvPr>
                <p:ph idx="1"/>
              </p:nvPr>
            </p:nvSpPr>
            <p:spPr>
              <a:xfrm>
                <a:off x="637786" y="4854284"/>
                <a:ext cx="5254563" cy="1441741"/>
              </a:xfrm>
            </p:spPr>
            <p:txBody>
              <a:bodyPr anchor="t">
                <a:noAutofit/>
              </a:bodyPr>
              <a:lstStyle/>
              <a:p>
                <a:pPr>
                  <a:lnSpc>
                    <a:spcPct val="100000"/>
                  </a:lnSpc>
                  <a:spcBef>
                    <a:spcPts val="0"/>
                  </a:spcBef>
                  <a:spcAft>
                    <a:spcPts val="100"/>
                  </a:spcAft>
                </a:pPr>
                <a:r>
                  <a:rPr lang="en-US" sz="1200" dirty="0">
                    <a:solidFill>
                      <a:srgbClr val="4ABEFB"/>
                    </a:solidFill>
                  </a:rPr>
                  <a:t>Paper</a:t>
                </a:r>
              </a:p>
              <a:p>
                <a:pPr lvl="1">
                  <a:lnSpc>
                    <a:spcPct val="100000"/>
                  </a:lnSpc>
                  <a:spcBef>
                    <a:spcPts val="0"/>
                  </a:spcBef>
                  <a:spcAft>
                    <a:spcPts val="100"/>
                  </a:spcAft>
                </a:pPr>
                <a:r>
                  <a:rPr lang="en-US" sz="1200" dirty="0"/>
                  <a:t>High Variability in density </a:t>
                </a:r>
              </a:p>
              <a:p>
                <a:pPr lvl="2" indent="-360000">
                  <a:lnSpc>
                    <a:spcPct val="100000"/>
                  </a:lnSpc>
                  <a:spcBef>
                    <a:spcPts val="0"/>
                  </a:spcBef>
                  <a:spcAft>
                    <a:spcPts val="100"/>
                  </a:spcAft>
                </a:pPr>
                <a:r>
                  <a:rPr lang="en-US" sz="1200" dirty="0"/>
                  <a:t>(365 to 720 kg/m^2)</a:t>
                </a:r>
              </a:p>
              <a:p>
                <a:pPr lvl="1" indent="-360000">
                  <a:lnSpc>
                    <a:spcPct val="100000"/>
                  </a:lnSpc>
                  <a:spcBef>
                    <a:spcPts val="0"/>
                  </a:spcBef>
                  <a:spcAft>
                    <a:spcPts val="100"/>
                  </a:spcAft>
                </a:pPr>
                <a14:m>
                  <m:oMath xmlns:m="http://schemas.openxmlformats.org/officeDocument/2006/math">
                    <m:sSub>
                      <m:sSubPr>
                        <m:ctrlPr>
                          <a:rPr lang="en-US" sz="1200" i="1">
                            <a:latin typeface="Cambria Math" panose="02040503050406030204" pitchFamily="18" charset="0"/>
                          </a:rPr>
                        </m:ctrlPr>
                      </m:sSubPr>
                      <m:e>
                        <m:r>
                          <a:rPr lang="en-US" sz="1200" b="0" i="1" smtClean="0">
                            <a:latin typeface="Cambria Math" panose="02040503050406030204" pitchFamily="18" charset="0"/>
                          </a:rPr>
                          <m:t>𝐸</m:t>
                        </m:r>
                      </m:e>
                      <m:sub>
                        <m:r>
                          <a:rPr lang="en-US" sz="1200" b="0" i="1" smtClean="0">
                            <a:latin typeface="Cambria Math" panose="02040503050406030204" pitchFamily="18" charset="0"/>
                          </a:rPr>
                          <m:t>𝐶𝑜𝑛𝑒</m:t>
                        </m:r>
                      </m:sub>
                    </m:sSub>
                  </m:oMath>
                </a14:m>
                <a:r>
                  <a:rPr lang="en-US" sz="1200" dirty="0"/>
                  <a:t> increase with increased density</a:t>
                </a:r>
              </a:p>
              <a:p>
                <a:pPr indent="-360000">
                  <a:lnSpc>
                    <a:spcPct val="100000"/>
                  </a:lnSpc>
                  <a:spcBef>
                    <a:spcPts val="0"/>
                  </a:spcBef>
                  <a:spcAft>
                    <a:spcPts val="100"/>
                  </a:spcAft>
                </a:pPr>
                <a:r>
                  <a:rPr lang="en-US" sz="1200" dirty="0">
                    <a:solidFill>
                      <a:srgbClr val="D55322"/>
                    </a:solidFill>
                  </a:rPr>
                  <a:t>Paper +10% Mica </a:t>
                </a:r>
                <a:r>
                  <a:rPr lang="en-US" sz="1200" dirty="0"/>
                  <a:t>and </a:t>
                </a:r>
                <a:r>
                  <a:rPr lang="en-US" sz="1200" dirty="0">
                    <a:solidFill>
                      <a:srgbClr val="196DC1"/>
                    </a:solidFill>
                  </a:rPr>
                  <a:t>Paper +10% Kevlar</a:t>
                </a:r>
              </a:p>
              <a:p>
                <a:pPr indent="-360000">
                  <a:lnSpc>
                    <a:spcPct val="100000"/>
                  </a:lnSpc>
                  <a:spcBef>
                    <a:spcPts val="0"/>
                  </a:spcBef>
                  <a:spcAft>
                    <a:spcPts val="100"/>
                  </a:spcAft>
                </a:pPr>
                <a:r>
                  <a:rPr lang="en-US" sz="1200" dirty="0">
                    <a:solidFill>
                      <a:srgbClr val="E7AF1A"/>
                    </a:solidFill>
                  </a:rPr>
                  <a:t>Paper +15% Mica </a:t>
                </a:r>
              </a:p>
              <a:p>
                <a:pPr indent="-360000">
                  <a:lnSpc>
                    <a:spcPct val="100000"/>
                  </a:lnSpc>
                  <a:spcBef>
                    <a:spcPts val="0"/>
                  </a:spcBef>
                  <a:spcAft>
                    <a:spcPts val="100"/>
                  </a:spcAft>
                </a:pPr>
                <a:r>
                  <a:rPr lang="en-US" sz="1200" dirty="0">
                    <a:solidFill>
                      <a:srgbClr val="73AD39"/>
                    </a:solidFill>
                  </a:rPr>
                  <a:t>Fiberglass</a:t>
                </a:r>
              </a:p>
              <a:p>
                <a:pPr>
                  <a:lnSpc>
                    <a:spcPct val="100000"/>
                  </a:lnSpc>
                </a:pPr>
                <a:endParaRPr lang="en-US" sz="1200" dirty="0">
                  <a:solidFill>
                    <a:srgbClr val="196DC1"/>
                  </a:solidFill>
                </a:endParaRPr>
              </a:p>
              <a:p>
                <a:pPr algn="ctr">
                  <a:lnSpc>
                    <a:spcPct val="100000"/>
                  </a:lnSpc>
                </a:pPr>
                <a:endParaRPr lang="en-US" sz="1200" dirty="0">
                  <a:solidFill>
                    <a:srgbClr val="196DC1"/>
                  </a:solidFill>
                </a:endParaRPr>
              </a:p>
              <a:p>
                <a:pPr>
                  <a:lnSpc>
                    <a:spcPct val="100000"/>
                  </a:lnSpc>
                </a:pPr>
                <a:endParaRPr lang="en-US" sz="1200" dirty="0">
                  <a:solidFill>
                    <a:srgbClr val="196DC1"/>
                  </a:solidFill>
                </a:endParaRPr>
              </a:p>
              <a:p>
                <a:pPr>
                  <a:lnSpc>
                    <a:spcPct val="100000"/>
                  </a:lnSpc>
                </a:pPr>
                <a:endParaRPr lang="en-US" sz="1200" dirty="0"/>
              </a:p>
              <a:p>
                <a:pPr>
                  <a:lnSpc>
                    <a:spcPct val="100000"/>
                  </a:lnSpc>
                </a:pPr>
                <a:endParaRPr lang="en-US" sz="1200" dirty="0">
                  <a:solidFill>
                    <a:srgbClr val="196DC1"/>
                  </a:solidFill>
                </a:endParaRPr>
              </a:p>
            </p:txBody>
          </p:sp>
        </mc:Choice>
        <mc:Fallback xmlns="">
          <p:sp>
            <p:nvSpPr>
              <p:cNvPr id="9" name="Content Placeholder 8">
                <a:extLst>
                  <a:ext uri="{FF2B5EF4-FFF2-40B4-BE49-F238E27FC236}">
                    <a16:creationId xmlns:a16="http://schemas.microsoft.com/office/drawing/2014/main" id="{B17B85FE-8004-DDE6-E170-D54B086C6599}"/>
                  </a:ext>
                </a:extLst>
              </p:cNvPr>
              <p:cNvSpPr>
                <a:spLocks noGrp="1" noRot="1" noChangeAspect="1" noMove="1" noResize="1" noEditPoints="1" noAdjustHandles="1" noChangeArrowheads="1" noChangeShapeType="1" noTextEdit="1"/>
              </p:cNvSpPr>
              <p:nvPr>
                <p:ph idx="1"/>
              </p:nvPr>
            </p:nvSpPr>
            <p:spPr>
              <a:xfrm>
                <a:off x="637786" y="4854284"/>
                <a:ext cx="5254563" cy="1441741"/>
              </a:xfrm>
              <a:blipFill>
                <a:blip r:embed="rId4"/>
                <a:stretch>
                  <a:fillRect l="-1740" t="-3797" b="-422"/>
                </a:stretch>
              </a:blipFill>
            </p:spPr>
            <p:txBody>
              <a:bodyPr/>
              <a:lstStyle/>
              <a:p>
                <a:r>
                  <a:rPr lang="it-IT">
                    <a:noFill/>
                  </a:rPr>
                  <a:t> </a:t>
                </a:r>
              </a:p>
            </p:txBody>
          </p:sp>
        </mc:Fallback>
      </mc:AlternateContent>
      <p:sp>
        <p:nvSpPr>
          <p:cNvPr id="2" name="TextBox 1">
            <a:extLst>
              <a:ext uri="{FF2B5EF4-FFF2-40B4-BE49-F238E27FC236}">
                <a16:creationId xmlns:a16="http://schemas.microsoft.com/office/drawing/2014/main" id="{EE59AF04-9787-66FC-41EE-23193844F903}"/>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Results</a:t>
            </a:r>
          </a:p>
        </p:txBody>
      </p:sp>
      <p:grpSp>
        <p:nvGrpSpPr>
          <p:cNvPr id="15" name="Group 14">
            <a:extLst>
              <a:ext uri="{FF2B5EF4-FFF2-40B4-BE49-F238E27FC236}">
                <a16:creationId xmlns:a16="http://schemas.microsoft.com/office/drawing/2014/main" id="{69F3C613-C3A5-2471-A07C-4D85FD2E7D75}"/>
              </a:ext>
            </a:extLst>
          </p:cNvPr>
          <p:cNvGrpSpPr/>
          <p:nvPr/>
        </p:nvGrpSpPr>
        <p:grpSpPr>
          <a:xfrm>
            <a:off x="231476" y="948485"/>
            <a:ext cx="10954684" cy="316900"/>
            <a:chOff x="231476" y="948485"/>
            <a:chExt cx="10954684" cy="316900"/>
          </a:xfrm>
        </p:grpSpPr>
        <p:graphicFrame>
          <p:nvGraphicFramePr>
            <p:cNvPr id="16" name="Content Placeholder 1">
              <a:extLst>
                <a:ext uri="{FF2B5EF4-FFF2-40B4-BE49-F238E27FC236}">
                  <a16:creationId xmlns:a16="http://schemas.microsoft.com/office/drawing/2014/main" id="{1ACF801E-8788-2B62-0917-6BCCCC982962}"/>
                </a:ext>
              </a:extLst>
            </p:cNvPr>
            <p:cNvGraphicFramePr>
              <a:graphicFrameLocks/>
            </p:cNvGraphicFramePr>
            <p:nvPr>
              <p:extLst>
                <p:ext uri="{D42A27DB-BD31-4B8C-83A1-F6EECF244321}">
                  <p14:modId xmlns:p14="http://schemas.microsoft.com/office/powerpoint/2010/main" val="1306850463"/>
                </p:ext>
              </p:extLst>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17" name="TextBox 16">
              <a:extLst>
                <a:ext uri="{FF2B5EF4-FFF2-40B4-BE49-F238E27FC236}">
                  <a16:creationId xmlns:a16="http://schemas.microsoft.com/office/drawing/2014/main" id="{06C5B61B-BD52-00C4-31C0-30F4120484DD}"/>
                </a:ext>
              </a:extLst>
            </p:cNvPr>
            <p:cNvSpPr txBox="1">
              <a:spLocks/>
            </p:cNvSpPr>
            <p:nvPr/>
          </p:nvSpPr>
          <p:spPr>
            <a:xfrm>
              <a:off x="231476" y="955018"/>
              <a:ext cx="2271100" cy="307777"/>
            </a:xfrm>
            <a:prstGeom prst="rect">
              <a:avLst/>
            </a:prstGeom>
            <a:noFill/>
          </p:spPr>
          <p:txBody>
            <a:bodyPr wrap="square" rtlCol="0">
              <a:spAutoFit/>
            </a:bodyPr>
            <a:lstStyle/>
            <a:p>
              <a:pPr algn="ctr"/>
              <a:r>
                <a:rPr lang="en-US" sz="1400" dirty="0">
                  <a:solidFill>
                    <a:schemeClr val="bg1"/>
                  </a:solidFill>
                </a:rPr>
                <a:t>Analysis of Materials</a:t>
              </a:r>
            </a:p>
          </p:txBody>
        </p:sp>
        <p:sp>
          <p:nvSpPr>
            <p:cNvPr id="18" name="TextBox 17">
              <a:extLst>
                <a:ext uri="{FF2B5EF4-FFF2-40B4-BE49-F238E27FC236}">
                  <a16:creationId xmlns:a16="http://schemas.microsoft.com/office/drawing/2014/main" id="{5B8F523D-22D0-B605-D79B-1517365CD644}"/>
                </a:ext>
              </a:extLst>
            </p:cNvPr>
            <p:cNvSpPr txBox="1">
              <a:spLocks/>
            </p:cNvSpPr>
            <p:nvPr/>
          </p:nvSpPr>
          <p:spPr>
            <a:xfrm>
              <a:off x="2695898" y="951627"/>
              <a:ext cx="2737448" cy="307777"/>
            </a:xfrm>
            <a:prstGeom prst="rect">
              <a:avLst/>
            </a:prstGeom>
            <a:noFill/>
          </p:spPr>
          <p:txBody>
            <a:bodyPr wrap="square" rtlCol="0">
              <a:spAutoFit/>
            </a:bodyPr>
            <a:lstStyle/>
            <a:p>
              <a:pPr algn="ctr"/>
              <a:r>
                <a:rPr lang="en-US" sz="1400" dirty="0">
                  <a:solidFill>
                    <a:schemeClr val="bg1"/>
                  </a:solidFill>
                </a:rPr>
                <a:t>FEM Optimization of Properties</a:t>
              </a:r>
            </a:p>
          </p:txBody>
        </p:sp>
        <p:sp>
          <p:nvSpPr>
            <p:cNvPr id="19" name="TextBox 18">
              <a:extLst>
                <a:ext uri="{FF2B5EF4-FFF2-40B4-BE49-F238E27FC236}">
                  <a16:creationId xmlns:a16="http://schemas.microsoft.com/office/drawing/2014/main" id="{8B8AA517-1696-F77D-F9E4-2E5C73695465}"/>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a:solidFill>
                    <a:schemeClr val="bg1">
                      <a:lumMod val="85000"/>
                    </a:schemeClr>
                  </a:solidFill>
                </a:rPr>
                <a:t>Modeling of Loudspeakers</a:t>
              </a:r>
            </a:p>
          </p:txBody>
        </p:sp>
        <p:sp>
          <p:nvSpPr>
            <p:cNvPr id="21" name="TextBox 20">
              <a:extLst>
                <a:ext uri="{FF2B5EF4-FFF2-40B4-BE49-F238E27FC236}">
                  <a16:creationId xmlns:a16="http://schemas.microsoft.com/office/drawing/2014/main" id="{59AA3CFE-2D15-60BE-5A7D-86E7C0A7EE20}"/>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lumMod val="85000"/>
                    </a:schemeClr>
                  </a:solidFill>
                </a:rPr>
                <a:t>Measurement Verification </a:t>
              </a:r>
            </a:p>
          </p:txBody>
        </p:sp>
      </p:grpSp>
      <p:pic>
        <p:nvPicPr>
          <p:cNvPr id="4" name="Content Placeholder 4" descr="A graph showing the size of a rubber&#10;&#10;Description automatically generated with medium confidence">
            <a:extLst>
              <a:ext uri="{FF2B5EF4-FFF2-40B4-BE49-F238E27FC236}">
                <a16:creationId xmlns:a16="http://schemas.microsoft.com/office/drawing/2014/main" id="{6CB70F84-FD34-DF8D-43B4-D40A0089D837}"/>
              </a:ext>
            </a:extLst>
          </p:cNvPr>
          <p:cNvPicPr>
            <a:picLocks noChangeAspect="1"/>
          </p:cNvPicPr>
          <p:nvPr/>
        </p:nvPicPr>
        <p:blipFill>
          <a:blip r:embed="rId10"/>
          <a:stretch>
            <a:fillRect/>
          </a:stretch>
        </p:blipFill>
        <p:spPr>
          <a:xfrm>
            <a:off x="6474550" y="1375205"/>
            <a:ext cx="4460290" cy="3404157"/>
          </a:xfrm>
          <a:prstGeom prst="rect">
            <a:avLst/>
          </a:prstGeom>
        </p:spPr>
      </p:pic>
      <p:sp>
        <p:nvSpPr>
          <p:cNvPr id="5" name="Content Placeholder 8">
            <a:extLst>
              <a:ext uri="{FF2B5EF4-FFF2-40B4-BE49-F238E27FC236}">
                <a16:creationId xmlns:a16="http://schemas.microsoft.com/office/drawing/2014/main" id="{B8A6D5E7-722F-1F71-65B3-F9E82379184F}"/>
              </a:ext>
            </a:extLst>
          </p:cNvPr>
          <p:cNvSpPr txBox="1">
            <a:spLocks/>
          </p:cNvSpPr>
          <p:nvPr/>
        </p:nvSpPr>
        <p:spPr>
          <a:xfrm>
            <a:off x="6474550" y="4898304"/>
            <a:ext cx="5008548" cy="1397721"/>
          </a:xfrm>
          <a:prstGeom prst="rect">
            <a:avLst/>
          </a:prstGeom>
        </p:spPr>
        <p:txBody>
          <a:bodyPr vert="horz" lIns="0" tIns="0" rIns="0" bIns="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rgbClr val="44536A"/>
                </a:solidFill>
                <a:latin typeface="Futura Medium" panose="020B0602020204020303" pitchFamily="34" charset="-79"/>
                <a:ea typeface="+mn-ea"/>
                <a:cs typeface="Futura Medium" panose="020B0602020204020303" pitchFamily="34" charset="-79"/>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rgbClr val="44536A"/>
                </a:solidFill>
                <a:latin typeface="Futura Medium" panose="020B0602020204020303" pitchFamily="34" charset="-79"/>
                <a:ea typeface="+mn-ea"/>
                <a:cs typeface="Futura Medium" panose="020B0602020204020303" pitchFamily="34" charset="-79"/>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rgbClr val="44536A"/>
                </a:solidFill>
                <a:latin typeface="Futura Medium" panose="020B0602020204020303" pitchFamily="34" charset="-79"/>
                <a:ea typeface="+mn-ea"/>
                <a:cs typeface="Futura Medium" panose="020B0602020204020303" pitchFamily="34" charset="-79"/>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44536A"/>
                </a:solidFill>
                <a:latin typeface="Futura Medium" panose="020B0602020204020303" pitchFamily="34" charset="-79"/>
                <a:ea typeface="+mn-ea"/>
                <a:cs typeface="Futura Medium" panose="020B0602020204020303" pitchFamily="34" charset="-79"/>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44536A"/>
                </a:solidFill>
                <a:latin typeface="Futura Medium" panose="020B0602020204020303" pitchFamily="34" charset="-79"/>
                <a:ea typeface="+mn-ea"/>
                <a:cs typeface="Futura Medium" panose="020B0602020204020303" pitchFamily="34" charset="-79"/>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Aft>
                <a:spcPts val="100"/>
              </a:spcAft>
            </a:pPr>
            <a:r>
              <a:rPr lang="en-US" sz="1200" dirty="0">
                <a:solidFill>
                  <a:srgbClr val="0073C1"/>
                </a:solidFill>
              </a:rPr>
              <a:t>Poly-Cotton Cloth</a:t>
            </a:r>
          </a:p>
          <a:p>
            <a:pPr lvl="1">
              <a:lnSpc>
                <a:spcPct val="100000"/>
              </a:lnSpc>
              <a:spcAft>
                <a:spcPts val="100"/>
              </a:spcAft>
            </a:pPr>
            <a:r>
              <a:rPr lang="en-US" sz="1200" dirty="0">
                <a:solidFill>
                  <a:schemeClr val="tx1"/>
                </a:solidFill>
              </a:rPr>
              <a:t>Very high variability: due to production processes, weaving patterns, or resins used.</a:t>
            </a:r>
          </a:p>
          <a:p>
            <a:pPr>
              <a:lnSpc>
                <a:spcPct val="100000"/>
              </a:lnSpc>
              <a:spcBef>
                <a:spcPts val="0"/>
              </a:spcBef>
              <a:spcAft>
                <a:spcPts val="100"/>
              </a:spcAft>
            </a:pPr>
            <a:r>
              <a:rPr lang="en-US" sz="1200" dirty="0">
                <a:solidFill>
                  <a:srgbClr val="D4530F"/>
                </a:solidFill>
              </a:rPr>
              <a:t>Foam</a:t>
            </a:r>
            <a:endParaRPr lang="en-US" sz="1200" dirty="0">
              <a:solidFill>
                <a:srgbClr val="767CFB"/>
              </a:solidFill>
            </a:endParaRPr>
          </a:p>
          <a:p>
            <a:pPr>
              <a:lnSpc>
                <a:spcPct val="100000"/>
              </a:lnSpc>
              <a:spcBef>
                <a:spcPts val="0"/>
              </a:spcBef>
              <a:spcAft>
                <a:spcPts val="100"/>
              </a:spcAft>
            </a:pPr>
            <a:r>
              <a:rPr lang="en-US" sz="1200" dirty="0">
                <a:solidFill>
                  <a:srgbClr val="767CFB"/>
                </a:solidFill>
              </a:rPr>
              <a:t>Rubber</a:t>
            </a:r>
          </a:p>
        </p:txBody>
      </p:sp>
      <p:sp>
        <p:nvSpPr>
          <p:cNvPr id="6" name="Oval 5">
            <a:extLst>
              <a:ext uri="{FF2B5EF4-FFF2-40B4-BE49-F238E27FC236}">
                <a16:creationId xmlns:a16="http://schemas.microsoft.com/office/drawing/2014/main" id="{D9DCD416-0EDB-4C3C-F846-83638B15964C}"/>
              </a:ext>
            </a:extLst>
          </p:cNvPr>
          <p:cNvSpPr/>
          <p:nvPr/>
        </p:nvSpPr>
        <p:spPr>
          <a:xfrm>
            <a:off x="1470761" y="3629025"/>
            <a:ext cx="1619390" cy="981075"/>
          </a:xfrm>
          <a:prstGeom prst="ellipse">
            <a:avLst/>
          </a:prstGeom>
          <a:noFill/>
          <a:ln w="19050">
            <a:solidFill>
              <a:srgbClr val="59C2F9"/>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7" name="Oval 6">
            <a:extLst>
              <a:ext uri="{FF2B5EF4-FFF2-40B4-BE49-F238E27FC236}">
                <a16:creationId xmlns:a16="http://schemas.microsoft.com/office/drawing/2014/main" id="{42A00CC3-7723-852F-CA32-0CCB97E947FD}"/>
              </a:ext>
            </a:extLst>
          </p:cNvPr>
          <p:cNvSpPr/>
          <p:nvPr/>
        </p:nvSpPr>
        <p:spPr>
          <a:xfrm>
            <a:off x="3396051" y="1856577"/>
            <a:ext cx="1459564" cy="2482839"/>
          </a:xfrm>
          <a:prstGeom prst="ellipse">
            <a:avLst/>
          </a:prstGeom>
          <a:noFill/>
          <a:ln w="19050">
            <a:solidFill>
              <a:srgbClr val="75AB28"/>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8" name="Oval 7">
            <a:extLst>
              <a:ext uri="{FF2B5EF4-FFF2-40B4-BE49-F238E27FC236}">
                <a16:creationId xmlns:a16="http://schemas.microsoft.com/office/drawing/2014/main" id="{C3BD7653-07CB-FC8C-0444-5DF2B7247CD5}"/>
              </a:ext>
            </a:extLst>
          </p:cNvPr>
          <p:cNvSpPr/>
          <p:nvPr/>
        </p:nvSpPr>
        <p:spPr>
          <a:xfrm>
            <a:off x="3659769" y="2733852"/>
            <a:ext cx="542925" cy="484064"/>
          </a:xfrm>
          <a:prstGeom prst="ellipse">
            <a:avLst/>
          </a:prstGeom>
          <a:noFill/>
          <a:ln w="19050">
            <a:solidFill>
              <a:srgbClr val="E3AF2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0" name="Oval 9">
            <a:extLst>
              <a:ext uri="{FF2B5EF4-FFF2-40B4-BE49-F238E27FC236}">
                <a16:creationId xmlns:a16="http://schemas.microsoft.com/office/drawing/2014/main" id="{FA4D3EBB-C311-2F57-B89E-D7AAA6D3B05B}"/>
              </a:ext>
            </a:extLst>
          </p:cNvPr>
          <p:cNvSpPr/>
          <p:nvPr/>
        </p:nvSpPr>
        <p:spPr>
          <a:xfrm rot="2632656">
            <a:off x="7381112" y="1204602"/>
            <a:ext cx="1459564" cy="3401745"/>
          </a:xfrm>
          <a:prstGeom prst="ellipse">
            <a:avLst/>
          </a:prstGeom>
          <a:noFill/>
          <a:ln w="19050">
            <a:solidFill>
              <a:srgbClr val="0070C7"/>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1" name="Oval 10">
            <a:extLst>
              <a:ext uri="{FF2B5EF4-FFF2-40B4-BE49-F238E27FC236}">
                <a16:creationId xmlns:a16="http://schemas.microsoft.com/office/drawing/2014/main" id="{F93B1628-C26E-EC63-B326-81F8222ADF98}"/>
              </a:ext>
            </a:extLst>
          </p:cNvPr>
          <p:cNvSpPr/>
          <p:nvPr/>
        </p:nvSpPr>
        <p:spPr>
          <a:xfrm>
            <a:off x="7065531" y="4115807"/>
            <a:ext cx="542925" cy="484064"/>
          </a:xfrm>
          <a:prstGeom prst="ellipse">
            <a:avLst/>
          </a:prstGeom>
          <a:noFill/>
          <a:ln w="19050">
            <a:solidFill>
              <a:srgbClr val="CC6434"/>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
        <p:nvSpPr>
          <p:cNvPr id="14" name="Oval 13">
            <a:extLst>
              <a:ext uri="{FF2B5EF4-FFF2-40B4-BE49-F238E27FC236}">
                <a16:creationId xmlns:a16="http://schemas.microsoft.com/office/drawing/2014/main" id="{D05CDD05-AAA9-79F5-C9EF-759EAD6D85EC}"/>
              </a:ext>
            </a:extLst>
          </p:cNvPr>
          <p:cNvSpPr/>
          <p:nvPr/>
        </p:nvSpPr>
        <p:spPr>
          <a:xfrm>
            <a:off x="8704695" y="3850551"/>
            <a:ext cx="1165233" cy="829919"/>
          </a:xfrm>
          <a:prstGeom prst="ellipse">
            <a:avLst/>
          </a:prstGeom>
          <a:noFill/>
          <a:ln w="19050">
            <a:solidFill>
              <a:srgbClr val="A3A2FF"/>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a:p>
        </p:txBody>
      </p:sp>
    </p:spTree>
    <p:extLst>
      <p:ext uri="{BB962C8B-B14F-4D97-AF65-F5344CB8AC3E}">
        <p14:creationId xmlns:p14="http://schemas.microsoft.com/office/powerpoint/2010/main" val="21348878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dirty="0">
                <a:solidFill>
                  <a:srgbClr val="0179C1"/>
                </a:solidFill>
              </a:rPr>
              <a:t>Loudspeaker #3</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sp>
        <p:nvSpPr>
          <p:cNvPr id="26" name="Rectangle 25">
            <a:extLst>
              <a:ext uri="{FF2B5EF4-FFF2-40B4-BE49-F238E27FC236}">
                <a16:creationId xmlns:a16="http://schemas.microsoft.com/office/drawing/2014/main" id="{A277A63C-6078-4070-B93F-0DDAFBA7848C}"/>
              </a:ext>
            </a:extLst>
          </p:cNvPr>
          <p:cNvSpPr/>
          <p:nvPr/>
        </p:nvSpPr>
        <p:spPr>
          <a:xfrm>
            <a:off x="588936" y="1465266"/>
            <a:ext cx="4690609" cy="216908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A graph with lines and a white label&#10;&#10;Description automatically generated with medium confidence">
            <a:extLst>
              <a:ext uri="{FF2B5EF4-FFF2-40B4-BE49-F238E27FC236}">
                <a16:creationId xmlns:a16="http://schemas.microsoft.com/office/drawing/2014/main" id="{549CE32F-00DE-CEBA-F720-873175EA62CA}"/>
              </a:ext>
            </a:extLst>
          </p:cNvPr>
          <p:cNvPicPr>
            <a:picLocks noGrp="1" noChangeAspect="1"/>
          </p:cNvPicPr>
          <p:nvPr>
            <p:ph idx="1"/>
          </p:nvPr>
        </p:nvPicPr>
        <p:blipFill>
          <a:blip r:embed="rId3"/>
          <a:stretch>
            <a:fillRect/>
          </a:stretch>
        </p:blipFill>
        <p:spPr>
          <a:xfrm>
            <a:off x="203097" y="1282118"/>
            <a:ext cx="5155094" cy="2577547"/>
          </a:xfrm>
        </p:spPr>
      </p:pic>
      <mc:AlternateContent xmlns:mc="http://schemas.openxmlformats.org/markup-compatibility/2006" xmlns:a14="http://schemas.microsoft.com/office/drawing/2010/main">
        <mc:Choice Requires="a14">
          <p:sp>
            <p:nvSpPr>
              <p:cNvPr id="17" name="Content Placeholder 8">
                <a:extLst>
                  <a:ext uri="{FF2B5EF4-FFF2-40B4-BE49-F238E27FC236}">
                    <a16:creationId xmlns:a16="http://schemas.microsoft.com/office/drawing/2014/main" id="{30246426-8B1B-6A5A-D9EC-983C65A65670}"/>
                  </a:ext>
                </a:extLst>
              </p:cNvPr>
              <p:cNvSpPr txBox="1">
                <a:spLocks/>
              </p:cNvSpPr>
              <p:nvPr/>
            </p:nvSpPr>
            <p:spPr>
              <a:xfrm>
                <a:off x="5436836" y="1484059"/>
                <a:ext cx="6330366" cy="4638628"/>
              </a:xfrm>
              <a:prstGeom prst="rect">
                <a:avLst/>
              </a:prstGeom>
            </p:spPr>
            <p:txBody>
              <a:bodyPr vert="horz" lIns="0" tIns="0" rIns="0" bIns="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Futura Medium" panose="020B0602020204020303" pitchFamily="34" charset="-79"/>
                    <a:ea typeface="+mn-ea"/>
                    <a:cs typeface="Futura Medium" panose="020B0602020204020303" pitchFamily="34" charset="-79"/>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Futura Medium" panose="020B0602020204020303" pitchFamily="34" charset="-79"/>
                    <a:ea typeface="+mn-ea"/>
                    <a:cs typeface="Futura Medium" panose="020B0602020204020303" pitchFamily="34" charset="-79"/>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Futura Medium" panose="020B0602020204020303" pitchFamily="34" charset="-79"/>
                    <a:ea typeface="+mn-ea"/>
                    <a:cs typeface="Futura Medium" panose="020B0602020204020303" pitchFamily="34" charset="-79"/>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Futura Medium" panose="020B0602020204020303" pitchFamily="34" charset="-79"/>
                    <a:ea typeface="+mn-ea"/>
                    <a:cs typeface="Futura Medium" panose="020B0602020204020303" pitchFamily="34" charset="-79"/>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Futura Medium" panose="020B0602020204020303" pitchFamily="34" charset="-79"/>
                    <a:ea typeface="+mn-ea"/>
                    <a:cs typeface="Futura Medium" panose="020B0602020204020303" pitchFamily="34" charset="-79"/>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rgbClr val="44536A"/>
                    </a:solidFill>
                  </a:rPr>
                  <a:t>The effect of the whizzer</a:t>
                </a:r>
              </a:p>
              <a:p>
                <a:r>
                  <a:rPr lang="en-US" sz="1600" dirty="0">
                    <a:solidFill>
                      <a:srgbClr val="44536A"/>
                    </a:solidFill>
                  </a:rPr>
                  <a:t>Lack of matching at higher frequencies </a:t>
                </a:r>
                <a:r>
                  <a:rPr lang="en-US" sz="1600" dirty="0">
                    <a:solidFill>
                      <a:srgbClr val="44536A"/>
                    </a:solidFill>
                    <a:sym typeface="Wingdings" pitchFamily="2" charset="2"/>
                  </a:rPr>
                  <a:t></a:t>
                </a:r>
                <a:r>
                  <a:rPr lang="en-US" sz="1600" dirty="0">
                    <a:solidFill>
                      <a:srgbClr val="44536A"/>
                    </a:solidFill>
                  </a:rPr>
                  <a:t> Increased </a:t>
                </a:r>
                <a14:m>
                  <m:oMath xmlns:m="http://schemas.openxmlformats.org/officeDocument/2006/math">
                    <m:sSub>
                      <m:sSubPr>
                        <m:ctrlPr>
                          <a:rPr lang="en-US" sz="1600" i="1">
                            <a:solidFill>
                              <a:srgbClr val="44536A"/>
                            </a:solidFill>
                            <a:latin typeface="Cambria Math" panose="02040503050406030204" pitchFamily="18" charset="0"/>
                          </a:rPr>
                        </m:ctrlPr>
                      </m:sSubPr>
                      <m:e>
                        <m:r>
                          <a:rPr lang="en-US" sz="1600">
                            <a:solidFill>
                              <a:srgbClr val="44536A"/>
                            </a:solidFill>
                            <a:latin typeface="Cambria Math" panose="02040503050406030204" pitchFamily="18" charset="0"/>
                          </a:rPr>
                          <m:t>𝐸</m:t>
                        </m:r>
                      </m:e>
                      <m:sub>
                        <m:r>
                          <a:rPr lang="en-US" sz="1600">
                            <a:solidFill>
                              <a:srgbClr val="44536A"/>
                            </a:solidFill>
                            <a:latin typeface="Cambria Math" panose="02040503050406030204" pitchFamily="18" charset="0"/>
                          </a:rPr>
                          <m:t>𝑊h𝑖𝑧𝑧𝑒𝑟</m:t>
                        </m:r>
                      </m:sub>
                    </m:sSub>
                  </m:oMath>
                </a14:m>
                <a:endParaRPr lang="en-US" sz="1600" dirty="0">
                  <a:solidFill>
                    <a:srgbClr val="44536A"/>
                  </a:solidFill>
                </a:endParaRPr>
              </a:p>
            </p:txBody>
          </p:sp>
        </mc:Choice>
        <mc:Fallback xmlns="">
          <p:sp>
            <p:nvSpPr>
              <p:cNvPr id="17" name="Content Placeholder 8">
                <a:extLst>
                  <a:ext uri="{FF2B5EF4-FFF2-40B4-BE49-F238E27FC236}">
                    <a16:creationId xmlns:a16="http://schemas.microsoft.com/office/drawing/2014/main" id="{30246426-8B1B-6A5A-D9EC-983C65A65670}"/>
                  </a:ext>
                </a:extLst>
              </p:cNvPr>
              <p:cNvSpPr txBox="1">
                <a:spLocks noRot="1" noChangeAspect="1" noMove="1" noResize="1" noEditPoints="1" noAdjustHandles="1" noChangeArrowheads="1" noChangeShapeType="1" noTextEdit="1"/>
              </p:cNvSpPr>
              <p:nvPr/>
            </p:nvSpPr>
            <p:spPr>
              <a:xfrm>
                <a:off x="5436836" y="1484059"/>
                <a:ext cx="6330366" cy="4638628"/>
              </a:xfrm>
              <a:prstGeom prst="rect">
                <a:avLst/>
              </a:prstGeom>
              <a:blipFill>
                <a:blip r:embed="rId4"/>
                <a:stretch>
                  <a:fillRect l="-1804" t="-1913"/>
                </a:stretch>
              </a:blipFill>
            </p:spPr>
            <p:txBody>
              <a:bodyPr/>
              <a:lstStyle/>
              <a:p>
                <a:r>
                  <a:rPr lang="en-US">
                    <a:noFill/>
                  </a:rPr>
                  <a:t> </a:t>
                </a:r>
              </a:p>
            </p:txBody>
          </p:sp>
        </mc:Fallback>
      </mc:AlternateContent>
      <p:pic>
        <p:nvPicPr>
          <p:cNvPr id="3" name="Content Placeholder 6" descr="A black speaker on a table&#10;&#10;Description automatically generated">
            <a:extLst>
              <a:ext uri="{FF2B5EF4-FFF2-40B4-BE49-F238E27FC236}">
                <a16:creationId xmlns:a16="http://schemas.microsoft.com/office/drawing/2014/main" id="{E60397EA-6A9C-2935-1A4D-DCFC74D5AF42}"/>
              </a:ext>
            </a:extLst>
          </p:cNvPr>
          <p:cNvPicPr>
            <a:picLocks noChangeAspect="1"/>
          </p:cNvPicPr>
          <p:nvPr/>
        </p:nvPicPr>
        <p:blipFill>
          <a:blip r:embed="rId5"/>
          <a:srcRect l="22819" t="8492" r="4753" b="27505"/>
          <a:stretch/>
        </p:blipFill>
        <p:spPr>
          <a:xfrm>
            <a:off x="2755541" y="2734407"/>
            <a:ext cx="1080654" cy="684005"/>
          </a:xfrm>
          <a:prstGeom prst="rect">
            <a:avLst/>
          </a:prstGeom>
        </p:spPr>
      </p:pic>
      <p:grpSp>
        <p:nvGrpSpPr>
          <p:cNvPr id="21" name="Group 20">
            <a:extLst>
              <a:ext uri="{FF2B5EF4-FFF2-40B4-BE49-F238E27FC236}">
                <a16:creationId xmlns:a16="http://schemas.microsoft.com/office/drawing/2014/main" id="{7D1F684D-B3A7-56A9-7DCF-AD114F8ADB76}"/>
              </a:ext>
            </a:extLst>
          </p:cNvPr>
          <p:cNvGrpSpPr/>
          <p:nvPr/>
        </p:nvGrpSpPr>
        <p:grpSpPr>
          <a:xfrm>
            <a:off x="4396668" y="1461632"/>
            <a:ext cx="763733" cy="2183875"/>
            <a:chOff x="6641763" y="2907936"/>
            <a:chExt cx="805115" cy="2139093"/>
          </a:xfrm>
        </p:grpSpPr>
        <p:cxnSp>
          <p:nvCxnSpPr>
            <p:cNvPr id="23" name="Straight Connector 22">
              <a:extLst>
                <a:ext uri="{FF2B5EF4-FFF2-40B4-BE49-F238E27FC236}">
                  <a16:creationId xmlns:a16="http://schemas.microsoft.com/office/drawing/2014/main" id="{10BAAFE9-7EDA-DE93-FC0D-CCBB540C72B4}"/>
                </a:ext>
              </a:extLst>
            </p:cNvPr>
            <p:cNvCxnSpPr>
              <a:cxnSpLocks/>
            </p:cNvCxnSpPr>
            <p:nvPr/>
          </p:nvCxnSpPr>
          <p:spPr>
            <a:xfrm>
              <a:off x="7177042" y="3003218"/>
              <a:ext cx="0" cy="2043811"/>
            </a:xfrm>
            <a:prstGeom prst="line">
              <a:avLst/>
            </a:prstGeom>
            <a:ln w="12700" cap="rnd"/>
          </p:spPr>
          <p:style>
            <a:lnRef idx="2">
              <a:schemeClr val="dk1"/>
            </a:lnRef>
            <a:fillRef idx="0">
              <a:schemeClr val="dk1"/>
            </a:fillRef>
            <a:effectRef idx="1">
              <a:schemeClr val="dk1"/>
            </a:effectRef>
            <a:fontRef idx="minor">
              <a:schemeClr val="tx1"/>
            </a:fontRef>
          </p:style>
        </p:cxnSp>
        <p:sp>
          <p:nvSpPr>
            <p:cNvPr id="24" name="TextBox 23">
              <a:extLst>
                <a:ext uri="{FF2B5EF4-FFF2-40B4-BE49-F238E27FC236}">
                  <a16:creationId xmlns:a16="http://schemas.microsoft.com/office/drawing/2014/main" id="{DCD8BDFE-036A-FD9D-4250-6A2E887E1DBD}"/>
                </a:ext>
              </a:extLst>
            </p:cNvPr>
            <p:cNvSpPr txBox="1"/>
            <p:nvPr/>
          </p:nvSpPr>
          <p:spPr>
            <a:xfrm>
              <a:off x="6641763" y="2907936"/>
              <a:ext cx="805115" cy="276999"/>
            </a:xfrm>
            <a:prstGeom prst="rect">
              <a:avLst/>
            </a:prstGeom>
            <a:noFill/>
          </p:spPr>
          <p:txBody>
            <a:bodyPr wrap="square" rtlCol="0">
              <a:spAutoFit/>
            </a:bodyPr>
            <a:lstStyle/>
            <a:p>
              <a:r>
                <a:rPr lang="en-US" sz="1200" dirty="0"/>
                <a:t>12kHz</a:t>
              </a:r>
            </a:p>
          </p:txBody>
        </p:sp>
      </p:grpSp>
      <p:sp>
        <p:nvSpPr>
          <p:cNvPr id="27" name="TextBox 26">
            <a:extLst>
              <a:ext uri="{FF2B5EF4-FFF2-40B4-BE49-F238E27FC236}">
                <a16:creationId xmlns:a16="http://schemas.microsoft.com/office/drawing/2014/main" id="{6C86F7C8-F8CA-D6BF-B938-5D45E3EC22F2}"/>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Results</a:t>
            </a:r>
          </a:p>
        </p:txBody>
      </p:sp>
      <p:grpSp>
        <p:nvGrpSpPr>
          <p:cNvPr id="29" name="Group 28">
            <a:extLst>
              <a:ext uri="{FF2B5EF4-FFF2-40B4-BE49-F238E27FC236}">
                <a16:creationId xmlns:a16="http://schemas.microsoft.com/office/drawing/2014/main" id="{297871E6-DF7F-48FE-6573-3C72D05A3A5A}"/>
              </a:ext>
            </a:extLst>
          </p:cNvPr>
          <p:cNvGrpSpPr/>
          <p:nvPr/>
        </p:nvGrpSpPr>
        <p:grpSpPr>
          <a:xfrm>
            <a:off x="383233" y="948485"/>
            <a:ext cx="10802927" cy="326571"/>
            <a:chOff x="383233" y="948485"/>
            <a:chExt cx="10802927" cy="326571"/>
          </a:xfrm>
        </p:grpSpPr>
        <p:graphicFrame>
          <p:nvGraphicFramePr>
            <p:cNvPr id="30" name="Content Placeholder 1">
              <a:extLst>
                <a:ext uri="{FF2B5EF4-FFF2-40B4-BE49-F238E27FC236}">
                  <a16:creationId xmlns:a16="http://schemas.microsoft.com/office/drawing/2014/main" id="{51A39F74-4795-F050-0B86-576C59B53B2C}"/>
                </a:ext>
              </a:extLst>
            </p:cNvPr>
            <p:cNvGraphicFramePr>
              <a:graphicFrameLocks/>
            </p:cNvGraphicFramePr>
            <p:nvPr>
              <p:extLst>
                <p:ext uri="{D42A27DB-BD31-4B8C-83A1-F6EECF244321}">
                  <p14:modId xmlns:p14="http://schemas.microsoft.com/office/powerpoint/2010/main" val="464523442"/>
                </p:ext>
              </p:extLst>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31" name="TextBox 30">
              <a:extLst>
                <a:ext uri="{FF2B5EF4-FFF2-40B4-BE49-F238E27FC236}">
                  <a16:creationId xmlns:a16="http://schemas.microsoft.com/office/drawing/2014/main" id="{366C42CC-C294-06C3-9749-7FE7F2F2D653}"/>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32" name="TextBox 31">
              <a:extLst>
                <a:ext uri="{FF2B5EF4-FFF2-40B4-BE49-F238E27FC236}">
                  <a16:creationId xmlns:a16="http://schemas.microsoft.com/office/drawing/2014/main" id="{D8338E70-E81C-7399-E6C8-1BF00D2CF5F4}"/>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33" name="TextBox 32">
              <a:extLst>
                <a:ext uri="{FF2B5EF4-FFF2-40B4-BE49-F238E27FC236}">
                  <a16:creationId xmlns:a16="http://schemas.microsoft.com/office/drawing/2014/main" id="{AD987111-401E-5419-DEFE-8A2177D37244}"/>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dirty="0">
                  <a:solidFill>
                    <a:schemeClr val="bg1"/>
                  </a:solidFill>
                </a:rPr>
                <a:t>Modeling of Loudspeakers</a:t>
              </a:r>
            </a:p>
          </p:txBody>
        </p:sp>
        <p:sp>
          <p:nvSpPr>
            <p:cNvPr id="34" name="TextBox 33">
              <a:extLst>
                <a:ext uri="{FF2B5EF4-FFF2-40B4-BE49-F238E27FC236}">
                  <a16:creationId xmlns:a16="http://schemas.microsoft.com/office/drawing/2014/main" id="{AC30CF34-0445-3EC5-7A01-A0982AFC7DB7}"/>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dirty="0">
                  <a:solidFill>
                    <a:schemeClr val="bg1"/>
                  </a:solidFill>
                </a:rPr>
                <a:t>Measurement Verification </a:t>
              </a:r>
            </a:p>
          </p:txBody>
        </p:sp>
      </p:grpSp>
      <p:sp>
        <p:nvSpPr>
          <p:cNvPr id="2" name="TextBox 1">
            <a:extLst>
              <a:ext uri="{FF2B5EF4-FFF2-40B4-BE49-F238E27FC236}">
                <a16:creationId xmlns:a16="http://schemas.microsoft.com/office/drawing/2014/main" id="{2572131A-4A4E-493E-6321-BDB72A342EEB}"/>
              </a:ext>
            </a:extLst>
          </p:cNvPr>
          <p:cNvSpPr txBox="1"/>
          <p:nvPr/>
        </p:nvSpPr>
        <p:spPr>
          <a:xfrm>
            <a:off x="6904383" y="1974574"/>
            <a:ext cx="184731" cy="369332"/>
          </a:xfrm>
          <a:prstGeom prst="rect">
            <a:avLst/>
          </a:prstGeom>
          <a:noFill/>
        </p:spPr>
        <p:txBody>
          <a:bodyPr wrap="none" rtlCol="0">
            <a:spAutoFit/>
          </a:bodyPr>
          <a:lstStyle/>
          <a:p>
            <a:endParaRPr lang="en-US" dirty="0"/>
          </a:p>
        </p:txBody>
      </p:sp>
      <p:pic>
        <p:nvPicPr>
          <p:cNvPr id="5" name="Content Placeholder 22" descr="A diagram of a graph&#10;&#10;Description automatically generated with medium confidence">
            <a:extLst>
              <a:ext uri="{FF2B5EF4-FFF2-40B4-BE49-F238E27FC236}">
                <a16:creationId xmlns:a16="http://schemas.microsoft.com/office/drawing/2014/main" id="{35AA66DE-2143-9AC5-096F-D855F040A52F}"/>
              </a:ext>
            </a:extLst>
          </p:cNvPr>
          <p:cNvPicPr>
            <a:picLocks noChangeAspect="1"/>
          </p:cNvPicPr>
          <p:nvPr/>
        </p:nvPicPr>
        <p:blipFill>
          <a:blip r:embed="rId11"/>
          <a:srcRect r="10930" b="22567"/>
          <a:stretch/>
        </p:blipFill>
        <p:spPr>
          <a:xfrm>
            <a:off x="6232689" y="2712373"/>
            <a:ext cx="3861525" cy="2903108"/>
          </a:xfrm>
          <a:prstGeom prst="rect">
            <a:avLst/>
          </a:prstGeom>
        </p:spPr>
      </p:pic>
      <p:pic>
        <p:nvPicPr>
          <p:cNvPr id="6" name="Picture 5">
            <a:extLst>
              <a:ext uri="{FF2B5EF4-FFF2-40B4-BE49-F238E27FC236}">
                <a16:creationId xmlns:a16="http://schemas.microsoft.com/office/drawing/2014/main" id="{9D2FD6D9-04F1-63F1-0B12-8B97C60F6AE9}"/>
              </a:ext>
            </a:extLst>
          </p:cNvPr>
          <p:cNvPicPr>
            <a:picLocks noChangeAspect="1"/>
          </p:cNvPicPr>
          <p:nvPr/>
        </p:nvPicPr>
        <p:blipFill>
          <a:blip r:embed="rId12">
            <a:grayscl/>
          </a:blip>
          <a:srcRect l="865" t="20574" r="5605" b="27464"/>
          <a:stretch/>
        </p:blipFill>
        <p:spPr>
          <a:xfrm>
            <a:off x="424798" y="4076050"/>
            <a:ext cx="5579922" cy="1550036"/>
          </a:xfrm>
          <a:prstGeom prst="rect">
            <a:avLst/>
          </a:prstGeom>
        </p:spPr>
      </p:pic>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8AACF6A7-7227-1985-DA5A-0DB7005F9F6E}"/>
                  </a:ext>
                </a:extLst>
              </p:cNvPr>
              <p:cNvSpPr txBox="1"/>
              <p:nvPr/>
            </p:nvSpPr>
            <p:spPr>
              <a:xfrm>
                <a:off x="6027674" y="5722338"/>
                <a:ext cx="4271553" cy="523220"/>
              </a:xfrm>
              <a:prstGeom prst="rect">
                <a:avLst/>
              </a:prstGeom>
              <a:noFill/>
            </p:spPr>
            <p:txBody>
              <a:bodyPr wrap="square" rtlCol="0">
                <a:spAutoFit/>
              </a:bodyPr>
              <a:lstStyle/>
              <a:p>
                <a:pPr algn="ctr"/>
                <a:r>
                  <a:rPr lang="en-US" sz="1400" dirty="0">
                    <a:latin typeface="Futura Medium" panose="020B0602020204020303" pitchFamily="34" charset="-79"/>
                    <a:cs typeface="Futura Medium" panose="020B0602020204020303" pitchFamily="34" charset="-79"/>
                  </a:rPr>
                  <a:t>Simulated Deformation at 12 kHz</a:t>
                </a:r>
                <a:br>
                  <a:rPr lang="en-US" sz="1400" dirty="0">
                    <a:latin typeface="Futura Medium" panose="020B0602020204020303" pitchFamily="34" charset="-79"/>
                    <a:cs typeface="Futura Medium" panose="020B0602020204020303" pitchFamily="34" charset="-79"/>
                  </a:rPr>
                </a:br>
                <a:r>
                  <a:rPr lang="en-US" sz="1400" b="1" dirty="0">
                    <a:solidFill>
                      <a:schemeClr val="accent6">
                        <a:lumMod val="75000"/>
                      </a:schemeClr>
                    </a:solidFill>
                    <a:latin typeface="Futura Medium" panose="020B0602020204020303" pitchFamily="34" charset="-79"/>
                    <a:cs typeface="Futura Medium" panose="020B0602020204020303" pitchFamily="34" charset="-79"/>
                  </a:rPr>
                  <a:t>Before updating </a:t>
                </a:r>
                <a14:m>
                  <m:oMath xmlns:m="http://schemas.openxmlformats.org/officeDocument/2006/math">
                    <m:sSub>
                      <m:sSubPr>
                        <m:ctrlPr>
                          <a:rPr lang="en-US" sz="1400" b="1" i="1">
                            <a:solidFill>
                              <a:schemeClr val="accent6">
                                <a:lumMod val="75000"/>
                              </a:schemeClr>
                            </a:solidFill>
                            <a:latin typeface="Cambria Math" panose="02040503050406030204" pitchFamily="18" charset="0"/>
                            <a:cs typeface="Futura Medium" panose="020B0602020204020303" pitchFamily="34" charset="-79"/>
                          </a:rPr>
                        </m:ctrlPr>
                      </m:sSubPr>
                      <m:e>
                        <m:r>
                          <a:rPr lang="en-US" sz="1400" b="1" i="0">
                            <a:solidFill>
                              <a:schemeClr val="accent6">
                                <a:lumMod val="75000"/>
                              </a:schemeClr>
                            </a:solidFill>
                            <a:latin typeface="Cambria Math" panose="02040503050406030204" pitchFamily="18" charset="0"/>
                            <a:cs typeface="Futura Medium" panose="020B0602020204020303" pitchFamily="34" charset="-79"/>
                          </a:rPr>
                          <m:t>𝐄</m:t>
                        </m:r>
                      </m:e>
                      <m:sub>
                        <m:r>
                          <a:rPr lang="en-US" sz="1400" b="1" i="0">
                            <a:solidFill>
                              <a:schemeClr val="accent6">
                                <a:lumMod val="75000"/>
                              </a:schemeClr>
                            </a:solidFill>
                            <a:latin typeface="Cambria Math" panose="02040503050406030204" pitchFamily="18" charset="0"/>
                            <a:cs typeface="Futura Medium" panose="020B0602020204020303" pitchFamily="34" charset="-79"/>
                          </a:rPr>
                          <m:t>𝐖𝐡𝐢𝐳𝐳𝐞𝐫</m:t>
                        </m:r>
                      </m:sub>
                    </m:sSub>
                  </m:oMath>
                </a14:m>
                <a:r>
                  <a:rPr lang="en-US" sz="1400" b="1" dirty="0">
                    <a:solidFill>
                      <a:schemeClr val="accent6">
                        <a:lumMod val="75000"/>
                      </a:schemeClr>
                    </a:solidFill>
                    <a:latin typeface="Futura Medium" panose="020B0602020204020303" pitchFamily="34" charset="-79"/>
                    <a:cs typeface="Futura Medium" panose="020B0602020204020303" pitchFamily="34" charset="-79"/>
                  </a:rPr>
                  <a:t> </a:t>
                </a:r>
                <a:r>
                  <a:rPr lang="en-US" sz="1400" b="1" dirty="0">
                    <a:latin typeface="Futura Medium" panose="020B0602020204020303" pitchFamily="34" charset="-79"/>
                    <a:cs typeface="Futura Medium" panose="020B0602020204020303" pitchFamily="34" charset="-79"/>
                  </a:rPr>
                  <a:t>&amp; </a:t>
                </a:r>
                <a:r>
                  <a:rPr lang="en-US" sz="1400" b="1" dirty="0">
                    <a:solidFill>
                      <a:srgbClr val="C00000"/>
                    </a:solidFill>
                    <a:latin typeface="Futura Medium" panose="020B0602020204020303" pitchFamily="34" charset="-79"/>
                    <a:cs typeface="Futura Medium" panose="020B0602020204020303" pitchFamily="34" charset="-79"/>
                  </a:rPr>
                  <a:t>Updated </a:t>
                </a:r>
                <a14:m>
                  <m:oMath xmlns:m="http://schemas.openxmlformats.org/officeDocument/2006/math">
                    <m:sSub>
                      <m:sSubPr>
                        <m:ctrlPr>
                          <a:rPr lang="en-US" sz="1400" b="1" i="1">
                            <a:solidFill>
                              <a:srgbClr val="C00000"/>
                            </a:solidFill>
                            <a:latin typeface="Cambria Math" panose="02040503050406030204" pitchFamily="18" charset="0"/>
                            <a:cs typeface="Futura Medium" panose="020B0602020204020303" pitchFamily="34" charset="-79"/>
                          </a:rPr>
                        </m:ctrlPr>
                      </m:sSubPr>
                      <m:e>
                        <m:r>
                          <a:rPr lang="en-US" sz="1400" b="1" i="0">
                            <a:solidFill>
                              <a:srgbClr val="C00000"/>
                            </a:solidFill>
                            <a:latin typeface="Cambria Math" panose="02040503050406030204" pitchFamily="18" charset="0"/>
                            <a:cs typeface="Futura Medium" panose="020B0602020204020303" pitchFamily="34" charset="-79"/>
                          </a:rPr>
                          <m:t>𝐄</m:t>
                        </m:r>
                      </m:e>
                      <m:sub>
                        <m:r>
                          <a:rPr lang="en-US" sz="1400" b="1" i="0">
                            <a:solidFill>
                              <a:srgbClr val="C00000"/>
                            </a:solidFill>
                            <a:latin typeface="Cambria Math" panose="02040503050406030204" pitchFamily="18" charset="0"/>
                            <a:cs typeface="Futura Medium" panose="020B0602020204020303" pitchFamily="34" charset="-79"/>
                          </a:rPr>
                          <m:t>𝐖𝐡𝐢𝐳𝐳𝐞𝐫</m:t>
                        </m:r>
                      </m:sub>
                    </m:sSub>
                  </m:oMath>
                </a14:m>
                <a:endParaRPr lang="en-US" sz="1400" b="1" dirty="0">
                  <a:solidFill>
                    <a:srgbClr val="C00000"/>
                  </a:solidFill>
                  <a:latin typeface="Futura Medium" panose="020B0602020204020303" pitchFamily="34" charset="-79"/>
                  <a:cs typeface="Futura Medium" panose="020B0602020204020303" pitchFamily="34" charset="-79"/>
                </a:endParaRPr>
              </a:p>
            </p:txBody>
          </p:sp>
        </mc:Choice>
        <mc:Fallback xmlns="">
          <p:sp>
            <p:nvSpPr>
              <p:cNvPr id="7" name="TextBox 6">
                <a:extLst>
                  <a:ext uri="{FF2B5EF4-FFF2-40B4-BE49-F238E27FC236}">
                    <a16:creationId xmlns:a16="http://schemas.microsoft.com/office/drawing/2014/main" id="{8AACF6A7-7227-1985-DA5A-0DB7005F9F6E}"/>
                  </a:ext>
                </a:extLst>
              </p:cNvPr>
              <p:cNvSpPr txBox="1">
                <a:spLocks noRot="1" noChangeAspect="1" noMove="1" noResize="1" noEditPoints="1" noAdjustHandles="1" noChangeArrowheads="1" noChangeShapeType="1" noTextEdit="1"/>
              </p:cNvSpPr>
              <p:nvPr/>
            </p:nvSpPr>
            <p:spPr>
              <a:xfrm>
                <a:off x="6027674" y="5722338"/>
                <a:ext cx="4271553" cy="523220"/>
              </a:xfrm>
              <a:prstGeom prst="rect">
                <a:avLst/>
              </a:prstGeom>
              <a:blipFill>
                <a:blip r:embed="rId13"/>
                <a:stretch>
                  <a:fillRect t="-2326" b="-10465"/>
                </a:stretch>
              </a:blipFill>
            </p:spPr>
            <p:txBody>
              <a:bodyPr/>
              <a:lstStyle/>
              <a:p>
                <a:r>
                  <a:rPr lang="it-IT">
                    <a:noFill/>
                  </a:rPr>
                  <a:t> </a:t>
                </a:r>
              </a:p>
            </p:txBody>
          </p:sp>
        </mc:Fallback>
      </mc:AlternateContent>
      <p:sp>
        <p:nvSpPr>
          <p:cNvPr id="8" name="TextBox 7">
            <a:extLst>
              <a:ext uri="{FF2B5EF4-FFF2-40B4-BE49-F238E27FC236}">
                <a16:creationId xmlns:a16="http://schemas.microsoft.com/office/drawing/2014/main" id="{A62BC2EA-9D80-F586-E59B-4724D169FE60}"/>
              </a:ext>
            </a:extLst>
          </p:cNvPr>
          <p:cNvSpPr txBox="1"/>
          <p:nvPr/>
        </p:nvSpPr>
        <p:spPr>
          <a:xfrm>
            <a:off x="1283713" y="5756256"/>
            <a:ext cx="4271553" cy="523220"/>
          </a:xfrm>
          <a:prstGeom prst="rect">
            <a:avLst/>
          </a:prstGeom>
          <a:noFill/>
        </p:spPr>
        <p:txBody>
          <a:bodyPr wrap="square" rtlCol="0">
            <a:spAutoFit/>
          </a:bodyPr>
          <a:lstStyle/>
          <a:p>
            <a:pPr algn="ctr"/>
            <a:r>
              <a:rPr lang="en-US" sz="1400" dirty="0">
                <a:latin typeface="Futura Medium" panose="020B0602020204020303" pitchFamily="34" charset="-79"/>
                <a:cs typeface="Futura Medium" panose="020B0602020204020303" pitchFamily="34" charset="-79"/>
              </a:rPr>
              <a:t>Measured SCN Deformation at 12 kHz</a:t>
            </a:r>
            <a:br>
              <a:rPr lang="en-US" sz="1400" dirty="0">
                <a:latin typeface="Futura Medium" panose="020B0602020204020303" pitchFamily="34" charset="-79"/>
                <a:cs typeface="Futura Medium" panose="020B0602020204020303" pitchFamily="34" charset="-79"/>
              </a:rPr>
            </a:br>
            <a:endParaRPr lang="en-US" sz="1400" dirty="0">
              <a:solidFill>
                <a:srgbClr val="C00000"/>
              </a:solidFill>
              <a:latin typeface="Futura Medium" panose="020B0602020204020303" pitchFamily="34" charset="-79"/>
              <a:cs typeface="Futura Medium" panose="020B0602020204020303" pitchFamily="34" charset="-79"/>
            </a:endParaRPr>
          </a:p>
        </p:txBody>
      </p:sp>
    </p:spTree>
    <p:extLst>
      <p:ext uri="{BB962C8B-B14F-4D97-AF65-F5344CB8AC3E}">
        <p14:creationId xmlns:p14="http://schemas.microsoft.com/office/powerpoint/2010/main" val="1645348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943B5-FA6C-2F1D-8468-76C41C2F448E}"/>
              </a:ext>
            </a:extLst>
          </p:cNvPr>
          <p:cNvSpPr>
            <a:spLocks noGrp="1"/>
          </p:cNvSpPr>
          <p:nvPr>
            <p:ph type="title"/>
          </p:nvPr>
        </p:nvSpPr>
        <p:spPr/>
        <p:txBody>
          <a:bodyPr>
            <a:normAutofit/>
          </a:bodyPr>
          <a:lstStyle/>
          <a:p>
            <a:r>
              <a:rPr lang="en-US" sz="2400" dirty="0">
                <a:solidFill>
                  <a:srgbClr val="0179C1"/>
                </a:solidFill>
                <a:latin typeface="Futura Medium" panose="020B0602020204020303" pitchFamily="34" charset="-79"/>
                <a:cs typeface="Futura Medium" panose="020B0602020204020303" pitchFamily="34" charset="-79"/>
              </a:rPr>
              <a:t>Conclusions</a:t>
            </a:r>
          </a:p>
        </p:txBody>
      </p:sp>
      <p:sp>
        <p:nvSpPr>
          <p:cNvPr id="4" name="Content Placeholder 3">
            <a:extLst>
              <a:ext uri="{FF2B5EF4-FFF2-40B4-BE49-F238E27FC236}">
                <a16:creationId xmlns:a16="http://schemas.microsoft.com/office/drawing/2014/main" id="{4C364D7B-4CFC-852D-4C47-088210C2DA6E}"/>
              </a:ext>
            </a:extLst>
          </p:cNvPr>
          <p:cNvSpPr>
            <a:spLocks noGrp="1"/>
          </p:cNvSpPr>
          <p:nvPr>
            <p:ph idx="1"/>
          </p:nvPr>
        </p:nvSpPr>
        <p:spPr>
          <a:xfrm>
            <a:off x="424798" y="1008185"/>
            <a:ext cx="11298771" cy="5205047"/>
          </a:xfrm>
        </p:spPr>
        <p:txBody>
          <a:bodyPr>
            <a:normAutofit/>
          </a:bodyPr>
          <a:lstStyle/>
          <a:p>
            <a:pPr>
              <a:lnSpc>
                <a:spcPct val="150000"/>
              </a:lnSpc>
              <a:buClr>
                <a:srgbClr val="0179C1"/>
              </a:buClr>
            </a:pPr>
            <a:r>
              <a:rPr lang="en-US" dirty="0">
                <a:latin typeface="Futura Medium" panose="020B0602020204020303" pitchFamily="34" charset="-79"/>
                <a:cs typeface="Futura Medium" panose="020B0602020204020303" pitchFamily="34" charset="-79"/>
              </a:rPr>
              <a:t>Goal: Advance the understanding of loudspeaker design through a detailed analysis of cone and surround materials </a:t>
            </a:r>
          </a:p>
          <a:p>
            <a:pPr>
              <a:lnSpc>
                <a:spcPct val="150000"/>
              </a:lnSpc>
              <a:buClr>
                <a:srgbClr val="0179C1"/>
              </a:buClr>
            </a:pPr>
            <a:r>
              <a:rPr lang="en-US" dirty="0"/>
              <a:t>M</a:t>
            </a:r>
            <a:r>
              <a:rPr lang="en-US" dirty="0">
                <a:latin typeface="Futura Medium" panose="020B0602020204020303" pitchFamily="34" charset="-79"/>
                <a:cs typeface="Futura Medium" panose="020B0602020204020303" pitchFamily="34" charset="-79"/>
              </a:rPr>
              <a:t>echanical properties of loudspeaker membrane materials, particularly Young’s modulus, significantly influence acoustic performance.</a:t>
            </a:r>
          </a:p>
          <a:p>
            <a:pPr>
              <a:lnSpc>
                <a:spcPct val="150000"/>
              </a:lnSpc>
              <a:buClr>
                <a:srgbClr val="0179C1"/>
              </a:buClr>
            </a:pPr>
            <a:r>
              <a:rPr lang="en-US" dirty="0">
                <a:latin typeface="Futura Medium" panose="020B0602020204020303" pitchFamily="34" charset="-79"/>
                <a:cs typeface="Futura Medium" panose="020B0602020204020303" pitchFamily="34" charset="-79"/>
              </a:rPr>
              <a:t>Material Behavior:</a:t>
            </a:r>
          </a:p>
          <a:p>
            <a:pPr lvl="1">
              <a:lnSpc>
                <a:spcPct val="150000"/>
              </a:lnSpc>
              <a:buClr>
                <a:srgbClr val="0179C1"/>
              </a:buClr>
            </a:pPr>
            <a:r>
              <a:rPr lang="en-US" dirty="0">
                <a:latin typeface="Futura Medium" panose="020B0602020204020303" pitchFamily="34" charset="-79"/>
                <a:cs typeface="Futura Medium" panose="020B0602020204020303" pitchFamily="34" charset="-79"/>
              </a:rPr>
              <a:t>Predictable: Paper, foam.</a:t>
            </a:r>
          </a:p>
          <a:p>
            <a:pPr lvl="1">
              <a:lnSpc>
                <a:spcPct val="150000"/>
              </a:lnSpc>
              <a:buClr>
                <a:srgbClr val="0179C1"/>
              </a:buClr>
            </a:pPr>
            <a:r>
              <a:rPr lang="en-US" dirty="0">
                <a:latin typeface="Futura Medium" panose="020B0602020204020303" pitchFamily="34" charset="-79"/>
                <a:cs typeface="Futura Medium" panose="020B0602020204020303" pitchFamily="34" charset="-79"/>
              </a:rPr>
              <a:t>Variable: Cloth, fiberglass.</a:t>
            </a:r>
          </a:p>
          <a:p>
            <a:pPr>
              <a:lnSpc>
                <a:spcPct val="150000"/>
              </a:lnSpc>
              <a:buClr>
                <a:srgbClr val="0179C1"/>
              </a:buClr>
            </a:pPr>
            <a:r>
              <a:rPr lang="en-US" dirty="0">
                <a:latin typeface="Futura Medium" panose="020B0602020204020303" pitchFamily="34" charset="-79"/>
                <a:cs typeface="Futura Medium" panose="020B0602020204020303" pitchFamily="34" charset="-79"/>
              </a:rPr>
              <a:t>Strong agreement between measured and simulated frequency responses.</a:t>
            </a:r>
          </a:p>
          <a:p>
            <a:pPr>
              <a:lnSpc>
                <a:spcPct val="150000"/>
              </a:lnSpc>
              <a:buClr>
                <a:srgbClr val="0179C1"/>
              </a:buClr>
            </a:pPr>
            <a:endParaRPr lang="en-US" dirty="0">
              <a:latin typeface="Futura Medium" panose="020B0602020204020303" pitchFamily="34" charset="-79"/>
              <a:cs typeface="Futura Medium" panose="020B0602020204020303" pitchFamily="34" charset="-79"/>
            </a:endParaRPr>
          </a:p>
          <a:p>
            <a:pPr>
              <a:lnSpc>
                <a:spcPct val="150000"/>
              </a:lnSpc>
              <a:buClr>
                <a:srgbClr val="0179C1"/>
              </a:buClr>
            </a:pPr>
            <a:endParaRPr lang="en-US" dirty="0">
              <a:latin typeface="Futura Medium" panose="020B0602020204020303" pitchFamily="34" charset="-79"/>
              <a:cs typeface="Futura Medium" panose="020B0602020204020303" pitchFamily="34" charset="-79"/>
            </a:endParaRPr>
          </a:p>
        </p:txBody>
      </p:sp>
      <p:cxnSp>
        <p:nvCxnSpPr>
          <p:cNvPr id="15" name="Straight Connector 14">
            <a:extLst>
              <a:ext uri="{FF2B5EF4-FFF2-40B4-BE49-F238E27FC236}">
                <a16:creationId xmlns:a16="http://schemas.microsoft.com/office/drawing/2014/main" id="{8D4B605A-42D6-B76C-0752-27DBC99B969C}"/>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3" name="Segnaposto piè di pagina 32">
            <a:extLst>
              <a:ext uri="{FF2B5EF4-FFF2-40B4-BE49-F238E27FC236}">
                <a16:creationId xmlns:a16="http://schemas.microsoft.com/office/drawing/2014/main" id="{89CF0973-2250-4E25-2450-65636B0D56F8}"/>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spTree>
    <p:extLst>
      <p:ext uri="{BB962C8B-B14F-4D97-AF65-F5344CB8AC3E}">
        <p14:creationId xmlns:p14="http://schemas.microsoft.com/office/powerpoint/2010/main" val="1898194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egnaposto testo 7">
            <a:extLst>
              <a:ext uri="{FF2B5EF4-FFF2-40B4-BE49-F238E27FC236}">
                <a16:creationId xmlns:a16="http://schemas.microsoft.com/office/drawing/2014/main" id="{E80875EE-7D8E-8459-B8A8-BE24FBC04E9B}"/>
              </a:ext>
            </a:extLst>
          </p:cNvPr>
          <p:cNvSpPr>
            <a:spLocks noGrp="1"/>
          </p:cNvSpPr>
          <p:nvPr>
            <p:ph type="body" sz="quarter" idx="4294967295"/>
          </p:nvPr>
        </p:nvSpPr>
        <p:spPr>
          <a:xfrm>
            <a:off x="5605292" y="4039227"/>
            <a:ext cx="2587700" cy="243633"/>
          </a:xfrm>
        </p:spPr>
        <p:txBody>
          <a:bodyPr>
            <a:noAutofit/>
          </a:bodyPr>
          <a:lstStyle/>
          <a:p>
            <a:pPr marL="0" indent="0">
              <a:buNone/>
            </a:pPr>
            <a:r>
              <a:rPr lang="en-US" dirty="0">
                <a:solidFill>
                  <a:schemeClr val="bg1"/>
                </a:solidFill>
                <a:latin typeface="Futura Medium" panose="020B0602020204020303" pitchFamily="34" charset="-79"/>
                <a:cs typeface="Futura Medium" panose="020B0602020204020303" pitchFamily="34" charset="-79"/>
              </a:rPr>
              <a:t>Thank you!</a:t>
            </a:r>
          </a:p>
        </p:txBody>
      </p:sp>
      <p:pic>
        <p:nvPicPr>
          <p:cNvPr id="28" name="Immagine 27">
            <a:extLst>
              <a:ext uri="{FF2B5EF4-FFF2-40B4-BE49-F238E27FC236}">
                <a16:creationId xmlns:a16="http://schemas.microsoft.com/office/drawing/2014/main" id="{8ACE83EA-1259-11F5-9631-4B0303FF0B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68692" y="947489"/>
            <a:ext cx="2042013" cy="2042013"/>
          </a:xfrm>
          <a:prstGeom prst="rect">
            <a:avLst/>
          </a:prstGeom>
        </p:spPr>
      </p:pic>
      <p:grpSp>
        <p:nvGrpSpPr>
          <p:cNvPr id="87" name="Elemento grafico 8">
            <a:extLst>
              <a:ext uri="{FF2B5EF4-FFF2-40B4-BE49-F238E27FC236}">
                <a16:creationId xmlns:a16="http://schemas.microsoft.com/office/drawing/2014/main" id="{342B1882-8B37-8A51-1846-AE698E42C8B9}"/>
              </a:ext>
            </a:extLst>
          </p:cNvPr>
          <p:cNvGrpSpPr>
            <a:grpSpLocks noChangeAspect="1"/>
          </p:cNvGrpSpPr>
          <p:nvPr/>
        </p:nvGrpSpPr>
        <p:grpSpPr>
          <a:xfrm>
            <a:off x="3640112" y="1041808"/>
            <a:ext cx="2042013" cy="1853374"/>
            <a:chOff x="4533817" y="783955"/>
            <a:chExt cx="3117319" cy="2830593"/>
          </a:xfrm>
        </p:grpSpPr>
        <p:sp>
          <p:nvSpPr>
            <p:cNvPr id="88" name="Figura a mano libera 11">
              <a:extLst>
                <a:ext uri="{FF2B5EF4-FFF2-40B4-BE49-F238E27FC236}">
                  <a16:creationId xmlns:a16="http://schemas.microsoft.com/office/drawing/2014/main" id="{EB8A73F1-A9D5-D1E7-BC88-3AB982254BF2}"/>
                </a:ext>
              </a:extLst>
            </p:cNvPr>
            <p:cNvSpPr/>
            <p:nvPr/>
          </p:nvSpPr>
          <p:spPr>
            <a:xfrm>
              <a:off x="4533817" y="845566"/>
              <a:ext cx="939659" cy="2707874"/>
            </a:xfrm>
            <a:custGeom>
              <a:avLst/>
              <a:gdLst>
                <a:gd name="connsiteX0" fmla="*/ 207228 w 939659"/>
                <a:gd name="connsiteY0" fmla="*/ 1633119 h 2707874"/>
                <a:gd name="connsiteX1" fmla="*/ 207228 w 939659"/>
                <a:gd name="connsiteY1" fmla="*/ 1352426 h 2707874"/>
                <a:gd name="connsiteX2" fmla="*/ 206725 w 939659"/>
                <a:gd name="connsiteY2" fmla="*/ 1352426 h 2707874"/>
                <a:gd name="connsiteX3" fmla="*/ 206725 w 939659"/>
                <a:gd name="connsiteY3" fmla="*/ 1074756 h 2707874"/>
                <a:gd name="connsiteX4" fmla="*/ 733438 w 939659"/>
                <a:gd name="connsiteY4" fmla="*/ 779122 h 2707874"/>
                <a:gd name="connsiteX5" fmla="*/ 733102 w 939659"/>
                <a:gd name="connsiteY5" fmla="*/ 779626 h 2707874"/>
                <a:gd name="connsiteX6" fmla="*/ 939659 w 939659"/>
                <a:gd name="connsiteY6" fmla="*/ 779626 h 2707874"/>
                <a:gd name="connsiteX7" fmla="*/ 939659 w 939659"/>
                <a:gd name="connsiteY7" fmla="*/ 0 h 2707874"/>
                <a:gd name="connsiteX8" fmla="*/ 734780 w 939659"/>
                <a:gd name="connsiteY8" fmla="*/ 77560 h 2707874"/>
                <a:gd name="connsiteX9" fmla="*/ 733941 w 939659"/>
                <a:gd name="connsiteY9" fmla="*/ 541575 h 2707874"/>
                <a:gd name="connsiteX10" fmla="*/ 0 w 939659"/>
                <a:gd name="connsiteY10" fmla="*/ 953380 h 2707874"/>
                <a:gd name="connsiteX11" fmla="*/ 0 w 939659"/>
                <a:gd name="connsiteY11" fmla="*/ 953884 h 2707874"/>
                <a:gd name="connsiteX12" fmla="*/ 0 w 939659"/>
                <a:gd name="connsiteY12" fmla="*/ 1355952 h 2707874"/>
                <a:gd name="connsiteX13" fmla="*/ 503 w 939659"/>
                <a:gd name="connsiteY13" fmla="*/ 1355952 h 2707874"/>
                <a:gd name="connsiteX14" fmla="*/ 503 w 939659"/>
                <a:gd name="connsiteY14" fmla="*/ 1754494 h 2707874"/>
                <a:gd name="connsiteX15" fmla="*/ 733941 w 939659"/>
                <a:gd name="connsiteY15" fmla="*/ 2166299 h 2707874"/>
                <a:gd name="connsiteX16" fmla="*/ 734780 w 939659"/>
                <a:gd name="connsiteY16" fmla="*/ 2630818 h 2707874"/>
                <a:gd name="connsiteX17" fmla="*/ 939659 w 939659"/>
                <a:gd name="connsiteY17" fmla="*/ 2708210 h 2707874"/>
                <a:gd name="connsiteX18" fmla="*/ 939659 w 939659"/>
                <a:gd name="connsiteY18" fmla="*/ 1928752 h 2707874"/>
                <a:gd name="connsiteX19" fmla="*/ 733941 w 939659"/>
                <a:gd name="connsiteY19" fmla="*/ 1928752 h 270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659" h="2707874">
                  <a:moveTo>
                    <a:pt x="207228" y="1633119"/>
                  </a:moveTo>
                  <a:lnTo>
                    <a:pt x="207228" y="1352426"/>
                  </a:lnTo>
                  <a:lnTo>
                    <a:pt x="206725" y="1352426"/>
                  </a:lnTo>
                  <a:lnTo>
                    <a:pt x="206725" y="1074756"/>
                  </a:lnTo>
                  <a:lnTo>
                    <a:pt x="733438" y="779122"/>
                  </a:lnTo>
                  <a:lnTo>
                    <a:pt x="733102" y="779626"/>
                  </a:lnTo>
                  <a:lnTo>
                    <a:pt x="939659" y="779626"/>
                  </a:lnTo>
                  <a:lnTo>
                    <a:pt x="939659" y="0"/>
                  </a:lnTo>
                  <a:lnTo>
                    <a:pt x="734780" y="77560"/>
                  </a:lnTo>
                  <a:lnTo>
                    <a:pt x="733941" y="541575"/>
                  </a:lnTo>
                  <a:lnTo>
                    <a:pt x="0" y="953380"/>
                  </a:lnTo>
                  <a:lnTo>
                    <a:pt x="0" y="953884"/>
                  </a:lnTo>
                  <a:lnTo>
                    <a:pt x="0" y="1355952"/>
                  </a:lnTo>
                  <a:lnTo>
                    <a:pt x="503" y="1355952"/>
                  </a:lnTo>
                  <a:lnTo>
                    <a:pt x="503" y="1754494"/>
                  </a:lnTo>
                  <a:lnTo>
                    <a:pt x="733941" y="2166299"/>
                  </a:lnTo>
                  <a:lnTo>
                    <a:pt x="734780" y="2630818"/>
                  </a:lnTo>
                  <a:lnTo>
                    <a:pt x="939659" y="2708210"/>
                  </a:lnTo>
                  <a:lnTo>
                    <a:pt x="939659" y="1928752"/>
                  </a:lnTo>
                  <a:lnTo>
                    <a:pt x="733941" y="1928752"/>
                  </a:lnTo>
                  <a:close/>
                </a:path>
              </a:pathLst>
            </a:custGeom>
            <a:solidFill>
              <a:srgbClr val="0079C1"/>
            </a:solidFill>
            <a:ln w="1673" cap="flat">
              <a:noFill/>
              <a:prstDash val="solid"/>
              <a:miter/>
            </a:ln>
          </p:spPr>
          <p:txBody>
            <a:bodyPr wrap="square" lIns="0" tIns="0" rIns="0" bIns="0" rtlCol="0" anchor="ctr"/>
            <a:lstStyle/>
            <a:p>
              <a:endParaRPr lang="en-US"/>
            </a:p>
          </p:txBody>
        </p:sp>
        <p:sp>
          <p:nvSpPr>
            <p:cNvPr id="89" name="Figura a mano libera 12">
              <a:extLst>
                <a:ext uri="{FF2B5EF4-FFF2-40B4-BE49-F238E27FC236}">
                  <a16:creationId xmlns:a16="http://schemas.microsoft.com/office/drawing/2014/main" id="{92A04B28-9793-52BE-83E1-F5253D1A9684}"/>
                </a:ext>
              </a:extLst>
            </p:cNvPr>
            <p:cNvSpPr/>
            <p:nvPr/>
          </p:nvSpPr>
          <p:spPr>
            <a:xfrm>
              <a:off x="5001129" y="1786859"/>
              <a:ext cx="1884352" cy="807494"/>
            </a:xfrm>
            <a:custGeom>
              <a:avLst/>
              <a:gdLst>
                <a:gd name="connsiteX0" fmla="*/ 1725617 w 1884352"/>
                <a:gd name="connsiteY0" fmla="*/ 10241 h 807493"/>
                <a:gd name="connsiteX1" fmla="*/ 1725617 w 1884352"/>
                <a:gd name="connsiteY1" fmla="*/ 655564 h 807493"/>
                <a:gd name="connsiteX2" fmla="*/ 1678970 w 1884352"/>
                <a:gd name="connsiteY2" fmla="*/ 655564 h 807493"/>
                <a:gd name="connsiteX3" fmla="*/ 1678970 w 1884352"/>
                <a:gd name="connsiteY3" fmla="*/ 289254 h 807493"/>
                <a:gd name="connsiteX4" fmla="*/ 1678970 w 1884352"/>
                <a:gd name="connsiteY4" fmla="*/ 289254 h 807493"/>
                <a:gd name="connsiteX5" fmla="*/ 1602790 w 1884352"/>
                <a:gd name="connsiteY5" fmla="*/ 211023 h 807493"/>
                <a:gd name="connsiteX6" fmla="*/ 1602790 w 1884352"/>
                <a:gd name="connsiteY6" fmla="*/ 210519 h 807493"/>
                <a:gd name="connsiteX7" fmla="*/ 1105442 w 1884352"/>
                <a:gd name="connsiteY7" fmla="*/ 210519 h 807493"/>
                <a:gd name="connsiteX8" fmla="*/ 1105442 w 1884352"/>
                <a:gd name="connsiteY8" fmla="*/ 10241 h 807493"/>
                <a:gd name="connsiteX9" fmla="*/ 945868 w 1884352"/>
                <a:gd name="connsiteY9" fmla="*/ 10241 h 807493"/>
                <a:gd name="connsiteX10" fmla="*/ 945868 w 1884352"/>
                <a:gd name="connsiteY10" fmla="*/ 211023 h 807493"/>
                <a:gd name="connsiteX11" fmla="*/ 750888 w 1884352"/>
                <a:gd name="connsiteY11" fmla="*/ 211023 h 807493"/>
                <a:gd name="connsiteX12" fmla="*/ 750888 w 1884352"/>
                <a:gd name="connsiteY12" fmla="*/ 648513 h 807493"/>
                <a:gd name="connsiteX13" fmla="*/ 714644 w 1884352"/>
                <a:gd name="connsiteY13" fmla="*/ 648513 h 807493"/>
                <a:gd name="connsiteX14" fmla="*/ 714644 w 1884352"/>
                <a:gd name="connsiteY14" fmla="*/ 292108 h 807493"/>
                <a:gd name="connsiteX15" fmla="*/ 714477 w 1884352"/>
                <a:gd name="connsiteY15" fmla="*/ 292108 h 807493"/>
                <a:gd name="connsiteX16" fmla="*/ 714477 w 1884352"/>
                <a:gd name="connsiteY16" fmla="*/ 291269 h 807493"/>
                <a:gd name="connsiteX17" fmla="*/ 634270 w 1884352"/>
                <a:gd name="connsiteY17" fmla="*/ 211023 h 807493"/>
                <a:gd name="connsiteX18" fmla="*/ 634102 w 1884352"/>
                <a:gd name="connsiteY18" fmla="*/ 211023 h 807493"/>
                <a:gd name="connsiteX19" fmla="*/ 634102 w 1884352"/>
                <a:gd name="connsiteY19" fmla="*/ 211023 h 807493"/>
                <a:gd name="connsiteX20" fmla="*/ 224679 w 1884352"/>
                <a:gd name="connsiteY20" fmla="*/ 211023 h 807493"/>
                <a:gd name="connsiteX21" fmla="*/ 224679 w 1884352"/>
                <a:gd name="connsiteY21" fmla="*/ 210183 h 807493"/>
                <a:gd name="connsiteX22" fmla="*/ 271998 w 1884352"/>
                <a:gd name="connsiteY22" fmla="*/ 159820 h 807493"/>
                <a:gd name="connsiteX23" fmla="*/ 298510 w 1884352"/>
                <a:gd name="connsiteY23" fmla="*/ 159820 h 807493"/>
                <a:gd name="connsiteX24" fmla="*/ 298510 w 1884352"/>
                <a:gd name="connsiteY24" fmla="*/ 168 h 807493"/>
                <a:gd name="connsiteX25" fmla="*/ 154373 w 1884352"/>
                <a:gd name="connsiteY25" fmla="*/ 168 h 807493"/>
                <a:gd name="connsiteX26" fmla="*/ 149674 w 1884352"/>
                <a:gd name="connsiteY26" fmla="*/ 0 h 807493"/>
                <a:gd name="connsiteX27" fmla="*/ 65273 w 1884352"/>
                <a:gd name="connsiteY27" fmla="*/ 81253 h 807493"/>
                <a:gd name="connsiteX28" fmla="*/ 65105 w 1884352"/>
                <a:gd name="connsiteY28" fmla="*/ 81253 h 807493"/>
                <a:gd name="connsiteX29" fmla="*/ 65105 w 1884352"/>
                <a:gd name="connsiteY29" fmla="*/ 211023 h 807493"/>
                <a:gd name="connsiteX30" fmla="*/ 0 w 1884352"/>
                <a:gd name="connsiteY30" fmla="*/ 211023 h 807493"/>
                <a:gd name="connsiteX31" fmla="*/ 0 w 1884352"/>
                <a:gd name="connsiteY31" fmla="*/ 370675 h 807493"/>
                <a:gd name="connsiteX32" fmla="*/ 65105 w 1884352"/>
                <a:gd name="connsiteY32" fmla="*/ 370675 h 807493"/>
                <a:gd name="connsiteX33" fmla="*/ 65105 w 1884352"/>
                <a:gd name="connsiteY33" fmla="*/ 808333 h 807493"/>
                <a:gd name="connsiteX34" fmla="*/ 224679 w 1884352"/>
                <a:gd name="connsiteY34" fmla="*/ 808333 h 807493"/>
                <a:gd name="connsiteX35" fmla="*/ 224679 w 1884352"/>
                <a:gd name="connsiteY35" fmla="*/ 370507 h 807493"/>
                <a:gd name="connsiteX36" fmla="*/ 539465 w 1884352"/>
                <a:gd name="connsiteY36" fmla="*/ 370507 h 807493"/>
                <a:gd name="connsiteX37" fmla="*/ 555238 w 1884352"/>
                <a:gd name="connsiteY37" fmla="*/ 387295 h 807493"/>
                <a:gd name="connsiteX38" fmla="*/ 555238 w 1884352"/>
                <a:gd name="connsiteY38" fmla="*/ 396192 h 807493"/>
                <a:gd name="connsiteX39" fmla="*/ 539801 w 1884352"/>
                <a:gd name="connsiteY39" fmla="*/ 412141 h 807493"/>
                <a:gd name="connsiteX40" fmla="*/ 432075 w 1884352"/>
                <a:gd name="connsiteY40" fmla="*/ 412141 h 807493"/>
                <a:gd name="connsiteX41" fmla="*/ 432075 w 1884352"/>
                <a:gd name="connsiteY41" fmla="*/ 412477 h 807493"/>
                <a:gd name="connsiteX42" fmla="*/ 236089 w 1884352"/>
                <a:gd name="connsiteY42" fmla="*/ 610405 h 807493"/>
                <a:gd name="connsiteX43" fmla="*/ 433921 w 1884352"/>
                <a:gd name="connsiteY43" fmla="*/ 808333 h 807493"/>
                <a:gd name="connsiteX44" fmla="*/ 441304 w 1884352"/>
                <a:gd name="connsiteY44" fmla="*/ 808165 h 807493"/>
                <a:gd name="connsiteX45" fmla="*/ 751056 w 1884352"/>
                <a:gd name="connsiteY45" fmla="*/ 808165 h 807493"/>
                <a:gd name="connsiteX46" fmla="*/ 752902 w 1884352"/>
                <a:gd name="connsiteY46" fmla="*/ 808165 h 807493"/>
                <a:gd name="connsiteX47" fmla="*/ 910631 w 1884352"/>
                <a:gd name="connsiteY47" fmla="*/ 808165 h 807493"/>
                <a:gd name="connsiteX48" fmla="*/ 910631 w 1884352"/>
                <a:gd name="connsiteY48" fmla="*/ 370171 h 807493"/>
                <a:gd name="connsiteX49" fmla="*/ 946035 w 1884352"/>
                <a:gd name="connsiteY49" fmla="*/ 370171 h 807493"/>
                <a:gd name="connsiteX50" fmla="*/ 946035 w 1884352"/>
                <a:gd name="connsiteY50" fmla="*/ 726073 h 807493"/>
                <a:gd name="connsiteX51" fmla="*/ 946035 w 1884352"/>
                <a:gd name="connsiteY51" fmla="*/ 727920 h 807493"/>
                <a:gd name="connsiteX52" fmla="*/ 946035 w 1884352"/>
                <a:gd name="connsiteY52" fmla="*/ 729766 h 807493"/>
                <a:gd name="connsiteX53" fmla="*/ 946035 w 1884352"/>
                <a:gd name="connsiteY53" fmla="*/ 732117 h 807493"/>
                <a:gd name="connsiteX54" fmla="*/ 946035 w 1884352"/>
                <a:gd name="connsiteY54" fmla="*/ 732117 h 807493"/>
                <a:gd name="connsiteX55" fmla="*/ 1023390 w 1884352"/>
                <a:gd name="connsiteY55" fmla="*/ 808165 h 807493"/>
                <a:gd name="connsiteX56" fmla="*/ 1023390 w 1884352"/>
                <a:gd name="connsiteY56" fmla="*/ 808165 h 807493"/>
                <a:gd name="connsiteX57" fmla="*/ 1193032 w 1884352"/>
                <a:gd name="connsiteY57" fmla="*/ 808165 h 807493"/>
                <a:gd name="connsiteX58" fmla="*/ 1193032 w 1884352"/>
                <a:gd name="connsiteY58" fmla="*/ 648513 h 807493"/>
                <a:gd name="connsiteX59" fmla="*/ 1105274 w 1884352"/>
                <a:gd name="connsiteY59" fmla="*/ 648513 h 807493"/>
                <a:gd name="connsiteX60" fmla="*/ 1105274 w 1884352"/>
                <a:gd name="connsiteY60" fmla="*/ 370171 h 807493"/>
                <a:gd name="connsiteX61" fmla="*/ 1503958 w 1884352"/>
                <a:gd name="connsiteY61" fmla="*/ 370171 h 807493"/>
                <a:gd name="connsiteX62" fmla="*/ 1519395 w 1884352"/>
                <a:gd name="connsiteY62" fmla="*/ 385448 h 807493"/>
                <a:gd name="connsiteX63" fmla="*/ 1519395 w 1884352"/>
                <a:gd name="connsiteY63" fmla="*/ 397535 h 807493"/>
                <a:gd name="connsiteX64" fmla="*/ 1504629 w 1884352"/>
                <a:gd name="connsiteY64" fmla="*/ 411973 h 807493"/>
                <a:gd name="connsiteX65" fmla="*/ 1403281 w 1884352"/>
                <a:gd name="connsiteY65" fmla="*/ 411973 h 807493"/>
                <a:gd name="connsiteX66" fmla="*/ 1403281 w 1884352"/>
                <a:gd name="connsiteY66" fmla="*/ 412309 h 807493"/>
                <a:gd name="connsiteX67" fmla="*/ 1207630 w 1884352"/>
                <a:gd name="connsiteY67" fmla="*/ 610237 h 807493"/>
                <a:gd name="connsiteX68" fmla="*/ 1405126 w 1884352"/>
                <a:gd name="connsiteY68" fmla="*/ 808165 h 807493"/>
                <a:gd name="connsiteX69" fmla="*/ 1412341 w 1884352"/>
                <a:gd name="connsiteY69" fmla="*/ 807997 h 807493"/>
                <a:gd name="connsiteX70" fmla="*/ 1885359 w 1884352"/>
                <a:gd name="connsiteY70" fmla="*/ 807997 h 807493"/>
                <a:gd name="connsiteX71" fmla="*/ 1885359 w 1884352"/>
                <a:gd name="connsiteY71" fmla="*/ 807997 h 807493"/>
                <a:gd name="connsiteX72" fmla="*/ 1885359 w 1884352"/>
                <a:gd name="connsiteY72" fmla="*/ 655396 h 807493"/>
                <a:gd name="connsiteX73" fmla="*/ 1885359 w 1884352"/>
                <a:gd name="connsiteY73" fmla="*/ 10241 h 807493"/>
                <a:gd name="connsiteX74" fmla="*/ 1725617 w 1884352"/>
                <a:gd name="connsiteY74" fmla="*/ 10241 h 807493"/>
                <a:gd name="connsiteX75" fmla="*/ 554231 w 1884352"/>
                <a:gd name="connsiteY75" fmla="*/ 647842 h 807493"/>
                <a:gd name="connsiteX76" fmla="*/ 452211 w 1884352"/>
                <a:gd name="connsiteY76" fmla="*/ 647842 h 807493"/>
                <a:gd name="connsiteX77" fmla="*/ 452211 w 1884352"/>
                <a:gd name="connsiteY77" fmla="*/ 647842 h 807493"/>
                <a:gd name="connsiteX78" fmla="*/ 413953 w 1884352"/>
                <a:gd name="connsiteY78" fmla="*/ 610069 h 807493"/>
                <a:gd name="connsiteX79" fmla="*/ 452211 w 1884352"/>
                <a:gd name="connsiteY79" fmla="*/ 573136 h 807493"/>
                <a:gd name="connsiteX80" fmla="*/ 554231 w 1884352"/>
                <a:gd name="connsiteY80" fmla="*/ 573136 h 807493"/>
                <a:gd name="connsiteX81" fmla="*/ 554231 w 1884352"/>
                <a:gd name="connsiteY81" fmla="*/ 647842 h 807493"/>
                <a:gd name="connsiteX82" fmla="*/ 1514529 w 1884352"/>
                <a:gd name="connsiteY82" fmla="*/ 648009 h 807493"/>
                <a:gd name="connsiteX83" fmla="*/ 1419557 w 1884352"/>
                <a:gd name="connsiteY83" fmla="*/ 648009 h 807493"/>
                <a:gd name="connsiteX84" fmla="*/ 1419389 w 1884352"/>
                <a:gd name="connsiteY84" fmla="*/ 648009 h 807493"/>
                <a:gd name="connsiteX85" fmla="*/ 1373748 w 1884352"/>
                <a:gd name="connsiteY85" fmla="*/ 610237 h 807493"/>
                <a:gd name="connsiteX86" fmla="*/ 1412509 w 1884352"/>
                <a:gd name="connsiteY86" fmla="*/ 572464 h 807493"/>
                <a:gd name="connsiteX87" fmla="*/ 1413348 w 1884352"/>
                <a:gd name="connsiteY87" fmla="*/ 572464 h 807493"/>
                <a:gd name="connsiteX88" fmla="*/ 1514529 w 1884352"/>
                <a:gd name="connsiteY88" fmla="*/ 572464 h 807493"/>
                <a:gd name="connsiteX89" fmla="*/ 1514529 w 1884352"/>
                <a:gd name="connsiteY89" fmla="*/ 648009 h 80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884352" h="807493">
                  <a:moveTo>
                    <a:pt x="1725617" y="10241"/>
                  </a:moveTo>
                  <a:lnTo>
                    <a:pt x="1725617" y="655564"/>
                  </a:lnTo>
                  <a:lnTo>
                    <a:pt x="1678970" y="655564"/>
                  </a:lnTo>
                  <a:lnTo>
                    <a:pt x="1678970" y="289254"/>
                  </a:lnTo>
                  <a:lnTo>
                    <a:pt x="1678970" y="289254"/>
                  </a:lnTo>
                  <a:cubicBezTo>
                    <a:pt x="1677795" y="247284"/>
                    <a:pt x="1644571" y="213205"/>
                    <a:pt x="1602790" y="211023"/>
                  </a:cubicBezTo>
                  <a:lnTo>
                    <a:pt x="1602790" y="210519"/>
                  </a:lnTo>
                  <a:lnTo>
                    <a:pt x="1105442" y="210519"/>
                  </a:lnTo>
                  <a:lnTo>
                    <a:pt x="1105442" y="10241"/>
                  </a:lnTo>
                  <a:lnTo>
                    <a:pt x="945868" y="10241"/>
                  </a:lnTo>
                  <a:lnTo>
                    <a:pt x="945868" y="211023"/>
                  </a:lnTo>
                  <a:lnTo>
                    <a:pt x="750888" y="211023"/>
                  </a:lnTo>
                  <a:lnTo>
                    <a:pt x="750888" y="648513"/>
                  </a:lnTo>
                  <a:lnTo>
                    <a:pt x="714644" y="648513"/>
                  </a:lnTo>
                  <a:lnTo>
                    <a:pt x="714644" y="292108"/>
                  </a:lnTo>
                  <a:lnTo>
                    <a:pt x="714477" y="292108"/>
                  </a:lnTo>
                  <a:cubicBezTo>
                    <a:pt x="714477" y="291772"/>
                    <a:pt x="714477" y="291436"/>
                    <a:pt x="714477" y="291269"/>
                  </a:cubicBezTo>
                  <a:cubicBezTo>
                    <a:pt x="714477" y="246949"/>
                    <a:pt x="678568" y="211023"/>
                    <a:pt x="634270" y="211023"/>
                  </a:cubicBezTo>
                  <a:cubicBezTo>
                    <a:pt x="634270" y="211023"/>
                    <a:pt x="634270" y="211023"/>
                    <a:pt x="634102" y="211023"/>
                  </a:cubicBezTo>
                  <a:lnTo>
                    <a:pt x="634102" y="211023"/>
                  </a:lnTo>
                  <a:lnTo>
                    <a:pt x="224679" y="211023"/>
                  </a:lnTo>
                  <a:lnTo>
                    <a:pt x="224679" y="210183"/>
                  </a:lnTo>
                  <a:cubicBezTo>
                    <a:pt x="229545" y="185673"/>
                    <a:pt x="248003" y="166199"/>
                    <a:pt x="271998" y="159820"/>
                  </a:cubicBezTo>
                  <a:lnTo>
                    <a:pt x="298510" y="159820"/>
                  </a:lnTo>
                  <a:lnTo>
                    <a:pt x="298510" y="168"/>
                  </a:lnTo>
                  <a:lnTo>
                    <a:pt x="154373" y="168"/>
                  </a:lnTo>
                  <a:cubicBezTo>
                    <a:pt x="152862" y="0"/>
                    <a:pt x="151184" y="0"/>
                    <a:pt x="149674" y="0"/>
                  </a:cubicBezTo>
                  <a:cubicBezTo>
                    <a:pt x="104202" y="0"/>
                    <a:pt x="67119" y="36094"/>
                    <a:pt x="65273" y="81253"/>
                  </a:cubicBezTo>
                  <a:lnTo>
                    <a:pt x="65105" y="81253"/>
                  </a:lnTo>
                  <a:lnTo>
                    <a:pt x="65105" y="211023"/>
                  </a:lnTo>
                  <a:lnTo>
                    <a:pt x="0" y="211023"/>
                  </a:lnTo>
                  <a:lnTo>
                    <a:pt x="0" y="370675"/>
                  </a:lnTo>
                  <a:lnTo>
                    <a:pt x="65105" y="370675"/>
                  </a:lnTo>
                  <a:lnTo>
                    <a:pt x="65105" y="808333"/>
                  </a:lnTo>
                  <a:lnTo>
                    <a:pt x="224679" y="808333"/>
                  </a:lnTo>
                  <a:lnTo>
                    <a:pt x="224679" y="370507"/>
                  </a:lnTo>
                  <a:lnTo>
                    <a:pt x="539465" y="370507"/>
                  </a:lnTo>
                  <a:cubicBezTo>
                    <a:pt x="547855" y="373025"/>
                    <a:pt x="553896" y="379237"/>
                    <a:pt x="555238" y="387295"/>
                  </a:cubicBezTo>
                  <a:lnTo>
                    <a:pt x="555238" y="396192"/>
                  </a:lnTo>
                  <a:cubicBezTo>
                    <a:pt x="553560" y="403747"/>
                    <a:pt x="547855" y="409790"/>
                    <a:pt x="539801" y="412141"/>
                  </a:cubicBezTo>
                  <a:lnTo>
                    <a:pt x="432075" y="412141"/>
                  </a:lnTo>
                  <a:lnTo>
                    <a:pt x="432075" y="412477"/>
                  </a:lnTo>
                  <a:cubicBezTo>
                    <a:pt x="323511" y="413484"/>
                    <a:pt x="236089" y="501452"/>
                    <a:pt x="236089" y="610405"/>
                  </a:cubicBezTo>
                  <a:cubicBezTo>
                    <a:pt x="236089" y="719861"/>
                    <a:pt x="324518" y="808333"/>
                    <a:pt x="433921" y="808333"/>
                  </a:cubicBezTo>
                  <a:cubicBezTo>
                    <a:pt x="436438" y="808333"/>
                    <a:pt x="438787" y="808333"/>
                    <a:pt x="441304" y="808165"/>
                  </a:cubicBezTo>
                  <a:lnTo>
                    <a:pt x="751056" y="808165"/>
                  </a:lnTo>
                  <a:lnTo>
                    <a:pt x="752902" y="808165"/>
                  </a:lnTo>
                  <a:lnTo>
                    <a:pt x="910631" y="808165"/>
                  </a:lnTo>
                  <a:lnTo>
                    <a:pt x="910631" y="370171"/>
                  </a:lnTo>
                  <a:lnTo>
                    <a:pt x="946035" y="370171"/>
                  </a:lnTo>
                  <a:lnTo>
                    <a:pt x="946035" y="726073"/>
                  </a:lnTo>
                  <a:cubicBezTo>
                    <a:pt x="946035" y="726744"/>
                    <a:pt x="946035" y="727248"/>
                    <a:pt x="946035" y="727920"/>
                  </a:cubicBezTo>
                  <a:cubicBezTo>
                    <a:pt x="946035" y="728591"/>
                    <a:pt x="946035" y="729095"/>
                    <a:pt x="946035" y="729766"/>
                  </a:cubicBezTo>
                  <a:lnTo>
                    <a:pt x="946035" y="732117"/>
                  </a:lnTo>
                  <a:lnTo>
                    <a:pt x="946035" y="732117"/>
                  </a:lnTo>
                  <a:cubicBezTo>
                    <a:pt x="948217" y="773582"/>
                    <a:pt x="981776" y="806822"/>
                    <a:pt x="1023390" y="808165"/>
                  </a:cubicBezTo>
                  <a:lnTo>
                    <a:pt x="1023390" y="808165"/>
                  </a:lnTo>
                  <a:lnTo>
                    <a:pt x="1193032" y="808165"/>
                  </a:lnTo>
                  <a:lnTo>
                    <a:pt x="1193032" y="648513"/>
                  </a:lnTo>
                  <a:lnTo>
                    <a:pt x="1105274" y="648513"/>
                  </a:lnTo>
                  <a:lnTo>
                    <a:pt x="1105274" y="370171"/>
                  </a:lnTo>
                  <a:lnTo>
                    <a:pt x="1503958" y="370171"/>
                  </a:lnTo>
                  <a:cubicBezTo>
                    <a:pt x="1511845" y="372522"/>
                    <a:pt x="1517550" y="378229"/>
                    <a:pt x="1519395" y="385448"/>
                  </a:cubicBezTo>
                  <a:lnTo>
                    <a:pt x="1519395" y="397535"/>
                  </a:lnTo>
                  <a:cubicBezTo>
                    <a:pt x="1517382" y="404418"/>
                    <a:pt x="1512012" y="409623"/>
                    <a:pt x="1504629" y="411973"/>
                  </a:cubicBezTo>
                  <a:lnTo>
                    <a:pt x="1403281" y="411973"/>
                  </a:lnTo>
                  <a:lnTo>
                    <a:pt x="1403281" y="412309"/>
                  </a:lnTo>
                  <a:cubicBezTo>
                    <a:pt x="1295052" y="413148"/>
                    <a:pt x="1207630" y="501284"/>
                    <a:pt x="1207630" y="610237"/>
                  </a:cubicBezTo>
                  <a:cubicBezTo>
                    <a:pt x="1207630" y="719694"/>
                    <a:pt x="1296059" y="808165"/>
                    <a:pt x="1405126" y="808165"/>
                  </a:cubicBezTo>
                  <a:cubicBezTo>
                    <a:pt x="1407475" y="808165"/>
                    <a:pt x="1409824" y="808165"/>
                    <a:pt x="1412341" y="807997"/>
                  </a:cubicBezTo>
                  <a:lnTo>
                    <a:pt x="1885359" y="807997"/>
                  </a:lnTo>
                  <a:lnTo>
                    <a:pt x="1885359" y="807997"/>
                  </a:lnTo>
                  <a:lnTo>
                    <a:pt x="1885359" y="655396"/>
                  </a:lnTo>
                  <a:lnTo>
                    <a:pt x="1885359" y="10241"/>
                  </a:lnTo>
                  <a:lnTo>
                    <a:pt x="1725617" y="10241"/>
                  </a:lnTo>
                  <a:close/>
                  <a:moveTo>
                    <a:pt x="554231" y="647842"/>
                  </a:moveTo>
                  <a:lnTo>
                    <a:pt x="452211" y="647842"/>
                  </a:lnTo>
                  <a:lnTo>
                    <a:pt x="452211" y="647842"/>
                  </a:lnTo>
                  <a:cubicBezTo>
                    <a:pt x="430733" y="648345"/>
                    <a:pt x="413953" y="631222"/>
                    <a:pt x="413953" y="610069"/>
                  </a:cubicBezTo>
                  <a:cubicBezTo>
                    <a:pt x="413953" y="587909"/>
                    <a:pt x="434089" y="573136"/>
                    <a:pt x="452211" y="573136"/>
                  </a:cubicBezTo>
                  <a:lnTo>
                    <a:pt x="554231" y="573136"/>
                  </a:lnTo>
                  <a:lnTo>
                    <a:pt x="554231" y="647842"/>
                  </a:lnTo>
                  <a:close/>
                  <a:moveTo>
                    <a:pt x="1514529" y="648009"/>
                  </a:moveTo>
                  <a:lnTo>
                    <a:pt x="1419557" y="648009"/>
                  </a:lnTo>
                  <a:cubicBezTo>
                    <a:pt x="1419557" y="648009"/>
                    <a:pt x="1421235" y="648009"/>
                    <a:pt x="1419389" y="648009"/>
                  </a:cubicBezTo>
                  <a:cubicBezTo>
                    <a:pt x="1398247" y="648009"/>
                    <a:pt x="1373748" y="631222"/>
                    <a:pt x="1373748" y="610237"/>
                  </a:cubicBezTo>
                  <a:cubicBezTo>
                    <a:pt x="1373748" y="589420"/>
                    <a:pt x="1391367" y="572464"/>
                    <a:pt x="1412509" y="572464"/>
                  </a:cubicBezTo>
                  <a:lnTo>
                    <a:pt x="1413348" y="572464"/>
                  </a:lnTo>
                  <a:lnTo>
                    <a:pt x="1514529" y="572464"/>
                  </a:lnTo>
                  <a:lnTo>
                    <a:pt x="1514529" y="648009"/>
                  </a:lnTo>
                  <a:close/>
                </a:path>
              </a:pathLst>
            </a:custGeom>
            <a:solidFill>
              <a:srgbClr val="0079C1"/>
            </a:solidFill>
            <a:ln w="1673" cap="flat">
              <a:noFill/>
              <a:prstDash val="solid"/>
              <a:miter/>
            </a:ln>
          </p:spPr>
          <p:txBody>
            <a:bodyPr wrap="square" lIns="0" tIns="0" rIns="0" bIns="0" rtlCol="0" anchor="ctr"/>
            <a:lstStyle/>
            <a:p>
              <a:endParaRPr lang="en-US"/>
            </a:p>
          </p:txBody>
        </p:sp>
        <p:sp>
          <p:nvSpPr>
            <p:cNvPr id="90" name="Figura a mano libera 13">
              <a:extLst>
                <a:ext uri="{FF2B5EF4-FFF2-40B4-BE49-F238E27FC236}">
                  <a16:creationId xmlns:a16="http://schemas.microsoft.com/office/drawing/2014/main" id="{1A075401-E8AB-101B-8DE2-3EC01A87D3EE}"/>
                </a:ext>
              </a:extLst>
            </p:cNvPr>
            <p:cNvSpPr/>
            <p:nvPr/>
          </p:nvSpPr>
          <p:spPr>
            <a:xfrm>
              <a:off x="5751850" y="1796931"/>
              <a:ext cx="162762" cy="167878"/>
            </a:xfrm>
            <a:custGeom>
              <a:avLst/>
              <a:gdLst>
                <a:gd name="connsiteX0" fmla="*/ 0 w 162762"/>
                <a:gd name="connsiteY0" fmla="*/ 0 h 167878"/>
                <a:gd name="connsiteX1" fmla="*/ 163098 w 162762"/>
                <a:gd name="connsiteY1" fmla="*/ 0 h 167878"/>
                <a:gd name="connsiteX2" fmla="*/ 163098 w 162762"/>
                <a:gd name="connsiteY2" fmla="*/ 169221 h 167878"/>
                <a:gd name="connsiteX3" fmla="*/ 0 w 162762"/>
                <a:gd name="connsiteY3" fmla="*/ 169221 h 167878"/>
              </a:gdLst>
              <a:ahLst/>
              <a:cxnLst>
                <a:cxn ang="0">
                  <a:pos x="connsiteX0" y="connsiteY0"/>
                </a:cxn>
                <a:cxn ang="0">
                  <a:pos x="connsiteX1" y="connsiteY1"/>
                </a:cxn>
                <a:cxn ang="0">
                  <a:pos x="connsiteX2" y="connsiteY2"/>
                </a:cxn>
                <a:cxn ang="0">
                  <a:pos x="connsiteX3" y="connsiteY3"/>
                </a:cxn>
              </a:cxnLst>
              <a:rect l="l" t="t" r="r" b="b"/>
              <a:pathLst>
                <a:path w="162762" h="167878">
                  <a:moveTo>
                    <a:pt x="0" y="0"/>
                  </a:moveTo>
                  <a:lnTo>
                    <a:pt x="163098" y="0"/>
                  </a:lnTo>
                  <a:lnTo>
                    <a:pt x="163098" y="169221"/>
                  </a:lnTo>
                  <a:lnTo>
                    <a:pt x="0" y="169221"/>
                  </a:lnTo>
                  <a:close/>
                </a:path>
              </a:pathLst>
            </a:custGeom>
            <a:solidFill>
              <a:srgbClr val="0079C1"/>
            </a:solidFill>
            <a:ln w="1673" cap="flat">
              <a:noFill/>
              <a:prstDash val="solid"/>
              <a:miter/>
            </a:ln>
          </p:spPr>
          <p:txBody>
            <a:bodyPr wrap="square" lIns="0" tIns="0" rIns="0" bIns="0" rtlCol="0" anchor="ctr"/>
            <a:lstStyle/>
            <a:p>
              <a:endParaRPr lang="en-US"/>
            </a:p>
          </p:txBody>
        </p:sp>
        <p:sp>
          <p:nvSpPr>
            <p:cNvPr id="91" name="Figura a mano libera 14">
              <a:extLst>
                <a:ext uri="{FF2B5EF4-FFF2-40B4-BE49-F238E27FC236}">
                  <a16:creationId xmlns:a16="http://schemas.microsoft.com/office/drawing/2014/main" id="{62150259-57C1-7F12-46AF-AF3A9BDF3F0B}"/>
                </a:ext>
              </a:extLst>
            </p:cNvPr>
            <p:cNvSpPr/>
            <p:nvPr/>
          </p:nvSpPr>
          <p:spPr>
            <a:xfrm>
              <a:off x="5747487" y="783955"/>
              <a:ext cx="1531980" cy="2830425"/>
            </a:xfrm>
            <a:custGeom>
              <a:avLst/>
              <a:gdLst>
                <a:gd name="connsiteX0" fmla="*/ 1531980 w 1531980"/>
                <a:gd name="connsiteY0" fmla="*/ 1415716 h 2830425"/>
                <a:gd name="connsiteX1" fmla="*/ 116954 w 1531980"/>
                <a:gd name="connsiteY1" fmla="*/ 0 h 2830425"/>
                <a:gd name="connsiteX2" fmla="*/ 10907 w 1531980"/>
                <a:gd name="connsiteY2" fmla="*/ 4365 h 2830425"/>
                <a:gd name="connsiteX3" fmla="*/ 1308979 w 1531980"/>
                <a:gd name="connsiteY3" fmla="*/ 1415213 h 2830425"/>
                <a:gd name="connsiteX4" fmla="*/ 0 w 1531980"/>
                <a:gd name="connsiteY4" fmla="*/ 2826396 h 2830425"/>
                <a:gd name="connsiteX5" fmla="*/ 116954 w 1531980"/>
                <a:gd name="connsiteY5" fmla="*/ 2831265 h 2830425"/>
                <a:gd name="connsiteX6" fmla="*/ 1531980 w 1531980"/>
                <a:gd name="connsiteY6" fmla="*/ 1415716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531980" y="1415716"/>
                  </a:moveTo>
                  <a:cubicBezTo>
                    <a:pt x="1531980" y="636258"/>
                    <a:pt x="896200" y="0"/>
                    <a:pt x="116954" y="0"/>
                  </a:cubicBezTo>
                  <a:cubicBezTo>
                    <a:pt x="80878" y="0"/>
                    <a:pt x="45641" y="1847"/>
                    <a:pt x="10907" y="4365"/>
                  </a:cubicBezTo>
                  <a:cubicBezTo>
                    <a:pt x="735619" y="63794"/>
                    <a:pt x="1308979" y="674870"/>
                    <a:pt x="1308979" y="1415213"/>
                  </a:cubicBezTo>
                  <a:cubicBezTo>
                    <a:pt x="1308979" y="2158745"/>
                    <a:pt x="730250" y="2771836"/>
                    <a:pt x="0" y="2826396"/>
                  </a:cubicBezTo>
                  <a:cubicBezTo>
                    <a:pt x="38761" y="2829922"/>
                    <a:pt x="77354" y="2831265"/>
                    <a:pt x="116954" y="2831265"/>
                  </a:cubicBezTo>
                  <a:cubicBezTo>
                    <a:pt x="896200" y="2831433"/>
                    <a:pt x="1531980" y="2195342"/>
                    <a:pt x="1531980" y="1415716"/>
                  </a:cubicBezTo>
                  <a:close/>
                </a:path>
              </a:pathLst>
            </a:custGeom>
            <a:solidFill>
              <a:srgbClr val="0079C1"/>
            </a:solidFill>
            <a:ln w="1673" cap="flat">
              <a:noFill/>
              <a:prstDash val="solid"/>
              <a:miter/>
            </a:ln>
          </p:spPr>
          <p:txBody>
            <a:bodyPr wrap="square" lIns="0" tIns="0" rIns="0" bIns="0" rtlCol="0" anchor="ctr"/>
            <a:lstStyle/>
            <a:p>
              <a:endParaRPr lang="en-US" dirty="0"/>
            </a:p>
          </p:txBody>
        </p:sp>
        <p:sp>
          <p:nvSpPr>
            <p:cNvPr id="92" name="Figura a mano libera 15">
              <a:extLst>
                <a:ext uri="{FF2B5EF4-FFF2-40B4-BE49-F238E27FC236}">
                  <a16:creationId xmlns:a16="http://schemas.microsoft.com/office/drawing/2014/main" id="{5143A1CF-7F2C-814A-443D-C47B0CFA8BAA}"/>
                </a:ext>
              </a:extLst>
            </p:cNvPr>
            <p:cNvSpPr/>
            <p:nvPr/>
          </p:nvSpPr>
          <p:spPr>
            <a:xfrm>
              <a:off x="6119156" y="784123"/>
              <a:ext cx="1531980" cy="2830425"/>
            </a:xfrm>
            <a:custGeom>
              <a:avLst/>
              <a:gdLst>
                <a:gd name="connsiteX0" fmla="*/ 116786 w 1531980"/>
                <a:gd name="connsiteY0" fmla="*/ 0 h 2830425"/>
                <a:gd name="connsiteX1" fmla="*/ 10907 w 1531980"/>
                <a:gd name="connsiteY1" fmla="*/ 4365 h 2830425"/>
                <a:gd name="connsiteX2" fmla="*/ 1308979 w 1531980"/>
                <a:gd name="connsiteY2" fmla="*/ 1415213 h 2830425"/>
                <a:gd name="connsiteX3" fmla="*/ 0 w 1531980"/>
                <a:gd name="connsiteY3" fmla="*/ 2826396 h 2830425"/>
                <a:gd name="connsiteX4" fmla="*/ 116954 w 1531980"/>
                <a:gd name="connsiteY4" fmla="*/ 2831265 h 2830425"/>
                <a:gd name="connsiteX5" fmla="*/ 1531980 w 1531980"/>
                <a:gd name="connsiteY5" fmla="*/ 1415548 h 2830425"/>
                <a:gd name="connsiteX6" fmla="*/ 116786 w 1531980"/>
                <a:gd name="connsiteY6" fmla="*/ 0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16786" y="0"/>
                  </a:moveTo>
                  <a:cubicBezTo>
                    <a:pt x="80710" y="0"/>
                    <a:pt x="45641" y="1847"/>
                    <a:pt x="10907" y="4365"/>
                  </a:cubicBezTo>
                  <a:cubicBezTo>
                    <a:pt x="735619" y="63794"/>
                    <a:pt x="1308979" y="674870"/>
                    <a:pt x="1308979" y="1415213"/>
                  </a:cubicBezTo>
                  <a:cubicBezTo>
                    <a:pt x="1308979" y="2158745"/>
                    <a:pt x="730249" y="2771836"/>
                    <a:pt x="0" y="2826396"/>
                  </a:cubicBezTo>
                  <a:cubicBezTo>
                    <a:pt x="38761" y="2829922"/>
                    <a:pt x="77354" y="2831265"/>
                    <a:pt x="116954" y="2831265"/>
                  </a:cubicBezTo>
                  <a:cubicBezTo>
                    <a:pt x="896200" y="2831265"/>
                    <a:pt x="1531980" y="2195174"/>
                    <a:pt x="1531980" y="1415548"/>
                  </a:cubicBezTo>
                  <a:cubicBezTo>
                    <a:pt x="1531812" y="636090"/>
                    <a:pt x="896032" y="0"/>
                    <a:pt x="116786" y="0"/>
                  </a:cubicBezTo>
                  <a:close/>
                </a:path>
              </a:pathLst>
            </a:custGeom>
            <a:solidFill>
              <a:srgbClr val="0079C1"/>
            </a:solidFill>
            <a:ln w="1673" cap="flat">
              <a:noFill/>
              <a:prstDash val="solid"/>
              <a:miter/>
            </a:ln>
          </p:spPr>
          <p:txBody>
            <a:bodyPr wrap="square" lIns="0" tIns="0" rIns="0" bIns="0" rtlCol="0" anchor="ctr"/>
            <a:lstStyle/>
            <a:p>
              <a:endParaRPr lang="en-US"/>
            </a:p>
          </p:txBody>
        </p:sp>
      </p:grpSp>
      <p:sp>
        <p:nvSpPr>
          <p:cNvPr id="108" name="Segnaposto piè di pagina 32">
            <a:extLst>
              <a:ext uri="{FF2B5EF4-FFF2-40B4-BE49-F238E27FC236}">
                <a16:creationId xmlns:a16="http://schemas.microsoft.com/office/drawing/2014/main" id="{F6687F1F-6A30-43C6-DB64-6E434AF58846}"/>
              </a:ext>
            </a:extLst>
          </p:cNvPr>
          <p:cNvSpPr>
            <a:spLocks noGrp="1"/>
          </p:cNvSpPr>
          <p:nvPr>
            <p:ph type="ftr" sz="quarter" idx="21"/>
          </p:nvPr>
        </p:nvSpPr>
        <p:spPr>
          <a:xfrm>
            <a:off x="637981" y="6382309"/>
            <a:ext cx="5730711"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109" name="Elemento grafico 8">
            <a:extLst>
              <a:ext uri="{FF2B5EF4-FFF2-40B4-BE49-F238E27FC236}">
                <a16:creationId xmlns:a16="http://schemas.microsoft.com/office/drawing/2014/main" id="{4FB1A251-08CF-E1F0-A481-F07BE3B96129}"/>
              </a:ext>
            </a:extLst>
          </p:cNvPr>
          <p:cNvGrpSpPr>
            <a:grpSpLocks noChangeAspect="1"/>
          </p:cNvGrpSpPr>
          <p:nvPr/>
        </p:nvGrpSpPr>
        <p:grpSpPr>
          <a:xfrm>
            <a:off x="118400" y="6328683"/>
            <a:ext cx="464232" cy="421345"/>
            <a:chOff x="4533817" y="783957"/>
            <a:chExt cx="3117319" cy="2830591"/>
          </a:xfrm>
        </p:grpSpPr>
        <p:sp>
          <p:nvSpPr>
            <p:cNvPr id="110" name="Figura a mano libera 22">
              <a:extLst>
                <a:ext uri="{FF2B5EF4-FFF2-40B4-BE49-F238E27FC236}">
                  <a16:creationId xmlns:a16="http://schemas.microsoft.com/office/drawing/2014/main" id="{B4E20FFC-578C-1A14-45F6-B22611681C15}"/>
                </a:ext>
              </a:extLst>
            </p:cNvPr>
            <p:cNvSpPr/>
            <p:nvPr/>
          </p:nvSpPr>
          <p:spPr>
            <a:xfrm>
              <a:off x="4533817" y="845566"/>
              <a:ext cx="939659" cy="2707874"/>
            </a:xfrm>
            <a:custGeom>
              <a:avLst/>
              <a:gdLst>
                <a:gd name="connsiteX0" fmla="*/ 207228 w 939659"/>
                <a:gd name="connsiteY0" fmla="*/ 1633119 h 2707874"/>
                <a:gd name="connsiteX1" fmla="*/ 207228 w 939659"/>
                <a:gd name="connsiteY1" fmla="*/ 1352426 h 2707874"/>
                <a:gd name="connsiteX2" fmla="*/ 206725 w 939659"/>
                <a:gd name="connsiteY2" fmla="*/ 1352426 h 2707874"/>
                <a:gd name="connsiteX3" fmla="*/ 206725 w 939659"/>
                <a:gd name="connsiteY3" fmla="*/ 1074756 h 2707874"/>
                <a:gd name="connsiteX4" fmla="*/ 733438 w 939659"/>
                <a:gd name="connsiteY4" fmla="*/ 779122 h 2707874"/>
                <a:gd name="connsiteX5" fmla="*/ 733102 w 939659"/>
                <a:gd name="connsiteY5" fmla="*/ 779626 h 2707874"/>
                <a:gd name="connsiteX6" fmla="*/ 939659 w 939659"/>
                <a:gd name="connsiteY6" fmla="*/ 779626 h 2707874"/>
                <a:gd name="connsiteX7" fmla="*/ 939659 w 939659"/>
                <a:gd name="connsiteY7" fmla="*/ 0 h 2707874"/>
                <a:gd name="connsiteX8" fmla="*/ 734780 w 939659"/>
                <a:gd name="connsiteY8" fmla="*/ 77560 h 2707874"/>
                <a:gd name="connsiteX9" fmla="*/ 733941 w 939659"/>
                <a:gd name="connsiteY9" fmla="*/ 541575 h 2707874"/>
                <a:gd name="connsiteX10" fmla="*/ 0 w 939659"/>
                <a:gd name="connsiteY10" fmla="*/ 953380 h 2707874"/>
                <a:gd name="connsiteX11" fmla="*/ 0 w 939659"/>
                <a:gd name="connsiteY11" fmla="*/ 953884 h 2707874"/>
                <a:gd name="connsiteX12" fmla="*/ 0 w 939659"/>
                <a:gd name="connsiteY12" fmla="*/ 1355952 h 2707874"/>
                <a:gd name="connsiteX13" fmla="*/ 503 w 939659"/>
                <a:gd name="connsiteY13" fmla="*/ 1355952 h 2707874"/>
                <a:gd name="connsiteX14" fmla="*/ 503 w 939659"/>
                <a:gd name="connsiteY14" fmla="*/ 1754494 h 2707874"/>
                <a:gd name="connsiteX15" fmla="*/ 733941 w 939659"/>
                <a:gd name="connsiteY15" fmla="*/ 2166299 h 2707874"/>
                <a:gd name="connsiteX16" fmla="*/ 734780 w 939659"/>
                <a:gd name="connsiteY16" fmla="*/ 2630818 h 2707874"/>
                <a:gd name="connsiteX17" fmla="*/ 939659 w 939659"/>
                <a:gd name="connsiteY17" fmla="*/ 2708210 h 2707874"/>
                <a:gd name="connsiteX18" fmla="*/ 939659 w 939659"/>
                <a:gd name="connsiteY18" fmla="*/ 1928752 h 2707874"/>
                <a:gd name="connsiteX19" fmla="*/ 733941 w 939659"/>
                <a:gd name="connsiteY19" fmla="*/ 1928752 h 270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939659" h="2707874">
                  <a:moveTo>
                    <a:pt x="207228" y="1633119"/>
                  </a:moveTo>
                  <a:lnTo>
                    <a:pt x="207228" y="1352426"/>
                  </a:lnTo>
                  <a:lnTo>
                    <a:pt x="206725" y="1352426"/>
                  </a:lnTo>
                  <a:lnTo>
                    <a:pt x="206725" y="1074756"/>
                  </a:lnTo>
                  <a:lnTo>
                    <a:pt x="733438" y="779122"/>
                  </a:lnTo>
                  <a:lnTo>
                    <a:pt x="733102" y="779626"/>
                  </a:lnTo>
                  <a:lnTo>
                    <a:pt x="939659" y="779626"/>
                  </a:lnTo>
                  <a:lnTo>
                    <a:pt x="939659" y="0"/>
                  </a:lnTo>
                  <a:lnTo>
                    <a:pt x="734780" y="77560"/>
                  </a:lnTo>
                  <a:lnTo>
                    <a:pt x="733941" y="541575"/>
                  </a:lnTo>
                  <a:lnTo>
                    <a:pt x="0" y="953380"/>
                  </a:lnTo>
                  <a:lnTo>
                    <a:pt x="0" y="953884"/>
                  </a:lnTo>
                  <a:lnTo>
                    <a:pt x="0" y="1355952"/>
                  </a:lnTo>
                  <a:lnTo>
                    <a:pt x="503" y="1355952"/>
                  </a:lnTo>
                  <a:lnTo>
                    <a:pt x="503" y="1754494"/>
                  </a:lnTo>
                  <a:lnTo>
                    <a:pt x="733941" y="2166299"/>
                  </a:lnTo>
                  <a:lnTo>
                    <a:pt x="734780" y="2630818"/>
                  </a:lnTo>
                  <a:lnTo>
                    <a:pt x="939659" y="2708210"/>
                  </a:lnTo>
                  <a:lnTo>
                    <a:pt x="939659" y="1928752"/>
                  </a:lnTo>
                  <a:lnTo>
                    <a:pt x="733941" y="1928752"/>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111" name="Figura a mano libera 23">
              <a:extLst>
                <a:ext uri="{FF2B5EF4-FFF2-40B4-BE49-F238E27FC236}">
                  <a16:creationId xmlns:a16="http://schemas.microsoft.com/office/drawing/2014/main" id="{A1C71E9F-0C4C-10CD-1840-37B0907DCA13}"/>
                </a:ext>
              </a:extLst>
            </p:cNvPr>
            <p:cNvSpPr/>
            <p:nvPr/>
          </p:nvSpPr>
          <p:spPr>
            <a:xfrm>
              <a:off x="5001129" y="1786859"/>
              <a:ext cx="1884352" cy="807494"/>
            </a:xfrm>
            <a:custGeom>
              <a:avLst/>
              <a:gdLst>
                <a:gd name="connsiteX0" fmla="*/ 1725617 w 1884352"/>
                <a:gd name="connsiteY0" fmla="*/ 10241 h 807493"/>
                <a:gd name="connsiteX1" fmla="*/ 1725617 w 1884352"/>
                <a:gd name="connsiteY1" fmla="*/ 655564 h 807493"/>
                <a:gd name="connsiteX2" fmla="*/ 1678970 w 1884352"/>
                <a:gd name="connsiteY2" fmla="*/ 655564 h 807493"/>
                <a:gd name="connsiteX3" fmla="*/ 1678970 w 1884352"/>
                <a:gd name="connsiteY3" fmla="*/ 289254 h 807493"/>
                <a:gd name="connsiteX4" fmla="*/ 1678970 w 1884352"/>
                <a:gd name="connsiteY4" fmla="*/ 289254 h 807493"/>
                <a:gd name="connsiteX5" fmla="*/ 1602790 w 1884352"/>
                <a:gd name="connsiteY5" fmla="*/ 211023 h 807493"/>
                <a:gd name="connsiteX6" fmla="*/ 1602790 w 1884352"/>
                <a:gd name="connsiteY6" fmla="*/ 210519 h 807493"/>
                <a:gd name="connsiteX7" fmla="*/ 1105442 w 1884352"/>
                <a:gd name="connsiteY7" fmla="*/ 210519 h 807493"/>
                <a:gd name="connsiteX8" fmla="*/ 1105442 w 1884352"/>
                <a:gd name="connsiteY8" fmla="*/ 10241 h 807493"/>
                <a:gd name="connsiteX9" fmla="*/ 945868 w 1884352"/>
                <a:gd name="connsiteY9" fmla="*/ 10241 h 807493"/>
                <a:gd name="connsiteX10" fmla="*/ 945868 w 1884352"/>
                <a:gd name="connsiteY10" fmla="*/ 211023 h 807493"/>
                <a:gd name="connsiteX11" fmla="*/ 750888 w 1884352"/>
                <a:gd name="connsiteY11" fmla="*/ 211023 h 807493"/>
                <a:gd name="connsiteX12" fmla="*/ 750888 w 1884352"/>
                <a:gd name="connsiteY12" fmla="*/ 648513 h 807493"/>
                <a:gd name="connsiteX13" fmla="*/ 714644 w 1884352"/>
                <a:gd name="connsiteY13" fmla="*/ 648513 h 807493"/>
                <a:gd name="connsiteX14" fmla="*/ 714644 w 1884352"/>
                <a:gd name="connsiteY14" fmla="*/ 292108 h 807493"/>
                <a:gd name="connsiteX15" fmla="*/ 714477 w 1884352"/>
                <a:gd name="connsiteY15" fmla="*/ 292108 h 807493"/>
                <a:gd name="connsiteX16" fmla="*/ 714477 w 1884352"/>
                <a:gd name="connsiteY16" fmla="*/ 291269 h 807493"/>
                <a:gd name="connsiteX17" fmla="*/ 634270 w 1884352"/>
                <a:gd name="connsiteY17" fmla="*/ 211023 h 807493"/>
                <a:gd name="connsiteX18" fmla="*/ 634102 w 1884352"/>
                <a:gd name="connsiteY18" fmla="*/ 211023 h 807493"/>
                <a:gd name="connsiteX19" fmla="*/ 634102 w 1884352"/>
                <a:gd name="connsiteY19" fmla="*/ 211023 h 807493"/>
                <a:gd name="connsiteX20" fmla="*/ 224679 w 1884352"/>
                <a:gd name="connsiteY20" fmla="*/ 211023 h 807493"/>
                <a:gd name="connsiteX21" fmla="*/ 224679 w 1884352"/>
                <a:gd name="connsiteY21" fmla="*/ 210183 h 807493"/>
                <a:gd name="connsiteX22" fmla="*/ 271998 w 1884352"/>
                <a:gd name="connsiteY22" fmla="*/ 159820 h 807493"/>
                <a:gd name="connsiteX23" fmla="*/ 298510 w 1884352"/>
                <a:gd name="connsiteY23" fmla="*/ 159820 h 807493"/>
                <a:gd name="connsiteX24" fmla="*/ 298510 w 1884352"/>
                <a:gd name="connsiteY24" fmla="*/ 168 h 807493"/>
                <a:gd name="connsiteX25" fmla="*/ 154373 w 1884352"/>
                <a:gd name="connsiteY25" fmla="*/ 168 h 807493"/>
                <a:gd name="connsiteX26" fmla="*/ 149674 w 1884352"/>
                <a:gd name="connsiteY26" fmla="*/ 0 h 807493"/>
                <a:gd name="connsiteX27" fmla="*/ 65273 w 1884352"/>
                <a:gd name="connsiteY27" fmla="*/ 81253 h 807493"/>
                <a:gd name="connsiteX28" fmla="*/ 65105 w 1884352"/>
                <a:gd name="connsiteY28" fmla="*/ 81253 h 807493"/>
                <a:gd name="connsiteX29" fmla="*/ 65105 w 1884352"/>
                <a:gd name="connsiteY29" fmla="*/ 211023 h 807493"/>
                <a:gd name="connsiteX30" fmla="*/ 0 w 1884352"/>
                <a:gd name="connsiteY30" fmla="*/ 211023 h 807493"/>
                <a:gd name="connsiteX31" fmla="*/ 0 w 1884352"/>
                <a:gd name="connsiteY31" fmla="*/ 370675 h 807493"/>
                <a:gd name="connsiteX32" fmla="*/ 65105 w 1884352"/>
                <a:gd name="connsiteY32" fmla="*/ 370675 h 807493"/>
                <a:gd name="connsiteX33" fmla="*/ 65105 w 1884352"/>
                <a:gd name="connsiteY33" fmla="*/ 808333 h 807493"/>
                <a:gd name="connsiteX34" fmla="*/ 224679 w 1884352"/>
                <a:gd name="connsiteY34" fmla="*/ 808333 h 807493"/>
                <a:gd name="connsiteX35" fmla="*/ 224679 w 1884352"/>
                <a:gd name="connsiteY35" fmla="*/ 370507 h 807493"/>
                <a:gd name="connsiteX36" fmla="*/ 539465 w 1884352"/>
                <a:gd name="connsiteY36" fmla="*/ 370507 h 807493"/>
                <a:gd name="connsiteX37" fmla="*/ 555238 w 1884352"/>
                <a:gd name="connsiteY37" fmla="*/ 387295 h 807493"/>
                <a:gd name="connsiteX38" fmla="*/ 555238 w 1884352"/>
                <a:gd name="connsiteY38" fmla="*/ 396192 h 807493"/>
                <a:gd name="connsiteX39" fmla="*/ 539801 w 1884352"/>
                <a:gd name="connsiteY39" fmla="*/ 412141 h 807493"/>
                <a:gd name="connsiteX40" fmla="*/ 432075 w 1884352"/>
                <a:gd name="connsiteY40" fmla="*/ 412141 h 807493"/>
                <a:gd name="connsiteX41" fmla="*/ 432075 w 1884352"/>
                <a:gd name="connsiteY41" fmla="*/ 412477 h 807493"/>
                <a:gd name="connsiteX42" fmla="*/ 236089 w 1884352"/>
                <a:gd name="connsiteY42" fmla="*/ 610405 h 807493"/>
                <a:gd name="connsiteX43" fmla="*/ 433921 w 1884352"/>
                <a:gd name="connsiteY43" fmla="*/ 808333 h 807493"/>
                <a:gd name="connsiteX44" fmla="*/ 441304 w 1884352"/>
                <a:gd name="connsiteY44" fmla="*/ 808165 h 807493"/>
                <a:gd name="connsiteX45" fmla="*/ 751056 w 1884352"/>
                <a:gd name="connsiteY45" fmla="*/ 808165 h 807493"/>
                <a:gd name="connsiteX46" fmla="*/ 752902 w 1884352"/>
                <a:gd name="connsiteY46" fmla="*/ 808165 h 807493"/>
                <a:gd name="connsiteX47" fmla="*/ 910631 w 1884352"/>
                <a:gd name="connsiteY47" fmla="*/ 808165 h 807493"/>
                <a:gd name="connsiteX48" fmla="*/ 910631 w 1884352"/>
                <a:gd name="connsiteY48" fmla="*/ 370171 h 807493"/>
                <a:gd name="connsiteX49" fmla="*/ 946035 w 1884352"/>
                <a:gd name="connsiteY49" fmla="*/ 370171 h 807493"/>
                <a:gd name="connsiteX50" fmla="*/ 946035 w 1884352"/>
                <a:gd name="connsiteY50" fmla="*/ 726073 h 807493"/>
                <a:gd name="connsiteX51" fmla="*/ 946035 w 1884352"/>
                <a:gd name="connsiteY51" fmla="*/ 727920 h 807493"/>
                <a:gd name="connsiteX52" fmla="*/ 946035 w 1884352"/>
                <a:gd name="connsiteY52" fmla="*/ 729766 h 807493"/>
                <a:gd name="connsiteX53" fmla="*/ 946035 w 1884352"/>
                <a:gd name="connsiteY53" fmla="*/ 732117 h 807493"/>
                <a:gd name="connsiteX54" fmla="*/ 946035 w 1884352"/>
                <a:gd name="connsiteY54" fmla="*/ 732117 h 807493"/>
                <a:gd name="connsiteX55" fmla="*/ 1023390 w 1884352"/>
                <a:gd name="connsiteY55" fmla="*/ 808165 h 807493"/>
                <a:gd name="connsiteX56" fmla="*/ 1023390 w 1884352"/>
                <a:gd name="connsiteY56" fmla="*/ 808165 h 807493"/>
                <a:gd name="connsiteX57" fmla="*/ 1193032 w 1884352"/>
                <a:gd name="connsiteY57" fmla="*/ 808165 h 807493"/>
                <a:gd name="connsiteX58" fmla="*/ 1193032 w 1884352"/>
                <a:gd name="connsiteY58" fmla="*/ 648513 h 807493"/>
                <a:gd name="connsiteX59" fmla="*/ 1105274 w 1884352"/>
                <a:gd name="connsiteY59" fmla="*/ 648513 h 807493"/>
                <a:gd name="connsiteX60" fmla="*/ 1105274 w 1884352"/>
                <a:gd name="connsiteY60" fmla="*/ 370171 h 807493"/>
                <a:gd name="connsiteX61" fmla="*/ 1503958 w 1884352"/>
                <a:gd name="connsiteY61" fmla="*/ 370171 h 807493"/>
                <a:gd name="connsiteX62" fmla="*/ 1519395 w 1884352"/>
                <a:gd name="connsiteY62" fmla="*/ 385448 h 807493"/>
                <a:gd name="connsiteX63" fmla="*/ 1519395 w 1884352"/>
                <a:gd name="connsiteY63" fmla="*/ 397535 h 807493"/>
                <a:gd name="connsiteX64" fmla="*/ 1504629 w 1884352"/>
                <a:gd name="connsiteY64" fmla="*/ 411973 h 807493"/>
                <a:gd name="connsiteX65" fmla="*/ 1403281 w 1884352"/>
                <a:gd name="connsiteY65" fmla="*/ 411973 h 807493"/>
                <a:gd name="connsiteX66" fmla="*/ 1403281 w 1884352"/>
                <a:gd name="connsiteY66" fmla="*/ 412309 h 807493"/>
                <a:gd name="connsiteX67" fmla="*/ 1207630 w 1884352"/>
                <a:gd name="connsiteY67" fmla="*/ 610237 h 807493"/>
                <a:gd name="connsiteX68" fmla="*/ 1405126 w 1884352"/>
                <a:gd name="connsiteY68" fmla="*/ 808165 h 807493"/>
                <a:gd name="connsiteX69" fmla="*/ 1412341 w 1884352"/>
                <a:gd name="connsiteY69" fmla="*/ 807997 h 807493"/>
                <a:gd name="connsiteX70" fmla="*/ 1885359 w 1884352"/>
                <a:gd name="connsiteY70" fmla="*/ 807997 h 807493"/>
                <a:gd name="connsiteX71" fmla="*/ 1885359 w 1884352"/>
                <a:gd name="connsiteY71" fmla="*/ 807997 h 807493"/>
                <a:gd name="connsiteX72" fmla="*/ 1885359 w 1884352"/>
                <a:gd name="connsiteY72" fmla="*/ 655396 h 807493"/>
                <a:gd name="connsiteX73" fmla="*/ 1885359 w 1884352"/>
                <a:gd name="connsiteY73" fmla="*/ 10241 h 807493"/>
                <a:gd name="connsiteX74" fmla="*/ 1725617 w 1884352"/>
                <a:gd name="connsiteY74" fmla="*/ 10241 h 807493"/>
                <a:gd name="connsiteX75" fmla="*/ 554231 w 1884352"/>
                <a:gd name="connsiteY75" fmla="*/ 647842 h 807493"/>
                <a:gd name="connsiteX76" fmla="*/ 452211 w 1884352"/>
                <a:gd name="connsiteY76" fmla="*/ 647842 h 807493"/>
                <a:gd name="connsiteX77" fmla="*/ 452211 w 1884352"/>
                <a:gd name="connsiteY77" fmla="*/ 647842 h 807493"/>
                <a:gd name="connsiteX78" fmla="*/ 413953 w 1884352"/>
                <a:gd name="connsiteY78" fmla="*/ 610069 h 807493"/>
                <a:gd name="connsiteX79" fmla="*/ 452211 w 1884352"/>
                <a:gd name="connsiteY79" fmla="*/ 573136 h 807493"/>
                <a:gd name="connsiteX80" fmla="*/ 554231 w 1884352"/>
                <a:gd name="connsiteY80" fmla="*/ 573136 h 807493"/>
                <a:gd name="connsiteX81" fmla="*/ 554231 w 1884352"/>
                <a:gd name="connsiteY81" fmla="*/ 647842 h 807493"/>
                <a:gd name="connsiteX82" fmla="*/ 1514529 w 1884352"/>
                <a:gd name="connsiteY82" fmla="*/ 648009 h 807493"/>
                <a:gd name="connsiteX83" fmla="*/ 1419557 w 1884352"/>
                <a:gd name="connsiteY83" fmla="*/ 648009 h 807493"/>
                <a:gd name="connsiteX84" fmla="*/ 1419389 w 1884352"/>
                <a:gd name="connsiteY84" fmla="*/ 648009 h 807493"/>
                <a:gd name="connsiteX85" fmla="*/ 1373748 w 1884352"/>
                <a:gd name="connsiteY85" fmla="*/ 610237 h 807493"/>
                <a:gd name="connsiteX86" fmla="*/ 1412509 w 1884352"/>
                <a:gd name="connsiteY86" fmla="*/ 572464 h 807493"/>
                <a:gd name="connsiteX87" fmla="*/ 1413348 w 1884352"/>
                <a:gd name="connsiteY87" fmla="*/ 572464 h 807493"/>
                <a:gd name="connsiteX88" fmla="*/ 1514529 w 1884352"/>
                <a:gd name="connsiteY88" fmla="*/ 572464 h 807493"/>
                <a:gd name="connsiteX89" fmla="*/ 1514529 w 1884352"/>
                <a:gd name="connsiteY89" fmla="*/ 648009 h 807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884352" h="807493">
                  <a:moveTo>
                    <a:pt x="1725617" y="10241"/>
                  </a:moveTo>
                  <a:lnTo>
                    <a:pt x="1725617" y="655564"/>
                  </a:lnTo>
                  <a:lnTo>
                    <a:pt x="1678970" y="655564"/>
                  </a:lnTo>
                  <a:lnTo>
                    <a:pt x="1678970" y="289254"/>
                  </a:lnTo>
                  <a:lnTo>
                    <a:pt x="1678970" y="289254"/>
                  </a:lnTo>
                  <a:cubicBezTo>
                    <a:pt x="1677795" y="247284"/>
                    <a:pt x="1644571" y="213205"/>
                    <a:pt x="1602790" y="211023"/>
                  </a:cubicBezTo>
                  <a:lnTo>
                    <a:pt x="1602790" y="210519"/>
                  </a:lnTo>
                  <a:lnTo>
                    <a:pt x="1105442" y="210519"/>
                  </a:lnTo>
                  <a:lnTo>
                    <a:pt x="1105442" y="10241"/>
                  </a:lnTo>
                  <a:lnTo>
                    <a:pt x="945868" y="10241"/>
                  </a:lnTo>
                  <a:lnTo>
                    <a:pt x="945868" y="211023"/>
                  </a:lnTo>
                  <a:lnTo>
                    <a:pt x="750888" y="211023"/>
                  </a:lnTo>
                  <a:lnTo>
                    <a:pt x="750888" y="648513"/>
                  </a:lnTo>
                  <a:lnTo>
                    <a:pt x="714644" y="648513"/>
                  </a:lnTo>
                  <a:lnTo>
                    <a:pt x="714644" y="292108"/>
                  </a:lnTo>
                  <a:lnTo>
                    <a:pt x="714477" y="292108"/>
                  </a:lnTo>
                  <a:cubicBezTo>
                    <a:pt x="714477" y="291772"/>
                    <a:pt x="714477" y="291436"/>
                    <a:pt x="714477" y="291269"/>
                  </a:cubicBezTo>
                  <a:cubicBezTo>
                    <a:pt x="714477" y="246949"/>
                    <a:pt x="678568" y="211023"/>
                    <a:pt x="634270" y="211023"/>
                  </a:cubicBezTo>
                  <a:cubicBezTo>
                    <a:pt x="634270" y="211023"/>
                    <a:pt x="634270" y="211023"/>
                    <a:pt x="634102" y="211023"/>
                  </a:cubicBezTo>
                  <a:lnTo>
                    <a:pt x="634102" y="211023"/>
                  </a:lnTo>
                  <a:lnTo>
                    <a:pt x="224679" y="211023"/>
                  </a:lnTo>
                  <a:lnTo>
                    <a:pt x="224679" y="210183"/>
                  </a:lnTo>
                  <a:cubicBezTo>
                    <a:pt x="229545" y="185673"/>
                    <a:pt x="248003" y="166199"/>
                    <a:pt x="271998" y="159820"/>
                  </a:cubicBezTo>
                  <a:lnTo>
                    <a:pt x="298510" y="159820"/>
                  </a:lnTo>
                  <a:lnTo>
                    <a:pt x="298510" y="168"/>
                  </a:lnTo>
                  <a:lnTo>
                    <a:pt x="154373" y="168"/>
                  </a:lnTo>
                  <a:cubicBezTo>
                    <a:pt x="152862" y="0"/>
                    <a:pt x="151184" y="0"/>
                    <a:pt x="149674" y="0"/>
                  </a:cubicBezTo>
                  <a:cubicBezTo>
                    <a:pt x="104202" y="0"/>
                    <a:pt x="67119" y="36094"/>
                    <a:pt x="65273" y="81253"/>
                  </a:cubicBezTo>
                  <a:lnTo>
                    <a:pt x="65105" y="81253"/>
                  </a:lnTo>
                  <a:lnTo>
                    <a:pt x="65105" y="211023"/>
                  </a:lnTo>
                  <a:lnTo>
                    <a:pt x="0" y="211023"/>
                  </a:lnTo>
                  <a:lnTo>
                    <a:pt x="0" y="370675"/>
                  </a:lnTo>
                  <a:lnTo>
                    <a:pt x="65105" y="370675"/>
                  </a:lnTo>
                  <a:lnTo>
                    <a:pt x="65105" y="808333"/>
                  </a:lnTo>
                  <a:lnTo>
                    <a:pt x="224679" y="808333"/>
                  </a:lnTo>
                  <a:lnTo>
                    <a:pt x="224679" y="370507"/>
                  </a:lnTo>
                  <a:lnTo>
                    <a:pt x="539465" y="370507"/>
                  </a:lnTo>
                  <a:cubicBezTo>
                    <a:pt x="547855" y="373025"/>
                    <a:pt x="553896" y="379237"/>
                    <a:pt x="555238" y="387295"/>
                  </a:cubicBezTo>
                  <a:lnTo>
                    <a:pt x="555238" y="396192"/>
                  </a:lnTo>
                  <a:cubicBezTo>
                    <a:pt x="553560" y="403747"/>
                    <a:pt x="547855" y="409790"/>
                    <a:pt x="539801" y="412141"/>
                  </a:cubicBezTo>
                  <a:lnTo>
                    <a:pt x="432075" y="412141"/>
                  </a:lnTo>
                  <a:lnTo>
                    <a:pt x="432075" y="412477"/>
                  </a:lnTo>
                  <a:cubicBezTo>
                    <a:pt x="323511" y="413484"/>
                    <a:pt x="236089" y="501452"/>
                    <a:pt x="236089" y="610405"/>
                  </a:cubicBezTo>
                  <a:cubicBezTo>
                    <a:pt x="236089" y="719861"/>
                    <a:pt x="324518" y="808333"/>
                    <a:pt x="433921" y="808333"/>
                  </a:cubicBezTo>
                  <a:cubicBezTo>
                    <a:pt x="436438" y="808333"/>
                    <a:pt x="438787" y="808333"/>
                    <a:pt x="441304" y="808165"/>
                  </a:cubicBezTo>
                  <a:lnTo>
                    <a:pt x="751056" y="808165"/>
                  </a:lnTo>
                  <a:lnTo>
                    <a:pt x="752902" y="808165"/>
                  </a:lnTo>
                  <a:lnTo>
                    <a:pt x="910631" y="808165"/>
                  </a:lnTo>
                  <a:lnTo>
                    <a:pt x="910631" y="370171"/>
                  </a:lnTo>
                  <a:lnTo>
                    <a:pt x="946035" y="370171"/>
                  </a:lnTo>
                  <a:lnTo>
                    <a:pt x="946035" y="726073"/>
                  </a:lnTo>
                  <a:cubicBezTo>
                    <a:pt x="946035" y="726744"/>
                    <a:pt x="946035" y="727248"/>
                    <a:pt x="946035" y="727920"/>
                  </a:cubicBezTo>
                  <a:cubicBezTo>
                    <a:pt x="946035" y="728591"/>
                    <a:pt x="946035" y="729095"/>
                    <a:pt x="946035" y="729766"/>
                  </a:cubicBezTo>
                  <a:lnTo>
                    <a:pt x="946035" y="732117"/>
                  </a:lnTo>
                  <a:lnTo>
                    <a:pt x="946035" y="732117"/>
                  </a:lnTo>
                  <a:cubicBezTo>
                    <a:pt x="948217" y="773582"/>
                    <a:pt x="981776" y="806822"/>
                    <a:pt x="1023390" y="808165"/>
                  </a:cubicBezTo>
                  <a:lnTo>
                    <a:pt x="1023390" y="808165"/>
                  </a:lnTo>
                  <a:lnTo>
                    <a:pt x="1193032" y="808165"/>
                  </a:lnTo>
                  <a:lnTo>
                    <a:pt x="1193032" y="648513"/>
                  </a:lnTo>
                  <a:lnTo>
                    <a:pt x="1105274" y="648513"/>
                  </a:lnTo>
                  <a:lnTo>
                    <a:pt x="1105274" y="370171"/>
                  </a:lnTo>
                  <a:lnTo>
                    <a:pt x="1503958" y="370171"/>
                  </a:lnTo>
                  <a:cubicBezTo>
                    <a:pt x="1511845" y="372522"/>
                    <a:pt x="1517550" y="378229"/>
                    <a:pt x="1519395" y="385448"/>
                  </a:cubicBezTo>
                  <a:lnTo>
                    <a:pt x="1519395" y="397535"/>
                  </a:lnTo>
                  <a:cubicBezTo>
                    <a:pt x="1517382" y="404418"/>
                    <a:pt x="1512012" y="409623"/>
                    <a:pt x="1504629" y="411973"/>
                  </a:cubicBezTo>
                  <a:lnTo>
                    <a:pt x="1403281" y="411973"/>
                  </a:lnTo>
                  <a:lnTo>
                    <a:pt x="1403281" y="412309"/>
                  </a:lnTo>
                  <a:cubicBezTo>
                    <a:pt x="1295052" y="413148"/>
                    <a:pt x="1207630" y="501284"/>
                    <a:pt x="1207630" y="610237"/>
                  </a:cubicBezTo>
                  <a:cubicBezTo>
                    <a:pt x="1207630" y="719694"/>
                    <a:pt x="1296059" y="808165"/>
                    <a:pt x="1405126" y="808165"/>
                  </a:cubicBezTo>
                  <a:cubicBezTo>
                    <a:pt x="1407475" y="808165"/>
                    <a:pt x="1409824" y="808165"/>
                    <a:pt x="1412341" y="807997"/>
                  </a:cubicBezTo>
                  <a:lnTo>
                    <a:pt x="1885359" y="807997"/>
                  </a:lnTo>
                  <a:lnTo>
                    <a:pt x="1885359" y="807997"/>
                  </a:lnTo>
                  <a:lnTo>
                    <a:pt x="1885359" y="655396"/>
                  </a:lnTo>
                  <a:lnTo>
                    <a:pt x="1885359" y="10241"/>
                  </a:lnTo>
                  <a:lnTo>
                    <a:pt x="1725617" y="10241"/>
                  </a:lnTo>
                  <a:close/>
                  <a:moveTo>
                    <a:pt x="554231" y="647842"/>
                  </a:moveTo>
                  <a:lnTo>
                    <a:pt x="452211" y="647842"/>
                  </a:lnTo>
                  <a:lnTo>
                    <a:pt x="452211" y="647842"/>
                  </a:lnTo>
                  <a:cubicBezTo>
                    <a:pt x="430733" y="648345"/>
                    <a:pt x="413953" y="631222"/>
                    <a:pt x="413953" y="610069"/>
                  </a:cubicBezTo>
                  <a:cubicBezTo>
                    <a:pt x="413953" y="587909"/>
                    <a:pt x="434089" y="573136"/>
                    <a:pt x="452211" y="573136"/>
                  </a:cubicBezTo>
                  <a:lnTo>
                    <a:pt x="554231" y="573136"/>
                  </a:lnTo>
                  <a:lnTo>
                    <a:pt x="554231" y="647842"/>
                  </a:lnTo>
                  <a:close/>
                  <a:moveTo>
                    <a:pt x="1514529" y="648009"/>
                  </a:moveTo>
                  <a:lnTo>
                    <a:pt x="1419557" y="648009"/>
                  </a:lnTo>
                  <a:cubicBezTo>
                    <a:pt x="1419557" y="648009"/>
                    <a:pt x="1421235" y="648009"/>
                    <a:pt x="1419389" y="648009"/>
                  </a:cubicBezTo>
                  <a:cubicBezTo>
                    <a:pt x="1398247" y="648009"/>
                    <a:pt x="1373748" y="631222"/>
                    <a:pt x="1373748" y="610237"/>
                  </a:cubicBezTo>
                  <a:cubicBezTo>
                    <a:pt x="1373748" y="589420"/>
                    <a:pt x="1391367" y="572464"/>
                    <a:pt x="1412509" y="572464"/>
                  </a:cubicBezTo>
                  <a:lnTo>
                    <a:pt x="1413348" y="572464"/>
                  </a:lnTo>
                  <a:lnTo>
                    <a:pt x="1514529" y="572464"/>
                  </a:lnTo>
                  <a:lnTo>
                    <a:pt x="1514529" y="648009"/>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112" name="Figura a mano libera 24">
              <a:extLst>
                <a:ext uri="{FF2B5EF4-FFF2-40B4-BE49-F238E27FC236}">
                  <a16:creationId xmlns:a16="http://schemas.microsoft.com/office/drawing/2014/main" id="{582D1827-62B0-85CF-26DD-F3A8DE0F9808}"/>
                </a:ext>
              </a:extLst>
            </p:cNvPr>
            <p:cNvSpPr/>
            <p:nvPr/>
          </p:nvSpPr>
          <p:spPr>
            <a:xfrm>
              <a:off x="5751850" y="1796931"/>
              <a:ext cx="162762" cy="167878"/>
            </a:xfrm>
            <a:custGeom>
              <a:avLst/>
              <a:gdLst>
                <a:gd name="connsiteX0" fmla="*/ 0 w 162762"/>
                <a:gd name="connsiteY0" fmla="*/ 0 h 167878"/>
                <a:gd name="connsiteX1" fmla="*/ 163098 w 162762"/>
                <a:gd name="connsiteY1" fmla="*/ 0 h 167878"/>
                <a:gd name="connsiteX2" fmla="*/ 163098 w 162762"/>
                <a:gd name="connsiteY2" fmla="*/ 169221 h 167878"/>
                <a:gd name="connsiteX3" fmla="*/ 0 w 162762"/>
                <a:gd name="connsiteY3" fmla="*/ 169221 h 167878"/>
              </a:gdLst>
              <a:ahLst/>
              <a:cxnLst>
                <a:cxn ang="0">
                  <a:pos x="connsiteX0" y="connsiteY0"/>
                </a:cxn>
                <a:cxn ang="0">
                  <a:pos x="connsiteX1" y="connsiteY1"/>
                </a:cxn>
                <a:cxn ang="0">
                  <a:pos x="connsiteX2" y="connsiteY2"/>
                </a:cxn>
                <a:cxn ang="0">
                  <a:pos x="connsiteX3" y="connsiteY3"/>
                </a:cxn>
              </a:cxnLst>
              <a:rect l="l" t="t" r="r" b="b"/>
              <a:pathLst>
                <a:path w="162762" h="167878">
                  <a:moveTo>
                    <a:pt x="0" y="0"/>
                  </a:moveTo>
                  <a:lnTo>
                    <a:pt x="163098" y="0"/>
                  </a:lnTo>
                  <a:lnTo>
                    <a:pt x="163098" y="169221"/>
                  </a:lnTo>
                  <a:lnTo>
                    <a:pt x="0" y="169221"/>
                  </a:ln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113" name="Figura a mano libera 25">
              <a:extLst>
                <a:ext uri="{FF2B5EF4-FFF2-40B4-BE49-F238E27FC236}">
                  <a16:creationId xmlns:a16="http://schemas.microsoft.com/office/drawing/2014/main" id="{E8120BE4-06E9-BA77-7C61-99C1FF435C32}"/>
                </a:ext>
              </a:extLst>
            </p:cNvPr>
            <p:cNvSpPr/>
            <p:nvPr/>
          </p:nvSpPr>
          <p:spPr>
            <a:xfrm>
              <a:off x="5747486" y="783957"/>
              <a:ext cx="1531982" cy="2830425"/>
            </a:xfrm>
            <a:custGeom>
              <a:avLst/>
              <a:gdLst>
                <a:gd name="connsiteX0" fmla="*/ 1531980 w 1531980"/>
                <a:gd name="connsiteY0" fmla="*/ 1415716 h 2830425"/>
                <a:gd name="connsiteX1" fmla="*/ 116954 w 1531980"/>
                <a:gd name="connsiteY1" fmla="*/ 0 h 2830425"/>
                <a:gd name="connsiteX2" fmla="*/ 10907 w 1531980"/>
                <a:gd name="connsiteY2" fmla="*/ 4365 h 2830425"/>
                <a:gd name="connsiteX3" fmla="*/ 1308979 w 1531980"/>
                <a:gd name="connsiteY3" fmla="*/ 1415213 h 2830425"/>
                <a:gd name="connsiteX4" fmla="*/ 0 w 1531980"/>
                <a:gd name="connsiteY4" fmla="*/ 2826396 h 2830425"/>
                <a:gd name="connsiteX5" fmla="*/ 116954 w 1531980"/>
                <a:gd name="connsiteY5" fmla="*/ 2831265 h 2830425"/>
                <a:gd name="connsiteX6" fmla="*/ 1531980 w 1531980"/>
                <a:gd name="connsiteY6" fmla="*/ 1415716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531980" y="1415716"/>
                  </a:moveTo>
                  <a:cubicBezTo>
                    <a:pt x="1531980" y="636258"/>
                    <a:pt x="896200" y="0"/>
                    <a:pt x="116954" y="0"/>
                  </a:cubicBezTo>
                  <a:cubicBezTo>
                    <a:pt x="80878" y="0"/>
                    <a:pt x="45641" y="1847"/>
                    <a:pt x="10907" y="4365"/>
                  </a:cubicBezTo>
                  <a:cubicBezTo>
                    <a:pt x="735619" y="63794"/>
                    <a:pt x="1308979" y="674870"/>
                    <a:pt x="1308979" y="1415213"/>
                  </a:cubicBezTo>
                  <a:cubicBezTo>
                    <a:pt x="1308979" y="2158745"/>
                    <a:pt x="730250" y="2771836"/>
                    <a:pt x="0" y="2826396"/>
                  </a:cubicBezTo>
                  <a:cubicBezTo>
                    <a:pt x="38761" y="2829922"/>
                    <a:pt x="77354" y="2831265"/>
                    <a:pt x="116954" y="2831265"/>
                  </a:cubicBezTo>
                  <a:cubicBezTo>
                    <a:pt x="896200" y="2831433"/>
                    <a:pt x="1531980" y="2195342"/>
                    <a:pt x="1531980" y="1415716"/>
                  </a:cubicBez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sp>
          <p:nvSpPr>
            <p:cNvPr id="114" name="Figura a mano libera 26">
              <a:extLst>
                <a:ext uri="{FF2B5EF4-FFF2-40B4-BE49-F238E27FC236}">
                  <a16:creationId xmlns:a16="http://schemas.microsoft.com/office/drawing/2014/main" id="{D593C3B6-9024-9326-BC78-E1E0EB6BE5FD}"/>
                </a:ext>
              </a:extLst>
            </p:cNvPr>
            <p:cNvSpPr/>
            <p:nvPr/>
          </p:nvSpPr>
          <p:spPr>
            <a:xfrm>
              <a:off x="6119156" y="784123"/>
              <a:ext cx="1531980" cy="2830425"/>
            </a:xfrm>
            <a:custGeom>
              <a:avLst/>
              <a:gdLst>
                <a:gd name="connsiteX0" fmla="*/ 116786 w 1531980"/>
                <a:gd name="connsiteY0" fmla="*/ 0 h 2830425"/>
                <a:gd name="connsiteX1" fmla="*/ 10907 w 1531980"/>
                <a:gd name="connsiteY1" fmla="*/ 4365 h 2830425"/>
                <a:gd name="connsiteX2" fmla="*/ 1308979 w 1531980"/>
                <a:gd name="connsiteY2" fmla="*/ 1415213 h 2830425"/>
                <a:gd name="connsiteX3" fmla="*/ 0 w 1531980"/>
                <a:gd name="connsiteY3" fmla="*/ 2826396 h 2830425"/>
                <a:gd name="connsiteX4" fmla="*/ 116954 w 1531980"/>
                <a:gd name="connsiteY4" fmla="*/ 2831265 h 2830425"/>
                <a:gd name="connsiteX5" fmla="*/ 1531980 w 1531980"/>
                <a:gd name="connsiteY5" fmla="*/ 1415548 h 2830425"/>
                <a:gd name="connsiteX6" fmla="*/ 116786 w 1531980"/>
                <a:gd name="connsiteY6" fmla="*/ 0 h 2830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31980" h="2830425">
                  <a:moveTo>
                    <a:pt x="116786" y="0"/>
                  </a:moveTo>
                  <a:cubicBezTo>
                    <a:pt x="80710" y="0"/>
                    <a:pt x="45641" y="1847"/>
                    <a:pt x="10907" y="4365"/>
                  </a:cubicBezTo>
                  <a:cubicBezTo>
                    <a:pt x="735619" y="63794"/>
                    <a:pt x="1308979" y="674870"/>
                    <a:pt x="1308979" y="1415213"/>
                  </a:cubicBezTo>
                  <a:cubicBezTo>
                    <a:pt x="1308979" y="2158745"/>
                    <a:pt x="730249" y="2771836"/>
                    <a:pt x="0" y="2826396"/>
                  </a:cubicBezTo>
                  <a:cubicBezTo>
                    <a:pt x="38761" y="2829922"/>
                    <a:pt x="77354" y="2831265"/>
                    <a:pt x="116954" y="2831265"/>
                  </a:cubicBezTo>
                  <a:cubicBezTo>
                    <a:pt x="896200" y="2831265"/>
                    <a:pt x="1531980" y="2195174"/>
                    <a:pt x="1531980" y="1415548"/>
                  </a:cubicBezTo>
                  <a:cubicBezTo>
                    <a:pt x="1531812" y="636090"/>
                    <a:pt x="896032" y="0"/>
                    <a:pt x="116786" y="0"/>
                  </a:cubicBezTo>
                  <a:close/>
                </a:path>
              </a:pathLst>
            </a:custGeom>
            <a:solidFill>
              <a:srgbClr val="0079C1"/>
            </a:solidFill>
            <a:ln w="1673" cap="flat">
              <a:noFill/>
              <a:prstDash val="solid"/>
              <a:miter/>
            </a:ln>
          </p:spPr>
          <p:txBody>
            <a:bodyPr wrap="square" lIns="0" tIns="0" rIns="0" bIns="0" rtlCol="0" anchor="ctr"/>
            <a:lstStyle/>
            <a:p>
              <a:pPr defTabSz="457200"/>
              <a:endParaRPr lang="it-IT">
                <a:solidFill>
                  <a:prstClr val="black"/>
                </a:solidFill>
                <a:latin typeface="Calibri"/>
              </a:endParaRPr>
            </a:p>
          </p:txBody>
        </p:sp>
      </p:grpSp>
      <p:sp>
        <p:nvSpPr>
          <p:cNvPr id="115" name="Segnaposto numero diapositiva 6">
            <a:extLst>
              <a:ext uri="{FF2B5EF4-FFF2-40B4-BE49-F238E27FC236}">
                <a16:creationId xmlns:a16="http://schemas.microsoft.com/office/drawing/2014/main" id="{90C886AD-4D5A-6C84-EC61-1D4A1758024C}"/>
              </a:ext>
            </a:extLst>
          </p:cNvPr>
          <p:cNvSpPr txBox="1">
            <a:spLocks/>
          </p:cNvSpPr>
          <p:nvPr/>
        </p:nvSpPr>
        <p:spPr>
          <a:xfrm>
            <a:off x="6368692" y="6382309"/>
            <a:ext cx="4362808" cy="321224"/>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82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sz="1100"/>
              <a:t>Slide </a:t>
            </a:r>
            <a:r>
              <a:rPr lang="it-IT" sz="1100" b="1"/>
              <a:t>n. </a:t>
            </a:r>
            <a:fld id="{D87EA733-0BCF-B04A-977A-8AB26C9D21C3}" type="slidenum">
              <a:rPr lang="it-IT" sz="1100" b="1" smtClean="0"/>
              <a:pPr/>
              <a:t>16</a:t>
            </a:fld>
            <a:endParaRPr lang="it-IT" sz="1100" b="1"/>
          </a:p>
        </p:txBody>
      </p:sp>
    </p:spTree>
    <p:extLst>
      <p:ext uri="{BB962C8B-B14F-4D97-AF65-F5344CB8AC3E}">
        <p14:creationId xmlns:p14="http://schemas.microsoft.com/office/powerpoint/2010/main" val="4206538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dirty="0">
                <a:solidFill>
                  <a:srgbClr val="0179C1"/>
                </a:solidFill>
              </a:rPr>
              <a:t>Loudspeaker #2</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B17B85FE-8004-DDE6-E170-D54B086C6599}"/>
                  </a:ext>
                </a:extLst>
              </p:cNvPr>
              <p:cNvSpPr>
                <a:spLocks noGrp="1"/>
              </p:cNvSpPr>
              <p:nvPr>
                <p:ph idx="1"/>
              </p:nvPr>
            </p:nvSpPr>
            <p:spPr>
              <a:xfrm>
                <a:off x="5555266" y="1453414"/>
                <a:ext cx="6477400" cy="4638628"/>
              </a:xfrm>
            </p:spPr>
            <p:txBody>
              <a:bodyPr>
                <a:normAutofit/>
              </a:bodyPr>
              <a:lstStyle/>
              <a:p>
                <a:r>
                  <a:rPr lang="en-US" sz="1400" dirty="0"/>
                  <a:t>Loudspeaker #2 showed a lack of matching in higher frequencies</a:t>
                </a:r>
              </a:p>
              <a:p>
                <a:pPr lvl="1"/>
                <a:r>
                  <a:rPr lang="en-US" sz="1400" dirty="0"/>
                  <a:t>It was found that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𝐸</m:t>
                        </m:r>
                      </m:e>
                      <m:sub>
                        <m:r>
                          <a:rPr lang="en-US" sz="1400" b="0" i="1" smtClean="0">
                            <a:latin typeface="Cambria Math" panose="02040503050406030204" pitchFamily="18" charset="0"/>
                          </a:rPr>
                          <m:t>𝐶𝑜𝑛𝑒</m:t>
                        </m:r>
                      </m:sub>
                    </m:sSub>
                  </m:oMath>
                </a14:m>
                <a:r>
                  <a:rPr lang="en-US" sz="1400" dirty="0"/>
                  <a:t> was valid only at low frequencies, and thus frequency dependent.</a:t>
                </a:r>
              </a:p>
              <a:p>
                <a:pPr lvl="1"/>
                <a:r>
                  <a:rPr lang="en-US" sz="1400" dirty="0"/>
                  <a:t>A ramp function was applied to </a:t>
                </a: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𝐸</m:t>
                        </m:r>
                      </m:e>
                      <m:sub>
                        <m:r>
                          <a:rPr lang="en-US" sz="1400" b="0" i="1" smtClean="0">
                            <a:latin typeface="Cambria Math" panose="02040503050406030204" pitchFamily="18" charset="0"/>
                          </a:rPr>
                          <m:t>𝐶𝑜𝑛𝑒</m:t>
                        </m:r>
                      </m:sub>
                    </m:sSub>
                  </m:oMath>
                </a14:m>
                <a:r>
                  <a:rPr lang="en-US" sz="1400" dirty="0"/>
                  <a:t> material</a:t>
                </a:r>
              </a:p>
              <a:p>
                <a:pPr lvl="1"/>
                <a:endParaRPr lang="en-US" sz="1400" dirty="0"/>
              </a:p>
              <a:p>
                <a:pPr lvl="1"/>
                <a:endParaRPr lang="en-US" sz="1400" dirty="0"/>
              </a:p>
              <a:p>
                <a:pPr lvl="1"/>
                <a:endParaRPr lang="en-US" sz="1400" dirty="0"/>
              </a:p>
              <a:p>
                <a:r>
                  <a:rPr lang="en-US" sz="1400" dirty="0"/>
                  <a:t>Frequency dependence of some materials such as fiberglass should be considered</a:t>
                </a:r>
              </a:p>
              <a:p>
                <a:endParaRPr lang="en-US" sz="1400" dirty="0"/>
              </a:p>
            </p:txBody>
          </p:sp>
        </mc:Choice>
        <mc:Fallback xmlns="">
          <p:sp>
            <p:nvSpPr>
              <p:cNvPr id="9" name="Content Placeholder 8">
                <a:extLst>
                  <a:ext uri="{FF2B5EF4-FFF2-40B4-BE49-F238E27FC236}">
                    <a16:creationId xmlns:a16="http://schemas.microsoft.com/office/drawing/2014/main" id="{B17B85FE-8004-DDE6-E170-D54B086C6599}"/>
                  </a:ext>
                </a:extLst>
              </p:cNvPr>
              <p:cNvSpPr>
                <a:spLocks noGrp="1" noRot="1" noChangeAspect="1" noMove="1" noResize="1" noEditPoints="1" noAdjustHandles="1" noChangeArrowheads="1" noChangeShapeType="1" noTextEdit="1"/>
              </p:cNvSpPr>
              <p:nvPr>
                <p:ph idx="1"/>
              </p:nvPr>
            </p:nvSpPr>
            <p:spPr>
              <a:xfrm>
                <a:off x="5555266" y="1453414"/>
                <a:ext cx="6477400" cy="4638628"/>
              </a:xfrm>
              <a:blipFill>
                <a:blip r:embed="rId3"/>
                <a:stretch>
                  <a:fillRect l="-1566" t="-1639"/>
                </a:stretch>
              </a:blipFill>
            </p:spPr>
            <p:txBody>
              <a:bodyPr/>
              <a:lstStyle/>
              <a:p>
                <a:r>
                  <a:rPr lang="en-US">
                    <a:noFill/>
                  </a:rPr>
                  <a:t> </a:t>
                </a:r>
              </a:p>
            </p:txBody>
          </p:sp>
        </mc:Fallback>
      </mc:AlternateContent>
      <p:grpSp>
        <p:nvGrpSpPr>
          <p:cNvPr id="14" name="Group 13">
            <a:extLst>
              <a:ext uri="{FF2B5EF4-FFF2-40B4-BE49-F238E27FC236}">
                <a16:creationId xmlns:a16="http://schemas.microsoft.com/office/drawing/2014/main" id="{35B5BD21-D48D-EF00-44DC-EF9C88A443CD}"/>
              </a:ext>
            </a:extLst>
          </p:cNvPr>
          <p:cNvGrpSpPr/>
          <p:nvPr/>
        </p:nvGrpSpPr>
        <p:grpSpPr>
          <a:xfrm>
            <a:off x="4408" y="1453414"/>
            <a:ext cx="5299849" cy="2958205"/>
            <a:chOff x="383233" y="3839897"/>
            <a:chExt cx="5084824" cy="2542412"/>
          </a:xfrm>
        </p:grpSpPr>
        <p:sp>
          <p:nvSpPr>
            <p:cNvPr id="26" name="Rectangle 25">
              <a:extLst>
                <a:ext uri="{FF2B5EF4-FFF2-40B4-BE49-F238E27FC236}">
                  <a16:creationId xmlns:a16="http://schemas.microsoft.com/office/drawing/2014/main" id="{A277A63C-6078-4070-B93F-0DDAFBA7848C}"/>
                </a:ext>
              </a:extLst>
            </p:cNvPr>
            <p:cNvSpPr/>
            <p:nvPr/>
          </p:nvSpPr>
          <p:spPr>
            <a:xfrm>
              <a:off x="784412" y="4020335"/>
              <a:ext cx="4654549" cy="21685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graph with lines and a white sign&#10;&#10;Description automatically generated">
              <a:extLst>
                <a:ext uri="{FF2B5EF4-FFF2-40B4-BE49-F238E27FC236}">
                  <a16:creationId xmlns:a16="http://schemas.microsoft.com/office/drawing/2014/main" id="{4A8684EE-6AB0-BFD8-07C5-4301A8B4652F}"/>
                </a:ext>
              </a:extLst>
            </p:cNvPr>
            <p:cNvPicPr>
              <a:picLocks noChangeAspect="1"/>
            </p:cNvPicPr>
            <p:nvPr/>
          </p:nvPicPr>
          <p:blipFill>
            <a:blip r:embed="rId4"/>
            <a:stretch>
              <a:fillRect/>
            </a:stretch>
          </p:blipFill>
          <p:spPr>
            <a:xfrm>
              <a:off x="383233" y="3839897"/>
              <a:ext cx="5084824" cy="2542412"/>
            </a:xfrm>
            <a:prstGeom prst="rect">
              <a:avLst/>
            </a:prstGeom>
          </p:spPr>
        </p:pic>
      </p:grpSp>
      <p:pic>
        <p:nvPicPr>
          <p:cNvPr id="2" name="Picture 1" descr="A black speaker with green wire&#10;&#10;Description automatically generated">
            <a:extLst>
              <a:ext uri="{FF2B5EF4-FFF2-40B4-BE49-F238E27FC236}">
                <a16:creationId xmlns:a16="http://schemas.microsoft.com/office/drawing/2014/main" id="{506E268E-2496-E093-6620-881165E05ABC}"/>
              </a:ext>
            </a:extLst>
          </p:cNvPr>
          <p:cNvPicPr>
            <a:picLocks noChangeAspect="1"/>
          </p:cNvPicPr>
          <p:nvPr/>
        </p:nvPicPr>
        <p:blipFill>
          <a:blip r:embed="rId5"/>
          <a:stretch>
            <a:fillRect/>
          </a:stretch>
        </p:blipFill>
        <p:spPr>
          <a:xfrm>
            <a:off x="6096000" y="4041765"/>
            <a:ext cx="3158920" cy="2125663"/>
          </a:xfrm>
          <a:prstGeom prst="rect">
            <a:avLst/>
          </a:prstGeom>
        </p:spPr>
      </p:pic>
      <p:sp>
        <p:nvSpPr>
          <p:cNvPr id="4" name="TextBox 3">
            <a:extLst>
              <a:ext uri="{FF2B5EF4-FFF2-40B4-BE49-F238E27FC236}">
                <a16:creationId xmlns:a16="http://schemas.microsoft.com/office/drawing/2014/main" id="{5CB6D894-4DF1-79D8-7466-8258856C06B9}"/>
              </a:ext>
            </a:extLst>
          </p:cNvPr>
          <p:cNvSpPr txBox="1"/>
          <p:nvPr/>
        </p:nvSpPr>
        <p:spPr>
          <a:xfrm>
            <a:off x="9292373" y="5641371"/>
            <a:ext cx="2899627" cy="523220"/>
          </a:xfrm>
          <a:prstGeom prst="rect">
            <a:avLst/>
          </a:prstGeom>
          <a:noFill/>
        </p:spPr>
        <p:txBody>
          <a:bodyPr wrap="square" rtlCol="0">
            <a:spAutoFit/>
          </a:bodyPr>
          <a:lstStyle/>
          <a:p>
            <a:r>
              <a:rPr lang="en-US" sz="1400" dirty="0">
                <a:latin typeface="Futura Medium" panose="020B0602020204020303" pitchFamily="34" charset="-79"/>
                <a:cs typeface="Futura Medium" panose="020B0602020204020303" pitchFamily="34" charset="-79"/>
              </a:rPr>
              <a:t>Cone: Fiberglass</a:t>
            </a:r>
          </a:p>
          <a:p>
            <a:r>
              <a:rPr lang="en-US" sz="1400" dirty="0">
                <a:latin typeface="Futura Medium" panose="020B0602020204020303" pitchFamily="34" charset="-79"/>
                <a:cs typeface="Futura Medium" panose="020B0602020204020303" pitchFamily="34" charset="-79"/>
              </a:rPr>
              <a:t>Surround: Nitril Rubber 60A</a:t>
            </a:r>
          </a:p>
        </p:txBody>
      </p:sp>
      <p:cxnSp>
        <p:nvCxnSpPr>
          <p:cNvPr id="17" name="Straight Arrow Connector 16">
            <a:extLst>
              <a:ext uri="{FF2B5EF4-FFF2-40B4-BE49-F238E27FC236}">
                <a16:creationId xmlns:a16="http://schemas.microsoft.com/office/drawing/2014/main" id="{B87F29BD-1952-BC10-6742-1896834A6880}"/>
              </a:ext>
            </a:extLst>
          </p:cNvPr>
          <p:cNvCxnSpPr/>
          <p:nvPr/>
        </p:nvCxnSpPr>
        <p:spPr>
          <a:xfrm>
            <a:off x="8280400" y="2451100"/>
            <a:ext cx="0" cy="698500"/>
          </a:xfrm>
          <a:prstGeom prst="straightConnector1">
            <a:avLst/>
          </a:prstGeom>
          <a:ln w="44450">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8C7B2CAD-54B6-505A-7D20-D57E1EA7BDA5}"/>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Results</a:t>
            </a:r>
          </a:p>
        </p:txBody>
      </p:sp>
      <p:grpSp>
        <p:nvGrpSpPr>
          <p:cNvPr id="21" name="Group 20">
            <a:extLst>
              <a:ext uri="{FF2B5EF4-FFF2-40B4-BE49-F238E27FC236}">
                <a16:creationId xmlns:a16="http://schemas.microsoft.com/office/drawing/2014/main" id="{C0E7E042-DE3B-08B6-DB4B-8206F5748690}"/>
              </a:ext>
            </a:extLst>
          </p:cNvPr>
          <p:cNvGrpSpPr/>
          <p:nvPr/>
        </p:nvGrpSpPr>
        <p:grpSpPr>
          <a:xfrm>
            <a:off x="383233" y="948485"/>
            <a:ext cx="10802927" cy="326571"/>
            <a:chOff x="383233" y="948485"/>
            <a:chExt cx="10802927" cy="326571"/>
          </a:xfrm>
        </p:grpSpPr>
        <p:graphicFrame>
          <p:nvGraphicFramePr>
            <p:cNvPr id="22" name="Content Placeholder 1">
              <a:extLst>
                <a:ext uri="{FF2B5EF4-FFF2-40B4-BE49-F238E27FC236}">
                  <a16:creationId xmlns:a16="http://schemas.microsoft.com/office/drawing/2014/main" id="{89D0203D-3DE9-9370-98BB-C482F4EBFDAB}"/>
                </a:ext>
              </a:extLst>
            </p:cNvPr>
            <p:cNvGraphicFramePr>
              <a:graphicFrameLocks/>
            </p:cNvGraphicFramePr>
            <p:nvPr>
              <p:extLst>
                <p:ext uri="{D42A27DB-BD31-4B8C-83A1-F6EECF244321}">
                  <p14:modId xmlns:p14="http://schemas.microsoft.com/office/powerpoint/2010/main" val="464523442"/>
                </p:ext>
              </p:extLst>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23" name="TextBox 22">
              <a:extLst>
                <a:ext uri="{FF2B5EF4-FFF2-40B4-BE49-F238E27FC236}">
                  <a16:creationId xmlns:a16="http://schemas.microsoft.com/office/drawing/2014/main" id="{D2F6A346-D12C-DF23-EA03-F26A5D631634}"/>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24" name="TextBox 23">
              <a:extLst>
                <a:ext uri="{FF2B5EF4-FFF2-40B4-BE49-F238E27FC236}">
                  <a16:creationId xmlns:a16="http://schemas.microsoft.com/office/drawing/2014/main" id="{31151160-3FE6-79A0-15D6-72BD3A0F3495}"/>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25" name="TextBox 24">
              <a:extLst>
                <a:ext uri="{FF2B5EF4-FFF2-40B4-BE49-F238E27FC236}">
                  <a16:creationId xmlns:a16="http://schemas.microsoft.com/office/drawing/2014/main" id="{082E6907-5F55-F7E5-299D-D447C49EF2CB}"/>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dirty="0">
                  <a:solidFill>
                    <a:schemeClr val="bg1"/>
                  </a:solidFill>
                </a:rPr>
                <a:t>Modeling of Loudspeakers</a:t>
              </a:r>
            </a:p>
          </p:txBody>
        </p:sp>
        <p:sp>
          <p:nvSpPr>
            <p:cNvPr id="27" name="TextBox 26">
              <a:extLst>
                <a:ext uri="{FF2B5EF4-FFF2-40B4-BE49-F238E27FC236}">
                  <a16:creationId xmlns:a16="http://schemas.microsoft.com/office/drawing/2014/main" id="{99B57598-8BF2-14E7-1EB5-DC23CE6A3FF5}"/>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dirty="0">
                  <a:solidFill>
                    <a:schemeClr val="bg1"/>
                  </a:solidFill>
                </a:rPr>
                <a:t>Measurement Verification </a:t>
              </a:r>
            </a:p>
          </p:txBody>
        </p:sp>
      </p:grpSp>
    </p:spTree>
    <p:extLst>
      <p:ext uri="{BB962C8B-B14F-4D97-AF65-F5344CB8AC3E}">
        <p14:creationId xmlns:p14="http://schemas.microsoft.com/office/powerpoint/2010/main" val="31970645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500"/>
                                        <p:tgtEl>
                                          <p:spTgt spid="9">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
                                            <p:txEl>
                                              <p:pRg st="2" end="2"/>
                                            </p:txEl>
                                          </p:spTgt>
                                        </p:tgtEl>
                                        <p:attrNameLst>
                                          <p:attrName>style.visibility</p:attrName>
                                        </p:attrNameLst>
                                      </p:cBhvr>
                                      <p:to>
                                        <p:strVal val="visible"/>
                                      </p:to>
                                    </p:set>
                                    <p:animEffect transition="in" filter="fade">
                                      <p:cBhvr>
                                        <p:cTn id="13" dur="500"/>
                                        <p:tgtEl>
                                          <p:spTgt spid="9">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animEffect transition="in" filter="fade">
                                      <p:cBhvr>
                                        <p:cTn id="18" dur="500"/>
                                        <p:tgtEl>
                                          <p:spTgt spid="1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9">
                                            <p:txEl>
                                              <p:pRg st="6" end="6"/>
                                            </p:txEl>
                                          </p:spTgt>
                                        </p:tgtEl>
                                        <p:attrNameLst>
                                          <p:attrName>style.visibility</p:attrName>
                                        </p:attrNameLst>
                                      </p:cBhvr>
                                      <p:to>
                                        <p:strVal val="visible"/>
                                      </p:to>
                                    </p:set>
                                    <p:animEffect transition="in" filter="fade">
                                      <p:cBhvr>
                                        <p:cTn id="21" dur="500"/>
                                        <p:tgtEl>
                                          <p:spTgt spid="9">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dirty="0">
                <a:solidFill>
                  <a:srgbClr val="0179C1"/>
                </a:solidFill>
              </a:rPr>
              <a:t>Loudspeaker #1</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B17B85FE-8004-DDE6-E170-D54B086C6599}"/>
                  </a:ext>
                </a:extLst>
              </p:cNvPr>
              <p:cNvSpPr>
                <a:spLocks noGrp="1"/>
              </p:cNvSpPr>
              <p:nvPr>
                <p:ph idx="1"/>
              </p:nvPr>
            </p:nvSpPr>
            <p:spPr>
              <a:xfrm>
                <a:off x="5555266" y="1453414"/>
                <a:ext cx="6477400" cy="4638628"/>
              </a:xfrm>
            </p:spPr>
            <p:txBody>
              <a:bodyPr>
                <a:normAutofit/>
              </a:bodyPr>
              <a:lstStyle/>
              <a:p>
                <a:r>
                  <a:rPr lang="en-US" sz="1400" dirty="0"/>
                  <a:t>Loudspeaker #1 from the beginning showed a good matching between measured and simulated results.</a:t>
                </a:r>
              </a:p>
              <a:p>
                <a:pPr lvl="1"/>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𝐸</m:t>
                        </m:r>
                      </m:e>
                      <m:sub>
                        <m:r>
                          <a:rPr lang="en-US" sz="1400" b="0" i="1" smtClean="0">
                            <a:latin typeface="Cambria Math" panose="02040503050406030204" pitchFamily="18" charset="0"/>
                          </a:rPr>
                          <m:t>𝑆𝑝𝑖𝑑𝑒𝑟</m:t>
                        </m:r>
                      </m:sub>
                    </m:sSub>
                  </m:oMath>
                </a14:m>
                <a:r>
                  <a:rPr lang="en-US" sz="1400" dirty="0"/>
                  <a:t> was updated to 6 MPa, staying within it’s displacement tolerance, matching measured resonance from from 59 Hz to 70 Hz.</a:t>
                </a:r>
              </a:p>
              <a:p>
                <a:pPr lvl="1"/>
                <a:r>
                  <a:rPr lang="en-US" sz="1400" dirty="0"/>
                  <a:t>Multiple Frequency Domain studies were performed, in any case, to consider the effects of changes in other parameters.</a:t>
                </a:r>
              </a:p>
            </p:txBody>
          </p:sp>
        </mc:Choice>
        <mc:Fallback xmlns="">
          <p:sp>
            <p:nvSpPr>
              <p:cNvPr id="9" name="Content Placeholder 8">
                <a:extLst>
                  <a:ext uri="{FF2B5EF4-FFF2-40B4-BE49-F238E27FC236}">
                    <a16:creationId xmlns:a16="http://schemas.microsoft.com/office/drawing/2014/main" id="{B17B85FE-8004-DDE6-E170-D54B086C6599}"/>
                  </a:ext>
                </a:extLst>
              </p:cNvPr>
              <p:cNvSpPr>
                <a:spLocks noGrp="1" noRot="1" noChangeAspect="1" noMove="1" noResize="1" noEditPoints="1" noAdjustHandles="1" noChangeArrowheads="1" noChangeShapeType="1" noTextEdit="1"/>
              </p:cNvSpPr>
              <p:nvPr>
                <p:ph idx="1"/>
              </p:nvPr>
            </p:nvSpPr>
            <p:spPr>
              <a:xfrm>
                <a:off x="5555266" y="1453414"/>
                <a:ext cx="6477400" cy="4638628"/>
              </a:xfrm>
              <a:blipFill>
                <a:blip r:embed="rId3"/>
                <a:stretch>
                  <a:fillRect l="-1566" t="-1639"/>
                </a:stretch>
              </a:blipFill>
            </p:spPr>
            <p:txBody>
              <a:bodyPr/>
              <a:lstStyle/>
              <a:p>
                <a:r>
                  <a:rPr lang="en-US">
                    <a:noFill/>
                  </a:rPr>
                  <a:t> </a:t>
                </a:r>
              </a:p>
            </p:txBody>
          </p:sp>
        </mc:Fallback>
      </mc:AlternateContent>
      <p:grpSp>
        <p:nvGrpSpPr>
          <p:cNvPr id="34" name="Group 33">
            <a:extLst>
              <a:ext uri="{FF2B5EF4-FFF2-40B4-BE49-F238E27FC236}">
                <a16:creationId xmlns:a16="http://schemas.microsoft.com/office/drawing/2014/main" id="{313F9425-0123-17D6-2305-1959A058EF02}"/>
              </a:ext>
            </a:extLst>
          </p:cNvPr>
          <p:cNvGrpSpPr/>
          <p:nvPr/>
        </p:nvGrpSpPr>
        <p:grpSpPr>
          <a:xfrm>
            <a:off x="159334" y="2347275"/>
            <a:ext cx="5510387" cy="2850905"/>
            <a:chOff x="427312" y="3798282"/>
            <a:chExt cx="5084822" cy="2542411"/>
          </a:xfrm>
        </p:grpSpPr>
        <p:sp>
          <p:nvSpPr>
            <p:cNvPr id="26" name="Rectangle 25">
              <a:extLst>
                <a:ext uri="{FF2B5EF4-FFF2-40B4-BE49-F238E27FC236}">
                  <a16:creationId xmlns:a16="http://schemas.microsoft.com/office/drawing/2014/main" id="{A277A63C-6078-4070-B93F-0DDAFBA7848C}"/>
                </a:ext>
              </a:extLst>
            </p:cNvPr>
            <p:cNvSpPr/>
            <p:nvPr/>
          </p:nvSpPr>
          <p:spPr>
            <a:xfrm>
              <a:off x="814452" y="3972526"/>
              <a:ext cx="4654549" cy="216852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graph with lines and a white label&#10;&#10;Description automatically generated">
              <a:extLst>
                <a:ext uri="{FF2B5EF4-FFF2-40B4-BE49-F238E27FC236}">
                  <a16:creationId xmlns:a16="http://schemas.microsoft.com/office/drawing/2014/main" id="{5751941E-71A1-0C52-07B2-CCA97754CF65}"/>
                </a:ext>
              </a:extLst>
            </p:cNvPr>
            <p:cNvPicPr>
              <a:picLocks noChangeAspect="1"/>
            </p:cNvPicPr>
            <p:nvPr/>
          </p:nvPicPr>
          <p:blipFill>
            <a:blip r:embed="rId4"/>
            <a:stretch>
              <a:fillRect/>
            </a:stretch>
          </p:blipFill>
          <p:spPr>
            <a:xfrm>
              <a:off x="427312" y="3798282"/>
              <a:ext cx="5084822" cy="2542411"/>
            </a:xfrm>
            <a:prstGeom prst="rect">
              <a:avLst/>
            </a:prstGeom>
          </p:spPr>
        </p:pic>
      </p:grpSp>
      <p:pic>
        <p:nvPicPr>
          <p:cNvPr id="2" name="Picture 1" descr="A black speaker with a red wire&#10;&#10;Description automatically generated">
            <a:extLst>
              <a:ext uri="{FF2B5EF4-FFF2-40B4-BE49-F238E27FC236}">
                <a16:creationId xmlns:a16="http://schemas.microsoft.com/office/drawing/2014/main" id="{75D50749-7087-FC95-082E-52B63B6227DA}"/>
              </a:ext>
            </a:extLst>
          </p:cNvPr>
          <p:cNvPicPr>
            <a:picLocks noChangeAspect="1"/>
          </p:cNvPicPr>
          <p:nvPr/>
        </p:nvPicPr>
        <p:blipFill>
          <a:blip r:embed="rId5"/>
          <a:stretch>
            <a:fillRect/>
          </a:stretch>
        </p:blipFill>
        <p:spPr>
          <a:xfrm>
            <a:off x="6173827" y="4024582"/>
            <a:ext cx="2683082" cy="2125663"/>
          </a:xfrm>
          <a:prstGeom prst="rect">
            <a:avLst/>
          </a:prstGeom>
        </p:spPr>
      </p:pic>
      <p:sp>
        <p:nvSpPr>
          <p:cNvPr id="3" name="TextBox 2">
            <a:extLst>
              <a:ext uri="{FF2B5EF4-FFF2-40B4-BE49-F238E27FC236}">
                <a16:creationId xmlns:a16="http://schemas.microsoft.com/office/drawing/2014/main" id="{311C9606-1A71-60FD-1AAD-7C9CE9087288}"/>
              </a:ext>
            </a:extLst>
          </p:cNvPr>
          <p:cNvSpPr txBox="1"/>
          <p:nvPr/>
        </p:nvSpPr>
        <p:spPr>
          <a:xfrm>
            <a:off x="8888570" y="5641371"/>
            <a:ext cx="2899627" cy="523220"/>
          </a:xfrm>
          <a:prstGeom prst="rect">
            <a:avLst/>
          </a:prstGeom>
          <a:noFill/>
        </p:spPr>
        <p:txBody>
          <a:bodyPr wrap="square" rtlCol="0">
            <a:spAutoFit/>
          </a:bodyPr>
          <a:lstStyle/>
          <a:p>
            <a:r>
              <a:rPr lang="en-US" sz="1400" dirty="0">
                <a:latin typeface="Futura Medium" panose="020B0602020204020303" pitchFamily="34" charset="-79"/>
                <a:cs typeface="Futura Medium" panose="020B0602020204020303" pitchFamily="34" charset="-79"/>
              </a:rPr>
              <a:t>Cone: Paper + 15% Mica</a:t>
            </a:r>
          </a:p>
          <a:p>
            <a:r>
              <a:rPr lang="en-US" sz="1400" dirty="0">
                <a:latin typeface="Futura Medium" panose="020B0602020204020303" pitchFamily="34" charset="-79"/>
                <a:cs typeface="Futura Medium" panose="020B0602020204020303" pitchFamily="34" charset="-79"/>
              </a:rPr>
              <a:t>Surround: Nitril Rubber 60A</a:t>
            </a:r>
          </a:p>
        </p:txBody>
      </p:sp>
      <p:sp>
        <p:nvSpPr>
          <p:cNvPr id="4" name="TextBox 3">
            <a:extLst>
              <a:ext uri="{FF2B5EF4-FFF2-40B4-BE49-F238E27FC236}">
                <a16:creationId xmlns:a16="http://schemas.microsoft.com/office/drawing/2014/main" id="{58FE265A-A683-8667-EA05-A5048D1F87CC}"/>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Results</a:t>
            </a:r>
          </a:p>
        </p:txBody>
      </p:sp>
      <p:grpSp>
        <p:nvGrpSpPr>
          <p:cNvPr id="14" name="Group 13">
            <a:extLst>
              <a:ext uri="{FF2B5EF4-FFF2-40B4-BE49-F238E27FC236}">
                <a16:creationId xmlns:a16="http://schemas.microsoft.com/office/drawing/2014/main" id="{14EF245F-980C-FFE9-E844-742B282D63A9}"/>
              </a:ext>
            </a:extLst>
          </p:cNvPr>
          <p:cNvGrpSpPr/>
          <p:nvPr/>
        </p:nvGrpSpPr>
        <p:grpSpPr>
          <a:xfrm>
            <a:off x="383233" y="948485"/>
            <a:ext cx="10802927" cy="326571"/>
            <a:chOff x="383233" y="948485"/>
            <a:chExt cx="10802927" cy="326571"/>
          </a:xfrm>
        </p:grpSpPr>
        <p:graphicFrame>
          <p:nvGraphicFramePr>
            <p:cNvPr id="16" name="Content Placeholder 1">
              <a:extLst>
                <a:ext uri="{FF2B5EF4-FFF2-40B4-BE49-F238E27FC236}">
                  <a16:creationId xmlns:a16="http://schemas.microsoft.com/office/drawing/2014/main" id="{A73410BB-A5D9-A476-4A8B-9C3FD8DDBACD}"/>
                </a:ext>
              </a:extLst>
            </p:cNvPr>
            <p:cNvGraphicFramePr>
              <a:graphicFrameLocks/>
            </p:cNvGraphicFramePr>
            <p:nvPr>
              <p:extLst>
                <p:ext uri="{D42A27DB-BD31-4B8C-83A1-F6EECF244321}">
                  <p14:modId xmlns:p14="http://schemas.microsoft.com/office/powerpoint/2010/main" val="2627944774"/>
                </p:ext>
              </p:extLst>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
          <p:nvSpPr>
            <p:cNvPr id="19" name="TextBox 18">
              <a:extLst>
                <a:ext uri="{FF2B5EF4-FFF2-40B4-BE49-F238E27FC236}">
                  <a16:creationId xmlns:a16="http://schemas.microsoft.com/office/drawing/2014/main" id="{91B57364-0CE9-ABF8-A84D-F85AAC8A47A1}"/>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22" name="TextBox 21">
              <a:extLst>
                <a:ext uri="{FF2B5EF4-FFF2-40B4-BE49-F238E27FC236}">
                  <a16:creationId xmlns:a16="http://schemas.microsoft.com/office/drawing/2014/main" id="{83AB49BF-4788-FE3E-DDF6-3A0C5E161B5B}"/>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23" name="TextBox 22">
              <a:extLst>
                <a:ext uri="{FF2B5EF4-FFF2-40B4-BE49-F238E27FC236}">
                  <a16:creationId xmlns:a16="http://schemas.microsoft.com/office/drawing/2014/main" id="{0BD8E775-EDC9-3081-9419-C17DC85C8D4A}"/>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dirty="0">
                  <a:solidFill>
                    <a:schemeClr val="bg1"/>
                  </a:solidFill>
                </a:rPr>
                <a:t>Modeling of Loudspeakers</a:t>
              </a:r>
            </a:p>
          </p:txBody>
        </p:sp>
        <p:sp>
          <p:nvSpPr>
            <p:cNvPr id="24" name="TextBox 23">
              <a:extLst>
                <a:ext uri="{FF2B5EF4-FFF2-40B4-BE49-F238E27FC236}">
                  <a16:creationId xmlns:a16="http://schemas.microsoft.com/office/drawing/2014/main" id="{F8B66DF6-275A-F86B-8EF5-37D022A93EF6}"/>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dirty="0">
                  <a:solidFill>
                    <a:schemeClr val="bg1"/>
                  </a:solidFill>
                </a:rPr>
                <a:t>Measurement Verification </a:t>
              </a:r>
            </a:p>
          </p:txBody>
        </p:sp>
      </p:grpSp>
    </p:spTree>
    <p:extLst>
      <p:ext uri="{BB962C8B-B14F-4D97-AF65-F5344CB8AC3E}">
        <p14:creationId xmlns:p14="http://schemas.microsoft.com/office/powerpoint/2010/main" val="90181828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a:solidFill>
                  <a:srgbClr val="0179C1"/>
                </a:solidFill>
              </a:rPr>
              <a:t>Loudspeaker FEM Models - Mesh</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27" name="Group 26">
            <a:extLst>
              <a:ext uri="{FF2B5EF4-FFF2-40B4-BE49-F238E27FC236}">
                <a16:creationId xmlns:a16="http://schemas.microsoft.com/office/drawing/2014/main" id="{11154D5A-7846-CA30-626C-C93EEC9E9A79}"/>
              </a:ext>
            </a:extLst>
          </p:cNvPr>
          <p:cNvGrpSpPr/>
          <p:nvPr/>
        </p:nvGrpSpPr>
        <p:grpSpPr>
          <a:xfrm>
            <a:off x="383233" y="948485"/>
            <a:ext cx="10802927" cy="326571"/>
            <a:chOff x="383233" y="948485"/>
            <a:chExt cx="10802927" cy="326571"/>
          </a:xfrm>
        </p:grpSpPr>
        <p:graphicFrame>
          <p:nvGraphicFramePr>
            <p:cNvPr id="28" name="Content Placeholder 1">
              <a:extLst>
                <a:ext uri="{FF2B5EF4-FFF2-40B4-BE49-F238E27FC236}">
                  <a16:creationId xmlns:a16="http://schemas.microsoft.com/office/drawing/2014/main" id="{60862DB2-75F6-DA17-498E-9C32D2C9AF43}"/>
                </a:ext>
              </a:extLst>
            </p:cNvPr>
            <p:cNvGraphicFramePr>
              <a:graphicFrameLocks/>
            </p:cNvGraphicFramePr>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9" name="TextBox 28">
              <a:extLst>
                <a:ext uri="{FF2B5EF4-FFF2-40B4-BE49-F238E27FC236}">
                  <a16:creationId xmlns:a16="http://schemas.microsoft.com/office/drawing/2014/main" id="{C61E565E-BDA8-A0F6-8B6F-682E4809B35C}"/>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30" name="TextBox 29">
              <a:extLst>
                <a:ext uri="{FF2B5EF4-FFF2-40B4-BE49-F238E27FC236}">
                  <a16:creationId xmlns:a16="http://schemas.microsoft.com/office/drawing/2014/main" id="{DC5BA40C-0EE1-0EFC-43B2-D29E838C2D87}"/>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31" name="TextBox 30">
              <a:extLst>
                <a:ext uri="{FF2B5EF4-FFF2-40B4-BE49-F238E27FC236}">
                  <a16:creationId xmlns:a16="http://schemas.microsoft.com/office/drawing/2014/main" id="{C2A27EFA-9066-6CB6-046A-225A12401E26}"/>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a:solidFill>
                    <a:schemeClr val="bg1"/>
                  </a:solidFill>
                </a:rPr>
                <a:t>Modeling of Loudspeakers</a:t>
              </a:r>
            </a:p>
          </p:txBody>
        </p:sp>
        <p:sp>
          <p:nvSpPr>
            <p:cNvPr id="32" name="TextBox 31">
              <a:extLst>
                <a:ext uri="{FF2B5EF4-FFF2-40B4-BE49-F238E27FC236}">
                  <a16:creationId xmlns:a16="http://schemas.microsoft.com/office/drawing/2014/main" id="{C122222B-554D-829F-52F9-71965E6742E5}"/>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lumMod val="85000"/>
                    </a:schemeClr>
                  </a:solidFill>
                </a:rPr>
                <a:t>Measurement Verification </a:t>
              </a:r>
            </a:p>
          </p:txBody>
        </p:sp>
      </p:grpSp>
      <p:sp>
        <p:nvSpPr>
          <p:cNvPr id="5" name="Content Placeholder 4">
            <a:extLst>
              <a:ext uri="{FF2B5EF4-FFF2-40B4-BE49-F238E27FC236}">
                <a16:creationId xmlns:a16="http://schemas.microsoft.com/office/drawing/2014/main" id="{29901F7F-3EF6-033B-6436-7337EC8F10DC}"/>
              </a:ext>
            </a:extLst>
          </p:cNvPr>
          <p:cNvSpPr>
            <a:spLocks noGrp="1"/>
          </p:cNvSpPr>
          <p:nvPr>
            <p:ph idx="1"/>
          </p:nvPr>
        </p:nvSpPr>
        <p:spPr/>
        <p:txBody>
          <a:bodyPr/>
          <a:lstStyle/>
          <a:p>
            <a:r>
              <a:rPr lang="en-US" dirty="0"/>
              <a:t>The mesh is refined in regions with expected large velocity gradients</a:t>
            </a:r>
          </a:p>
          <a:p>
            <a:pPr lvl="1"/>
            <a:r>
              <a:rPr lang="en-US" dirty="0"/>
              <a:t>Moving components</a:t>
            </a:r>
          </a:p>
          <a:p>
            <a:pPr lvl="1"/>
            <a:r>
              <a:rPr lang="en-US" dirty="0"/>
              <a:t>Around voice coil where </a:t>
            </a:r>
            <a:r>
              <a:rPr lang="en-US" dirty="0" err="1"/>
              <a:t>thermoviscous</a:t>
            </a:r>
            <a:r>
              <a:rPr lang="en-US" dirty="0"/>
              <a:t> losses are expected</a:t>
            </a:r>
          </a:p>
          <a:p>
            <a:r>
              <a:rPr lang="en-US" dirty="0"/>
              <a:t>Air domain mesh is configured to ensure a minimum number of elements present per smallest wavelength.</a:t>
            </a:r>
          </a:p>
        </p:txBody>
      </p:sp>
      <p:pic>
        <p:nvPicPr>
          <p:cNvPr id="7" name="Picture 6" descr="A black and white image of a machine&#10;&#10;Description automatically generated">
            <a:extLst>
              <a:ext uri="{FF2B5EF4-FFF2-40B4-BE49-F238E27FC236}">
                <a16:creationId xmlns:a16="http://schemas.microsoft.com/office/drawing/2014/main" id="{31123032-1EFE-75AC-E7D5-CEAD51BB48AD}"/>
              </a:ext>
            </a:extLst>
          </p:cNvPr>
          <p:cNvPicPr>
            <a:picLocks noChangeAspect="1"/>
          </p:cNvPicPr>
          <p:nvPr/>
        </p:nvPicPr>
        <p:blipFill>
          <a:blip r:embed="rId8"/>
          <a:stretch>
            <a:fillRect/>
          </a:stretch>
        </p:blipFill>
        <p:spPr>
          <a:xfrm>
            <a:off x="2623703" y="3043316"/>
            <a:ext cx="6112234" cy="3178361"/>
          </a:xfrm>
          <a:prstGeom prst="rect">
            <a:avLst/>
          </a:prstGeom>
        </p:spPr>
      </p:pic>
      <p:sp>
        <p:nvSpPr>
          <p:cNvPr id="2" name="TextBox 1">
            <a:extLst>
              <a:ext uri="{FF2B5EF4-FFF2-40B4-BE49-F238E27FC236}">
                <a16:creationId xmlns:a16="http://schemas.microsoft.com/office/drawing/2014/main" id="{7064C21C-17B8-2633-C33E-E96E29E98843}"/>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spTree>
    <p:extLst>
      <p:ext uri="{BB962C8B-B14F-4D97-AF65-F5344CB8AC3E}">
        <p14:creationId xmlns:p14="http://schemas.microsoft.com/office/powerpoint/2010/main" val="34442816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943B5-FA6C-2F1D-8468-76C41C2F448E}"/>
              </a:ext>
            </a:extLst>
          </p:cNvPr>
          <p:cNvSpPr>
            <a:spLocks noGrp="1"/>
          </p:cNvSpPr>
          <p:nvPr>
            <p:ph type="title"/>
          </p:nvPr>
        </p:nvSpPr>
        <p:spPr>
          <a:xfrm>
            <a:off x="424798" y="432000"/>
            <a:ext cx="10510042" cy="464925"/>
          </a:xfrm>
        </p:spPr>
        <p:txBody>
          <a:bodyPr>
            <a:normAutofit/>
          </a:bodyPr>
          <a:lstStyle/>
          <a:p>
            <a:r>
              <a:rPr lang="en-US" dirty="0">
                <a:solidFill>
                  <a:srgbClr val="1F79C1"/>
                </a:solidFill>
              </a:rPr>
              <a:t>Loudspeaker Components </a:t>
            </a:r>
          </a:p>
        </p:txBody>
      </p:sp>
      <p:pic>
        <p:nvPicPr>
          <p:cNvPr id="9" name="Picture 8">
            <a:extLst>
              <a:ext uri="{FF2B5EF4-FFF2-40B4-BE49-F238E27FC236}">
                <a16:creationId xmlns:a16="http://schemas.microsoft.com/office/drawing/2014/main" id="{1036D8E4-D3F5-85B8-0218-3409ED6F50C0}"/>
              </a:ext>
            </a:extLst>
          </p:cNvPr>
          <p:cNvPicPr>
            <a:picLocks noChangeAspect="1"/>
          </p:cNvPicPr>
          <p:nvPr/>
        </p:nvPicPr>
        <p:blipFill>
          <a:blip r:embed="rId3"/>
          <a:stretch>
            <a:fillRect/>
          </a:stretch>
        </p:blipFill>
        <p:spPr>
          <a:xfrm>
            <a:off x="424798" y="1108456"/>
            <a:ext cx="3426233" cy="4682518"/>
          </a:xfrm>
          <a:prstGeom prst="rect">
            <a:avLst/>
          </a:prstGeom>
        </p:spPr>
      </p:pic>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22" name="Segnaposto piè di pagina 32">
            <a:extLst>
              <a:ext uri="{FF2B5EF4-FFF2-40B4-BE49-F238E27FC236}">
                <a16:creationId xmlns:a16="http://schemas.microsoft.com/office/drawing/2014/main" id="{52931725-4767-3503-D330-CCFD811820D0}"/>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cxnSp>
        <p:nvCxnSpPr>
          <p:cNvPr id="5" name="Straight Arrow Connector 4">
            <a:extLst>
              <a:ext uri="{FF2B5EF4-FFF2-40B4-BE49-F238E27FC236}">
                <a16:creationId xmlns:a16="http://schemas.microsoft.com/office/drawing/2014/main" id="{4D883B49-A033-35F5-18B0-D781990F93BF}"/>
              </a:ext>
            </a:extLst>
          </p:cNvPr>
          <p:cNvCxnSpPr/>
          <p:nvPr/>
        </p:nvCxnSpPr>
        <p:spPr>
          <a:xfrm flipH="1" flipV="1">
            <a:off x="2514600" y="3737610"/>
            <a:ext cx="1154430" cy="1657350"/>
          </a:xfrm>
          <a:prstGeom prst="straightConnector1">
            <a:avLst/>
          </a:prstGeom>
          <a:ln>
            <a:tailEnd type="none"/>
          </a:ln>
        </p:spPr>
        <p:style>
          <a:lnRef idx="2">
            <a:schemeClr val="dk1"/>
          </a:lnRef>
          <a:fillRef idx="0">
            <a:schemeClr val="dk1"/>
          </a:fillRef>
          <a:effectRef idx="1">
            <a:schemeClr val="dk1"/>
          </a:effectRef>
          <a:fontRef idx="minor">
            <a:schemeClr val="tx1"/>
          </a:fontRef>
        </p:style>
      </p:cxnSp>
      <p:sp>
        <p:nvSpPr>
          <p:cNvPr id="6" name="TextBox 5">
            <a:extLst>
              <a:ext uri="{FF2B5EF4-FFF2-40B4-BE49-F238E27FC236}">
                <a16:creationId xmlns:a16="http://schemas.microsoft.com/office/drawing/2014/main" id="{377E738D-7D7A-27E0-7314-7F8DA22A4D10}"/>
              </a:ext>
            </a:extLst>
          </p:cNvPr>
          <p:cNvSpPr txBox="1"/>
          <p:nvPr/>
        </p:nvSpPr>
        <p:spPr>
          <a:xfrm>
            <a:off x="3645291" y="5380212"/>
            <a:ext cx="41148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5</a:t>
            </a:r>
          </a:p>
        </p:txBody>
      </p:sp>
      <p:sp>
        <p:nvSpPr>
          <p:cNvPr id="7" name="TextBox 6">
            <a:extLst>
              <a:ext uri="{FF2B5EF4-FFF2-40B4-BE49-F238E27FC236}">
                <a16:creationId xmlns:a16="http://schemas.microsoft.com/office/drawing/2014/main" id="{68D547BE-64AA-CAB5-8800-830F5AA98FAE}"/>
              </a:ext>
            </a:extLst>
          </p:cNvPr>
          <p:cNvSpPr txBox="1"/>
          <p:nvPr/>
        </p:nvSpPr>
        <p:spPr>
          <a:xfrm rot="2660529">
            <a:off x="11294055" y="324009"/>
            <a:ext cx="1262279" cy="276999"/>
          </a:xfrm>
          <a:prstGeom prst="rect">
            <a:avLst/>
          </a:prstGeom>
          <a:noFill/>
        </p:spPr>
        <p:txBody>
          <a:bodyPr wrap="square" rtlCol="0">
            <a:spAutoFit/>
          </a:bodyPr>
          <a:lstStyle/>
          <a:p>
            <a:r>
              <a:rPr lang="en-US" sz="1200" dirty="0">
                <a:solidFill>
                  <a:schemeClr val="bg1"/>
                </a:solidFill>
              </a:rPr>
              <a:t>Introduction</a:t>
            </a:r>
          </a:p>
        </p:txBody>
      </p:sp>
      <p:sp>
        <p:nvSpPr>
          <p:cNvPr id="3" name="TextBox 2">
            <a:extLst>
              <a:ext uri="{FF2B5EF4-FFF2-40B4-BE49-F238E27FC236}">
                <a16:creationId xmlns:a16="http://schemas.microsoft.com/office/drawing/2014/main" id="{AF1126D9-43B3-0CE3-A915-EFF52F9576FE}"/>
              </a:ext>
            </a:extLst>
          </p:cNvPr>
          <p:cNvSpPr txBox="1"/>
          <p:nvPr/>
        </p:nvSpPr>
        <p:spPr>
          <a:xfrm>
            <a:off x="4138262" y="1108456"/>
            <a:ext cx="7786933" cy="3477875"/>
          </a:xfrm>
          <a:prstGeom prst="rect">
            <a:avLst/>
          </a:prstGeom>
          <a:noFill/>
        </p:spPr>
        <p:txBody>
          <a:bodyPr wrap="square" rtlCol="0">
            <a:spAutoFit/>
          </a:bodyPr>
          <a:lstStyle/>
          <a:p>
            <a:pPr marL="342900" indent="-342900">
              <a:buFont typeface="+mj-lt"/>
              <a:buAutoNum type="arabicPeriod"/>
            </a:pPr>
            <a:r>
              <a:rPr lang="en-US" sz="2000" dirty="0">
                <a:solidFill>
                  <a:srgbClr val="44536A"/>
                </a:solidFill>
                <a:latin typeface="Futura Medium" panose="020B0602020204020303" pitchFamily="34" charset="-79"/>
                <a:cs typeface="Futura Medium" panose="020B0602020204020303" pitchFamily="34" charset="-79"/>
              </a:rPr>
              <a:t>Magnetic Circuit</a:t>
            </a:r>
          </a:p>
          <a:p>
            <a:pPr marL="742950" lvl="1" indent="-285750">
              <a:buFont typeface="Wingdings" panose="05000000000000000000" pitchFamily="2" charset="2"/>
              <a:buChar char="§"/>
            </a:pPr>
            <a:r>
              <a:rPr lang="en-US" sz="2000" dirty="0">
                <a:solidFill>
                  <a:srgbClr val="44536A"/>
                </a:solidFill>
                <a:latin typeface="Futura Medium" panose="020B0602020204020303" pitchFamily="34" charset="-79"/>
                <a:cs typeface="Futura Medium" panose="020B0602020204020303" pitchFamily="34" charset="-79"/>
              </a:rPr>
              <a:t>Provides a magnetic field for the voice coil </a:t>
            </a:r>
          </a:p>
          <a:p>
            <a:pPr marL="342900" indent="-342900">
              <a:buFont typeface="+mj-lt"/>
              <a:buAutoNum type="arabicPeriod"/>
            </a:pPr>
            <a:r>
              <a:rPr lang="en-US" sz="2000" dirty="0">
                <a:solidFill>
                  <a:srgbClr val="44536A"/>
                </a:solidFill>
                <a:latin typeface="Futura Medium" panose="020B0602020204020303" pitchFamily="34" charset="-79"/>
                <a:cs typeface="Futura Medium" panose="020B0602020204020303" pitchFamily="34" charset="-79"/>
              </a:rPr>
              <a:t>Voice Coil</a:t>
            </a:r>
          </a:p>
          <a:p>
            <a:pPr marL="800100" lvl="1" indent="-342900">
              <a:buFont typeface="Wingdings" panose="05000000000000000000" pitchFamily="2" charset="2"/>
              <a:buChar char="§"/>
            </a:pPr>
            <a:r>
              <a:rPr lang="en-US" sz="2000" dirty="0">
                <a:solidFill>
                  <a:srgbClr val="44536A"/>
                </a:solidFill>
                <a:latin typeface="Futura Medium" panose="020B0602020204020303" pitchFamily="34" charset="-79"/>
                <a:cs typeface="Futura Medium" panose="020B0602020204020303" pitchFamily="34" charset="-79"/>
              </a:rPr>
              <a:t>Electromotive Lorentz Force</a:t>
            </a:r>
          </a:p>
          <a:p>
            <a:pPr marL="342900" indent="-342900">
              <a:buFont typeface="+mj-lt"/>
              <a:buAutoNum type="arabicPeriod"/>
            </a:pPr>
            <a:r>
              <a:rPr lang="en-US" sz="2000" dirty="0">
                <a:solidFill>
                  <a:srgbClr val="44536A"/>
                </a:solidFill>
                <a:latin typeface="Futura Medium" panose="020B0602020204020303" pitchFamily="34" charset="-79"/>
                <a:cs typeface="Futura Medium" panose="020B0602020204020303" pitchFamily="34" charset="-79"/>
              </a:rPr>
              <a:t>Suspension System: Spider and Surround</a:t>
            </a:r>
          </a:p>
          <a:p>
            <a:pPr marL="800100" lvl="1" indent="-342900">
              <a:buFont typeface="Wingdings" panose="05000000000000000000" pitchFamily="2" charset="2"/>
              <a:buChar char="§"/>
            </a:pPr>
            <a:r>
              <a:rPr lang="en-US" sz="2000" dirty="0">
                <a:solidFill>
                  <a:srgbClr val="44536A"/>
                </a:solidFill>
                <a:latin typeface="Futura Medium" panose="020B0602020204020303" pitchFamily="34" charset="-79"/>
                <a:cs typeface="Futura Medium" panose="020B0602020204020303" pitchFamily="34" charset="-79"/>
              </a:rPr>
              <a:t>Keeps the moving components centered</a:t>
            </a:r>
          </a:p>
          <a:p>
            <a:pPr marL="800100" lvl="1" indent="-342900">
              <a:buFont typeface="Wingdings" panose="05000000000000000000" pitchFamily="2" charset="2"/>
              <a:buChar char="§"/>
            </a:pPr>
            <a:r>
              <a:rPr lang="en-US" sz="2000" dirty="0">
                <a:solidFill>
                  <a:srgbClr val="44536A"/>
                </a:solidFill>
                <a:latin typeface="Futura Medium" panose="020B0602020204020303" pitchFamily="34" charset="-79"/>
                <a:cs typeface="Futura Medium" panose="020B0602020204020303" pitchFamily="34" charset="-79"/>
              </a:rPr>
              <a:t>Provides restoring forces to bring to equilibrium</a:t>
            </a:r>
          </a:p>
          <a:p>
            <a:pPr marL="342900" indent="-342900">
              <a:buFont typeface="+mj-lt"/>
              <a:buAutoNum type="arabicPeriod"/>
            </a:pPr>
            <a:r>
              <a:rPr lang="en-US" sz="2000" dirty="0">
                <a:solidFill>
                  <a:srgbClr val="44536A"/>
                </a:solidFill>
                <a:latin typeface="Futura Medium" panose="020B0602020204020303" pitchFamily="34" charset="-79"/>
                <a:cs typeface="Futura Medium" panose="020B0602020204020303" pitchFamily="34" charset="-79"/>
              </a:rPr>
              <a:t>Cone</a:t>
            </a:r>
          </a:p>
          <a:p>
            <a:pPr marL="800100" lvl="1" indent="-342900">
              <a:buFont typeface="Wingdings" panose="05000000000000000000" pitchFamily="2" charset="2"/>
              <a:buChar char="§"/>
            </a:pPr>
            <a:r>
              <a:rPr lang="en-US" sz="2000" dirty="0">
                <a:solidFill>
                  <a:srgbClr val="44536A"/>
                </a:solidFill>
                <a:latin typeface="Futura Medium" panose="020B0602020204020303" pitchFamily="34" charset="-79"/>
                <a:cs typeface="Futura Medium" panose="020B0602020204020303" pitchFamily="34" charset="-79"/>
              </a:rPr>
              <a:t>Radiates sound; converts electrical signals into sound waves </a:t>
            </a:r>
          </a:p>
          <a:p>
            <a:pPr marL="457200" indent="-457200">
              <a:buFont typeface="+mj-lt"/>
              <a:buAutoNum type="arabicPeriod"/>
            </a:pPr>
            <a:r>
              <a:rPr lang="en-US" sz="2000" dirty="0">
                <a:solidFill>
                  <a:srgbClr val="44536A"/>
                </a:solidFill>
                <a:latin typeface="Futura Medium" panose="020B0602020204020303" pitchFamily="34" charset="-79"/>
                <a:cs typeface="Futura Medium" panose="020B0602020204020303" pitchFamily="34" charset="-79"/>
              </a:rPr>
              <a:t>Dust Cap</a:t>
            </a:r>
          </a:p>
        </p:txBody>
      </p:sp>
    </p:spTree>
    <p:extLst>
      <p:ext uri="{BB962C8B-B14F-4D97-AF65-F5344CB8AC3E}">
        <p14:creationId xmlns:p14="http://schemas.microsoft.com/office/powerpoint/2010/main" val="230176251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a:solidFill>
                  <a:srgbClr val="0179C1"/>
                </a:solidFill>
              </a:rPr>
              <a:t>Electro-Mechanical-Acoustical (EMA) Analogies</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dirty="0"/>
              <a:t>FAITAL S.p.A. PROPRIETARY AND CONFIDENTIAL</a:t>
            </a:r>
            <a:r>
              <a:rPr lang="en-US" dirty="0"/>
              <a:t> - The information contained here is the exclusive property of Faital S.p. A . This slide shall not be distributed or reproduced without prior written consent of Faital S.p.A.</a:t>
            </a:r>
          </a:p>
        </p:txBody>
      </p:sp>
      <p:grpSp>
        <p:nvGrpSpPr>
          <p:cNvPr id="27" name="Group 26">
            <a:extLst>
              <a:ext uri="{FF2B5EF4-FFF2-40B4-BE49-F238E27FC236}">
                <a16:creationId xmlns:a16="http://schemas.microsoft.com/office/drawing/2014/main" id="{11154D5A-7846-CA30-626C-C93EEC9E9A79}"/>
              </a:ext>
            </a:extLst>
          </p:cNvPr>
          <p:cNvGrpSpPr/>
          <p:nvPr/>
        </p:nvGrpSpPr>
        <p:grpSpPr>
          <a:xfrm>
            <a:off x="383233" y="948485"/>
            <a:ext cx="10802927" cy="326571"/>
            <a:chOff x="383233" y="948485"/>
            <a:chExt cx="10802927" cy="326571"/>
          </a:xfrm>
        </p:grpSpPr>
        <p:graphicFrame>
          <p:nvGraphicFramePr>
            <p:cNvPr id="28" name="Content Placeholder 1">
              <a:extLst>
                <a:ext uri="{FF2B5EF4-FFF2-40B4-BE49-F238E27FC236}">
                  <a16:creationId xmlns:a16="http://schemas.microsoft.com/office/drawing/2014/main" id="{60862DB2-75F6-DA17-498E-9C32D2C9AF43}"/>
                </a:ext>
              </a:extLst>
            </p:cNvPr>
            <p:cNvGraphicFramePr>
              <a:graphicFrameLocks/>
            </p:cNvGraphicFramePr>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9" name="TextBox 28">
              <a:extLst>
                <a:ext uri="{FF2B5EF4-FFF2-40B4-BE49-F238E27FC236}">
                  <a16:creationId xmlns:a16="http://schemas.microsoft.com/office/drawing/2014/main" id="{C61E565E-BDA8-A0F6-8B6F-682E4809B35C}"/>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30" name="TextBox 29">
              <a:extLst>
                <a:ext uri="{FF2B5EF4-FFF2-40B4-BE49-F238E27FC236}">
                  <a16:creationId xmlns:a16="http://schemas.microsoft.com/office/drawing/2014/main" id="{DC5BA40C-0EE1-0EFC-43B2-D29E838C2D87}"/>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31" name="TextBox 30">
              <a:extLst>
                <a:ext uri="{FF2B5EF4-FFF2-40B4-BE49-F238E27FC236}">
                  <a16:creationId xmlns:a16="http://schemas.microsoft.com/office/drawing/2014/main" id="{C2A27EFA-9066-6CB6-046A-225A12401E26}"/>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a:solidFill>
                    <a:schemeClr val="bg1"/>
                  </a:solidFill>
                </a:rPr>
                <a:t>Modeling of Loudspeakers</a:t>
              </a:r>
            </a:p>
          </p:txBody>
        </p:sp>
        <p:sp>
          <p:nvSpPr>
            <p:cNvPr id="32" name="TextBox 31">
              <a:extLst>
                <a:ext uri="{FF2B5EF4-FFF2-40B4-BE49-F238E27FC236}">
                  <a16:creationId xmlns:a16="http://schemas.microsoft.com/office/drawing/2014/main" id="{C122222B-554D-829F-52F9-71965E6742E5}"/>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lumMod val="85000"/>
                    </a:schemeClr>
                  </a:solidFill>
                </a:rPr>
                <a:t>Measurement Verification </a:t>
              </a:r>
            </a:p>
          </p:txBody>
        </p:sp>
      </p:grpSp>
      <p:sp>
        <p:nvSpPr>
          <p:cNvPr id="11" name="Content Placeholder 20">
            <a:extLst>
              <a:ext uri="{FF2B5EF4-FFF2-40B4-BE49-F238E27FC236}">
                <a16:creationId xmlns:a16="http://schemas.microsoft.com/office/drawing/2014/main" id="{16858DB4-C7CA-1388-174F-3CF59D8FA1D2}"/>
              </a:ext>
            </a:extLst>
          </p:cNvPr>
          <p:cNvSpPr>
            <a:spLocks noGrp="1"/>
          </p:cNvSpPr>
          <p:nvPr>
            <p:ph idx="1"/>
          </p:nvPr>
        </p:nvSpPr>
        <p:spPr>
          <a:xfrm>
            <a:off x="424798" y="1453414"/>
            <a:ext cx="11298771" cy="4638628"/>
          </a:xfrm>
        </p:spPr>
        <p:txBody>
          <a:bodyPr/>
          <a:lstStyle/>
          <a:p>
            <a:pPr marL="285750" indent="-285750">
              <a:buFontTx/>
              <a:buChar char="-"/>
            </a:pPr>
            <a:r>
              <a:rPr lang="en-US" sz="1800" dirty="0"/>
              <a:t>EMA is a way of describing loudspeakers behavior using simple circuits</a:t>
            </a:r>
          </a:p>
          <a:p>
            <a:pPr marL="285750" indent="-285750">
              <a:buFontTx/>
              <a:buChar char="-"/>
            </a:pPr>
            <a:r>
              <a:rPr lang="en-US" dirty="0"/>
              <a:t>Klippel’s model of the electrical domain</a:t>
            </a:r>
          </a:p>
          <a:p>
            <a:pPr marL="285750" indent="-285750">
              <a:buFontTx/>
              <a:buChar char="-"/>
            </a:pPr>
            <a:r>
              <a:rPr lang="en-US" dirty="0"/>
              <a:t>Impedance analogy</a:t>
            </a:r>
          </a:p>
          <a:p>
            <a:pPr marL="285750" indent="-285750">
              <a:buFontTx/>
              <a:buChar char="-"/>
            </a:pPr>
            <a:r>
              <a:rPr lang="en-US" dirty="0"/>
              <a:t>Thiele-Small (T/S) Parameters</a:t>
            </a:r>
          </a:p>
        </p:txBody>
      </p:sp>
      <p:pic>
        <p:nvPicPr>
          <p:cNvPr id="3" name="Picture 2" descr="A black background with a black square&#10;&#10;Description automatically generated with medium confidence">
            <a:extLst>
              <a:ext uri="{FF2B5EF4-FFF2-40B4-BE49-F238E27FC236}">
                <a16:creationId xmlns:a16="http://schemas.microsoft.com/office/drawing/2014/main" id="{330A0C26-DA81-D074-4EA1-786AF77CB110}"/>
              </a:ext>
            </a:extLst>
          </p:cNvPr>
          <p:cNvPicPr>
            <a:picLocks noChangeAspect="1"/>
          </p:cNvPicPr>
          <p:nvPr/>
        </p:nvPicPr>
        <p:blipFill>
          <a:blip r:embed="rId8"/>
          <a:stretch>
            <a:fillRect/>
          </a:stretch>
        </p:blipFill>
        <p:spPr>
          <a:xfrm>
            <a:off x="1052461" y="3052033"/>
            <a:ext cx="6545016" cy="2246797"/>
          </a:xfrm>
          <a:prstGeom prst="rect">
            <a:avLst/>
          </a:prstGeom>
        </p:spPr>
      </p:pic>
      <p:pic>
        <p:nvPicPr>
          <p:cNvPr id="5" name="Picture 4" descr="A close-up of a description&#10;&#10;Description automatically generated">
            <a:extLst>
              <a:ext uri="{FF2B5EF4-FFF2-40B4-BE49-F238E27FC236}">
                <a16:creationId xmlns:a16="http://schemas.microsoft.com/office/drawing/2014/main" id="{870BA3EC-2D91-2D4A-C0DE-EA7290FDAE86}"/>
              </a:ext>
            </a:extLst>
          </p:cNvPr>
          <p:cNvPicPr>
            <a:picLocks noChangeAspect="1"/>
          </p:cNvPicPr>
          <p:nvPr/>
        </p:nvPicPr>
        <p:blipFill>
          <a:blip r:embed="rId9"/>
          <a:stretch>
            <a:fillRect/>
          </a:stretch>
        </p:blipFill>
        <p:spPr>
          <a:xfrm>
            <a:off x="8119818" y="3429000"/>
            <a:ext cx="3603751" cy="1622106"/>
          </a:xfrm>
          <a:prstGeom prst="rect">
            <a:avLst/>
          </a:prstGeom>
        </p:spPr>
      </p:pic>
      <p:sp>
        <p:nvSpPr>
          <p:cNvPr id="6" name="TextBox 5">
            <a:extLst>
              <a:ext uri="{FF2B5EF4-FFF2-40B4-BE49-F238E27FC236}">
                <a16:creationId xmlns:a16="http://schemas.microsoft.com/office/drawing/2014/main" id="{4D18D6E0-57F1-E7ED-8CE5-36499CFE288F}"/>
              </a:ext>
            </a:extLst>
          </p:cNvPr>
          <p:cNvSpPr txBox="1"/>
          <p:nvPr/>
        </p:nvSpPr>
        <p:spPr>
          <a:xfrm>
            <a:off x="8237201" y="5176378"/>
            <a:ext cx="3368983" cy="307777"/>
          </a:xfrm>
          <a:prstGeom prst="rect">
            <a:avLst/>
          </a:prstGeom>
          <a:noFill/>
        </p:spPr>
        <p:txBody>
          <a:bodyPr wrap="square" rtlCol="0">
            <a:spAutoFit/>
          </a:bodyPr>
          <a:lstStyle/>
          <a:p>
            <a:r>
              <a:rPr lang="en-US" sz="1400" dirty="0">
                <a:latin typeface="Futura Medium" panose="020B0602020204020303" pitchFamily="34" charset="-79"/>
                <a:cs typeface="Futura Medium" panose="020B0602020204020303" pitchFamily="34" charset="-79"/>
              </a:rPr>
              <a:t>Electrical Thiele-Small (T/S) Parameters</a:t>
            </a:r>
          </a:p>
        </p:txBody>
      </p:sp>
    </p:spTree>
    <p:extLst>
      <p:ext uri="{BB962C8B-B14F-4D97-AF65-F5344CB8AC3E}">
        <p14:creationId xmlns:p14="http://schemas.microsoft.com/office/powerpoint/2010/main" val="25876443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a:solidFill>
                  <a:srgbClr val="0179C1"/>
                </a:solidFill>
              </a:rPr>
              <a:t>Results – Surround Materials</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pic>
        <p:nvPicPr>
          <p:cNvPr id="2" name="Content Placeholder 4" descr="A graph showing the size of a rubber&#10;&#10;Description automatically generated with medium confidence">
            <a:extLst>
              <a:ext uri="{FF2B5EF4-FFF2-40B4-BE49-F238E27FC236}">
                <a16:creationId xmlns:a16="http://schemas.microsoft.com/office/drawing/2014/main" id="{EC4A2C1B-9D19-BCAF-2D13-F4C21560F509}"/>
              </a:ext>
            </a:extLst>
          </p:cNvPr>
          <p:cNvPicPr>
            <a:picLocks noChangeAspect="1"/>
          </p:cNvPicPr>
          <p:nvPr/>
        </p:nvPicPr>
        <p:blipFill>
          <a:blip r:embed="rId3"/>
          <a:stretch>
            <a:fillRect/>
          </a:stretch>
        </p:blipFill>
        <p:spPr>
          <a:xfrm>
            <a:off x="383233" y="1386570"/>
            <a:ext cx="6355497" cy="4850606"/>
          </a:xfrm>
          <a:prstGeom prst="rect">
            <a:avLst/>
          </a:prstGeom>
        </p:spPr>
      </p:pic>
      <p:grpSp>
        <p:nvGrpSpPr>
          <p:cNvPr id="5" name="Group 4">
            <a:extLst>
              <a:ext uri="{FF2B5EF4-FFF2-40B4-BE49-F238E27FC236}">
                <a16:creationId xmlns:a16="http://schemas.microsoft.com/office/drawing/2014/main" id="{16980E78-3581-3BF8-6ACC-A5487721A1E8}"/>
              </a:ext>
            </a:extLst>
          </p:cNvPr>
          <p:cNvGrpSpPr/>
          <p:nvPr/>
        </p:nvGrpSpPr>
        <p:grpSpPr>
          <a:xfrm>
            <a:off x="383233" y="948485"/>
            <a:ext cx="10802927" cy="326571"/>
            <a:chOff x="383233" y="948485"/>
            <a:chExt cx="10802927" cy="326571"/>
          </a:xfrm>
        </p:grpSpPr>
        <p:graphicFrame>
          <p:nvGraphicFramePr>
            <p:cNvPr id="6" name="Content Placeholder 1">
              <a:extLst>
                <a:ext uri="{FF2B5EF4-FFF2-40B4-BE49-F238E27FC236}">
                  <a16:creationId xmlns:a16="http://schemas.microsoft.com/office/drawing/2014/main" id="{028A460B-7697-2D90-9FB7-73F81544ADC4}"/>
                </a:ext>
              </a:extLst>
            </p:cNvPr>
            <p:cNvGraphicFramePr>
              <a:graphicFrameLocks/>
            </p:cNvGraphicFramePr>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7" name="TextBox 6">
              <a:extLst>
                <a:ext uri="{FF2B5EF4-FFF2-40B4-BE49-F238E27FC236}">
                  <a16:creationId xmlns:a16="http://schemas.microsoft.com/office/drawing/2014/main" id="{0D4CA7E4-AEA0-E01E-27B6-8AF97732495A}"/>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8" name="TextBox 7">
              <a:extLst>
                <a:ext uri="{FF2B5EF4-FFF2-40B4-BE49-F238E27FC236}">
                  <a16:creationId xmlns:a16="http://schemas.microsoft.com/office/drawing/2014/main" id="{4792FE0A-BC6D-4142-54EF-B796BC49D01C}"/>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10" name="TextBox 9">
              <a:extLst>
                <a:ext uri="{FF2B5EF4-FFF2-40B4-BE49-F238E27FC236}">
                  <a16:creationId xmlns:a16="http://schemas.microsoft.com/office/drawing/2014/main" id="{6C27EF84-4B17-FDC9-C439-6C31F786AA63}"/>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a:solidFill>
                    <a:schemeClr val="bg1">
                      <a:lumMod val="85000"/>
                    </a:schemeClr>
                  </a:solidFill>
                </a:rPr>
                <a:t>Modeling of Loudspeakers</a:t>
              </a:r>
            </a:p>
          </p:txBody>
        </p:sp>
        <p:sp>
          <p:nvSpPr>
            <p:cNvPr id="11" name="TextBox 10">
              <a:extLst>
                <a:ext uri="{FF2B5EF4-FFF2-40B4-BE49-F238E27FC236}">
                  <a16:creationId xmlns:a16="http://schemas.microsoft.com/office/drawing/2014/main" id="{64807C48-5C9E-5EB1-EAF2-F77A3F1A7854}"/>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solidFill>
                </a:rPr>
                <a:t>Measurement Verification </a:t>
              </a:r>
            </a:p>
          </p:txBody>
        </p:sp>
      </p:grpSp>
      <p:sp>
        <p:nvSpPr>
          <p:cNvPr id="3" name="Rectangle 2">
            <a:extLst>
              <a:ext uri="{FF2B5EF4-FFF2-40B4-BE49-F238E27FC236}">
                <a16:creationId xmlns:a16="http://schemas.microsoft.com/office/drawing/2014/main" id="{B643F12C-4E67-F7FB-1A1C-690B23E33B0F}"/>
              </a:ext>
            </a:extLst>
          </p:cNvPr>
          <p:cNvSpPr/>
          <p:nvPr/>
        </p:nvSpPr>
        <p:spPr>
          <a:xfrm>
            <a:off x="3606213" y="4832974"/>
            <a:ext cx="1826399" cy="1143224"/>
          </a:xfrm>
          <a:prstGeom prst="rect">
            <a:avLst/>
          </a:prstGeom>
          <a:noFill/>
          <a:ln w="38100" cap="rnd">
            <a:solidFill>
              <a:schemeClr val="accent6">
                <a:lumMod val="75000"/>
              </a:schemeClr>
            </a:solid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FFFE89A-8C82-BD81-6B41-3ED45AC3107A}"/>
              </a:ext>
            </a:extLst>
          </p:cNvPr>
          <p:cNvPicPr>
            <a:picLocks noChangeAspect="1"/>
          </p:cNvPicPr>
          <p:nvPr/>
        </p:nvPicPr>
        <p:blipFill>
          <a:blip r:embed="rId9">
            <a:alphaModFix/>
          </a:blip>
          <a:stretch>
            <a:fillRect/>
          </a:stretch>
        </p:blipFill>
        <p:spPr>
          <a:xfrm>
            <a:off x="424798" y="1410518"/>
            <a:ext cx="6355497" cy="4861135"/>
          </a:xfrm>
          <a:prstGeom prst="rect">
            <a:avLst/>
          </a:prstGeom>
          <a:noFill/>
          <a:ln w="38100" cap="rnd">
            <a:solidFill>
              <a:schemeClr val="accent6">
                <a:lumMod val="75000"/>
              </a:schemeClr>
            </a:solidFill>
          </a:ln>
        </p:spPr>
      </p:pic>
      <mc:AlternateContent xmlns:mc="http://schemas.openxmlformats.org/markup-compatibility/2006" xmlns:a14="http://schemas.microsoft.com/office/drawing/2010/main">
        <mc:Choice Requires="a14">
          <p:sp>
            <p:nvSpPr>
              <p:cNvPr id="36" name="Content Placeholder 8">
                <a:extLst>
                  <a:ext uri="{FF2B5EF4-FFF2-40B4-BE49-F238E27FC236}">
                    <a16:creationId xmlns:a16="http://schemas.microsoft.com/office/drawing/2014/main" id="{B2E50930-9A12-4D17-694D-B0FD5E8BB523}"/>
                  </a:ext>
                </a:extLst>
              </p:cNvPr>
              <p:cNvSpPr>
                <a:spLocks noGrp="1"/>
              </p:cNvSpPr>
              <p:nvPr>
                <p:ph idx="1"/>
              </p:nvPr>
            </p:nvSpPr>
            <p:spPr>
              <a:xfrm>
                <a:off x="6895655" y="1453414"/>
                <a:ext cx="4827914" cy="4922362"/>
              </a:xfrm>
            </p:spPr>
            <p:txBody>
              <a:bodyPr anchor="t">
                <a:normAutofit/>
              </a:bodyPr>
              <a:lstStyle/>
              <a:p>
                <a:r>
                  <a:rPr lang="en-US" sz="1600" dirty="0">
                    <a:solidFill>
                      <a:srgbClr val="D55322"/>
                    </a:solidFill>
                  </a:rPr>
                  <a:t>Foam</a:t>
                </a:r>
                <a:endParaRPr lang="en-US" sz="1600" dirty="0">
                  <a:solidFill>
                    <a:srgbClr val="196DC1"/>
                  </a:solidFill>
                </a:endParaRPr>
              </a:p>
              <a:p>
                <a:pPr lvl="1"/>
                <a:r>
                  <a:rPr lang="en-US" sz="1600" dirty="0"/>
                  <a:t>Almost constant </a:t>
                </a: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𝐸</m:t>
                        </m:r>
                      </m:e>
                      <m:sub>
                        <m:r>
                          <a:rPr lang="en-US" sz="1600" b="0" i="1" smtClean="0">
                            <a:latin typeface="Cambria Math" panose="02040503050406030204" pitchFamily="18" charset="0"/>
                          </a:rPr>
                          <m:t>𝑆𝑢𝑟𝑟𝑜𝑢𝑛𝑑</m:t>
                        </m:r>
                      </m:sub>
                    </m:sSub>
                  </m:oMath>
                </a14:m>
                <a:r>
                  <a:rPr lang="en-US" sz="1600" dirty="0"/>
                  <a:t> around 8 MPa</a:t>
                </a:r>
              </a:p>
              <a:p>
                <a:pPr lvl="1"/>
                <a:r>
                  <a:rPr lang="en-US" sz="1600" dirty="0"/>
                  <a:t>Slight variations in density </a:t>
                </a:r>
              </a:p>
              <a:p>
                <a:r>
                  <a:rPr lang="en-US" sz="1600" dirty="0">
                    <a:solidFill>
                      <a:srgbClr val="1A6BB4"/>
                    </a:solidFill>
                  </a:rPr>
                  <a:t>Poly-Cotton Cloth</a:t>
                </a:r>
              </a:p>
              <a:p>
                <a:pPr lvl="1"/>
                <a:r>
                  <a:rPr lang="en-US" sz="1600" dirty="0"/>
                  <a:t>Increased </a:t>
                </a: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𝐸</m:t>
                        </m:r>
                      </m:e>
                      <m:sub>
                        <m:r>
                          <a:rPr lang="en-US" sz="1600" b="0" i="1" smtClean="0">
                            <a:latin typeface="Cambria Math" panose="02040503050406030204" pitchFamily="18" charset="0"/>
                          </a:rPr>
                          <m:t>𝑆𝑢𝑟𝑟𝑜𝑢𝑛𝑑</m:t>
                        </m:r>
                      </m:sub>
                    </m:sSub>
                  </m:oMath>
                </a14:m>
                <a:r>
                  <a:rPr lang="en-US" sz="1600" dirty="0"/>
                  <a:t> with increase density</a:t>
                </a:r>
              </a:p>
              <a:p>
                <a:pPr lvl="1"/>
                <a:r>
                  <a:rPr lang="en-US" sz="1600" dirty="0"/>
                  <a:t>Very high variability: due to production processes, weaving patterns, or resins used.  </a:t>
                </a:r>
              </a:p>
              <a:p>
                <a:r>
                  <a:rPr lang="en-US" sz="1600" dirty="0">
                    <a:solidFill>
                      <a:srgbClr val="777BFF"/>
                    </a:solidFill>
                  </a:rPr>
                  <a:t>Rubber</a:t>
                </a:r>
              </a:p>
              <a:p>
                <a:pPr lvl="1"/>
                <a:r>
                  <a:rPr lang="en-US" sz="1600" dirty="0"/>
                  <a:t>High variation in density </a:t>
                </a:r>
              </a:p>
              <a:p>
                <a:pPr lvl="2"/>
                <a:r>
                  <a:rPr lang="en-US" sz="1600" dirty="0"/>
                  <a:t>(90% higher than foam surrounds)</a:t>
                </a:r>
              </a:p>
              <a:p>
                <a:pPr lvl="1"/>
                <a:r>
                  <a:rPr lang="en-US" sz="1600" dirty="0"/>
                  <a:t>Slight trend with increasing </a:t>
                </a:r>
                <a14:m>
                  <m:oMath xmlns:m="http://schemas.openxmlformats.org/officeDocument/2006/math">
                    <m:sSub>
                      <m:sSubPr>
                        <m:ctrlPr>
                          <a:rPr lang="en-US" sz="1600" i="1" smtClean="0">
                            <a:latin typeface="Cambria Math" panose="02040503050406030204" pitchFamily="18" charset="0"/>
                          </a:rPr>
                        </m:ctrlPr>
                      </m:sSubPr>
                      <m:e>
                        <m:r>
                          <a:rPr lang="en-US" sz="1600" b="0" i="1" smtClean="0">
                            <a:latin typeface="Cambria Math" panose="02040503050406030204" pitchFamily="18" charset="0"/>
                          </a:rPr>
                          <m:t>𝐸</m:t>
                        </m:r>
                      </m:e>
                      <m:sub>
                        <m:r>
                          <a:rPr lang="en-US" sz="1600" b="0" i="1" smtClean="0">
                            <a:latin typeface="Cambria Math" panose="02040503050406030204" pitchFamily="18" charset="0"/>
                          </a:rPr>
                          <m:t>𝑆𝑢𝑟𝑟𝑜𝑢𝑛𝑑</m:t>
                        </m:r>
                      </m:sub>
                    </m:sSub>
                  </m:oMath>
                </a14:m>
                <a:r>
                  <a:rPr lang="en-US" sz="1600" dirty="0"/>
                  <a:t> with increasing Shore, however more measurements are needed</a:t>
                </a:r>
              </a:p>
            </p:txBody>
          </p:sp>
        </mc:Choice>
        <mc:Fallback xmlns="">
          <p:sp>
            <p:nvSpPr>
              <p:cNvPr id="36" name="Content Placeholder 8">
                <a:extLst>
                  <a:ext uri="{FF2B5EF4-FFF2-40B4-BE49-F238E27FC236}">
                    <a16:creationId xmlns:a16="http://schemas.microsoft.com/office/drawing/2014/main" id="{B2E50930-9A12-4D17-694D-B0FD5E8BB523}"/>
                  </a:ext>
                </a:extLst>
              </p:cNvPr>
              <p:cNvSpPr>
                <a:spLocks noGrp="1" noRot="1" noChangeAspect="1" noMove="1" noResize="1" noEditPoints="1" noAdjustHandles="1" noChangeArrowheads="1" noChangeShapeType="1" noTextEdit="1"/>
              </p:cNvSpPr>
              <p:nvPr>
                <p:ph idx="1"/>
              </p:nvPr>
            </p:nvSpPr>
            <p:spPr>
              <a:xfrm>
                <a:off x="6895655" y="1453414"/>
                <a:ext cx="4827914" cy="4922362"/>
              </a:xfrm>
              <a:blipFill>
                <a:blip r:embed="rId10"/>
                <a:stretch>
                  <a:fillRect l="-2356" t="-1799" r="-3141"/>
                </a:stretch>
              </a:blipFill>
            </p:spPr>
            <p:txBody>
              <a:bodyPr/>
              <a:lstStyle/>
              <a:p>
                <a:r>
                  <a:rPr lang="en-US">
                    <a:noFill/>
                  </a:rPr>
                  <a:t> </a:t>
                </a:r>
              </a:p>
            </p:txBody>
          </p:sp>
        </mc:Fallback>
      </mc:AlternateContent>
    </p:spTree>
    <p:extLst>
      <p:ext uri="{BB962C8B-B14F-4D97-AF65-F5344CB8AC3E}">
        <p14:creationId xmlns:p14="http://schemas.microsoft.com/office/powerpoint/2010/main" val="16772628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Effect transition="in" filter="fade">
                                      <p:cBhvr>
                                        <p:cTn id="7" dur="500"/>
                                        <p:tgtEl>
                                          <p:spTgt spid="36">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6">
                                            <p:txEl>
                                              <p:pRg st="1" end="1"/>
                                            </p:txEl>
                                          </p:spTgt>
                                        </p:tgtEl>
                                        <p:attrNameLst>
                                          <p:attrName>style.visibility</p:attrName>
                                        </p:attrNameLst>
                                      </p:cBhvr>
                                      <p:to>
                                        <p:strVal val="visible"/>
                                      </p:to>
                                    </p:set>
                                    <p:animEffect transition="in" filter="fade">
                                      <p:cBhvr>
                                        <p:cTn id="10" dur="500"/>
                                        <p:tgtEl>
                                          <p:spTgt spid="36">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6">
                                            <p:txEl>
                                              <p:pRg st="2" end="2"/>
                                            </p:txEl>
                                          </p:spTgt>
                                        </p:tgtEl>
                                        <p:attrNameLst>
                                          <p:attrName>style.visibility</p:attrName>
                                        </p:attrNameLst>
                                      </p:cBhvr>
                                      <p:to>
                                        <p:strVal val="visible"/>
                                      </p:to>
                                    </p:set>
                                    <p:animEffect transition="in" filter="fade">
                                      <p:cBhvr>
                                        <p:cTn id="13" dur="500"/>
                                        <p:tgtEl>
                                          <p:spTgt spid="36">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6">
                                            <p:txEl>
                                              <p:pRg st="3" end="3"/>
                                            </p:txEl>
                                          </p:spTgt>
                                        </p:tgtEl>
                                        <p:attrNameLst>
                                          <p:attrName>style.visibility</p:attrName>
                                        </p:attrNameLst>
                                      </p:cBhvr>
                                      <p:to>
                                        <p:strVal val="visible"/>
                                      </p:to>
                                    </p:set>
                                    <p:animEffect transition="in" filter="fade">
                                      <p:cBhvr>
                                        <p:cTn id="18" dur="500"/>
                                        <p:tgtEl>
                                          <p:spTgt spid="36">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6">
                                            <p:txEl>
                                              <p:pRg st="4" end="4"/>
                                            </p:txEl>
                                          </p:spTgt>
                                        </p:tgtEl>
                                        <p:attrNameLst>
                                          <p:attrName>style.visibility</p:attrName>
                                        </p:attrNameLst>
                                      </p:cBhvr>
                                      <p:to>
                                        <p:strVal val="visible"/>
                                      </p:to>
                                    </p:set>
                                    <p:animEffect transition="in" filter="fade">
                                      <p:cBhvr>
                                        <p:cTn id="21" dur="500"/>
                                        <p:tgtEl>
                                          <p:spTgt spid="36">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6">
                                            <p:txEl>
                                              <p:pRg st="5" end="5"/>
                                            </p:txEl>
                                          </p:spTgt>
                                        </p:tgtEl>
                                        <p:attrNameLst>
                                          <p:attrName>style.visibility</p:attrName>
                                        </p:attrNameLst>
                                      </p:cBhvr>
                                      <p:to>
                                        <p:strVal val="visible"/>
                                      </p:to>
                                    </p:set>
                                    <p:animEffect transition="in" filter="fade">
                                      <p:cBhvr>
                                        <p:cTn id="24" dur="500"/>
                                        <p:tgtEl>
                                          <p:spTgt spid="36">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6">
                                            <p:txEl>
                                              <p:pRg st="6" end="6"/>
                                            </p:txEl>
                                          </p:spTgt>
                                        </p:tgtEl>
                                        <p:attrNameLst>
                                          <p:attrName>style.visibility</p:attrName>
                                        </p:attrNameLst>
                                      </p:cBhvr>
                                      <p:to>
                                        <p:strVal val="visible"/>
                                      </p:to>
                                    </p:set>
                                    <p:animEffect transition="in" filter="fade">
                                      <p:cBhvr>
                                        <p:cTn id="39" dur="500"/>
                                        <p:tgtEl>
                                          <p:spTgt spid="36">
                                            <p:txEl>
                                              <p:pRg st="6" end="6"/>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6">
                                            <p:txEl>
                                              <p:pRg st="7" end="7"/>
                                            </p:txEl>
                                          </p:spTgt>
                                        </p:tgtEl>
                                        <p:attrNameLst>
                                          <p:attrName>style.visibility</p:attrName>
                                        </p:attrNameLst>
                                      </p:cBhvr>
                                      <p:to>
                                        <p:strVal val="visible"/>
                                      </p:to>
                                    </p:set>
                                    <p:animEffect transition="in" filter="fade">
                                      <p:cBhvr>
                                        <p:cTn id="42" dur="500"/>
                                        <p:tgtEl>
                                          <p:spTgt spid="36">
                                            <p:txEl>
                                              <p:pRg st="7" end="7"/>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6">
                                            <p:txEl>
                                              <p:pRg st="8" end="8"/>
                                            </p:txEl>
                                          </p:spTgt>
                                        </p:tgtEl>
                                        <p:attrNameLst>
                                          <p:attrName>style.visibility</p:attrName>
                                        </p:attrNameLst>
                                      </p:cBhvr>
                                      <p:to>
                                        <p:strVal val="visible"/>
                                      </p:to>
                                    </p:set>
                                    <p:animEffect transition="in" filter="fade">
                                      <p:cBhvr>
                                        <p:cTn id="45" dur="500"/>
                                        <p:tgtEl>
                                          <p:spTgt spid="36">
                                            <p:txEl>
                                              <p:pRg st="8" end="8"/>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6">
                                            <p:txEl>
                                              <p:pRg st="9" end="9"/>
                                            </p:txEl>
                                          </p:spTgt>
                                        </p:tgtEl>
                                        <p:attrNameLst>
                                          <p:attrName>style.visibility</p:attrName>
                                        </p:attrNameLst>
                                      </p:cBhvr>
                                      <p:to>
                                        <p:strVal val="visible"/>
                                      </p:to>
                                    </p:set>
                                    <p:animEffect transition="in" filter="fade">
                                      <p:cBhvr>
                                        <p:cTn id="48" dur="500"/>
                                        <p:tgtEl>
                                          <p:spTgt spid="36">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a:solidFill>
                  <a:srgbClr val="0179C1"/>
                </a:solidFill>
              </a:rPr>
              <a:t>Results – Loudspeaker #1</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5" name="Group 4">
            <a:extLst>
              <a:ext uri="{FF2B5EF4-FFF2-40B4-BE49-F238E27FC236}">
                <a16:creationId xmlns:a16="http://schemas.microsoft.com/office/drawing/2014/main" id="{D79D3473-2EBF-537A-9754-6075E34A978B}"/>
              </a:ext>
            </a:extLst>
          </p:cNvPr>
          <p:cNvGrpSpPr/>
          <p:nvPr/>
        </p:nvGrpSpPr>
        <p:grpSpPr>
          <a:xfrm>
            <a:off x="383233" y="948485"/>
            <a:ext cx="10802927" cy="326571"/>
            <a:chOff x="383233" y="948485"/>
            <a:chExt cx="10802927" cy="326571"/>
          </a:xfrm>
        </p:grpSpPr>
        <p:graphicFrame>
          <p:nvGraphicFramePr>
            <p:cNvPr id="6" name="Content Placeholder 1">
              <a:extLst>
                <a:ext uri="{FF2B5EF4-FFF2-40B4-BE49-F238E27FC236}">
                  <a16:creationId xmlns:a16="http://schemas.microsoft.com/office/drawing/2014/main" id="{B8DFDCE0-C8BD-C7B0-CE0B-46BE6E0D1A47}"/>
                </a:ext>
              </a:extLst>
            </p:cNvPr>
            <p:cNvGraphicFramePr>
              <a:graphicFrameLocks/>
            </p:cNvGraphicFramePr>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CC07D62F-CBD7-39C2-5A50-371786341CC0}"/>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8" name="TextBox 7">
              <a:extLst>
                <a:ext uri="{FF2B5EF4-FFF2-40B4-BE49-F238E27FC236}">
                  <a16:creationId xmlns:a16="http://schemas.microsoft.com/office/drawing/2014/main" id="{BDC3F570-24CD-57C0-7125-90391FAD3993}"/>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10" name="TextBox 9">
              <a:extLst>
                <a:ext uri="{FF2B5EF4-FFF2-40B4-BE49-F238E27FC236}">
                  <a16:creationId xmlns:a16="http://schemas.microsoft.com/office/drawing/2014/main" id="{94BDB803-F546-44F0-0591-5B14F55FDC09}"/>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a:solidFill>
                    <a:schemeClr val="bg1">
                      <a:lumMod val="85000"/>
                    </a:schemeClr>
                  </a:solidFill>
                </a:rPr>
                <a:t>Modeling of Loudspeakers</a:t>
              </a:r>
            </a:p>
          </p:txBody>
        </p:sp>
        <p:sp>
          <p:nvSpPr>
            <p:cNvPr id="11" name="TextBox 10">
              <a:extLst>
                <a:ext uri="{FF2B5EF4-FFF2-40B4-BE49-F238E27FC236}">
                  <a16:creationId xmlns:a16="http://schemas.microsoft.com/office/drawing/2014/main" id="{8C2C535D-11C1-FE57-DD76-A1BAC3FB3D2D}"/>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solidFill>
                </a:rPr>
                <a:t>Measurement Verification </a:t>
              </a:r>
            </a:p>
          </p:txBody>
        </p:sp>
      </p:grpSp>
      <p:grpSp>
        <p:nvGrpSpPr>
          <p:cNvPr id="22" name="Group 21">
            <a:extLst>
              <a:ext uri="{FF2B5EF4-FFF2-40B4-BE49-F238E27FC236}">
                <a16:creationId xmlns:a16="http://schemas.microsoft.com/office/drawing/2014/main" id="{BB2E195A-0F60-97DA-E965-7573DDD7AC0F}"/>
              </a:ext>
            </a:extLst>
          </p:cNvPr>
          <p:cNvGrpSpPr/>
          <p:nvPr/>
        </p:nvGrpSpPr>
        <p:grpSpPr>
          <a:xfrm>
            <a:off x="415515" y="1222298"/>
            <a:ext cx="5294172" cy="3036521"/>
            <a:chOff x="152799" y="1103807"/>
            <a:chExt cx="4048336" cy="1962036"/>
          </a:xfrm>
        </p:grpSpPr>
        <p:sp>
          <p:nvSpPr>
            <p:cNvPr id="18" name="Rectangle 17">
              <a:extLst>
                <a:ext uri="{FF2B5EF4-FFF2-40B4-BE49-F238E27FC236}">
                  <a16:creationId xmlns:a16="http://schemas.microsoft.com/office/drawing/2014/main" id="{6F556097-2378-3229-6123-0A2DCE1FBF58}"/>
                </a:ext>
              </a:extLst>
            </p:cNvPr>
            <p:cNvSpPr/>
            <p:nvPr/>
          </p:nvSpPr>
          <p:spPr>
            <a:xfrm>
              <a:off x="455814" y="1236034"/>
              <a:ext cx="3705769" cy="16735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A graph with a line graph&#10;&#10;Description automatically generated with medium confidence">
              <a:extLst>
                <a:ext uri="{FF2B5EF4-FFF2-40B4-BE49-F238E27FC236}">
                  <a16:creationId xmlns:a16="http://schemas.microsoft.com/office/drawing/2014/main" id="{04B68656-5684-CA78-966F-2BBD890B9111}"/>
                </a:ext>
              </a:extLst>
            </p:cNvPr>
            <p:cNvPicPr>
              <a:picLocks noChangeAspect="1"/>
            </p:cNvPicPr>
            <p:nvPr/>
          </p:nvPicPr>
          <p:blipFill>
            <a:blip r:embed="rId8"/>
            <a:stretch>
              <a:fillRect/>
            </a:stretch>
          </p:blipFill>
          <p:spPr>
            <a:xfrm>
              <a:off x="152799" y="1103807"/>
              <a:ext cx="4048336" cy="1962036"/>
            </a:xfrm>
            <a:prstGeom prst="rect">
              <a:avLst/>
            </a:prstGeom>
          </p:spPr>
        </p:pic>
      </p:grpSp>
      <p:pic>
        <p:nvPicPr>
          <p:cNvPr id="2" name="Picture 1" descr="A black speaker with a red wire&#10;&#10;Description automatically generated">
            <a:extLst>
              <a:ext uri="{FF2B5EF4-FFF2-40B4-BE49-F238E27FC236}">
                <a16:creationId xmlns:a16="http://schemas.microsoft.com/office/drawing/2014/main" id="{75D50749-7087-FC95-082E-52B63B6227DA}"/>
              </a:ext>
            </a:extLst>
          </p:cNvPr>
          <p:cNvPicPr>
            <a:picLocks noChangeAspect="1"/>
          </p:cNvPicPr>
          <p:nvPr/>
        </p:nvPicPr>
        <p:blipFill>
          <a:blip r:embed="rId9"/>
          <a:stretch>
            <a:fillRect/>
          </a:stretch>
        </p:blipFill>
        <p:spPr>
          <a:xfrm>
            <a:off x="1162807" y="4252775"/>
            <a:ext cx="1999660" cy="1584223"/>
          </a:xfrm>
          <a:prstGeom prst="rect">
            <a:avLst/>
          </a:prstGeom>
        </p:spPr>
      </p:pic>
      <p:sp>
        <p:nvSpPr>
          <p:cNvPr id="3" name="TextBox 2">
            <a:extLst>
              <a:ext uri="{FF2B5EF4-FFF2-40B4-BE49-F238E27FC236}">
                <a16:creationId xmlns:a16="http://schemas.microsoft.com/office/drawing/2014/main" id="{311C9606-1A71-60FD-1AAD-7C9CE9087288}"/>
              </a:ext>
            </a:extLst>
          </p:cNvPr>
          <p:cNvSpPr txBox="1"/>
          <p:nvPr/>
        </p:nvSpPr>
        <p:spPr>
          <a:xfrm>
            <a:off x="1162806" y="5872252"/>
            <a:ext cx="2899627" cy="461665"/>
          </a:xfrm>
          <a:prstGeom prst="rect">
            <a:avLst/>
          </a:prstGeom>
          <a:noFill/>
        </p:spPr>
        <p:txBody>
          <a:bodyPr wrap="square" rtlCol="0">
            <a:spAutoFit/>
          </a:bodyPr>
          <a:lstStyle/>
          <a:p>
            <a:r>
              <a:rPr lang="en-US" sz="1200" dirty="0">
                <a:latin typeface="Futura Medium" panose="020B0602020204020303" pitchFamily="34" charset="-79"/>
                <a:cs typeface="Futura Medium" panose="020B0602020204020303" pitchFamily="34" charset="-79"/>
              </a:rPr>
              <a:t>Cone: Paper + 15% Mica</a:t>
            </a:r>
          </a:p>
          <a:p>
            <a:r>
              <a:rPr lang="en-US" sz="1200" dirty="0">
                <a:latin typeface="Futura Medium" panose="020B0602020204020303" pitchFamily="34" charset="-79"/>
                <a:cs typeface="Futura Medium" panose="020B0602020204020303" pitchFamily="34" charset="-79"/>
              </a:rPr>
              <a:t>Surround: Nitril Rubber 60A</a:t>
            </a:r>
            <a:endParaRPr lang="en-US" sz="1400" dirty="0">
              <a:latin typeface="Futura Medium" panose="020B0602020204020303" pitchFamily="34" charset="-79"/>
              <a:cs typeface="Futura Medium" panose="020B0602020204020303" pitchFamily="34" charset="-79"/>
            </a:endParaRPr>
          </a:p>
        </p:txBody>
      </p:sp>
      <p:grpSp>
        <p:nvGrpSpPr>
          <p:cNvPr id="23" name="Group 22">
            <a:extLst>
              <a:ext uri="{FF2B5EF4-FFF2-40B4-BE49-F238E27FC236}">
                <a16:creationId xmlns:a16="http://schemas.microsoft.com/office/drawing/2014/main" id="{262337EA-01EE-0706-9CBA-753DB5FE58F9}"/>
              </a:ext>
            </a:extLst>
          </p:cNvPr>
          <p:cNvGrpSpPr/>
          <p:nvPr/>
        </p:nvGrpSpPr>
        <p:grpSpPr>
          <a:xfrm>
            <a:off x="5876577" y="1191576"/>
            <a:ext cx="5347035" cy="2989092"/>
            <a:chOff x="793650" y="3247830"/>
            <a:chExt cx="4048336" cy="1992897"/>
          </a:xfrm>
        </p:grpSpPr>
        <p:sp>
          <p:nvSpPr>
            <p:cNvPr id="19" name="Rectangle 18">
              <a:extLst>
                <a:ext uri="{FF2B5EF4-FFF2-40B4-BE49-F238E27FC236}">
                  <a16:creationId xmlns:a16="http://schemas.microsoft.com/office/drawing/2014/main" id="{8FB38771-E33F-2292-292D-ABA2A95D32B3}"/>
                </a:ext>
              </a:extLst>
            </p:cNvPr>
            <p:cNvSpPr/>
            <p:nvPr/>
          </p:nvSpPr>
          <p:spPr>
            <a:xfrm>
              <a:off x="1113915" y="3392784"/>
              <a:ext cx="3728071" cy="169217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descr="A graph of a function&#10;&#10;Description automatically generated">
              <a:extLst>
                <a:ext uri="{FF2B5EF4-FFF2-40B4-BE49-F238E27FC236}">
                  <a16:creationId xmlns:a16="http://schemas.microsoft.com/office/drawing/2014/main" id="{74B7EE1B-02D3-DA03-D387-3F085C027461}"/>
                </a:ext>
              </a:extLst>
            </p:cNvPr>
            <p:cNvPicPr>
              <a:picLocks noChangeAspect="1"/>
            </p:cNvPicPr>
            <p:nvPr/>
          </p:nvPicPr>
          <p:blipFill>
            <a:blip r:embed="rId10"/>
            <a:stretch>
              <a:fillRect/>
            </a:stretch>
          </p:blipFill>
          <p:spPr>
            <a:xfrm>
              <a:off x="793650" y="3247830"/>
              <a:ext cx="4048336" cy="1992897"/>
            </a:xfrm>
            <a:prstGeom prst="rect">
              <a:avLst/>
            </a:prstGeom>
          </p:spPr>
        </p:pic>
      </p:grpSp>
      <p:pic>
        <p:nvPicPr>
          <p:cNvPr id="28" name="Picture 27" descr="A black speaker with green wire&#10;&#10;Description automatically generated">
            <a:extLst>
              <a:ext uri="{FF2B5EF4-FFF2-40B4-BE49-F238E27FC236}">
                <a16:creationId xmlns:a16="http://schemas.microsoft.com/office/drawing/2014/main" id="{CCD4E12A-B557-FB3F-F173-593FA0F15D35}"/>
              </a:ext>
            </a:extLst>
          </p:cNvPr>
          <p:cNvPicPr>
            <a:picLocks noChangeAspect="1"/>
          </p:cNvPicPr>
          <p:nvPr/>
        </p:nvPicPr>
        <p:blipFill>
          <a:blip r:embed="rId11"/>
          <a:stretch>
            <a:fillRect/>
          </a:stretch>
        </p:blipFill>
        <p:spPr>
          <a:xfrm>
            <a:off x="6299582" y="4070657"/>
            <a:ext cx="2605412" cy="1753203"/>
          </a:xfrm>
          <a:prstGeom prst="rect">
            <a:avLst/>
          </a:prstGeom>
        </p:spPr>
      </p:pic>
      <p:sp>
        <p:nvSpPr>
          <p:cNvPr id="29" name="TextBox 28">
            <a:extLst>
              <a:ext uri="{FF2B5EF4-FFF2-40B4-BE49-F238E27FC236}">
                <a16:creationId xmlns:a16="http://schemas.microsoft.com/office/drawing/2014/main" id="{BFD7943E-3769-4B3A-3B9E-B29EBEF58ADE}"/>
              </a:ext>
            </a:extLst>
          </p:cNvPr>
          <p:cNvSpPr txBox="1"/>
          <p:nvPr/>
        </p:nvSpPr>
        <p:spPr>
          <a:xfrm>
            <a:off x="6299582" y="5872252"/>
            <a:ext cx="2707666" cy="461665"/>
          </a:xfrm>
          <a:prstGeom prst="rect">
            <a:avLst/>
          </a:prstGeom>
          <a:noFill/>
        </p:spPr>
        <p:txBody>
          <a:bodyPr wrap="square" rtlCol="0">
            <a:spAutoFit/>
          </a:bodyPr>
          <a:lstStyle/>
          <a:p>
            <a:r>
              <a:rPr lang="en-US" sz="1200" dirty="0">
                <a:latin typeface="Futura Medium" panose="020B0602020204020303" pitchFamily="34" charset="-79"/>
                <a:cs typeface="Futura Medium" panose="020B0602020204020303" pitchFamily="34" charset="-79"/>
              </a:rPr>
              <a:t>Cone: Fiberglass</a:t>
            </a:r>
          </a:p>
          <a:p>
            <a:r>
              <a:rPr lang="en-US" sz="1200" dirty="0">
                <a:latin typeface="Futura Medium" panose="020B0602020204020303" pitchFamily="34" charset="-79"/>
                <a:cs typeface="Futura Medium" panose="020B0602020204020303" pitchFamily="34" charset="-79"/>
              </a:rPr>
              <a:t>Surround: Nitril Rubber 60A</a:t>
            </a:r>
          </a:p>
        </p:txBody>
      </p:sp>
    </p:spTree>
    <p:extLst>
      <p:ext uri="{BB962C8B-B14F-4D97-AF65-F5344CB8AC3E}">
        <p14:creationId xmlns:p14="http://schemas.microsoft.com/office/powerpoint/2010/main" val="39537027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a:solidFill>
                  <a:srgbClr val="0179C1"/>
                </a:solidFill>
              </a:rPr>
              <a:t>Results – Loudspeaker #1</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5" name="Group 4">
            <a:extLst>
              <a:ext uri="{FF2B5EF4-FFF2-40B4-BE49-F238E27FC236}">
                <a16:creationId xmlns:a16="http://schemas.microsoft.com/office/drawing/2014/main" id="{D79D3473-2EBF-537A-9754-6075E34A978B}"/>
              </a:ext>
            </a:extLst>
          </p:cNvPr>
          <p:cNvGrpSpPr/>
          <p:nvPr/>
        </p:nvGrpSpPr>
        <p:grpSpPr>
          <a:xfrm>
            <a:off x="383233" y="948485"/>
            <a:ext cx="10802927" cy="326571"/>
            <a:chOff x="383233" y="948485"/>
            <a:chExt cx="10802927" cy="326571"/>
          </a:xfrm>
        </p:grpSpPr>
        <p:graphicFrame>
          <p:nvGraphicFramePr>
            <p:cNvPr id="6" name="Content Placeholder 1">
              <a:extLst>
                <a:ext uri="{FF2B5EF4-FFF2-40B4-BE49-F238E27FC236}">
                  <a16:creationId xmlns:a16="http://schemas.microsoft.com/office/drawing/2014/main" id="{B8DFDCE0-C8BD-C7B0-CE0B-46BE6E0D1A47}"/>
                </a:ext>
              </a:extLst>
            </p:cNvPr>
            <p:cNvGraphicFramePr>
              <a:graphicFrameLocks/>
            </p:cNvGraphicFramePr>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TextBox 6">
              <a:extLst>
                <a:ext uri="{FF2B5EF4-FFF2-40B4-BE49-F238E27FC236}">
                  <a16:creationId xmlns:a16="http://schemas.microsoft.com/office/drawing/2014/main" id="{CC07D62F-CBD7-39C2-5A50-371786341CC0}"/>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8" name="TextBox 7">
              <a:extLst>
                <a:ext uri="{FF2B5EF4-FFF2-40B4-BE49-F238E27FC236}">
                  <a16:creationId xmlns:a16="http://schemas.microsoft.com/office/drawing/2014/main" id="{BDC3F570-24CD-57C0-7125-90391FAD3993}"/>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10" name="TextBox 9">
              <a:extLst>
                <a:ext uri="{FF2B5EF4-FFF2-40B4-BE49-F238E27FC236}">
                  <a16:creationId xmlns:a16="http://schemas.microsoft.com/office/drawing/2014/main" id="{94BDB803-F546-44F0-0591-5B14F55FDC09}"/>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a:solidFill>
                    <a:schemeClr val="bg1">
                      <a:lumMod val="85000"/>
                    </a:schemeClr>
                  </a:solidFill>
                </a:rPr>
                <a:t>Modeling of Loudspeakers</a:t>
              </a:r>
            </a:p>
          </p:txBody>
        </p:sp>
        <p:sp>
          <p:nvSpPr>
            <p:cNvPr id="11" name="TextBox 10">
              <a:extLst>
                <a:ext uri="{FF2B5EF4-FFF2-40B4-BE49-F238E27FC236}">
                  <a16:creationId xmlns:a16="http://schemas.microsoft.com/office/drawing/2014/main" id="{8C2C535D-11C1-FE57-DD76-A1BAC3FB3D2D}"/>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solidFill>
                </a:rPr>
                <a:t>Measurement Verification </a:t>
              </a:r>
            </a:p>
          </p:txBody>
        </p:sp>
      </p:grpSp>
      <p:grpSp>
        <p:nvGrpSpPr>
          <p:cNvPr id="9" name="Group 8">
            <a:extLst>
              <a:ext uri="{FF2B5EF4-FFF2-40B4-BE49-F238E27FC236}">
                <a16:creationId xmlns:a16="http://schemas.microsoft.com/office/drawing/2014/main" id="{DA8DC554-0686-4C22-BA61-3B5F05107E8C}"/>
              </a:ext>
            </a:extLst>
          </p:cNvPr>
          <p:cNvGrpSpPr/>
          <p:nvPr/>
        </p:nvGrpSpPr>
        <p:grpSpPr>
          <a:xfrm>
            <a:off x="568583" y="2137410"/>
            <a:ext cx="6678037" cy="3753311"/>
            <a:chOff x="7353821" y="3951821"/>
            <a:chExt cx="3931589" cy="1965795"/>
          </a:xfrm>
        </p:grpSpPr>
        <p:sp>
          <p:nvSpPr>
            <p:cNvPr id="14" name="Rectangle 13">
              <a:extLst>
                <a:ext uri="{FF2B5EF4-FFF2-40B4-BE49-F238E27FC236}">
                  <a16:creationId xmlns:a16="http://schemas.microsoft.com/office/drawing/2014/main" id="{20FCBDF2-CF43-DE3C-58BD-6D0DA83E5625}"/>
                </a:ext>
              </a:extLst>
            </p:cNvPr>
            <p:cNvSpPr/>
            <p:nvPr/>
          </p:nvSpPr>
          <p:spPr>
            <a:xfrm>
              <a:off x="7664340" y="4077245"/>
              <a:ext cx="3595734" cy="16735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descr="A graph of a graph with a graph and a chart of a graph&#10;&#10;Description automatically generated with medium confidence">
              <a:extLst>
                <a:ext uri="{FF2B5EF4-FFF2-40B4-BE49-F238E27FC236}">
                  <a16:creationId xmlns:a16="http://schemas.microsoft.com/office/drawing/2014/main" id="{380B002A-B969-0714-DD09-524F7A7580C3}"/>
                </a:ext>
              </a:extLst>
            </p:cNvPr>
            <p:cNvPicPr>
              <a:picLocks noChangeAspect="1"/>
            </p:cNvPicPr>
            <p:nvPr/>
          </p:nvPicPr>
          <p:blipFill>
            <a:blip r:embed="rId8"/>
            <a:stretch>
              <a:fillRect/>
            </a:stretch>
          </p:blipFill>
          <p:spPr>
            <a:xfrm>
              <a:off x="7353821" y="3951821"/>
              <a:ext cx="3931589" cy="1965795"/>
            </a:xfrm>
            <a:prstGeom prst="rect">
              <a:avLst/>
            </a:prstGeom>
          </p:spPr>
        </p:pic>
      </p:grpSp>
      <p:pic>
        <p:nvPicPr>
          <p:cNvPr id="16" name="Content Placeholder 6" descr="A black speaker on a table&#10;&#10;Description automatically generated">
            <a:extLst>
              <a:ext uri="{FF2B5EF4-FFF2-40B4-BE49-F238E27FC236}">
                <a16:creationId xmlns:a16="http://schemas.microsoft.com/office/drawing/2014/main" id="{0DBD16BC-8375-17AB-DE94-291D99CC113E}"/>
              </a:ext>
            </a:extLst>
          </p:cNvPr>
          <p:cNvPicPr>
            <a:picLocks noChangeAspect="1"/>
          </p:cNvPicPr>
          <p:nvPr/>
        </p:nvPicPr>
        <p:blipFill>
          <a:blip r:embed="rId9"/>
          <a:stretch>
            <a:fillRect/>
          </a:stretch>
        </p:blipFill>
        <p:spPr>
          <a:xfrm>
            <a:off x="7364017" y="2385985"/>
            <a:ext cx="2967723" cy="2125663"/>
          </a:xfrm>
          <a:prstGeom prst="rect">
            <a:avLst/>
          </a:prstGeom>
        </p:spPr>
      </p:pic>
      <p:sp>
        <p:nvSpPr>
          <p:cNvPr id="21" name="TextBox 20">
            <a:extLst>
              <a:ext uri="{FF2B5EF4-FFF2-40B4-BE49-F238E27FC236}">
                <a16:creationId xmlns:a16="http://schemas.microsoft.com/office/drawing/2014/main" id="{59DE0A88-ED11-222A-733D-48F4BC970330}"/>
              </a:ext>
            </a:extLst>
          </p:cNvPr>
          <p:cNvSpPr txBox="1"/>
          <p:nvPr/>
        </p:nvSpPr>
        <p:spPr>
          <a:xfrm>
            <a:off x="7277240" y="4531766"/>
            <a:ext cx="2899627" cy="523220"/>
          </a:xfrm>
          <a:prstGeom prst="rect">
            <a:avLst/>
          </a:prstGeom>
          <a:noFill/>
        </p:spPr>
        <p:txBody>
          <a:bodyPr wrap="square" rtlCol="0">
            <a:spAutoFit/>
          </a:bodyPr>
          <a:lstStyle/>
          <a:p>
            <a:r>
              <a:rPr lang="en-US" sz="1400" dirty="0">
                <a:latin typeface="Futura Medium" panose="020B0602020204020303" pitchFamily="34" charset="-79"/>
                <a:cs typeface="Futura Medium" panose="020B0602020204020303" pitchFamily="34" charset="-79"/>
              </a:rPr>
              <a:t>Cone: Paper +10% Mica</a:t>
            </a:r>
          </a:p>
          <a:p>
            <a:r>
              <a:rPr lang="en-US" sz="1400" dirty="0">
                <a:latin typeface="Futura Medium" panose="020B0602020204020303" pitchFamily="34" charset="-79"/>
                <a:cs typeface="Futura Medium" panose="020B0602020204020303" pitchFamily="34" charset="-79"/>
              </a:rPr>
              <a:t>Surround: Polyurethane Foam</a:t>
            </a:r>
          </a:p>
        </p:txBody>
      </p:sp>
    </p:spTree>
    <p:extLst>
      <p:ext uri="{BB962C8B-B14F-4D97-AF65-F5344CB8AC3E}">
        <p14:creationId xmlns:p14="http://schemas.microsoft.com/office/powerpoint/2010/main" val="20240639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a:solidFill>
                      <a:srgbClr val="0179C1"/>
                    </a:solidFill>
                  </a:rPr>
                  <a:t>Klippel</a:t>
                </a:r>
                <a14:m>
                  <m:oMath xmlns:m="http://schemas.openxmlformats.org/officeDocument/2006/math">
                    <m:r>
                      <a:rPr lang="en-US" sz="2400" i="1" baseline="30000" dirty="0" smtClean="0">
                        <a:solidFill>
                          <a:srgbClr val="0179C1"/>
                        </a:solidFill>
                        <a:latin typeface="Cambria Math" panose="02040503050406030204" pitchFamily="18" charset="0"/>
                      </a:rPr>
                      <m:t>®️</m:t>
                    </m:r>
                  </m:oMath>
                </a14:m>
                <a:r>
                  <a:rPr lang="en-US">
                    <a:solidFill>
                      <a:srgbClr val="0179C1"/>
                    </a:solidFill>
                  </a:rPr>
                  <a:t> Linear Parameter Measurement (LPM) Module</a:t>
                </a:r>
              </a:p>
            </p:txBody>
          </p:sp>
        </mc:Choice>
        <mc:Fallback xmlns="">
          <p:sp>
            <p:nvSpPr>
              <p:cNvPr id="13" name="Title 12">
                <a:extLst>
                  <a:ext uri="{FF2B5EF4-FFF2-40B4-BE49-F238E27FC236}">
                    <a16:creationId xmlns:a16="http://schemas.microsoft.com/office/drawing/2014/main" id="{DA82B712-9BC5-097F-7E34-625284795616}"/>
                  </a:ext>
                </a:extLst>
              </p:cNvPr>
              <p:cNvSpPr>
                <a:spLocks noGrp="1" noRot="1" noChangeAspect="1" noMove="1" noResize="1" noEditPoints="1" noAdjustHandles="1" noChangeArrowheads="1" noChangeShapeType="1" noTextEdit="1"/>
              </p:cNvSpPr>
              <p:nvPr>
                <p:ph type="title"/>
              </p:nvPr>
            </p:nvSpPr>
            <p:spPr>
              <a:xfrm>
                <a:off x="424800" y="432000"/>
                <a:ext cx="10510040" cy="464925"/>
              </a:xfrm>
              <a:blipFill>
                <a:blip r:embed="rId3"/>
                <a:stretch>
                  <a:fillRect l="-928" t="-11842" b="-26316"/>
                </a:stretch>
              </a:blipFill>
            </p:spPr>
            <p:txBody>
              <a:bodyPr/>
              <a:lstStyle/>
              <a:p>
                <a:r>
                  <a:rPr lang="en-US">
                    <a:noFill/>
                  </a:rPr>
                  <a:t> </a:t>
                </a:r>
              </a:p>
            </p:txBody>
          </p:sp>
        </mc:Fallback>
      </mc:AlternateContent>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dirty="0"/>
              <a:t>FAITAL S.p.A. PROPRIETARY AND CONFIDENTIAL</a:t>
            </a:r>
            <a:r>
              <a:rPr lang="en-US" dirty="0"/>
              <a:t> - The information contained here is the exclusive property of Faital S.p. A . This slide shall not be distributed or reproduced without prior written consent of Faital S.p.A.</a:t>
            </a:r>
          </a:p>
        </p:txBody>
      </p:sp>
      <p:grpSp>
        <p:nvGrpSpPr>
          <p:cNvPr id="27" name="Group 26">
            <a:extLst>
              <a:ext uri="{FF2B5EF4-FFF2-40B4-BE49-F238E27FC236}">
                <a16:creationId xmlns:a16="http://schemas.microsoft.com/office/drawing/2014/main" id="{11154D5A-7846-CA30-626C-C93EEC9E9A79}"/>
              </a:ext>
            </a:extLst>
          </p:cNvPr>
          <p:cNvGrpSpPr/>
          <p:nvPr/>
        </p:nvGrpSpPr>
        <p:grpSpPr>
          <a:xfrm>
            <a:off x="383233" y="948485"/>
            <a:ext cx="10802927" cy="326571"/>
            <a:chOff x="383233" y="948485"/>
            <a:chExt cx="10802927" cy="326571"/>
          </a:xfrm>
        </p:grpSpPr>
        <p:graphicFrame>
          <p:nvGraphicFramePr>
            <p:cNvPr id="28" name="Content Placeholder 1">
              <a:extLst>
                <a:ext uri="{FF2B5EF4-FFF2-40B4-BE49-F238E27FC236}">
                  <a16:creationId xmlns:a16="http://schemas.microsoft.com/office/drawing/2014/main" id="{60862DB2-75F6-DA17-498E-9C32D2C9AF43}"/>
                </a:ext>
              </a:extLst>
            </p:cNvPr>
            <p:cNvGraphicFramePr>
              <a:graphicFrameLocks/>
            </p:cNvGraphicFramePr>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9" name="TextBox 28">
              <a:extLst>
                <a:ext uri="{FF2B5EF4-FFF2-40B4-BE49-F238E27FC236}">
                  <a16:creationId xmlns:a16="http://schemas.microsoft.com/office/drawing/2014/main" id="{C61E565E-BDA8-A0F6-8B6F-682E4809B35C}"/>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30" name="TextBox 29">
              <a:extLst>
                <a:ext uri="{FF2B5EF4-FFF2-40B4-BE49-F238E27FC236}">
                  <a16:creationId xmlns:a16="http://schemas.microsoft.com/office/drawing/2014/main" id="{DC5BA40C-0EE1-0EFC-43B2-D29E838C2D87}"/>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31" name="TextBox 30">
              <a:extLst>
                <a:ext uri="{FF2B5EF4-FFF2-40B4-BE49-F238E27FC236}">
                  <a16:creationId xmlns:a16="http://schemas.microsoft.com/office/drawing/2014/main" id="{C2A27EFA-9066-6CB6-046A-225A12401E26}"/>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a:solidFill>
                    <a:schemeClr val="bg1"/>
                  </a:solidFill>
                </a:rPr>
                <a:t>Modeling of Loudspeakers</a:t>
              </a:r>
            </a:p>
          </p:txBody>
        </p:sp>
        <p:sp>
          <p:nvSpPr>
            <p:cNvPr id="32" name="TextBox 31">
              <a:extLst>
                <a:ext uri="{FF2B5EF4-FFF2-40B4-BE49-F238E27FC236}">
                  <a16:creationId xmlns:a16="http://schemas.microsoft.com/office/drawing/2014/main" id="{C122222B-554D-829F-52F9-71965E6742E5}"/>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lumMod val="85000"/>
                    </a:schemeClr>
                  </a:solidFill>
                </a:rPr>
                <a:t>Measurement Verification </a:t>
              </a:r>
            </a:p>
          </p:txBody>
        </p:sp>
      </p:grpSp>
      <p:sp>
        <p:nvSpPr>
          <p:cNvPr id="4" name="Content Placeholder 2">
            <a:extLst>
              <a:ext uri="{FF2B5EF4-FFF2-40B4-BE49-F238E27FC236}">
                <a16:creationId xmlns:a16="http://schemas.microsoft.com/office/drawing/2014/main" id="{AD924F71-44E1-6381-9077-06E580AFCBF7}"/>
              </a:ext>
            </a:extLst>
          </p:cNvPr>
          <p:cNvSpPr>
            <a:spLocks noGrp="1"/>
          </p:cNvSpPr>
          <p:nvPr>
            <p:ph idx="1"/>
          </p:nvPr>
        </p:nvSpPr>
        <p:spPr>
          <a:xfrm>
            <a:off x="457200" y="1380242"/>
            <a:ext cx="5866108" cy="4745921"/>
          </a:xfrm>
        </p:spPr>
        <p:txBody>
          <a:bodyPr>
            <a:normAutofit/>
          </a:bodyPr>
          <a:lstStyle/>
          <a:p>
            <a:r>
              <a:rPr lang="en-US" sz="1400" dirty="0"/>
              <a:t>Terminal voltage and current to derive electrical impedance while applying a sinusoidal sweep.</a:t>
            </a:r>
          </a:p>
          <a:p>
            <a:r>
              <a:rPr lang="en-US" sz="1400" dirty="0"/>
              <a:t>Mechanical measurements taken using a laser displacement sensor.</a:t>
            </a:r>
          </a:p>
          <a:p>
            <a:r>
              <a:rPr lang="en-US" sz="1400" dirty="0"/>
              <a:t>Based on a linear small-signal lumped-parameter model of the loudspeaker </a:t>
            </a:r>
          </a:p>
          <a:p>
            <a:r>
              <a:rPr lang="en-US" sz="1400" dirty="0"/>
              <a:t>A fitting process is made by optimizing the model parameters</a:t>
            </a:r>
          </a:p>
          <a:p>
            <a:pPr lvl="1"/>
            <a:r>
              <a:rPr lang="en-US" sz="1400" dirty="0"/>
              <a:t>Minimize difference between measured impedance and the model impedance, to obtain the lumped model parameters.</a:t>
            </a:r>
          </a:p>
          <a:p>
            <a:endParaRPr lang="en-US" sz="1400" dirty="0"/>
          </a:p>
        </p:txBody>
      </p:sp>
      <p:pic>
        <p:nvPicPr>
          <p:cNvPr id="5" name="Picture 4" descr="A black speaker with red wires&#10;&#10;Description automatically generated">
            <a:extLst>
              <a:ext uri="{FF2B5EF4-FFF2-40B4-BE49-F238E27FC236}">
                <a16:creationId xmlns:a16="http://schemas.microsoft.com/office/drawing/2014/main" id="{54BE674D-5920-4F22-C18C-FA50880932A6}"/>
              </a:ext>
            </a:extLst>
          </p:cNvPr>
          <p:cNvPicPr>
            <a:picLocks noChangeAspect="1"/>
          </p:cNvPicPr>
          <p:nvPr/>
        </p:nvPicPr>
        <p:blipFill>
          <a:blip r:embed="rId9"/>
          <a:stretch>
            <a:fillRect/>
          </a:stretch>
        </p:blipFill>
        <p:spPr>
          <a:xfrm>
            <a:off x="7130592" y="1679493"/>
            <a:ext cx="3607059" cy="3873232"/>
          </a:xfrm>
          <a:prstGeom prst="rect">
            <a:avLst/>
          </a:prstGeom>
        </p:spPr>
      </p:pic>
      <p:sp>
        <p:nvSpPr>
          <p:cNvPr id="2" name="TextBox 1">
            <a:extLst>
              <a:ext uri="{FF2B5EF4-FFF2-40B4-BE49-F238E27FC236}">
                <a16:creationId xmlns:a16="http://schemas.microsoft.com/office/drawing/2014/main" id="{90B0352E-5D6F-2D39-0CF4-88442E7BF66A}"/>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spTree>
    <p:extLst>
      <p:ext uri="{BB962C8B-B14F-4D97-AF65-F5344CB8AC3E}">
        <p14:creationId xmlns:p14="http://schemas.microsoft.com/office/powerpoint/2010/main" val="133016640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dirty="0">
                <a:solidFill>
                  <a:srgbClr val="0179C1"/>
                </a:solidFill>
              </a:rPr>
              <a:t>Material Samples  </a:t>
            </a:r>
          </a:p>
        </p:txBody>
      </p:sp>
      <p:sp>
        <p:nvSpPr>
          <p:cNvPr id="22" name="Text Placeholder 21">
            <a:extLst>
              <a:ext uri="{FF2B5EF4-FFF2-40B4-BE49-F238E27FC236}">
                <a16:creationId xmlns:a16="http://schemas.microsoft.com/office/drawing/2014/main" id="{567F5E93-684D-7DDB-7980-7573F9CC1CCE}"/>
              </a:ext>
            </a:extLst>
          </p:cNvPr>
          <p:cNvSpPr>
            <a:spLocks noGrp="1"/>
          </p:cNvSpPr>
          <p:nvPr>
            <p:ph type="body" sz="quarter" idx="13"/>
          </p:nvPr>
        </p:nvSpPr>
        <p:spPr/>
        <p:txBody>
          <a:bodyPr/>
          <a:lstStyle/>
          <a:p>
            <a:r>
              <a:rPr lang="en-US"/>
              <a:t> </a:t>
            </a:r>
          </a:p>
        </p:txBody>
      </p:sp>
      <p:sp>
        <p:nvSpPr>
          <p:cNvPr id="21" name="Content Placeholder 20">
            <a:extLst>
              <a:ext uri="{FF2B5EF4-FFF2-40B4-BE49-F238E27FC236}">
                <a16:creationId xmlns:a16="http://schemas.microsoft.com/office/drawing/2014/main" id="{14DEF4D8-40F4-A883-41CF-93B383A8D7DA}"/>
              </a:ext>
            </a:extLst>
          </p:cNvPr>
          <p:cNvSpPr>
            <a:spLocks noGrp="1"/>
          </p:cNvSpPr>
          <p:nvPr>
            <p:ph idx="1"/>
          </p:nvPr>
        </p:nvSpPr>
        <p:spPr/>
        <p:txBody>
          <a:bodyPr>
            <a:normAutofit/>
          </a:bodyPr>
          <a:lstStyle/>
          <a:p>
            <a:r>
              <a:rPr lang="en-US" dirty="0"/>
              <a:t>35 Loudspeaker membranes analyzed ⌀96 to ⌀196 mm in diameter</a:t>
            </a:r>
          </a:p>
          <a:p>
            <a:pPr marL="334963" lvl="1" indent="0">
              <a:buNone/>
            </a:pPr>
            <a:r>
              <a:rPr lang="en-US" b="1" dirty="0"/>
              <a:t>Cone</a:t>
            </a:r>
            <a:r>
              <a:rPr lang="en-US" dirty="0"/>
              <a:t> </a:t>
            </a:r>
          </a:p>
          <a:p>
            <a:pPr marL="1030288" lvl="2" indent="-238125"/>
            <a:r>
              <a:rPr lang="en-US" dirty="0"/>
              <a:t>31 Averaged resonance frequency measurements </a:t>
            </a:r>
            <a:r>
              <a:rPr lang="en-US" sz="1800" dirty="0"/>
              <a:t>(3 strips from each membrane)</a:t>
            </a:r>
            <a:endParaRPr lang="en-US" dirty="0"/>
          </a:p>
          <a:p>
            <a:pPr marL="1487488" lvl="3" indent="-238125"/>
            <a:r>
              <a:rPr lang="en-US" dirty="0"/>
              <a:t>9 Fiberglass</a:t>
            </a:r>
          </a:p>
          <a:p>
            <a:pPr marL="1487488" lvl="3" indent="-238125"/>
            <a:r>
              <a:rPr lang="en-US" dirty="0"/>
              <a:t>7 Paper + mica powder </a:t>
            </a:r>
          </a:p>
          <a:p>
            <a:pPr marL="1487488" lvl="3" indent="-238125"/>
            <a:r>
              <a:rPr lang="en-US" dirty="0"/>
              <a:t>4 Paper + Kevlar </a:t>
            </a:r>
          </a:p>
          <a:p>
            <a:pPr marL="1487488" lvl="3" indent="-238125"/>
            <a:r>
              <a:rPr lang="en-US" dirty="0"/>
              <a:t>11 Paper filtered</a:t>
            </a:r>
          </a:p>
          <a:p>
            <a:pPr marL="1030288" lvl="2" indent="-238125"/>
            <a:r>
              <a:rPr lang="en-US" sz="1400" dirty="0"/>
              <a:t>4 Measurements unable to consider, the test strips too short or too thick.</a:t>
            </a:r>
            <a:endParaRPr lang="en-US" b="1" dirty="0"/>
          </a:p>
          <a:p>
            <a:pPr marL="392113" lvl="1" indent="0">
              <a:buNone/>
            </a:pPr>
            <a:r>
              <a:rPr lang="en-US" b="1" dirty="0"/>
              <a:t>Surround</a:t>
            </a:r>
            <a:r>
              <a:rPr lang="en-US" dirty="0"/>
              <a:t> </a:t>
            </a:r>
          </a:p>
          <a:p>
            <a:pPr marL="1030288" lvl="2" indent="-238125"/>
            <a:r>
              <a:rPr lang="en-US" dirty="0"/>
              <a:t>34 Averaged resonance frequency measurements (3 membranes from the same manufacturer)	</a:t>
            </a:r>
          </a:p>
          <a:p>
            <a:pPr marL="1487488" lvl="3" indent="-238125"/>
            <a:r>
              <a:rPr lang="en-US" dirty="0"/>
              <a:t>25 Rubber </a:t>
            </a:r>
          </a:p>
          <a:p>
            <a:pPr marL="1487488" lvl="3" indent="-238125"/>
            <a:r>
              <a:rPr lang="en-US" dirty="0"/>
              <a:t>4 Foam </a:t>
            </a:r>
          </a:p>
          <a:p>
            <a:pPr marL="1487488" lvl="3" indent="-238125"/>
            <a:r>
              <a:rPr lang="en-US" dirty="0"/>
              <a:t>5 Cloth polycotton	</a:t>
            </a:r>
            <a:endParaRPr lang="en-US" sz="1200" dirty="0">
              <a:solidFill>
                <a:schemeClr val="bg1">
                  <a:lumMod val="50000"/>
                </a:schemeClr>
              </a:solidFill>
            </a:endParaRPr>
          </a:p>
          <a:p>
            <a:pPr marL="1030288" lvl="2" indent="-238125"/>
            <a:r>
              <a:rPr lang="en-US" sz="1400" dirty="0"/>
              <a:t>1 unable to consider, even with an added mass </a:t>
            </a:r>
          </a:p>
          <a:p>
            <a:endParaRPr lang="en-US" dirty="0"/>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2" name="Segnaposto piè di pagina 32">
            <a:extLst>
              <a:ext uri="{FF2B5EF4-FFF2-40B4-BE49-F238E27FC236}">
                <a16:creationId xmlns:a16="http://schemas.microsoft.com/office/drawing/2014/main" id="{76D64A74-8DF3-ED34-E293-ACB790501386}"/>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3" name="Group 2">
            <a:extLst>
              <a:ext uri="{FF2B5EF4-FFF2-40B4-BE49-F238E27FC236}">
                <a16:creationId xmlns:a16="http://schemas.microsoft.com/office/drawing/2014/main" id="{1A4D8BFC-101F-ADDE-E246-400A7871DB72}"/>
              </a:ext>
            </a:extLst>
          </p:cNvPr>
          <p:cNvGrpSpPr/>
          <p:nvPr/>
        </p:nvGrpSpPr>
        <p:grpSpPr>
          <a:xfrm>
            <a:off x="363838" y="935195"/>
            <a:ext cx="10822322" cy="321068"/>
            <a:chOff x="363838" y="935195"/>
            <a:chExt cx="10822322" cy="321068"/>
          </a:xfrm>
        </p:grpSpPr>
        <p:graphicFrame>
          <p:nvGraphicFramePr>
            <p:cNvPr id="4" name="Content Placeholder 1">
              <a:extLst>
                <a:ext uri="{FF2B5EF4-FFF2-40B4-BE49-F238E27FC236}">
                  <a16:creationId xmlns:a16="http://schemas.microsoft.com/office/drawing/2014/main" id="{87CA61B7-611C-44AA-F02B-D746191333D8}"/>
                </a:ext>
              </a:extLst>
            </p:cNvPr>
            <p:cNvGraphicFramePr>
              <a:graphicFrameLocks/>
            </p:cNvGraphicFramePr>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B4FC6C86-E59E-96F8-D8EF-433299170983}"/>
                </a:ext>
              </a:extLst>
            </p:cNvPr>
            <p:cNvSpPr txBox="1">
              <a:spLocks/>
            </p:cNvSpPr>
            <p:nvPr/>
          </p:nvSpPr>
          <p:spPr>
            <a:xfrm>
              <a:off x="363838" y="941566"/>
              <a:ext cx="2271100" cy="307777"/>
            </a:xfrm>
            <a:prstGeom prst="rect">
              <a:avLst/>
            </a:prstGeom>
            <a:noFill/>
          </p:spPr>
          <p:txBody>
            <a:bodyPr wrap="square" rtlCol="0">
              <a:spAutoFit/>
            </a:bodyPr>
            <a:lstStyle/>
            <a:p>
              <a:pPr algn="ctr"/>
              <a:r>
                <a:rPr lang="en-US" sz="1400" dirty="0">
                  <a:solidFill>
                    <a:schemeClr val="bg1"/>
                  </a:solidFill>
                </a:rPr>
                <a:t>Analysis of Materials</a:t>
              </a:r>
            </a:p>
          </p:txBody>
        </p:sp>
        <p:sp>
          <p:nvSpPr>
            <p:cNvPr id="6" name="TextBox 5">
              <a:extLst>
                <a:ext uri="{FF2B5EF4-FFF2-40B4-BE49-F238E27FC236}">
                  <a16:creationId xmlns:a16="http://schemas.microsoft.com/office/drawing/2014/main" id="{0CA48EBB-8797-8AF2-276C-2384713BF63D}"/>
                </a:ext>
              </a:extLst>
            </p:cNvPr>
            <p:cNvSpPr txBox="1">
              <a:spLocks/>
            </p:cNvSpPr>
            <p:nvPr/>
          </p:nvSpPr>
          <p:spPr>
            <a:xfrm>
              <a:off x="2817818" y="935195"/>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7" name="TextBox 6">
              <a:extLst>
                <a:ext uri="{FF2B5EF4-FFF2-40B4-BE49-F238E27FC236}">
                  <a16:creationId xmlns:a16="http://schemas.microsoft.com/office/drawing/2014/main" id="{2F260F49-A637-2201-1C3B-86A148B1F48F}"/>
                </a:ext>
              </a:extLst>
            </p:cNvPr>
            <p:cNvSpPr txBox="1">
              <a:spLocks/>
            </p:cNvSpPr>
            <p:nvPr/>
          </p:nvSpPr>
          <p:spPr>
            <a:xfrm>
              <a:off x="5892350" y="941566"/>
              <a:ext cx="2271101" cy="307777"/>
            </a:xfrm>
            <a:prstGeom prst="rect">
              <a:avLst/>
            </a:prstGeom>
            <a:noFill/>
          </p:spPr>
          <p:txBody>
            <a:bodyPr wrap="square" rtlCol="0">
              <a:spAutoFit/>
            </a:bodyPr>
            <a:lstStyle/>
            <a:p>
              <a:pPr algn="ctr"/>
              <a:r>
                <a:rPr lang="en-US" sz="1400">
                  <a:solidFill>
                    <a:schemeClr val="bg1">
                      <a:lumMod val="85000"/>
                    </a:schemeClr>
                  </a:solidFill>
                </a:rPr>
                <a:t>Modeling of Loudspeakers</a:t>
              </a:r>
            </a:p>
          </p:txBody>
        </p:sp>
        <p:sp>
          <p:nvSpPr>
            <p:cNvPr id="8" name="TextBox 7">
              <a:extLst>
                <a:ext uri="{FF2B5EF4-FFF2-40B4-BE49-F238E27FC236}">
                  <a16:creationId xmlns:a16="http://schemas.microsoft.com/office/drawing/2014/main" id="{B9C4C4A2-435B-0562-BB84-1D81B527E9E4}"/>
                </a:ext>
              </a:extLst>
            </p:cNvPr>
            <p:cNvSpPr txBox="1">
              <a:spLocks/>
            </p:cNvSpPr>
            <p:nvPr/>
          </p:nvSpPr>
          <p:spPr>
            <a:xfrm>
              <a:off x="8550095" y="938977"/>
              <a:ext cx="2271101" cy="307777"/>
            </a:xfrm>
            <a:prstGeom prst="rect">
              <a:avLst/>
            </a:prstGeom>
            <a:noFill/>
          </p:spPr>
          <p:txBody>
            <a:bodyPr wrap="square" rtlCol="0">
              <a:spAutoFit/>
            </a:bodyPr>
            <a:lstStyle/>
            <a:p>
              <a:pPr algn="ctr"/>
              <a:r>
                <a:rPr lang="en-US" sz="1400">
                  <a:solidFill>
                    <a:schemeClr val="bg1">
                      <a:lumMod val="85000"/>
                    </a:schemeClr>
                  </a:solidFill>
                </a:rPr>
                <a:t>Measurement Verification </a:t>
              </a:r>
            </a:p>
          </p:txBody>
        </p:sp>
      </p:grpSp>
      <p:sp>
        <p:nvSpPr>
          <p:cNvPr id="9" name="TextBox 8">
            <a:extLst>
              <a:ext uri="{FF2B5EF4-FFF2-40B4-BE49-F238E27FC236}">
                <a16:creationId xmlns:a16="http://schemas.microsoft.com/office/drawing/2014/main" id="{9227505F-D84F-D71C-43D1-4490BA4AD2B8}"/>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spTree>
    <p:extLst>
      <p:ext uri="{BB962C8B-B14F-4D97-AF65-F5344CB8AC3E}">
        <p14:creationId xmlns:p14="http://schemas.microsoft.com/office/powerpoint/2010/main" val="102277170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dirty="0">
                <a:solidFill>
                  <a:srgbClr val="0179C1"/>
                </a:solidFill>
              </a:rPr>
              <a:t>Cone and Surround Material Measurements</a:t>
            </a:r>
          </a:p>
        </p:txBody>
      </p:sp>
      <p:sp>
        <p:nvSpPr>
          <p:cNvPr id="21" name="Content Placeholder 20">
            <a:extLst>
              <a:ext uri="{FF2B5EF4-FFF2-40B4-BE49-F238E27FC236}">
                <a16:creationId xmlns:a16="http://schemas.microsoft.com/office/drawing/2014/main" id="{14DEF4D8-40F4-A883-41CF-93B383A8D7DA}"/>
              </a:ext>
            </a:extLst>
          </p:cNvPr>
          <p:cNvSpPr>
            <a:spLocks noGrp="1"/>
          </p:cNvSpPr>
          <p:nvPr>
            <p:ph idx="1"/>
          </p:nvPr>
        </p:nvSpPr>
        <p:spPr/>
        <p:txBody>
          <a:bodyPr/>
          <a:lstStyle/>
          <a:p>
            <a:r>
              <a:rPr lang="en-US" dirty="0"/>
              <a:t>For cone material measurements, standard MPM procedure was followed.</a:t>
            </a:r>
          </a:p>
          <a:p>
            <a:r>
              <a:rPr lang="en-US" dirty="0"/>
              <a:t>MPM Input: </a:t>
            </a:r>
          </a:p>
          <a:p>
            <a:pPr marL="1085850" lvl="1" indent="-285750"/>
            <a:r>
              <a:rPr lang="en-US" dirty="0"/>
              <a:t>Length </a:t>
            </a:r>
          </a:p>
          <a:p>
            <a:pPr marL="1085850" lvl="1" indent="-285750"/>
            <a:r>
              <a:rPr lang="en-US" dirty="0"/>
              <a:t>Density </a:t>
            </a:r>
          </a:p>
          <a:p>
            <a:pPr marL="1085850" lvl="1" indent="-285750"/>
            <a:r>
              <a:rPr lang="en-US" dirty="0"/>
              <a:t>Thickness </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26" name="Group 25">
            <a:extLst>
              <a:ext uri="{FF2B5EF4-FFF2-40B4-BE49-F238E27FC236}">
                <a16:creationId xmlns:a16="http://schemas.microsoft.com/office/drawing/2014/main" id="{672443D5-8085-03D9-0B2B-E88216D8A16E}"/>
              </a:ext>
            </a:extLst>
          </p:cNvPr>
          <p:cNvGrpSpPr/>
          <p:nvPr/>
        </p:nvGrpSpPr>
        <p:grpSpPr>
          <a:xfrm>
            <a:off x="363838" y="935195"/>
            <a:ext cx="10822322" cy="321068"/>
            <a:chOff x="363838" y="935195"/>
            <a:chExt cx="10822322" cy="321068"/>
          </a:xfrm>
        </p:grpSpPr>
        <p:graphicFrame>
          <p:nvGraphicFramePr>
            <p:cNvPr id="14" name="Content Placeholder 1">
              <a:extLst>
                <a:ext uri="{FF2B5EF4-FFF2-40B4-BE49-F238E27FC236}">
                  <a16:creationId xmlns:a16="http://schemas.microsoft.com/office/drawing/2014/main" id="{6448E69B-B14F-278C-50A3-862F39CB336C}"/>
                </a:ext>
              </a:extLst>
            </p:cNvPr>
            <p:cNvGraphicFramePr>
              <a:graphicFrameLocks/>
            </p:cNvGraphicFramePr>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Box 14">
              <a:extLst>
                <a:ext uri="{FF2B5EF4-FFF2-40B4-BE49-F238E27FC236}">
                  <a16:creationId xmlns:a16="http://schemas.microsoft.com/office/drawing/2014/main" id="{EB3B84A3-E3C1-2061-E90E-9ADA675BA09A}"/>
                </a:ext>
              </a:extLst>
            </p:cNvPr>
            <p:cNvSpPr txBox="1">
              <a:spLocks/>
            </p:cNvSpPr>
            <p:nvPr/>
          </p:nvSpPr>
          <p:spPr>
            <a:xfrm>
              <a:off x="363838" y="941566"/>
              <a:ext cx="2271100" cy="307777"/>
            </a:xfrm>
            <a:prstGeom prst="rect">
              <a:avLst/>
            </a:prstGeom>
            <a:noFill/>
          </p:spPr>
          <p:txBody>
            <a:bodyPr wrap="square" rtlCol="0">
              <a:spAutoFit/>
            </a:bodyPr>
            <a:lstStyle/>
            <a:p>
              <a:pPr algn="ctr"/>
              <a:r>
                <a:rPr lang="en-US" sz="1400">
                  <a:solidFill>
                    <a:schemeClr val="bg1"/>
                  </a:solidFill>
                </a:rPr>
                <a:t>Analysis of Materials</a:t>
              </a:r>
            </a:p>
          </p:txBody>
        </p:sp>
        <p:sp>
          <p:nvSpPr>
            <p:cNvPr id="17" name="TextBox 16">
              <a:extLst>
                <a:ext uri="{FF2B5EF4-FFF2-40B4-BE49-F238E27FC236}">
                  <a16:creationId xmlns:a16="http://schemas.microsoft.com/office/drawing/2014/main" id="{56C27499-102E-A092-B580-4D7DEB1D04FC}"/>
                </a:ext>
              </a:extLst>
            </p:cNvPr>
            <p:cNvSpPr txBox="1">
              <a:spLocks/>
            </p:cNvSpPr>
            <p:nvPr/>
          </p:nvSpPr>
          <p:spPr>
            <a:xfrm>
              <a:off x="2817818" y="935195"/>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18" name="TextBox 17">
              <a:extLst>
                <a:ext uri="{FF2B5EF4-FFF2-40B4-BE49-F238E27FC236}">
                  <a16:creationId xmlns:a16="http://schemas.microsoft.com/office/drawing/2014/main" id="{BBC0672F-58A3-7B9B-4B57-8059CB5B97EF}"/>
                </a:ext>
              </a:extLst>
            </p:cNvPr>
            <p:cNvSpPr txBox="1">
              <a:spLocks/>
            </p:cNvSpPr>
            <p:nvPr/>
          </p:nvSpPr>
          <p:spPr>
            <a:xfrm>
              <a:off x="5892350" y="941566"/>
              <a:ext cx="2271101" cy="307777"/>
            </a:xfrm>
            <a:prstGeom prst="rect">
              <a:avLst/>
            </a:prstGeom>
            <a:noFill/>
          </p:spPr>
          <p:txBody>
            <a:bodyPr wrap="square" rtlCol="0">
              <a:spAutoFit/>
            </a:bodyPr>
            <a:lstStyle/>
            <a:p>
              <a:pPr algn="ctr"/>
              <a:r>
                <a:rPr lang="en-US" sz="1400">
                  <a:solidFill>
                    <a:schemeClr val="bg1">
                      <a:lumMod val="85000"/>
                    </a:schemeClr>
                  </a:solidFill>
                </a:rPr>
                <a:t>Modeling of Loudspeakers</a:t>
              </a:r>
            </a:p>
          </p:txBody>
        </p:sp>
        <p:sp>
          <p:nvSpPr>
            <p:cNvPr id="23" name="TextBox 22">
              <a:extLst>
                <a:ext uri="{FF2B5EF4-FFF2-40B4-BE49-F238E27FC236}">
                  <a16:creationId xmlns:a16="http://schemas.microsoft.com/office/drawing/2014/main" id="{9D5374B3-A8FC-9BC6-459C-8AF410E6CC7C}"/>
                </a:ext>
              </a:extLst>
            </p:cNvPr>
            <p:cNvSpPr txBox="1">
              <a:spLocks/>
            </p:cNvSpPr>
            <p:nvPr/>
          </p:nvSpPr>
          <p:spPr>
            <a:xfrm>
              <a:off x="8550095" y="938977"/>
              <a:ext cx="2271101" cy="307777"/>
            </a:xfrm>
            <a:prstGeom prst="rect">
              <a:avLst/>
            </a:prstGeom>
            <a:noFill/>
          </p:spPr>
          <p:txBody>
            <a:bodyPr wrap="square" rtlCol="0">
              <a:spAutoFit/>
            </a:bodyPr>
            <a:lstStyle/>
            <a:p>
              <a:pPr algn="ctr"/>
              <a:r>
                <a:rPr lang="en-US" sz="1400">
                  <a:solidFill>
                    <a:schemeClr val="bg1">
                      <a:lumMod val="85000"/>
                    </a:schemeClr>
                  </a:solidFill>
                </a:rPr>
                <a:t>Measurement Verification </a:t>
              </a:r>
            </a:p>
          </p:txBody>
        </p:sp>
      </p:grpSp>
      <p:pic>
        <p:nvPicPr>
          <p:cNvPr id="2" name="Picture 1" descr="A black circle with a hole in the middle and pieces of foam&#10;&#10;Description automatically generated">
            <a:extLst>
              <a:ext uri="{FF2B5EF4-FFF2-40B4-BE49-F238E27FC236}">
                <a16:creationId xmlns:a16="http://schemas.microsoft.com/office/drawing/2014/main" id="{34CABE14-6215-505A-655D-3DAA62BCBCEE}"/>
              </a:ext>
            </a:extLst>
          </p:cNvPr>
          <p:cNvPicPr>
            <a:picLocks noChangeAspect="1"/>
          </p:cNvPicPr>
          <p:nvPr/>
        </p:nvPicPr>
        <p:blipFill rotWithShape="1">
          <a:blip r:embed="rId8"/>
          <a:srcRect l="5882" t="5882" r="12206" b="19215"/>
          <a:stretch/>
        </p:blipFill>
        <p:spPr>
          <a:xfrm>
            <a:off x="363838" y="3429001"/>
            <a:ext cx="3883020" cy="2663042"/>
          </a:xfrm>
          <a:prstGeom prst="rect">
            <a:avLst/>
          </a:prstGeom>
        </p:spPr>
      </p:pic>
      <p:pic>
        <p:nvPicPr>
          <p:cNvPr id="3" name="Content Placeholder 4" descr="A machine with a black and silver object&#10;&#10;Description automatically generated">
            <a:extLst>
              <a:ext uri="{FF2B5EF4-FFF2-40B4-BE49-F238E27FC236}">
                <a16:creationId xmlns:a16="http://schemas.microsoft.com/office/drawing/2014/main" id="{6543DC7D-9ACC-52F7-0DD7-CAD9A7516140}"/>
              </a:ext>
            </a:extLst>
          </p:cNvPr>
          <p:cNvPicPr>
            <a:picLocks noChangeAspect="1"/>
          </p:cNvPicPr>
          <p:nvPr/>
        </p:nvPicPr>
        <p:blipFill rotWithShape="1">
          <a:blip r:embed="rId9"/>
          <a:srcRect l="20766" r="6030"/>
          <a:stretch/>
        </p:blipFill>
        <p:spPr>
          <a:xfrm rot="5400000">
            <a:off x="4646661" y="2948369"/>
            <a:ext cx="3107498" cy="3183735"/>
          </a:xfrm>
          <a:prstGeom prst="rect">
            <a:avLst/>
          </a:prstGeom>
        </p:spPr>
      </p:pic>
      <p:sp>
        <p:nvSpPr>
          <p:cNvPr id="5" name="TextBox 4">
            <a:extLst>
              <a:ext uri="{FF2B5EF4-FFF2-40B4-BE49-F238E27FC236}">
                <a16:creationId xmlns:a16="http://schemas.microsoft.com/office/drawing/2014/main" id="{77D52C5C-CB06-4EB0-653C-67885DBCFE84}"/>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pic>
        <p:nvPicPr>
          <p:cNvPr id="6" name="Picture 5" descr="A metal object with black screws&#10;&#10;Description automatically generated">
            <a:extLst>
              <a:ext uri="{FF2B5EF4-FFF2-40B4-BE49-F238E27FC236}">
                <a16:creationId xmlns:a16="http://schemas.microsoft.com/office/drawing/2014/main" id="{BB2E6604-38D5-CB0A-E3D0-267D85E6BAC4}"/>
              </a:ext>
            </a:extLst>
          </p:cNvPr>
          <p:cNvPicPr>
            <a:picLocks noChangeAspect="1"/>
          </p:cNvPicPr>
          <p:nvPr/>
        </p:nvPicPr>
        <p:blipFill rotWithShape="1">
          <a:blip r:embed="rId10"/>
          <a:srcRect l="23834" t="5358" r="29500" b="5360"/>
          <a:stretch/>
        </p:blipFill>
        <p:spPr>
          <a:xfrm rot="5400000">
            <a:off x="8718039" y="2948897"/>
            <a:ext cx="2594199" cy="3722353"/>
          </a:xfrm>
          <a:prstGeom prst="rect">
            <a:avLst/>
          </a:prstGeom>
        </p:spPr>
      </p:pic>
      <p:sp>
        <p:nvSpPr>
          <p:cNvPr id="7" name="TextBox 6">
            <a:extLst>
              <a:ext uri="{FF2B5EF4-FFF2-40B4-BE49-F238E27FC236}">
                <a16:creationId xmlns:a16="http://schemas.microsoft.com/office/drawing/2014/main" id="{D419533C-387D-5B9A-0DC8-8505F1112B9B}"/>
              </a:ext>
            </a:extLst>
          </p:cNvPr>
          <p:cNvSpPr txBox="1"/>
          <p:nvPr/>
        </p:nvSpPr>
        <p:spPr>
          <a:xfrm>
            <a:off x="4608542" y="2647933"/>
            <a:ext cx="2541845" cy="338554"/>
          </a:xfrm>
          <a:prstGeom prst="rect">
            <a:avLst/>
          </a:prstGeom>
          <a:noFill/>
        </p:spPr>
        <p:txBody>
          <a:bodyPr wrap="square" rtlCol="0">
            <a:spAutoFit/>
          </a:bodyPr>
          <a:lstStyle/>
          <a:p>
            <a:r>
              <a:rPr lang="en-US" sz="1600" dirty="0">
                <a:solidFill>
                  <a:srgbClr val="44536A"/>
                </a:solidFill>
                <a:latin typeface="Futura Medium" panose="020B0602020204020303" pitchFamily="34" charset="-79"/>
                <a:cs typeface="Futura Medium" panose="020B0602020204020303" pitchFamily="34" charset="-79"/>
              </a:rPr>
              <a:t>Cone Material Testing:</a:t>
            </a:r>
            <a:endParaRPr lang="en-US" sz="1200" dirty="0"/>
          </a:p>
        </p:txBody>
      </p:sp>
      <p:sp>
        <p:nvSpPr>
          <p:cNvPr id="8" name="TextBox 7">
            <a:extLst>
              <a:ext uri="{FF2B5EF4-FFF2-40B4-BE49-F238E27FC236}">
                <a16:creationId xmlns:a16="http://schemas.microsoft.com/office/drawing/2014/main" id="{E217242B-F88F-E4CC-506B-8EBA25540410}"/>
              </a:ext>
            </a:extLst>
          </p:cNvPr>
          <p:cNvSpPr txBox="1"/>
          <p:nvPr/>
        </p:nvSpPr>
        <p:spPr>
          <a:xfrm>
            <a:off x="8110700" y="3169043"/>
            <a:ext cx="3299680" cy="338554"/>
          </a:xfrm>
          <a:prstGeom prst="rect">
            <a:avLst/>
          </a:prstGeom>
          <a:noFill/>
        </p:spPr>
        <p:txBody>
          <a:bodyPr wrap="square" rtlCol="0">
            <a:spAutoFit/>
          </a:bodyPr>
          <a:lstStyle/>
          <a:p>
            <a:r>
              <a:rPr lang="en-US" sz="1600" dirty="0">
                <a:solidFill>
                  <a:srgbClr val="44536A"/>
                </a:solidFill>
                <a:latin typeface="Futura Medium" panose="020B0602020204020303" pitchFamily="34" charset="-79"/>
                <a:cs typeface="Futura Medium" panose="020B0602020204020303" pitchFamily="34" charset="-79"/>
              </a:rPr>
              <a:t>Surround Material Testing:</a:t>
            </a:r>
          </a:p>
        </p:txBody>
      </p:sp>
    </p:spTree>
    <p:extLst>
      <p:ext uri="{BB962C8B-B14F-4D97-AF65-F5344CB8AC3E}">
        <p14:creationId xmlns:p14="http://schemas.microsoft.com/office/powerpoint/2010/main" val="23942954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943B5-FA6C-2F1D-8468-76C41C2F448E}"/>
              </a:ext>
            </a:extLst>
          </p:cNvPr>
          <p:cNvSpPr>
            <a:spLocks noGrp="1"/>
          </p:cNvSpPr>
          <p:nvPr>
            <p:ph type="title"/>
          </p:nvPr>
        </p:nvSpPr>
        <p:spPr/>
        <p:txBody>
          <a:bodyPr>
            <a:normAutofit/>
          </a:bodyPr>
          <a:lstStyle/>
          <a:p>
            <a:r>
              <a:rPr lang="en-US" sz="2400" dirty="0">
                <a:solidFill>
                  <a:srgbClr val="0179C1"/>
                </a:solidFill>
                <a:latin typeface="Futura Medium" panose="020B0602020204020303" pitchFamily="34" charset="-79"/>
                <a:cs typeface="Futura Medium" panose="020B0602020204020303" pitchFamily="34" charset="-79"/>
              </a:rPr>
              <a:t>Future Works</a:t>
            </a:r>
          </a:p>
        </p:txBody>
      </p:sp>
      <p:sp>
        <p:nvSpPr>
          <p:cNvPr id="4" name="Content Placeholder 3">
            <a:extLst>
              <a:ext uri="{FF2B5EF4-FFF2-40B4-BE49-F238E27FC236}">
                <a16:creationId xmlns:a16="http://schemas.microsoft.com/office/drawing/2014/main" id="{4C364D7B-4CFC-852D-4C47-088210C2DA6E}"/>
              </a:ext>
            </a:extLst>
          </p:cNvPr>
          <p:cNvSpPr>
            <a:spLocks noGrp="1"/>
          </p:cNvSpPr>
          <p:nvPr>
            <p:ph idx="1"/>
          </p:nvPr>
        </p:nvSpPr>
        <p:spPr>
          <a:xfrm>
            <a:off x="424798" y="1008185"/>
            <a:ext cx="11298771" cy="5205047"/>
          </a:xfrm>
        </p:spPr>
        <p:txBody>
          <a:bodyPr>
            <a:normAutofit/>
          </a:bodyPr>
          <a:lstStyle/>
          <a:p>
            <a:pPr lvl="1">
              <a:lnSpc>
                <a:spcPct val="150000"/>
              </a:lnSpc>
              <a:buClr>
                <a:srgbClr val="0179C1"/>
              </a:buClr>
            </a:pPr>
            <a:r>
              <a:rPr lang="en-US" dirty="0">
                <a:latin typeface="Futura Medium" panose="020B0602020204020303" pitchFamily="34" charset="-79"/>
                <a:cs typeface="Futura Medium" panose="020B0602020204020303" pitchFamily="34" charset="-79"/>
              </a:rPr>
              <a:t>Expand dataset and validate trends.</a:t>
            </a:r>
          </a:p>
          <a:p>
            <a:pPr lvl="1">
              <a:lnSpc>
                <a:spcPct val="150000"/>
              </a:lnSpc>
              <a:buClr>
                <a:srgbClr val="0179C1"/>
              </a:buClr>
            </a:pPr>
            <a:r>
              <a:rPr lang="en-US" dirty="0">
                <a:latin typeface="Futura Medium" panose="020B0602020204020303" pitchFamily="34" charset="-79"/>
                <a:cs typeface="Futura Medium" panose="020B0602020204020303" pitchFamily="34" charset="-79"/>
              </a:rPr>
              <a:t>Explore materials with unique properties.</a:t>
            </a:r>
          </a:p>
          <a:p>
            <a:pPr lvl="1">
              <a:lnSpc>
                <a:spcPct val="150000"/>
              </a:lnSpc>
              <a:buClr>
                <a:srgbClr val="0179C1"/>
              </a:buClr>
            </a:pPr>
            <a:r>
              <a:rPr lang="en-US" dirty="0">
                <a:latin typeface="Futura Medium" panose="020B0602020204020303" pitchFamily="34" charset="-79"/>
                <a:cs typeface="Futura Medium" panose="020B0602020204020303" pitchFamily="34" charset="-79"/>
              </a:rPr>
              <a:t>Characterize materials under various environmental conditions.</a:t>
            </a:r>
          </a:p>
          <a:p>
            <a:pPr lvl="1">
              <a:lnSpc>
                <a:spcPct val="150000"/>
              </a:lnSpc>
              <a:buClr>
                <a:srgbClr val="0179C1"/>
              </a:buClr>
            </a:pPr>
            <a:r>
              <a:rPr lang="en-US" dirty="0"/>
              <a:t>Optimization algorithm in the FEM environment to automatically adjust material properties </a:t>
            </a:r>
            <a:r>
              <a:rPr lang="en-US" dirty="0">
                <a:sym typeface="Wingdings" pitchFamily="2" charset="2"/>
              </a:rPr>
              <a:t></a:t>
            </a:r>
            <a:r>
              <a:rPr lang="en-US" dirty="0"/>
              <a:t> more efficient evaluation of new designs.</a:t>
            </a:r>
            <a:endParaRPr lang="en-US" dirty="0">
              <a:latin typeface="Futura Medium" panose="020B0602020204020303" pitchFamily="34" charset="-79"/>
              <a:cs typeface="Futura Medium" panose="020B0602020204020303" pitchFamily="34" charset="-79"/>
            </a:endParaRPr>
          </a:p>
          <a:p>
            <a:pPr>
              <a:lnSpc>
                <a:spcPct val="150000"/>
              </a:lnSpc>
              <a:buClr>
                <a:srgbClr val="0179C1"/>
              </a:buClr>
            </a:pPr>
            <a:endParaRPr lang="en-US" dirty="0">
              <a:latin typeface="Futura Medium" panose="020B0602020204020303" pitchFamily="34" charset="-79"/>
              <a:cs typeface="Futura Medium" panose="020B0602020204020303" pitchFamily="34" charset="-79"/>
            </a:endParaRPr>
          </a:p>
          <a:p>
            <a:pPr>
              <a:lnSpc>
                <a:spcPct val="150000"/>
              </a:lnSpc>
              <a:buClr>
                <a:srgbClr val="0179C1"/>
              </a:buClr>
            </a:pPr>
            <a:endParaRPr lang="en-US" dirty="0">
              <a:latin typeface="Futura Medium" panose="020B0602020204020303" pitchFamily="34" charset="-79"/>
              <a:cs typeface="Futura Medium" panose="020B0602020204020303" pitchFamily="34" charset="-79"/>
            </a:endParaRPr>
          </a:p>
        </p:txBody>
      </p:sp>
      <p:cxnSp>
        <p:nvCxnSpPr>
          <p:cNvPr id="15" name="Straight Connector 14">
            <a:extLst>
              <a:ext uri="{FF2B5EF4-FFF2-40B4-BE49-F238E27FC236}">
                <a16:creationId xmlns:a16="http://schemas.microsoft.com/office/drawing/2014/main" id="{8D4B605A-42D6-B76C-0752-27DBC99B969C}"/>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3" name="Segnaposto piè di pagina 32">
            <a:extLst>
              <a:ext uri="{FF2B5EF4-FFF2-40B4-BE49-F238E27FC236}">
                <a16:creationId xmlns:a16="http://schemas.microsoft.com/office/drawing/2014/main" id="{89CF0973-2250-4E25-2450-65636B0D56F8}"/>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spTree>
    <p:extLst>
      <p:ext uri="{BB962C8B-B14F-4D97-AF65-F5344CB8AC3E}">
        <p14:creationId xmlns:p14="http://schemas.microsoft.com/office/powerpoint/2010/main" val="925979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943B5-FA6C-2F1D-8468-76C41C2F448E}"/>
              </a:ext>
            </a:extLst>
          </p:cNvPr>
          <p:cNvSpPr>
            <a:spLocks noGrp="1"/>
          </p:cNvSpPr>
          <p:nvPr>
            <p:ph type="title"/>
          </p:nvPr>
        </p:nvSpPr>
        <p:spPr>
          <a:xfrm>
            <a:off x="424798" y="432000"/>
            <a:ext cx="10510042" cy="464925"/>
          </a:xfrm>
        </p:spPr>
        <p:txBody>
          <a:bodyPr>
            <a:normAutofit/>
          </a:bodyPr>
          <a:lstStyle/>
          <a:p>
            <a:r>
              <a:rPr lang="en-US" dirty="0">
                <a:solidFill>
                  <a:srgbClr val="1F79C1"/>
                </a:solidFill>
              </a:rPr>
              <a:t>Loudspeaker Components </a:t>
            </a:r>
          </a:p>
        </p:txBody>
      </p:sp>
      <p:sp>
        <p:nvSpPr>
          <p:cNvPr id="3" name="TextBox 2">
            <a:extLst>
              <a:ext uri="{FF2B5EF4-FFF2-40B4-BE49-F238E27FC236}">
                <a16:creationId xmlns:a16="http://schemas.microsoft.com/office/drawing/2014/main" id="{E717A979-AEFD-211E-E2C2-A9D7F7BE3F8C}"/>
              </a:ext>
            </a:extLst>
          </p:cNvPr>
          <p:cNvSpPr txBox="1"/>
          <p:nvPr/>
        </p:nvSpPr>
        <p:spPr>
          <a:xfrm>
            <a:off x="4138262" y="1108456"/>
            <a:ext cx="7786933" cy="3477875"/>
          </a:xfrm>
          <a:prstGeom prst="rect">
            <a:avLst/>
          </a:prstGeom>
          <a:noFill/>
        </p:spPr>
        <p:txBody>
          <a:bodyPr wrap="square" rtlCol="0">
            <a:spAutoFit/>
          </a:bodyPr>
          <a:lstStyle/>
          <a:p>
            <a:pPr marL="342900" indent="-342900">
              <a:buFont typeface="+mj-lt"/>
              <a:buAutoNum type="arabicPeriod"/>
            </a:pPr>
            <a:r>
              <a:rPr lang="en-US" sz="2000" dirty="0">
                <a:solidFill>
                  <a:srgbClr val="44536A"/>
                </a:solidFill>
                <a:latin typeface="Futura Medium" panose="020B0602020204020303" pitchFamily="34" charset="-79"/>
                <a:cs typeface="Futura Medium" panose="020B0602020204020303" pitchFamily="34" charset="-79"/>
              </a:rPr>
              <a:t>Magnetic Circuit</a:t>
            </a:r>
          </a:p>
          <a:p>
            <a:pPr marL="742950" lvl="1" indent="-285750">
              <a:buFont typeface="Wingdings" panose="05000000000000000000" pitchFamily="2" charset="2"/>
              <a:buChar char="§"/>
            </a:pPr>
            <a:r>
              <a:rPr lang="en-US" sz="2000" dirty="0">
                <a:solidFill>
                  <a:srgbClr val="44536A"/>
                </a:solidFill>
                <a:latin typeface="Futura Medium" panose="020B0602020204020303" pitchFamily="34" charset="-79"/>
                <a:cs typeface="Futura Medium" panose="020B0602020204020303" pitchFamily="34" charset="-79"/>
              </a:rPr>
              <a:t>Provides a magnetic field for the voice coil </a:t>
            </a:r>
          </a:p>
          <a:p>
            <a:pPr marL="342900" indent="-342900">
              <a:buFont typeface="+mj-lt"/>
              <a:buAutoNum type="arabicPeriod"/>
            </a:pPr>
            <a:r>
              <a:rPr lang="en-US" sz="2000" dirty="0">
                <a:solidFill>
                  <a:srgbClr val="44536A"/>
                </a:solidFill>
                <a:latin typeface="Futura Medium" panose="020B0602020204020303" pitchFamily="34" charset="-79"/>
                <a:cs typeface="Futura Medium" panose="020B0602020204020303" pitchFamily="34" charset="-79"/>
              </a:rPr>
              <a:t>Voice Coil</a:t>
            </a:r>
          </a:p>
          <a:p>
            <a:pPr marL="800100" lvl="1" indent="-342900">
              <a:buFont typeface="Wingdings" panose="05000000000000000000" pitchFamily="2" charset="2"/>
              <a:buChar char="§"/>
            </a:pPr>
            <a:r>
              <a:rPr lang="en-US" sz="2000" dirty="0">
                <a:solidFill>
                  <a:srgbClr val="44536A"/>
                </a:solidFill>
                <a:latin typeface="Futura Medium" panose="020B0602020204020303" pitchFamily="34" charset="-79"/>
                <a:cs typeface="Futura Medium" panose="020B0602020204020303" pitchFamily="34" charset="-79"/>
              </a:rPr>
              <a:t>Electromotive Lorentz Force</a:t>
            </a:r>
          </a:p>
          <a:p>
            <a:pPr marL="342900" indent="-342900">
              <a:buFont typeface="+mj-lt"/>
              <a:buAutoNum type="arabicPeriod"/>
            </a:pPr>
            <a:r>
              <a:rPr lang="en-US" sz="2000" dirty="0">
                <a:solidFill>
                  <a:srgbClr val="44536A"/>
                </a:solidFill>
                <a:latin typeface="Futura Medium" panose="020B0602020204020303" pitchFamily="34" charset="-79"/>
                <a:cs typeface="Futura Medium" panose="020B0602020204020303" pitchFamily="34" charset="-79"/>
              </a:rPr>
              <a:t>Suspension System: Spider and Surround</a:t>
            </a:r>
          </a:p>
          <a:p>
            <a:pPr marL="800100" lvl="1" indent="-342900">
              <a:buFont typeface="Wingdings" panose="05000000000000000000" pitchFamily="2" charset="2"/>
              <a:buChar char="§"/>
            </a:pPr>
            <a:r>
              <a:rPr lang="en-US" sz="2000" dirty="0">
                <a:solidFill>
                  <a:srgbClr val="44536A"/>
                </a:solidFill>
                <a:latin typeface="Futura Medium" panose="020B0602020204020303" pitchFamily="34" charset="-79"/>
                <a:cs typeface="Futura Medium" panose="020B0602020204020303" pitchFamily="34" charset="-79"/>
              </a:rPr>
              <a:t>Keeps the moving components centered</a:t>
            </a:r>
          </a:p>
          <a:p>
            <a:pPr marL="800100" lvl="1" indent="-342900">
              <a:buFont typeface="Wingdings" panose="05000000000000000000" pitchFamily="2" charset="2"/>
              <a:buChar char="§"/>
            </a:pPr>
            <a:r>
              <a:rPr lang="en-US" sz="2000" dirty="0">
                <a:solidFill>
                  <a:srgbClr val="44536A"/>
                </a:solidFill>
                <a:latin typeface="Futura Medium" panose="020B0602020204020303" pitchFamily="34" charset="-79"/>
                <a:cs typeface="Futura Medium" panose="020B0602020204020303" pitchFamily="34" charset="-79"/>
              </a:rPr>
              <a:t>Provides restoring forces to bring to equilibrium</a:t>
            </a:r>
          </a:p>
          <a:p>
            <a:pPr marL="342900" indent="-342900">
              <a:buFont typeface="+mj-lt"/>
              <a:buAutoNum type="arabicPeriod"/>
            </a:pPr>
            <a:r>
              <a:rPr lang="en-US" sz="2000" dirty="0">
                <a:solidFill>
                  <a:srgbClr val="44536A"/>
                </a:solidFill>
                <a:latin typeface="Futura Medium" panose="020B0602020204020303" pitchFamily="34" charset="-79"/>
                <a:cs typeface="Futura Medium" panose="020B0602020204020303" pitchFamily="34" charset="-79"/>
              </a:rPr>
              <a:t>Cone</a:t>
            </a:r>
          </a:p>
          <a:p>
            <a:pPr marL="800100" lvl="1" indent="-342900">
              <a:buFont typeface="Wingdings" panose="05000000000000000000" pitchFamily="2" charset="2"/>
              <a:buChar char="§"/>
            </a:pPr>
            <a:r>
              <a:rPr lang="en-US" sz="2000" dirty="0">
                <a:solidFill>
                  <a:srgbClr val="44536A"/>
                </a:solidFill>
                <a:latin typeface="Futura Medium" panose="020B0602020204020303" pitchFamily="34" charset="-79"/>
                <a:cs typeface="Futura Medium" panose="020B0602020204020303" pitchFamily="34" charset="-79"/>
              </a:rPr>
              <a:t>Radiates sound; converts electrical signals into sound waves </a:t>
            </a:r>
          </a:p>
          <a:p>
            <a:pPr marL="457200" indent="-457200">
              <a:buFont typeface="+mj-lt"/>
              <a:buAutoNum type="arabicPeriod"/>
            </a:pPr>
            <a:r>
              <a:rPr lang="en-US" sz="2000" dirty="0">
                <a:solidFill>
                  <a:srgbClr val="44536A"/>
                </a:solidFill>
                <a:latin typeface="Futura Medium" panose="020B0602020204020303" pitchFamily="34" charset="-79"/>
                <a:cs typeface="Futura Medium" panose="020B0602020204020303" pitchFamily="34" charset="-79"/>
              </a:rPr>
              <a:t>Dust Cap</a:t>
            </a:r>
          </a:p>
        </p:txBody>
      </p:sp>
      <p:pic>
        <p:nvPicPr>
          <p:cNvPr id="9" name="Picture 8">
            <a:extLst>
              <a:ext uri="{FF2B5EF4-FFF2-40B4-BE49-F238E27FC236}">
                <a16:creationId xmlns:a16="http://schemas.microsoft.com/office/drawing/2014/main" id="{1036D8E4-D3F5-85B8-0218-3409ED6F50C0}"/>
              </a:ext>
            </a:extLst>
          </p:cNvPr>
          <p:cNvPicPr>
            <a:picLocks noChangeAspect="1"/>
          </p:cNvPicPr>
          <p:nvPr/>
        </p:nvPicPr>
        <p:blipFill>
          <a:blip r:embed="rId3"/>
          <a:stretch>
            <a:fillRect/>
          </a:stretch>
        </p:blipFill>
        <p:spPr>
          <a:xfrm>
            <a:off x="424798" y="1108456"/>
            <a:ext cx="3426233" cy="4682518"/>
          </a:xfrm>
          <a:prstGeom prst="rect">
            <a:avLst/>
          </a:prstGeom>
        </p:spPr>
      </p:pic>
      <p:sp>
        <p:nvSpPr>
          <p:cNvPr id="23" name="Oval 22">
            <a:extLst>
              <a:ext uri="{FF2B5EF4-FFF2-40B4-BE49-F238E27FC236}">
                <a16:creationId xmlns:a16="http://schemas.microsoft.com/office/drawing/2014/main" id="{226EB8C7-EC83-3433-4DF2-CDC576E10885}"/>
              </a:ext>
            </a:extLst>
          </p:cNvPr>
          <p:cNvSpPr/>
          <p:nvPr/>
        </p:nvSpPr>
        <p:spPr>
          <a:xfrm>
            <a:off x="8199948" y="2266123"/>
            <a:ext cx="1160513" cy="506625"/>
          </a:xfrm>
          <a:prstGeom prst="ellipse">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4" name="Oval 23">
            <a:extLst>
              <a:ext uri="{FF2B5EF4-FFF2-40B4-BE49-F238E27FC236}">
                <a16:creationId xmlns:a16="http://schemas.microsoft.com/office/drawing/2014/main" id="{2FF0B430-9AE4-41D8-90D4-F29A3E1D2445}"/>
              </a:ext>
            </a:extLst>
          </p:cNvPr>
          <p:cNvSpPr/>
          <p:nvPr/>
        </p:nvSpPr>
        <p:spPr>
          <a:xfrm>
            <a:off x="4457425" y="3239036"/>
            <a:ext cx="855980" cy="421357"/>
          </a:xfrm>
          <a:prstGeom prst="ellipse">
            <a:avLst/>
          </a:prstGeom>
          <a:noFill/>
          <a:ln w="28575"/>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4" name="TextBox 33">
            <a:extLst>
              <a:ext uri="{FF2B5EF4-FFF2-40B4-BE49-F238E27FC236}">
                <a16:creationId xmlns:a16="http://schemas.microsoft.com/office/drawing/2014/main" id="{9DA7D53F-DC84-FA1F-BD8B-204056D3E701}"/>
              </a:ext>
            </a:extLst>
          </p:cNvPr>
          <p:cNvSpPr txBox="1"/>
          <p:nvPr/>
        </p:nvSpPr>
        <p:spPr>
          <a:xfrm>
            <a:off x="10737651" y="3235575"/>
            <a:ext cx="1698172" cy="369332"/>
          </a:xfrm>
          <a:prstGeom prst="rect">
            <a:avLst/>
          </a:prstGeom>
          <a:noFill/>
        </p:spPr>
        <p:txBody>
          <a:bodyPr wrap="square" rtlCol="0">
            <a:spAutoFit/>
          </a:bodyPr>
          <a:lstStyle/>
          <a:p>
            <a:r>
              <a:rPr lang="en-US" b="1">
                <a:solidFill>
                  <a:schemeClr val="accent6"/>
                </a:solidFill>
              </a:rPr>
              <a:t>Membrane</a:t>
            </a:r>
          </a:p>
        </p:txBody>
      </p:sp>
      <p:cxnSp>
        <p:nvCxnSpPr>
          <p:cNvPr id="43" name="Straight Connector 42">
            <a:extLst>
              <a:ext uri="{FF2B5EF4-FFF2-40B4-BE49-F238E27FC236}">
                <a16:creationId xmlns:a16="http://schemas.microsoft.com/office/drawing/2014/main" id="{A7997399-B5BA-63F6-773E-C35CEB7897CD}"/>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45" name="Segnaposto piè di pagina 32">
            <a:extLst>
              <a:ext uri="{FF2B5EF4-FFF2-40B4-BE49-F238E27FC236}">
                <a16:creationId xmlns:a16="http://schemas.microsoft.com/office/drawing/2014/main" id="{E31B08CA-6563-5F27-A309-185CCC83A630}"/>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cxnSp>
        <p:nvCxnSpPr>
          <p:cNvPr id="47" name="Straight Arrow Connector 46">
            <a:extLst>
              <a:ext uri="{FF2B5EF4-FFF2-40B4-BE49-F238E27FC236}">
                <a16:creationId xmlns:a16="http://schemas.microsoft.com/office/drawing/2014/main" id="{EA9547A7-143B-01BC-9C49-B35EE463496E}"/>
              </a:ext>
            </a:extLst>
          </p:cNvPr>
          <p:cNvCxnSpPr>
            <a:cxnSpLocks/>
            <a:stCxn id="34" idx="1"/>
          </p:cNvCxnSpPr>
          <p:nvPr/>
        </p:nvCxnSpPr>
        <p:spPr>
          <a:xfrm flipH="1" flipV="1">
            <a:off x="9577137" y="2539617"/>
            <a:ext cx="1160514" cy="88062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88A20864-72BF-2C27-B58A-1E74D37F493C}"/>
              </a:ext>
            </a:extLst>
          </p:cNvPr>
          <p:cNvCxnSpPr>
            <a:cxnSpLocks/>
          </p:cNvCxnSpPr>
          <p:nvPr/>
        </p:nvCxnSpPr>
        <p:spPr>
          <a:xfrm flipH="1">
            <a:off x="5502442" y="3429000"/>
            <a:ext cx="5249838" cy="2071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272B00A9-0699-BA3B-4825-59E91119A738}"/>
              </a:ext>
            </a:extLst>
          </p:cNvPr>
          <p:cNvSpPr txBox="1"/>
          <p:nvPr/>
        </p:nvSpPr>
        <p:spPr>
          <a:xfrm rot="2660529">
            <a:off x="11294055" y="324009"/>
            <a:ext cx="1262279" cy="276999"/>
          </a:xfrm>
          <a:prstGeom prst="rect">
            <a:avLst/>
          </a:prstGeom>
          <a:noFill/>
        </p:spPr>
        <p:txBody>
          <a:bodyPr wrap="square" rtlCol="0">
            <a:spAutoFit/>
          </a:bodyPr>
          <a:lstStyle/>
          <a:p>
            <a:r>
              <a:rPr lang="en-US" sz="1200" dirty="0">
                <a:solidFill>
                  <a:schemeClr val="bg1"/>
                </a:solidFill>
              </a:rPr>
              <a:t>Introduction</a:t>
            </a:r>
          </a:p>
        </p:txBody>
      </p:sp>
      <p:cxnSp>
        <p:nvCxnSpPr>
          <p:cNvPr id="5" name="Straight Arrow Connector 4">
            <a:extLst>
              <a:ext uri="{FF2B5EF4-FFF2-40B4-BE49-F238E27FC236}">
                <a16:creationId xmlns:a16="http://schemas.microsoft.com/office/drawing/2014/main" id="{8A260D90-A339-ED69-B090-F11702DAD68D}"/>
              </a:ext>
            </a:extLst>
          </p:cNvPr>
          <p:cNvCxnSpPr/>
          <p:nvPr/>
        </p:nvCxnSpPr>
        <p:spPr>
          <a:xfrm flipH="1" flipV="1">
            <a:off x="2514600" y="3737610"/>
            <a:ext cx="1154430" cy="1657350"/>
          </a:xfrm>
          <a:prstGeom prst="straightConnector1">
            <a:avLst/>
          </a:prstGeom>
          <a:ln>
            <a:tailEnd type="none"/>
          </a:ln>
        </p:spPr>
        <p:style>
          <a:lnRef idx="2">
            <a:schemeClr val="dk1"/>
          </a:lnRef>
          <a:fillRef idx="0">
            <a:schemeClr val="dk1"/>
          </a:fillRef>
          <a:effectRef idx="1">
            <a:schemeClr val="dk1"/>
          </a:effectRef>
          <a:fontRef idx="minor">
            <a:schemeClr val="tx1"/>
          </a:fontRef>
        </p:style>
      </p:cxnSp>
      <p:sp>
        <p:nvSpPr>
          <p:cNvPr id="6" name="TextBox 5">
            <a:extLst>
              <a:ext uri="{FF2B5EF4-FFF2-40B4-BE49-F238E27FC236}">
                <a16:creationId xmlns:a16="http://schemas.microsoft.com/office/drawing/2014/main" id="{B5D90637-49D3-AC63-B97D-74DF5A8833A0}"/>
              </a:ext>
            </a:extLst>
          </p:cNvPr>
          <p:cNvSpPr txBox="1"/>
          <p:nvPr/>
        </p:nvSpPr>
        <p:spPr>
          <a:xfrm>
            <a:off x="3645291" y="5380212"/>
            <a:ext cx="411480" cy="369332"/>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5</a:t>
            </a:r>
          </a:p>
        </p:txBody>
      </p:sp>
    </p:spTree>
    <p:extLst>
      <p:ext uri="{BB962C8B-B14F-4D97-AF65-F5344CB8AC3E}">
        <p14:creationId xmlns:p14="http://schemas.microsoft.com/office/powerpoint/2010/main" val="102933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20">
            <a:extLst>
              <a:ext uri="{FF2B5EF4-FFF2-40B4-BE49-F238E27FC236}">
                <a16:creationId xmlns:a16="http://schemas.microsoft.com/office/drawing/2014/main" id="{EA858B5A-21C1-B962-2B3D-5A0A795EDA5E}"/>
              </a:ext>
            </a:extLst>
          </p:cNvPr>
          <p:cNvSpPr>
            <a:spLocks noGrp="1"/>
          </p:cNvSpPr>
          <p:nvPr>
            <p:ph idx="1"/>
          </p:nvPr>
        </p:nvSpPr>
        <p:spPr>
          <a:xfrm>
            <a:off x="446614" y="1091418"/>
            <a:ext cx="11298771" cy="4778158"/>
          </a:xfrm>
        </p:spPr>
        <p:txBody>
          <a:bodyPr>
            <a:normAutofit/>
          </a:bodyPr>
          <a:lstStyle/>
          <a:p>
            <a:r>
              <a:rPr lang="en-US" dirty="0"/>
              <a:t>The effectiveness of FEM hinges on its ability to replicate the loudspeaker’s behavior accurately. </a:t>
            </a:r>
          </a:p>
          <a:p>
            <a:r>
              <a:rPr lang="en-US" dirty="0"/>
              <a:t>Variations in membrane materials can significantly influence performance. </a:t>
            </a:r>
          </a:p>
          <a:p>
            <a:r>
              <a:rPr lang="en-US" dirty="0"/>
              <a:t>Accurately modeling loudspeakers allows for the exploration of new designs, utilizing new materials</a:t>
            </a:r>
          </a:p>
          <a:p>
            <a:pPr marL="0" indent="0">
              <a:buNone/>
            </a:pPr>
            <a:endParaRPr lang="en-US" dirty="0"/>
          </a:p>
          <a:p>
            <a:pPr marL="0" indent="0">
              <a:buNone/>
            </a:pPr>
            <a:endParaRPr lang="en-US" dirty="0"/>
          </a:p>
          <a:p>
            <a:pPr marL="0" indent="0">
              <a:buNone/>
            </a:pPr>
            <a:r>
              <a:rPr lang="en-US" sz="1900" dirty="0"/>
              <a:t>This work aims to…</a:t>
            </a:r>
          </a:p>
          <a:p>
            <a:r>
              <a:rPr lang="en-US" dirty="0"/>
              <a:t>Understand the magnitude of variations within membrane materials </a:t>
            </a:r>
          </a:p>
          <a:p>
            <a:r>
              <a:rPr lang="en-US" dirty="0"/>
              <a:t>Deepen understanding of how material properties affect loudspeaker performance</a:t>
            </a:r>
          </a:p>
          <a:p>
            <a:r>
              <a:rPr lang="en-US" dirty="0"/>
              <a:t>Present a robust FEM framework for analyzing loudspeaker materials</a:t>
            </a:r>
          </a:p>
          <a:p>
            <a:endParaRPr lang="en-US" dirty="0"/>
          </a:p>
        </p:txBody>
      </p:sp>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dirty="0"/>
              <a:t>Motivation and Aim</a:t>
            </a:r>
            <a:endParaRPr lang="en-US" dirty="0">
              <a:solidFill>
                <a:srgbClr val="0179C1"/>
              </a:solidFill>
            </a:endParaRP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28" name="Segnaposto piè di pagina 32">
            <a:extLst>
              <a:ext uri="{FF2B5EF4-FFF2-40B4-BE49-F238E27FC236}">
                <a16:creationId xmlns:a16="http://schemas.microsoft.com/office/drawing/2014/main" id="{A4F6DB2E-7059-7B0E-BF61-BF6B4F8E2072}"/>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sp>
        <p:nvSpPr>
          <p:cNvPr id="9" name="TextBox 8">
            <a:extLst>
              <a:ext uri="{FF2B5EF4-FFF2-40B4-BE49-F238E27FC236}">
                <a16:creationId xmlns:a16="http://schemas.microsoft.com/office/drawing/2014/main" id="{13DD4A1D-EDC9-501D-EA76-5EA4420DFBD0}"/>
              </a:ext>
            </a:extLst>
          </p:cNvPr>
          <p:cNvSpPr txBox="1"/>
          <p:nvPr/>
        </p:nvSpPr>
        <p:spPr>
          <a:xfrm rot="2660529">
            <a:off x="11294055" y="324009"/>
            <a:ext cx="1262279" cy="276999"/>
          </a:xfrm>
          <a:prstGeom prst="rect">
            <a:avLst/>
          </a:prstGeom>
          <a:noFill/>
        </p:spPr>
        <p:txBody>
          <a:bodyPr wrap="square" rtlCol="0">
            <a:spAutoFit/>
          </a:bodyPr>
          <a:lstStyle/>
          <a:p>
            <a:r>
              <a:rPr lang="en-US" sz="1200" dirty="0">
                <a:solidFill>
                  <a:schemeClr val="bg1"/>
                </a:solidFill>
              </a:rPr>
              <a:t>Introduction</a:t>
            </a:r>
          </a:p>
        </p:txBody>
      </p:sp>
    </p:spTree>
    <p:extLst>
      <p:ext uri="{BB962C8B-B14F-4D97-AF65-F5344CB8AC3E}">
        <p14:creationId xmlns:p14="http://schemas.microsoft.com/office/powerpoint/2010/main" val="48634591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dirty="0">
                <a:solidFill>
                  <a:srgbClr val="0179C1"/>
                </a:solidFill>
              </a:rPr>
              <a:t>Approach</a:t>
            </a:r>
          </a:p>
        </p:txBody>
      </p:sp>
      <p:sp>
        <p:nvSpPr>
          <p:cNvPr id="22" name="Text Placeholder 21">
            <a:extLst>
              <a:ext uri="{FF2B5EF4-FFF2-40B4-BE49-F238E27FC236}">
                <a16:creationId xmlns:a16="http://schemas.microsoft.com/office/drawing/2014/main" id="{567F5E93-684D-7DDB-7980-7573F9CC1CCE}"/>
              </a:ext>
            </a:extLst>
          </p:cNvPr>
          <p:cNvSpPr>
            <a:spLocks noGrp="1"/>
          </p:cNvSpPr>
          <p:nvPr>
            <p:ph type="body" sz="quarter" idx="13"/>
          </p:nvPr>
        </p:nvSpPr>
        <p:spPr>
          <a:xfrm>
            <a:off x="424800" y="896925"/>
            <a:ext cx="11298771" cy="396326"/>
          </a:xfrm>
        </p:spPr>
        <p:txBody>
          <a:bodyPr/>
          <a:lstStyle/>
          <a:p>
            <a:r>
              <a:rPr lang="en-US"/>
              <a:t> </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graphicFrame>
        <p:nvGraphicFramePr>
          <p:cNvPr id="2" name="Content Placeholder 1">
            <a:extLst>
              <a:ext uri="{FF2B5EF4-FFF2-40B4-BE49-F238E27FC236}">
                <a16:creationId xmlns:a16="http://schemas.microsoft.com/office/drawing/2014/main" id="{6008F220-9F43-1264-8156-AC30395B559E}"/>
              </a:ext>
            </a:extLst>
          </p:cNvPr>
          <p:cNvGraphicFramePr>
            <a:graphicFrameLocks noGrp="1"/>
          </p:cNvGraphicFramePr>
          <p:nvPr>
            <p:ph idx="1"/>
            <p:extLst>
              <p:ext uri="{D42A27DB-BD31-4B8C-83A1-F6EECF244321}">
                <p14:modId xmlns:p14="http://schemas.microsoft.com/office/powerpoint/2010/main" val="2465366613"/>
              </p:ext>
            </p:extLst>
          </p:nvPr>
        </p:nvGraphicFramePr>
        <p:xfrm>
          <a:off x="1078031" y="1106127"/>
          <a:ext cx="10093547" cy="29490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egnaposto piè di pagina 32">
            <a:extLst>
              <a:ext uri="{FF2B5EF4-FFF2-40B4-BE49-F238E27FC236}">
                <a16:creationId xmlns:a16="http://schemas.microsoft.com/office/drawing/2014/main" id="{C1AF3A1C-2BAB-4A33-454F-725556AEB742}"/>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sp>
        <p:nvSpPr>
          <p:cNvPr id="4" name="TextBox 3">
            <a:extLst>
              <a:ext uri="{FF2B5EF4-FFF2-40B4-BE49-F238E27FC236}">
                <a16:creationId xmlns:a16="http://schemas.microsoft.com/office/drawing/2014/main" id="{58C7D604-318F-B6A7-B9CC-EF76B2FCC440}"/>
              </a:ext>
            </a:extLst>
          </p:cNvPr>
          <p:cNvSpPr txBox="1"/>
          <p:nvPr/>
        </p:nvSpPr>
        <p:spPr>
          <a:xfrm>
            <a:off x="3054786" y="3297278"/>
            <a:ext cx="987437" cy="338554"/>
          </a:xfrm>
          <a:prstGeom prst="rect">
            <a:avLst/>
          </a:prstGeom>
          <a:noFill/>
        </p:spPr>
        <p:txBody>
          <a:bodyPr wrap="square" rtlCol="0" anchor="ctr">
            <a:spAutoFit/>
          </a:bodyPr>
          <a:lstStyle/>
          <a:p>
            <a:pPr algn="ctr"/>
            <a:r>
              <a:rPr lang="en-US" sz="1600" dirty="0">
                <a:solidFill>
                  <a:srgbClr val="44536A"/>
                </a:solidFill>
                <a:latin typeface="Futura Medium" panose="020B0602020204020303" pitchFamily="34" charset="-79"/>
                <a:cs typeface="Futura Medium" panose="020B0602020204020303" pitchFamily="34" charset="-79"/>
              </a:rPr>
              <a:t>Stage 1</a:t>
            </a:r>
          </a:p>
        </p:txBody>
      </p:sp>
      <p:cxnSp>
        <p:nvCxnSpPr>
          <p:cNvPr id="6" name="Straight Arrow Connector 5">
            <a:extLst>
              <a:ext uri="{FF2B5EF4-FFF2-40B4-BE49-F238E27FC236}">
                <a16:creationId xmlns:a16="http://schemas.microsoft.com/office/drawing/2014/main" id="{F2DF2596-F662-1E9A-3854-E766F8BACC97}"/>
              </a:ext>
            </a:extLst>
          </p:cNvPr>
          <p:cNvCxnSpPr>
            <a:cxnSpLocks/>
            <a:stCxn id="4" idx="1"/>
          </p:cNvCxnSpPr>
          <p:nvPr/>
        </p:nvCxnSpPr>
        <p:spPr>
          <a:xfrm flipH="1" flipV="1">
            <a:off x="1078031" y="3438870"/>
            <a:ext cx="1976755" cy="276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2EA33A4B-99B0-A939-2570-1BD81254B028}"/>
              </a:ext>
            </a:extLst>
          </p:cNvPr>
          <p:cNvCxnSpPr>
            <a:cxnSpLocks/>
            <a:stCxn id="4" idx="3"/>
          </p:cNvCxnSpPr>
          <p:nvPr/>
        </p:nvCxnSpPr>
        <p:spPr>
          <a:xfrm>
            <a:off x="4042223" y="3466555"/>
            <a:ext cx="170236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0D728931-061B-84A3-4DB0-C53F173F8ADD}"/>
              </a:ext>
            </a:extLst>
          </p:cNvPr>
          <p:cNvSpPr txBox="1"/>
          <p:nvPr/>
        </p:nvSpPr>
        <p:spPr>
          <a:xfrm>
            <a:off x="7930454" y="3329342"/>
            <a:ext cx="987437" cy="338554"/>
          </a:xfrm>
          <a:prstGeom prst="rect">
            <a:avLst/>
          </a:prstGeom>
          <a:noFill/>
        </p:spPr>
        <p:txBody>
          <a:bodyPr wrap="square" rtlCol="0" anchor="ctr">
            <a:spAutoFit/>
          </a:bodyPr>
          <a:lstStyle/>
          <a:p>
            <a:pPr algn="ctr"/>
            <a:r>
              <a:rPr lang="en-US" sz="1600" dirty="0">
                <a:solidFill>
                  <a:srgbClr val="44536A"/>
                </a:solidFill>
                <a:latin typeface="Futura Medium" panose="020B0602020204020303" pitchFamily="34" charset="-79"/>
                <a:cs typeface="Futura Medium" panose="020B0602020204020303" pitchFamily="34" charset="-79"/>
              </a:rPr>
              <a:t>Stage 2</a:t>
            </a:r>
          </a:p>
        </p:txBody>
      </p:sp>
      <p:cxnSp>
        <p:nvCxnSpPr>
          <p:cNvPr id="16" name="Straight Arrow Connector 15">
            <a:extLst>
              <a:ext uri="{FF2B5EF4-FFF2-40B4-BE49-F238E27FC236}">
                <a16:creationId xmlns:a16="http://schemas.microsoft.com/office/drawing/2014/main" id="{08F9D946-AAAD-BDDF-1256-B58B85E0D9B2}"/>
              </a:ext>
            </a:extLst>
          </p:cNvPr>
          <p:cNvCxnSpPr>
            <a:cxnSpLocks/>
          </p:cNvCxnSpPr>
          <p:nvPr/>
        </p:nvCxnSpPr>
        <p:spPr>
          <a:xfrm flipH="1" flipV="1">
            <a:off x="5953699" y="3470934"/>
            <a:ext cx="1976755" cy="27685"/>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9F6D05B8-1501-EB82-22E5-99E4485EAF57}"/>
              </a:ext>
            </a:extLst>
          </p:cNvPr>
          <p:cNvCxnSpPr/>
          <p:nvPr/>
        </p:nvCxnSpPr>
        <p:spPr>
          <a:xfrm>
            <a:off x="8917891" y="3498619"/>
            <a:ext cx="170236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8" name="TextBox 17">
            <a:extLst>
              <a:ext uri="{FF2B5EF4-FFF2-40B4-BE49-F238E27FC236}">
                <a16:creationId xmlns:a16="http://schemas.microsoft.com/office/drawing/2014/main" id="{67C34444-3145-F13D-0E48-59B77421F63C}"/>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spTree>
    <p:extLst>
      <p:ext uri="{BB962C8B-B14F-4D97-AF65-F5344CB8AC3E}">
        <p14:creationId xmlns:p14="http://schemas.microsoft.com/office/powerpoint/2010/main" val="40989217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dirty="0">
                    <a:solidFill>
                      <a:srgbClr val="0179C1"/>
                    </a:solidFill>
                  </a:rPr>
                  <a:t>Klippel</a:t>
                </a:r>
                <a14:m>
                  <m:oMath xmlns:m="http://schemas.openxmlformats.org/officeDocument/2006/math">
                    <m:r>
                      <a:rPr lang="en-US" sz="2400" i="1" baseline="30000" dirty="0" smtClean="0">
                        <a:solidFill>
                          <a:srgbClr val="0179C1"/>
                        </a:solidFill>
                        <a:latin typeface="Cambria Math" panose="02040503050406030204" pitchFamily="18" charset="0"/>
                      </a:rPr>
                      <m:t>®️</m:t>
                    </m:r>
                  </m:oMath>
                </a14:m>
                <a:r>
                  <a:rPr lang="en-US" dirty="0">
                    <a:solidFill>
                      <a:srgbClr val="0179C1"/>
                    </a:solidFill>
                  </a:rPr>
                  <a:t> Material Parameter Measurement (MPM)</a:t>
                </a:r>
              </a:p>
            </p:txBody>
          </p:sp>
        </mc:Choice>
        <mc:Fallback xmlns="">
          <p:sp>
            <p:nvSpPr>
              <p:cNvPr id="13" name="Title 12">
                <a:extLst>
                  <a:ext uri="{FF2B5EF4-FFF2-40B4-BE49-F238E27FC236}">
                    <a16:creationId xmlns:a16="http://schemas.microsoft.com/office/drawing/2014/main" id="{DA82B712-9BC5-097F-7E34-625284795616}"/>
                  </a:ext>
                </a:extLst>
              </p:cNvPr>
              <p:cNvSpPr>
                <a:spLocks noGrp="1" noRot="1" noChangeAspect="1" noMove="1" noResize="1" noEditPoints="1" noAdjustHandles="1" noChangeArrowheads="1" noChangeShapeType="1" noTextEdit="1"/>
              </p:cNvSpPr>
              <p:nvPr>
                <p:ph type="title"/>
              </p:nvPr>
            </p:nvSpPr>
            <p:spPr>
              <a:xfrm>
                <a:off x="424800" y="432000"/>
                <a:ext cx="10510040" cy="464925"/>
              </a:xfrm>
              <a:blipFill>
                <a:blip r:embed="rId3"/>
                <a:stretch>
                  <a:fillRect l="-928" t="-11842" b="-26316"/>
                </a:stretch>
              </a:blipFill>
            </p:spPr>
            <p:txBody>
              <a:bodyPr/>
              <a:lstStyle/>
              <a:p>
                <a:r>
                  <a:rPr lang="en-US">
                    <a:noFill/>
                  </a:rPr>
                  <a:t> </a:t>
                </a:r>
              </a:p>
            </p:txBody>
          </p:sp>
        </mc:Fallback>
      </mc:AlternateContent>
      <p:sp>
        <p:nvSpPr>
          <p:cNvPr id="21" name="Content Placeholder 20">
            <a:extLst>
              <a:ext uri="{FF2B5EF4-FFF2-40B4-BE49-F238E27FC236}">
                <a16:creationId xmlns:a16="http://schemas.microsoft.com/office/drawing/2014/main" id="{14DEF4D8-40F4-A883-41CF-93B383A8D7DA}"/>
              </a:ext>
            </a:extLst>
          </p:cNvPr>
          <p:cNvSpPr>
            <a:spLocks noGrp="1"/>
          </p:cNvSpPr>
          <p:nvPr>
            <p:ph idx="1"/>
          </p:nvPr>
        </p:nvSpPr>
        <p:spPr/>
        <p:txBody>
          <a:bodyPr/>
          <a:lstStyle/>
          <a:p>
            <a:r>
              <a:rPr lang="en-US" dirty="0"/>
              <a:t>The MPM module excites a strip of material by a sine sweep of the loudspeaker. </a:t>
            </a:r>
          </a:p>
          <a:p>
            <a:pPr lvl="1"/>
            <a:r>
              <a:rPr lang="en-US" b="1" dirty="0"/>
              <a:t>Sound pressure p(t)</a:t>
            </a:r>
            <a:r>
              <a:rPr lang="en-US" dirty="0"/>
              <a:t> and </a:t>
            </a:r>
            <a:r>
              <a:rPr lang="en-US" b="1" dirty="0"/>
              <a:t>displacement x(t)</a:t>
            </a:r>
            <a:r>
              <a:rPr lang="en-US" dirty="0"/>
              <a:t> are measured simultaneously.</a:t>
            </a:r>
            <a:endParaRPr lang="en-US" sz="900" dirty="0"/>
          </a:p>
          <a:p>
            <a:pPr lvl="1"/>
            <a:r>
              <a:rPr lang="en-US" dirty="0"/>
              <a:t>Transfer Function H(f) = X(f)/P(f) </a:t>
            </a:r>
            <a:r>
              <a:rPr lang="en-US" dirty="0">
                <a:sym typeface="Wingdings" panose="05000000000000000000" pitchFamily="2" charset="2"/>
              </a:rPr>
              <a:t></a:t>
            </a:r>
            <a:r>
              <a:rPr lang="en-US" dirty="0"/>
              <a:t> Resonance Frequency Fs </a:t>
            </a:r>
          </a:p>
          <a:p>
            <a:endParaRPr lang="en-US" dirty="0"/>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pic>
        <p:nvPicPr>
          <p:cNvPr id="7" name="Picture 6" descr="A diagram of a beam&#10;&#10;Description automatically generated">
            <a:extLst>
              <a:ext uri="{FF2B5EF4-FFF2-40B4-BE49-F238E27FC236}">
                <a16:creationId xmlns:a16="http://schemas.microsoft.com/office/drawing/2014/main" id="{FE900746-1AF4-8916-3050-9E3CC507FADA}"/>
              </a:ext>
            </a:extLst>
          </p:cNvPr>
          <p:cNvPicPr>
            <a:picLocks noChangeAspect="1"/>
          </p:cNvPicPr>
          <p:nvPr/>
        </p:nvPicPr>
        <p:blipFill>
          <a:blip r:embed="rId4"/>
          <a:stretch>
            <a:fillRect/>
          </a:stretch>
        </p:blipFill>
        <p:spPr>
          <a:xfrm>
            <a:off x="468431" y="2731453"/>
            <a:ext cx="4183392" cy="3069222"/>
          </a:xfrm>
          <a:prstGeom prst="rect">
            <a:avLst/>
          </a:prstGeom>
        </p:spPr>
      </p:pic>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dirty="0"/>
              <a:t>FAITAL S.p.A. PROPRIETARY AND CONFIDENTIAL</a:t>
            </a:r>
            <a:r>
              <a:rPr lang="en-US" dirty="0"/>
              <a:t> - The information contained here is the exclusive property of </a:t>
            </a:r>
            <a:r>
              <a:rPr lang="en-US" dirty="0" err="1"/>
              <a:t>Faital</a:t>
            </a:r>
            <a:r>
              <a:rPr lang="en-US" dirty="0"/>
              <a:t> S.p.A. This slide shall not be distributed or reproduced without prior written consent of </a:t>
            </a:r>
            <a:r>
              <a:rPr lang="en-US" dirty="0" err="1"/>
              <a:t>Faital</a:t>
            </a:r>
            <a:r>
              <a:rPr lang="en-US" dirty="0"/>
              <a:t> S.p.A.</a:t>
            </a:r>
          </a:p>
        </p:txBody>
      </p:sp>
      <p:sp>
        <p:nvSpPr>
          <p:cNvPr id="2" name="TextBox 1">
            <a:extLst>
              <a:ext uri="{FF2B5EF4-FFF2-40B4-BE49-F238E27FC236}">
                <a16:creationId xmlns:a16="http://schemas.microsoft.com/office/drawing/2014/main" id="{B16EFEC5-2281-AD91-5B64-D053BA17A875}"/>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grpSp>
        <p:nvGrpSpPr>
          <p:cNvPr id="3" name="Group 2">
            <a:extLst>
              <a:ext uri="{FF2B5EF4-FFF2-40B4-BE49-F238E27FC236}">
                <a16:creationId xmlns:a16="http://schemas.microsoft.com/office/drawing/2014/main" id="{154887F7-7203-BBA3-AB5A-0BE022B33164}"/>
              </a:ext>
            </a:extLst>
          </p:cNvPr>
          <p:cNvGrpSpPr/>
          <p:nvPr/>
        </p:nvGrpSpPr>
        <p:grpSpPr>
          <a:xfrm>
            <a:off x="363838" y="935195"/>
            <a:ext cx="10822322" cy="321068"/>
            <a:chOff x="363838" y="935195"/>
            <a:chExt cx="10822322" cy="321068"/>
          </a:xfrm>
        </p:grpSpPr>
        <p:graphicFrame>
          <p:nvGraphicFramePr>
            <p:cNvPr id="4" name="Content Placeholder 1">
              <a:extLst>
                <a:ext uri="{FF2B5EF4-FFF2-40B4-BE49-F238E27FC236}">
                  <a16:creationId xmlns:a16="http://schemas.microsoft.com/office/drawing/2014/main" id="{11A306BA-3C78-BF51-B4D5-A156EE01ED68}"/>
                </a:ext>
              </a:extLst>
            </p:cNvPr>
            <p:cNvGraphicFramePr>
              <a:graphicFrameLocks/>
            </p:cNvGraphicFramePr>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TextBox 4">
              <a:extLst>
                <a:ext uri="{FF2B5EF4-FFF2-40B4-BE49-F238E27FC236}">
                  <a16:creationId xmlns:a16="http://schemas.microsoft.com/office/drawing/2014/main" id="{831268F2-A1EA-45AE-096D-03AEBF40BE20}"/>
                </a:ext>
              </a:extLst>
            </p:cNvPr>
            <p:cNvSpPr txBox="1">
              <a:spLocks/>
            </p:cNvSpPr>
            <p:nvPr/>
          </p:nvSpPr>
          <p:spPr>
            <a:xfrm>
              <a:off x="363838" y="941566"/>
              <a:ext cx="2271100" cy="307777"/>
            </a:xfrm>
            <a:prstGeom prst="rect">
              <a:avLst/>
            </a:prstGeom>
            <a:noFill/>
          </p:spPr>
          <p:txBody>
            <a:bodyPr wrap="square" rtlCol="0">
              <a:spAutoFit/>
            </a:bodyPr>
            <a:lstStyle/>
            <a:p>
              <a:pPr algn="ctr"/>
              <a:r>
                <a:rPr lang="en-US" sz="1400">
                  <a:solidFill>
                    <a:schemeClr val="bg1"/>
                  </a:solidFill>
                </a:rPr>
                <a:t>Analysis of Materials</a:t>
              </a:r>
            </a:p>
          </p:txBody>
        </p:sp>
        <p:sp>
          <p:nvSpPr>
            <p:cNvPr id="6" name="TextBox 5">
              <a:extLst>
                <a:ext uri="{FF2B5EF4-FFF2-40B4-BE49-F238E27FC236}">
                  <a16:creationId xmlns:a16="http://schemas.microsoft.com/office/drawing/2014/main" id="{39FA76FC-2034-6E2B-4B9B-2F99081D175F}"/>
                </a:ext>
              </a:extLst>
            </p:cNvPr>
            <p:cNvSpPr txBox="1">
              <a:spLocks/>
            </p:cNvSpPr>
            <p:nvPr/>
          </p:nvSpPr>
          <p:spPr>
            <a:xfrm>
              <a:off x="2817818" y="935195"/>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8" name="TextBox 7">
              <a:extLst>
                <a:ext uri="{FF2B5EF4-FFF2-40B4-BE49-F238E27FC236}">
                  <a16:creationId xmlns:a16="http://schemas.microsoft.com/office/drawing/2014/main" id="{931699A2-B2D7-0DB0-9FC6-7D9902FBF3F5}"/>
                </a:ext>
              </a:extLst>
            </p:cNvPr>
            <p:cNvSpPr txBox="1">
              <a:spLocks/>
            </p:cNvSpPr>
            <p:nvPr/>
          </p:nvSpPr>
          <p:spPr>
            <a:xfrm>
              <a:off x="5892350" y="941566"/>
              <a:ext cx="2271101" cy="307777"/>
            </a:xfrm>
            <a:prstGeom prst="rect">
              <a:avLst/>
            </a:prstGeom>
            <a:noFill/>
          </p:spPr>
          <p:txBody>
            <a:bodyPr wrap="square" rtlCol="0">
              <a:spAutoFit/>
            </a:bodyPr>
            <a:lstStyle/>
            <a:p>
              <a:pPr algn="ctr"/>
              <a:r>
                <a:rPr lang="en-US" sz="1400">
                  <a:solidFill>
                    <a:schemeClr val="bg1">
                      <a:lumMod val="85000"/>
                    </a:schemeClr>
                  </a:solidFill>
                </a:rPr>
                <a:t>Modeling of Loudspeakers</a:t>
              </a:r>
            </a:p>
          </p:txBody>
        </p:sp>
        <p:sp>
          <p:nvSpPr>
            <p:cNvPr id="10" name="TextBox 9">
              <a:extLst>
                <a:ext uri="{FF2B5EF4-FFF2-40B4-BE49-F238E27FC236}">
                  <a16:creationId xmlns:a16="http://schemas.microsoft.com/office/drawing/2014/main" id="{BAEBFB12-6587-18A6-F153-110A57F97645}"/>
                </a:ext>
              </a:extLst>
            </p:cNvPr>
            <p:cNvSpPr txBox="1">
              <a:spLocks/>
            </p:cNvSpPr>
            <p:nvPr/>
          </p:nvSpPr>
          <p:spPr>
            <a:xfrm>
              <a:off x="8550095" y="938977"/>
              <a:ext cx="2271101" cy="307777"/>
            </a:xfrm>
            <a:prstGeom prst="rect">
              <a:avLst/>
            </a:prstGeom>
            <a:noFill/>
          </p:spPr>
          <p:txBody>
            <a:bodyPr wrap="square" rtlCol="0">
              <a:spAutoFit/>
            </a:bodyPr>
            <a:lstStyle/>
            <a:p>
              <a:pPr algn="ctr"/>
              <a:r>
                <a:rPr lang="en-US" sz="1400">
                  <a:solidFill>
                    <a:schemeClr val="bg1">
                      <a:lumMod val="85000"/>
                    </a:schemeClr>
                  </a:solidFill>
                </a:rPr>
                <a:t>Measurement Verification </a:t>
              </a:r>
            </a:p>
          </p:txBody>
        </p:sp>
      </p:grpSp>
      <p:pic>
        <p:nvPicPr>
          <p:cNvPr id="14" name="Picture 13">
            <a:extLst>
              <a:ext uri="{FF2B5EF4-FFF2-40B4-BE49-F238E27FC236}">
                <a16:creationId xmlns:a16="http://schemas.microsoft.com/office/drawing/2014/main" id="{06EE7A5D-34E3-A54E-0212-3E4456D51F65}"/>
              </a:ext>
            </a:extLst>
          </p:cNvPr>
          <p:cNvPicPr>
            <a:picLocks noChangeAspect="1"/>
          </p:cNvPicPr>
          <p:nvPr/>
        </p:nvPicPr>
        <p:blipFill>
          <a:blip r:embed="rId10"/>
          <a:stretch>
            <a:fillRect/>
          </a:stretch>
        </p:blipFill>
        <p:spPr>
          <a:xfrm>
            <a:off x="4765965" y="2726463"/>
            <a:ext cx="3205266" cy="3074212"/>
          </a:xfrm>
          <a:prstGeom prst="rect">
            <a:avLst/>
          </a:prstGeom>
        </p:spPr>
      </p:pic>
      <p:pic>
        <p:nvPicPr>
          <p:cNvPr id="15" name="Picture 14" descr="A black circle with a hole in the middle and pieces of foam&#10;&#10;Description automatically generated">
            <a:extLst>
              <a:ext uri="{FF2B5EF4-FFF2-40B4-BE49-F238E27FC236}">
                <a16:creationId xmlns:a16="http://schemas.microsoft.com/office/drawing/2014/main" id="{AE3E3084-2AE6-F506-A632-264D40119EA3}"/>
              </a:ext>
            </a:extLst>
          </p:cNvPr>
          <p:cNvPicPr>
            <a:picLocks noChangeAspect="1"/>
          </p:cNvPicPr>
          <p:nvPr/>
        </p:nvPicPr>
        <p:blipFill rotWithShape="1">
          <a:blip r:embed="rId11"/>
          <a:srcRect l="5882" t="5882" r="12206" b="19215"/>
          <a:stretch/>
        </p:blipFill>
        <p:spPr>
          <a:xfrm>
            <a:off x="8296486" y="3125047"/>
            <a:ext cx="3320191" cy="2277044"/>
          </a:xfrm>
          <a:prstGeom prst="rect">
            <a:avLst/>
          </a:prstGeom>
        </p:spPr>
      </p:pic>
    </p:spTree>
    <p:extLst>
      <p:ext uri="{BB962C8B-B14F-4D97-AF65-F5344CB8AC3E}">
        <p14:creationId xmlns:p14="http://schemas.microsoft.com/office/powerpoint/2010/main" val="424774643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dirty="0">
                <a:solidFill>
                  <a:srgbClr val="0179C1"/>
                </a:solidFill>
              </a:rPr>
              <a:t>Cone Material FEM Models</a:t>
            </a:r>
          </a:p>
        </p:txBody>
      </p:sp>
      <p:sp>
        <p:nvSpPr>
          <p:cNvPr id="21" name="Content Placeholder 20">
            <a:extLst>
              <a:ext uri="{FF2B5EF4-FFF2-40B4-BE49-F238E27FC236}">
                <a16:creationId xmlns:a16="http://schemas.microsoft.com/office/drawing/2014/main" id="{14DEF4D8-40F4-A883-41CF-93B383A8D7DA}"/>
              </a:ext>
            </a:extLst>
          </p:cNvPr>
          <p:cNvSpPr>
            <a:spLocks noGrp="1"/>
          </p:cNvSpPr>
          <p:nvPr>
            <p:ph idx="1"/>
          </p:nvPr>
        </p:nvSpPr>
        <p:spPr>
          <a:xfrm>
            <a:off x="424799" y="1453414"/>
            <a:ext cx="11129209" cy="4638628"/>
          </a:xfrm>
        </p:spPr>
        <p:txBody>
          <a:bodyPr/>
          <a:lstStyle/>
          <a:p>
            <a:r>
              <a:rPr lang="en-US" dirty="0"/>
              <a:t>Resonance frequencies were used as input in COMSOL</a:t>
            </a:r>
          </a:p>
          <a:p>
            <a:r>
              <a:rPr lang="en-US" dirty="0"/>
              <a:t>3-D model </a:t>
            </a:r>
          </a:p>
          <a:p>
            <a:r>
              <a:rPr lang="en-US" dirty="0"/>
              <a:t>Eigenfrequency study with optimization node to calculate the materials Young’s modulus.</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26" name="Group 25">
            <a:extLst>
              <a:ext uri="{FF2B5EF4-FFF2-40B4-BE49-F238E27FC236}">
                <a16:creationId xmlns:a16="http://schemas.microsoft.com/office/drawing/2014/main" id="{672443D5-8085-03D9-0B2B-E88216D8A16E}"/>
              </a:ext>
            </a:extLst>
          </p:cNvPr>
          <p:cNvGrpSpPr/>
          <p:nvPr/>
        </p:nvGrpSpPr>
        <p:grpSpPr>
          <a:xfrm>
            <a:off x="383233" y="948485"/>
            <a:ext cx="10802927" cy="326571"/>
            <a:chOff x="383233" y="948485"/>
            <a:chExt cx="10802927" cy="326571"/>
          </a:xfrm>
        </p:grpSpPr>
        <p:graphicFrame>
          <p:nvGraphicFramePr>
            <p:cNvPr id="14" name="Content Placeholder 1">
              <a:extLst>
                <a:ext uri="{FF2B5EF4-FFF2-40B4-BE49-F238E27FC236}">
                  <a16:creationId xmlns:a16="http://schemas.microsoft.com/office/drawing/2014/main" id="{6448E69B-B14F-278C-50A3-862F39CB336C}"/>
                </a:ext>
              </a:extLst>
            </p:cNvPr>
            <p:cNvGraphicFramePr>
              <a:graphicFrameLocks/>
            </p:cNvGraphicFramePr>
            <p:nvPr>
              <p:extLst>
                <p:ext uri="{D42A27DB-BD31-4B8C-83A1-F6EECF244321}">
                  <p14:modId xmlns:p14="http://schemas.microsoft.com/office/powerpoint/2010/main" val="2137214072"/>
                </p:ext>
              </p:extLst>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TextBox 14">
              <a:extLst>
                <a:ext uri="{FF2B5EF4-FFF2-40B4-BE49-F238E27FC236}">
                  <a16:creationId xmlns:a16="http://schemas.microsoft.com/office/drawing/2014/main" id="{EB3B84A3-E3C1-2061-E90E-9ADA675BA09A}"/>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17" name="TextBox 16">
              <a:extLst>
                <a:ext uri="{FF2B5EF4-FFF2-40B4-BE49-F238E27FC236}">
                  <a16:creationId xmlns:a16="http://schemas.microsoft.com/office/drawing/2014/main" id="{56C27499-102E-A092-B580-4D7DEB1D04FC}"/>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solidFill>
                </a:rPr>
                <a:t>FEM Optimization of Properties</a:t>
              </a:r>
            </a:p>
          </p:txBody>
        </p:sp>
        <p:sp>
          <p:nvSpPr>
            <p:cNvPr id="18" name="TextBox 17">
              <a:extLst>
                <a:ext uri="{FF2B5EF4-FFF2-40B4-BE49-F238E27FC236}">
                  <a16:creationId xmlns:a16="http://schemas.microsoft.com/office/drawing/2014/main" id="{BBC0672F-58A3-7B9B-4B57-8059CB5B97EF}"/>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a:solidFill>
                    <a:schemeClr val="bg1">
                      <a:lumMod val="85000"/>
                    </a:schemeClr>
                  </a:solidFill>
                </a:rPr>
                <a:t>Modeling of Loudspeakers</a:t>
              </a:r>
            </a:p>
          </p:txBody>
        </p:sp>
        <p:sp>
          <p:nvSpPr>
            <p:cNvPr id="23" name="TextBox 22">
              <a:extLst>
                <a:ext uri="{FF2B5EF4-FFF2-40B4-BE49-F238E27FC236}">
                  <a16:creationId xmlns:a16="http://schemas.microsoft.com/office/drawing/2014/main" id="{9D5374B3-A8FC-9BC6-459C-8AF410E6CC7C}"/>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lumMod val="85000"/>
                    </a:schemeClr>
                  </a:solidFill>
                </a:rPr>
                <a:t>Measurement Verification </a:t>
              </a:r>
            </a:p>
          </p:txBody>
        </p:sp>
      </p:grpSp>
      <p:pic>
        <p:nvPicPr>
          <p:cNvPr id="10" name="Picture 9">
            <a:extLst>
              <a:ext uri="{FF2B5EF4-FFF2-40B4-BE49-F238E27FC236}">
                <a16:creationId xmlns:a16="http://schemas.microsoft.com/office/drawing/2014/main" id="{08A7374C-50A0-F615-C300-BCD32BFD9EE0}"/>
              </a:ext>
            </a:extLst>
          </p:cNvPr>
          <p:cNvPicPr>
            <a:picLocks noChangeAspect="1"/>
          </p:cNvPicPr>
          <p:nvPr/>
        </p:nvPicPr>
        <p:blipFill>
          <a:blip r:embed="rId8"/>
          <a:stretch>
            <a:fillRect/>
          </a:stretch>
        </p:blipFill>
        <p:spPr>
          <a:xfrm>
            <a:off x="5555266" y="2700382"/>
            <a:ext cx="4135060" cy="1457235"/>
          </a:xfrm>
          <a:prstGeom prst="rect">
            <a:avLst/>
          </a:prstGeom>
        </p:spPr>
      </p:pic>
      <p:pic>
        <p:nvPicPr>
          <p:cNvPr id="16" name="Picture 15" descr="A graph of a graph&#10;&#10;Description automatically generated with medium confidence">
            <a:extLst>
              <a:ext uri="{FF2B5EF4-FFF2-40B4-BE49-F238E27FC236}">
                <a16:creationId xmlns:a16="http://schemas.microsoft.com/office/drawing/2014/main" id="{74CCFEDF-1F62-7A07-BAE8-EAB3EBAC9F94}"/>
              </a:ext>
            </a:extLst>
          </p:cNvPr>
          <p:cNvPicPr>
            <a:picLocks noChangeAspect="1"/>
          </p:cNvPicPr>
          <p:nvPr/>
        </p:nvPicPr>
        <p:blipFill>
          <a:blip r:embed="rId9"/>
          <a:stretch>
            <a:fillRect/>
          </a:stretch>
        </p:blipFill>
        <p:spPr>
          <a:xfrm>
            <a:off x="963577" y="2587644"/>
            <a:ext cx="4052912" cy="3504398"/>
          </a:xfrm>
          <a:prstGeom prst="rect">
            <a:avLst/>
          </a:prstGeom>
        </p:spPr>
      </p:pic>
      <p:sp>
        <p:nvSpPr>
          <p:cNvPr id="2" name="TextBox 1">
            <a:extLst>
              <a:ext uri="{FF2B5EF4-FFF2-40B4-BE49-F238E27FC236}">
                <a16:creationId xmlns:a16="http://schemas.microsoft.com/office/drawing/2014/main" id="{490F0EB3-19DA-722F-C3E8-6E7B194B45E2}"/>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spTree>
    <p:extLst>
      <p:ext uri="{BB962C8B-B14F-4D97-AF65-F5344CB8AC3E}">
        <p14:creationId xmlns:p14="http://schemas.microsoft.com/office/powerpoint/2010/main" val="16394674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a:solidFill>
                  <a:srgbClr val="0179C1"/>
                </a:solidFill>
              </a:rPr>
              <a:t>Surround Material FEM Models</a:t>
            </a:r>
          </a:p>
        </p:txBody>
      </p:sp>
      <p:sp>
        <p:nvSpPr>
          <p:cNvPr id="21" name="Content Placeholder 20">
            <a:extLst>
              <a:ext uri="{FF2B5EF4-FFF2-40B4-BE49-F238E27FC236}">
                <a16:creationId xmlns:a16="http://schemas.microsoft.com/office/drawing/2014/main" id="{14DEF4D8-40F4-A883-41CF-93B383A8D7DA}"/>
              </a:ext>
            </a:extLst>
          </p:cNvPr>
          <p:cNvSpPr>
            <a:spLocks noGrp="1"/>
          </p:cNvSpPr>
          <p:nvPr>
            <p:ph idx="1"/>
          </p:nvPr>
        </p:nvSpPr>
        <p:spPr/>
        <p:txBody>
          <a:bodyPr/>
          <a:lstStyle/>
          <a:p>
            <a:r>
              <a:rPr lang="en-US" sz="1800" dirty="0"/>
              <a:t>COMSOL model (2-D axisymmetric model) to find the surround Young’s </a:t>
            </a:r>
            <a:r>
              <a:rPr lang="en-US" dirty="0"/>
              <a:t>m</a:t>
            </a:r>
            <a:r>
              <a:rPr lang="en-US" sz="1800" dirty="0"/>
              <a:t>odulus.</a:t>
            </a:r>
          </a:p>
          <a:p>
            <a:r>
              <a:rPr lang="en-US" dirty="0"/>
              <a:t>Eigenfrequency study with optimization node to calculate the materials Young’s modulus.</a:t>
            </a:r>
          </a:p>
          <a:p>
            <a:endParaRPr lang="en-US" sz="1800" dirty="0"/>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pic>
        <p:nvPicPr>
          <p:cNvPr id="7" name="Picture 6" descr="A black background with a curved object&#10;&#10;Description automatically generated">
            <a:extLst>
              <a:ext uri="{FF2B5EF4-FFF2-40B4-BE49-F238E27FC236}">
                <a16:creationId xmlns:a16="http://schemas.microsoft.com/office/drawing/2014/main" id="{636D6112-4C3D-5D9B-ABF1-8FD86F7424F7}"/>
              </a:ext>
            </a:extLst>
          </p:cNvPr>
          <p:cNvPicPr>
            <a:picLocks noChangeAspect="1"/>
          </p:cNvPicPr>
          <p:nvPr/>
        </p:nvPicPr>
        <p:blipFill>
          <a:blip r:embed="rId3"/>
          <a:stretch>
            <a:fillRect/>
          </a:stretch>
        </p:blipFill>
        <p:spPr>
          <a:xfrm>
            <a:off x="862094" y="2508644"/>
            <a:ext cx="3911447" cy="3382077"/>
          </a:xfrm>
          <a:prstGeom prst="rect">
            <a:avLst/>
          </a:prstGeom>
        </p:spPr>
      </p:pic>
      <p:pic>
        <p:nvPicPr>
          <p:cNvPr id="25" name="Picture 24">
            <a:extLst>
              <a:ext uri="{FF2B5EF4-FFF2-40B4-BE49-F238E27FC236}">
                <a16:creationId xmlns:a16="http://schemas.microsoft.com/office/drawing/2014/main" id="{F88686E5-7D05-3001-4852-B756A43DDA88}"/>
              </a:ext>
            </a:extLst>
          </p:cNvPr>
          <p:cNvPicPr>
            <a:picLocks noChangeAspect="1"/>
          </p:cNvPicPr>
          <p:nvPr/>
        </p:nvPicPr>
        <p:blipFill>
          <a:blip r:embed="rId4"/>
          <a:stretch>
            <a:fillRect/>
          </a:stretch>
        </p:blipFill>
        <p:spPr>
          <a:xfrm>
            <a:off x="5210837" y="2246892"/>
            <a:ext cx="4782699" cy="4135417"/>
          </a:xfrm>
          <a:prstGeom prst="rect">
            <a:avLst/>
          </a:prstGeom>
        </p:spPr>
      </p:pic>
      <p:grpSp>
        <p:nvGrpSpPr>
          <p:cNvPr id="27" name="Group 26">
            <a:extLst>
              <a:ext uri="{FF2B5EF4-FFF2-40B4-BE49-F238E27FC236}">
                <a16:creationId xmlns:a16="http://schemas.microsoft.com/office/drawing/2014/main" id="{11154D5A-7846-CA30-626C-C93EEC9E9A79}"/>
              </a:ext>
            </a:extLst>
          </p:cNvPr>
          <p:cNvGrpSpPr/>
          <p:nvPr/>
        </p:nvGrpSpPr>
        <p:grpSpPr>
          <a:xfrm>
            <a:off x="383233" y="948485"/>
            <a:ext cx="10802927" cy="326571"/>
            <a:chOff x="383233" y="948485"/>
            <a:chExt cx="10802927" cy="326571"/>
          </a:xfrm>
        </p:grpSpPr>
        <p:graphicFrame>
          <p:nvGraphicFramePr>
            <p:cNvPr id="28" name="Content Placeholder 1">
              <a:extLst>
                <a:ext uri="{FF2B5EF4-FFF2-40B4-BE49-F238E27FC236}">
                  <a16:creationId xmlns:a16="http://schemas.microsoft.com/office/drawing/2014/main" id="{60862DB2-75F6-DA17-498E-9C32D2C9AF43}"/>
                </a:ext>
              </a:extLst>
            </p:cNvPr>
            <p:cNvGraphicFramePr>
              <a:graphicFrameLocks/>
            </p:cNvGraphicFramePr>
            <p:nvPr>
              <p:extLst>
                <p:ext uri="{D42A27DB-BD31-4B8C-83A1-F6EECF244321}">
                  <p14:modId xmlns:p14="http://schemas.microsoft.com/office/powerpoint/2010/main" val="4117924658"/>
                </p:ext>
              </p:extLst>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29" name="TextBox 28">
              <a:extLst>
                <a:ext uri="{FF2B5EF4-FFF2-40B4-BE49-F238E27FC236}">
                  <a16:creationId xmlns:a16="http://schemas.microsoft.com/office/drawing/2014/main" id="{C61E565E-BDA8-A0F6-8B6F-682E4809B35C}"/>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dirty="0">
                  <a:solidFill>
                    <a:schemeClr val="bg1">
                      <a:lumMod val="85000"/>
                    </a:schemeClr>
                  </a:solidFill>
                </a:rPr>
                <a:t>Analysis of Materials</a:t>
              </a:r>
            </a:p>
          </p:txBody>
        </p:sp>
        <p:sp>
          <p:nvSpPr>
            <p:cNvPr id="30" name="TextBox 29">
              <a:extLst>
                <a:ext uri="{FF2B5EF4-FFF2-40B4-BE49-F238E27FC236}">
                  <a16:creationId xmlns:a16="http://schemas.microsoft.com/office/drawing/2014/main" id="{DC5BA40C-0EE1-0EFC-43B2-D29E838C2D87}"/>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solidFill>
                </a:rPr>
                <a:t>FEM Optimization of Properties</a:t>
              </a:r>
            </a:p>
          </p:txBody>
        </p:sp>
        <p:sp>
          <p:nvSpPr>
            <p:cNvPr id="31" name="TextBox 30">
              <a:extLst>
                <a:ext uri="{FF2B5EF4-FFF2-40B4-BE49-F238E27FC236}">
                  <a16:creationId xmlns:a16="http://schemas.microsoft.com/office/drawing/2014/main" id="{C2A27EFA-9066-6CB6-046A-225A12401E26}"/>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a:solidFill>
                    <a:schemeClr val="bg1">
                      <a:lumMod val="85000"/>
                    </a:schemeClr>
                  </a:solidFill>
                </a:rPr>
                <a:t>Modeling of Loudspeakers</a:t>
              </a:r>
            </a:p>
          </p:txBody>
        </p:sp>
        <p:sp>
          <p:nvSpPr>
            <p:cNvPr id="32" name="TextBox 31">
              <a:extLst>
                <a:ext uri="{FF2B5EF4-FFF2-40B4-BE49-F238E27FC236}">
                  <a16:creationId xmlns:a16="http://schemas.microsoft.com/office/drawing/2014/main" id="{C122222B-554D-829F-52F9-71965E6742E5}"/>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lumMod val="85000"/>
                    </a:schemeClr>
                  </a:solidFill>
                </a:rPr>
                <a:t>Measurement Verification </a:t>
              </a:r>
            </a:p>
          </p:txBody>
        </p:sp>
      </p:grpSp>
      <p:sp>
        <p:nvSpPr>
          <p:cNvPr id="2" name="TextBox 1">
            <a:extLst>
              <a:ext uri="{FF2B5EF4-FFF2-40B4-BE49-F238E27FC236}">
                <a16:creationId xmlns:a16="http://schemas.microsoft.com/office/drawing/2014/main" id="{26135DDE-B3F4-2E60-D337-A993CCFB227D}"/>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spTree>
    <p:extLst>
      <p:ext uri="{BB962C8B-B14F-4D97-AF65-F5344CB8AC3E}">
        <p14:creationId xmlns:p14="http://schemas.microsoft.com/office/powerpoint/2010/main" val="172646047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a:extLst>
              <a:ext uri="{FF2B5EF4-FFF2-40B4-BE49-F238E27FC236}">
                <a16:creationId xmlns:a16="http://schemas.microsoft.com/office/drawing/2014/main" id="{DA82B712-9BC5-097F-7E34-625284795616}"/>
              </a:ext>
            </a:extLst>
          </p:cNvPr>
          <p:cNvSpPr>
            <a:spLocks noGrp="1"/>
          </p:cNvSpPr>
          <p:nvPr>
            <p:ph type="title"/>
          </p:nvPr>
        </p:nvSpPr>
        <p:spPr>
          <a:xfrm>
            <a:off x="424800" y="432000"/>
            <a:ext cx="10510040" cy="464925"/>
          </a:xfrm>
        </p:spPr>
        <p:txBody>
          <a:bodyPr/>
          <a:lstStyle/>
          <a:p>
            <a:r>
              <a:rPr lang="en-US">
                <a:solidFill>
                  <a:srgbClr val="0179C1"/>
                </a:solidFill>
              </a:rPr>
              <a:t>Loudspeaker Selection</a:t>
            </a:r>
          </a:p>
        </p:txBody>
      </p:sp>
      <p:cxnSp>
        <p:nvCxnSpPr>
          <p:cNvPr id="20" name="Straight Connector 19">
            <a:extLst>
              <a:ext uri="{FF2B5EF4-FFF2-40B4-BE49-F238E27FC236}">
                <a16:creationId xmlns:a16="http://schemas.microsoft.com/office/drawing/2014/main" id="{44BCAD7A-8BD8-32AE-241E-D4012092FF80}"/>
              </a:ext>
            </a:extLst>
          </p:cNvPr>
          <p:cNvCxnSpPr>
            <a:cxnSpLocks/>
          </p:cNvCxnSpPr>
          <p:nvPr/>
        </p:nvCxnSpPr>
        <p:spPr>
          <a:xfrm>
            <a:off x="10737651" y="6382309"/>
            <a:ext cx="0" cy="318037"/>
          </a:xfrm>
          <a:prstGeom prst="line">
            <a:avLst/>
          </a:prstGeom>
        </p:spPr>
        <p:style>
          <a:lnRef idx="2">
            <a:schemeClr val="accent1"/>
          </a:lnRef>
          <a:fillRef idx="0">
            <a:schemeClr val="accent1"/>
          </a:fillRef>
          <a:effectRef idx="1">
            <a:schemeClr val="accent1"/>
          </a:effectRef>
          <a:fontRef idx="minor">
            <a:schemeClr val="tx1"/>
          </a:fontRef>
        </p:style>
      </p:cxnSp>
      <p:sp>
        <p:nvSpPr>
          <p:cNvPr id="12" name="Segnaposto piè di pagina 32">
            <a:extLst>
              <a:ext uri="{FF2B5EF4-FFF2-40B4-BE49-F238E27FC236}">
                <a16:creationId xmlns:a16="http://schemas.microsoft.com/office/drawing/2014/main" id="{1160223C-6A15-E0A9-5629-92640DFF8107}"/>
              </a:ext>
            </a:extLst>
          </p:cNvPr>
          <p:cNvSpPr>
            <a:spLocks noGrp="1"/>
          </p:cNvSpPr>
          <p:nvPr>
            <p:ph type="ftr" sz="quarter" idx="21"/>
          </p:nvPr>
        </p:nvSpPr>
        <p:spPr>
          <a:xfrm>
            <a:off x="637981" y="6382309"/>
            <a:ext cx="6100749" cy="318037"/>
          </a:xfrm>
        </p:spPr>
        <p:txBody>
          <a:bodyPr anchor="ctr"/>
          <a:lstStyle>
            <a:lvl1pPr algn="l">
              <a:defRPr sz="800"/>
            </a:lvl1pPr>
          </a:lstStyle>
          <a:p>
            <a:r>
              <a:rPr lang="en-US" b="1"/>
              <a:t>FAITAL S.p.A. PROPRIETARY AND CONFIDENTIAL</a:t>
            </a:r>
            <a:r>
              <a:rPr lang="en-US"/>
              <a:t> - The information contained here is the exclusive property of Faital </a:t>
            </a:r>
            <a:r>
              <a:rPr lang="en-US" err="1"/>
              <a:t>S.p.</a:t>
            </a:r>
            <a:r>
              <a:rPr lang="en-US"/>
              <a:t> A . This slide shall not be distributed or reproduced without prior written consent of Faital S.p.A.</a:t>
            </a:r>
          </a:p>
        </p:txBody>
      </p:sp>
      <p:grpSp>
        <p:nvGrpSpPr>
          <p:cNvPr id="27" name="Group 26">
            <a:extLst>
              <a:ext uri="{FF2B5EF4-FFF2-40B4-BE49-F238E27FC236}">
                <a16:creationId xmlns:a16="http://schemas.microsoft.com/office/drawing/2014/main" id="{11154D5A-7846-CA30-626C-C93EEC9E9A79}"/>
              </a:ext>
            </a:extLst>
          </p:cNvPr>
          <p:cNvGrpSpPr/>
          <p:nvPr/>
        </p:nvGrpSpPr>
        <p:grpSpPr>
          <a:xfrm>
            <a:off x="383233" y="948485"/>
            <a:ext cx="10802927" cy="326571"/>
            <a:chOff x="383233" y="948485"/>
            <a:chExt cx="10802927" cy="326571"/>
          </a:xfrm>
        </p:grpSpPr>
        <p:graphicFrame>
          <p:nvGraphicFramePr>
            <p:cNvPr id="28" name="Content Placeholder 1">
              <a:extLst>
                <a:ext uri="{FF2B5EF4-FFF2-40B4-BE49-F238E27FC236}">
                  <a16:creationId xmlns:a16="http://schemas.microsoft.com/office/drawing/2014/main" id="{60862DB2-75F6-DA17-498E-9C32D2C9AF43}"/>
                </a:ext>
              </a:extLst>
            </p:cNvPr>
            <p:cNvGraphicFramePr>
              <a:graphicFrameLocks/>
            </p:cNvGraphicFramePr>
            <p:nvPr>
              <p:extLst>
                <p:ext uri="{D42A27DB-BD31-4B8C-83A1-F6EECF244321}">
                  <p14:modId xmlns:p14="http://schemas.microsoft.com/office/powerpoint/2010/main" val="3541472863"/>
                </p:ext>
              </p:extLst>
            </p:nvPr>
          </p:nvGraphicFramePr>
          <p:xfrm>
            <a:off x="424798" y="948485"/>
            <a:ext cx="10761362" cy="30777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9" name="TextBox 28">
              <a:extLst>
                <a:ext uri="{FF2B5EF4-FFF2-40B4-BE49-F238E27FC236}">
                  <a16:creationId xmlns:a16="http://schemas.microsoft.com/office/drawing/2014/main" id="{C61E565E-BDA8-A0F6-8B6F-682E4809B35C}"/>
                </a:ext>
              </a:extLst>
            </p:cNvPr>
            <p:cNvSpPr txBox="1">
              <a:spLocks/>
            </p:cNvSpPr>
            <p:nvPr/>
          </p:nvSpPr>
          <p:spPr>
            <a:xfrm>
              <a:off x="383233" y="948486"/>
              <a:ext cx="2271100" cy="307777"/>
            </a:xfrm>
            <a:prstGeom prst="rect">
              <a:avLst/>
            </a:prstGeom>
            <a:noFill/>
          </p:spPr>
          <p:txBody>
            <a:bodyPr wrap="square" rtlCol="0">
              <a:spAutoFit/>
            </a:bodyPr>
            <a:lstStyle/>
            <a:p>
              <a:pPr algn="ctr"/>
              <a:r>
                <a:rPr lang="en-US" sz="1400">
                  <a:solidFill>
                    <a:schemeClr val="bg1">
                      <a:lumMod val="85000"/>
                    </a:schemeClr>
                  </a:solidFill>
                </a:rPr>
                <a:t>Analysis of Materials</a:t>
              </a:r>
            </a:p>
          </p:txBody>
        </p:sp>
        <p:sp>
          <p:nvSpPr>
            <p:cNvPr id="30" name="TextBox 29">
              <a:extLst>
                <a:ext uri="{FF2B5EF4-FFF2-40B4-BE49-F238E27FC236}">
                  <a16:creationId xmlns:a16="http://schemas.microsoft.com/office/drawing/2014/main" id="{DC5BA40C-0EE1-0EFC-43B2-D29E838C2D87}"/>
                </a:ext>
              </a:extLst>
            </p:cNvPr>
            <p:cNvSpPr txBox="1">
              <a:spLocks/>
            </p:cNvSpPr>
            <p:nvPr/>
          </p:nvSpPr>
          <p:spPr>
            <a:xfrm>
              <a:off x="2817818" y="967279"/>
              <a:ext cx="2737448" cy="307777"/>
            </a:xfrm>
            <a:prstGeom prst="rect">
              <a:avLst/>
            </a:prstGeom>
            <a:noFill/>
          </p:spPr>
          <p:txBody>
            <a:bodyPr wrap="square" rtlCol="0">
              <a:spAutoFit/>
            </a:bodyPr>
            <a:lstStyle/>
            <a:p>
              <a:pPr algn="ctr"/>
              <a:r>
                <a:rPr lang="en-US" sz="1400">
                  <a:solidFill>
                    <a:schemeClr val="bg1">
                      <a:lumMod val="85000"/>
                    </a:schemeClr>
                  </a:solidFill>
                </a:rPr>
                <a:t>FEM Optimization of Properties</a:t>
              </a:r>
            </a:p>
          </p:txBody>
        </p:sp>
        <p:sp>
          <p:nvSpPr>
            <p:cNvPr id="31" name="TextBox 30">
              <a:extLst>
                <a:ext uri="{FF2B5EF4-FFF2-40B4-BE49-F238E27FC236}">
                  <a16:creationId xmlns:a16="http://schemas.microsoft.com/office/drawing/2014/main" id="{C2A27EFA-9066-6CB6-046A-225A12401E26}"/>
                </a:ext>
              </a:extLst>
            </p:cNvPr>
            <p:cNvSpPr txBox="1">
              <a:spLocks/>
            </p:cNvSpPr>
            <p:nvPr/>
          </p:nvSpPr>
          <p:spPr>
            <a:xfrm>
              <a:off x="5892350" y="957608"/>
              <a:ext cx="2271101" cy="307777"/>
            </a:xfrm>
            <a:prstGeom prst="rect">
              <a:avLst/>
            </a:prstGeom>
            <a:noFill/>
          </p:spPr>
          <p:txBody>
            <a:bodyPr wrap="square" rtlCol="0">
              <a:spAutoFit/>
            </a:bodyPr>
            <a:lstStyle/>
            <a:p>
              <a:pPr algn="ctr"/>
              <a:r>
                <a:rPr lang="en-US" sz="1400" dirty="0">
                  <a:solidFill>
                    <a:schemeClr val="bg1"/>
                  </a:solidFill>
                </a:rPr>
                <a:t>Modeling of Loudspeakers</a:t>
              </a:r>
            </a:p>
          </p:txBody>
        </p:sp>
        <p:sp>
          <p:nvSpPr>
            <p:cNvPr id="32" name="TextBox 31">
              <a:extLst>
                <a:ext uri="{FF2B5EF4-FFF2-40B4-BE49-F238E27FC236}">
                  <a16:creationId xmlns:a16="http://schemas.microsoft.com/office/drawing/2014/main" id="{C122222B-554D-829F-52F9-71965E6742E5}"/>
                </a:ext>
              </a:extLst>
            </p:cNvPr>
            <p:cNvSpPr txBox="1">
              <a:spLocks/>
            </p:cNvSpPr>
            <p:nvPr/>
          </p:nvSpPr>
          <p:spPr>
            <a:xfrm>
              <a:off x="8550095" y="955019"/>
              <a:ext cx="2271101" cy="307777"/>
            </a:xfrm>
            <a:prstGeom prst="rect">
              <a:avLst/>
            </a:prstGeom>
            <a:noFill/>
          </p:spPr>
          <p:txBody>
            <a:bodyPr wrap="square" rtlCol="0">
              <a:spAutoFit/>
            </a:bodyPr>
            <a:lstStyle/>
            <a:p>
              <a:pPr algn="ctr"/>
              <a:r>
                <a:rPr lang="en-US" sz="1400">
                  <a:solidFill>
                    <a:schemeClr val="bg1">
                      <a:lumMod val="85000"/>
                    </a:schemeClr>
                  </a:solidFill>
                </a:rPr>
                <a:t>Measurement Verification </a:t>
              </a:r>
            </a:p>
          </p:txBody>
        </p:sp>
      </p:grpSp>
      <p:pic>
        <p:nvPicPr>
          <p:cNvPr id="2" name="Content Placeholder 6" descr="A black speaker on a table&#10;&#10;Description automatically generated">
            <a:extLst>
              <a:ext uri="{FF2B5EF4-FFF2-40B4-BE49-F238E27FC236}">
                <a16:creationId xmlns:a16="http://schemas.microsoft.com/office/drawing/2014/main" id="{F890E90C-92D5-8E42-B486-1BDD65366B9E}"/>
              </a:ext>
            </a:extLst>
          </p:cNvPr>
          <p:cNvPicPr>
            <a:picLocks noChangeAspect="1"/>
          </p:cNvPicPr>
          <p:nvPr/>
        </p:nvPicPr>
        <p:blipFill>
          <a:blip r:embed="rId8"/>
          <a:stretch>
            <a:fillRect/>
          </a:stretch>
        </p:blipFill>
        <p:spPr>
          <a:xfrm>
            <a:off x="7967117" y="3614857"/>
            <a:ext cx="2967723" cy="2125663"/>
          </a:xfrm>
          <a:prstGeom prst="rect">
            <a:avLst/>
          </a:prstGeom>
        </p:spPr>
      </p:pic>
      <p:graphicFrame>
        <p:nvGraphicFramePr>
          <p:cNvPr id="3" name="Table 2">
            <a:extLst>
              <a:ext uri="{FF2B5EF4-FFF2-40B4-BE49-F238E27FC236}">
                <a16:creationId xmlns:a16="http://schemas.microsoft.com/office/drawing/2014/main" id="{CE1F5D98-61B3-6385-048D-741DDAC89D7A}"/>
              </a:ext>
            </a:extLst>
          </p:cNvPr>
          <p:cNvGraphicFramePr>
            <a:graphicFrameLocks noGrp="1"/>
          </p:cNvGraphicFramePr>
          <p:nvPr>
            <p:extLst>
              <p:ext uri="{D42A27DB-BD31-4B8C-83A1-F6EECF244321}">
                <p14:modId xmlns:p14="http://schemas.microsoft.com/office/powerpoint/2010/main" val="4271297114"/>
              </p:ext>
            </p:extLst>
          </p:nvPr>
        </p:nvGraphicFramePr>
        <p:xfrm>
          <a:off x="458095" y="1380242"/>
          <a:ext cx="6674400" cy="1993308"/>
        </p:xfrm>
        <a:graphic>
          <a:graphicData uri="http://schemas.openxmlformats.org/drawingml/2006/table">
            <a:tbl>
              <a:tblPr firstRow="1" bandRow="1">
                <a:tableStyleId>{5C22544A-7EE6-4342-B048-85BDC9FD1C3A}</a:tableStyleId>
              </a:tblPr>
              <a:tblGrid>
                <a:gridCol w="1334880">
                  <a:extLst>
                    <a:ext uri="{9D8B030D-6E8A-4147-A177-3AD203B41FA5}">
                      <a16:colId xmlns:a16="http://schemas.microsoft.com/office/drawing/2014/main" val="1369659245"/>
                    </a:ext>
                  </a:extLst>
                </a:gridCol>
                <a:gridCol w="1334880">
                  <a:extLst>
                    <a:ext uri="{9D8B030D-6E8A-4147-A177-3AD203B41FA5}">
                      <a16:colId xmlns:a16="http://schemas.microsoft.com/office/drawing/2014/main" val="1377497780"/>
                    </a:ext>
                  </a:extLst>
                </a:gridCol>
                <a:gridCol w="1334880">
                  <a:extLst>
                    <a:ext uri="{9D8B030D-6E8A-4147-A177-3AD203B41FA5}">
                      <a16:colId xmlns:a16="http://schemas.microsoft.com/office/drawing/2014/main" val="809507097"/>
                    </a:ext>
                  </a:extLst>
                </a:gridCol>
                <a:gridCol w="1334880">
                  <a:extLst>
                    <a:ext uri="{9D8B030D-6E8A-4147-A177-3AD203B41FA5}">
                      <a16:colId xmlns:a16="http://schemas.microsoft.com/office/drawing/2014/main" val="2349994674"/>
                    </a:ext>
                  </a:extLst>
                </a:gridCol>
                <a:gridCol w="1334880">
                  <a:extLst>
                    <a:ext uri="{9D8B030D-6E8A-4147-A177-3AD203B41FA5}">
                      <a16:colId xmlns:a16="http://schemas.microsoft.com/office/drawing/2014/main" val="1871711267"/>
                    </a:ext>
                  </a:extLst>
                </a:gridCol>
              </a:tblGrid>
              <a:tr h="498327">
                <a:tc>
                  <a:txBody>
                    <a:bodyPr/>
                    <a:lstStyle/>
                    <a:p>
                      <a:pPr algn="ctr"/>
                      <a:endParaRPr lang="en-US" sz="1200"/>
                    </a:p>
                  </a:txBody>
                  <a:tcPr anchor="ctr">
                    <a:solidFill>
                      <a:srgbClr val="137DBC"/>
                    </a:solidFill>
                  </a:tcPr>
                </a:tc>
                <a:tc>
                  <a:txBody>
                    <a:bodyPr/>
                    <a:lstStyle/>
                    <a:p>
                      <a:pPr algn="ctr"/>
                      <a:r>
                        <a:rPr lang="en-US" sz="1200"/>
                        <a:t>Cone Material</a:t>
                      </a:r>
                    </a:p>
                  </a:txBody>
                  <a:tcPr anchor="ctr">
                    <a:solidFill>
                      <a:srgbClr val="137DBC"/>
                    </a:solidFill>
                  </a:tcPr>
                </a:tc>
                <a:tc>
                  <a:txBody>
                    <a:bodyPr/>
                    <a:lstStyle/>
                    <a:p>
                      <a:pPr algn="ctr"/>
                      <a:r>
                        <a:rPr lang="en-US" sz="1200"/>
                        <a:t>Surround Material</a:t>
                      </a:r>
                    </a:p>
                  </a:txBody>
                  <a:tcPr anchor="ctr">
                    <a:solidFill>
                      <a:srgbClr val="137DBC"/>
                    </a:solidFill>
                  </a:tcPr>
                </a:tc>
                <a:tc>
                  <a:txBody>
                    <a:bodyPr/>
                    <a:lstStyle/>
                    <a:p>
                      <a:pPr algn="ctr"/>
                      <a:r>
                        <a:rPr lang="en-US" sz="1200"/>
                        <a:t>Diameter</a:t>
                      </a:r>
                    </a:p>
                  </a:txBody>
                  <a:tcPr anchor="ctr">
                    <a:solidFill>
                      <a:srgbClr val="137DBC"/>
                    </a:solidFill>
                  </a:tcPr>
                </a:tc>
                <a:tc>
                  <a:txBody>
                    <a:bodyPr/>
                    <a:lstStyle/>
                    <a:p>
                      <a:pPr algn="ctr"/>
                      <a:r>
                        <a:rPr lang="en-US" sz="1200"/>
                        <a:t>Apex</a:t>
                      </a:r>
                    </a:p>
                  </a:txBody>
                  <a:tcPr anchor="ctr">
                    <a:solidFill>
                      <a:srgbClr val="137DBC"/>
                    </a:solidFill>
                  </a:tcPr>
                </a:tc>
                <a:extLst>
                  <a:ext uri="{0D108BD9-81ED-4DB2-BD59-A6C34878D82A}">
                    <a16:rowId xmlns:a16="http://schemas.microsoft.com/office/drawing/2014/main" val="248369820"/>
                  </a:ext>
                </a:extLst>
              </a:tr>
              <a:tr h="498327">
                <a:tc>
                  <a:txBody>
                    <a:bodyPr/>
                    <a:lstStyle/>
                    <a:p>
                      <a:pPr algn="ctr"/>
                      <a:r>
                        <a:rPr lang="en-US" sz="1200"/>
                        <a:t>Loudspeaker #1</a:t>
                      </a:r>
                    </a:p>
                  </a:txBody>
                  <a:tcPr anchor="ctr"/>
                </a:tc>
                <a:tc>
                  <a:txBody>
                    <a:bodyPr/>
                    <a:lstStyle/>
                    <a:p>
                      <a:pPr algn="ctr"/>
                      <a:r>
                        <a:rPr lang="en-US" sz="1200"/>
                        <a:t>15% Mica Paper filtered</a:t>
                      </a:r>
                    </a:p>
                  </a:txBody>
                  <a:tcPr anchor="ctr"/>
                </a:tc>
                <a:tc>
                  <a:txBody>
                    <a:bodyPr/>
                    <a:lstStyle/>
                    <a:p>
                      <a:pPr algn="ctr"/>
                      <a:r>
                        <a:rPr lang="en-US" sz="1200"/>
                        <a:t>Nitril Rubber </a:t>
                      </a:r>
                    </a:p>
                  </a:txBody>
                  <a:tcPr anchor="ctr"/>
                </a:tc>
                <a:tc>
                  <a:txBody>
                    <a:bodyPr/>
                    <a:lstStyle/>
                    <a:p>
                      <a:pPr algn="ctr"/>
                      <a:r>
                        <a:rPr lang="en-US" sz="1200"/>
                        <a:t>160 mm </a:t>
                      </a:r>
                    </a:p>
                  </a:txBody>
                  <a:tcPr anchor="ctr"/>
                </a:tc>
                <a:tc>
                  <a:txBody>
                    <a:bodyPr/>
                    <a:lstStyle/>
                    <a:p>
                      <a:pPr algn="ctr"/>
                      <a:r>
                        <a:rPr lang="en-US" sz="1200" dirty="0"/>
                        <a:t>Dust Cap</a:t>
                      </a:r>
                    </a:p>
                    <a:p>
                      <a:pPr algn="ctr"/>
                      <a:r>
                        <a:rPr lang="en-US" sz="1200" dirty="0"/>
                        <a:t>(Fiberglass)</a:t>
                      </a:r>
                    </a:p>
                  </a:txBody>
                  <a:tcPr anchor="ctr"/>
                </a:tc>
                <a:extLst>
                  <a:ext uri="{0D108BD9-81ED-4DB2-BD59-A6C34878D82A}">
                    <a16:rowId xmlns:a16="http://schemas.microsoft.com/office/drawing/2014/main" val="1213721772"/>
                  </a:ext>
                </a:extLst>
              </a:tr>
              <a:tr h="498327">
                <a:tc>
                  <a:txBody>
                    <a:bodyPr/>
                    <a:lstStyle/>
                    <a:p>
                      <a:pPr algn="ctr"/>
                      <a:r>
                        <a:rPr lang="en-US" sz="1200"/>
                        <a:t>Loudspeaker #2</a:t>
                      </a:r>
                    </a:p>
                  </a:txBody>
                  <a:tcPr anchor="ctr"/>
                </a:tc>
                <a:tc>
                  <a:txBody>
                    <a:bodyPr/>
                    <a:lstStyle/>
                    <a:p>
                      <a:pPr algn="ctr"/>
                      <a:r>
                        <a:rPr lang="en-US" sz="1200" dirty="0"/>
                        <a:t>Fiber glass</a:t>
                      </a:r>
                    </a:p>
                  </a:txBody>
                  <a:tcPr anchor="ctr"/>
                </a:tc>
                <a:tc>
                  <a:txBody>
                    <a:bodyPr/>
                    <a:lstStyle/>
                    <a:p>
                      <a:pPr algn="ctr"/>
                      <a:r>
                        <a:rPr lang="en-US" sz="1200"/>
                        <a:t>Nitril Rubber</a:t>
                      </a:r>
                    </a:p>
                  </a:txBody>
                  <a:tcPr anchor="ctr"/>
                </a:tc>
                <a:tc>
                  <a:txBody>
                    <a:bodyPr/>
                    <a:lstStyle/>
                    <a:p>
                      <a:pPr algn="ctr"/>
                      <a:r>
                        <a:rPr lang="en-US" sz="1200"/>
                        <a:t>160 mm</a:t>
                      </a:r>
                    </a:p>
                  </a:txBody>
                  <a:tcPr anchor="ctr"/>
                </a:tc>
                <a:tc>
                  <a:txBody>
                    <a:bodyPr/>
                    <a:lstStyle/>
                    <a:p>
                      <a:pPr algn="ctr"/>
                      <a:r>
                        <a:rPr lang="en-US" sz="1200" dirty="0"/>
                        <a:t>Dust Cap (Fiberglass)</a:t>
                      </a:r>
                    </a:p>
                  </a:txBody>
                  <a:tcPr anchor="ctr"/>
                </a:tc>
                <a:extLst>
                  <a:ext uri="{0D108BD9-81ED-4DB2-BD59-A6C34878D82A}">
                    <a16:rowId xmlns:a16="http://schemas.microsoft.com/office/drawing/2014/main" val="73913587"/>
                  </a:ext>
                </a:extLst>
              </a:tr>
              <a:tr h="498327">
                <a:tc>
                  <a:txBody>
                    <a:bodyPr/>
                    <a:lstStyle/>
                    <a:p>
                      <a:pPr algn="ctr"/>
                      <a:r>
                        <a:rPr lang="en-US" sz="1200"/>
                        <a:t>Loudspeaker #3</a:t>
                      </a:r>
                    </a:p>
                  </a:txBody>
                  <a:tcPr anchor="ctr"/>
                </a:tc>
                <a:tc>
                  <a:txBody>
                    <a:bodyPr/>
                    <a:lstStyle/>
                    <a:p>
                      <a:pPr algn="ctr"/>
                      <a:r>
                        <a:rPr lang="en-US" sz="1200"/>
                        <a:t>10% Mica Paper filtered</a:t>
                      </a:r>
                    </a:p>
                  </a:txBody>
                  <a:tcPr anchor="ctr"/>
                </a:tc>
                <a:tc>
                  <a:txBody>
                    <a:bodyPr/>
                    <a:lstStyle/>
                    <a:p>
                      <a:pPr algn="ctr"/>
                      <a:r>
                        <a:rPr lang="en-US" sz="1200"/>
                        <a:t>Polyurethane Foam</a:t>
                      </a:r>
                    </a:p>
                  </a:txBody>
                  <a:tcPr anchor="ctr"/>
                </a:tc>
                <a:tc>
                  <a:txBody>
                    <a:bodyPr/>
                    <a:lstStyle/>
                    <a:p>
                      <a:pPr algn="ctr"/>
                      <a:r>
                        <a:rPr lang="en-US" sz="1200" dirty="0"/>
                        <a:t>130 mm</a:t>
                      </a:r>
                    </a:p>
                  </a:txBody>
                  <a:tcPr anchor="ctr"/>
                </a:tc>
                <a:tc>
                  <a:txBody>
                    <a:bodyPr/>
                    <a:lstStyle/>
                    <a:p>
                      <a:pPr algn="ctr"/>
                      <a:r>
                        <a:rPr lang="en-US" sz="1200" dirty="0"/>
                        <a:t>Whizzer</a:t>
                      </a:r>
                    </a:p>
                  </a:txBody>
                  <a:tcPr anchor="ctr"/>
                </a:tc>
                <a:extLst>
                  <a:ext uri="{0D108BD9-81ED-4DB2-BD59-A6C34878D82A}">
                    <a16:rowId xmlns:a16="http://schemas.microsoft.com/office/drawing/2014/main" val="3390027275"/>
                  </a:ext>
                </a:extLst>
              </a:tr>
            </a:tbl>
          </a:graphicData>
        </a:graphic>
      </p:graphicFrame>
      <p:sp>
        <p:nvSpPr>
          <p:cNvPr id="4" name="TextBox 3">
            <a:extLst>
              <a:ext uri="{FF2B5EF4-FFF2-40B4-BE49-F238E27FC236}">
                <a16:creationId xmlns:a16="http://schemas.microsoft.com/office/drawing/2014/main" id="{61BAF38A-E6FD-5BAF-A598-6CFEA8F2CD50}"/>
              </a:ext>
            </a:extLst>
          </p:cNvPr>
          <p:cNvSpPr txBox="1"/>
          <p:nvPr/>
        </p:nvSpPr>
        <p:spPr>
          <a:xfrm>
            <a:off x="8436565" y="5744198"/>
            <a:ext cx="2028825" cy="369332"/>
          </a:xfrm>
          <a:prstGeom prst="rect">
            <a:avLst/>
          </a:prstGeom>
          <a:noFill/>
        </p:spPr>
        <p:txBody>
          <a:bodyPr wrap="square" rtlCol="0">
            <a:spAutoFit/>
          </a:bodyPr>
          <a:lstStyle/>
          <a:p>
            <a:pPr algn="ctr"/>
            <a:r>
              <a:rPr lang="en-US" dirty="0">
                <a:solidFill>
                  <a:srgbClr val="44536A"/>
                </a:solidFill>
                <a:latin typeface="Futura Medium" panose="020B0602020204020303" pitchFamily="34" charset="-79"/>
                <a:cs typeface="Futura Medium" panose="020B0602020204020303" pitchFamily="34" charset="-79"/>
              </a:rPr>
              <a:t>Loudspeaker #3 </a:t>
            </a:r>
          </a:p>
        </p:txBody>
      </p:sp>
      <p:sp>
        <p:nvSpPr>
          <p:cNvPr id="5" name="TextBox 4">
            <a:extLst>
              <a:ext uri="{FF2B5EF4-FFF2-40B4-BE49-F238E27FC236}">
                <a16:creationId xmlns:a16="http://schemas.microsoft.com/office/drawing/2014/main" id="{88D71E93-51D2-2F3D-3130-24A06ACFB06E}"/>
              </a:ext>
            </a:extLst>
          </p:cNvPr>
          <p:cNvSpPr txBox="1"/>
          <p:nvPr/>
        </p:nvSpPr>
        <p:spPr>
          <a:xfrm>
            <a:off x="4536059" y="5797161"/>
            <a:ext cx="2028825" cy="369332"/>
          </a:xfrm>
          <a:prstGeom prst="rect">
            <a:avLst/>
          </a:prstGeom>
          <a:noFill/>
        </p:spPr>
        <p:txBody>
          <a:bodyPr wrap="square" rtlCol="0">
            <a:spAutoFit/>
          </a:bodyPr>
          <a:lstStyle>
            <a:defPPr>
              <a:defRPr lang="en-US"/>
            </a:defPPr>
            <a:lvl1pPr algn="ctr">
              <a:defRPr>
                <a:solidFill>
                  <a:srgbClr val="44536A"/>
                </a:solidFill>
                <a:latin typeface="Futura Medium" panose="020B0602020204020303" pitchFamily="34" charset="-79"/>
                <a:cs typeface="Futura Medium" panose="020B0602020204020303" pitchFamily="34" charset="-79"/>
              </a:defRPr>
            </a:lvl1pPr>
          </a:lstStyle>
          <a:p>
            <a:r>
              <a:rPr lang="en-US" dirty="0"/>
              <a:t>Loudspeaker #2 </a:t>
            </a:r>
          </a:p>
        </p:txBody>
      </p:sp>
      <p:pic>
        <p:nvPicPr>
          <p:cNvPr id="6" name="Picture 5" descr="A black speaker with green wire&#10;&#10;Description automatically generated">
            <a:extLst>
              <a:ext uri="{FF2B5EF4-FFF2-40B4-BE49-F238E27FC236}">
                <a16:creationId xmlns:a16="http://schemas.microsoft.com/office/drawing/2014/main" id="{599A50D0-67C7-C591-3B9E-64F4802B9F65}"/>
              </a:ext>
            </a:extLst>
          </p:cNvPr>
          <p:cNvPicPr>
            <a:picLocks noChangeAspect="1"/>
          </p:cNvPicPr>
          <p:nvPr/>
        </p:nvPicPr>
        <p:blipFill>
          <a:blip r:embed="rId9"/>
          <a:stretch>
            <a:fillRect/>
          </a:stretch>
        </p:blipFill>
        <p:spPr>
          <a:xfrm>
            <a:off x="3973576" y="3614857"/>
            <a:ext cx="3158920" cy="2125663"/>
          </a:xfrm>
          <a:prstGeom prst="rect">
            <a:avLst/>
          </a:prstGeom>
        </p:spPr>
      </p:pic>
      <p:pic>
        <p:nvPicPr>
          <p:cNvPr id="8" name="Picture 7" descr="A black speaker with a red wire&#10;&#10;Description automatically generated">
            <a:extLst>
              <a:ext uri="{FF2B5EF4-FFF2-40B4-BE49-F238E27FC236}">
                <a16:creationId xmlns:a16="http://schemas.microsoft.com/office/drawing/2014/main" id="{928FC2BA-62E3-DF81-6204-421E5B7EF45A}"/>
              </a:ext>
            </a:extLst>
          </p:cNvPr>
          <p:cNvPicPr>
            <a:picLocks noChangeAspect="1"/>
          </p:cNvPicPr>
          <p:nvPr/>
        </p:nvPicPr>
        <p:blipFill>
          <a:blip r:embed="rId10"/>
          <a:stretch>
            <a:fillRect/>
          </a:stretch>
        </p:blipFill>
        <p:spPr>
          <a:xfrm>
            <a:off x="458096" y="3614857"/>
            <a:ext cx="2683082" cy="2125663"/>
          </a:xfrm>
          <a:prstGeom prst="rect">
            <a:avLst/>
          </a:prstGeom>
        </p:spPr>
      </p:pic>
      <p:sp>
        <p:nvSpPr>
          <p:cNvPr id="9" name="TextBox 8">
            <a:extLst>
              <a:ext uri="{FF2B5EF4-FFF2-40B4-BE49-F238E27FC236}">
                <a16:creationId xmlns:a16="http://schemas.microsoft.com/office/drawing/2014/main" id="{FE21A97A-891F-3B44-FCBA-B9E2447C5617}"/>
              </a:ext>
            </a:extLst>
          </p:cNvPr>
          <p:cNvSpPr txBox="1"/>
          <p:nvPr/>
        </p:nvSpPr>
        <p:spPr>
          <a:xfrm>
            <a:off x="686690" y="5713352"/>
            <a:ext cx="2048048" cy="374114"/>
          </a:xfrm>
          <a:prstGeom prst="rect">
            <a:avLst/>
          </a:prstGeom>
          <a:noFill/>
        </p:spPr>
        <p:txBody>
          <a:bodyPr wrap="square" rtlCol="0">
            <a:spAutoFit/>
          </a:bodyPr>
          <a:lstStyle/>
          <a:p>
            <a:pPr algn="ctr"/>
            <a:r>
              <a:rPr lang="en-US" dirty="0">
                <a:solidFill>
                  <a:srgbClr val="44536A"/>
                </a:solidFill>
                <a:latin typeface="Futura Medium" panose="020B0602020204020303" pitchFamily="34" charset="-79"/>
                <a:cs typeface="Futura Medium" panose="020B0602020204020303" pitchFamily="34" charset="-79"/>
              </a:rPr>
              <a:t>Loudspeaker #1</a:t>
            </a:r>
          </a:p>
        </p:txBody>
      </p:sp>
      <p:cxnSp>
        <p:nvCxnSpPr>
          <p:cNvPr id="10" name="Straight Arrow Connector 9">
            <a:extLst>
              <a:ext uri="{FF2B5EF4-FFF2-40B4-BE49-F238E27FC236}">
                <a16:creationId xmlns:a16="http://schemas.microsoft.com/office/drawing/2014/main" id="{D2F6FA15-09AE-38D3-926E-660F453A4A95}"/>
              </a:ext>
            </a:extLst>
          </p:cNvPr>
          <p:cNvCxnSpPr>
            <a:cxnSpLocks/>
          </p:cNvCxnSpPr>
          <p:nvPr/>
        </p:nvCxnSpPr>
        <p:spPr>
          <a:xfrm>
            <a:off x="6869430" y="3243143"/>
            <a:ext cx="2581547" cy="972396"/>
          </a:xfrm>
          <a:prstGeom prst="straightConnector1">
            <a:avLst/>
          </a:prstGeom>
          <a:ln w="38100">
            <a:solidFill>
              <a:srgbClr val="0179C1"/>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A9E0D8A-1873-13AD-DCE2-3243F0016C27}"/>
              </a:ext>
            </a:extLst>
          </p:cNvPr>
          <p:cNvSpPr txBox="1"/>
          <p:nvPr/>
        </p:nvSpPr>
        <p:spPr>
          <a:xfrm rot="2660529">
            <a:off x="11259266" y="237717"/>
            <a:ext cx="1185531" cy="276999"/>
          </a:xfrm>
          <a:prstGeom prst="rect">
            <a:avLst/>
          </a:prstGeom>
          <a:noFill/>
        </p:spPr>
        <p:txBody>
          <a:bodyPr wrap="square" rtlCol="0">
            <a:spAutoFit/>
          </a:bodyPr>
          <a:lstStyle/>
          <a:p>
            <a:pPr algn="ctr"/>
            <a:r>
              <a:rPr lang="en-US" sz="1200" dirty="0">
                <a:solidFill>
                  <a:schemeClr val="bg1"/>
                </a:solidFill>
              </a:rPr>
              <a:t>M&amp;M</a:t>
            </a:r>
          </a:p>
        </p:txBody>
      </p:sp>
    </p:spTree>
    <p:extLst>
      <p:ext uri="{BB962C8B-B14F-4D97-AF65-F5344CB8AC3E}">
        <p14:creationId xmlns:p14="http://schemas.microsoft.com/office/powerpoint/2010/main" val="4863946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
  <TotalTime>12019</TotalTime>
  <Words>4372</Words>
  <Application>Microsoft Macintosh PowerPoint</Application>
  <PresentationFormat>Widescreen</PresentationFormat>
  <Paragraphs>433</Paragraphs>
  <Slides>27</Slides>
  <Notes>26</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27</vt:i4>
      </vt:variant>
    </vt:vector>
  </HeadingPairs>
  <TitlesOfParts>
    <vt:vector size="40" baseType="lpstr">
      <vt:lpstr>.SF NS</vt:lpstr>
      <vt:lpstr>Aptos</vt:lpstr>
      <vt:lpstr>Aptos Display</vt:lpstr>
      <vt:lpstr>Arial</vt:lpstr>
      <vt:lpstr>Calibri</vt:lpstr>
      <vt:lpstr>Cambria Math</vt:lpstr>
      <vt:lpstr>Futura Medium</vt:lpstr>
      <vt:lpstr>Futura Medium</vt:lpstr>
      <vt:lpstr>Oswald Medium</vt:lpstr>
      <vt:lpstr>Segoe UI Web (West European)</vt:lpstr>
      <vt:lpstr>Times New Roman</vt:lpstr>
      <vt:lpstr>Wingdings</vt:lpstr>
      <vt:lpstr>Office Theme</vt:lpstr>
      <vt:lpstr>Advanced FEM Simulation of Loudspeaker Performance:  The Impact of Cone and Surround Materials</vt:lpstr>
      <vt:lpstr>Loudspeaker Components </vt:lpstr>
      <vt:lpstr>Loudspeaker Components </vt:lpstr>
      <vt:lpstr>Motivation and Aim</vt:lpstr>
      <vt:lpstr>Approach</vt:lpstr>
      <vt:lpstr>Klippel®️ Material Parameter Measurement (MPM)</vt:lpstr>
      <vt:lpstr>Cone Material FEM Models</vt:lpstr>
      <vt:lpstr>Surround Material FEM Models</vt:lpstr>
      <vt:lpstr>Loudspeaker Selection</vt:lpstr>
      <vt:lpstr>Loudspeaker FEM Models - Physics</vt:lpstr>
      <vt:lpstr>Loudspeaker FEM Models - Studies</vt:lpstr>
      <vt:lpstr>Physical Loudspeaker Measurements</vt:lpstr>
      <vt:lpstr>Cone Materials</vt:lpstr>
      <vt:lpstr>Loudspeaker #3</vt:lpstr>
      <vt:lpstr>Conclusions</vt:lpstr>
      <vt:lpstr>PowerPoint Presentation</vt:lpstr>
      <vt:lpstr>Loudspeaker #2</vt:lpstr>
      <vt:lpstr>Loudspeaker #1</vt:lpstr>
      <vt:lpstr>Loudspeaker FEM Models - Mesh</vt:lpstr>
      <vt:lpstr>Electro-Mechanical-Acoustical (EMA) Analogies</vt:lpstr>
      <vt:lpstr>Results – Surround Materials</vt:lpstr>
      <vt:lpstr>Results – Loudspeaker #1</vt:lpstr>
      <vt:lpstr>Results – Loudspeaker #1</vt:lpstr>
      <vt:lpstr>Klippel®️ Linear Parameter Measurement (LPM) Module</vt:lpstr>
      <vt:lpstr>Material Samples  </vt:lpstr>
      <vt:lpstr>Cone and Surround Material Measurements</vt:lpstr>
      <vt:lpstr>Future Works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Advanced FEM simulation of Loudspeaker Performance:  The Impact of Cone and Surround Materials</dc:title>
  <dc:creator>Replogle, Adriane</dc:creator>
  <cp:lastModifiedBy>Replogle, Adriane</cp:lastModifiedBy>
  <cp:revision>19</cp:revision>
  <dcterms:created xsi:type="dcterms:W3CDTF">2024-07-02T10:00:45Z</dcterms:created>
  <dcterms:modified xsi:type="dcterms:W3CDTF">2024-10-23T08:18:25Z</dcterms:modified>
</cp:coreProperties>
</file>