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 bookmarkIdSeed="2">
  <p:sldMasterIdLst>
    <p:sldMasterId id="2147483713" r:id="rId4"/>
  </p:sldMasterIdLst>
  <p:notesMasterIdLst>
    <p:notesMasterId r:id="rId35"/>
  </p:notesMasterIdLst>
  <p:handoutMasterIdLst>
    <p:handoutMasterId r:id="rId36"/>
  </p:handoutMasterIdLst>
  <p:sldIdLst>
    <p:sldId id="648" r:id="rId5"/>
    <p:sldId id="742" r:id="rId6"/>
    <p:sldId id="703" r:id="rId7"/>
    <p:sldId id="659" r:id="rId8"/>
    <p:sldId id="692" r:id="rId9"/>
    <p:sldId id="709" r:id="rId10"/>
    <p:sldId id="710" r:id="rId11"/>
    <p:sldId id="712" r:id="rId12"/>
    <p:sldId id="688" r:id="rId13"/>
    <p:sldId id="706" r:id="rId14"/>
    <p:sldId id="660" r:id="rId15"/>
    <p:sldId id="689" r:id="rId16"/>
    <p:sldId id="730" r:id="rId17"/>
    <p:sldId id="733" r:id="rId18"/>
    <p:sldId id="713" r:id="rId19"/>
    <p:sldId id="732" r:id="rId20"/>
    <p:sldId id="714" r:id="rId21"/>
    <p:sldId id="731" r:id="rId22"/>
    <p:sldId id="719" r:id="rId23"/>
    <p:sldId id="734" r:id="rId24"/>
    <p:sldId id="743" r:id="rId25"/>
    <p:sldId id="744" r:id="rId26"/>
    <p:sldId id="718" r:id="rId27"/>
    <p:sldId id="700" r:id="rId28"/>
    <p:sldId id="728" r:id="rId29"/>
    <p:sldId id="725" r:id="rId30"/>
    <p:sldId id="727" r:id="rId31"/>
    <p:sldId id="729" r:id="rId32"/>
    <p:sldId id="739" r:id="rId33"/>
    <p:sldId id="684" r:id="rId3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E9D26B4C-F47B-4C0A-B749-07988613B206}">
          <p14:sldIdLst>
            <p14:sldId id="648"/>
            <p14:sldId id="742"/>
            <p14:sldId id="703"/>
            <p14:sldId id="659"/>
          </p14:sldIdLst>
        </p14:section>
        <p14:section name="Methods" id="{8D3ABCEA-7D99-4426-84E2-C6D9478389EC}">
          <p14:sldIdLst>
            <p14:sldId id="692"/>
            <p14:sldId id="709"/>
            <p14:sldId id="710"/>
            <p14:sldId id="712"/>
          </p14:sldIdLst>
        </p14:section>
        <p14:section name="Model Implementation" id="{24A2588F-2B0B-4CC4-B3EA-5F8367EA6B0C}">
          <p14:sldIdLst>
            <p14:sldId id="688"/>
            <p14:sldId id="706"/>
            <p14:sldId id="660"/>
          </p14:sldIdLst>
        </p14:section>
        <p14:section name="API interface" id="{7256C40F-856C-4A04-80D4-E1D95774516D}">
          <p14:sldIdLst>
            <p14:sldId id="689"/>
            <p14:sldId id="730"/>
            <p14:sldId id="733"/>
            <p14:sldId id="713"/>
            <p14:sldId id="732"/>
            <p14:sldId id="714"/>
            <p14:sldId id="731"/>
            <p14:sldId id="719"/>
            <p14:sldId id="734"/>
            <p14:sldId id="743"/>
            <p14:sldId id="744"/>
            <p14:sldId id="718"/>
            <p14:sldId id="700"/>
            <p14:sldId id="728"/>
            <p14:sldId id="725"/>
            <p14:sldId id="727"/>
            <p14:sldId id="729"/>
            <p14:sldId id="739"/>
            <p14:sldId id="68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00FF"/>
    <a:srgbClr val="B14F9D"/>
    <a:srgbClr val="DFE9F5"/>
    <a:srgbClr val="00FFFF"/>
    <a:srgbClr val="0066FF"/>
    <a:srgbClr val="2FD7FF"/>
    <a:srgbClr val="0000FF"/>
    <a:srgbClr val="00FF00"/>
    <a:srgbClr val="BDB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FAC2CA-5816-4731-9D88-DFD4D4F4957E}" v="12" dt="2024-10-21T12:46:31.118"/>
  </p1510:revLst>
</p1510:revInfo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Stile chi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194" autoAdjust="0"/>
  </p:normalViewPr>
  <p:slideViewPr>
    <p:cSldViewPr snapToGrid="0">
      <p:cViewPr varScale="1">
        <p:scale>
          <a:sx n="82" d="100"/>
          <a:sy n="82" d="100"/>
        </p:scale>
        <p:origin x="140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9BBACF0F-8BBB-4819-A6B7-99E6FA8BC6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BB4B26B-8441-4B14-BE3C-9827631D64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6ECB5-5D90-44FB-8958-B72CDFF2CC7F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3CD44D0-8DEB-4AE1-A28B-442EC966902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8D5403-4791-4876-BBEC-9B1702B2310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A38148-9A90-413A-A608-97D15E6AB65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7386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10/23/2024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Thank you, mister chairman. </a:t>
            </a: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Hello everyone! I’m Angelo Barbagallo </a:t>
            </a:r>
            <a:r>
              <a:rPr lang="it-IT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I </a:t>
            </a:r>
            <a:r>
              <a:rPr lang="it-IT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</a:t>
            </a:r>
            <a:r>
              <a:rPr lang="it-IT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it-IT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mechanical</a:t>
            </a:r>
            <a:r>
              <a:rPr lang="it-IT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it-IT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engineer</a:t>
            </a:r>
            <a:r>
              <a:rPr lang="it-IT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BE-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caetest</a:t>
            </a:r>
            <a:r>
              <a:rPr lang="it-IT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Today I will talk about </a:t>
            </a:r>
            <a:r>
              <a:rPr lang="it-IT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it-IT" sz="1200" b="1" dirty="0"/>
              <a:t> COMSOL App to </a:t>
            </a:r>
            <a:r>
              <a:rPr lang="it-IT" sz="1200" b="1" dirty="0" err="1"/>
              <a:t>analyze</a:t>
            </a:r>
            <a:r>
              <a:rPr lang="it-IT" sz="1200" b="1" dirty="0"/>
              <a:t> </a:t>
            </a:r>
            <a:r>
              <a:rPr lang="it-IT" sz="1200" b="1" dirty="0" err="1"/>
              <a:t>bacteria</a:t>
            </a:r>
            <a:r>
              <a:rPr lang="it-IT" sz="1200" b="1" dirty="0"/>
              <a:t> </a:t>
            </a:r>
            <a:r>
              <a:rPr lang="it-IT" sz="1200" b="1" dirty="0" err="1"/>
              <a:t>lethality</a:t>
            </a:r>
            <a:r>
              <a:rPr lang="it-IT" sz="1200" b="1" dirty="0"/>
              <a:t> </a:t>
            </a:r>
            <a:r>
              <a:rPr lang="it-IT" sz="1200" b="1" dirty="0" err="1"/>
              <a:t>during</a:t>
            </a:r>
            <a:r>
              <a:rPr lang="it-IT" sz="1200" b="1" dirty="0"/>
              <a:t> </a:t>
            </a:r>
            <a:r>
              <a:rPr lang="it-IT" sz="1200" b="1" dirty="0" err="1"/>
              <a:t>sterilization</a:t>
            </a:r>
            <a:r>
              <a:rPr lang="it-IT" sz="1200" b="1" dirty="0"/>
              <a:t> </a:t>
            </a:r>
            <a:r>
              <a:rPr lang="it-IT" sz="1200" b="1" dirty="0" err="1"/>
              <a:t>processes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</a:t>
            </a:r>
          </a:p>
          <a:p>
            <a:pPr marL="171450" lvl="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2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irst, let’s quickly introduce my company.</a:t>
            </a:r>
          </a:p>
          <a:p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417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1"/>
              <a:t>Conductive</a:t>
            </a:r>
            <a:r>
              <a:rPr lang="en-US"/>
              <a:t> </a:t>
            </a:r>
            <a:r>
              <a:rPr lang="en-US" b="1"/>
              <a:t>heat exchange </a:t>
            </a:r>
            <a:r>
              <a:rPr lang="en-US"/>
              <a:t>was </a:t>
            </a:r>
            <a:r>
              <a:rPr lang="en-US" b="1"/>
              <a:t>solved</a:t>
            </a:r>
            <a:r>
              <a:rPr lang="en-US"/>
              <a:t> </a:t>
            </a:r>
            <a:r>
              <a:rPr lang="en-US" b="1"/>
              <a:t>inside</a:t>
            </a:r>
            <a:r>
              <a:rPr lang="en-US"/>
              <a:t> the can</a:t>
            </a:r>
          </a:p>
          <a:p>
            <a:pPr marL="171450" lvl="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1"/>
              <a:t>Convective heat flux </a:t>
            </a:r>
            <a:r>
              <a:rPr lang="en-US"/>
              <a:t>was imposed </a:t>
            </a:r>
            <a:r>
              <a:rPr lang="en-US" b="1"/>
              <a:t>along</a:t>
            </a:r>
            <a:r>
              <a:rPr lang="en-US"/>
              <a:t> the wall of </a:t>
            </a:r>
            <a:r>
              <a:rPr lang="en-US" b="1"/>
              <a:t>the can</a:t>
            </a:r>
            <a:r>
              <a:rPr lang="en-US"/>
              <a:t>, according to the process temperature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  <a:p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33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Checking out our numerical temperature profile with some experimental curves, we archive a </a:t>
            </a:r>
            <a:r>
              <a:rPr lang="en-US" sz="1200" b="1"/>
              <a:t>very</a:t>
            </a:r>
            <a:r>
              <a:rPr lang="en-US" sz="1200"/>
              <a:t> </a:t>
            </a:r>
            <a:r>
              <a:rPr lang="en-US" sz="1200" b="1"/>
              <a:t>good agreement </a:t>
            </a:r>
            <a:r>
              <a:rPr lang="en-US" sz="1200"/>
              <a:t>also in the lethality factor behavior.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181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en-US" sz="1200" b="0" noProof="0" dirty="0"/>
              <a:t>Then,</a:t>
            </a:r>
            <a:r>
              <a:rPr lang="en-US" sz="1200" b="1" noProof="0" dirty="0"/>
              <a:t> application builder </a:t>
            </a:r>
            <a:r>
              <a:rPr lang="en-US" sz="1200" noProof="0" dirty="0"/>
              <a:t>was used to design a </a:t>
            </a:r>
            <a:r>
              <a:rPr lang="en-US" sz="1200" b="1" noProof="0" dirty="0"/>
              <a:t>simplified </a:t>
            </a:r>
            <a:r>
              <a:rPr lang="en-US" sz="1200" noProof="0" dirty="0"/>
              <a:t>interface, in order </a:t>
            </a:r>
            <a:r>
              <a:rPr lang="en-US" sz="1200" b="1" noProof="0" dirty="0"/>
              <a:t>to make simple the use FOR each user</a:t>
            </a:r>
            <a:r>
              <a:rPr lang="en-GB" sz="1200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noProof="0" dirty="0"/>
              <a:t>Several </a:t>
            </a:r>
            <a:r>
              <a:rPr lang="en-US" sz="1200" b="1" noProof="0" dirty="0"/>
              <a:t>methods</a:t>
            </a:r>
            <a:r>
              <a:rPr lang="en-US" sz="1200" noProof="0" dirty="0"/>
              <a:t> and </a:t>
            </a:r>
            <a:r>
              <a:rPr lang="en-US" sz="1200" b="1" noProof="0" dirty="0"/>
              <a:t>form</a:t>
            </a:r>
            <a:r>
              <a:rPr lang="en-US" sz="1200" noProof="0" dirty="0"/>
              <a:t> have been implemented to </a:t>
            </a:r>
            <a:r>
              <a:rPr lang="en-US" sz="1200" b="1" noProof="0" dirty="0"/>
              <a:t>manage</a:t>
            </a:r>
            <a:r>
              <a:rPr lang="en-US" sz="1200" noProof="0" dirty="0"/>
              <a:t> </a:t>
            </a:r>
            <a:r>
              <a:rPr lang="en-GB" sz="1200" dirty="0"/>
              <a:t>the various </a:t>
            </a:r>
            <a:r>
              <a:rPr lang="en-GB" sz="1200" b="1" dirty="0"/>
              <a:t>features</a:t>
            </a:r>
            <a:r>
              <a:rPr lang="en-GB" sz="1200" dirty="0"/>
              <a:t> of the application.</a:t>
            </a:r>
            <a:endParaRPr lang="en-US" sz="1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340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And </a:t>
            </a:r>
            <a:r>
              <a:rPr lang="it-IT" dirty="0" err="1"/>
              <a:t>here</a:t>
            </a:r>
            <a:r>
              <a:rPr lang="it-IT" dirty="0"/>
              <a:t>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the </a:t>
            </a:r>
            <a:r>
              <a:rPr lang="it-IT" b="1" dirty="0" err="1"/>
              <a:t>main</a:t>
            </a:r>
            <a:r>
              <a:rPr lang="it-IT" b="1" dirty="0"/>
              <a:t> window </a:t>
            </a:r>
            <a:r>
              <a:rPr lang="it-IT" dirty="0"/>
              <a:t>of the </a:t>
            </a:r>
            <a:r>
              <a:rPr lang="it-IT" dirty="0" err="1"/>
              <a:t>application</a:t>
            </a:r>
            <a:r>
              <a:rPr lang="it-IT" dirty="0"/>
              <a:t>. </a:t>
            </a:r>
          </a:p>
          <a:p>
            <a:r>
              <a:rPr lang="it-IT" dirty="0" err="1"/>
              <a:t>It’s</a:t>
            </a:r>
            <a:r>
              <a:rPr lang="it-IT" dirty="0"/>
              <a:t> </a:t>
            </a:r>
            <a:r>
              <a:rPr lang="it-IT" dirty="0" err="1"/>
              <a:t>very</a:t>
            </a:r>
            <a:r>
              <a:rPr lang="it-IT" dirty="0"/>
              <a:t> </a:t>
            </a:r>
            <a:r>
              <a:rPr lang="it-IT" dirty="0" err="1"/>
              <a:t>simple</a:t>
            </a:r>
            <a:r>
              <a:rPr lang="it-IT" dirty="0"/>
              <a:t> and intuitive.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dirty="0"/>
              <a:t>In the </a:t>
            </a:r>
            <a:r>
              <a:rPr lang="it-IT" b="1" dirty="0"/>
              <a:t>center</a:t>
            </a:r>
            <a:r>
              <a:rPr lang="it-IT" dirty="0"/>
              <a:t>, the </a:t>
            </a:r>
            <a:r>
              <a:rPr lang="it-IT" b="1" dirty="0"/>
              <a:t>graphics windows</a:t>
            </a:r>
            <a:r>
              <a:rPr lang="it-IT" dirty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dirty="0"/>
              <a:t>In the </a:t>
            </a:r>
            <a:r>
              <a:rPr lang="it-IT" b="1" dirty="0" err="1"/>
              <a:t>left</a:t>
            </a:r>
            <a:r>
              <a:rPr lang="it-IT" b="1" dirty="0"/>
              <a:t> part</a:t>
            </a:r>
            <a:r>
              <a:rPr lang="it-IT" dirty="0"/>
              <a:t>, the </a:t>
            </a:r>
            <a:r>
              <a:rPr lang="it-IT" b="1" dirty="0"/>
              <a:t>setting </a:t>
            </a:r>
            <a:r>
              <a:rPr lang="it-IT" b="1" dirty="0" err="1"/>
              <a:t>tabs</a:t>
            </a:r>
            <a:r>
              <a:rPr lang="it-IT" dirty="0"/>
              <a:t> 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dirty="0"/>
              <a:t>In the </a:t>
            </a:r>
            <a:r>
              <a:rPr lang="it-IT" b="1" dirty="0" err="1"/>
              <a:t>right</a:t>
            </a:r>
            <a:r>
              <a:rPr lang="it-IT" b="1" dirty="0"/>
              <a:t> part</a:t>
            </a:r>
            <a:r>
              <a:rPr lang="it-IT" dirty="0"/>
              <a:t>, the </a:t>
            </a:r>
            <a:r>
              <a:rPr lang="it-IT" b="1" dirty="0" err="1"/>
              <a:t>result</a:t>
            </a:r>
            <a:r>
              <a:rPr lang="it-IT" b="1" dirty="0"/>
              <a:t> </a:t>
            </a:r>
            <a:r>
              <a:rPr lang="it-IT" b="1" dirty="0" err="1"/>
              <a:t>tabs</a:t>
            </a:r>
            <a:r>
              <a:rPr lang="it-IT" b="1" dirty="0"/>
              <a:t>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b="1" dirty="0"/>
              <a:t>I</a:t>
            </a:r>
            <a:r>
              <a:rPr lang="it-IT" dirty="0"/>
              <a:t>n the </a:t>
            </a:r>
            <a:r>
              <a:rPr lang="it-IT" b="1" dirty="0"/>
              <a:t>top part </a:t>
            </a:r>
            <a:r>
              <a:rPr lang="it-IT" dirty="0"/>
              <a:t>a </a:t>
            </a:r>
            <a:r>
              <a:rPr lang="it-IT" b="1" dirty="0"/>
              <a:t>ribbon</a:t>
            </a:r>
            <a:r>
              <a:rPr lang="it-IT" dirty="0"/>
              <a:t> with some </a:t>
            </a:r>
            <a:r>
              <a:rPr lang="it-IT" b="1" dirty="0"/>
              <a:t>utility </a:t>
            </a:r>
            <a:r>
              <a:rPr lang="it-IT" b="1" dirty="0" err="1"/>
              <a:t>button</a:t>
            </a:r>
            <a:r>
              <a:rPr lang="it-IT" b="1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dirty="0" err="1"/>
              <a:t>Let’s</a:t>
            </a:r>
            <a:r>
              <a:rPr lang="it-IT" dirty="0"/>
              <a:t> </a:t>
            </a:r>
            <a:r>
              <a:rPr lang="it-IT" dirty="0" err="1"/>
              <a:t>now</a:t>
            </a:r>
            <a:r>
              <a:rPr lang="it-IT" dirty="0"/>
              <a:t> </a:t>
            </a:r>
            <a:r>
              <a:rPr lang="it-IT" b="1" dirty="0"/>
              <a:t>take a look </a:t>
            </a:r>
            <a:r>
              <a:rPr lang="it-IT" b="1" dirty="0" err="1"/>
              <a:t>at</a:t>
            </a:r>
            <a:r>
              <a:rPr lang="it-IT" b="1" dirty="0"/>
              <a:t> the setting </a:t>
            </a:r>
            <a:r>
              <a:rPr lang="it-IT" b="1" dirty="0" err="1"/>
              <a:t>tabs</a:t>
            </a:r>
            <a:r>
              <a:rPr lang="it-IT" dirty="0"/>
              <a:t>.</a:t>
            </a:r>
            <a:endParaRPr lang="en-US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8206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57F02-CAB7-9EE4-101C-B259934A9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3C6BF31-05A2-C4D3-DB9F-EAF68440170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B67499D-E591-DD59-7510-278C1A395D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The first step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b="1" dirty="0" err="1"/>
              <a:t>geometry</a:t>
            </a:r>
            <a:r>
              <a:rPr lang="it-IT" b="0" dirty="0"/>
              <a:t>. </a:t>
            </a:r>
            <a:r>
              <a:rPr lang="it-IT" b="0" dirty="0" err="1"/>
              <a:t>We</a:t>
            </a:r>
            <a:r>
              <a:rPr lang="it-IT" b="0" dirty="0"/>
              <a:t> </a:t>
            </a:r>
            <a:r>
              <a:rPr lang="it-IT" b="0" dirty="0" err="1"/>
              <a:t>need</a:t>
            </a:r>
            <a:r>
              <a:rPr lang="it-IT" b="0" dirty="0"/>
              <a:t> to </a:t>
            </a:r>
            <a:r>
              <a:rPr lang="it-IT" b="0" dirty="0" err="1"/>
              <a:t>choose</a:t>
            </a:r>
            <a:r>
              <a:rPr lang="it-IT" b="0" dirty="0"/>
              <a:t> </a:t>
            </a:r>
            <a:r>
              <a:rPr lang="en-GB" sz="1200" dirty="0"/>
              <a:t>the </a:t>
            </a:r>
            <a:r>
              <a:rPr lang="en-GB" sz="1200" b="1" dirty="0"/>
              <a:t>shape</a:t>
            </a:r>
            <a:r>
              <a:rPr lang="en-GB" sz="1200" dirty="0"/>
              <a:t> of the </a:t>
            </a:r>
            <a:r>
              <a:rPr lang="en-GB" sz="1200" b="1" dirty="0"/>
              <a:t>container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E85A2F5-E431-7ADC-4AEC-0BD5B83A90F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58599F7-E3E2-EE85-7756-DAA33B45D1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246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73C264-C3C2-4CEB-4A0C-E19746FCFE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F87D9B7-685D-09B8-2797-4182F894F7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72E7449-FA24-0DBF-43C2-D12782C251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/>
              <a:t>We can set </a:t>
            </a:r>
            <a:r>
              <a:rPr lang="en-GB" sz="1200" b="1"/>
              <a:t>cylindrical</a:t>
            </a:r>
            <a:r>
              <a:rPr lang="en-GB" sz="1200"/>
              <a:t> or </a:t>
            </a:r>
            <a:r>
              <a:rPr lang="en-GB" sz="1200" b="1"/>
              <a:t>rectangular</a:t>
            </a:r>
            <a:r>
              <a:rPr lang="en-GB" sz="1200"/>
              <a:t> </a:t>
            </a:r>
            <a:r>
              <a:rPr lang="en-GB" sz="1200" b="1"/>
              <a:t>shapes</a:t>
            </a:r>
            <a:r>
              <a:rPr lang="en-GB" sz="1200"/>
              <a:t>, according to the real form we want to simulate,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/>
              <a:t>or we can </a:t>
            </a:r>
            <a:r>
              <a:rPr lang="en-GB" sz="1200" b="1"/>
              <a:t>import</a:t>
            </a:r>
            <a:r>
              <a:rPr lang="en-GB" sz="1200"/>
              <a:t> a </a:t>
            </a:r>
            <a:r>
              <a:rPr lang="en-GB" sz="1200" b="1"/>
              <a:t>custom-made</a:t>
            </a:r>
            <a:r>
              <a:rPr lang="en-GB" sz="1200"/>
              <a:t> </a:t>
            </a:r>
            <a:r>
              <a:rPr lang="en-GB" sz="1200" b="0"/>
              <a:t>one.</a:t>
            </a:r>
            <a:endParaRPr lang="en-GB" sz="1200"/>
          </a:p>
          <a:p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4B7C034-3EDC-CF24-FDA8-0AE02C2C337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405243E-EC56-7C8C-F071-148EE0EF8F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3774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538E19-69E5-BCBC-CBD2-4B1945FB2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F380F65-3089-8B0A-D153-C1E1F30F7A2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91A214B-12EB-3042-EDC2-F170F3DE8C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The second step is the </a:t>
            </a:r>
            <a:r>
              <a:rPr lang="en-GB" sz="1200" b="1" dirty="0"/>
              <a:t>Material section.</a:t>
            </a:r>
            <a:r>
              <a:rPr lang="it-IT" sz="1200" dirty="0"/>
              <a:t> </a:t>
            </a:r>
            <a:r>
              <a:rPr lang="en-GB" sz="1200" dirty="0"/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We </a:t>
            </a:r>
            <a:r>
              <a:rPr lang="it-IT" sz="1200" dirty="0" err="1"/>
              <a:t>need</a:t>
            </a:r>
            <a:r>
              <a:rPr lang="it-IT" sz="1200" dirty="0"/>
              <a:t> to </a:t>
            </a:r>
            <a:r>
              <a:rPr lang="en-GB" sz="1200" dirty="0"/>
              <a:t>select the type of the </a:t>
            </a:r>
            <a:r>
              <a:rPr lang="en-GB" sz="1200" b="1" dirty="0"/>
              <a:t>container</a:t>
            </a:r>
            <a:r>
              <a:rPr lang="it-IT" sz="1200" b="1" dirty="0"/>
              <a:t> </a:t>
            </a:r>
            <a:r>
              <a:rPr lang="it-IT" sz="1200" b="0" dirty="0"/>
              <a:t>and the </a:t>
            </a:r>
            <a:r>
              <a:rPr lang="it-IT" sz="1200" b="0" dirty="0" err="1"/>
              <a:t>type</a:t>
            </a:r>
            <a:r>
              <a:rPr lang="it-IT" sz="1200" b="0" dirty="0"/>
              <a:t> of the</a:t>
            </a:r>
            <a:r>
              <a:rPr lang="it-IT" sz="1200" b="1" dirty="0"/>
              <a:t> </a:t>
            </a:r>
            <a:r>
              <a:rPr lang="it-IT" sz="1200" b="1" dirty="0" err="1"/>
              <a:t>content</a:t>
            </a:r>
            <a:r>
              <a:rPr lang="it-IT" sz="1200" b="0" dirty="0"/>
              <a:t>, in </a:t>
            </a:r>
            <a:r>
              <a:rPr lang="it-IT" sz="1200" b="0" dirty="0" err="1"/>
              <a:t>order</a:t>
            </a:r>
            <a:r>
              <a:rPr lang="it-IT" sz="1200" b="0" dirty="0"/>
              <a:t> to </a:t>
            </a:r>
            <a:r>
              <a:rPr lang="it-IT" sz="1200" dirty="0" err="1"/>
              <a:t>define</a:t>
            </a:r>
            <a:r>
              <a:rPr lang="it-IT" sz="1200" dirty="0"/>
              <a:t> the </a:t>
            </a:r>
            <a:r>
              <a:rPr lang="it-IT" sz="1200" b="1" dirty="0" err="1"/>
              <a:t>thermal</a:t>
            </a:r>
            <a:r>
              <a:rPr lang="it-IT" sz="1200" b="1" dirty="0"/>
              <a:t> </a:t>
            </a:r>
            <a:r>
              <a:rPr lang="it-IT" sz="1200" b="1" dirty="0" err="1"/>
              <a:t>properties</a:t>
            </a:r>
            <a:r>
              <a:rPr lang="it-IT" sz="1200" b="1" dirty="0"/>
              <a:t> </a:t>
            </a:r>
            <a:r>
              <a:rPr lang="it-IT" sz="1200" dirty="0"/>
              <a:t>of the domain.</a:t>
            </a:r>
            <a:endParaRPr lang="en-GB" sz="12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A3C0F32-C6CC-3A29-1DEE-CA5A6335AE3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B7848BE-309E-EAB1-8622-C7651FF070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0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48FC3E-682A-DFFB-84DE-FF3FE998C2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4568E6D4-8398-6029-DAFD-87129F571E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8D11E4D-D96C-67F3-A46D-C368328C3B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About the </a:t>
            </a:r>
            <a:r>
              <a:rPr lang="en-GB" sz="1200" b="1" dirty="0"/>
              <a:t>container</a:t>
            </a:r>
            <a:r>
              <a:rPr lang="it-IT" sz="1200" b="1" dirty="0"/>
              <a:t> </a:t>
            </a:r>
            <a:r>
              <a:rPr lang="it-IT" sz="1200" b="1" dirty="0" err="1"/>
              <a:t>we</a:t>
            </a:r>
            <a:r>
              <a:rPr lang="it-IT" sz="1200" dirty="0"/>
              <a:t> can: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1200" dirty="0" err="1"/>
              <a:t>select</a:t>
            </a:r>
            <a:r>
              <a:rPr lang="it-IT" sz="1200" dirty="0"/>
              <a:t> a </a:t>
            </a:r>
            <a:r>
              <a:rPr lang="it-IT" sz="1200" dirty="0" err="1"/>
              <a:t>material</a:t>
            </a:r>
            <a:r>
              <a:rPr lang="it-IT" sz="1200" dirty="0"/>
              <a:t> from the </a:t>
            </a:r>
            <a:r>
              <a:rPr lang="it-IT" sz="1200" b="1" dirty="0"/>
              <a:t>library </a:t>
            </a:r>
            <a:r>
              <a:rPr lang="it-IT" sz="1200" dirty="0" err="1"/>
              <a:t>pre-implemented</a:t>
            </a:r>
            <a:r>
              <a:rPr lang="it-IT" sz="1200" dirty="0"/>
              <a:t> (</a:t>
            </a:r>
            <a:r>
              <a:rPr lang="it-IT" sz="1200" dirty="0" err="1"/>
              <a:t>such</a:t>
            </a:r>
            <a:r>
              <a:rPr lang="it-IT" sz="1200" dirty="0"/>
              <a:t> </a:t>
            </a:r>
            <a:r>
              <a:rPr lang="it-IT" sz="1200" dirty="0" err="1"/>
              <a:t>as</a:t>
            </a:r>
            <a:r>
              <a:rPr lang="it-IT" sz="1200" dirty="0"/>
              <a:t> </a:t>
            </a:r>
            <a:r>
              <a:rPr lang="it-IT" sz="1200" dirty="0" err="1"/>
              <a:t>aluminum</a:t>
            </a:r>
            <a:r>
              <a:rPr lang="it-IT" sz="1200" dirty="0"/>
              <a:t>, glass, </a:t>
            </a:r>
            <a:r>
              <a:rPr lang="it-IT" sz="1200" dirty="0" err="1"/>
              <a:t>tinplate</a:t>
            </a:r>
            <a:r>
              <a:rPr lang="it-IT" sz="1200" dirty="0"/>
              <a:t> </a:t>
            </a:r>
            <a:r>
              <a:rPr lang="it-IT" sz="1200" dirty="0" err="1"/>
              <a:t>ecc</a:t>
            </a:r>
            <a:r>
              <a:rPr lang="it-IT" sz="1200" dirty="0"/>
              <a:t>);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1200" dirty="0"/>
              <a:t>Or, in alternative , </a:t>
            </a:r>
            <a:r>
              <a:rPr lang="it-IT" sz="1200" dirty="0" err="1"/>
              <a:t>we</a:t>
            </a:r>
            <a:r>
              <a:rPr lang="it-IT" sz="1200" dirty="0"/>
              <a:t> can </a:t>
            </a:r>
            <a:r>
              <a:rPr lang="it-IT" sz="1200" dirty="0" err="1"/>
              <a:t>insert</a:t>
            </a:r>
            <a:r>
              <a:rPr lang="it-IT" sz="1200" dirty="0"/>
              <a:t> </a:t>
            </a:r>
            <a:r>
              <a:rPr lang="it-IT" sz="1200" b="1" dirty="0"/>
              <a:t>user </a:t>
            </a:r>
            <a:r>
              <a:rPr lang="it-IT" sz="1200" b="1" dirty="0" err="1"/>
              <a:t>defined</a:t>
            </a:r>
            <a:r>
              <a:rPr lang="it-IT" sz="1200" dirty="0"/>
              <a:t> </a:t>
            </a:r>
            <a:r>
              <a:rPr lang="it-IT" sz="1200" dirty="0" err="1"/>
              <a:t>values</a:t>
            </a:r>
            <a:r>
              <a:rPr lang="it-IT" sz="1200" dirty="0"/>
              <a:t> </a:t>
            </a:r>
            <a:r>
              <a:rPr lang="it-IT" sz="1200" dirty="0" err="1"/>
              <a:t>as</a:t>
            </a:r>
            <a:r>
              <a:rPr lang="it-IT" sz="1200" dirty="0"/>
              <a:t> a </a:t>
            </a:r>
            <a:r>
              <a:rPr lang="it-IT" sz="1200" b="1" dirty="0" err="1"/>
              <a:t>constant</a:t>
            </a:r>
            <a:r>
              <a:rPr lang="it-IT" sz="1200" b="1" dirty="0"/>
              <a:t> </a:t>
            </a:r>
            <a:r>
              <a:rPr lang="it-IT" sz="1200" b="1" dirty="0" err="1"/>
              <a:t>parameters</a:t>
            </a:r>
            <a:r>
              <a:rPr lang="it-IT" sz="1200" b="1" dirty="0"/>
              <a:t> </a:t>
            </a:r>
            <a:r>
              <a:rPr lang="it-IT" sz="1200" dirty="0"/>
              <a:t>or </a:t>
            </a:r>
            <a:r>
              <a:rPr lang="it-IT" sz="1200" dirty="0" err="1"/>
              <a:t>as</a:t>
            </a:r>
            <a:r>
              <a:rPr lang="it-IT" sz="1200" dirty="0"/>
              <a:t> a </a:t>
            </a:r>
            <a:r>
              <a:rPr lang="it-IT" sz="1200" b="1" dirty="0" err="1"/>
              <a:t>function</a:t>
            </a:r>
            <a:r>
              <a:rPr lang="it-IT" sz="1200" b="1" dirty="0"/>
              <a:t> of the Temperature</a:t>
            </a:r>
            <a:r>
              <a:rPr lang="it-IT" sz="1200" dirty="0"/>
              <a:t>.</a:t>
            </a:r>
            <a:endParaRPr lang="en-GB" sz="1200" dirty="0"/>
          </a:p>
          <a:p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E55F744-C5FF-3DEA-0622-8D55EDF52B3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5BCE5D1-7A58-E11C-7F1E-1607EA1312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6607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20DD3-8501-2C07-DC9D-469B322AB6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A98C7CC-E9DD-4F29-3278-FFE0E6E97B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86B11E47-9C8B-6A1F-E5CD-029D2BD480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dirty="0" err="1"/>
              <a:t>Even</a:t>
            </a:r>
            <a:r>
              <a:rPr lang="it-IT" sz="1200" dirty="0"/>
              <a:t> for </a:t>
            </a:r>
            <a:r>
              <a:rPr lang="en-GB" sz="1200" dirty="0"/>
              <a:t>the </a:t>
            </a:r>
            <a:r>
              <a:rPr lang="en-GB" sz="1200" b="1" dirty="0"/>
              <a:t>product</a:t>
            </a:r>
            <a:r>
              <a:rPr lang="en-GB" sz="1200" dirty="0"/>
              <a:t> content</a:t>
            </a:r>
            <a:r>
              <a:rPr lang="it-IT" sz="1200" dirty="0"/>
              <a:t>, </a:t>
            </a:r>
            <a:r>
              <a:rPr lang="it-IT" sz="1200" dirty="0" err="1"/>
              <a:t>we</a:t>
            </a:r>
            <a:r>
              <a:rPr lang="it-IT" sz="1200" dirty="0"/>
              <a:t> can </a:t>
            </a:r>
            <a:r>
              <a:rPr lang="it-IT" sz="1200" dirty="0" err="1"/>
              <a:t>choose</a:t>
            </a:r>
            <a:r>
              <a:rPr lang="it-IT" sz="1200" dirty="0"/>
              <a:t> a </a:t>
            </a:r>
            <a:r>
              <a:rPr lang="it-IT" sz="1200" dirty="0" err="1"/>
              <a:t>material</a:t>
            </a:r>
            <a:r>
              <a:rPr lang="it-IT" sz="1200" dirty="0"/>
              <a:t> from the </a:t>
            </a:r>
            <a:r>
              <a:rPr lang="it-IT" sz="1200" b="1" dirty="0" err="1"/>
              <a:t>implemented</a:t>
            </a:r>
            <a:r>
              <a:rPr lang="it-IT" sz="1200" b="1" dirty="0"/>
              <a:t> library</a:t>
            </a:r>
            <a:r>
              <a:rPr lang="en-GB" sz="1200" b="1" dirty="0"/>
              <a:t> </a:t>
            </a:r>
            <a:r>
              <a:rPr lang="it-IT" sz="1200" dirty="0"/>
              <a:t>(</a:t>
            </a:r>
            <a:r>
              <a:rPr lang="it-IT" sz="1200" dirty="0" err="1"/>
              <a:t>onions</a:t>
            </a:r>
            <a:r>
              <a:rPr lang="it-IT" sz="1200" dirty="0"/>
              <a:t>, </a:t>
            </a:r>
            <a:r>
              <a:rPr lang="it-IT" sz="1200" dirty="0" err="1"/>
              <a:t>tuna</a:t>
            </a:r>
            <a:r>
              <a:rPr lang="it-IT" sz="1200" dirty="0"/>
              <a:t>, </a:t>
            </a:r>
            <a:r>
              <a:rPr lang="it-IT" sz="1200" dirty="0" err="1"/>
              <a:t>salmon</a:t>
            </a:r>
            <a:r>
              <a:rPr lang="it-IT" sz="1200" dirty="0"/>
              <a:t>, </a:t>
            </a:r>
            <a:r>
              <a:rPr lang="it-IT" sz="1200" dirty="0" err="1"/>
              <a:t>meat</a:t>
            </a:r>
            <a:r>
              <a:rPr lang="it-IT" sz="1200" dirty="0"/>
              <a:t>, tomato </a:t>
            </a:r>
            <a:r>
              <a:rPr lang="it-IT" sz="1200" dirty="0" err="1"/>
              <a:t>sauce</a:t>
            </a:r>
            <a:r>
              <a:rPr lang="it-IT" sz="1200" dirty="0"/>
              <a:t> </a:t>
            </a:r>
            <a:r>
              <a:rPr lang="it-IT" sz="1200" dirty="0" err="1"/>
              <a:t>ecc</a:t>
            </a:r>
            <a:r>
              <a:rPr lang="it-IT" sz="1200" dirty="0"/>
              <a:t>) or a </a:t>
            </a:r>
            <a:r>
              <a:rPr lang="it-IT" sz="1200" b="1" dirty="0"/>
              <a:t>user </a:t>
            </a:r>
            <a:r>
              <a:rPr lang="it-IT" sz="1200" b="1" dirty="0" err="1"/>
              <a:t>defined</a:t>
            </a:r>
            <a:r>
              <a:rPr lang="it-IT" sz="1200" b="1" dirty="0"/>
              <a:t> </a:t>
            </a:r>
            <a:r>
              <a:rPr lang="it-IT" sz="1200" b="0" dirty="0"/>
              <a:t>settings</a:t>
            </a:r>
            <a:r>
              <a:rPr lang="it-IT" sz="1200" dirty="0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1200" dirty="0" err="1"/>
              <a:t>If</a:t>
            </a:r>
            <a:r>
              <a:rPr lang="it-IT" sz="1200" dirty="0"/>
              <a:t> </a:t>
            </a:r>
            <a:r>
              <a:rPr lang="it-IT" sz="1200" dirty="0" err="1"/>
              <a:t>we</a:t>
            </a:r>
            <a:r>
              <a:rPr lang="it-IT" sz="1200" dirty="0"/>
              <a:t> </a:t>
            </a:r>
            <a:r>
              <a:rPr lang="it-IT" sz="1200" dirty="0" err="1"/>
              <a:t>don’t</a:t>
            </a:r>
            <a:r>
              <a:rPr lang="it-IT" sz="1200" dirty="0"/>
              <a:t> </a:t>
            </a:r>
            <a:r>
              <a:rPr lang="it-IT" sz="1200" dirty="0" err="1"/>
              <a:t>have</a:t>
            </a:r>
            <a:r>
              <a:rPr lang="it-IT" sz="1200" dirty="0"/>
              <a:t> </a:t>
            </a:r>
            <a:r>
              <a:rPr lang="it-IT" sz="1200" dirty="0" err="1"/>
              <a:t>any</a:t>
            </a:r>
            <a:r>
              <a:rPr lang="it-IT" sz="1200" dirty="0"/>
              <a:t> idea </a:t>
            </a:r>
            <a:r>
              <a:rPr lang="it-IT" sz="1200" dirty="0" err="1"/>
              <a:t>about</a:t>
            </a:r>
            <a:r>
              <a:rPr lang="it-IT" sz="1200" dirty="0"/>
              <a:t> the </a:t>
            </a:r>
            <a:r>
              <a:rPr lang="it-IT" sz="1200" dirty="0" err="1"/>
              <a:t>thermal</a:t>
            </a:r>
            <a:r>
              <a:rPr lang="it-IT" sz="1200" dirty="0"/>
              <a:t> </a:t>
            </a:r>
            <a:r>
              <a:rPr lang="it-IT" sz="1200" dirty="0" err="1"/>
              <a:t>properties</a:t>
            </a:r>
            <a:r>
              <a:rPr lang="it-IT" sz="1200" dirty="0"/>
              <a:t>, </a:t>
            </a:r>
            <a:r>
              <a:rPr lang="it-IT" sz="1200" dirty="0" err="1"/>
              <a:t>we</a:t>
            </a:r>
            <a:r>
              <a:rPr lang="it-IT" sz="1200" dirty="0"/>
              <a:t> can </a:t>
            </a:r>
            <a:r>
              <a:rPr lang="it-IT" sz="1200" dirty="0" err="1"/>
              <a:t>extimate</a:t>
            </a:r>
            <a:r>
              <a:rPr lang="it-IT" sz="1200" dirty="0"/>
              <a:t> </a:t>
            </a:r>
            <a:r>
              <a:rPr lang="it-IT" sz="1200" dirty="0" err="1"/>
              <a:t>them</a:t>
            </a:r>
            <a:r>
              <a:rPr lang="it-IT" sz="1200" dirty="0"/>
              <a:t> by </a:t>
            </a:r>
            <a:r>
              <a:rPr lang="it-IT" sz="1200" b="1" dirty="0" err="1"/>
              <a:t>inserting</a:t>
            </a:r>
            <a:r>
              <a:rPr lang="it-IT" sz="1200" b="1" dirty="0"/>
              <a:t> the </a:t>
            </a:r>
            <a:r>
              <a:rPr lang="it-IT" sz="1200" b="1" dirty="0" err="1"/>
              <a:t>nutritional</a:t>
            </a:r>
            <a:r>
              <a:rPr lang="it-IT" sz="1200" b="1" dirty="0"/>
              <a:t> </a:t>
            </a:r>
            <a:r>
              <a:rPr lang="it-IT" sz="1200" b="1" dirty="0" err="1"/>
              <a:t>values</a:t>
            </a:r>
            <a:r>
              <a:rPr lang="it-IT" sz="1200" dirty="0"/>
              <a:t>. </a:t>
            </a:r>
            <a:r>
              <a:rPr lang="it-IT" sz="1200" dirty="0" err="1"/>
              <a:t>There</a:t>
            </a:r>
            <a:r>
              <a:rPr lang="it-IT" sz="1200" dirty="0"/>
              <a:t> are </a:t>
            </a:r>
            <a:r>
              <a:rPr lang="it-IT" sz="1200" dirty="0" err="1"/>
              <a:t>implemented</a:t>
            </a:r>
            <a:r>
              <a:rPr lang="it-IT" sz="1200" dirty="0"/>
              <a:t> </a:t>
            </a:r>
            <a:r>
              <a:rPr lang="it-IT" sz="1200" dirty="0" err="1"/>
              <a:t>thermal</a:t>
            </a:r>
            <a:r>
              <a:rPr lang="it-IT" sz="1200" dirty="0"/>
              <a:t> </a:t>
            </a:r>
            <a:r>
              <a:rPr lang="it-IT" sz="1200" dirty="0" err="1"/>
              <a:t>properties</a:t>
            </a:r>
            <a:r>
              <a:rPr lang="it-IT" sz="1200" dirty="0"/>
              <a:t> </a:t>
            </a:r>
            <a:r>
              <a:rPr lang="it-IT" sz="1200" dirty="0" err="1"/>
              <a:t>correlation</a:t>
            </a:r>
            <a:r>
              <a:rPr lang="it-IT" sz="1200" dirty="0"/>
              <a:t> for </a:t>
            </a:r>
            <a:r>
              <a:rPr lang="it-IT" sz="1200" dirty="0" err="1"/>
              <a:t>each</a:t>
            </a:r>
            <a:r>
              <a:rPr lang="it-IT" sz="1200" dirty="0"/>
              <a:t> </a:t>
            </a:r>
            <a:r>
              <a:rPr lang="it-IT" sz="1200" dirty="0" err="1"/>
              <a:t>nutritional</a:t>
            </a:r>
            <a:r>
              <a:rPr lang="it-IT" sz="1200" dirty="0"/>
              <a:t> </a:t>
            </a:r>
            <a:r>
              <a:rPr lang="it-IT" sz="1200" dirty="0" err="1"/>
              <a:t>value</a:t>
            </a:r>
            <a:r>
              <a:rPr lang="it-IT" sz="1200" dirty="0"/>
              <a:t> (</a:t>
            </a:r>
            <a:r>
              <a:rPr lang="it-IT" sz="1200" dirty="0" err="1"/>
              <a:t>carbs</a:t>
            </a:r>
            <a:r>
              <a:rPr lang="it-IT" sz="1200" dirty="0"/>
              <a:t>, </a:t>
            </a:r>
            <a:r>
              <a:rPr lang="it-IT" sz="1200" dirty="0" err="1"/>
              <a:t>proteins</a:t>
            </a:r>
            <a:r>
              <a:rPr lang="it-IT" sz="1200" dirty="0"/>
              <a:t>, </a:t>
            </a:r>
            <a:r>
              <a:rPr lang="it-IT" sz="1200" dirty="0" err="1"/>
              <a:t>fat</a:t>
            </a:r>
            <a:r>
              <a:rPr lang="it-IT" sz="1200" dirty="0"/>
              <a:t>, </a:t>
            </a:r>
            <a:r>
              <a:rPr lang="it-IT" sz="1200" dirty="0" err="1"/>
              <a:t>ecc</a:t>
            </a:r>
            <a:r>
              <a:rPr lang="it-IT" sz="1200" dirty="0"/>
              <a:t>).</a:t>
            </a:r>
            <a:endParaRPr lang="en-GB" sz="12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63E1173-E28A-33DE-74CC-1D725C0C670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2208ECD-A479-5331-6541-49078EC1BD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826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56BDD1-8F16-2F3B-3A63-F05760E33A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CCB52CD-1339-DCBB-814A-4DB9493E5E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126DB01-09B8-70CA-E658-D784BBF532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i="0" dirty="0">
                <a:solidFill>
                  <a:srgbClr val="000000"/>
                </a:solidFill>
                <a:effectLst/>
              </a:rPr>
              <a:t>If product is packed in a fluid matrix (such as oil or Brine), it is necessary to specify the total and the net weight of the can</a:t>
            </a:r>
            <a:r>
              <a:rPr lang="en-GB" sz="1200" i="0" dirty="0">
                <a:solidFill>
                  <a:srgbClr val="000000"/>
                </a:solidFill>
              </a:rPr>
              <a:t>; t</a:t>
            </a:r>
            <a:r>
              <a:rPr lang="en-GB" sz="1200" i="0" dirty="0">
                <a:solidFill>
                  <a:srgbClr val="000000"/>
                </a:solidFill>
                <a:effectLst/>
              </a:rPr>
              <a:t>he app will calculate averages thermal properties between matrix and product as a function of the specified weights.</a:t>
            </a:r>
            <a:endParaRPr lang="en-US" sz="1200" i="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1200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D7D44F5-8421-50CF-7462-ACEB4AFDE9E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09B9330-886B-EAEC-4DE7-1F980CA645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55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5191D7-6414-9876-7D24-A381BB0EBA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7898F226-93E2-40FC-B11B-6D4F098514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9C824D1A-D713-EBB2-FE25-6B338E0DC3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1200" b="0" dirty="0"/>
              <a:t>BE CAE &amp; Test provides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consultancy services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by using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-ai-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ei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CAE software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developing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experimental testing.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are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COMSOL Certified Consultant </a:t>
            </a:r>
            <a:r>
              <a:rPr lang="en-US" sz="12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since 2008 and o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ur core business concern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thermo-fluid-dynamical analyses</a:t>
            </a:r>
            <a:r>
              <a:rPr lang="en-US" sz="12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but we also provide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structural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multibody, vehicle dynamic </a:t>
            </a:r>
            <a:r>
              <a:rPr lang="en-US" sz="12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analyses and, last but not least, we build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customized  (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gi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iu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-ai) GUI Application</a:t>
            </a:r>
            <a:r>
              <a:rPr lang="en-US" sz="1200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 invite you to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visit our stand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know more about.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C30712D-E552-E2D4-459D-0B999305C5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BE5E15-A22E-D485-5A03-153F50B2E74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264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4DD347-3ADD-C9F7-7631-36212F9F5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8CFDC95-84CE-F137-D1E9-7447A85E64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2B59B6F8-C49A-604B-CB52-3B00C4AA33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Here,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need</a:t>
            </a:r>
            <a:r>
              <a:rPr lang="it-IT" dirty="0"/>
              <a:t> to </a:t>
            </a:r>
            <a:r>
              <a:rPr lang="en-GB" sz="1200" dirty="0"/>
              <a:t>specify the </a:t>
            </a:r>
            <a:r>
              <a:rPr lang="en-GB" sz="1200" b="1" dirty="0"/>
              <a:t>physical state </a:t>
            </a:r>
            <a:r>
              <a:rPr lang="en-GB" sz="1200" dirty="0"/>
              <a:t>of the content to identify the </a:t>
            </a:r>
            <a:r>
              <a:rPr lang="en-GB" sz="1200" b="1" dirty="0"/>
              <a:t>numerical model </a:t>
            </a:r>
            <a:r>
              <a:rPr lang="en-GB" sz="1200" dirty="0"/>
              <a:t>for</a:t>
            </a:r>
            <a:r>
              <a:rPr lang="en-GB" sz="1200" b="1" dirty="0"/>
              <a:t> </a:t>
            </a:r>
            <a:r>
              <a:rPr lang="en-GB" sz="1200" dirty="0"/>
              <a:t>the </a:t>
            </a:r>
            <a:r>
              <a:rPr lang="en-GB" sz="1200" b="1" dirty="0"/>
              <a:t>heat penetration </a:t>
            </a:r>
            <a:r>
              <a:rPr lang="en-GB" sz="1200" dirty="0"/>
              <a:t>inside the can</a:t>
            </a:r>
            <a:r>
              <a:rPr lang="en-GB" sz="1200" b="0" dirty="0"/>
              <a:t>. We can choose between “solid” and “liquid”.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93772E92-40F4-CEC3-EADD-B3122E8DEDD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D839623-EAED-5996-FBAA-26BD3DB7E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0454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95105B-6B2F-F3E7-7C8A-F9C19EF8C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660ACA2-16CF-5727-7EDF-47EC8F08099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830EF71-26FD-C78F-CD53-87CE4EF8CF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Choose “</a:t>
            </a:r>
            <a:r>
              <a:rPr lang="en-GB" sz="1200" b="1" dirty="0"/>
              <a:t>Solid</a:t>
            </a:r>
            <a:r>
              <a:rPr lang="en-GB" sz="1200" dirty="0"/>
              <a:t>” to simulate a </a:t>
            </a:r>
            <a:r>
              <a:rPr lang="en-GB" sz="1200" b="1" dirty="0"/>
              <a:t>conductive</a:t>
            </a:r>
            <a:r>
              <a:rPr lang="en-GB" sz="1200" dirty="0"/>
              <a:t> heat penetration inside the can, as we can see in the picture in the bottom right part.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According to the literature, coldest point is located in the centre of the can.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412775D-6C16-5528-D75B-8BC351BD86D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BB133CE-9E8A-671F-F09A-2B534FE22D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0034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0E5D5-FDE6-F64C-C118-42436518E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4416F55-22B5-3792-D76E-E819A9F4C9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E6D4E5A-23E7-7079-1065-EA4D92344E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Choose  “</a:t>
            </a:r>
            <a:r>
              <a:rPr lang="en-GB" sz="1200" b="1" dirty="0"/>
              <a:t>Liquid</a:t>
            </a:r>
            <a:r>
              <a:rPr lang="en-GB" sz="1200" dirty="0"/>
              <a:t>” to simulate a </a:t>
            </a:r>
            <a:r>
              <a:rPr lang="en-GB" sz="1200" b="1" dirty="0"/>
              <a:t>convective </a:t>
            </a:r>
            <a:r>
              <a:rPr lang="en-GB" sz="1200" b="0" dirty="0"/>
              <a:t>heat exchange</a:t>
            </a:r>
            <a:r>
              <a:rPr lang="en-GB" sz="1200" dirty="0"/>
              <a:t>. In this case, we will solve a fluid-dynamical model inside the can, and so we need to specify the </a:t>
            </a:r>
            <a:r>
              <a:rPr lang="en-GB" sz="1200" b="1" dirty="0"/>
              <a:t>grade of viscosity </a:t>
            </a:r>
            <a:r>
              <a:rPr lang="en-GB" sz="1200" dirty="0"/>
              <a:t>and the </a:t>
            </a:r>
            <a:r>
              <a:rPr lang="en-GB" sz="1200" b="1" dirty="0"/>
              <a:t>type of handling:</a:t>
            </a:r>
            <a:endParaRPr lang="en-GB" sz="1200" dirty="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Select “</a:t>
            </a:r>
            <a:r>
              <a:rPr lang="en-GB" sz="1200" b="1" dirty="0"/>
              <a:t>static</a:t>
            </a:r>
            <a:r>
              <a:rPr lang="en-GB" sz="1200" dirty="0"/>
              <a:t>” handling if </a:t>
            </a:r>
            <a:r>
              <a:rPr lang="it-IT" sz="1200" dirty="0"/>
              <a:t>the c</a:t>
            </a:r>
            <a:r>
              <a:rPr lang="en-GB" sz="1200" dirty="0"/>
              <a:t>an is not moved: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By doing so, we will solve a </a:t>
            </a:r>
            <a:r>
              <a:rPr lang="en-GB" sz="1200" b="1" dirty="0"/>
              <a:t>Natural convection heating </a:t>
            </a:r>
            <a:r>
              <a:rPr lang="en-GB" sz="1200" b="0" dirty="0"/>
              <a:t>simulating </a:t>
            </a:r>
            <a:r>
              <a:rPr lang="en-GB" sz="1200" b="1" dirty="0"/>
              <a:t>buoyancy force </a:t>
            </a:r>
            <a:r>
              <a:rPr lang="en-GB" sz="1200" dirty="0"/>
              <a:t>(figure in the top-right part).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According to the literature, coldest point is located somewhere in the bottom part of the can. App allow us to know the coordinates of this point.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Select “</a:t>
            </a:r>
            <a:r>
              <a:rPr lang="en-GB" sz="1200" b="1" dirty="0"/>
              <a:t>rotation</a:t>
            </a:r>
            <a:r>
              <a:rPr lang="en-GB" sz="1200" dirty="0"/>
              <a:t>” handling if</a:t>
            </a:r>
            <a:r>
              <a:rPr lang="it-IT" sz="1200" dirty="0"/>
              <a:t> the</a:t>
            </a:r>
            <a:r>
              <a:rPr lang="en-GB" sz="1200" dirty="0"/>
              <a:t> can rotate around one axis: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 This allow us to solve a </a:t>
            </a:r>
            <a:r>
              <a:rPr lang="en-GB" sz="1200" b="1" dirty="0"/>
              <a:t>Forced</a:t>
            </a:r>
            <a:r>
              <a:rPr lang="en-GB" sz="1200" dirty="0"/>
              <a:t> </a:t>
            </a:r>
            <a:r>
              <a:rPr lang="en-GB" sz="1200" b="1" dirty="0"/>
              <a:t>convection heating</a:t>
            </a:r>
            <a:r>
              <a:rPr lang="en-GB" sz="1200" dirty="0"/>
              <a:t> </a:t>
            </a:r>
            <a:r>
              <a:rPr lang="en-GB" sz="1200" b="0" dirty="0"/>
              <a:t>simulating </a:t>
            </a:r>
            <a:r>
              <a:rPr lang="en-GB" sz="1200" b="1" dirty="0"/>
              <a:t>rotating moving wall </a:t>
            </a:r>
            <a:r>
              <a:rPr lang="en-GB" sz="1200" dirty="0"/>
              <a:t>(figure in the bottom-right part)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A41AF33-8624-6311-29F4-C8D094E744A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38C6450-13BE-A277-44E2-C811F39838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12725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C61880-F707-44B3-0AE4-CA6F5EA41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4107EAF-D61E-6EE8-7FBD-6347CDB4DD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09639B0-A90E-107C-C379-D48C99EE81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In the last </a:t>
            </a:r>
            <a:r>
              <a:rPr lang="it-IT" dirty="0" err="1"/>
              <a:t>section</a:t>
            </a:r>
            <a:r>
              <a:rPr lang="it-IT" dirty="0"/>
              <a:t>, </a:t>
            </a:r>
            <a:r>
              <a:rPr lang="it-IT" dirty="0" err="1"/>
              <a:t>we</a:t>
            </a:r>
            <a:r>
              <a:rPr lang="it-IT" dirty="0"/>
              <a:t> must </a:t>
            </a:r>
            <a:r>
              <a:rPr lang="en-GB" sz="1200" dirty="0"/>
              <a:t>specify the </a:t>
            </a:r>
            <a:r>
              <a:rPr lang="en-GB" sz="1200" b="1" dirty="0"/>
              <a:t>thermal cycle</a:t>
            </a:r>
            <a:r>
              <a:rPr lang="en-GB" sz="1200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We can choose between “standard” or “user defined” mode: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b="1" dirty="0"/>
              <a:t>“standard” mode </a:t>
            </a:r>
            <a:r>
              <a:rPr lang="en-GB" sz="1200" dirty="0"/>
              <a:t>is used to build </a:t>
            </a:r>
            <a:r>
              <a:rPr lang="en-GB" sz="1200" b="1" dirty="0"/>
              <a:t>typical thermal treatment </a:t>
            </a:r>
            <a:r>
              <a:rPr lang="en-GB" sz="1200" b="0" dirty="0"/>
              <a:t>(heating/sterilization/cooling).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/>
              <a:t>“</a:t>
            </a:r>
            <a:r>
              <a:rPr lang="en-GB" sz="1200" b="1" dirty="0"/>
              <a:t>User defined” mode </a:t>
            </a:r>
            <a:r>
              <a:rPr lang="en-GB" sz="1200" dirty="0"/>
              <a:t>allow us to load </a:t>
            </a:r>
            <a:r>
              <a:rPr lang="en-GB" sz="1200" b="1" dirty="0"/>
              <a:t>atypical thermal cycle</a:t>
            </a:r>
            <a:r>
              <a:rPr lang="en-GB" sz="1200" dirty="0"/>
              <a:t>, </a:t>
            </a:r>
          </a:p>
          <a:p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E783DF5-5202-9260-442A-B587A1A4282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526F13D-11F6-14D3-1021-2232254E24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0924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dirty="0">
                <a:solidFill>
                  <a:srgbClr val="0000FF"/>
                </a:solidFill>
              </a:rPr>
              <a:t>At this point we are ready to launch the simulation. </a:t>
            </a:r>
          </a:p>
          <a:p>
            <a:r>
              <a:rPr lang="en-US" sz="1200" b="0" i="0" dirty="0">
                <a:solidFill>
                  <a:srgbClr val="0000FF"/>
                </a:solidFill>
              </a:rPr>
              <a:t>We can fill the right section with test information and enter the coordinate of the point we want to analyze.</a:t>
            </a:r>
          </a:p>
          <a:p>
            <a:r>
              <a:rPr lang="en-US" sz="1200" b="0" i="0" dirty="0">
                <a:solidFill>
                  <a:srgbClr val="0000FF"/>
                </a:solidFill>
              </a:rPr>
              <a:t>Then, click the “compute” button.</a:t>
            </a:r>
            <a:endParaRPr lang="en-US" b="0" i="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463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>
                <a:solidFill>
                  <a:srgbClr val="B14F9D"/>
                </a:solidFill>
              </a:rPr>
              <a:t>The main Plots of the simulation are available in the relative ribbon section, while the main results of the simulation are shown in the right part</a:t>
            </a:r>
            <a:endParaRPr lang="en-GB" sz="1200" b="0">
              <a:solidFill>
                <a:srgbClr val="B14F9D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>
              <a:solidFill>
                <a:srgbClr val="B14F9D"/>
              </a:solidFill>
            </a:endParaRPr>
          </a:p>
          <a:p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633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consult</a:t>
            </a:r>
            <a:r>
              <a:rPr lang="it-IT" dirty="0"/>
              <a:t> 3D </a:t>
            </a:r>
            <a:r>
              <a:rPr lang="it-IT" dirty="0" err="1"/>
              <a:t>thermal</a:t>
            </a:r>
            <a:r>
              <a:rPr lang="it-IT" dirty="0"/>
              <a:t> or </a:t>
            </a:r>
            <a:r>
              <a:rPr lang="it-IT" dirty="0" err="1"/>
              <a:t>lethality</a:t>
            </a:r>
            <a:r>
              <a:rPr lang="it-IT" dirty="0"/>
              <a:t> plots in post-processing by </a:t>
            </a:r>
            <a:r>
              <a:rPr lang="en-US" noProof="0" dirty="0"/>
              <a:t>clicking</a:t>
            </a:r>
            <a:r>
              <a:rPr lang="it-IT" dirty="0"/>
              <a:t> the relative ribbon </a:t>
            </a:r>
            <a:r>
              <a:rPr lang="it-IT" dirty="0" err="1"/>
              <a:t>section</a:t>
            </a:r>
            <a:r>
              <a:rPr lang="it-IT" dirty="0"/>
              <a:t>. 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8721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/>
              <a:t>Or, in alternative, some 1D plots, such as temperature, lethality, and the </a:t>
            </a:r>
            <a:r>
              <a:rPr lang="en-US" noProof="0" dirty="0" err="1"/>
              <a:t>semy</a:t>
            </a:r>
            <a:r>
              <a:rPr lang="en-US" noProof="0" dirty="0"/>
              <a:t>-logarithmic plot of </a:t>
            </a:r>
            <a:r>
              <a:rPr lang="en-US" b="1" noProof="0" dirty="0" err="1"/>
              <a:t>T_retort-T_point</a:t>
            </a:r>
            <a:endParaRPr lang="en-US" b="1" noProof="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802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>
                <a:solidFill>
                  <a:srgbClr val="B14F9D"/>
                </a:solidFill>
              </a:rPr>
              <a:t>It is also possible to export data from simulation as “.txt” file or to print a report in “.docx” format.</a:t>
            </a:r>
            <a:endParaRPr lang="en-GB" sz="1200" b="0">
              <a:solidFill>
                <a:srgbClr val="B14F9D"/>
              </a:solidFill>
            </a:endParaRPr>
          </a:p>
          <a:p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7921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50A7B-79B4-CAF9-BB0B-A68C960D5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9CDB2BC-E047-E877-2F07-C0DFDAFB0D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60E1E5D5-E73E-C6D2-7773-9409E9E507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US" sz="1200" dirty="0">
                <a:latin typeface="Calibri (Corpo)"/>
              </a:rPr>
              <a:t>So, to summarize the topic…</a:t>
            </a:r>
          </a:p>
          <a:p>
            <a:pPr marL="228600" indent="-2286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Calibri (Corpo)"/>
              </a:rPr>
              <a:t>Several protocols are made up to guarantee food safety.</a:t>
            </a:r>
          </a:p>
          <a:p>
            <a:pPr marL="228600" indent="-2286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it-IT" sz="1200" dirty="0">
                <a:latin typeface="Calibri (Corpo)"/>
              </a:rPr>
              <a:t>And w</a:t>
            </a:r>
            <a:r>
              <a:rPr lang="en-US" sz="1200" dirty="0">
                <a:latin typeface="Calibri (Corpo)"/>
              </a:rPr>
              <a:t>ith this app, users can easily </a:t>
            </a:r>
            <a:r>
              <a:rPr lang="en-US" sz="1200" b="1" dirty="0">
                <a:latin typeface="Calibri (Corpo)"/>
              </a:rPr>
              <a:t>simulate food heat treatment</a:t>
            </a:r>
            <a:r>
              <a:rPr lang="en-US" sz="1200" dirty="0">
                <a:latin typeface="Calibri (Corpo)"/>
              </a:rPr>
              <a:t>, having a </a:t>
            </a:r>
            <a:r>
              <a:rPr lang="en-US" sz="1200" b="1" dirty="0">
                <a:latin typeface="Calibri (Corpo)"/>
              </a:rPr>
              <a:t>prediction</a:t>
            </a:r>
            <a:r>
              <a:rPr lang="en-US" sz="1200" dirty="0">
                <a:latin typeface="Calibri (Corpo)"/>
              </a:rPr>
              <a:t> about </a:t>
            </a:r>
            <a:r>
              <a:rPr lang="en-US" sz="1200" b="1" dirty="0">
                <a:latin typeface="Calibri (Corpo)"/>
              </a:rPr>
              <a:t>bacteria reduction </a:t>
            </a:r>
            <a:r>
              <a:rPr lang="en-US" sz="1200" dirty="0">
                <a:latin typeface="Calibri (Corpo)"/>
              </a:rPr>
              <a:t>and </a:t>
            </a:r>
            <a:r>
              <a:rPr lang="en-US" sz="1200" b="1" dirty="0">
                <a:latin typeface="Calibri (Corpo)"/>
              </a:rPr>
              <a:t>heat distribution inside the can, </a:t>
            </a:r>
            <a:r>
              <a:rPr lang="en-US" sz="1200" b="0" dirty="0">
                <a:latin typeface="Calibri (Corpo)"/>
              </a:rPr>
              <a:t>in order to </a:t>
            </a:r>
            <a:r>
              <a:rPr lang="en-US" sz="1200" dirty="0">
                <a:latin typeface="Calibri (Corpo)"/>
              </a:rPr>
              <a:t>preserve food quality over time.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36C86A94-FA20-CFE4-7C3E-76050855273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817E724-71AA-ED61-B09F-ECC88285EC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726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923CE-8F52-A572-E2A1-1D2CF2D0C8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32E0B0CF-758C-862D-CC27-0D2E8F769E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06C9CADD-2F88-F044-52F4-9F9AF523D4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So, today we talk about </a:t>
            </a:r>
            <a:r>
              <a:rPr lang="en-US" sz="1600" b="1" dirty="0"/>
              <a:t>food safety.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b="0" dirty="0"/>
              <a:t>W</a:t>
            </a:r>
            <a:r>
              <a:rPr lang="en-US" sz="1600" dirty="0"/>
              <a:t>e start from an </a:t>
            </a:r>
            <a:r>
              <a:rPr lang="en-US" sz="1600" b="1" dirty="0"/>
              <a:t>introduction</a:t>
            </a:r>
            <a:r>
              <a:rPr lang="en-US" sz="1600" dirty="0"/>
              <a:t> to the topic,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to move on the </a:t>
            </a:r>
            <a:r>
              <a:rPr lang="en-US" sz="1600" b="1" dirty="0"/>
              <a:t>methods and the numerical procedure </a:t>
            </a:r>
            <a:r>
              <a:rPr lang="en-US" sz="1600" dirty="0"/>
              <a:t>used to simulate the phenomena.</a:t>
            </a:r>
          </a:p>
          <a:p>
            <a:pPr marL="285750" lvl="0" indent="-28575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Then, I show you </a:t>
            </a:r>
            <a:r>
              <a:rPr lang="en-US" sz="1600" b="1" dirty="0"/>
              <a:t>how</a:t>
            </a:r>
            <a:r>
              <a:rPr lang="en-US" sz="1600" dirty="0"/>
              <a:t> this application </a:t>
            </a:r>
            <a:r>
              <a:rPr lang="en-US" sz="1600" b="1" dirty="0"/>
              <a:t>was implemented </a:t>
            </a:r>
            <a:r>
              <a:rPr lang="en-US" sz="1600" dirty="0"/>
              <a:t>and how it make “simple” the analysis of this argument.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A7D91A7-1418-A09D-0AF9-8167BF9F4C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3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C815EA3-E677-17BB-6482-E2173AA1779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23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 all for the attention!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30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4AE365-FC89-4B9C-8C4A-519A4B9A312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32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Food safety is a very </a:t>
            </a:r>
            <a:r>
              <a:rPr lang="en-GB" b="1" dirty="0"/>
              <a:t>critical aspect </a:t>
            </a:r>
            <a:r>
              <a:rPr lang="en-GB" dirty="0"/>
              <a:t>in the field of the </a:t>
            </a:r>
            <a:r>
              <a:rPr lang="en-GB" b="1" dirty="0"/>
              <a:t>food industry</a:t>
            </a:r>
            <a:r>
              <a:rPr lang="en-GB" dirty="0"/>
              <a:t>. </a:t>
            </a:r>
            <a:r>
              <a:rPr lang="en-US" dirty="0"/>
              <a:t>Making a product safe means </a:t>
            </a:r>
            <a:r>
              <a:rPr lang="en-US" b="1" dirty="0"/>
              <a:t>preserving the quality </a:t>
            </a:r>
            <a:r>
              <a:rPr lang="en-US" b="0" dirty="0"/>
              <a:t>over time and </a:t>
            </a:r>
            <a:r>
              <a:rPr lang="en-US" b="1" dirty="0"/>
              <a:t>make it (</a:t>
            </a:r>
            <a:r>
              <a:rPr lang="en-US" b="1" dirty="0" err="1"/>
              <a:t>màrchetebol</a:t>
            </a:r>
            <a:r>
              <a:rPr lang="en-US" b="1" dirty="0"/>
              <a:t>) marketable </a:t>
            </a:r>
            <a:r>
              <a:rPr lang="en-US" b="0" dirty="0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T</a:t>
            </a:r>
            <a:r>
              <a:rPr lang="it-IT" sz="1200" dirty="0"/>
              <a:t>h</a:t>
            </a:r>
            <a:r>
              <a:rPr lang="en-US" sz="1200" dirty="0"/>
              <a:t>ere are </a:t>
            </a:r>
            <a:r>
              <a:rPr lang="en-US" sz="1200" b="1" dirty="0"/>
              <a:t>specific protocols</a:t>
            </a:r>
            <a:r>
              <a:rPr lang="en-US" sz="1200" dirty="0"/>
              <a:t> useful to guarantee this results, according with </a:t>
            </a:r>
            <a:r>
              <a:rPr lang="en-US" sz="1200" b="1" dirty="0"/>
              <a:t>Pasteur</a:t>
            </a:r>
            <a:r>
              <a:rPr lang="en-US" sz="1200" dirty="0"/>
              <a:t>’s work</a:t>
            </a:r>
            <a:r>
              <a:rPr lang="en-US" sz="1200" b="0" dirty="0"/>
              <a:t>, from which we know that </a:t>
            </a:r>
            <a:r>
              <a:rPr lang="en-US" sz="1200" b="1" dirty="0"/>
              <a:t>degradation </a:t>
            </a:r>
            <a:r>
              <a:rPr lang="en-US" sz="1200" dirty="0"/>
              <a:t>of canned foods mainly depends on the </a:t>
            </a:r>
            <a:r>
              <a:rPr lang="en-US" sz="1200" b="1" dirty="0"/>
              <a:t>activity</a:t>
            </a:r>
            <a:r>
              <a:rPr lang="en-US" sz="1200" dirty="0"/>
              <a:t> and the </a:t>
            </a:r>
            <a:r>
              <a:rPr lang="en-US" sz="1200" b="1" dirty="0"/>
              <a:t>number of bacteria </a:t>
            </a:r>
            <a:r>
              <a:rPr lang="en-US" sz="1200" dirty="0"/>
              <a:t>inside. So, to achieve the result, we need to neutralize them.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/>
              <a:t>Our work with </a:t>
            </a:r>
            <a:r>
              <a:rPr lang="en-US" sz="1200" b="1" dirty="0"/>
              <a:t>COMSOL</a:t>
            </a:r>
            <a:r>
              <a:rPr lang="en-US" sz="1200" dirty="0"/>
              <a:t> was to create a </a:t>
            </a:r>
            <a:r>
              <a:rPr lang="en-US" sz="1200" b="1" dirty="0"/>
              <a:t>stand-alone application </a:t>
            </a:r>
            <a:r>
              <a:rPr lang="en-US" sz="1200" dirty="0"/>
              <a:t>that could </a:t>
            </a:r>
            <a:r>
              <a:rPr lang="en-US" sz="1200" b="1" dirty="0"/>
              <a:t>predict bacteria</a:t>
            </a:r>
            <a:r>
              <a:rPr lang="en-US" sz="1200" dirty="0"/>
              <a:t> </a:t>
            </a:r>
            <a:r>
              <a:rPr lang="en-US" sz="1200" b="1" dirty="0"/>
              <a:t>reduction</a:t>
            </a:r>
            <a:r>
              <a:rPr lang="en-US" sz="1200" dirty="0"/>
              <a:t> to archive </a:t>
            </a:r>
            <a:r>
              <a:rPr lang="en-US" sz="1200" b="1" dirty="0"/>
              <a:t>product</a:t>
            </a:r>
            <a:r>
              <a:rPr lang="en-US" sz="1200" dirty="0"/>
              <a:t> </a:t>
            </a:r>
            <a:r>
              <a:rPr lang="en-US" sz="1200" b="1" dirty="0"/>
              <a:t>safety</a:t>
            </a:r>
            <a:r>
              <a:rPr lang="en-US" sz="1200" b="0" dirty="0"/>
              <a:t>.</a:t>
            </a:r>
            <a:endParaRPr lang="en-US" b="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06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not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it-IT" dirty="0"/>
                  <a:t>So, the </a:t>
                </a:r>
                <a:r>
                  <a:rPr lang="it-IT" dirty="0" err="1"/>
                  <a:t>important</a:t>
                </a:r>
                <a:r>
                  <a:rPr lang="it-IT" dirty="0"/>
                  <a:t> think to know </a:t>
                </a:r>
                <a:r>
                  <a:rPr lang="it-IT" dirty="0" err="1"/>
                  <a:t>about</a:t>
                </a:r>
                <a:r>
                  <a:rPr lang="it-IT" dirty="0"/>
                  <a:t> </a:t>
                </a:r>
                <a:r>
                  <a:rPr lang="it-IT" dirty="0" err="1"/>
                  <a:t>bacteria</a:t>
                </a:r>
                <a:r>
                  <a:rPr lang="it-IT" dirty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 </a:t>
                </a:r>
                <a:r>
                  <a:rPr lang="it-IT" dirty="0" err="1"/>
                  <a:t>that</a:t>
                </a:r>
                <a:r>
                  <a:rPr lang="it-IT" dirty="0"/>
                  <a:t> </a:t>
                </a:r>
                <a:r>
                  <a:rPr lang="it-IT" dirty="0" err="1"/>
                  <a:t>they</a:t>
                </a:r>
                <a:r>
                  <a:rPr lang="it-IT" dirty="0"/>
                  <a:t> </a:t>
                </a:r>
                <a:r>
                  <a:rPr lang="en-US" dirty="0"/>
                  <a:t>are sensitive to </a:t>
                </a:r>
                <a:r>
                  <a:rPr lang="en-US" b="1" dirty="0"/>
                  <a:t>high temperatures</a:t>
                </a:r>
                <a:r>
                  <a:rPr lang="en-US" dirty="0"/>
                  <a:t> and can be completely </a:t>
                </a:r>
                <a:r>
                  <a:rPr lang="en-US" b="1" dirty="0"/>
                  <a:t>neutralized</a:t>
                </a:r>
                <a:r>
                  <a:rPr lang="en-US" dirty="0"/>
                  <a:t> with the right combination of </a:t>
                </a:r>
                <a:r>
                  <a:rPr lang="en-US" b="1" dirty="0"/>
                  <a:t>temperature</a:t>
                </a:r>
                <a:r>
                  <a:rPr lang="en-US" dirty="0"/>
                  <a:t> and </a:t>
                </a:r>
                <a:r>
                  <a:rPr lang="en-US" b="1" dirty="0"/>
                  <a:t>time</a:t>
                </a:r>
                <a:r>
                  <a:rPr lang="en-US" dirty="0"/>
                  <a:t>. </a:t>
                </a:r>
                <a:endParaRPr lang="it-IT" dirty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dirty="0"/>
                  <a:t>Parameters such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𝒗𝒂𝒍𝒖𝒆</m:t>
                        </m:r>
                      </m:sub>
                    </m:sSub>
                    <m:r>
                      <a:rPr lang="it-IT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</a:t>
                </a:r>
                <a:r>
                  <a:rPr lang="it-IT" sz="12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it-IT" sz="1200" b="1" i="1" smtClean="0">
                            <a:latin typeface="Cambria Math" panose="02040503050406030204" pitchFamily="18" charset="0"/>
                          </a:rPr>
                          <m:t>𝒗𝒂𝒍𝒖𝒆</m:t>
                        </m:r>
                      </m:sub>
                    </m:sSub>
                    <m:r>
                      <a:rPr lang="it-IT" sz="12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help us to model this </a:t>
                </a:r>
                <a:r>
                  <a:rPr lang="en-US" b="1" dirty="0"/>
                  <a:t>reduction</a:t>
                </a:r>
                <a:r>
                  <a:rPr lang="en-US" dirty="0"/>
                  <a:t> during a </a:t>
                </a:r>
                <a:r>
                  <a:rPr lang="en-US" b="1" dirty="0"/>
                  <a:t>heat treatment</a:t>
                </a:r>
                <a:r>
                  <a:rPr lang="en-US" dirty="0"/>
                  <a:t>. </a:t>
                </a:r>
                <a:endParaRPr lang="it-IT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it-IT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dirty="0"/>
                  <a:t>In the </a:t>
                </a:r>
                <a:r>
                  <a:rPr lang="it-IT" dirty="0" err="1"/>
                  <a:t>left</a:t>
                </a:r>
                <a:r>
                  <a:rPr lang="it-IT" dirty="0"/>
                  <a:t> part of the slide, </a:t>
                </a:r>
                <a:r>
                  <a:rPr lang="it-IT" dirty="0" err="1"/>
                  <a:t>we</a:t>
                </a:r>
                <a:r>
                  <a:rPr lang="it-IT" dirty="0"/>
                  <a:t> can </a:t>
                </a:r>
                <a:r>
                  <a:rPr lang="it-IT" dirty="0" err="1"/>
                  <a:t>see</a:t>
                </a:r>
                <a:r>
                  <a:rPr lang="it-IT" dirty="0"/>
                  <a:t> </a:t>
                </a:r>
                <a:r>
                  <a:rPr lang="it-IT" dirty="0" err="1"/>
                  <a:t>bacteria</a:t>
                </a:r>
                <a:r>
                  <a:rPr lang="it-IT" dirty="0"/>
                  <a:t> </a:t>
                </a:r>
                <a:r>
                  <a:rPr lang="it-IT" dirty="0" err="1"/>
                  <a:t>reduction</a:t>
                </a:r>
                <a:r>
                  <a:rPr lang="it-IT" dirty="0"/>
                  <a:t> </a:t>
                </a:r>
                <a:r>
                  <a:rPr lang="it-IT" dirty="0" err="1"/>
                  <a:t>as</a:t>
                </a:r>
                <a:r>
                  <a:rPr lang="it-IT" dirty="0"/>
                  <a:t> a </a:t>
                </a:r>
                <a:r>
                  <a:rPr lang="it-IT" dirty="0" err="1"/>
                  <a:t>function</a:t>
                </a:r>
                <a:r>
                  <a:rPr lang="it-IT" dirty="0"/>
                  <a:t> of the time, in a </a:t>
                </a:r>
                <a:r>
                  <a:rPr lang="it-IT" dirty="0" err="1"/>
                  <a:t>logaritmic</a:t>
                </a:r>
                <a:r>
                  <a:rPr lang="it-IT" dirty="0"/>
                  <a:t> scale. </a:t>
                </a:r>
                <a:endParaRPr lang="en-US" dirty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b="1" i="1" smtClean="0">
                            <a:latin typeface="Cambria Math" panose="02040503050406030204" pitchFamily="18" charset="0"/>
                          </a:rPr>
                          <m:t>𝑫</m:t>
                        </m:r>
                      </m:e>
                      <m:sub>
                        <m:r>
                          <a:rPr lang="it-IT" sz="1000" b="1" i="1" smtClean="0">
                            <a:latin typeface="Cambria Math" panose="02040503050406030204" pitchFamily="18" charset="0"/>
                          </a:rPr>
                          <m:t>𝒗𝒂𝒍𝒖𝒆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dirty="0"/>
                  <a:t>D-value is the time needed to achieve a 90% Bacteria reduction under a specific temperature</a:t>
                </a:r>
                <a:r>
                  <a:rPr lang="en-US" dirty="0">
                    <a:solidFill>
                      <a:srgbClr val="000000"/>
                    </a:solidFill>
                  </a:rPr>
                  <a:t>.</a:t>
                </a:r>
                <a:endParaRPr lang="it-IT" dirty="0">
                  <a:solidFill>
                    <a:srgbClr val="000000"/>
                  </a:solidFill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lang="it-IT" dirty="0">
                  <a:solidFill>
                    <a:srgbClr val="000000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it-IT" dirty="0" err="1">
                    <a:solidFill>
                      <a:srgbClr val="000000"/>
                    </a:solidFill>
                  </a:rPr>
                  <a:t>Enveloping</a:t>
                </a:r>
                <a:r>
                  <a:rPr lang="it-IT" dirty="0">
                    <a:solidFill>
                      <a:srgbClr val="000000"/>
                    </a:solidFill>
                  </a:rPr>
                  <a:t> 2 or more d-</a:t>
                </a:r>
                <a:r>
                  <a:rPr lang="it-IT" dirty="0" err="1">
                    <a:solidFill>
                      <a:srgbClr val="000000"/>
                    </a:solidFill>
                  </a:rPr>
                  <a:t>values</a:t>
                </a:r>
                <a:r>
                  <a:rPr lang="it-IT" dirty="0">
                    <a:solidFill>
                      <a:srgbClr val="000000"/>
                    </a:solidFill>
                  </a:rPr>
                  <a:t> </a:t>
                </a:r>
                <a:r>
                  <a:rPr lang="it-IT" dirty="0" err="1">
                    <a:solidFill>
                      <a:srgbClr val="000000"/>
                    </a:solidFill>
                  </a:rPr>
                  <a:t>as</a:t>
                </a:r>
                <a:r>
                  <a:rPr lang="it-IT" dirty="0">
                    <a:solidFill>
                      <a:srgbClr val="000000"/>
                    </a:solidFill>
                  </a:rPr>
                  <a:t> a </a:t>
                </a:r>
                <a:r>
                  <a:rPr lang="it-IT" dirty="0" err="1">
                    <a:solidFill>
                      <a:srgbClr val="000000"/>
                    </a:solidFill>
                  </a:rPr>
                  <a:t>function</a:t>
                </a:r>
                <a:r>
                  <a:rPr lang="it-IT" dirty="0">
                    <a:solidFill>
                      <a:srgbClr val="000000"/>
                    </a:solidFill>
                  </a:rPr>
                  <a:t> of the temperature, </a:t>
                </a:r>
                <a:r>
                  <a:rPr lang="it-IT" dirty="0" err="1">
                    <a:solidFill>
                      <a:srgbClr val="000000"/>
                    </a:solidFill>
                  </a:rPr>
                  <a:t>we</a:t>
                </a:r>
                <a:r>
                  <a:rPr lang="it-IT" dirty="0">
                    <a:solidFill>
                      <a:srgbClr val="000000"/>
                    </a:solidFill>
                  </a:rPr>
                  <a:t> </a:t>
                </a:r>
                <a:r>
                  <a:rPr lang="it-IT" dirty="0" err="1">
                    <a:solidFill>
                      <a:srgbClr val="000000"/>
                    </a:solidFill>
                  </a:rPr>
                  <a:t>obtain</a:t>
                </a:r>
                <a:r>
                  <a:rPr lang="it-IT" dirty="0">
                    <a:solidFill>
                      <a:srgbClr val="000000"/>
                    </a:solidFill>
                  </a:rPr>
                  <a:t> the plot in the </a:t>
                </a:r>
                <a:r>
                  <a:rPr lang="it-IT" dirty="0" err="1">
                    <a:solidFill>
                      <a:srgbClr val="000000"/>
                    </a:solidFill>
                  </a:rPr>
                  <a:t>right</a:t>
                </a:r>
                <a:r>
                  <a:rPr lang="it-IT" dirty="0">
                    <a:solidFill>
                      <a:srgbClr val="000000"/>
                    </a:solidFill>
                  </a:rPr>
                  <a:t> part. 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it-IT" sz="1200" b="1" i="1" smtClean="0">
                            <a:latin typeface="Cambria Math" panose="02040503050406030204" pitchFamily="18" charset="0"/>
                          </a:rPr>
                          <m:t>𝒗𝒂𝒍𝒖𝒆</m:t>
                        </m:r>
                      </m:sub>
                    </m:sSub>
                  </m:oMath>
                </a14:m>
                <a:r>
                  <a:rPr lang="en-US" sz="1200" dirty="0"/>
                  <a:t> </a:t>
                </a:r>
                <a:r>
                  <a:rPr lang="it-IT" sz="1200" dirty="0" err="1"/>
                  <a:t>represent</a:t>
                </a:r>
                <a:r>
                  <a:rPr lang="it-IT" sz="1200" dirty="0"/>
                  <a:t> </a:t>
                </a:r>
                <a:r>
                  <a:rPr lang="en-US" sz="1200" dirty="0"/>
                  <a:t>the temperature increase necessary to reduce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𝑣𝑎𝑙𝑢𝑒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sz="1200" dirty="0">
                    <a:solidFill>
                      <a:srgbClr val="000000"/>
                    </a:solidFill>
                  </a:rPr>
                  <a:t>by a logarithmic order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Segnaposto note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it-IT" dirty="0"/>
                  <a:t>So, the </a:t>
                </a:r>
                <a:r>
                  <a:rPr lang="it-IT" dirty="0" err="1"/>
                  <a:t>important</a:t>
                </a:r>
                <a:r>
                  <a:rPr lang="it-IT" dirty="0"/>
                  <a:t> think to know </a:t>
                </a:r>
                <a:r>
                  <a:rPr lang="it-IT" dirty="0" err="1"/>
                  <a:t>about</a:t>
                </a:r>
                <a:r>
                  <a:rPr lang="it-IT" dirty="0"/>
                  <a:t> </a:t>
                </a:r>
                <a:r>
                  <a:rPr lang="it-IT" dirty="0" err="1"/>
                  <a:t>bacteria</a:t>
                </a:r>
                <a:r>
                  <a:rPr lang="it-IT" dirty="0"/>
                  <a:t> </a:t>
                </a:r>
                <a:r>
                  <a:rPr lang="it-IT" dirty="0" err="1"/>
                  <a:t>is</a:t>
                </a:r>
                <a:r>
                  <a:rPr lang="it-IT" dirty="0"/>
                  <a:t> </a:t>
                </a:r>
                <a:r>
                  <a:rPr lang="it-IT" dirty="0" err="1"/>
                  <a:t>that</a:t>
                </a:r>
                <a:r>
                  <a:rPr lang="it-IT" dirty="0"/>
                  <a:t> </a:t>
                </a:r>
                <a:r>
                  <a:rPr lang="it-IT" dirty="0" err="1"/>
                  <a:t>they</a:t>
                </a:r>
                <a:r>
                  <a:rPr lang="it-IT" dirty="0"/>
                  <a:t> </a:t>
                </a:r>
                <a:r>
                  <a:rPr lang="en-US" dirty="0"/>
                  <a:t>are sensitive to </a:t>
                </a:r>
                <a:r>
                  <a:rPr lang="en-US" b="1" dirty="0"/>
                  <a:t>high temperatures</a:t>
                </a:r>
                <a:r>
                  <a:rPr lang="en-US" dirty="0"/>
                  <a:t> and can be completely </a:t>
                </a:r>
                <a:r>
                  <a:rPr lang="en-US" b="1" dirty="0"/>
                  <a:t>neutralized</a:t>
                </a:r>
                <a:r>
                  <a:rPr lang="en-US" dirty="0"/>
                  <a:t> with the right combination of </a:t>
                </a:r>
                <a:r>
                  <a:rPr lang="en-US" b="1" dirty="0"/>
                  <a:t>temperature</a:t>
                </a:r>
                <a:r>
                  <a:rPr lang="en-US" dirty="0"/>
                  <a:t> and </a:t>
                </a:r>
                <a:r>
                  <a:rPr lang="en-US" b="1" dirty="0"/>
                  <a:t>time</a:t>
                </a:r>
                <a:r>
                  <a:rPr lang="en-US" dirty="0"/>
                  <a:t>. </a:t>
                </a:r>
                <a:endParaRPr lang="it-IT" dirty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 dirty="0"/>
                  <a:t>Parameters such as </a:t>
                </a:r>
                <a:r>
                  <a:rPr lang="it-IT" b="1" i="0">
                    <a:latin typeface="Cambria Math" panose="02040503050406030204" pitchFamily="18" charset="0"/>
                  </a:rPr>
                  <a:t>𝑫_𝒗𝒂𝒍𝒖𝒆  </a:t>
                </a:r>
                <a:r>
                  <a:rPr lang="en-US" dirty="0"/>
                  <a:t>and</a:t>
                </a:r>
                <a:r>
                  <a:rPr lang="it-IT" sz="1200" b="1" dirty="0"/>
                  <a:t> </a:t>
                </a:r>
                <a:r>
                  <a:rPr lang="it-IT" sz="1200" b="1" i="0">
                    <a:latin typeface="Cambria Math" panose="02040503050406030204" pitchFamily="18" charset="0"/>
                  </a:rPr>
                  <a:t>𝒁_𝒗𝒂𝒍𝒖𝒆  </a:t>
                </a:r>
                <a:r>
                  <a:rPr lang="en-US" dirty="0"/>
                  <a:t>help us to model this </a:t>
                </a:r>
                <a:r>
                  <a:rPr lang="en-US" b="1" dirty="0"/>
                  <a:t>reduction</a:t>
                </a:r>
                <a:r>
                  <a:rPr lang="en-US" dirty="0"/>
                  <a:t> during </a:t>
                </a:r>
                <a:r>
                  <a:rPr lang="en-US" b="1" dirty="0"/>
                  <a:t>heat treatments</a:t>
                </a:r>
                <a:r>
                  <a:rPr lang="en-US" dirty="0"/>
                  <a:t>. </a:t>
                </a:r>
                <a:endParaRPr lang="it-IT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it-IT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dirty="0"/>
                  <a:t>In the </a:t>
                </a:r>
                <a:r>
                  <a:rPr lang="it-IT" dirty="0" err="1"/>
                  <a:t>left</a:t>
                </a:r>
                <a:r>
                  <a:rPr lang="it-IT" dirty="0"/>
                  <a:t> part of the slide, </a:t>
                </a:r>
                <a:r>
                  <a:rPr lang="it-IT" dirty="0" err="1"/>
                  <a:t>we</a:t>
                </a:r>
                <a:r>
                  <a:rPr lang="it-IT" dirty="0"/>
                  <a:t> can </a:t>
                </a:r>
                <a:r>
                  <a:rPr lang="it-IT" dirty="0" err="1"/>
                  <a:t>see</a:t>
                </a:r>
                <a:r>
                  <a:rPr lang="it-IT" dirty="0"/>
                  <a:t> </a:t>
                </a:r>
                <a:r>
                  <a:rPr lang="it-IT" dirty="0" err="1"/>
                  <a:t>bacteria</a:t>
                </a:r>
                <a:r>
                  <a:rPr lang="it-IT" dirty="0"/>
                  <a:t> </a:t>
                </a:r>
                <a:r>
                  <a:rPr lang="it-IT" dirty="0" err="1"/>
                  <a:t>reduction</a:t>
                </a:r>
                <a:r>
                  <a:rPr lang="it-IT" dirty="0"/>
                  <a:t> </a:t>
                </a:r>
                <a:r>
                  <a:rPr lang="it-IT" dirty="0" err="1"/>
                  <a:t>as</a:t>
                </a:r>
                <a:r>
                  <a:rPr lang="it-IT" dirty="0"/>
                  <a:t> a </a:t>
                </a:r>
                <a:r>
                  <a:rPr lang="it-IT" dirty="0" err="1"/>
                  <a:t>function</a:t>
                </a:r>
                <a:r>
                  <a:rPr lang="it-IT" dirty="0"/>
                  <a:t> of the time, in a </a:t>
                </a:r>
                <a:r>
                  <a:rPr lang="it-IT" dirty="0" err="1"/>
                  <a:t>logaritmic</a:t>
                </a:r>
                <a:r>
                  <a:rPr lang="it-IT" dirty="0"/>
                  <a:t> scale. </a:t>
                </a:r>
                <a:endParaRPr lang="en-US" dirty="0"/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it-IT" sz="1000" b="1" i="0">
                    <a:latin typeface="Cambria Math" panose="02040503050406030204" pitchFamily="18" charset="0"/>
                  </a:rPr>
                  <a:t>𝑫_𝒗𝒂𝒍𝒖𝒆</a:t>
                </a:r>
                <a:r>
                  <a:rPr lang="en-US" dirty="0">
                    <a:solidFill>
                      <a:srgbClr val="000000"/>
                    </a:solidFill>
                  </a:rPr>
                  <a:t> represent time required to reduce the number of bacteria by a logarithmic order, </a:t>
                </a:r>
                <a:endParaRPr lang="it-IT" dirty="0">
                  <a:solidFill>
                    <a:srgbClr val="000000"/>
                  </a:solidFill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lang="it-IT" dirty="0">
                  <a:solidFill>
                    <a:srgbClr val="000000"/>
                  </a:solidFill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it-IT" dirty="0" err="1">
                    <a:solidFill>
                      <a:srgbClr val="000000"/>
                    </a:solidFill>
                  </a:rPr>
                  <a:t>Enveloping</a:t>
                </a:r>
                <a:r>
                  <a:rPr lang="it-IT" dirty="0">
                    <a:solidFill>
                      <a:srgbClr val="000000"/>
                    </a:solidFill>
                  </a:rPr>
                  <a:t> 2 or more d-</a:t>
                </a:r>
                <a:r>
                  <a:rPr lang="it-IT" dirty="0" err="1">
                    <a:solidFill>
                      <a:srgbClr val="000000"/>
                    </a:solidFill>
                  </a:rPr>
                  <a:t>values</a:t>
                </a:r>
                <a:r>
                  <a:rPr lang="it-IT" dirty="0">
                    <a:solidFill>
                      <a:srgbClr val="000000"/>
                    </a:solidFill>
                  </a:rPr>
                  <a:t> </a:t>
                </a:r>
                <a:r>
                  <a:rPr lang="it-IT" dirty="0" err="1">
                    <a:solidFill>
                      <a:srgbClr val="000000"/>
                    </a:solidFill>
                  </a:rPr>
                  <a:t>as</a:t>
                </a:r>
                <a:r>
                  <a:rPr lang="it-IT" dirty="0">
                    <a:solidFill>
                      <a:srgbClr val="000000"/>
                    </a:solidFill>
                  </a:rPr>
                  <a:t> a </a:t>
                </a:r>
                <a:r>
                  <a:rPr lang="it-IT" dirty="0" err="1">
                    <a:solidFill>
                      <a:srgbClr val="000000"/>
                    </a:solidFill>
                  </a:rPr>
                  <a:t>function</a:t>
                </a:r>
                <a:r>
                  <a:rPr lang="it-IT" dirty="0">
                    <a:solidFill>
                      <a:srgbClr val="000000"/>
                    </a:solidFill>
                  </a:rPr>
                  <a:t> of the temperature, </a:t>
                </a:r>
                <a:r>
                  <a:rPr lang="it-IT" dirty="0" err="1">
                    <a:solidFill>
                      <a:srgbClr val="000000"/>
                    </a:solidFill>
                  </a:rPr>
                  <a:t>we</a:t>
                </a:r>
                <a:r>
                  <a:rPr lang="it-IT" dirty="0">
                    <a:solidFill>
                      <a:srgbClr val="000000"/>
                    </a:solidFill>
                  </a:rPr>
                  <a:t> </a:t>
                </a:r>
                <a:r>
                  <a:rPr lang="it-IT" dirty="0" err="1">
                    <a:solidFill>
                      <a:srgbClr val="000000"/>
                    </a:solidFill>
                  </a:rPr>
                  <a:t>obtain</a:t>
                </a:r>
                <a:r>
                  <a:rPr lang="it-IT" dirty="0">
                    <a:solidFill>
                      <a:srgbClr val="000000"/>
                    </a:solidFill>
                  </a:rPr>
                  <a:t> the plot in the </a:t>
                </a:r>
                <a:r>
                  <a:rPr lang="it-IT" dirty="0" err="1">
                    <a:solidFill>
                      <a:srgbClr val="000000"/>
                    </a:solidFill>
                  </a:rPr>
                  <a:t>right</a:t>
                </a:r>
                <a:r>
                  <a:rPr lang="it-IT" dirty="0">
                    <a:solidFill>
                      <a:srgbClr val="000000"/>
                    </a:solidFill>
                  </a:rPr>
                  <a:t> part. </a:t>
                </a:r>
                <a:endParaRPr lang="en-US" dirty="0">
                  <a:solidFill>
                    <a:srgbClr val="000000"/>
                  </a:solidFill>
                </a:endParaRPr>
              </a:p>
              <a:p>
                <a:pPr marL="171450" marR="0" lvl="0" indent="-1714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it-IT" sz="1200" b="1" i="0">
                    <a:latin typeface="Cambria Math" panose="02040503050406030204" pitchFamily="18" charset="0"/>
                  </a:rPr>
                  <a:t>𝒁_𝒗𝒂𝒍𝒖𝒆</a:t>
                </a:r>
                <a:r>
                  <a:rPr lang="en-US" sz="1200" dirty="0"/>
                  <a:t> </a:t>
                </a:r>
                <a:r>
                  <a:rPr lang="it-IT" sz="1200" dirty="0" err="1"/>
                  <a:t>represent</a:t>
                </a:r>
                <a:r>
                  <a:rPr lang="it-IT" sz="1200" dirty="0"/>
                  <a:t> </a:t>
                </a:r>
                <a:r>
                  <a:rPr lang="en-US" sz="1200" dirty="0"/>
                  <a:t>the temperature increase necessary to reduce the </a:t>
                </a:r>
                <a:r>
                  <a:rPr lang="it-IT" sz="1200" b="0" i="0">
                    <a:latin typeface="Cambria Math" panose="02040503050406030204" pitchFamily="18" charset="0"/>
                  </a:rPr>
                  <a:t>𝐷_𝑣𝑎𝑙𝑢𝑒</a:t>
                </a:r>
                <a:r>
                  <a:rPr lang="en-US" dirty="0">
                    <a:solidFill>
                      <a:srgbClr val="000000"/>
                    </a:solidFill>
                  </a:rPr>
                  <a:t> </a:t>
                </a:r>
                <a:r>
                  <a:rPr lang="en-US" sz="1200" dirty="0">
                    <a:solidFill>
                      <a:srgbClr val="000000"/>
                    </a:solidFill>
                  </a:rPr>
                  <a:t>by a logarithmic order</a:t>
                </a:r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10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E16F49-5D4B-CCD3-F84B-7D7D91BA8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E3650086-31CE-B1B1-381D-F58D6E3436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1DBE9E2A-DA60-652A-82ED-F569FC608C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0000"/>
              </a:lnSpc>
              <a:buFont typeface="+mj-lt"/>
              <a:buNone/>
            </a:pPr>
            <a:r>
              <a:rPr lang="it-IT" dirty="0"/>
              <a:t>Here </a:t>
            </a:r>
            <a:r>
              <a:rPr lang="it-IT" dirty="0" err="1"/>
              <a:t>we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a</a:t>
            </a:r>
            <a:r>
              <a:rPr lang="en-US" dirty="0"/>
              <a:t> typical heat treatment process, that is usually composed by 3 steps:</a:t>
            </a:r>
            <a:endParaRPr lang="it-IT" dirty="0"/>
          </a:p>
          <a:p>
            <a:pPr marL="342900" lvl="0" indent="-342900">
              <a:lnSpc>
                <a:spcPct val="100000"/>
              </a:lnSpc>
              <a:buFont typeface="+mj-lt"/>
              <a:buAutoNum type="arabicParenR"/>
            </a:pPr>
            <a:r>
              <a:rPr lang="en-US" sz="1200" b="1" i="1" dirty="0"/>
              <a:t>Heating</a:t>
            </a:r>
            <a:r>
              <a:rPr lang="it-IT" dirty="0"/>
              <a:t>, </a:t>
            </a:r>
            <a:r>
              <a:rPr lang="it-IT" dirty="0" err="1"/>
              <a:t>where</a:t>
            </a:r>
            <a:r>
              <a:rPr lang="it-IT" dirty="0"/>
              <a:t> the </a:t>
            </a:r>
            <a:r>
              <a:rPr lang="it-IT" dirty="0" err="1"/>
              <a:t>retort</a:t>
            </a:r>
            <a:r>
              <a:rPr lang="it-IT" dirty="0"/>
              <a:t> temperature </a:t>
            </a:r>
            <a:r>
              <a:rPr lang="it-IT" dirty="0" err="1"/>
              <a:t>increase</a:t>
            </a:r>
            <a:r>
              <a:rPr lang="it-IT" dirty="0"/>
              <a:t>.</a:t>
            </a:r>
          </a:p>
          <a:p>
            <a:pPr marL="342900" lvl="0" indent="-342900">
              <a:lnSpc>
                <a:spcPct val="100000"/>
              </a:lnSpc>
              <a:buFont typeface="+mj-lt"/>
              <a:buAutoNum type="arabicParenR"/>
            </a:pPr>
            <a:r>
              <a:rPr lang="en-US" sz="1200" b="1" i="1" dirty="0"/>
              <a:t>Sterilization</a:t>
            </a:r>
            <a:r>
              <a:rPr lang="it-IT" dirty="0"/>
              <a:t>, </a:t>
            </a:r>
            <a:r>
              <a:rPr lang="en-US" dirty="0"/>
              <a:t>where the retort temperature is kept constant. </a:t>
            </a:r>
          </a:p>
          <a:p>
            <a:pPr marL="342900" lvl="0" indent="-342900">
              <a:lnSpc>
                <a:spcPct val="100000"/>
              </a:lnSpc>
              <a:buFont typeface="+mj-lt"/>
              <a:buAutoNum type="arabicParenR"/>
            </a:pPr>
            <a:r>
              <a:rPr lang="en-US" sz="1200" b="1" i="1" dirty="0"/>
              <a:t>Cooling</a:t>
            </a:r>
            <a:r>
              <a:rPr lang="it-IT" dirty="0"/>
              <a:t>, </a:t>
            </a:r>
            <a:r>
              <a:rPr lang="en-US" dirty="0"/>
              <a:t>in which the retort temperature drop down..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/>
              <a:t>During the process, the </a:t>
            </a:r>
            <a:r>
              <a:rPr lang="it-IT" dirty="0"/>
              <a:t>temperature of the product </a:t>
            </a:r>
            <a:r>
              <a:rPr lang="en-US" dirty="0"/>
              <a:t>try to follow</a:t>
            </a:r>
            <a:r>
              <a:rPr lang="it-IT" dirty="0"/>
              <a:t> the </a:t>
            </a:r>
            <a:r>
              <a:rPr lang="it-IT" dirty="0" err="1"/>
              <a:t>retort</a:t>
            </a:r>
            <a:r>
              <a:rPr lang="it-IT" dirty="0"/>
              <a:t> temperature.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it-IT" dirty="0"/>
              <a:t>The </a:t>
            </a:r>
            <a:r>
              <a:rPr lang="it-IT" dirty="0" err="1"/>
              <a:t>shape</a:t>
            </a:r>
            <a:r>
              <a:rPr lang="it-IT" dirty="0"/>
              <a:t> </a:t>
            </a:r>
            <a:r>
              <a:rPr lang="en-US" dirty="0"/>
              <a:t>of the coldest point curve depend on the product physical states (solid or liquid).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CEB0B1A-C2CB-83FD-F87E-EA27802CF1F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FB844A7-FD0E-4AD9-D571-D3EB0E4DFD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577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4B500-9B43-BC9B-D27C-D1D1D2032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F7B39240-BC2B-2D7B-75A2-4778624FDC9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note 2">
                <a:extLst>
                  <a:ext uri="{FF2B5EF4-FFF2-40B4-BE49-F238E27FC236}">
                    <a16:creationId xmlns:a16="http://schemas.microsoft.com/office/drawing/2014/main" id="{5E380C6D-CF0D-5204-1C62-690ABBBC9A6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lvl="0">
                  <a:lnSpc>
                    <a:spcPct val="100000"/>
                  </a:lnSpc>
                </a:pPr>
                <a:r>
                  <a:rPr lang="en-US" dirty="0"/>
                  <a:t>By integrating the </a:t>
                </a:r>
                <a:r>
                  <a:rPr lang="en-US" b="1" dirty="0"/>
                  <a:t>coldest point temperature curve</a:t>
                </a:r>
                <a:r>
                  <a:rPr lang="en-US" dirty="0"/>
                  <a:t>, we can obtain the </a:t>
                </a:r>
                <a:r>
                  <a:rPr lang="en-US" b="1" u="sng" dirty="0"/>
                  <a:t>lethality factor </a:t>
                </a:r>
                <a:r>
                  <a:rPr lang="it-IT" sz="1200" b="0" i="0" u="sng" dirty="0">
                    <a:latin typeface="Cambria Math" panose="02040503050406030204" pitchFamily="18" charset="0"/>
                  </a:rPr>
                  <a:t>𝑭_𝒗𝒂𝒍𝒖𝒆</a:t>
                </a:r>
                <a:r>
                  <a:rPr lang="it-IT" sz="1200" b="0" i="0" dirty="0">
                    <a:latin typeface="Cambria Math" panose="02040503050406030204" pitchFamily="18" charset="0"/>
                  </a:rPr>
                  <a:t>,</a:t>
                </a:r>
                <a:r>
                  <a:rPr lang="it-IT" sz="1200" b="1" i="0" dirty="0">
                    <a:latin typeface="Cambria Math" panose="02040503050406030204" pitchFamily="18" charset="0"/>
                  </a:rPr>
                  <a:t> </a:t>
                </a:r>
                <a:r>
                  <a:rPr lang="it-IT" sz="1200" b="0" i="0" dirty="0" err="1">
                    <a:latin typeface="Cambria Math" panose="02040503050406030204" pitchFamily="18" charset="0"/>
                  </a:rPr>
                  <a:t>define</a:t>
                </a:r>
                <a:r>
                  <a:rPr lang="it-IT" sz="1200" b="0" i="0" dirty="0">
                    <a:latin typeface="Cambria Math" panose="02040503050406030204" pitchFamily="18" charset="0"/>
                  </a:rPr>
                  <a:t> </a:t>
                </a:r>
                <a:r>
                  <a:rPr lang="it-IT" sz="1200" b="0" i="0" dirty="0" err="1">
                    <a:latin typeface="Cambria Math" panose="02040503050406030204" pitchFamily="18" charset="0"/>
                  </a:rPr>
                  <a:t>as</a:t>
                </a:r>
                <a:r>
                  <a:rPr lang="it-IT" sz="1200" b="0" i="0" dirty="0">
                    <a:latin typeface="Cambria Math" panose="02040503050406030204" pitchFamily="18" charset="0"/>
                  </a:rPr>
                  <a:t> the</a:t>
                </a:r>
                <a:r>
                  <a:rPr lang="it-IT" sz="1200" b="1" i="0" dirty="0">
                    <a:latin typeface="Cambria Math" panose="02040503050406030204" pitchFamily="18" charset="0"/>
                  </a:rPr>
                  <a:t> </a:t>
                </a:r>
                <a:r>
                  <a:rPr lang="en-US" sz="1200" b="0" i="0" dirty="0">
                    <a:latin typeface="Cambria Math" panose="02040503050406030204" pitchFamily="18" charset="0"/>
                  </a:rPr>
                  <a:t>eq</a:t>
                </a:r>
                <a:r>
                  <a:rPr lang="en-US" sz="1200" dirty="0"/>
                  <a:t>uivalent time to neutralize the same number of bacteria </a:t>
                </a:r>
                <a:r>
                  <a:rPr lang="it-IT" sz="1200" dirty="0"/>
                  <a:t>of</a:t>
                </a:r>
                <a:r>
                  <a:rPr lang="en-US" sz="1200" dirty="0"/>
                  <a:t> an ideal thermal cycle at a reference temperature.</a:t>
                </a:r>
                <a:endParaRPr lang="en-GB" dirty="0">
                  <a:solidFill>
                    <a:srgbClr val="000000"/>
                  </a:solidFill>
                </a:endParaRPr>
              </a:p>
              <a:p>
                <a:pPr lvl="0">
                  <a:lnSpc>
                    <a:spcPct val="100000"/>
                  </a:lnSpc>
                </a:pPr>
                <a:r>
                  <a:rPr lang="en-GB" dirty="0">
                    <a:solidFill>
                      <a:srgbClr val="000000"/>
                    </a:solidFill>
                  </a:rPr>
                  <a:t>I</a:t>
                </a:r>
                <a:r>
                  <a:rPr lang="en-US" sz="1200" dirty="0" err="1"/>
                  <a:t>ts</a:t>
                </a:r>
                <a:r>
                  <a:rPr lang="en-US" sz="1200" dirty="0"/>
                  <a:t> formulation consider four elements: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it-IT" sz="12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Reference temperature;</a:t>
                </a:r>
                <a14:m>
                  <m:oMath xmlns:m="http://schemas.openxmlformats.org/officeDocument/2006/math">
                    <m:r>
                      <a:rPr lang="it-IT" sz="12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it-IT" sz="1200" b="0" i="0" dirty="0">
                  <a:latin typeface="Cambria Math" panose="02040503050406030204" pitchFamily="18" charset="0"/>
                </a:endParaRPr>
              </a:p>
              <a:p>
                <a:pPr marL="228600" indent="-2286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it-IT" sz="1200" b="0" i="1" smtClean="0">
                            <a:latin typeface="Cambria Math" panose="02040503050406030204" pitchFamily="18" charset="0"/>
                          </a:rPr>
                          <m:t>𝑣𝑎𝑙𝑢𝑒</m:t>
                        </m:r>
                      </m:sub>
                    </m:sSub>
                  </m:oMath>
                </a14:m>
                <a:r>
                  <a:rPr lang="it-IT" sz="12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of the </a:t>
                </a:r>
                <a:r>
                  <a:rPr lang="it-IT" sz="12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bacterium</a:t>
                </a:r>
                <a:endParaRPr lang="it-IT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rabicPeriod"/>
                </a:pPr>
                <a:r>
                  <a:rPr lang="it-IT" sz="12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Product temperature </a:t>
                </a:r>
                <a:r>
                  <a:rPr lang="it-IT" sz="12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profile</a:t>
                </a:r>
                <a:endParaRPr lang="it-IT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rabicPeriod"/>
                </a:pPr>
                <a:r>
                  <a:rPr lang="it-IT" sz="1200" dirty="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Heat</a:t>
                </a:r>
                <a:r>
                  <a:rPr lang="it-IT" sz="12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treatment time.</a:t>
                </a:r>
              </a:p>
              <a:p>
                <a:pPr marL="228600" indent="-228600">
                  <a:buFont typeface="+mj-lt"/>
                  <a:buAutoNum type="arabicPeriod"/>
                </a:pPr>
                <a:endParaRPr lang="it-IT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+mj-lt"/>
                  <a:buNone/>
                </a:pPr>
                <a:r>
                  <a:rPr lang="en-US" dirty="0"/>
                  <a:t>If the reference temperature is equal to 121 degrees Celsius (the nominal sterilization temperature), the F value is called F0.</a:t>
                </a:r>
              </a:p>
              <a:p>
                <a:pPr marL="0" indent="0">
                  <a:buFont typeface="+mj-lt"/>
                  <a:buNone/>
                </a:pPr>
                <a:endParaRPr lang="it-IT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Segnaposto note 2">
                <a:extLst>
                  <a:ext uri="{FF2B5EF4-FFF2-40B4-BE49-F238E27FC236}">
                    <a16:creationId xmlns:a16="http://schemas.microsoft.com/office/drawing/2014/main" id="{5E380C6D-CF0D-5204-1C62-690ABBBC9A63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lvl="0">
                  <a:lnSpc>
                    <a:spcPct val="100000"/>
                  </a:lnSpc>
                </a:pPr>
                <a:r>
                  <a:rPr lang="en-US"/>
                  <a:t>By integrating the </a:t>
                </a:r>
                <a:r>
                  <a:rPr lang="it-IT" sz="1200" b="1" i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𝑻_𝒑</a:t>
                </a:r>
                <a:r>
                  <a:rPr lang="it-IT">
                    <a:solidFill>
                      <a:srgbClr val="FF0000"/>
                    </a:solidFill>
                  </a:rPr>
                  <a:t> </a:t>
                </a:r>
                <a:r>
                  <a:rPr lang="en-US"/>
                  <a:t>curve, we can obtain the </a:t>
                </a:r>
                <a:r>
                  <a:rPr lang="en-US" b="1" u="sng"/>
                  <a:t>lethality factor</a:t>
                </a:r>
                <a:r>
                  <a:rPr lang="en-US" b="1"/>
                  <a:t> </a:t>
                </a:r>
                <a:r>
                  <a:rPr lang="it-IT" sz="1200" b="1" i="0">
                    <a:latin typeface="Cambria Math" panose="02040503050406030204" pitchFamily="18" charset="0"/>
                  </a:rPr>
                  <a:t>𝑭_𝒗𝒂𝒍𝒖𝒆, </a:t>
                </a:r>
                <a:r>
                  <a:rPr lang="it-IT" sz="1200" b="0" i="0" err="1">
                    <a:latin typeface="Cambria Math" panose="02040503050406030204" pitchFamily="18" charset="0"/>
                  </a:rPr>
                  <a:t>define</a:t>
                </a:r>
                <a:r>
                  <a:rPr lang="it-IT" sz="1200" b="0" i="0">
                    <a:latin typeface="Cambria Math" panose="02040503050406030204" pitchFamily="18" charset="0"/>
                  </a:rPr>
                  <a:t> </a:t>
                </a:r>
                <a:r>
                  <a:rPr lang="it-IT" sz="1200" b="0" i="0" err="1">
                    <a:latin typeface="Cambria Math" panose="02040503050406030204" pitchFamily="18" charset="0"/>
                  </a:rPr>
                  <a:t>as</a:t>
                </a:r>
                <a:r>
                  <a:rPr lang="it-IT" sz="1200" b="0" i="0">
                    <a:latin typeface="Cambria Math" panose="02040503050406030204" pitchFamily="18" charset="0"/>
                  </a:rPr>
                  <a:t> the</a:t>
                </a:r>
                <a:r>
                  <a:rPr lang="it-IT" sz="1200" b="1" i="0">
                    <a:latin typeface="Cambria Math" panose="02040503050406030204" pitchFamily="18" charset="0"/>
                  </a:rPr>
                  <a:t> </a:t>
                </a:r>
                <a:r>
                  <a:rPr lang="en-US" sz="1200"/>
                  <a:t>quivalent time to neutralize the same number of bacteria </a:t>
                </a:r>
                <a:r>
                  <a:rPr lang="it-IT" sz="1200"/>
                  <a:t>of</a:t>
                </a:r>
                <a:r>
                  <a:rPr lang="en-US" sz="1200"/>
                  <a:t> an ideal thermal cycle at temperature </a:t>
                </a:r>
                <a:r>
                  <a:rPr lang="it-IT" sz="1200" i="0">
                    <a:latin typeface="Cambria Math" panose="02040503050406030204" pitchFamily="18" charset="0"/>
                  </a:rPr>
                  <a:t>𝑇_𝑟𝑒𝑓</a:t>
                </a:r>
                <a:r>
                  <a:rPr lang="it-IT" sz="1200" i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.</a:t>
                </a:r>
                <a:endParaRPr lang="en-GB">
                  <a:solidFill>
                    <a:srgbClr val="000000"/>
                  </a:solidFill>
                </a:endParaRPr>
              </a:p>
              <a:p>
                <a:pPr lvl="0">
                  <a:lnSpc>
                    <a:spcPct val="100000"/>
                  </a:lnSpc>
                </a:pPr>
                <a:r>
                  <a:rPr lang="en-GB">
                    <a:solidFill>
                      <a:srgbClr val="000000"/>
                    </a:solidFill>
                  </a:rPr>
                  <a:t>I</a:t>
                </a:r>
                <a:r>
                  <a:rPr lang="en-US" sz="1200" err="1"/>
                  <a:t>ts</a:t>
                </a:r>
                <a:r>
                  <a:rPr lang="en-US" sz="1200"/>
                  <a:t> formulation consider four elements: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it-IT" sz="12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Reference temperature;</a:t>
                </a:r>
                <a:r>
                  <a:rPr lang="it-IT" sz="1200" b="0" i="0">
                    <a:latin typeface="Cambria Math" panose="02040503050406030204" pitchFamily="18" charset="0"/>
                  </a:rPr>
                  <a:t> 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it-IT" sz="1200" b="0" i="0">
                    <a:latin typeface="Cambria Math" panose="02040503050406030204" pitchFamily="18" charset="0"/>
                  </a:rPr>
                  <a:t>𝑍_𝑣𝑎𝑙𝑢𝑒</a:t>
                </a:r>
                <a:r>
                  <a:rPr lang="it-IT" sz="12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of the </a:t>
                </a:r>
                <a:r>
                  <a:rPr lang="it-IT" sz="120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bacterium</a:t>
                </a:r>
                <a:endParaRPr lang="it-IT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rabicPeriod"/>
                </a:pPr>
                <a:r>
                  <a:rPr lang="it-IT" sz="12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Product temperature </a:t>
                </a:r>
                <a:r>
                  <a:rPr lang="it-IT" sz="120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profile</a:t>
                </a:r>
                <a:endParaRPr lang="it-IT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228600" indent="-228600">
                  <a:buFont typeface="+mj-lt"/>
                  <a:buAutoNum type="arabicPeriod"/>
                </a:pPr>
                <a:r>
                  <a:rPr lang="it-IT" sz="120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Heat</a:t>
                </a:r>
                <a:r>
                  <a:rPr lang="it-IT" sz="12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treatment time</a:t>
                </a:r>
              </a:p>
            </p:txBody>
          </p:sp>
        </mc:Fallback>
      </mc:AlternateContent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0DA9FFC-F220-0409-48CB-8FF6848F602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DBAB794-DF0B-1C61-BC6F-611D8B20A74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277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F76DA6-1FC1-7B42-E7E5-1E9DE8B329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11F37F1-55CE-AC0E-5219-F1F0E82855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egnaposto note 2">
                <a:extLst>
                  <a:ext uri="{FF2B5EF4-FFF2-40B4-BE49-F238E27FC236}">
                    <a16:creationId xmlns:a16="http://schemas.microsoft.com/office/drawing/2014/main" id="{BA857909-4047-3D7F-7D7A-3731B6B5E27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lvl="0" indent="0">
                  <a:lnSpc>
                    <a:spcPct val="100000"/>
                  </a:lnSpc>
                  <a:buFont typeface="+mj-lt"/>
                  <a:buNone/>
                </a:pPr>
                <a:r>
                  <a:rPr lang="en-US" dirty="0"/>
                  <a:t>Furthermore, if we plot in a semi-logarithmic diagram the difference between retort and coldest point temperature, we obtain other 2 parameters.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b="1" dirty="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penetration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𝒇</m:t>
                        </m:r>
                      </m:e>
                      <m:sub>
                        <m:r>
                          <a:rPr lang="it-IT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𝒉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that</a:t>
                </a:r>
                <a:r>
                  <a:rPr lang="en-US" sz="1200" baseline="0" dirty="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200" dirty="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is the time necessary to reduce the difference between Tr and </a:t>
                </a:r>
                <a:r>
                  <a:rPr lang="en-US" sz="1200" dirty="0" err="1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Tp</a:t>
                </a:r>
                <a:r>
                  <a:rPr lang="en-US" sz="1200" dirty="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by one logarithmic cycle.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n-US" sz="1200" b="1" dirty="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delay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𝑱</m:t>
                        </m:r>
                      </m:e>
                      <m:sub>
                        <m:r>
                          <a:rPr lang="it-IT" sz="1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that </a:t>
                </a:r>
                <a:r>
                  <a:rPr lang="en-US" dirty="0"/>
                  <a:t>represents the initial lag time before the internal temperature of a product begins to rise significantly during heating.</a:t>
                </a:r>
                <a:endParaRPr lang="it-IT" sz="1200" dirty="0">
                  <a:solidFill>
                    <a:srgbClr val="20212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Segnaposto note 2">
                <a:extLst>
                  <a:ext uri="{FF2B5EF4-FFF2-40B4-BE49-F238E27FC236}">
                    <a16:creationId xmlns:a16="http://schemas.microsoft.com/office/drawing/2014/main" id="{BA857909-4047-3D7F-7D7A-3731B6B5E274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lvl="0" indent="0">
                  <a:lnSpc>
                    <a:spcPct val="100000"/>
                  </a:lnSpc>
                  <a:buFont typeface="+mj-lt"/>
                  <a:buNone/>
                </a:pPr>
                <a:r>
                  <a:rPr lang="en-US"/>
                  <a:t>Furthermore, if we plot the semi-logarithmic function of (𝑻_𝒓−𝑻_𝒑), we obtain other 2 parameters.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b="1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penetration factor </a:t>
                </a:r>
                <a:r>
                  <a:rPr lang="it-IT" sz="1200" b="1" i="0">
                    <a:solidFill>
                      <a:schemeClr val="tx1"/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𝒇_𝒉</a:t>
                </a:r>
                <a:r>
                  <a:rPr lang="en-US" sz="120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that</a:t>
                </a:r>
                <a:r>
                  <a:rPr lang="en-US" sz="1200" baseline="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20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is the time necessary to reduce the difference between Tr and </a:t>
                </a:r>
                <a:r>
                  <a:rPr lang="en-US" sz="1200" err="1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Tp</a:t>
                </a:r>
                <a:r>
                  <a:rPr lang="en-US" sz="120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by one logarithmic cycle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n-US" sz="1200" b="1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delay factor </a:t>
                </a:r>
                <a:r>
                  <a:rPr lang="it-IT" sz="1200" b="1" i="0">
                    <a:solidFill>
                      <a:schemeClr val="tx1"/>
                    </a:solidFill>
                    <a:latin typeface="Cambria Math" panose="02040503050406030204" pitchFamily="18" charset="0"/>
                    <a:ea typeface="Calibri" panose="020F0502020204030204" pitchFamily="34" charset="0"/>
                    <a:cs typeface="Calibri" panose="020F0502020204030204" pitchFamily="34" charset="0"/>
                  </a:rPr>
                  <a:t>𝑱_𝒄</a:t>
                </a:r>
                <a:r>
                  <a:rPr lang="en-US" sz="1200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that </a:t>
                </a:r>
                <a:r>
                  <a:rPr lang="en-US"/>
                  <a:t>represents the initial lag time before the internal temperature of a product begins to rise significantly during heating</a:t>
                </a:r>
                <a:endParaRPr lang="it-IT" sz="1200">
                  <a:solidFill>
                    <a:srgbClr val="202122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Fallback>
      </mc:AlternateContent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B5B40C3-5015-F82B-45DA-60B009CEF80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5349A9C-8BD3-17CA-7CFD-0875228378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189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/>
              <a:t>A </a:t>
            </a:r>
            <a:r>
              <a:rPr lang="en-US" b="1"/>
              <a:t>thermo-fluid dynamic model </a:t>
            </a:r>
            <a:r>
              <a:rPr lang="en-US"/>
              <a:t>in COMSOL environment </a:t>
            </a:r>
            <a:r>
              <a:rPr lang="it-IT" err="1"/>
              <a:t>was</a:t>
            </a:r>
            <a:r>
              <a:rPr lang="en-US"/>
              <a:t> build to analyze the </a:t>
            </a:r>
            <a:r>
              <a:rPr lang="en-US" b="1"/>
              <a:t>heat penetration </a:t>
            </a:r>
            <a:r>
              <a:rPr lang="en-US"/>
              <a:t>inside the box.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/>
              <a:t>Thermal properties </a:t>
            </a:r>
            <a:r>
              <a:rPr lang="en-US"/>
              <a:t>of product are made of </a:t>
            </a:r>
            <a:r>
              <a:rPr lang="en-US" b="1"/>
              <a:t>analytical equation </a:t>
            </a:r>
            <a:r>
              <a:rPr lang="en-US"/>
              <a:t>refers to the </a:t>
            </a:r>
            <a:r>
              <a:rPr lang="en-US" b="1"/>
              <a:t>nutritional values</a:t>
            </a:r>
            <a:r>
              <a:rPr lang="en-US"/>
              <a:t>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64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testo 18" descr="fkf">
            <a:extLst>
              <a:ext uri="{FF2B5EF4-FFF2-40B4-BE49-F238E27FC236}">
                <a16:creationId xmlns:a16="http://schemas.microsoft.com/office/drawing/2014/main" id="{E29426BC-A098-48F0-9E58-AF18B3E188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300415" y="3638550"/>
            <a:ext cx="4543937" cy="28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0" indent="0" algn="ctr">
              <a:buNone/>
              <a:defRPr lang="en-US" sz="1400" b="1" i="1" dirty="0"/>
            </a:lvl1pPr>
          </a:lstStyle>
          <a:p>
            <a:pPr marL="0" lvl="0" algn="ctr" eaLnBrk="0" hangingPunct="0"/>
            <a:endParaRPr lang="en-US"/>
          </a:p>
        </p:txBody>
      </p:sp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5B4CB8E7-A952-4F2B-A974-03F27D03C9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16"/>
          <a:stretch/>
        </p:blipFill>
        <p:spPr>
          <a:xfrm>
            <a:off x="3512944" y="133350"/>
            <a:ext cx="2118185" cy="1059656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Immagine 3" descr="Immagine che contiene aria aperta, rosso, Ambra, cielo&#10;&#10;Descrizione generata automaticamente">
            <a:extLst>
              <a:ext uri="{FF2B5EF4-FFF2-40B4-BE49-F238E27FC236}">
                <a16:creationId xmlns:a16="http://schemas.microsoft.com/office/drawing/2014/main" id="{FDB5288A-A66B-4A20-B4CF-93C1E0C4D9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5488" t="23917" r="43552" b="29698"/>
          <a:stretch/>
        </p:blipFill>
        <p:spPr>
          <a:xfrm>
            <a:off x="2206936" y="1616108"/>
            <a:ext cx="901079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magine 4" descr="Immagine che contiene pesce&#10;&#10;Descrizione generata automaticamente">
            <a:extLst>
              <a:ext uri="{FF2B5EF4-FFF2-40B4-BE49-F238E27FC236}">
                <a16:creationId xmlns:a16="http://schemas.microsoft.com/office/drawing/2014/main" id="{B281E0E8-585B-4251-BA30-7E78565145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0655" t="18890" r="42567" b="41224"/>
          <a:stretch/>
        </p:blipFill>
        <p:spPr>
          <a:xfrm>
            <a:off x="288000" y="1620000"/>
            <a:ext cx="906283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Immagine 5" descr="Immagine che contiene cavo, connettore&#10;&#10;Descrizione generata automaticamente">
            <a:extLst>
              <a:ext uri="{FF2B5EF4-FFF2-40B4-BE49-F238E27FC236}">
                <a16:creationId xmlns:a16="http://schemas.microsoft.com/office/drawing/2014/main" id="{8DB7A130-1559-434F-B1E2-E6EAC5839C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1"/>
          <a:stretch/>
        </p:blipFill>
        <p:spPr>
          <a:xfrm>
            <a:off x="8023020" y="1620000"/>
            <a:ext cx="900000" cy="876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magine 6" descr="Immagine che contiene proiettore&#10;&#10;Descrizione generata automaticamente">
            <a:extLst>
              <a:ext uri="{FF2B5EF4-FFF2-40B4-BE49-F238E27FC236}">
                <a16:creationId xmlns:a16="http://schemas.microsoft.com/office/drawing/2014/main" id="{BB82F223-3D1F-4A74-9971-CA6642FF99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25" r="30725"/>
          <a:stretch/>
        </p:blipFill>
        <p:spPr>
          <a:xfrm>
            <a:off x="7040040" y="1620000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5FBCEEF2-2CC8-43C4-AF65-F193D840668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020" y="1620000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magine 8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A87A1F41-1AEB-455E-9311-7487A9B40D33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3140" y="1620000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magine 9" descr="Immagine che contiene testo, interni, diverso, parecchi&#10;&#10;Descrizione generata automaticamente">
            <a:extLst>
              <a:ext uri="{FF2B5EF4-FFF2-40B4-BE49-F238E27FC236}">
                <a16:creationId xmlns:a16="http://schemas.microsoft.com/office/drawing/2014/main" id="{371D1B54-FC55-43C1-AA66-3590AEECA0ED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365" y="1620000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1" name="Connettore 1 2">
            <a:extLst>
              <a:ext uri="{FF2B5EF4-FFF2-40B4-BE49-F238E27FC236}">
                <a16:creationId xmlns:a16="http://schemas.microsoft.com/office/drawing/2014/main" id="{C11E69B5-5E56-4C5E-8388-3A51161FC87F}"/>
              </a:ext>
            </a:extLst>
          </p:cNvPr>
          <p:cNvCxnSpPr/>
          <p:nvPr userDrawn="1"/>
        </p:nvCxnSpPr>
        <p:spPr>
          <a:xfrm flipV="1">
            <a:off x="287008" y="2595164"/>
            <a:ext cx="867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>
            <a:extLst>
              <a:ext uri="{FF2B5EF4-FFF2-40B4-BE49-F238E27FC236}">
                <a16:creationId xmlns:a16="http://schemas.microsoft.com/office/drawing/2014/main" id="{7512AC30-EA61-4DDF-923F-21B8EBBFE7AA}"/>
              </a:ext>
            </a:extLst>
          </p:cNvPr>
          <p:cNvCxnSpPr/>
          <p:nvPr userDrawn="1"/>
        </p:nvCxnSpPr>
        <p:spPr>
          <a:xfrm flipV="1">
            <a:off x="265304" y="1524313"/>
            <a:ext cx="867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4">
            <a:extLst>
              <a:ext uri="{FF2B5EF4-FFF2-40B4-BE49-F238E27FC236}">
                <a16:creationId xmlns:a16="http://schemas.microsoft.com/office/drawing/2014/main" id="{11C37BA1-3C67-4FA4-809E-33420127BC1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5" t="33269" r="40352" b="59096"/>
          <a:stretch/>
        </p:blipFill>
        <p:spPr bwMode="auto">
          <a:xfrm>
            <a:off x="3991988" y="4005723"/>
            <a:ext cx="1160792" cy="54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9">
            <a:extLst>
              <a:ext uri="{FF2B5EF4-FFF2-40B4-BE49-F238E27FC236}">
                <a16:creationId xmlns:a16="http://schemas.microsoft.com/office/drawing/2014/main" id="{593125A8-A8C0-4343-8F9C-218B9BAF96C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71716" y="4708207"/>
            <a:ext cx="181081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it-IT" sz="1200" u="sng">
                <a:solidFill>
                  <a:srgbClr val="0000FF"/>
                </a:solidFill>
              </a:rPr>
              <a:t>http://www.be-caetest.it</a:t>
            </a:r>
            <a:endParaRPr lang="it-IT" sz="1200" i="1" u="sng">
              <a:solidFill>
                <a:srgbClr val="0000FF"/>
              </a:solidFill>
            </a:endParaRPr>
          </a:p>
        </p:txBody>
      </p:sp>
      <p:cxnSp>
        <p:nvCxnSpPr>
          <p:cNvPr id="17" name="Connettore 1 2">
            <a:extLst>
              <a:ext uri="{FF2B5EF4-FFF2-40B4-BE49-F238E27FC236}">
                <a16:creationId xmlns:a16="http://schemas.microsoft.com/office/drawing/2014/main" id="{81C5507F-1042-4B6A-8680-2E92048620AE}"/>
              </a:ext>
            </a:extLst>
          </p:cNvPr>
          <p:cNvCxnSpPr/>
          <p:nvPr userDrawn="1"/>
        </p:nvCxnSpPr>
        <p:spPr>
          <a:xfrm flipV="1">
            <a:off x="274320" y="4629150"/>
            <a:ext cx="867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764EAA4E-428B-4AC1-9FB1-FEA3E4AC4FAF}"/>
              </a:ext>
            </a:extLst>
          </p:cNvPr>
          <p:cNvSpPr txBox="1"/>
          <p:nvPr userDrawn="1"/>
        </p:nvSpPr>
        <p:spPr>
          <a:xfrm>
            <a:off x="2719346" y="1194644"/>
            <a:ext cx="3714344" cy="32212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1600" i="1">
                <a:latin typeface="Abadi Extra Light" panose="020B0204020104020204" pitchFamily="34" charset="0"/>
                <a:ea typeface="Roboto" panose="02000000000000000000" pitchFamily="2" charset="0"/>
              </a:rPr>
              <a:t>Be challenging, be smart: BE CAE &amp; Test!</a:t>
            </a:r>
            <a:endParaRPr lang="it-IT" sz="1600" i="1">
              <a:latin typeface="Abadi Extra Light" panose="020B0204020104020204" pitchFamily="34" charset="0"/>
              <a:ea typeface="Roboto" panose="02000000000000000000" pitchFamily="2" charset="0"/>
            </a:endParaRPr>
          </a:p>
        </p:txBody>
      </p:sp>
      <p:pic>
        <p:nvPicPr>
          <p:cNvPr id="19" name="Immagine 18" descr="Immagine che contiene interni&#10;&#10;Descrizione generata automaticamente">
            <a:extLst>
              <a:ext uri="{FF2B5EF4-FFF2-40B4-BE49-F238E27FC236}">
                <a16:creationId xmlns:a16="http://schemas.microsoft.com/office/drawing/2014/main" id="{8CD2323C-07D7-4C08-8F44-38F8982AEF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2" r="16163"/>
          <a:stretch/>
        </p:blipFill>
        <p:spPr>
          <a:xfrm>
            <a:off x="3181885" y="1620000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Immagine 19" descr="Immagine che contiene cartone animato&#10;&#10;Descrizione generata automaticamente">
            <a:extLst>
              <a:ext uri="{FF2B5EF4-FFF2-40B4-BE49-F238E27FC236}">
                <a16:creationId xmlns:a16="http://schemas.microsoft.com/office/drawing/2014/main" id="{676DB7D0-E683-424D-9BC2-A31F6B567D3B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0000" y="1620000"/>
            <a:ext cx="900000" cy="9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Segnaposto testo 18">
            <a:extLst>
              <a:ext uri="{FF2B5EF4-FFF2-40B4-BE49-F238E27FC236}">
                <a16:creationId xmlns:a16="http://schemas.microsoft.com/office/drawing/2014/main" id="{8CEAC784-9217-4C23-B8A7-23ED2AB7B6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300069" y="2693380"/>
            <a:ext cx="4543937" cy="8853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0" indent="0" algn="ctr">
              <a:buNone/>
              <a:defRPr lang="en-US" sz="2400" b="1" dirty="0">
                <a:latin typeface="+mj-lt"/>
              </a:defRPr>
            </a:lvl1pPr>
          </a:lstStyle>
          <a:p>
            <a:pPr marL="0" lvl="0" algn="ctr" eaLnBrk="0" hangingPunct="0"/>
            <a:endParaRPr lang="it-IT">
              <a:latin typeface="+mn-lt"/>
            </a:endParaRPr>
          </a:p>
          <a:p>
            <a:pPr marL="0" lvl="0" algn="ctr" eaLnBrk="0" hangingPunct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1262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EB - Titl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testo 9">
            <a:extLst>
              <a:ext uri="{FF2B5EF4-FFF2-40B4-BE49-F238E27FC236}">
                <a16:creationId xmlns:a16="http://schemas.microsoft.com/office/drawing/2014/main" id="{93BCAAB1-F340-4F49-A14D-FA6B4B3525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4000" y="1075163"/>
            <a:ext cx="8640000" cy="2585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spcBef>
                <a:spcPts val="600"/>
              </a:spcBef>
              <a:buFont typeface="Arial" panose="020B0604020202020204" pitchFamily="34" charset="0"/>
              <a:buNone/>
              <a:defRPr sz="1200"/>
            </a:lvl1pPr>
            <a:lvl2pPr marL="457200" indent="0">
              <a:spcBef>
                <a:spcPts val="600"/>
              </a:spcBef>
              <a:buFont typeface="Arial" panose="020B0604020202020204" pitchFamily="34" charset="0"/>
              <a:buNone/>
              <a:defRPr sz="1200"/>
            </a:lvl2pPr>
            <a:lvl3pPr marL="914400" indent="0">
              <a:spcBef>
                <a:spcPts val="600"/>
              </a:spcBef>
              <a:buFont typeface="Arial" panose="020B0604020202020204" pitchFamily="34" charset="0"/>
              <a:buNone/>
              <a:defRPr sz="1200"/>
            </a:lvl3pPr>
            <a:lvl4pPr marL="1371600" indent="0">
              <a:spcBef>
                <a:spcPts val="600"/>
              </a:spcBef>
              <a:buFont typeface="Arial" panose="020B0604020202020204" pitchFamily="34" charset="0"/>
              <a:buNone/>
              <a:defRPr sz="1200"/>
            </a:lvl4pPr>
            <a:lvl5pPr marL="1828800" indent="0">
              <a:spcBef>
                <a:spcPts val="600"/>
              </a:spcBef>
              <a:buFont typeface="Arial" panose="020B0604020202020204" pitchFamily="34" charset="0"/>
              <a:buNone/>
              <a:defRPr sz="1200"/>
            </a:lvl5pPr>
            <a:lvl6pPr>
              <a:defRPr sz="1200"/>
            </a:lvl6pPr>
            <a:lvl7pPr marL="2914650" indent="-171450">
              <a:buFont typeface="Arial" panose="020B0604020202020204" pitchFamily="34" charset="0"/>
              <a:buChar char="•"/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3" name="Immagine 2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A15C23B5-2F90-4918-85B7-B766AC659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00" y="72000"/>
            <a:ext cx="941305" cy="460368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4" name="Connettore 1 2">
            <a:extLst>
              <a:ext uri="{FF2B5EF4-FFF2-40B4-BE49-F238E27FC236}">
                <a16:creationId xmlns:a16="http://schemas.microsoft.com/office/drawing/2014/main" id="{2F90390A-42A0-4543-AD93-3788873F82DD}"/>
              </a:ext>
            </a:extLst>
          </p:cNvPr>
          <p:cNvCxnSpPr/>
          <p:nvPr userDrawn="1"/>
        </p:nvCxnSpPr>
        <p:spPr>
          <a:xfrm flipV="1">
            <a:off x="324000" y="580836"/>
            <a:ext cx="867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egnaposto testo 18">
            <a:extLst>
              <a:ext uri="{FF2B5EF4-FFF2-40B4-BE49-F238E27FC236}">
                <a16:creationId xmlns:a16="http://schemas.microsoft.com/office/drawing/2014/main" id="{FE170EBE-27D4-440A-B321-D7EF4851FC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00000" y="144000"/>
            <a:ext cx="7200000" cy="36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>
              <a:buNone/>
              <a:defRPr sz="1800" b="1">
                <a:latin typeface="+mj-lt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AE3AC6A7-1C80-4DD6-B38B-4840B7FDC7E2}"/>
              </a:ext>
            </a:extLst>
          </p:cNvPr>
          <p:cNvSpPr txBox="1">
            <a:spLocks/>
          </p:cNvSpPr>
          <p:nvPr userDrawn="1"/>
        </p:nvSpPr>
        <p:spPr>
          <a:xfrm>
            <a:off x="8604000" y="4783500"/>
            <a:ext cx="540000" cy="360000"/>
          </a:xfrm>
          <a:prstGeom prst="rect">
            <a:avLst/>
          </a:prstGeom>
        </p:spPr>
        <p:txBody>
          <a:bodyPr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0385671-9650-49BB-9FCC-4A3571C659EE}" type="slidenum">
              <a:rPr lang="it-IT" sz="1400" b="1" smtClean="0">
                <a:solidFill>
                  <a:srgbClr val="FF0000"/>
                </a:solidFill>
              </a:rPr>
              <a:pPr algn="ctr"/>
              <a:t>‹N›</a:t>
            </a:fld>
            <a:endParaRPr lang="it-IT" sz="1400" b="1">
              <a:solidFill>
                <a:srgbClr val="FF0000"/>
              </a:solidFill>
            </a:endParaRPr>
          </a:p>
        </p:txBody>
      </p:sp>
      <p:sp>
        <p:nvSpPr>
          <p:cNvPr id="8" name="Segnaposto testo 18">
            <a:extLst>
              <a:ext uri="{FF2B5EF4-FFF2-40B4-BE49-F238E27FC236}">
                <a16:creationId xmlns:a16="http://schemas.microsoft.com/office/drawing/2014/main" id="{74F5BE39-D34E-4B19-92CF-42934C749A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1"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181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2278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WEB - 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8E43AE90-2A6B-4A2D-848A-8A2C6CF90F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71713" y="4959995"/>
            <a:ext cx="448487" cy="18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i="1">
                <a:solidFill>
                  <a:srgbClr val="FF0000"/>
                </a:solidFill>
              </a:defRPr>
            </a:lvl1pPr>
          </a:lstStyle>
          <a:p>
            <a:fld id="{2138C18F-F22A-4C04-A820-98FC5B306A76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7516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7952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5" r:id="rId2"/>
    <p:sldLayoutId id="2147483727" r:id="rId3"/>
    <p:sldLayoutId id="2147483728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6.jpe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7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87.png"/><Relationship Id="rId3" Type="http://schemas.openxmlformats.org/officeDocument/2006/relationships/image" Target="../media/image24.png"/><Relationship Id="rId7" Type="http://schemas.openxmlformats.org/officeDocument/2006/relationships/image" Target="../media/image82.png"/><Relationship Id="rId12" Type="http://schemas.openxmlformats.org/officeDocument/2006/relationships/image" Target="../media/image8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11" Type="http://schemas.openxmlformats.org/officeDocument/2006/relationships/image" Target="../media/image85.png"/><Relationship Id="rId5" Type="http://schemas.openxmlformats.org/officeDocument/2006/relationships/image" Target="../media/image80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Relationship Id="rId14" Type="http://schemas.openxmlformats.org/officeDocument/2006/relationships/image" Target="../media/image8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13" Type="http://schemas.openxmlformats.org/officeDocument/2006/relationships/image" Target="../media/image86.png"/><Relationship Id="rId3" Type="http://schemas.openxmlformats.org/officeDocument/2006/relationships/image" Target="../media/image24.png"/><Relationship Id="rId7" Type="http://schemas.openxmlformats.org/officeDocument/2006/relationships/image" Target="../media/image81.png"/><Relationship Id="rId12" Type="http://schemas.openxmlformats.org/officeDocument/2006/relationships/image" Target="../media/image8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11" Type="http://schemas.openxmlformats.org/officeDocument/2006/relationships/image" Target="../media/image84.png"/><Relationship Id="rId5" Type="http://schemas.openxmlformats.org/officeDocument/2006/relationships/image" Target="../media/image88.png"/><Relationship Id="rId10" Type="http://schemas.openxmlformats.org/officeDocument/2006/relationships/image" Target="../media/image83.png"/><Relationship Id="rId4" Type="http://schemas.openxmlformats.org/officeDocument/2006/relationships/image" Target="../media/image78.png"/><Relationship Id="rId9" Type="http://schemas.openxmlformats.org/officeDocument/2006/relationships/image" Target="../media/image25.png"/><Relationship Id="rId14" Type="http://schemas.openxmlformats.org/officeDocument/2006/relationships/image" Target="../media/image8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24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78.png"/><Relationship Id="rId9" Type="http://schemas.openxmlformats.org/officeDocument/2006/relationships/image" Target="../media/image9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24.png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5" Type="http://schemas.openxmlformats.org/officeDocument/2006/relationships/image" Target="../media/image97.png"/><Relationship Id="rId4" Type="http://schemas.openxmlformats.org/officeDocument/2006/relationships/image" Target="../media/image7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24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78.png"/><Relationship Id="rId9" Type="http://schemas.openxmlformats.org/officeDocument/2006/relationships/image" Target="../media/image9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24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0" Type="http://schemas.openxmlformats.org/officeDocument/2006/relationships/image" Target="../media/image94.png"/><Relationship Id="rId4" Type="http://schemas.openxmlformats.org/officeDocument/2006/relationships/image" Target="../media/image78.png"/><Relationship Id="rId9" Type="http://schemas.openxmlformats.org/officeDocument/2006/relationships/image" Target="../media/image9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20.jpe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11" Type="http://schemas.openxmlformats.org/officeDocument/2006/relationships/image" Target="../media/image18.emf"/><Relationship Id="rId5" Type="http://schemas.openxmlformats.org/officeDocument/2006/relationships/hyperlink" Target="https://www.comsol.it/certified-consultants" TargetMode="External"/><Relationship Id="rId15" Type="http://schemas.openxmlformats.org/officeDocument/2006/relationships/image" Target="../media/image22.png"/><Relationship Id="rId10" Type="http://schemas.openxmlformats.org/officeDocument/2006/relationships/image" Target="../media/image1.png"/><Relationship Id="rId4" Type="http://schemas.openxmlformats.org/officeDocument/2006/relationships/image" Target="../media/image9.png"/><Relationship Id="rId9" Type="http://schemas.openxmlformats.org/officeDocument/2006/relationships/image" Target="../media/image17.png"/><Relationship Id="rId14" Type="http://schemas.openxmlformats.org/officeDocument/2006/relationships/image" Target="../media/image2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07.png"/><Relationship Id="rId3" Type="http://schemas.openxmlformats.org/officeDocument/2006/relationships/image" Target="../media/image99.png"/><Relationship Id="rId7" Type="http://schemas.openxmlformats.org/officeDocument/2006/relationships/image" Target="../media/image103.svg"/><Relationship Id="rId12" Type="http://schemas.openxmlformats.org/officeDocument/2006/relationships/image" Target="../media/image7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11" Type="http://schemas.openxmlformats.org/officeDocument/2006/relationships/image" Target="../media/image24.png"/><Relationship Id="rId5" Type="http://schemas.openxmlformats.org/officeDocument/2006/relationships/image" Target="../media/image101.png"/><Relationship Id="rId10" Type="http://schemas.openxmlformats.org/officeDocument/2006/relationships/image" Target="../media/image106.png"/><Relationship Id="rId4" Type="http://schemas.openxmlformats.org/officeDocument/2006/relationships/image" Target="../media/image100.png"/><Relationship Id="rId9" Type="http://schemas.openxmlformats.org/officeDocument/2006/relationships/image" Target="../media/image10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13" Type="http://schemas.openxmlformats.org/officeDocument/2006/relationships/image" Target="../media/image105.png"/><Relationship Id="rId3" Type="http://schemas.openxmlformats.org/officeDocument/2006/relationships/image" Target="../media/image24.png"/><Relationship Id="rId7" Type="http://schemas.openxmlformats.org/officeDocument/2006/relationships/image" Target="../media/image101.png"/><Relationship Id="rId12" Type="http://schemas.openxmlformats.org/officeDocument/2006/relationships/image" Target="../media/image10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.png"/><Relationship Id="rId11" Type="http://schemas.openxmlformats.org/officeDocument/2006/relationships/image" Target="../media/image106.png"/><Relationship Id="rId5" Type="http://schemas.openxmlformats.org/officeDocument/2006/relationships/image" Target="../media/image99.png"/><Relationship Id="rId10" Type="http://schemas.openxmlformats.org/officeDocument/2006/relationships/image" Target="../media/image104.png"/><Relationship Id="rId4" Type="http://schemas.openxmlformats.org/officeDocument/2006/relationships/image" Target="../media/image78.png"/><Relationship Id="rId9" Type="http://schemas.openxmlformats.org/officeDocument/2006/relationships/image" Target="../media/image103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13" Type="http://schemas.openxmlformats.org/officeDocument/2006/relationships/image" Target="../media/image103.svg"/><Relationship Id="rId3" Type="http://schemas.openxmlformats.org/officeDocument/2006/relationships/image" Target="../media/image101.png"/><Relationship Id="rId7" Type="http://schemas.openxmlformats.org/officeDocument/2006/relationships/image" Target="../media/image107.png"/><Relationship Id="rId12" Type="http://schemas.openxmlformats.org/officeDocument/2006/relationships/image" Target="../media/image10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108.png"/><Relationship Id="rId5" Type="http://schemas.openxmlformats.org/officeDocument/2006/relationships/image" Target="../media/image24.png"/><Relationship Id="rId10" Type="http://schemas.openxmlformats.org/officeDocument/2006/relationships/image" Target="../media/image100.png"/><Relationship Id="rId4" Type="http://schemas.openxmlformats.org/officeDocument/2006/relationships/image" Target="../media/image105.png"/><Relationship Id="rId9" Type="http://schemas.openxmlformats.org/officeDocument/2006/relationships/image" Target="../media/image99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24.png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78.png"/><Relationship Id="rId9" Type="http://schemas.openxmlformats.org/officeDocument/2006/relationships/image" Target="../media/image1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1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2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12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gif"/><Relationship Id="rId9" Type="http://schemas.openxmlformats.org/officeDocument/2006/relationships/image" Target="../media/image2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svg"/><Relationship Id="rId13" Type="http://schemas.openxmlformats.org/officeDocument/2006/relationships/hyperlink" Target="https://www.linkedin.com/company/be-cae-&amp;-test-s-r-l-/" TargetMode="External"/><Relationship Id="rId18" Type="http://schemas.openxmlformats.org/officeDocument/2006/relationships/image" Target="../media/image139.png"/><Relationship Id="rId3" Type="http://schemas.openxmlformats.org/officeDocument/2006/relationships/image" Target="../media/image127.png"/><Relationship Id="rId21" Type="http://schemas.openxmlformats.org/officeDocument/2006/relationships/image" Target="../media/image142.png"/><Relationship Id="rId7" Type="http://schemas.openxmlformats.org/officeDocument/2006/relationships/image" Target="../media/image129.png"/><Relationship Id="rId12" Type="http://schemas.openxmlformats.org/officeDocument/2006/relationships/image" Target="../media/image134.svg"/><Relationship Id="rId17" Type="http://schemas.openxmlformats.org/officeDocument/2006/relationships/image" Target="../media/image138.jpeg"/><Relationship Id="rId2" Type="http://schemas.openxmlformats.org/officeDocument/2006/relationships/notesSlide" Target="../notesSlides/notesSlide30.xml"/><Relationship Id="rId16" Type="http://schemas.openxmlformats.org/officeDocument/2006/relationships/image" Target="../media/image137.png"/><Relationship Id="rId20" Type="http://schemas.openxmlformats.org/officeDocument/2006/relationships/image" Target="../media/image14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info@be-caetest.it" TargetMode="External"/><Relationship Id="rId11" Type="http://schemas.openxmlformats.org/officeDocument/2006/relationships/image" Target="../media/image133.png"/><Relationship Id="rId5" Type="http://schemas.openxmlformats.org/officeDocument/2006/relationships/hyperlink" Target="http://www.be-caetest.it/" TargetMode="External"/><Relationship Id="rId15" Type="http://schemas.openxmlformats.org/officeDocument/2006/relationships/image" Target="../media/image136.png"/><Relationship Id="rId23" Type="http://schemas.openxmlformats.org/officeDocument/2006/relationships/image" Target="../media/image144.png"/><Relationship Id="rId10" Type="http://schemas.openxmlformats.org/officeDocument/2006/relationships/image" Target="../media/image132.svg"/><Relationship Id="rId19" Type="http://schemas.openxmlformats.org/officeDocument/2006/relationships/image" Target="../media/image140.jpeg"/><Relationship Id="rId4" Type="http://schemas.openxmlformats.org/officeDocument/2006/relationships/image" Target="../media/image128.png"/><Relationship Id="rId9" Type="http://schemas.openxmlformats.org/officeDocument/2006/relationships/image" Target="../media/image131.png"/><Relationship Id="rId14" Type="http://schemas.openxmlformats.org/officeDocument/2006/relationships/image" Target="../media/image135.png"/><Relationship Id="rId22" Type="http://schemas.openxmlformats.org/officeDocument/2006/relationships/image" Target="../media/image14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2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sv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svg"/><Relationship Id="rId12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svg"/><Relationship Id="rId9" Type="http://schemas.openxmlformats.org/officeDocument/2006/relationships/image" Target="../media/image5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testo 4">
            <a:extLst>
              <a:ext uri="{FF2B5EF4-FFF2-40B4-BE49-F238E27FC236}">
                <a16:creationId xmlns:a16="http://schemas.microsoft.com/office/drawing/2014/main" id="{83AFB36D-4443-49EF-AC1C-76BD493437C2}"/>
              </a:ext>
            </a:extLst>
          </p:cNvPr>
          <p:cNvSpPr txBox="1">
            <a:spLocks/>
          </p:cNvSpPr>
          <p:nvPr/>
        </p:nvSpPr>
        <p:spPr>
          <a:xfrm>
            <a:off x="188449" y="2719028"/>
            <a:ext cx="8767176" cy="1701426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0" hangingPunct="0">
              <a:buNone/>
            </a:pPr>
            <a:r>
              <a:rPr lang="it-IT" sz="3200" b="1"/>
              <a:t> A COMSOL App to </a:t>
            </a:r>
            <a:r>
              <a:rPr lang="it-IT" sz="3200" b="1" err="1"/>
              <a:t>analyze</a:t>
            </a:r>
            <a:r>
              <a:rPr lang="it-IT" sz="3200" b="1"/>
              <a:t> </a:t>
            </a:r>
            <a:r>
              <a:rPr lang="it-IT" sz="3200" b="1" err="1"/>
              <a:t>bacteria</a:t>
            </a:r>
            <a:r>
              <a:rPr lang="it-IT" sz="3200" b="1"/>
              <a:t> </a:t>
            </a:r>
            <a:r>
              <a:rPr lang="it-IT" sz="3200" b="1" err="1"/>
              <a:t>lethality</a:t>
            </a:r>
            <a:r>
              <a:rPr lang="it-IT" sz="3200" b="1"/>
              <a:t> </a:t>
            </a:r>
            <a:r>
              <a:rPr lang="it-IT" sz="3200" b="1" err="1"/>
              <a:t>during</a:t>
            </a:r>
            <a:r>
              <a:rPr lang="it-IT" sz="3200" b="1"/>
              <a:t> </a:t>
            </a:r>
            <a:r>
              <a:rPr lang="it-IT" sz="3200" b="1" err="1"/>
              <a:t>sterilization</a:t>
            </a:r>
            <a:r>
              <a:rPr lang="it-IT" sz="3200" b="1"/>
              <a:t> </a:t>
            </a:r>
            <a:r>
              <a:rPr lang="it-IT" sz="3200" b="1" err="1"/>
              <a:t>processes</a:t>
            </a:r>
            <a:endParaRPr lang="it-IT" sz="3200" b="1"/>
          </a:p>
        </p:txBody>
      </p:sp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8FADDF90-50C3-4276-B618-1DD1F87CEB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16"/>
          <a:stretch/>
        </p:blipFill>
        <p:spPr>
          <a:xfrm>
            <a:off x="3512944" y="160850"/>
            <a:ext cx="2118185" cy="1059656"/>
          </a:xfrm>
          <a:prstGeom prst="rect">
            <a:avLst/>
          </a:prstGeom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4">
            <a:extLst>
              <a:ext uri="{FF2B5EF4-FFF2-40B4-BE49-F238E27FC236}">
                <a16:creationId xmlns:a16="http://schemas.microsoft.com/office/drawing/2014/main" id="{E304CBD2-E9FA-4A70-9AEE-CF63F80B38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55" t="33269" r="40352" b="59096"/>
          <a:stretch/>
        </p:blipFill>
        <p:spPr bwMode="auto">
          <a:xfrm>
            <a:off x="7754608" y="4501934"/>
            <a:ext cx="1160792" cy="548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Connettore 1 2">
            <a:extLst>
              <a:ext uri="{FF2B5EF4-FFF2-40B4-BE49-F238E27FC236}">
                <a16:creationId xmlns:a16="http://schemas.microsoft.com/office/drawing/2014/main" id="{AA99CCB8-BCF2-4234-914D-89C445FAB496}"/>
              </a:ext>
            </a:extLst>
          </p:cNvPr>
          <p:cNvCxnSpPr/>
          <p:nvPr/>
        </p:nvCxnSpPr>
        <p:spPr>
          <a:xfrm flipV="1">
            <a:off x="182815" y="4428000"/>
            <a:ext cx="876276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B99FB0C2-42B5-40B1-BCA0-AFBF06E0C35E}"/>
              </a:ext>
            </a:extLst>
          </p:cNvPr>
          <p:cNvSpPr txBox="1"/>
          <p:nvPr/>
        </p:nvSpPr>
        <p:spPr>
          <a:xfrm>
            <a:off x="2719346" y="1283225"/>
            <a:ext cx="3714344" cy="322124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en-US" sz="1600" i="1">
                <a:latin typeface="Abadi Extra Light" panose="020B0204020104020204" pitchFamily="34" charset="0"/>
                <a:ea typeface="Roboto" panose="02000000000000000000" pitchFamily="2" charset="0"/>
              </a:rPr>
              <a:t>Be challenging, be smart: BE CAE &amp; Test!</a:t>
            </a:r>
            <a:endParaRPr lang="it-IT" sz="1600" i="1">
              <a:latin typeface="Abadi Extra Light" panose="020B0204020104020204" pitchFamily="34" charset="0"/>
              <a:ea typeface="Roboto" panose="02000000000000000000" pitchFamily="2" charset="0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D8BF081F-AE00-4330-AE11-78CCB375376A}"/>
              </a:ext>
            </a:extLst>
          </p:cNvPr>
          <p:cNvGrpSpPr/>
          <p:nvPr/>
        </p:nvGrpSpPr>
        <p:grpSpPr>
          <a:xfrm>
            <a:off x="182815" y="1653300"/>
            <a:ext cx="8779948" cy="1070850"/>
            <a:chOff x="182815" y="1524313"/>
            <a:chExt cx="8779948" cy="1070850"/>
          </a:xfrm>
        </p:grpSpPr>
        <p:cxnSp>
          <p:nvCxnSpPr>
            <p:cNvPr id="25" name="Connettore 1 2">
              <a:extLst>
                <a:ext uri="{FF2B5EF4-FFF2-40B4-BE49-F238E27FC236}">
                  <a16:creationId xmlns:a16="http://schemas.microsoft.com/office/drawing/2014/main" id="{492318C8-C085-42CD-94FD-85815EFAAF52}"/>
                </a:ext>
              </a:extLst>
            </p:cNvPr>
            <p:cNvCxnSpPr/>
            <p:nvPr/>
          </p:nvCxnSpPr>
          <p:spPr>
            <a:xfrm flipV="1">
              <a:off x="200003" y="1524313"/>
              <a:ext cx="876276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ttore 1 2">
              <a:extLst>
                <a:ext uri="{FF2B5EF4-FFF2-40B4-BE49-F238E27FC236}">
                  <a16:creationId xmlns:a16="http://schemas.microsoft.com/office/drawing/2014/main" id="{9BC074F8-D423-454D-BF0B-A0B810C6E692}"/>
                </a:ext>
              </a:extLst>
            </p:cNvPr>
            <p:cNvCxnSpPr/>
            <p:nvPr/>
          </p:nvCxnSpPr>
          <p:spPr>
            <a:xfrm flipV="1">
              <a:off x="182815" y="2595163"/>
              <a:ext cx="8762760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Immagine 5" descr="Immagine che contiene aria aperta, rosso, Ambra, cielo&#10;&#10;Descrizione generata automaticamente">
              <a:extLst>
                <a:ext uri="{FF2B5EF4-FFF2-40B4-BE49-F238E27FC236}">
                  <a16:creationId xmlns:a16="http://schemas.microsoft.com/office/drawing/2014/main" id="{446C4B7E-A67F-4EC9-A4F4-BF2B962065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5488" t="23917" r="43552" b="29698"/>
            <a:stretch/>
          </p:blipFill>
          <p:spPr>
            <a:xfrm>
              <a:off x="2186311" y="1616108"/>
              <a:ext cx="901079" cy="9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7" name="Immagine 6" descr="Immagine che contiene pesce&#10;&#10;Descrizione generata automaticamente">
              <a:extLst>
                <a:ext uri="{FF2B5EF4-FFF2-40B4-BE49-F238E27FC236}">
                  <a16:creationId xmlns:a16="http://schemas.microsoft.com/office/drawing/2014/main" id="{FB86A500-B87A-407C-A822-E8797829F1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0655" t="18890" r="42567" b="41224"/>
            <a:stretch/>
          </p:blipFill>
          <p:spPr>
            <a:xfrm>
              <a:off x="267375" y="1620000"/>
              <a:ext cx="906283" cy="9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Immagine 7" descr="Immagine che contiene cavo, connettore&#10;&#10;Descrizione generata automaticamente">
              <a:extLst>
                <a:ext uri="{FF2B5EF4-FFF2-40B4-BE49-F238E27FC236}">
                  <a16:creationId xmlns:a16="http://schemas.microsoft.com/office/drawing/2014/main" id="{3E098762-82F8-403C-824B-0DB3ADE9A6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61"/>
            <a:stretch/>
          </p:blipFill>
          <p:spPr>
            <a:xfrm>
              <a:off x="8002395" y="1620000"/>
              <a:ext cx="900000" cy="8769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Immagine 8" descr="Immagine che contiene proiettore&#10;&#10;Descrizione generata automaticamente">
              <a:extLst>
                <a:ext uri="{FF2B5EF4-FFF2-40B4-BE49-F238E27FC236}">
                  <a16:creationId xmlns:a16="http://schemas.microsoft.com/office/drawing/2014/main" id="{99E514A5-77F4-4C54-BA26-5668BE9C3D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25" r="30725"/>
            <a:stretch/>
          </p:blipFill>
          <p:spPr>
            <a:xfrm>
              <a:off x="7019415" y="1620000"/>
              <a:ext cx="900000" cy="9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5F7C1524-734F-4F30-8FBC-E78A984025A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395" y="1620000"/>
              <a:ext cx="900000" cy="9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1" name="Immagine 10" descr="Immagine che contiene interni&#10;&#10;Descrizione generata automaticamente">
              <a:extLst>
                <a:ext uri="{FF2B5EF4-FFF2-40B4-BE49-F238E27FC236}">
                  <a16:creationId xmlns:a16="http://schemas.microsoft.com/office/drawing/2014/main" id="{08DC3EE1-87F3-4BD2-8B67-840AB82537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2515" y="1620000"/>
              <a:ext cx="900000" cy="9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Immagine 11" descr="Immagine che contiene testo, interni, diverso, parecchi&#10;&#10;Descrizione generata automaticamente">
              <a:extLst>
                <a:ext uri="{FF2B5EF4-FFF2-40B4-BE49-F238E27FC236}">
                  <a16:creationId xmlns:a16="http://schemas.microsoft.com/office/drawing/2014/main" id="{CE219529-C26A-4FD2-9DB9-CFE6BEC708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7740" y="1620000"/>
              <a:ext cx="900000" cy="9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9" name="Immagine 18" descr="Immagine che contiene interni&#10;&#10;Descrizione generata automaticamente">
              <a:extLst>
                <a:ext uri="{FF2B5EF4-FFF2-40B4-BE49-F238E27FC236}">
                  <a16:creationId xmlns:a16="http://schemas.microsoft.com/office/drawing/2014/main" id="{6B2C46D4-2961-4D42-8CF0-38C6387989B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172" r="16163"/>
            <a:stretch/>
          </p:blipFill>
          <p:spPr>
            <a:xfrm>
              <a:off x="3161260" y="1620000"/>
              <a:ext cx="900000" cy="9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Immagine 19" descr="Immagine che contiene cartone animato&#10;&#10;Descrizione generata automaticamente">
              <a:extLst>
                <a:ext uri="{FF2B5EF4-FFF2-40B4-BE49-F238E27FC236}">
                  <a16:creationId xmlns:a16="http://schemas.microsoft.com/office/drawing/2014/main" id="{CECB599C-E155-4C2B-8002-628204D55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39375" y="1620000"/>
              <a:ext cx="900000" cy="90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2" name="Segnaposto testo 5">
            <a:extLst>
              <a:ext uri="{FF2B5EF4-FFF2-40B4-BE49-F238E27FC236}">
                <a16:creationId xmlns:a16="http://schemas.microsoft.com/office/drawing/2014/main" id="{7BF2E92C-E229-49E6-B84F-CBE007C12C8C}"/>
              </a:ext>
            </a:extLst>
          </p:cNvPr>
          <p:cNvSpPr txBox="1">
            <a:spLocks/>
          </p:cNvSpPr>
          <p:nvPr/>
        </p:nvSpPr>
        <p:spPr>
          <a:xfrm>
            <a:off x="3608846" y="4627293"/>
            <a:ext cx="1927074" cy="2585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200" b="1"/>
              <a:t>Florence, 22-24/10/2024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C6609DB2-60C0-4224-8D26-645F384B36AB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-1" r="76394" b="72910"/>
          <a:stretch/>
        </p:blipFill>
        <p:spPr>
          <a:xfrm>
            <a:off x="304800" y="4555930"/>
            <a:ext cx="2039645" cy="34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334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ED0644-73EE-9B1D-8E9E-3697029DC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F9941225-05C0-4E65-4F1F-94B2710EA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7327" y="3019803"/>
            <a:ext cx="2002349" cy="17049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364CBA1E-C98A-3357-D718-53E940555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1679" y="2993778"/>
            <a:ext cx="2988379" cy="1992253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0A336804-5FCE-5519-5099-7C438EC491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971" y="2031262"/>
            <a:ext cx="2665213" cy="2705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Segnaposto testo 1">
            <a:extLst>
              <a:ext uri="{FF2B5EF4-FFF2-40B4-BE49-F238E27FC236}">
                <a16:creationId xmlns:a16="http://schemas.microsoft.com/office/drawing/2014/main" id="{482AE1B0-0C4F-648D-F217-1C831FE34F00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47814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/>
              <a:t>Model </a:t>
            </a:r>
            <a:r>
              <a:rPr lang="en-US" sz="1400"/>
              <a:t>implementation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BA04662-B963-3325-2345-26E39E9073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522001"/>
            <a:ext cx="1529881" cy="2393428"/>
          </a:xfrm>
          <a:prstGeom prst="rect">
            <a:avLst/>
          </a:prstGeom>
        </p:spPr>
      </p:pic>
      <p:sp>
        <p:nvSpPr>
          <p:cNvPr id="12" name="Freccia circolare a sinistra 11">
            <a:extLst>
              <a:ext uri="{FF2B5EF4-FFF2-40B4-BE49-F238E27FC236}">
                <a16:creationId xmlns:a16="http://schemas.microsoft.com/office/drawing/2014/main" id="{8D5AA16D-D2F7-C01E-05AF-40E6772C5970}"/>
              </a:ext>
            </a:extLst>
          </p:cNvPr>
          <p:cNvSpPr/>
          <p:nvPr/>
        </p:nvSpPr>
        <p:spPr>
          <a:xfrm rot="18677913">
            <a:off x="7930277" y="880405"/>
            <a:ext cx="381000" cy="990600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Segnaposto testo 3">
            <a:extLst>
              <a:ext uri="{FF2B5EF4-FFF2-40B4-BE49-F238E27FC236}">
                <a16:creationId xmlns:a16="http://schemas.microsoft.com/office/drawing/2014/main" id="{3E3F2C24-870E-5F2F-1FA4-D666BD9B09D0}"/>
              </a:ext>
            </a:extLst>
          </p:cNvPr>
          <p:cNvSpPr txBox="1">
            <a:spLocks/>
          </p:cNvSpPr>
          <p:nvPr/>
        </p:nvSpPr>
        <p:spPr>
          <a:xfrm>
            <a:off x="324000" y="1047750"/>
            <a:ext cx="5848200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146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1"/>
              <a:t>Conductive</a:t>
            </a:r>
            <a:r>
              <a:rPr lang="en-US"/>
              <a:t> </a:t>
            </a:r>
            <a:r>
              <a:rPr lang="en-US" b="1"/>
              <a:t>heat exchange </a:t>
            </a:r>
            <a:r>
              <a:rPr lang="en-US"/>
              <a:t>was </a:t>
            </a:r>
            <a:r>
              <a:rPr lang="en-US" b="1"/>
              <a:t>solved</a:t>
            </a:r>
            <a:r>
              <a:rPr lang="en-US"/>
              <a:t> </a:t>
            </a:r>
            <a:r>
              <a:rPr lang="en-US" b="1"/>
              <a:t>inside</a:t>
            </a:r>
            <a:r>
              <a:rPr lang="en-US"/>
              <a:t> the can (but also natural or forced heat exchange can be simulated, according to the physical states of the product and the specific treatment).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AC81C9E3-86F0-81C1-C64D-F9BF1131F380}"/>
              </a:ext>
            </a:extLst>
          </p:cNvPr>
          <p:cNvSpPr/>
          <p:nvPr/>
        </p:nvSpPr>
        <p:spPr>
          <a:xfrm>
            <a:off x="421312" y="3313276"/>
            <a:ext cx="1371600" cy="1524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ttore a gomito 5">
            <a:extLst>
              <a:ext uri="{FF2B5EF4-FFF2-40B4-BE49-F238E27FC236}">
                <a16:creationId xmlns:a16="http://schemas.microsoft.com/office/drawing/2014/main" id="{74C4C0BE-7419-C5F7-F4A0-C574E5392C05}"/>
              </a:ext>
            </a:extLst>
          </p:cNvPr>
          <p:cNvCxnSpPr>
            <a:cxnSpLocks/>
            <a:stCxn id="4" idx="3"/>
            <a:endCxn id="13" idx="1"/>
          </p:cNvCxnSpPr>
          <p:nvPr/>
        </p:nvCxnSpPr>
        <p:spPr>
          <a:xfrm>
            <a:off x="1792912" y="3389476"/>
            <a:ext cx="1344415" cy="482812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a gomito 29">
            <a:extLst>
              <a:ext uri="{FF2B5EF4-FFF2-40B4-BE49-F238E27FC236}">
                <a16:creationId xmlns:a16="http://schemas.microsoft.com/office/drawing/2014/main" id="{977873AE-2F81-6BF0-EC9E-4CCFE5A62275}"/>
              </a:ext>
            </a:extLst>
          </p:cNvPr>
          <p:cNvCxnSpPr>
            <a:cxnSpLocks/>
            <a:stCxn id="33" idx="3"/>
            <a:endCxn id="28" idx="1"/>
          </p:cNvCxnSpPr>
          <p:nvPr/>
        </p:nvCxnSpPr>
        <p:spPr>
          <a:xfrm flipV="1">
            <a:off x="3944142" y="3989905"/>
            <a:ext cx="1297537" cy="58481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32">
            <a:extLst>
              <a:ext uri="{FF2B5EF4-FFF2-40B4-BE49-F238E27FC236}">
                <a16:creationId xmlns:a16="http://schemas.microsoft.com/office/drawing/2014/main" id="{F4E9E1D8-BE13-1B5D-ADF4-BD328800798F}"/>
              </a:ext>
            </a:extLst>
          </p:cNvPr>
          <p:cNvSpPr/>
          <p:nvPr/>
        </p:nvSpPr>
        <p:spPr>
          <a:xfrm>
            <a:off x="3436087" y="4506114"/>
            <a:ext cx="508055" cy="137212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egnaposto testo 3">
            <a:extLst>
              <a:ext uri="{FF2B5EF4-FFF2-40B4-BE49-F238E27FC236}">
                <a16:creationId xmlns:a16="http://schemas.microsoft.com/office/drawing/2014/main" id="{950482C7-EED8-529C-D947-5DF4C1308815}"/>
              </a:ext>
            </a:extLst>
          </p:cNvPr>
          <p:cNvSpPr txBox="1">
            <a:spLocks/>
          </p:cNvSpPr>
          <p:nvPr/>
        </p:nvSpPr>
        <p:spPr>
          <a:xfrm>
            <a:off x="3436087" y="1962161"/>
            <a:ext cx="2576915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146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1"/>
              <a:t>Convective heat flux </a:t>
            </a:r>
            <a:r>
              <a:rPr lang="en-US"/>
              <a:t>was imposed </a:t>
            </a:r>
            <a:r>
              <a:rPr lang="en-US" b="1"/>
              <a:t>along</a:t>
            </a:r>
            <a:r>
              <a:rPr lang="en-US"/>
              <a:t> the wall of </a:t>
            </a:r>
            <a:r>
              <a:rPr lang="en-US" b="1"/>
              <a:t>the can</a:t>
            </a:r>
            <a:r>
              <a:rPr lang="en-US"/>
              <a:t>, according to process temperature</a:t>
            </a:r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EA181920-6E9F-DF29-DF30-0B58D5A013E2}"/>
              </a:ext>
            </a:extLst>
          </p:cNvPr>
          <p:cNvSpPr/>
          <p:nvPr/>
        </p:nvSpPr>
        <p:spPr>
          <a:xfrm>
            <a:off x="417466" y="2725351"/>
            <a:ext cx="1371600" cy="1524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ttangolo 49">
            <a:extLst>
              <a:ext uri="{FF2B5EF4-FFF2-40B4-BE49-F238E27FC236}">
                <a16:creationId xmlns:a16="http://schemas.microsoft.com/office/drawing/2014/main" id="{12B19381-9997-BD98-23E2-9AEBF1EDBAD3}"/>
              </a:ext>
            </a:extLst>
          </p:cNvPr>
          <p:cNvSpPr/>
          <p:nvPr/>
        </p:nvSpPr>
        <p:spPr>
          <a:xfrm>
            <a:off x="417466" y="3170998"/>
            <a:ext cx="1371600" cy="1524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Immagine 53">
            <a:extLst>
              <a:ext uri="{FF2B5EF4-FFF2-40B4-BE49-F238E27FC236}">
                <a16:creationId xmlns:a16="http://schemas.microsoft.com/office/drawing/2014/main" id="{1349A6BE-530D-DFFC-B936-462207EBBBF4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rgbClr val="817CE4">
                <a:tint val="45000"/>
                <a:satMod val="400000"/>
              </a:srgbClr>
            </a:duotone>
          </a:blip>
          <a:srcRect l="27809" r="26573"/>
          <a:stretch/>
        </p:blipFill>
        <p:spPr>
          <a:xfrm rot="21423865" flipH="1">
            <a:off x="7718156" y="1773843"/>
            <a:ext cx="1195433" cy="1904675"/>
          </a:xfrm>
          <a:prstGeom prst="rect">
            <a:avLst/>
          </a:prstGeom>
        </p:spPr>
      </p:pic>
      <p:sp>
        <p:nvSpPr>
          <p:cNvPr id="8" name="Segnaposto testo 2">
            <a:extLst>
              <a:ext uri="{FF2B5EF4-FFF2-40B4-BE49-F238E27FC236}">
                <a16:creationId xmlns:a16="http://schemas.microsoft.com/office/drawing/2014/main" id="{0FA97489-8A0A-E5C7-B62B-3102086DE885}"/>
              </a:ext>
            </a:extLst>
          </p:cNvPr>
          <p:cNvSpPr txBox="1">
            <a:spLocks/>
          </p:cNvSpPr>
          <p:nvPr/>
        </p:nvSpPr>
        <p:spPr>
          <a:xfrm>
            <a:off x="1800000" y="144000"/>
            <a:ext cx="7200000" cy="36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Modelling</a:t>
            </a:r>
          </a:p>
        </p:txBody>
      </p:sp>
    </p:spTree>
    <p:extLst>
      <p:ext uri="{BB962C8B-B14F-4D97-AF65-F5344CB8AC3E}">
        <p14:creationId xmlns:p14="http://schemas.microsoft.com/office/powerpoint/2010/main" val="152679532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egnaposto testo 2">
            <a:extLst>
              <a:ext uri="{FF2B5EF4-FFF2-40B4-BE49-F238E27FC236}">
                <a16:creationId xmlns:a16="http://schemas.microsoft.com/office/drawing/2014/main" id="{30FC6678-793F-D7CD-AB57-C96441CFCB4B}"/>
              </a:ext>
            </a:extLst>
          </p:cNvPr>
          <p:cNvSpPr txBox="1">
            <a:spLocks/>
          </p:cNvSpPr>
          <p:nvPr/>
        </p:nvSpPr>
        <p:spPr>
          <a:xfrm>
            <a:off x="1800000" y="144000"/>
            <a:ext cx="7200000" cy="360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Modelling</a:t>
            </a:r>
          </a:p>
        </p:txBody>
      </p:sp>
      <p:pic>
        <p:nvPicPr>
          <p:cNvPr id="46" name="Immagine 45">
            <a:extLst>
              <a:ext uri="{FF2B5EF4-FFF2-40B4-BE49-F238E27FC236}">
                <a16:creationId xmlns:a16="http://schemas.microsoft.com/office/drawing/2014/main" id="{A2758D74-0CA6-3180-DFF6-49E1356B9F0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6936" y="596503"/>
            <a:ext cx="2823065" cy="3462868"/>
          </a:xfrm>
          <a:prstGeom prst="rect">
            <a:avLst/>
          </a:prstGeom>
          <a:noFill/>
        </p:spPr>
      </p:pic>
      <p:sp>
        <p:nvSpPr>
          <p:cNvPr id="79" name="Segnaposto testo 1">
            <a:extLst>
              <a:ext uri="{FF2B5EF4-FFF2-40B4-BE49-F238E27FC236}">
                <a16:creationId xmlns:a16="http://schemas.microsoft.com/office/drawing/2014/main" id="{CB114EDF-88D9-A79E-E1FE-D68EDEC1D9F4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323850" y="720725"/>
            <a:ext cx="3600450" cy="2159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NUM-EXP Validation</a:t>
            </a:r>
          </a:p>
        </p:txBody>
      </p:sp>
      <p:grpSp>
        <p:nvGrpSpPr>
          <p:cNvPr id="87" name="Gruppo 86">
            <a:extLst>
              <a:ext uri="{FF2B5EF4-FFF2-40B4-BE49-F238E27FC236}">
                <a16:creationId xmlns:a16="http://schemas.microsoft.com/office/drawing/2014/main" id="{4772773B-C62D-568F-2615-987C143E78B5}"/>
              </a:ext>
            </a:extLst>
          </p:cNvPr>
          <p:cNvGrpSpPr/>
          <p:nvPr/>
        </p:nvGrpSpPr>
        <p:grpSpPr>
          <a:xfrm>
            <a:off x="3517678" y="2645808"/>
            <a:ext cx="3439800" cy="2364810"/>
            <a:chOff x="59300" y="2724150"/>
            <a:chExt cx="3439800" cy="2364810"/>
          </a:xfrm>
        </p:grpSpPr>
        <p:grpSp>
          <p:nvGrpSpPr>
            <p:cNvPr id="85" name="Gruppo 84">
              <a:extLst>
                <a:ext uri="{FF2B5EF4-FFF2-40B4-BE49-F238E27FC236}">
                  <a16:creationId xmlns:a16="http://schemas.microsoft.com/office/drawing/2014/main" id="{DC629A30-451C-F1A5-01D1-6C6F0224C4AD}"/>
                </a:ext>
              </a:extLst>
            </p:cNvPr>
            <p:cNvGrpSpPr/>
            <p:nvPr/>
          </p:nvGrpSpPr>
          <p:grpSpPr>
            <a:xfrm>
              <a:off x="59300" y="2724150"/>
              <a:ext cx="3439800" cy="2364810"/>
              <a:chOff x="72000" y="2717800"/>
              <a:chExt cx="3439800" cy="2364810"/>
            </a:xfrm>
          </p:grpSpPr>
          <p:grpSp>
            <p:nvGrpSpPr>
              <p:cNvPr id="64" name="Gruppo 63">
                <a:extLst>
                  <a:ext uri="{FF2B5EF4-FFF2-40B4-BE49-F238E27FC236}">
                    <a16:creationId xmlns:a16="http://schemas.microsoft.com/office/drawing/2014/main" id="{AA1D5AD6-C978-C2D4-E229-CE1A0383746D}"/>
                  </a:ext>
                </a:extLst>
              </p:cNvPr>
              <p:cNvGrpSpPr/>
              <p:nvPr/>
            </p:nvGrpSpPr>
            <p:grpSpPr>
              <a:xfrm>
                <a:off x="72000" y="2717800"/>
                <a:ext cx="3439800" cy="2188409"/>
                <a:chOff x="72000" y="2340000"/>
                <a:chExt cx="3439800" cy="2188409"/>
              </a:xfrm>
            </p:grpSpPr>
            <p:pic>
              <p:nvPicPr>
                <p:cNvPr id="65" name="Immagine 64">
                  <a:extLst>
                    <a:ext uri="{FF2B5EF4-FFF2-40B4-BE49-F238E27FC236}">
                      <a16:creationId xmlns:a16="http://schemas.microsoft.com/office/drawing/2014/main" id="{3D19B185-A042-CFCC-EA40-819D1B94861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r="31750" b="20091"/>
                <a:stretch/>
              </p:blipFill>
              <p:spPr>
                <a:xfrm>
                  <a:off x="72000" y="2516401"/>
                  <a:ext cx="3439800" cy="2012008"/>
                </a:xfrm>
                <a:prstGeom prst="rect">
                  <a:avLst/>
                </a:prstGeom>
              </p:spPr>
            </p:pic>
            <p:grpSp>
              <p:nvGrpSpPr>
                <p:cNvPr id="66" name="Gruppo 65">
                  <a:extLst>
                    <a:ext uri="{FF2B5EF4-FFF2-40B4-BE49-F238E27FC236}">
                      <a16:creationId xmlns:a16="http://schemas.microsoft.com/office/drawing/2014/main" id="{6118E218-6A53-D61B-B8B5-05A4C8A94A46}"/>
                    </a:ext>
                  </a:extLst>
                </p:cNvPr>
                <p:cNvGrpSpPr/>
                <p:nvPr/>
              </p:nvGrpSpPr>
              <p:grpSpPr>
                <a:xfrm>
                  <a:off x="578101" y="2340000"/>
                  <a:ext cx="2835899" cy="2002294"/>
                  <a:chOff x="821701" y="1552424"/>
                  <a:chExt cx="2835899" cy="2002294"/>
                </a:xfrm>
              </p:grpSpPr>
              <p:cxnSp>
                <p:nvCxnSpPr>
                  <p:cNvPr id="67" name="Connettore diritto 66">
                    <a:extLst>
                      <a:ext uri="{FF2B5EF4-FFF2-40B4-BE49-F238E27FC236}">
                        <a16:creationId xmlns:a16="http://schemas.microsoft.com/office/drawing/2014/main" id="{09CDCC7E-7027-03FD-CB3A-875C16F4FE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81200" y="1802118"/>
                    <a:ext cx="0" cy="17526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Connettore diritto 67">
                    <a:extLst>
                      <a:ext uri="{FF2B5EF4-FFF2-40B4-BE49-F238E27FC236}">
                        <a16:creationId xmlns:a16="http://schemas.microsoft.com/office/drawing/2014/main" id="{870EF7B9-74AD-1404-EDB1-98B7CAF435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29465" y="1802118"/>
                    <a:ext cx="0" cy="17526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Connettore diritto 68">
                    <a:extLst>
                      <a:ext uri="{FF2B5EF4-FFF2-40B4-BE49-F238E27FC236}">
                        <a16:creationId xmlns:a16="http://schemas.microsoft.com/office/drawing/2014/main" id="{226E8B78-A417-A8E7-9D1D-5DF5003A9A3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657600" y="1802118"/>
                    <a:ext cx="0" cy="17526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Connettore 2 69">
                    <a:extLst>
                      <a:ext uri="{FF2B5EF4-FFF2-40B4-BE49-F238E27FC236}">
                        <a16:creationId xmlns:a16="http://schemas.microsoft.com/office/drawing/2014/main" id="{B6D3905F-F1DE-80CA-1544-4C51142AC263}"/>
                      </a:ext>
                    </a:extLst>
                  </p:cNvPr>
                  <p:cNvCxnSpPr/>
                  <p:nvPr/>
                </p:nvCxnSpPr>
                <p:spPr>
                  <a:xfrm>
                    <a:off x="821701" y="1802118"/>
                    <a:ext cx="1159499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Connettore 2 70">
                    <a:extLst>
                      <a:ext uri="{FF2B5EF4-FFF2-40B4-BE49-F238E27FC236}">
                        <a16:creationId xmlns:a16="http://schemas.microsoft.com/office/drawing/2014/main" id="{285B8201-6BF7-D6B4-351A-D1CA6290F3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81200" y="1802118"/>
                    <a:ext cx="948265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Connettore 2 71">
                    <a:extLst>
                      <a:ext uri="{FF2B5EF4-FFF2-40B4-BE49-F238E27FC236}">
                        <a16:creationId xmlns:a16="http://schemas.microsoft.com/office/drawing/2014/main" id="{48149BDA-3D58-1943-FC7D-3ADE98542D5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929465" y="1802118"/>
                    <a:ext cx="728135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 w="med" len="med"/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CasellaDiTesto 72">
                    <a:extLst>
                      <a:ext uri="{FF2B5EF4-FFF2-40B4-BE49-F238E27FC236}">
                        <a16:creationId xmlns:a16="http://schemas.microsoft.com/office/drawing/2014/main" id="{145A3CA6-053E-5937-8A87-FA2238843160}"/>
                      </a:ext>
                    </a:extLst>
                  </p:cNvPr>
                  <p:cNvSpPr txBox="1"/>
                  <p:nvPr/>
                </p:nvSpPr>
                <p:spPr>
                  <a:xfrm>
                    <a:off x="1126822" y="1552424"/>
                    <a:ext cx="564578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i="1"/>
                      <a:t>Heating</a:t>
                    </a:r>
                  </a:p>
                </p:txBody>
              </p:sp>
              <p:sp>
                <p:nvSpPr>
                  <p:cNvPr id="74" name="CasellaDiTesto 73">
                    <a:extLst>
                      <a:ext uri="{FF2B5EF4-FFF2-40B4-BE49-F238E27FC236}">
                        <a16:creationId xmlns:a16="http://schemas.microsoft.com/office/drawing/2014/main" id="{97EA635D-3B45-4D1C-636A-94B5D4308287}"/>
                      </a:ext>
                    </a:extLst>
                  </p:cNvPr>
                  <p:cNvSpPr txBox="1"/>
                  <p:nvPr/>
                </p:nvSpPr>
                <p:spPr>
                  <a:xfrm>
                    <a:off x="2074256" y="1552424"/>
                    <a:ext cx="760144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i="1"/>
                      <a:t>Sterilization</a:t>
                    </a:r>
                  </a:p>
                </p:txBody>
              </p:sp>
              <p:sp>
                <p:nvSpPr>
                  <p:cNvPr id="75" name="CasellaDiTesto 74">
                    <a:extLst>
                      <a:ext uri="{FF2B5EF4-FFF2-40B4-BE49-F238E27FC236}">
                        <a16:creationId xmlns:a16="http://schemas.microsoft.com/office/drawing/2014/main" id="{F34084C1-03B6-0EFB-E8D6-994587A3DECB}"/>
                      </a:ext>
                    </a:extLst>
                  </p:cNvPr>
                  <p:cNvSpPr txBox="1"/>
                  <p:nvPr/>
                </p:nvSpPr>
                <p:spPr>
                  <a:xfrm>
                    <a:off x="2974858" y="1552424"/>
                    <a:ext cx="545342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900" b="1" i="1"/>
                      <a:t>Cooling</a:t>
                    </a:r>
                  </a:p>
                </p:txBody>
              </p:sp>
            </p:grpSp>
          </p:grpSp>
          <p:pic>
            <p:nvPicPr>
              <p:cNvPr id="84" name="Immagine 83">
                <a:extLst>
                  <a:ext uri="{FF2B5EF4-FFF2-40B4-BE49-F238E27FC236}">
                    <a16:creationId xmlns:a16="http://schemas.microsoft.com/office/drawing/2014/main" id="{49FBA07B-B008-05A5-6875-1574A3B3CD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l="47856" t="79693" r="42638" b="12886"/>
              <a:stretch/>
            </p:blipFill>
            <p:spPr>
              <a:xfrm>
                <a:off x="1830656" y="4895466"/>
                <a:ext cx="479089" cy="187144"/>
              </a:xfrm>
              <a:prstGeom prst="rect">
                <a:avLst/>
              </a:prstGeom>
            </p:spPr>
          </p:pic>
        </p:grp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A364D625-A2D6-AE09-6B5B-955965828D71}"/>
                </a:ext>
              </a:extLst>
            </p:cNvPr>
            <p:cNvSpPr txBox="1"/>
            <p:nvPr/>
          </p:nvSpPr>
          <p:spPr>
            <a:xfrm>
              <a:off x="638526" y="3365352"/>
              <a:ext cx="9381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i="1" err="1"/>
                <a:t>T_ref</a:t>
              </a:r>
              <a:r>
                <a:rPr lang="it-IT" sz="900" i="1"/>
                <a:t>=121°C</a:t>
              </a:r>
            </a:p>
            <a:p>
              <a:r>
                <a:rPr lang="it-IT" sz="900" i="1" err="1"/>
                <a:t>Z_value</a:t>
              </a:r>
              <a:r>
                <a:rPr lang="it-IT" sz="900" i="1"/>
                <a:t>=10</a:t>
              </a:r>
            </a:p>
          </p:txBody>
        </p:sp>
        <p:pic>
          <p:nvPicPr>
            <p:cNvPr id="82" name="Immagine 81">
              <a:extLst>
                <a:ext uri="{FF2B5EF4-FFF2-40B4-BE49-F238E27FC236}">
                  <a16:creationId xmlns:a16="http://schemas.microsoft.com/office/drawing/2014/main" id="{D39F9B0D-081D-84DD-D733-65EDDC7A9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32193" b="45853"/>
            <a:stretch/>
          </p:blipFill>
          <p:spPr>
            <a:xfrm>
              <a:off x="396641" y="3021926"/>
              <a:ext cx="1285103" cy="375176"/>
            </a:xfrm>
            <a:prstGeom prst="rect">
              <a:avLst/>
            </a:prstGeom>
          </p:spPr>
        </p:pic>
      </p:grpSp>
      <p:grpSp>
        <p:nvGrpSpPr>
          <p:cNvPr id="86" name="Gruppo 85">
            <a:extLst>
              <a:ext uri="{FF2B5EF4-FFF2-40B4-BE49-F238E27FC236}">
                <a16:creationId xmlns:a16="http://schemas.microsoft.com/office/drawing/2014/main" id="{460E8A61-992B-F152-D4AE-A80C87F959CA}"/>
              </a:ext>
            </a:extLst>
          </p:cNvPr>
          <p:cNvGrpSpPr/>
          <p:nvPr/>
        </p:nvGrpSpPr>
        <p:grpSpPr>
          <a:xfrm>
            <a:off x="77878" y="971550"/>
            <a:ext cx="3439800" cy="2369897"/>
            <a:chOff x="2808600" y="590550"/>
            <a:chExt cx="3439800" cy="2369897"/>
          </a:xfrm>
        </p:grpSpPr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7193E804-396F-1533-3B26-14B375A303AB}"/>
                </a:ext>
              </a:extLst>
            </p:cNvPr>
            <p:cNvGrpSpPr/>
            <p:nvPr/>
          </p:nvGrpSpPr>
          <p:grpSpPr>
            <a:xfrm>
              <a:off x="2808600" y="590550"/>
              <a:ext cx="3439800" cy="2188407"/>
              <a:chOff x="72000" y="2340000"/>
              <a:chExt cx="3439800" cy="2188407"/>
            </a:xfrm>
          </p:grpSpPr>
          <p:pic>
            <p:nvPicPr>
              <p:cNvPr id="6" name="Immagine 5">
                <a:extLst>
                  <a:ext uri="{FF2B5EF4-FFF2-40B4-BE49-F238E27FC236}">
                    <a16:creationId xmlns:a16="http://schemas.microsoft.com/office/drawing/2014/main" id="{54C1E1EA-4913-8DEF-7C05-42E1FC551B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31750" b="20226"/>
              <a:stretch/>
            </p:blipFill>
            <p:spPr>
              <a:xfrm>
                <a:off x="72000" y="2516400"/>
                <a:ext cx="3439800" cy="2012007"/>
              </a:xfrm>
              <a:prstGeom prst="rect">
                <a:avLst/>
              </a:prstGeom>
            </p:spPr>
          </p:pic>
          <p:grpSp>
            <p:nvGrpSpPr>
              <p:cNvPr id="7" name="Gruppo 6">
                <a:extLst>
                  <a:ext uri="{FF2B5EF4-FFF2-40B4-BE49-F238E27FC236}">
                    <a16:creationId xmlns:a16="http://schemas.microsoft.com/office/drawing/2014/main" id="{6A904231-707E-F5D8-1DC2-84CD0CED4E7C}"/>
                  </a:ext>
                </a:extLst>
              </p:cNvPr>
              <p:cNvGrpSpPr/>
              <p:nvPr/>
            </p:nvGrpSpPr>
            <p:grpSpPr>
              <a:xfrm>
                <a:off x="578101" y="2340000"/>
                <a:ext cx="2835899" cy="2002294"/>
                <a:chOff x="821701" y="1552424"/>
                <a:chExt cx="2835899" cy="2002294"/>
              </a:xfrm>
            </p:grpSpPr>
            <p:cxnSp>
              <p:nvCxnSpPr>
                <p:cNvPr id="12" name="Connettore diritto 11">
                  <a:extLst>
                    <a:ext uri="{FF2B5EF4-FFF2-40B4-BE49-F238E27FC236}">
                      <a16:creationId xmlns:a16="http://schemas.microsoft.com/office/drawing/2014/main" id="{0F7881C3-606C-C30D-1535-51838A1138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81200" y="1802118"/>
                  <a:ext cx="0" cy="17526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Connettore diritto 12">
                  <a:extLst>
                    <a:ext uri="{FF2B5EF4-FFF2-40B4-BE49-F238E27FC236}">
                      <a16:creationId xmlns:a16="http://schemas.microsoft.com/office/drawing/2014/main" id="{75EDEE8C-5B2C-D641-100A-DA1D1834D6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29465" y="1802118"/>
                  <a:ext cx="0" cy="17526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Connettore diritto 13">
                  <a:extLst>
                    <a:ext uri="{FF2B5EF4-FFF2-40B4-BE49-F238E27FC236}">
                      <a16:creationId xmlns:a16="http://schemas.microsoft.com/office/drawing/2014/main" id="{C8F3319F-C9B1-7043-E1E1-B4313D22488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57600" y="1802118"/>
                  <a:ext cx="0" cy="175260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Connettore 2 14">
                  <a:extLst>
                    <a:ext uri="{FF2B5EF4-FFF2-40B4-BE49-F238E27FC236}">
                      <a16:creationId xmlns:a16="http://schemas.microsoft.com/office/drawing/2014/main" id="{D511B849-474B-A4EA-D030-C145CD1B7F38}"/>
                    </a:ext>
                  </a:extLst>
                </p:cNvPr>
                <p:cNvCxnSpPr/>
                <p:nvPr/>
              </p:nvCxnSpPr>
              <p:spPr>
                <a:xfrm>
                  <a:off x="821701" y="1802118"/>
                  <a:ext cx="1159499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Connettore 2 15">
                  <a:extLst>
                    <a:ext uri="{FF2B5EF4-FFF2-40B4-BE49-F238E27FC236}">
                      <a16:creationId xmlns:a16="http://schemas.microsoft.com/office/drawing/2014/main" id="{033ADB1A-2011-1605-DF9A-221DC8D5E8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81200" y="1802118"/>
                  <a:ext cx="94826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Connettore 2 16">
                  <a:extLst>
                    <a:ext uri="{FF2B5EF4-FFF2-40B4-BE49-F238E27FC236}">
                      <a16:creationId xmlns:a16="http://schemas.microsoft.com/office/drawing/2014/main" id="{66B5ED8E-F12B-3EE4-5F9A-7C2838BF96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29465" y="1802118"/>
                  <a:ext cx="72813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CasellaDiTesto 17">
                  <a:extLst>
                    <a:ext uri="{FF2B5EF4-FFF2-40B4-BE49-F238E27FC236}">
                      <a16:creationId xmlns:a16="http://schemas.microsoft.com/office/drawing/2014/main" id="{DF131FD7-494D-B1A4-1CF4-9C47716AED20}"/>
                    </a:ext>
                  </a:extLst>
                </p:cNvPr>
                <p:cNvSpPr txBox="1"/>
                <p:nvPr/>
              </p:nvSpPr>
              <p:spPr>
                <a:xfrm>
                  <a:off x="1169978" y="1567002"/>
                  <a:ext cx="564578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i="1"/>
                    <a:t>Heating</a:t>
                  </a:r>
                </a:p>
              </p:txBody>
            </p:sp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C949D9B4-B4C8-939C-2DAB-BE2D7704DFA5}"/>
                    </a:ext>
                  </a:extLst>
                </p:cNvPr>
                <p:cNvSpPr txBox="1"/>
                <p:nvPr/>
              </p:nvSpPr>
              <p:spPr>
                <a:xfrm>
                  <a:off x="2022368" y="1552424"/>
                  <a:ext cx="760144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i="1"/>
                    <a:t>Sterilization</a:t>
                  </a:r>
                </a:p>
              </p:txBody>
            </p:sp>
            <p:sp>
              <p:nvSpPr>
                <p:cNvPr id="20" name="CasellaDiTesto 19">
                  <a:extLst>
                    <a:ext uri="{FF2B5EF4-FFF2-40B4-BE49-F238E27FC236}">
                      <a16:creationId xmlns:a16="http://schemas.microsoft.com/office/drawing/2014/main" id="{102B4138-D3AA-FCEB-FC80-4C6C627C792C}"/>
                    </a:ext>
                  </a:extLst>
                </p:cNvPr>
                <p:cNvSpPr txBox="1"/>
                <p:nvPr/>
              </p:nvSpPr>
              <p:spPr>
                <a:xfrm>
                  <a:off x="3020861" y="1561761"/>
                  <a:ext cx="545342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i="1"/>
                    <a:t>Cooling</a:t>
                  </a:r>
                </a:p>
              </p:txBody>
            </p:sp>
          </p:grpSp>
          <p:sp>
            <p:nvSpPr>
              <p:cNvPr id="8" name="CasellaDiTesto 7">
                <a:extLst>
                  <a:ext uri="{FF2B5EF4-FFF2-40B4-BE49-F238E27FC236}">
                    <a16:creationId xmlns:a16="http://schemas.microsoft.com/office/drawing/2014/main" id="{9B78DAE7-7118-5614-D9DA-913ACB583E23}"/>
                  </a:ext>
                </a:extLst>
              </p:cNvPr>
              <p:cNvSpPr txBox="1"/>
              <p:nvPr/>
            </p:nvSpPr>
            <p:spPr>
              <a:xfrm>
                <a:off x="630550" y="2664778"/>
                <a:ext cx="56807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b="1" i="1" err="1">
                    <a:solidFill>
                      <a:srgbClr val="0000FF"/>
                    </a:solidFill>
                  </a:rPr>
                  <a:t>T</a:t>
                </a:r>
                <a:r>
                  <a:rPr lang="it-IT" sz="1200" b="1" i="1" baseline="-25000" err="1">
                    <a:solidFill>
                      <a:srgbClr val="0000FF"/>
                    </a:solidFill>
                  </a:rPr>
                  <a:t>r</a:t>
                </a:r>
                <a:endParaRPr lang="en-US" sz="1200" b="1" i="1" baseline="-2500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9" name="Connettore a gomito 33">
                <a:extLst>
                  <a:ext uri="{FF2B5EF4-FFF2-40B4-BE49-F238E27FC236}">
                    <a16:creationId xmlns:a16="http://schemas.microsoft.com/office/drawing/2014/main" id="{9BFD67C0-C1C8-130F-0C8C-10BE06AD8F33}"/>
                  </a:ext>
                </a:extLst>
              </p:cNvPr>
              <p:cNvCxnSpPr>
                <a:cxnSpLocks/>
                <a:stCxn id="8" idx="2"/>
              </p:cNvCxnSpPr>
              <p:nvPr/>
            </p:nvCxnSpPr>
            <p:spPr>
              <a:xfrm>
                <a:off x="914589" y="2941777"/>
                <a:ext cx="77541" cy="218465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CasellaDiTesto 9">
                <a:extLst>
                  <a:ext uri="{FF2B5EF4-FFF2-40B4-BE49-F238E27FC236}">
                    <a16:creationId xmlns:a16="http://schemas.microsoft.com/office/drawing/2014/main" id="{D957AF2F-CEE7-2970-B193-E4E3A940E650}"/>
                  </a:ext>
                </a:extLst>
              </p:cNvPr>
              <p:cNvSpPr txBox="1"/>
              <p:nvPr/>
            </p:nvSpPr>
            <p:spPr>
              <a:xfrm>
                <a:off x="1846732" y="3447894"/>
                <a:ext cx="6220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200" b="1" i="1" err="1">
                    <a:solidFill>
                      <a:srgbClr val="FF0000"/>
                    </a:solidFill>
                  </a:rPr>
                  <a:t>T</a:t>
                </a:r>
                <a:r>
                  <a:rPr lang="it-IT" sz="1200" b="1" i="1" baseline="-25000" err="1">
                    <a:solidFill>
                      <a:srgbClr val="FF0000"/>
                    </a:solidFill>
                  </a:rPr>
                  <a:t>p</a:t>
                </a:r>
                <a:endParaRPr lang="en-US" sz="1200" b="1" i="1" baseline="-2500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1" name="Connettore a gomito 33">
                <a:extLst>
                  <a:ext uri="{FF2B5EF4-FFF2-40B4-BE49-F238E27FC236}">
                    <a16:creationId xmlns:a16="http://schemas.microsoft.com/office/drawing/2014/main" id="{FE6C25F8-7B05-DD53-9A64-4E71996BD9BD}"/>
                  </a:ext>
                </a:extLst>
              </p:cNvPr>
              <p:cNvCxnSpPr>
                <a:cxnSpLocks/>
                <a:stCxn id="10" idx="0"/>
              </p:cNvCxnSpPr>
              <p:nvPr/>
            </p:nvCxnSpPr>
            <p:spPr>
              <a:xfrm flipV="1">
                <a:off x="2157761" y="2985640"/>
                <a:ext cx="35712" cy="46225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3" name="Immagine 82">
              <a:extLst>
                <a:ext uri="{FF2B5EF4-FFF2-40B4-BE49-F238E27FC236}">
                  <a16:creationId xmlns:a16="http://schemas.microsoft.com/office/drawing/2014/main" id="{CB00337B-02BF-298B-61ED-8EFFB194A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47856" t="79693" r="42638" b="12886"/>
            <a:stretch/>
          </p:blipFill>
          <p:spPr>
            <a:xfrm>
              <a:off x="4643022" y="2773303"/>
              <a:ext cx="479089" cy="187144"/>
            </a:xfrm>
            <a:prstGeom prst="rect">
              <a:avLst/>
            </a:prstGeom>
          </p:spPr>
        </p:pic>
      </p:grpSp>
      <p:sp>
        <p:nvSpPr>
          <p:cNvPr id="137" name="CasellaDiTesto 136">
            <a:extLst>
              <a:ext uri="{FF2B5EF4-FFF2-40B4-BE49-F238E27FC236}">
                <a16:creationId xmlns:a16="http://schemas.microsoft.com/office/drawing/2014/main" id="{FA08F2B6-9E97-147A-4280-795E87761BC1}"/>
              </a:ext>
            </a:extLst>
          </p:cNvPr>
          <p:cNvSpPr txBox="1"/>
          <p:nvPr/>
        </p:nvSpPr>
        <p:spPr>
          <a:xfrm>
            <a:off x="383504" y="3713814"/>
            <a:ext cx="2881640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Checking out our numerical temperature profile with some experimental curves, we achi</a:t>
            </a:r>
            <a:r>
              <a:rPr lang="it-IT" sz="1200"/>
              <a:t>e</a:t>
            </a:r>
            <a:r>
              <a:rPr lang="en-US" sz="1200"/>
              <a:t>ve a </a:t>
            </a:r>
            <a:r>
              <a:rPr lang="en-US" sz="1200" b="1"/>
              <a:t>very</a:t>
            </a:r>
            <a:r>
              <a:rPr lang="en-US" sz="1200"/>
              <a:t> </a:t>
            </a:r>
            <a:r>
              <a:rPr lang="en-US" sz="1200" b="1"/>
              <a:t>good agreement </a:t>
            </a:r>
            <a:r>
              <a:rPr lang="en-US" sz="1200"/>
              <a:t>also in the lethality factor behavior.</a:t>
            </a:r>
          </a:p>
        </p:txBody>
      </p:sp>
      <p:sp>
        <p:nvSpPr>
          <p:cNvPr id="138" name="CasellaDiTesto 137">
            <a:extLst>
              <a:ext uri="{FF2B5EF4-FFF2-40B4-BE49-F238E27FC236}">
                <a16:creationId xmlns:a16="http://schemas.microsoft.com/office/drawing/2014/main" id="{707D8F66-13F3-2969-BB0A-5C506873590E}"/>
              </a:ext>
            </a:extLst>
          </p:cNvPr>
          <p:cNvSpPr txBox="1"/>
          <p:nvPr/>
        </p:nvSpPr>
        <p:spPr>
          <a:xfrm>
            <a:off x="3941208" y="1500433"/>
            <a:ext cx="18348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000" u="sng"/>
              <a:t>Container = Tinplate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000" u="sng"/>
              <a:t>Content = </a:t>
            </a:r>
            <a:r>
              <a:rPr lang="en-GB" sz="1000" u="sng"/>
              <a:t>Meat sauce </a:t>
            </a:r>
            <a:endParaRPr lang="en-US" sz="90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000" u="sng"/>
              <a:t>Thermal cycle = Standard</a:t>
            </a:r>
          </a:p>
          <a:p>
            <a:pPr algn="r"/>
            <a:r>
              <a:rPr lang="en-US" sz="1050"/>
              <a:t> </a:t>
            </a:r>
            <a:r>
              <a:rPr lang="en-US" sz="900"/>
              <a:t>(heating/sterilization/cooling).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25D3BE7-EE99-77A1-473F-DECFEC754893}"/>
              </a:ext>
            </a:extLst>
          </p:cNvPr>
          <p:cNvSpPr txBox="1"/>
          <p:nvPr/>
        </p:nvSpPr>
        <p:spPr>
          <a:xfrm>
            <a:off x="5369079" y="3517842"/>
            <a:ext cx="6220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i="1">
                <a:solidFill>
                  <a:srgbClr val="7030A0"/>
                </a:solidFill>
              </a:rPr>
              <a:t>F</a:t>
            </a:r>
            <a:r>
              <a:rPr lang="it-IT" sz="1200" b="1" i="1" baseline="-25000">
                <a:solidFill>
                  <a:srgbClr val="7030A0"/>
                </a:solidFill>
              </a:rPr>
              <a:t>o</a:t>
            </a:r>
            <a:endParaRPr lang="en-US" sz="1200" b="1" i="1" baseline="-25000">
              <a:solidFill>
                <a:srgbClr val="7030A0"/>
              </a:solidFill>
            </a:endParaRPr>
          </a:p>
        </p:txBody>
      </p:sp>
      <p:cxnSp>
        <p:nvCxnSpPr>
          <p:cNvPr id="3" name="Connettore a gomito 33">
            <a:extLst>
              <a:ext uri="{FF2B5EF4-FFF2-40B4-BE49-F238E27FC236}">
                <a16:creationId xmlns:a16="http://schemas.microsoft.com/office/drawing/2014/main" id="{D9422D0F-D197-ED38-E525-70F38CEBCEEE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5680108" y="3794841"/>
            <a:ext cx="188148" cy="45330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628041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DE905F37-E283-112B-6742-511EA3B1321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8261" y="998426"/>
            <a:ext cx="6556190" cy="4087924"/>
          </a:xfrm>
          <a:prstGeom prst="rect">
            <a:avLst/>
          </a:prstGeom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F2D4AD-9492-44C8-8967-131EF20B83B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1" name="Segnaposto testo 1">
            <a:extLst>
              <a:ext uri="{FF2B5EF4-FFF2-40B4-BE49-F238E27FC236}">
                <a16:creationId xmlns:a16="http://schemas.microsoft.com/office/drawing/2014/main" id="{E6ABB495-7218-B466-2510-97D5B4183877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47814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Forms and methods: </a:t>
            </a:r>
            <a:r>
              <a:rPr lang="en-GB" sz="1400"/>
              <a:t>to make the model user-friendly</a:t>
            </a:r>
            <a:endParaRPr lang="en-US" sz="140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4593298-FD6A-26DF-7A21-1C75A1713E1B}"/>
              </a:ext>
            </a:extLst>
          </p:cNvPr>
          <p:cNvSpPr txBox="1"/>
          <p:nvPr/>
        </p:nvSpPr>
        <p:spPr>
          <a:xfrm>
            <a:off x="6994451" y="942825"/>
            <a:ext cx="20055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noProof="0"/>
              <a:t>Application builder </a:t>
            </a:r>
            <a:r>
              <a:rPr lang="en-US" sz="1200" noProof="0"/>
              <a:t>interface was used to design a </a:t>
            </a:r>
            <a:r>
              <a:rPr lang="en-US" sz="1200" b="1" noProof="0"/>
              <a:t>simplified graphics </a:t>
            </a:r>
            <a:r>
              <a:rPr lang="en-US" sz="1200" noProof="0"/>
              <a:t>interface for all customers, </a:t>
            </a:r>
            <a:r>
              <a:rPr lang="en-GB" sz="1200"/>
              <a:t>from data entry to the result.</a:t>
            </a:r>
          </a:p>
          <a:p>
            <a:pPr marL="228600" indent="-228600">
              <a:buFont typeface="Wingdings" panose="05000000000000000000" pitchFamily="2" charset="2"/>
              <a:buChar char="Ø"/>
            </a:pPr>
            <a:endParaRPr lang="en-GB" sz="12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noProof="0"/>
              <a:t>Several </a:t>
            </a:r>
            <a:r>
              <a:rPr lang="en-US" sz="1200" b="1" noProof="0"/>
              <a:t>methods</a:t>
            </a:r>
            <a:r>
              <a:rPr lang="en-US" sz="1200" noProof="0"/>
              <a:t> and </a:t>
            </a:r>
            <a:r>
              <a:rPr lang="en-US" sz="1200" b="1" noProof="0"/>
              <a:t>form</a:t>
            </a:r>
            <a:r>
              <a:rPr lang="en-US" sz="1200" noProof="0"/>
              <a:t> have been implemented to </a:t>
            </a:r>
            <a:r>
              <a:rPr lang="en-US" sz="1200" b="1" noProof="0"/>
              <a:t>manage</a:t>
            </a:r>
            <a:r>
              <a:rPr lang="en-US" sz="1200" noProof="0"/>
              <a:t> </a:t>
            </a:r>
            <a:r>
              <a:rPr lang="en-GB" sz="1200"/>
              <a:t>the various </a:t>
            </a:r>
            <a:r>
              <a:rPr lang="en-GB" sz="1200" b="1"/>
              <a:t>features</a:t>
            </a:r>
            <a:r>
              <a:rPr lang="en-GB" sz="1200"/>
              <a:t> of the application.</a:t>
            </a:r>
            <a:endParaRPr lang="en-US" sz="120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206AB21-919F-B67D-A063-D5D92E6CA022}"/>
              </a:ext>
            </a:extLst>
          </p:cNvPr>
          <p:cNvSpPr txBox="1"/>
          <p:nvPr/>
        </p:nvSpPr>
        <p:spPr>
          <a:xfrm>
            <a:off x="7047560" y="4062175"/>
            <a:ext cx="1952440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/>
              <a:t>Let's take a closer look at how the app works in the next slides.</a:t>
            </a:r>
          </a:p>
        </p:txBody>
      </p:sp>
    </p:spTree>
    <p:extLst>
      <p:ext uri="{BB962C8B-B14F-4D97-AF65-F5344CB8AC3E}">
        <p14:creationId xmlns:p14="http://schemas.microsoft.com/office/powerpoint/2010/main" val="267695913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A47FF2-FDB3-D90D-ECC3-AA0955BF1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073B8C-9FA6-4860-6F17-AF7B592A1C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2" name="Segnaposto testo 1">
            <a:extLst>
              <a:ext uri="{FF2B5EF4-FFF2-40B4-BE49-F238E27FC236}">
                <a16:creationId xmlns:a16="http://schemas.microsoft.com/office/drawing/2014/main" id="{79DAF7F9-5141-BDB9-5863-0600FF9B8D29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</a:t>
            </a:r>
          </a:p>
        </p:txBody>
      </p: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14131F0B-E4BC-9C68-0980-3FE6BAF23748}"/>
              </a:ext>
            </a:extLst>
          </p:cNvPr>
          <p:cNvGrpSpPr/>
          <p:nvPr/>
        </p:nvGrpSpPr>
        <p:grpSpPr>
          <a:xfrm>
            <a:off x="152400" y="1139436"/>
            <a:ext cx="6615749" cy="3860064"/>
            <a:chOff x="152400" y="1139436"/>
            <a:chExt cx="6615749" cy="3860064"/>
          </a:xfrm>
        </p:grpSpPr>
        <p:grpSp>
          <p:nvGrpSpPr>
            <p:cNvPr id="29" name="Gruppo 28">
              <a:extLst>
                <a:ext uri="{FF2B5EF4-FFF2-40B4-BE49-F238E27FC236}">
                  <a16:creationId xmlns:a16="http://schemas.microsoft.com/office/drawing/2014/main" id="{7CDCD002-E478-245D-829D-5D5DB83C9F09}"/>
                </a:ext>
              </a:extLst>
            </p:cNvPr>
            <p:cNvGrpSpPr/>
            <p:nvPr/>
          </p:nvGrpSpPr>
          <p:grpSpPr>
            <a:xfrm>
              <a:off x="152400" y="1139436"/>
              <a:ext cx="6615749" cy="3860064"/>
              <a:chOff x="152400" y="1139436"/>
              <a:chExt cx="6615749" cy="3860064"/>
            </a:xfrm>
          </p:grpSpPr>
          <p:pic>
            <p:nvPicPr>
              <p:cNvPr id="44" name="Immagine 43">
                <a:extLst>
                  <a:ext uri="{FF2B5EF4-FFF2-40B4-BE49-F238E27FC236}">
                    <a16:creationId xmlns:a16="http://schemas.microsoft.com/office/drawing/2014/main" id="{0A08F89C-D6FF-410E-4936-5544B8DDB6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152400" y="1139436"/>
                <a:ext cx="6615749" cy="386006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grpSp>
            <p:nvGrpSpPr>
              <p:cNvPr id="8" name="Gruppo 7">
                <a:extLst>
                  <a:ext uri="{FF2B5EF4-FFF2-40B4-BE49-F238E27FC236}">
                    <a16:creationId xmlns:a16="http://schemas.microsoft.com/office/drawing/2014/main" id="{BF86D49D-812F-1D9F-55D5-F013430F4FA0}"/>
                  </a:ext>
                </a:extLst>
              </p:cNvPr>
              <p:cNvGrpSpPr/>
              <p:nvPr/>
            </p:nvGrpSpPr>
            <p:grpSpPr>
              <a:xfrm>
                <a:off x="218048" y="2083652"/>
                <a:ext cx="1493214" cy="158300"/>
                <a:chOff x="411786" y="1321593"/>
                <a:chExt cx="1493214" cy="158300"/>
              </a:xfrm>
            </p:grpSpPr>
            <p:sp>
              <p:nvSpPr>
                <p:cNvPr id="13" name="Rettangolo 12">
                  <a:extLst>
                    <a:ext uri="{FF2B5EF4-FFF2-40B4-BE49-F238E27FC236}">
                      <a16:creationId xmlns:a16="http://schemas.microsoft.com/office/drawing/2014/main" id="{EDC4851F-4753-7833-F919-C32FD53C79E1}"/>
                    </a:ext>
                  </a:extLst>
                </p:cNvPr>
                <p:cNvSpPr/>
                <p:nvPr/>
              </p:nvSpPr>
              <p:spPr>
                <a:xfrm>
                  <a:off x="465000" y="1342179"/>
                  <a:ext cx="1440000" cy="108000"/>
                </a:xfrm>
                <a:prstGeom prst="rect">
                  <a:avLst/>
                </a:prstGeom>
                <a:solidFill>
                  <a:srgbClr val="DFE9F5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endParaRPr lang="en-US" sz="70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14" name="Immagine 13">
                  <a:extLst>
                    <a:ext uri="{FF2B5EF4-FFF2-40B4-BE49-F238E27FC236}">
                      <a16:creationId xmlns:a16="http://schemas.microsoft.com/office/drawing/2014/main" id="{A993301C-B967-EF20-1065-226CA8DC70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rcRect r="19528"/>
                <a:stretch/>
              </p:blipFill>
              <p:spPr>
                <a:xfrm>
                  <a:off x="411786" y="1321593"/>
                  <a:ext cx="939488" cy="15830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pic>
            <p:nvPicPr>
              <p:cNvPr id="35" name="Immagine 34">
                <a:extLst>
                  <a:ext uri="{FF2B5EF4-FFF2-40B4-BE49-F238E27FC236}">
                    <a16:creationId xmlns:a16="http://schemas.microsoft.com/office/drawing/2014/main" id="{01B66465-86A6-9234-45B6-7BB6E47434A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94483" t="50434" r="2061" b="45623"/>
              <a:stretch/>
            </p:blipFill>
            <p:spPr>
              <a:xfrm>
                <a:off x="6400800" y="2863981"/>
                <a:ext cx="228600" cy="152199"/>
              </a:xfrm>
              <a:prstGeom prst="rect">
                <a:avLst/>
              </a:prstGeom>
            </p:spPr>
          </p:pic>
          <p:pic>
            <p:nvPicPr>
              <p:cNvPr id="58" name="Immagine 57">
                <a:extLst>
                  <a:ext uri="{FF2B5EF4-FFF2-40B4-BE49-F238E27FC236}">
                    <a16:creationId xmlns:a16="http://schemas.microsoft.com/office/drawing/2014/main" id="{09F6D0E3-2BBA-ABE5-3F36-678791E97B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t="163"/>
              <a:stretch/>
            </p:blipFill>
            <p:spPr>
              <a:xfrm>
                <a:off x="2120798" y="1749444"/>
                <a:ext cx="3312310" cy="3249180"/>
              </a:xfrm>
              <a:prstGeom prst="rect">
                <a:avLst/>
              </a:prstGeom>
            </p:spPr>
          </p:pic>
          <p:sp>
            <p:nvSpPr>
              <p:cNvPr id="4" name="CasellaDiTesto 3">
                <a:extLst>
                  <a:ext uri="{FF2B5EF4-FFF2-40B4-BE49-F238E27FC236}">
                    <a16:creationId xmlns:a16="http://schemas.microsoft.com/office/drawing/2014/main" id="{5E2E27CF-0B79-0F42-AF80-7123A0AEA84A}"/>
                  </a:ext>
                </a:extLst>
              </p:cNvPr>
              <p:cNvSpPr txBox="1"/>
              <p:nvPr/>
            </p:nvSpPr>
            <p:spPr>
              <a:xfrm>
                <a:off x="3902898" y="4354603"/>
                <a:ext cx="562219" cy="369332"/>
              </a:xfrm>
              <a:prstGeom prst="rect">
                <a:avLst/>
              </a:prstGeom>
              <a:solidFill>
                <a:srgbClr val="E9F3FF"/>
              </a:solidFill>
            </p:spPr>
            <p:txBody>
              <a:bodyPr wrap="square" rtlCol="0">
                <a:spAutoFit/>
              </a:bodyPr>
              <a:lstStyle/>
              <a:p>
                <a:endParaRPr lang="en-US"/>
              </a:p>
            </p:txBody>
          </p:sp>
        </p:grpSp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E6D9B871-51F0-D4F8-FA4B-B4C6BA3D8B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79694" t="16044"/>
            <a:stretch/>
          </p:blipFill>
          <p:spPr>
            <a:xfrm>
              <a:off x="5420258" y="1749444"/>
              <a:ext cx="1346611" cy="3242620"/>
            </a:xfrm>
            <a:prstGeom prst="rect">
              <a:avLst/>
            </a:prstGeom>
          </p:spPr>
        </p:pic>
      </p:grpSp>
      <p:sp>
        <p:nvSpPr>
          <p:cNvPr id="33" name="Rettangolo 32">
            <a:extLst>
              <a:ext uri="{FF2B5EF4-FFF2-40B4-BE49-F238E27FC236}">
                <a16:creationId xmlns:a16="http://schemas.microsoft.com/office/drawing/2014/main" id="{99AF7A22-344B-FECB-103E-23E86F3BC7C2}"/>
              </a:ext>
            </a:extLst>
          </p:cNvPr>
          <p:cNvSpPr/>
          <p:nvPr/>
        </p:nvSpPr>
        <p:spPr>
          <a:xfrm>
            <a:off x="5440729" y="1749444"/>
            <a:ext cx="1264872" cy="329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817CCA96-6B4F-ABBC-1A17-098C05B39A1E}"/>
              </a:ext>
            </a:extLst>
          </p:cNvPr>
          <p:cNvSpPr txBox="1"/>
          <p:nvPr/>
        </p:nvSpPr>
        <p:spPr>
          <a:xfrm>
            <a:off x="6946997" y="2518182"/>
            <a:ext cx="15476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i="1">
                <a:solidFill>
                  <a:srgbClr val="FF0000"/>
                </a:solidFill>
              </a:rPr>
              <a:t>Post-processing and test information</a:t>
            </a:r>
            <a:endParaRPr lang="en-US" sz="1400" b="1" i="1">
              <a:solidFill>
                <a:srgbClr val="FF0000"/>
              </a:solidFill>
            </a:endParaRPr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F9770501-8267-ABBE-28C7-036AF9655028}"/>
              </a:ext>
            </a:extLst>
          </p:cNvPr>
          <p:cNvCxnSpPr>
            <a:cxnSpLocks/>
            <a:stCxn id="34" idx="0"/>
            <a:endCxn id="33" idx="2"/>
          </p:cNvCxnSpPr>
          <p:nvPr/>
        </p:nvCxnSpPr>
        <p:spPr>
          <a:xfrm flipH="1" flipV="1">
            <a:off x="6073165" y="2078564"/>
            <a:ext cx="1647637" cy="439618"/>
          </a:xfrm>
          <a:prstGeom prst="straightConnector1">
            <a:avLst/>
          </a:prstGeom>
          <a:ln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ttangolo 37">
            <a:extLst>
              <a:ext uri="{FF2B5EF4-FFF2-40B4-BE49-F238E27FC236}">
                <a16:creationId xmlns:a16="http://schemas.microsoft.com/office/drawing/2014/main" id="{4B66C3CF-D7FC-1504-F51E-F397C6847FF2}"/>
              </a:ext>
            </a:extLst>
          </p:cNvPr>
          <p:cNvSpPr/>
          <p:nvPr/>
        </p:nvSpPr>
        <p:spPr>
          <a:xfrm>
            <a:off x="144779" y="1765372"/>
            <a:ext cx="1968365" cy="635275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57ED288B-DF16-2094-A6EC-285A5ACC241C}"/>
              </a:ext>
            </a:extLst>
          </p:cNvPr>
          <p:cNvSpPr txBox="1"/>
          <p:nvPr/>
        </p:nvSpPr>
        <p:spPr>
          <a:xfrm>
            <a:off x="2522004" y="1996069"/>
            <a:ext cx="808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b="1" i="1">
                <a:solidFill>
                  <a:srgbClr val="7030A0"/>
                </a:solidFill>
              </a:rPr>
              <a:t>Setting</a:t>
            </a:r>
            <a:endParaRPr lang="en-US" sz="1400" b="1" i="1">
              <a:solidFill>
                <a:srgbClr val="7030A0"/>
              </a:solidFill>
            </a:endParaRPr>
          </a:p>
        </p:txBody>
      </p:sp>
      <p:cxnSp>
        <p:nvCxnSpPr>
          <p:cNvPr id="41" name="Connettore 2 40">
            <a:extLst>
              <a:ext uri="{FF2B5EF4-FFF2-40B4-BE49-F238E27FC236}">
                <a16:creationId xmlns:a16="http://schemas.microsoft.com/office/drawing/2014/main" id="{E3E17220-74FE-10F1-BD89-28B681A5EBE4}"/>
              </a:ext>
            </a:extLst>
          </p:cNvPr>
          <p:cNvCxnSpPr>
            <a:cxnSpLocks/>
            <a:stCxn id="39" idx="1"/>
            <a:endCxn id="38" idx="3"/>
          </p:cNvCxnSpPr>
          <p:nvPr/>
        </p:nvCxnSpPr>
        <p:spPr>
          <a:xfrm flipH="1" flipV="1">
            <a:off x="2113144" y="2083010"/>
            <a:ext cx="408860" cy="66948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ttangolo 41">
            <a:extLst>
              <a:ext uri="{FF2B5EF4-FFF2-40B4-BE49-F238E27FC236}">
                <a16:creationId xmlns:a16="http://schemas.microsoft.com/office/drawing/2014/main" id="{44DC767F-B379-77DC-17DB-434C0AC2E4B5}"/>
              </a:ext>
            </a:extLst>
          </p:cNvPr>
          <p:cNvSpPr/>
          <p:nvPr/>
        </p:nvSpPr>
        <p:spPr>
          <a:xfrm>
            <a:off x="144779" y="1275611"/>
            <a:ext cx="2377225" cy="469289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3A4BB72A-BEDF-9893-3EE9-43A2CBBD1B55}"/>
              </a:ext>
            </a:extLst>
          </p:cNvPr>
          <p:cNvCxnSpPr>
            <a:cxnSpLocks/>
            <a:stCxn id="45" idx="1"/>
            <a:endCxn id="42" idx="3"/>
          </p:cNvCxnSpPr>
          <p:nvPr/>
        </p:nvCxnSpPr>
        <p:spPr>
          <a:xfrm flipH="1">
            <a:off x="2522004" y="1472243"/>
            <a:ext cx="429138" cy="38013"/>
          </a:xfrm>
          <a:prstGeom prst="straightConnector1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9848A435-9E7A-0BA5-7B51-9E48E21032FE}"/>
              </a:ext>
            </a:extLst>
          </p:cNvPr>
          <p:cNvSpPr txBox="1"/>
          <p:nvPr/>
        </p:nvSpPr>
        <p:spPr>
          <a:xfrm>
            <a:off x="2951142" y="1318354"/>
            <a:ext cx="2083308" cy="30777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400" b="1" i="1">
                <a:solidFill>
                  <a:srgbClr val="000000"/>
                </a:solidFill>
              </a:rPr>
              <a:t>Ribbon / Utility </a:t>
            </a:r>
            <a:r>
              <a:rPr lang="it-IT" sz="1400" b="1" i="1" err="1">
                <a:solidFill>
                  <a:srgbClr val="000000"/>
                </a:solidFill>
              </a:rPr>
              <a:t>buttons</a:t>
            </a:r>
            <a:endParaRPr lang="en-US" sz="1400" b="1" i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404623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10B22A-2EE2-04DD-AD06-1DFDFA863F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2B54F585-E246-2A1C-973C-6A728638E446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145AAA29-9AD4-8235-9E87-7B7F9AE3C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1794A403-A617-2ACD-F9DE-697DAACF120C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54BCF6EB-A66A-440B-4DC9-386E16F9B5CE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5DD43908-3E44-83BD-7144-13E655AD248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pic>
        <p:nvPicPr>
          <p:cNvPr id="15" name="Immagine 14">
            <a:extLst>
              <a:ext uri="{FF2B5EF4-FFF2-40B4-BE49-F238E27FC236}">
                <a16:creationId xmlns:a16="http://schemas.microsoft.com/office/drawing/2014/main" id="{4AF94271-37FB-7AEB-B916-B0441AC906A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43" r="1618"/>
          <a:stretch/>
        </p:blipFill>
        <p:spPr>
          <a:xfrm>
            <a:off x="4845237" y="2378454"/>
            <a:ext cx="1853736" cy="78888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225E7A1E-9510-6791-A49B-A18C6372725E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36" r="2251"/>
          <a:stretch/>
        </p:blipFill>
        <p:spPr>
          <a:xfrm>
            <a:off x="2743072" y="2945553"/>
            <a:ext cx="1853736" cy="782717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A0FD610-C6BF-4E29-AC58-3179BBB738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4B60FEE7-BC9D-0D65-EA69-32E379728F5B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Geometry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D1194CA9-7719-0313-4232-57BFB3FBAEE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60"/>
          <a:stretch/>
        </p:blipFill>
        <p:spPr>
          <a:xfrm>
            <a:off x="5337514" y="1370426"/>
            <a:ext cx="1876984" cy="75509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</p:pic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E72B71FD-C867-3D6D-B560-766DB8306A67}"/>
              </a:ext>
            </a:extLst>
          </p:cNvPr>
          <p:cNvCxnSpPr>
            <a:cxnSpLocks/>
            <a:endCxn id="14" idx="1"/>
          </p:cNvCxnSpPr>
          <p:nvPr/>
        </p:nvCxnSpPr>
        <p:spPr>
          <a:xfrm flipV="1">
            <a:off x="2394232" y="1747972"/>
            <a:ext cx="2943282" cy="504838"/>
          </a:xfrm>
          <a:prstGeom prst="straightConnector1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709CA4BF-E435-3C73-EBBE-E03A9B05AE24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2394232" y="2252810"/>
            <a:ext cx="2451005" cy="520084"/>
          </a:xfrm>
          <a:prstGeom prst="straightConnector1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A4D5C871-4B22-2048-CFFA-7B41FAFDC7C1}"/>
              </a:ext>
            </a:extLst>
          </p:cNvPr>
          <p:cNvCxnSpPr>
            <a:cxnSpLocks/>
            <a:endCxn id="16" idx="0"/>
          </p:cNvCxnSpPr>
          <p:nvPr/>
        </p:nvCxnSpPr>
        <p:spPr>
          <a:xfrm>
            <a:off x="2394232" y="2252810"/>
            <a:ext cx="1275708" cy="692743"/>
          </a:xfrm>
          <a:prstGeom prst="straightConnector1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66F3B0DF-4EBE-0329-68C0-FF0EAC096A4C}"/>
              </a:ext>
            </a:extLst>
          </p:cNvPr>
          <p:cNvGrpSpPr/>
          <p:nvPr/>
        </p:nvGrpSpPr>
        <p:grpSpPr>
          <a:xfrm>
            <a:off x="7342426" y="1100766"/>
            <a:ext cx="1722199" cy="1621052"/>
            <a:chOff x="7100308" y="1263370"/>
            <a:chExt cx="1722199" cy="1621052"/>
          </a:xfrm>
        </p:grpSpPr>
        <p:pic>
          <p:nvPicPr>
            <p:cNvPr id="42" name="Immagine 41">
              <a:extLst>
                <a:ext uri="{FF2B5EF4-FFF2-40B4-BE49-F238E27FC236}">
                  <a16:creationId xmlns:a16="http://schemas.microsoft.com/office/drawing/2014/main" id="{ED130326-A76D-F863-8DCD-870FC08CE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369" r="25045" b="12050"/>
            <a:stretch/>
          </p:blipFill>
          <p:spPr>
            <a:xfrm>
              <a:off x="7100308" y="1263370"/>
              <a:ext cx="856593" cy="1091504"/>
            </a:xfrm>
            <a:prstGeom prst="rect">
              <a:avLst/>
            </a:prstGeom>
          </p:spPr>
        </p:pic>
        <p:pic>
          <p:nvPicPr>
            <p:cNvPr id="48" name="Immagine 47">
              <a:extLst>
                <a:ext uri="{FF2B5EF4-FFF2-40B4-BE49-F238E27FC236}">
                  <a16:creationId xmlns:a16="http://schemas.microsoft.com/office/drawing/2014/main" id="{8E11C003-D056-86C9-1F2E-E0810BFFB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49984" y="1969407"/>
              <a:ext cx="1372523" cy="915015"/>
            </a:xfrm>
            <a:prstGeom prst="rect">
              <a:avLst/>
            </a:prstGeom>
          </p:spPr>
        </p:pic>
        <p:sp>
          <p:nvSpPr>
            <p:cNvPr id="50" name="Freccia circolare a sinistra 49">
              <a:extLst>
                <a:ext uri="{FF2B5EF4-FFF2-40B4-BE49-F238E27FC236}">
                  <a16:creationId xmlns:a16="http://schemas.microsoft.com/office/drawing/2014/main" id="{524F3A96-E15A-10CE-9D41-68EEA84F1767}"/>
                </a:ext>
              </a:extLst>
            </p:cNvPr>
            <p:cNvSpPr/>
            <p:nvPr/>
          </p:nvSpPr>
          <p:spPr>
            <a:xfrm rot="18677913">
              <a:off x="8082110" y="1556363"/>
              <a:ext cx="264296" cy="581504"/>
            </a:xfrm>
            <a:prstGeom prst="curved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Gruppo 64">
            <a:extLst>
              <a:ext uri="{FF2B5EF4-FFF2-40B4-BE49-F238E27FC236}">
                <a16:creationId xmlns:a16="http://schemas.microsoft.com/office/drawing/2014/main" id="{FB114CDA-E995-DC23-AB1B-1B30F9E8E3EC}"/>
              </a:ext>
            </a:extLst>
          </p:cNvPr>
          <p:cNvGrpSpPr/>
          <p:nvPr/>
        </p:nvGrpSpPr>
        <p:grpSpPr>
          <a:xfrm>
            <a:off x="3605427" y="3728270"/>
            <a:ext cx="2369868" cy="1523546"/>
            <a:chOff x="4627068" y="3545342"/>
            <a:chExt cx="2369868" cy="1523546"/>
          </a:xfrm>
        </p:grpSpPr>
        <p:pic>
          <p:nvPicPr>
            <p:cNvPr id="59" name="Immagine 58">
              <a:extLst>
                <a:ext uri="{FF2B5EF4-FFF2-40B4-BE49-F238E27FC236}">
                  <a16:creationId xmlns:a16="http://schemas.microsoft.com/office/drawing/2014/main" id="{E3F6A1FE-D6AB-0C32-2138-6F4CF6646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27068" y="3545342"/>
              <a:ext cx="1633957" cy="915016"/>
            </a:xfrm>
            <a:prstGeom prst="rect">
              <a:avLst/>
            </a:prstGeom>
          </p:spPr>
        </p:pic>
        <p:pic>
          <p:nvPicPr>
            <p:cNvPr id="63" name="Immagine 62">
              <a:extLst>
                <a:ext uri="{FF2B5EF4-FFF2-40B4-BE49-F238E27FC236}">
                  <a16:creationId xmlns:a16="http://schemas.microsoft.com/office/drawing/2014/main" id="{1EFB4ED2-9CB3-74D6-5109-33960F4F1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152839" y="3839490"/>
              <a:ext cx="1844097" cy="1229398"/>
            </a:xfrm>
            <a:prstGeom prst="rect">
              <a:avLst/>
            </a:prstGeom>
          </p:spPr>
        </p:pic>
        <p:sp>
          <p:nvSpPr>
            <p:cNvPr id="64" name="Freccia circolare a sinistra 63">
              <a:extLst>
                <a:ext uri="{FF2B5EF4-FFF2-40B4-BE49-F238E27FC236}">
                  <a16:creationId xmlns:a16="http://schemas.microsoft.com/office/drawing/2014/main" id="{23846F5B-0B2F-8448-2614-818F40321652}"/>
                </a:ext>
              </a:extLst>
            </p:cNvPr>
            <p:cNvSpPr/>
            <p:nvPr/>
          </p:nvSpPr>
          <p:spPr>
            <a:xfrm rot="18677913" flipH="1">
              <a:off x="4974974" y="4220348"/>
              <a:ext cx="293808" cy="650332"/>
            </a:xfrm>
            <a:prstGeom prst="curved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uppo 75">
            <a:extLst>
              <a:ext uri="{FF2B5EF4-FFF2-40B4-BE49-F238E27FC236}">
                <a16:creationId xmlns:a16="http://schemas.microsoft.com/office/drawing/2014/main" id="{AB6BB9E2-075F-9342-598E-67DA1CB765B8}"/>
              </a:ext>
            </a:extLst>
          </p:cNvPr>
          <p:cNvGrpSpPr/>
          <p:nvPr/>
        </p:nvGrpSpPr>
        <p:grpSpPr>
          <a:xfrm>
            <a:off x="6744084" y="3109099"/>
            <a:ext cx="1551455" cy="1679496"/>
            <a:chOff x="6479470" y="3272886"/>
            <a:chExt cx="1551455" cy="1679496"/>
          </a:xfrm>
        </p:grpSpPr>
        <p:pic>
          <p:nvPicPr>
            <p:cNvPr id="72" name="Immagine 71">
              <a:extLst>
                <a:ext uri="{FF2B5EF4-FFF2-40B4-BE49-F238E27FC236}">
                  <a16:creationId xmlns:a16="http://schemas.microsoft.com/office/drawing/2014/main" id="{9B9C36F1-59B5-2E76-3135-FE945F5BA6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479470" y="3272886"/>
              <a:ext cx="1049723" cy="137642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4" name="Immagine 73">
              <a:extLst>
                <a:ext uri="{FF2B5EF4-FFF2-40B4-BE49-F238E27FC236}">
                  <a16:creationId xmlns:a16="http://schemas.microsoft.com/office/drawing/2014/main" id="{796DC94F-41EE-1734-4918-09A59BB107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l="28161" r="28269"/>
            <a:stretch/>
          </p:blipFill>
          <p:spPr>
            <a:xfrm>
              <a:off x="7215381" y="3704520"/>
              <a:ext cx="815544" cy="1247862"/>
            </a:xfrm>
            <a:prstGeom prst="rect">
              <a:avLst/>
            </a:prstGeom>
          </p:spPr>
        </p:pic>
        <p:sp>
          <p:nvSpPr>
            <p:cNvPr id="75" name="Freccia circolare a sinistra 74">
              <a:extLst>
                <a:ext uri="{FF2B5EF4-FFF2-40B4-BE49-F238E27FC236}">
                  <a16:creationId xmlns:a16="http://schemas.microsoft.com/office/drawing/2014/main" id="{4D7A051A-E707-A7CD-9228-E3722121D30E}"/>
                </a:ext>
              </a:extLst>
            </p:cNvPr>
            <p:cNvSpPr/>
            <p:nvPr/>
          </p:nvSpPr>
          <p:spPr>
            <a:xfrm rot="18677913">
              <a:off x="7436606" y="3273305"/>
              <a:ext cx="264296" cy="581504"/>
            </a:xfrm>
            <a:prstGeom prst="curved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75322B4F-9189-80DC-C94E-12F3365FD502}"/>
              </a:ext>
            </a:extLst>
          </p:cNvPr>
          <p:cNvGrpSpPr/>
          <p:nvPr/>
        </p:nvGrpSpPr>
        <p:grpSpPr>
          <a:xfrm>
            <a:off x="79375" y="1019087"/>
            <a:ext cx="1989820" cy="163358"/>
            <a:chOff x="7010400" y="741993"/>
            <a:chExt cx="1989820" cy="103525"/>
          </a:xfrm>
        </p:grpSpPr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1392DEFA-0551-2EDF-1DB6-D1A93D20D0AE}"/>
                </a:ext>
              </a:extLst>
            </p:cNvPr>
            <p:cNvSpPr/>
            <p:nvPr/>
          </p:nvSpPr>
          <p:spPr>
            <a:xfrm>
              <a:off x="7289324" y="741993"/>
              <a:ext cx="1710896" cy="103525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77C55734-27B0-0D0F-1280-AB6F44EB033A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 flipV="1">
              <a:off x="7010400" y="793756"/>
              <a:ext cx="278924" cy="1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8F172A12-FA3B-3F9D-B163-D479312B79EC}"/>
              </a:ext>
            </a:extLst>
          </p:cNvPr>
          <p:cNvCxnSpPr>
            <a:cxnSpLocks/>
            <a:stCxn id="7" idx="3"/>
            <a:endCxn id="21" idx="0"/>
          </p:cNvCxnSpPr>
          <p:nvPr/>
        </p:nvCxnSpPr>
        <p:spPr>
          <a:xfrm flipH="1">
            <a:off x="1331032" y="1100766"/>
            <a:ext cx="738163" cy="823284"/>
          </a:xfrm>
          <a:prstGeom prst="bentConnector4">
            <a:avLst>
              <a:gd name="adj1" fmla="val -30969"/>
              <a:gd name="adj2" fmla="val 5496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8">
            <a:extLst>
              <a:ext uri="{FF2B5EF4-FFF2-40B4-BE49-F238E27FC236}">
                <a16:creationId xmlns:a16="http://schemas.microsoft.com/office/drawing/2014/main" id="{96E7FD79-A916-47D6-51B2-39B15FAB7A97}"/>
              </a:ext>
            </a:extLst>
          </p:cNvPr>
          <p:cNvSpPr/>
          <p:nvPr/>
        </p:nvSpPr>
        <p:spPr>
          <a:xfrm>
            <a:off x="2398588" y="895351"/>
            <a:ext cx="6727334" cy="4191000"/>
          </a:xfrm>
          <a:custGeom>
            <a:avLst/>
            <a:gdLst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9605 w 6669605"/>
              <a:gd name="connsiteY2" fmla="*/ 3847847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  <a:gd name="connsiteX0" fmla="*/ 0 w 6697885"/>
              <a:gd name="connsiteY0" fmla="*/ 0 h 3847847"/>
              <a:gd name="connsiteX1" fmla="*/ 6669605 w 6697885"/>
              <a:gd name="connsiteY1" fmla="*/ 0 h 3847847"/>
              <a:gd name="connsiteX2" fmla="*/ 6697885 w 6697885"/>
              <a:gd name="connsiteY2" fmla="*/ 3621603 h 3847847"/>
              <a:gd name="connsiteX3" fmla="*/ 0 w 6697885"/>
              <a:gd name="connsiteY3" fmla="*/ 3847847 h 3847847"/>
              <a:gd name="connsiteX4" fmla="*/ 0 w 6697885"/>
              <a:gd name="connsiteY4" fmla="*/ 0 h 384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97885" h="3847847">
                <a:moveTo>
                  <a:pt x="0" y="0"/>
                </a:moveTo>
                <a:lnTo>
                  <a:pt x="6669605" y="0"/>
                </a:lnTo>
                <a:lnTo>
                  <a:pt x="6697885" y="3621603"/>
                </a:lnTo>
                <a:lnTo>
                  <a:pt x="0" y="38478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F2A36A2D-DAD7-4650-4CCA-33C42A643959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l="250" t="16435" r="74364" b="47395"/>
          <a:stretch/>
        </p:blipFill>
        <p:spPr>
          <a:xfrm>
            <a:off x="250119" y="1924050"/>
            <a:ext cx="2161825" cy="1728857"/>
          </a:xfrm>
          <a:prstGeom prst="rect">
            <a:avLst/>
          </a:prstGeom>
          <a:ln w="12700">
            <a:solidFill>
              <a:srgbClr val="FFC000">
                <a:alpha val="98000"/>
              </a:srgb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38DDE099-8857-BDC1-8993-26AFA037D171}"/>
              </a:ext>
            </a:extLst>
          </p:cNvPr>
          <p:cNvSpPr txBox="1"/>
          <p:nvPr/>
        </p:nvSpPr>
        <p:spPr>
          <a:xfrm>
            <a:off x="2566598" y="931687"/>
            <a:ext cx="406280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/>
              <a:t>Choose the </a:t>
            </a:r>
            <a:r>
              <a:rPr lang="en-GB" sz="1200" b="1"/>
              <a:t>shape</a:t>
            </a:r>
            <a:r>
              <a:rPr lang="en-GB" sz="1200"/>
              <a:t> of the </a:t>
            </a:r>
            <a:r>
              <a:rPr lang="en-GB" sz="1200" b="1"/>
              <a:t>container </a:t>
            </a:r>
            <a:r>
              <a:rPr lang="en-GB" sz="1200"/>
              <a:t>and</a:t>
            </a:r>
            <a:r>
              <a:rPr lang="en-GB" sz="1200" b="1"/>
              <a:t> </a:t>
            </a:r>
            <a:r>
              <a:rPr lang="en-GB" sz="1200"/>
              <a:t>the main </a:t>
            </a:r>
            <a:r>
              <a:rPr lang="en-GB" sz="1200" b="1"/>
              <a:t>dimensions</a:t>
            </a:r>
            <a:r>
              <a:rPr lang="en-GB" sz="12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283694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59B816-F8CA-2105-3ADB-CBD51C884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0204D072-5684-AF66-069D-7CEFB2820B68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B42DED99-DE02-81C5-1FF8-46D68977B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AD9FE1A3-9FF2-77FF-DBAF-E991E714077E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575422A0-5E1D-92E7-F229-E1D4B564394F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F49C5D20-C045-497E-7727-B79912F64C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B3F9DEBC-396C-4763-CE88-AA71AC27BCFA}"/>
              </a:ext>
            </a:extLst>
          </p:cNvPr>
          <p:cNvGrpSpPr/>
          <p:nvPr/>
        </p:nvGrpSpPr>
        <p:grpSpPr>
          <a:xfrm>
            <a:off x="184788" y="1924050"/>
            <a:ext cx="2227156" cy="2024718"/>
            <a:chOff x="139068" y="2076758"/>
            <a:chExt cx="2227156" cy="2024718"/>
          </a:xfrm>
        </p:grpSpPr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E29BDE78-CC71-6E3C-CCA3-627B67C15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250" t="16435" r="74364" b="47395"/>
            <a:stretch/>
          </p:blipFill>
          <p:spPr>
            <a:xfrm>
              <a:off x="204399" y="2076758"/>
              <a:ext cx="2161825" cy="1728857"/>
            </a:xfrm>
            <a:prstGeom prst="rect">
              <a:avLst/>
            </a:prstGeom>
            <a:ln w="12700">
              <a:solidFill>
                <a:srgbClr val="FFC000">
                  <a:alpha val="98000"/>
                </a:srgbClr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EB91BB22-BE32-A0B4-3078-5C456CDCBACE}"/>
                </a:ext>
              </a:extLst>
            </p:cNvPr>
            <p:cNvSpPr/>
            <p:nvPr/>
          </p:nvSpPr>
          <p:spPr>
            <a:xfrm>
              <a:off x="585774" y="2323839"/>
              <a:ext cx="1762738" cy="163358"/>
            </a:xfrm>
            <a:prstGeom prst="rect">
              <a:avLst/>
            </a:prstGeom>
            <a:solidFill>
              <a:srgbClr val="BDB092">
                <a:alpha val="20000"/>
              </a:srgbClr>
            </a:solidFill>
            <a:ln>
              <a:solidFill>
                <a:srgbClr val="BDB0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C6CF6D52-9E6F-AB69-05B3-A24875E10799}"/>
                </a:ext>
              </a:extLst>
            </p:cNvPr>
            <p:cNvSpPr txBox="1"/>
            <p:nvPr/>
          </p:nvSpPr>
          <p:spPr>
            <a:xfrm>
              <a:off x="204399" y="2494715"/>
              <a:ext cx="142482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b="1" i="1">
                  <a:solidFill>
                    <a:srgbClr val="0000FF"/>
                  </a:solidFill>
                </a:rPr>
                <a:t>1) Select a </a:t>
              </a:r>
              <a:r>
                <a:rPr lang="it-IT" sz="1100" b="1" i="1" err="1">
                  <a:solidFill>
                    <a:srgbClr val="0000FF"/>
                  </a:solidFill>
                </a:rPr>
                <a:t>shape</a:t>
              </a:r>
              <a:r>
                <a:rPr lang="it-IT" sz="1100" b="1" i="1">
                  <a:solidFill>
                    <a:srgbClr val="0000FF"/>
                  </a:solidFill>
                </a:rPr>
                <a:t> for the </a:t>
              </a:r>
              <a:r>
                <a:rPr lang="it-IT" sz="1100" b="1" i="1" err="1">
                  <a:solidFill>
                    <a:srgbClr val="0000FF"/>
                  </a:solidFill>
                </a:rPr>
                <a:t>geometry</a:t>
              </a:r>
              <a:endParaRPr lang="en-US" sz="1100" b="1" i="1">
                <a:solidFill>
                  <a:srgbClr val="0000FF"/>
                </a:solidFill>
              </a:endParaRPr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E5156EE1-8855-59EF-38DF-6449CD15A051}"/>
                </a:ext>
              </a:extLst>
            </p:cNvPr>
            <p:cNvSpPr txBox="1"/>
            <p:nvPr/>
          </p:nvSpPr>
          <p:spPr>
            <a:xfrm>
              <a:off x="139068" y="3839866"/>
              <a:ext cx="222715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100" b="1" i="1">
                  <a:solidFill>
                    <a:srgbClr val="0000FF"/>
                  </a:solidFill>
                </a:rPr>
                <a:t>2) Positioning and </a:t>
              </a:r>
              <a:r>
                <a:rPr lang="it-IT" sz="1100" b="1" i="1" err="1">
                  <a:solidFill>
                    <a:srgbClr val="0000FF"/>
                  </a:solidFill>
                </a:rPr>
                <a:t>orientation</a:t>
              </a:r>
              <a:endParaRPr lang="en-US" sz="1100" b="1" i="1">
                <a:solidFill>
                  <a:srgbClr val="0000FF"/>
                </a:solidFill>
              </a:endParaRPr>
            </a:p>
          </p:txBody>
        </p:sp>
      </p:grpSp>
      <p:pic>
        <p:nvPicPr>
          <p:cNvPr id="15" name="Immagine 14">
            <a:extLst>
              <a:ext uri="{FF2B5EF4-FFF2-40B4-BE49-F238E27FC236}">
                <a16:creationId xmlns:a16="http://schemas.microsoft.com/office/drawing/2014/main" id="{58D91911-8143-136B-D994-2D8B135CBC6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043" r="1618"/>
          <a:stretch/>
        </p:blipFill>
        <p:spPr>
          <a:xfrm>
            <a:off x="4845237" y="2378454"/>
            <a:ext cx="1853736" cy="78888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AD39949B-8CD0-4119-E809-41ECC48B8CF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36" r="2251"/>
          <a:stretch/>
        </p:blipFill>
        <p:spPr>
          <a:xfrm>
            <a:off x="2743072" y="2945553"/>
            <a:ext cx="1853736" cy="782717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F018889-F401-20F7-1F04-64BCB5475C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E529C059-D60D-B16A-8444-E1FB98E3F8C0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Geometry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FA29526F-6B8B-AF66-3895-37533A966B0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060"/>
          <a:stretch/>
        </p:blipFill>
        <p:spPr>
          <a:xfrm>
            <a:off x="5337514" y="1370426"/>
            <a:ext cx="1876984" cy="755091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</p:pic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7B6E8FC8-7294-6EC8-64B4-74FE8C13BD3D}"/>
              </a:ext>
            </a:extLst>
          </p:cNvPr>
          <p:cNvCxnSpPr>
            <a:cxnSpLocks/>
            <a:stCxn id="30" idx="3"/>
            <a:endCxn id="14" idx="1"/>
          </p:cNvCxnSpPr>
          <p:nvPr/>
        </p:nvCxnSpPr>
        <p:spPr>
          <a:xfrm flipV="1">
            <a:off x="2394232" y="1747972"/>
            <a:ext cx="2943282" cy="504838"/>
          </a:xfrm>
          <a:prstGeom prst="straightConnector1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DCBDD292-88FD-4C44-934E-F22E244E584E}"/>
              </a:ext>
            </a:extLst>
          </p:cNvPr>
          <p:cNvCxnSpPr>
            <a:cxnSpLocks/>
            <a:stCxn id="30" idx="3"/>
            <a:endCxn id="15" idx="1"/>
          </p:cNvCxnSpPr>
          <p:nvPr/>
        </p:nvCxnSpPr>
        <p:spPr>
          <a:xfrm>
            <a:off x="2394232" y="2252810"/>
            <a:ext cx="2451005" cy="520084"/>
          </a:xfrm>
          <a:prstGeom prst="straightConnector1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2BCE7A32-A1D2-F176-9C41-068CC0CD9B3A}"/>
              </a:ext>
            </a:extLst>
          </p:cNvPr>
          <p:cNvCxnSpPr>
            <a:cxnSpLocks/>
            <a:stCxn id="30" idx="3"/>
            <a:endCxn id="16" idx="0"/>
          </p:cNvCxnSpPr>
          <p:nvPr/>
        </p:nvCxnSpPr>
        <p:spPr>
          <a:xfrm>
            <a:off x="2394232" y="2252810"/>
            <a:ext cx="1275708" cy="692743"/>
          </a:xfrm>
          <a:prstGeom prst="straightConnector1">
            <a:avLst/>
          </a:prstGeom>
          <a:solidFill>
            <a:srgbClr val="FFFF00">
              <a:alpha val="50000"/>
            </a:srgbClr>
          </a:solidFill>
          <a:ln>
            <a:solidFill>
              <a:srgbClr val="BDB092"/>
            </a:solidFill>
            <a:headEnd type="none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2" name="Gruppo 51">
            <a:extLst>
              <a:ext uri="{FF2B5EF4-FFF2-40B4-BE49-F238E27FC236}">
                <a16:creationId xmlns:a16="http://schemas.microsoft.com/office/drawing/2014/main" id="{4F7F7162-8F67-86E9-0D02-07FAD834243D}"/>
              </a:ext>
            </a:extLst>
          </p:cNvPr>
          <p:cNvGrpSpPr/>
          <p:nvPr/>
        </p:nvGrpSpPr>
        <p:grpSpPr>
          <a:xfrm>
            <a:off x="7342426" y="1100766"/>
            <a:ext cx="1722199" cy="1621052"/>
            <a:chOff x="7100308" y="1263370"/>
            <a:chExt cx="1722199" cy="1621052"/>
          </a:xfrm>
        </p:grpSpPr>
        <p:pic>
          <p:nvPicPr>
            <p:cNvPr id="42" name="Immagine 41">
              <a:extLst>
                <a:ext uri="{FF2B5EF4-FFF2-40B4-BE49-F238E27FC236}">
                  <a16:creationId xmlns:a16="http://schemas.microsoft.com/office/drawing/2014/main" id="{83BD22B4-8979-4C49-61BB-24C418BDC7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369" r="25045" b="12050"/>
            <a:stretch/>
          </p:blipFill>
          <p:spPr>
            <a:xfrm>
              <a:off x="7100308" y="1263370"/>
              <a:ext cx="856593" cy="1091504"/>
            </a:xfrm>
            <a:prstGeom prst="rect">
              <a:avLst/>
            </a:prstGeom>
          </p:spPr>
        </p:pic>
        <p:pic>
          <p:nvPicPr>
            <p:cNvPr id="48" name="Immagine 47">
              <a:extLst>
                <a:ext uri="{FF2B5EF4-FFF2-40B4-BE49-F238E27FC236}">
                  <a16:creationId xmlns:a16="http://schemas.microsoft.com/office/drawing/2014/main" id="{9B453AEB-D4E6-1FF6-F193-CA7BE4A4B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449984" y="1969407"/>
              <a:ext cx="1372523" cy="915015"/>
            </a:xfrm>
            <a:prstGeom prst="rect">
              <a:avLst/>
            </a:prstGeom>
          </p:spPr>
        </p:pic>
        <p:sp>
          <p:nvSpPr>
            <p:cNvPr id="50" name="Freccia circolare a sinistra 49">
              <a:extLst>
                <a:ext uri="{FF2B5EF4-FFF2-40B4-BE49-F238E27FC236}">
                  <a16:creationId xmlns:a16="http://schemas.microsoft.com/office/drawing/2014/main" id="{EA93A5FC-7CC9-5E04-7A47-2249BD6B76AB}"/>
                </a:ext>
              </a:extLst>
            </p:cNvPr>
            <p:cNvSpPr/>
            <p:nvPr/>
          </p:nvSpPr>
          <p:spPr>
            <a:xfrm rot="18677913">
              <a:off x="8082110" y="1556363"/>
              <a:ext cx="264296" cy="581504"/>
            </a:xfrm>
            <a:prstGeom prst="curved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Gruppo 64">
            <a:extLst>
              <a:ext uri="{FF2B5EF4-FFF2-40B4-BE49-F238E27FC236}">
                <a16:creationId xmlns:a16="http://schemas.microsoft.com/office/drawing/2014/main" id="{5C57DB5C-2B0C-BBF1-CB0C-6AB113117D0D}"/>
              </a:ext>
            </a:extLst>
          </p:cNvPr>
          <p:cNvGrpSpPr/>
          <p:nvPr/>
        </p:nvGrpSpPr>
        <p:grpSpPr>
          <a:xfrm>
            <a:off x="3605427" y="3728270"/>
            <a:ext cx="2369868" cy="1523546"/>
            <a:chOff x="4627068" y="3545342"/>
            <a:chExt cx="2369868" cy="1523546"/>
          </a:xfrm>
        </p:grpSpPr>
        <p:pic>
          <p:nvPicPr>
            <p:cNvPr id="59" name="Immagine 58">
              <a:extLst>
                <a:ext uri="{FF2B5EF4-FFF2-40B4-BE49-F238E27FC236}">
                  <a16:creationId xmlns:a16="http://schemas.microsoft.com/office/drawing/2014/main" id="{D0EA1DDF-1D00-4269-381F-E5EAEAAC9EB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27068" y="3545342"/>
              <a:ext cx="1633957" cy="915016"/>
            </a:xfrm>
            <a:prstGeom prst="rect">
              <a:avLst/>
            </a:prstGeom>
          </p:spPr>
        </p:pic>
        <p:pic>
          <p:nvPicPr>
            <p:cNvPr id="63" name="Immagine 62">
              <a:extLst>
                <a:ext uri="{FF2B5EF4-FFF2-40B4-BE49-F238E27FC236}">
                  <a16:creationId xmlns:a16="http://schemas.microsoft.com/office/drawing/2014/main" id="{146B456C-61DC-6224-B159-DE176A878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152839" y="3839490"/>
              <a:ext cx="1844097" cy="1229398"/>
            </a:xfrm>
            <a:prstGeom prst="rect">
              <a:avLst/>
            </a:prstGeom>
          </p:spPr>
        </p:pic>
        <p:sp>
          <p:nvSpPr>
            <p:cNvPr id="64" name="Freccia circolare a sinistra 63">
              <a:extLst>
                <a:ext uri="{FF2B5EF4-FFF2-40B4-BE49-F238E27FC236}">
                  <a16:creationId xmlns:a16="http://schemas.microsoft.com/office/drawing/2014/main" id="{F7EDDE08-890C-3976-A5B0-969BA209B444}"/>
                </a:ext>
              </a:extLst>
            </p:cNvPr>
            <p:cNvSpPr/>
            <p:nvPr/>
          </p:nvSpPr>
          <p:spPr>
            <a:xfrm rot="18677913" flipH="1">
              <a:off x="4974974" y="4220348"/>
              <a:ext cx="293808" cy="650332"/>
            </a:xfrm>
            <a:prstGeom prst="curved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uppo 75">
            <a:extLst>
              <a:ext uri="{FF2B5EF4-FFF2-40B4-BE49-F238E27FC236}">
                <a16:creationId xmlns:a16="http://schemas.microsoft.com/office/drawing/2014/main" id="{E7979481-CADF-622F-B8D5-30D6698A2E54}"/>
              </a:ext>
            </a:extLst>
          </p:cNvPr>
          <p:cNvGrpSpPr/>
          <p:nvPr/>
        </p:nvGrpSpPr>
        <p:grpSpPr>
          <a:xfrm>
            <a:off x="6744084" y="3109099"/>
            <a:ext cx="1551455" cy="1679496"/>
            <a:chOff x="6479470" y="3272886"/>
            <a:chExt cx="1551455" cy="1679496"/>
          </a:xfrm>
        </p:grpSpPr>
        <p:pic>
          <p:nvPicPr>
            <p:cNvPr id="72" name="Immagine 71">
              <a:extLst>
                <a:ext uri="{FF2B5EF4-FFF2-40B4-BE49-F238E27FC236}">
                  <a16:creationId xmlns:a16="http://schemas.microsoft.com/office/drawing/2014/main" id="{4732AB59-E645-C93E-A45F-E56C81C5A7D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479470" y="3272886"/>
              <a:ext cx="1049723" cy="137642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74" name="Immagine 73">
              <a:extLst>
                <a:ext uri="{FF2B5EF4-FFF2-40B4-BE49-F238E27FC236}">
                  <a16:creationId xmlns:a16="http://schemas.microsoft.com/office/drawing/2014/main" id="{B96F7557-3BF2-4776-CEE9-AD0E9F4BC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rcRect l="28161" r="28269"/>
            <a:stretch/>
          </p:blipFill>
          <p:spPr>
            <a:xfrm>
              <a:off x="7215381" y="3704520"/>
              <a:ext cx="815544" cy="1247862"/>
            </a:xfrm>
            <a:prstGeom prst="rect">
              <a:avLst/>
            </a:prstGeom>
          </p:spPr>
        </p:pic>
        <p:sp>
          <p:nvSpPr>
            <p:cNvPr id="75" name="Freccia circolare a sinistra 74">
              <a:extLst>
                <a:ext uri="{FF2B5EF4-FFF2-40B4-BE49-F238E27FC236}">
                  <a16:creationId xmlns:a16="http://schemas.microsoft.com/office/drawing/2014/main" id="{B834A284-E542-7D74-C791-FA399DC68CD6}"/>
                </a:ext>
              </a:extLst>
            </p:cNvPr>
            <p:cNvSpPr/>
            <p:nvPr/>
          </p:nvSpPr>
          <p:spPr>
            <a:xfrm rot="18677913">
              <a:off x="7436606" y="3273305"/>
              <a:ext cx="264296" cy="581504"/>
            </a:xfrm>
            <a:prstGeom prst="curvedLef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80" name="CasellaDiTesto 79">
            <a:extLst>
              <a:ext uri="{FF2B5EF4-FFF2-40B4-BE49-F238E27FC236}">
                <a16:creationId xmlns:a16="http://schemas.microsoft.com/office/drawing/2014/main" id="{301B071D-4FA0-A2E1-A12C-A50CFE43EB99}"/>
              </a:ext>
            </a:extLst>
          </p:cNvPr>
          <p:cNvSpPr txBox="1"/>
          <p:nvPr/>
        </p:nvSpPr>
        <p:spPr>
          <a:xfrm>
            <a:off x="130807" y="4130285"/>
            <a:ext cx="26030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/>
              <a:t>Rotate</a:t>
            </a:r>
            <a:r>
              <a:rPr lang="en-US" sz="1200"/>
              <a:t> the container if is necessary</a:t>
            </a:r>
            <a:endParaRPr lang="en-GB" sz="1200"/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E0697F1F-C330-1ECD-6894-B0C139C60A55}"/>
              </a:ext>
            </a:extLst>
          </p:cNvPr>
          <p:cNvGrpSpPr/>
          <p:nvPr/>
        </p:nvGrpSpPr>
        <p:grpSpPr>
          <a:xfrm>
            <a:off x="79375" y="1019087"/>
            <a:ext cx="1989820" cy="163358"/>
            <a:chOff x="7010400" y="741993"/>
            <a:chExt cx="1989820" cy="103525"/>
          </a:xfrm>
        </p:grpSpPr>
        <p:sp>
          <p:nvSpPr>
            <p:cNvPr id="7" name="Rettangolo 6">
              <a:extLst>
                <a:ext uri="{FF2B5EF4-FFF2-40B4-BE49-F238E27FC236}">
                  <a16:creationId xmlns:a16="http://schemas.microsoft.com/office/drawing/2014/main" id="{772AE918-6AC3-EBD5-AD25-B808A1C14491}"/>
                </a:ext>
              </a:extLst>
            </p:cNvPr>
            <p:cNvSpPr/>
            <p:nvPr/>
          </p:nvSpPr>
          <p:spPr>
            <a:xfrm>
              <a:off x="7289324" y="741993"/>
              <a:ext cx="1710896" cy="103525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Connettore 2 7">
              <a:extLst>
                <a:ext uri="{FF2B5EF4-FFF2-40B4-BE49-F238E27FC236}">
                  <a16:creationId xmlns:a16="http://schemas.microsoft.com/office/drawing/2014/main" id="{4F6DA1FD-F6CA-B65C-AB96-AA242EA9D109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 flipV="1">
              <a:off x="7010400" y="793756"/>
              <a:ext cx="278924" cy="1"/>
            </a:xfrm>
            <a:prstGeom prst="straightConnector1">
              <a:avLst/>
            </a:prstGeom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20386DB5-F414-AA53-258F-E711CCB9DFD3}"/>
              </a:ext>
            </a:extLst>
          </p:cNvPr>
          <p:cNvCxnSpPr>
            <a:cxnSpLocks/>
            <a:stCxn id="7" idx="3"/>
            <a:endCxn id="21" idx="0"/>
          </p:cNvCxnSpPr>
          <p:nvPr/>
        </p:nvCxnSpPr>
        <p:spPr>
          <a:xfrm flipH="1">
            <a:off x="1331032" y="1100766"/>
            <a:ext cx="738163" cy="823284"/>
          </a:xfrm>
          <a:prstGeom prst="bentConnector4">
            <a:avLst>
              <a:gd name="adj1" fmla="val -30969"/>
              <a:gd name="adj2" fmla="val 54960"/>
            </a:avLst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924D871A-3984-69E6-37B9-CAAEB443FC45}"/>
              </a:ext>
            </a:extLst>
          </p:cNvPr>
          <p:cNvSpPr txBox="1"/>
          <p:nvPr/>
        </p:nvSpPr>
        <p:spPr>
          <a:xfrm>
            <a:off x="2566598" y="931687"/>
            <a:ext cx="406280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/>
              <a:t>Choose the </a:t>
            </a:r>
            <a:r>
              <a:rPr lang="en-GB" sz="1200" b="1"/>
              <a:t>shape</a:t>
            </a:r>
            <a:r>
              <a:rPr lang="en-GB" sz="1200"/>
              <a:t> of the </a:t>
            </a:r>
            <a:r>
              <a:rPr lang="en-GB" sz="1200" b="1"/>
              <a:t>container </a:t>
            </a:r>
            <a:r>
              <a:rPr lang="en-GB" sz="1200"/>
              <a:t>and</a:t>
            </a:r>
            <a:r>
              <a:rPr lang="en-GB" sz="1200" b="1"/>
              <a:t> </a:t>
            </a:r>
            <a:r>
              <a:rPr lang="en-GB" sz="1200"/>
              <a:t>the main </a:t>
            </a:r>
            <a:r>
              <a:rPr lang="en-GB" sz="1200" b="1"/>
              <a:t>dimensions</a:t>
            </a:r>
            <a:r>
              <a:rPr lang="en-GB" sz="12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7865943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58C1FC-D446-902F-D725-2EEDEB4A4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3951B0B-F7A7-3BF8-9ACC-19B04BC37BFB}"/>
              </a:ext>
            </a:extLst>
          </p:cNvPr>
          <p:cNvSpPr/>
          <p:nvPr/>
        </p:nvSpPr>
        <p:spPr>
          <a:xfrm>
            <a:off x="712424" y="3271688"/>
            <a:ext cx="1665175" cy="174576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C843BCB-3054-0CC0-9000-594FE00E177C}"/>
              </a:ext>
            </a:extLst>
          </p:cNvPr>
          <p:cNvSpPr/>
          <p:nvPr/>
        </p:nvSpPr>
        <p:spPr>
          <a:xfrm>
            <a:off x="712424" y="4362876"/>
            <a:ext cx="1665175" cy="174576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107D5FAF-D934-A164-1A71-577915481684}"/>
              </a:ext>
            </a:extLst>
          </p:cNvPr>
          <p:cNvSpPr txBox="1"/>
          <p:nvPr/>
        </p:nvSpPr>
        <p:spPr>
          <a:xfrm>
            <a:off x="221654" y="3500640"/>
            <a:ext cx="17775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i="1">
                <a:solidFill>
                  <a:srgbClr val="0000FF"/>
                </a:solidFill>
              </a:rPr>
              <a:t>4) </a:t>
            </a:r>
            <a:r>
              <a:rPr lang="it-IT" sz="1100" b="1" i="1" err="1">
                <a:solidFill>
                  <a:srgbClr val="0000FF"/>
                </a:solidFill>
              </a:rPr>
              <a:t>Choose</a:t>
            </a:r>
            <a:r>
              <a:rPr lang="it-IT" sz="1100" b="1" i="1">
                <a:solidFill>
                  <a:srgbClr val="0000FF"/>
                </a:solidFill>
              </a:rPr>
              <a:t> the </a:t>
            </a:r>
            <a:r>
              <a:rPr lang="it-IT" sz="1100" b="1" i="1" err="1">
                <a:solidFill>
                  <a:srgbClr val="0000FF"/>
                </a:solidFill>
              </a:rPr>
              <a:t>material</a:t>
            </a:r>
            <a:r>
              <a:rPr lang="it-IT" sz="1100" b="1" i="1">
                <a:solidFill>
                  <a:srgbClr val="0000FF"/>
                </a:solidFill>
              </a:rPr>
              <a:t> of the </a:t>
            </a:r>
            <a:r>
              <a:rPr lang="it-IT" sz="1100" b="1" i="1" err="1">
                <a:solidFill>
                  <a:srgbClr val="0000FF"/>
                </a:solidFill>
              </a:rPr>
              <a:t>content</a:t>
            </a:r>
            <a:endParaRPr lang="en-US" sz="1100" b="1" i="1">
              <a:solidFill>
                <a:srgbClr val="0000FF"/>
              </a:solidFill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C7E9AAD7-12BB-DA31-D35A-60FD77CAEB94}"/>
              </a:ext>
            </a:extLst>
          </p:cNvPr>
          <p:cNvSpPr txBox="1"/>
          <p:nvPr/>
        </p:nvSpPr>
        <p:spPr>
          <a:xfrm>
            <a:off x="245593" y="4473082"/>
            <a:ext cx="15811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>
                <a:solidFill>
                  <a:srgbClr val="0000FF"/>
                </a:solidFill>
              </a:rPr>
              <a:t>5) Specify if the content has biphasic states</a:t>
            </a:r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AC12A3A4-DE19-3A70-DC11-D0361CA5FBA7}"/>
              </a:ext>
            </a:extLst>
          </p:cNvPr>
          <p:cNvCxnSpPr>
            <a:cxnSpLocks/>
            <a:stCxn id="9" idx="3"/>
            <a:endCxn id="15" idx="1"/>
          </p:cNvCxnSpPr>
          <p:nvPr/>
        </p:nvCxnSpPr>
        <p:spPr>
          <a:xfrm>
            <a:off x="2377599" y="4450164"/>
            <a:ext cx="311891" cy="278579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30C3459E-45FC-BCBF-9C3B-F095B5C552F0}"/>
              </a:ext>
            </a:extLst>
          </p:cNvPr>
          <p:cNvCxnSpPr>
            <a:cxnSpLocks/>
            <a:stCxn id="9" idx="3"/>
            <a:endCxn id="16" idx="1"/>
          </p:cNvCxnSpPr>
          <p:nvPr/>
        </p:nvCxnSpPr>
        <p:spPr>
          <a:xfrm flipV="1">
            <a:off x="2377599" y="4433591"/>
            <a:ext cx="1337175" cy="16573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35E8F850-7905-2C2D-06D3-667BA70D0C50}"/>
              </a:ext>
            </a:extLst>
          </p:cNvPr>
          <p:cNvCxnSpPr>
            <a:cxnSpLocks/>
            <a:stCxn id="6" idx="3"/>
            <a:endCxn id="24" idx="1"/>
          </p:cNvCxnSpPr>
          <p:nvPr/>
        </p:nvCxnSpPr>
        <p:spPr>
          <a:xfrm flipV="1">
            <a:off x="2377599" y="2532880"/>
            <a:ext cx="578063" cy="826096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Gruppo 1">
            <a:extLst>
              <a:ext uri="{FF2B5EF4-FFF2-40B4-BE49-F238E27FC236}">
                <a16:creationId xmlns:a16="http://schemas.microsoft.com/office/drawing/2014/main" id="{68BC9055-5DD4-0D01-72FC-8B3D7675C7C6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8AB783A6-A61D-0878-A2C5-A99624FA26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A3C0E62F-4DC1-0D7E-E327-C07827421661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E4EC9CAA-5A05-9E80-5B88-A834F7C1F38E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22" name="Immagine 21">
                <a:extLst>
                  <a:ext uri="{FF2B5EF4-FFF2-40B4-BE49-F238E27FC236}">
                    <a16:creationId xmlns:a16="http://schemas.microsoft.com/office/drawing/2014/main" id="{7263DD74-554E-3706-B443-95E1B6EE49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E4BC0C-B98E-E0E9-2FD7-CFE149898D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D73E06DC-D895-C04A-1357-1047830C156B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Materials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9EECD44-CE4A-1CA6-83C3-6B715C9296D7}"/>
              </a:ext>
            </a:extLst>
          </p:cNvPr>
          <p:cNvSpPr/>
          <p:nvPr/>
        </p:nvSpPr>
        <p:spPr>
          <a:xfrm>
            <a:off x="358299" y="1156824"/>
            <a:ext cx="1710896" cy="163358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9B2A71EB-06ED-31E1-D749-6FE8EC20A344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79375" y="1238504"/>
            <a:ext cx="278924" cy="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8999C069-47D1-D08E-5796-9E83ABBDC7A6}"/>
              </a:ext>
            </a:extLst>
          </p:cNvPr>
          <p:cNvCxnSpPr>
            <a:cxnSpLocks/>
            <a:stCxn id="7" idx="3"/>
            <a:endCxn id="11" idx="0"/>
          </p:cNvCxnSpPr>
          <p:nvPr/>
        </p:nvCxnSpPr>
        <p:spPr>
          <a:xfrm flipH="1">
            <a:off x="1328618" y="1238503"/>
            <a:ext cx="740577" cy="693777"/>
          </a:xfrm>
          <a:prstGeom prst="bentConnector4">
            <a:avLst>
              <a:gd name="adj1" fmla="val -30868"/>
              <a:gd name="adj2" fmla="val 55887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uppo 83">
            <a:extLst>
              <a:ext uri="{FF2B5EF4-FFF2-40B4-BE49-F238E27FC236}">
                <a16:creationId xmlns:a16="http://schemas.microsoft.com/office/drawing/2014/main" id="{2FDFDBC6-4A5D-2D11-43BE-A67E1E0F8152}"/>
              </a:ext>
            </a:extLst>
          </p:cNvPr>
          <p:cNvGrpSpPr/>
          <p:nvPr/>
        </p:nvGrpSpPr>
        <p:grpSpPr>
          <a:xfrm>
            <a:off x="2689490" y="4185525"/>
            <a:ext cx="2779462" cy="773564"/>
            <a:chOff x="3231985" y="4095068"/>
            <a:chExt cx="2779462" cy="773564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7AF258B4-11D7-3088-4288-1EE15DC98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31985" y="4407939"/>
              <a:ext cx="1748272" cy="46069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  <a:tailEnd type="triangle"/>
            </a:ln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A0791FFB-8602-A162-08AE-BD087113B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57269" y="4095068"/>
              <a:ext cx="1754178" cy="496131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  <a:tailEnd type="triangle"/>
            </a:ln>
          </p:spPr>
        </p:pic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0009D8D-7049-FB0E-D085-3E7C52D12BEE}"/>
              </a:ext>
            </a:extLst>
          </p:cNvPr>
          <p:cNvSpPr txBox="1"/>
          <p:nvPr/>
        </p:nvSpPr>
        <p:spPr>
          <a:xfrm>
            <a:off x="5463046" y="4070442"/>
            <a:ext cx="31340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i="1">
                <a:solidFill>
                  <a:srgbClr val="000000"/>
                </a:solidFill>
                <a:effectLst/>
              </a:rPr>
              <a:t>If product is packed in a fluid matrix</a:t>
            </a:r>
            <a:r>
              <a:rPr lang="en-GB" sz="1000" i="1">
                <a:solidFill>
                  <a:srgbClr val="000000"/>
                </a:solidFill>
                <a:effectLst/>
              </a:rPr>
              <a:t> (such as oil or Brine), it is necessary to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specify</a:t>
            </a:r>
            <a:r>
              <a:rPr lang="en-GB" sz="1000" i="1">
                <a:solidFill>
                  <a:srgbClr val="000000"/>
                </a:solidFill>
                <a:effectLst/>
              </a:rPr>
              <a:t> the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total</a:t>
            </a:r>
            <a:r>
              <a:rPr lang="en-GB" sz="1000" i="1">
                <a:solidFill>
                  <a:srgbClr val="000000"/>
                </a:solidFill>
                <a:effectLst/>
              </a:rPr>
              <a:t>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weight</a:t>
            </a:r>
            <a:r>
              <a:rPr lang="en-GB" sz="1000" i="1">
                <a:solidFill>
                  <a:srgbClr val="000000"/>
                </a:solidFill>
                <a:effectLst/>
              </a:rPr>
              <a:t> and the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net</a:t>
            </a:r>
            <a:r>
              <a:rPr lang="en-GB" sz="1000" i="1">
                <a:solidFill>
                  <a:srgbClr val="000000"/>
                </a:solidFill>
                <a:effectLst/>
              </a:rPr>
              <a:t>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weight</a:t>
            </a:r>
            <a:r>
              <a:rPr lang="en-GB" sz="1000" i="1">
                <a:solidFill>
                  <a:srgbClr val="000000"/>
                </a:solidFill>
                <a:effectLst/>
              </a:rPr>
              <a:t> of the can</a:t>
            </a:r>
            <a:r>
              <a:rPr lang="en-GB" sz="1000" i="1">
                <a:solidFill>
                  <a:srgbClr val="000000"/>
                </a:solidFill>
              </a:rPr>
              <a:t>; t</a:t>
            </a:r>
            <a:r>
              <a:rPr lang="en-GB" sz="1000" i="1">
                <a:solidFill>
                  <a:srgbClr val="000000"/>
                </a:solidFill>
                <a:effectLst/>
              </a:rPr>
              <a:t>he app will calculate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averages</a:t>
            </a:r>
            <a:r>
              <a:rPr lang="en-GB" sz="1000" i="1">
                <a:solidFill>
                  <a:srgbClr val="000000"/>
                </a:solidFill>
                <a:effectLst/>
              </a:rPr>
              <a:t> thermal properties between matrix and product as a function of the specified weights.</a:t>
            </a:r>
            <a:endParaRPr lang="en-US" sz="1000" i="1"/>
          </a:p>
        </p:txBody>
      </p: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BE361F4D-C768-B69C-B152-5488C90F0F34}"/>
              </a:ext>
            </a:extLst>
          </p:cNvPr>
          <p:cNvGrpSpPr/>
          <p:nvPr/>
        </p:nvGrpSpPr>
        <p:grpSpPr>
          <a:xfrm>
            <a:off x="2955662" y="1319549"/>
            <a:ext cx="1765189" cy="2426662"/>
            <a:chOff x="3276600" y="1302203"/>
            <a:chExt cx="1765189" cy="2426662"/>
          </a:xfrm>
        </p:grpSpPr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626B3AC6-D0A7-9617-DCD2-EBB7E720FD1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3276600" y="1302203"/>
              <a:ext cx="1765189" cy="2426662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</a:ln>
          </p:spPr>
        </p:pic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2002F55B-6C48-5D8B-4B34-2633B9406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380" t="30606" r="75891" b="35323"/>
            <a:stretch/>
          </p:blipFill>
          <p:spPr>
            <a:xfrm>
              <a:off x="3288475" y="2343150"/>
              <a:ext cx="417789" cy="1312151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</p:pic>
      </p:grpSp>
      <p:sp>
        <p:nvSpPr>
          <p:cNvPr id="36" name="Rettangolo 35">
            <a:extLst>
              <a:ext uri="{FF2B5EF4-FFF2-40B4-BE49-F238E27FC236}">
                <a16:creationId xmlns:a16="http://schemas.microsoft.com/office/drawing/2014/main" id="{5D5ACAC2-CE8B-7669-EDEE-AB99349EE28C}"/>
              </a:ext>
            </a:extLst>
          </p:cNvPr>
          <p:cNvSpPr/>
          <p:nvPr/>
        </p:nvSpPr>
        <p:spPr>
          <a:xfrm>
            <a:off x="3386007" y="3289353"/>
            <a:ext cx="1157498" cy="342049"/>
          </a:xfrm>
          <a:prstGeom prst="rect">
            <a:avLst/>
          </a:prstGeom>
          <a:solidFill>
            <a:schemeClr val="accent3">
              <a:lumMod val="60000"/>
              <a:lumOff val="40000"/>
              <a:alpha val="1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A976945C-3A7E-34B6-BD22-DB8670C37678}"/>
              </a:ext>
            </a:extLst>
          </p:cNvPr>
          <p:cNvSpPr/>
          <p:nvPr/>
        </p:nvSpPr>
        <p:spPr>
          <a:xfrm>
            <a:off x="3386675" y="1586109"/>
            <a:ext cx="537325" cy="1701323"/>
          </a:xfrm>
          <a:prstGeom prst="rect">
            <a:avLst/>
          </a:prstGeom>
          <a:solidFill>
            <a:schemeClr val="accent3">
              <a:lumMod val="60000"/>
              <a:lumOff val="40000"/>
              <a:alpha val="1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ABBE297D-E20D-1C03-A987-861FFBEFE290}"/>
              </a:ext>
            </a:extLst>
          </p:cNvPr>
          <p:cNvSpPr txBox="1"/>
          <p:nvPr/>
        </p:nvSpPr>
        <p:spPr>
          <a:xfrm>
            <a:off x="5179164" y="1315907"/>
            <a:ext cx="1352269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accent3">
                    <a:lumMod val="50000"/>
                  </a:schemeClr>
                </a:solidFill>
              </a:rPr>
              <a:t>Pre-implemented materials library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98DDE5CE-FB14-6CAD-3739-9BA064DD9EE2}"/>
              </a:ext>
            </a:extLst>
          </p:cNvPr>
          <p:cNvSpPr txBox="1"/>
          <p:nvPr/>
        </p:nvSpPr>
        <p:spPr>
          <a:xfrm>
            <a:off x="5030619" y="2714893"/>
            <a:ext cx="1762641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i="1"/>
              <a:t>“Constant parameters” and “f(T)” settings </a:t>
            </a:r>
            <a:r>
              <a:rPr lang="en-US" sz="1000" i="1"/>
              <a:t>are like the previous slide.</a:t>
            </a:r>
          </a:p>
        </p:txBody>
      </p: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8C38A2A0-E978-7F80-6CE2-69EFDA5B0064}"/>
              </a:ext>
            </a:extLst>
          </p:cNvPr>
          <p:cNvCxnSpPr>
            <a:cxnSpLocks/>
          </p:cNvCxnSpPr>
          <p:nvPr/>
        </p:nvCxnSpPr>
        <p:spPr>
          <a:xfrm flipV="1">
            <a:off x="2590800" y="3938645"/>
            <a:ext cx="6315574" cy="131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1934CF4F-BEF2-14CE-D771-1B4261D17046}"/>
              </a:ext>
            </a:extLst>
          </p:cNvPr>
          <p:cNvCxnSpPr>
            <a:cxnSpLocks/>
            <a:stCxn id="38" idx="3"/>
            <a:endCxn id="44" idx="1"/>
          </p:cNvCxnSpPr>
          <p:nvPr/>
        </p:nvCxnSpPr>
        <p:spPr>
          <a:xfrm flipV="1">
            <a:off x="3924000" y="1546740"/>
            <a:ext cx="1255164" cy="890031"/>
          </a:xfrm>
          <a:prstGeom prst="straightConnector1">
            <a:avLst/>
          </a:prstGeom>
          <a:ln w="12700">
            <a:solidFill>
              <a:schemeClr val="accent3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3619EC03-3200-4A93-EDB1-1A5D22A40F0D}"/>
              </a:ext>
            </a:extLst>
          </p:cNvPr>
          <p:cNvGrpSpPr/>
          <p:nvPr/>
        </p:nvGrpSpPr>
        <p:grpSpPr>
          <a:xfrm>
            <a:off x="5677314" y="2049124"/>
            <a:ext cx="3392804" cy="1697087"/>
            <a:chOff x="5677314" y="1447251"/>
            <a:chExt cx="3392804" cy="1697087"/>
          </a:xfrm>
        </p:grpSpPr>
        <p:grpSp>
          <p:nvGrpSpPr>
            <p:cNvPr id="51" name="Gruppo 50">
              <a:extLst>
                <a:ext uri="{FF2B5EF4-FFF2-40B4-BE49-F238E27FC236}">
                  <a16:creationId xmlns:a16="http://schemas.microsoft.com/office/drawing/2014/main" id="{D6913E8C-FF46-6B79-D05E-A41C42637CEB}"/>
                </a:ext>
              </a:extLst>
            </p:cNvPr>
            <p:cNvGrpSpPr/>
            <p:nvPr/>
          </p:nvGrpSpPr>
          <p:grpSpPr>
            <a:xfrm>
              <a:off x="5677314" y="1447251"/>
              <a:ext cx="2860833" cy="945428"/>
              <a:chOff x="6007102" y="818043"/>
              <a:chExt cx="2860833" cy="945428"/>
            </a:xfrm>
          </p:grpSpPr>
          <p:pic>
            <p:nvPicPr>
              <p:cNvPr id="26" name="Immagine 25">
                <a:extLst>
                  <a:ext uri="{FF2B5EF4-FFF2-40B4-BE49-F238E27FC236}">
                    <a16:creationId xmlns:a16="http://schemas.microsoft.com/office/drawing/2014/main" id="{FBE87EE4-9E03-291A-5DDF-CBE46C13CB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t="14897"/>
              <a:stretch/>
            </p:blipFill>
            <p:spPr>
              <a:xfrm>
                <a:off x="6007102" y="818043"/>
                <a:ext cx="1760085" cy="628307"/>
              </a:xfrm>
              <a:prstGeom prst="rect">
                <a:avLst/>
              </a:prstGeom>
              <a:solidFill>
                <a:srgbClr val="FAFBFE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</p:pic>
          <p:pic>
            <p:nvPicPr>
              <p:cNvPr id="28" name="Immagine 27">
                <a:extLst>
                  <a:ext uri="{FF2B5EF4-FFF2-40B4-BE49-F238E27FC236}">
                    <a16:creationId xmlns:a16="http://schemas.microsoft.com/office/drawing/2014/main" id="{2A3E7908-87AB-E617-0597-86CDDDD0054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t="13908" b="12796"/>
              <a:stretch/>
            </p:blipFill>
            <p:spPr>
              <a:xfrm>
                <a:off x="7107850" y="1053495"/>
                <a:ext cx="1760085" cy="709976"/>
              </a:xfrm>
              <a:prstGeom prst="rect">
                <a:avLst/>
              </a:prstGeom>
              <a:solidFill>
                <a:srgbClr val="FAFBFE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</p:pic>
        </p:grpSp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106F522D-AAC2-E990-F25B-9CFB2FBCA60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t="13249"/>
            <a:stretch/>
          </p:blipFill>
          <p:spPr>
            <a:xfrm>
              <a:off x="7292314" y="2191310"/>
              <a:ext cx="1777804" cy="953028"/>
            </a:xfrm>
            <a:prstGeom prst="rect">
              <a:avLst/>
            </a:prstGeom>
            <a:solidFill>
              <a:srgbClr val="FAFBFE"/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</p:pic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E3592B22-19E7-F1FA-3E68-0C940F8082DE}"/>
              </a:ext>
            </a:extLst>
          </p:cNvPr>
          <p:cNvSpPr txBox="1"/>
          <p:nvPr/>
        </p:nvSpPr>
        <p:spPr>
          <a:xfrm>
            <a:off x="5030223" y="3230164"/>
            <a:ext cx="2322685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i="1"/>
              <a:t>“Nutritional values” setting </a:t>
            </a:r>
            <a:r>
              <a:rPr lang="en-GB" sz="1000" b="1" i="1"/>
              <a:t>estimate</a:t>
            </a:r>
            <a:r>
              <a:rPr lang="en-GB" sz="1000" i="1"/>
              <a:t> thermal properties of products starting </a:t>
            </a:r>
            <a:r>
              <a:rPr lang="en-GB" sz="1000" b="1" i="1"/>
              <a:t>from</a:t>
            </a:r>
            <a:r>
              <a:rPr lang="en-GB" sz="1000" i="1"/>
              <a:t> their </a:t>
            </a:r>
            <a:r>
              <a:rPr lang="en-GB" sz="1000" b="1" i="1"/>
              <a:t>nutritional</a:t>
            </a:r>
            <a:r>
              <a:rPr lang="en-GB" sz="1000" i="1"/>
              <a:t> </a:t>
            </a:r>
            <a:r>
              <a:rPr lang="en-GB" sz="1000" b="1" i="1"/>
              <a:t>values</a:t>
            </a:r>
            <a:r>
              <a:rPr lang="en-GB" sz="1000" i="1"/>
              <a:t>.</a:t>
            </a:r>
          </a:p>
        </p:txBody>
      </p:sp>
      <p:cxnSp>
        <p:nvCxnSpPr>
          <p:cNvPr id="33" name="Connettore a gomito 32">
            <a:extLst>
              <a:ext uri="{FF2B5EF4-FFF2-40B4-BE49-F238E27FC236}">
                <a16:creationId xmlns:a16="http://schemas.microsoft.com/office/drawing/2014/main" id="{70D1305C-1892-5B95-F2F8-6BE0210CC3C6}"/>
              </a:ext>
            </a:extLst>
          </p:cNvPr>
          <p:cNvCxnSpPr>
            <a:stCxn id="36" idx="3"/>
            <a:endCxn id="26" idx="1"/>
          </p:cNvCxnSpPr>
          <p:nvPr/>
        </p:nvCxnSpPr>
        <p:spPr>
          <a:xfrm flipV="1">
            <a:off x="4543505" y="2363278"/>
            <a:ext cx="1133809" cy="1097100"/>
          </a:xfrm>
          <a:prstGeom prst="bentConnector3">
            <a:avLst>
              <a:gd name="adj1" fmla="val 8332"/>
            </a:avLst>
          </a:prstGeom>
          <a:ln w="12700">
            <a:solidFill>
              <a:schemeClr val="accent3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18">
            <a:extLst>
              <a:ext uri="{FF2B5EF4-FFF2-40B4-BE49-F238E27FC236}">
                <a16:creationId xmlns:a16="http://schemas.microsoft.com/office/drawing/2014/main" id="{169D8543-B526-0DD5-5493-EAF50BD15536}"/>
              </a:ext>
            </a:extLst>
          </p:cNvPr>
          <p:cNvSpPr/>
          <p:nvPr/>
        </p:nvSpPr>
        <p:spPr>
          <a:xfrm>
            <a:off x="2398588" y="895351"/>
            <a:ext cx="6727334" cy="4191000"/>
          </a:xfrm>
          <a:custGeom>
            <a:avLst/>
            <a:gdLst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9605 w 6669605"/>
              <a:gd name="connsiteY2" fmla="*/ 3847847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  <a:gd name="connsiteX0" fmla="*/ 0 w 6697885"/>
              <a:gd name="connsiteY0" fmla="*/ 0 h 3847847"/>
              <a:gd name="connsiteX1" fmla="*/ 6669605 w 6697885"/>
              <a:gd name="connsiteY1" fmla="*/ 0 h 3847847"/>
              <a:gd name="connsiteX2" fmla="*/ 6697885 w 6697885"/>
              <a:gd name="connsiteY2" fmla="*/ 3621603 h 3847847"/>
              <a:gd name="connsiteX3" fmla="*/ 0 w 6697885"/>
              <a:gd name="connsiteY3" fmla="*/ 3847847 h 3847847"/>
              <a:gd name="connsiteX4" fmla="*/ 0 w 6697885"/>
              <a:gd name="connsiteY4" fmla="*/ 0 h 384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97885" h="3847847">
                <a:moveTo>
                  <a:pt x="0" y="0"/>
                </a:moveTo>
                <a:lnTo>
                  <a:pt x="6669605" y="0"/>
                </a:lnTo>
                <a:lnTo>
                  <a:pt x="6697885" y="3621603"/>
                </a:lnTo>
                <a:lnTo>
                  <a:pt x="0" y="38478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5417B4C9-36B3-C94E-8B46-CD07C46C9520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" t="20736" r="73808" b="19409"/>
          <a:stretch/>
        </p:blipFill>
        <p:spPr>
          <a:xfrm>
            <a:off x="218836" y="1932280"/>
            <a:ext cx="2219563" cy="2944501"/>
          </a:xfrm>
          <a:prstGeom prst="rect">
            <a:avLst/>
          </a:prstGeom>
          <a:ln w="12700"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18838DA3-6C58-C94D-CAA3-357F3BC72186}"/>
              </a:ext>
            </a:extLst>
          </p:cNvPr>
          <p:cNvSpPr txBox="1"/>
          <p:nvPr/>
        </p:nvSpPr>
        <p:spPr>
          <a:xfrm>
            <a:off x="2566598" y="931687"/>
            <a:ext cx="634880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/>
              <a:t>Insert </a:t>
            </a:r>
            <a:r>
              <a:rPr lang="en-GB" sz="1200" b="1"/>
              <a:t>thermal properties </a:t>
            </a:r>
            <a:r>
              <a:rPr lang="en-GB" sz="1200"/>
              <a:t>throw a pre-implemented materials library or a “user defined” settings.</a:t>
            </a:r>
          </a:p>
        </p:txBody>
      </p:sp>
    </p:spTree>
    <p:extLst>
      <p:ext uri="{BB962C8B-B14F-4D97-AF65-F5344CB8AC3E}">
        <p14:creationId xmlns:p14="http://schemas.microsoft.com/office/powerpoint/2010/main" val="853220572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2EB35-07BD-C3A8-16D9-7604B7E01A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:a16="http://schemas.microsoft.com/office/drawing/2014/main" id="{CD25958A-606F-6BD5-F2B4-88F8586CF3A7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B5C2C84E-1E72-2884-D340-E13DE7C079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4086DCA9-4848-5045-8E5C-E9C5A0E4224E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AEF08B75-F16E-9D9D-FC2C-288624EAAC61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06B24891-128C-2058-4ADA-A0B560B988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pic>
        <p:nvPicPr>
          <p:cNvPr id="31" name="Immagine 30">
            <a:extLst>
              <a:ext uri="{FF2B5EF4-FFF2-40B4-BE49-F238E27FC236}">
                <a16:creationId xmlns:a16="http://schemas.microsoft.com/office/drawing/2014/main" id="{DCA68E3A-6209-B822-BD6E-03C0945D458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4017"/>
          <a:stretch/>
        </p:blipFill>
        <p:spPr>
          <a:xfrm>
            <a:off x="5029200" y="3791531"/>
            <a:ext cx="2449231" cy="947669"/>
          </a:xfrm>
          <a:prstGeom prst="rect">
            <a:avLst/>
          </a:prstGeom>
          <a:ln w="12700">
            <a:solidFill>
              <a:schemeClr val="accent3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A359077-ED61-E88C-A616-3759F996F40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" t="20736" r="73808" b="19409"/>
          <a:stretch/>
        </p:blipFill>
        <p:spPr>
          <a:xfrm>
            <a:off x="218836" y="1932280"/>
            <a:ext cx="2219563" cy="2944501"/>
          </a:xfrm>
          <a:prstGeom prst="rect">
            <a:avLst/>
          </a:prstGeom>
          <a:ln w="12700"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A227899-3566-C71A-BE03-46C0B99806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01EFF645-D8E3-C463-2044-11F3B241F844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Materials / Container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24B25BC-D3EC-41FD-2C33-73408FDC22A8}"/>
              </a:ext>
            </a:extLst>
          </p:cNvPr>
          <p:cNvSpPr/>
          <p:nvPr/>
        </p:nvSpPr>
        <p:spPr>
          <a:xfrm>
            <a:off x="358299" y="1156824"/>
            <a:ext cx="1710896" cy="163358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A4155FD3-F8FC-E779-6AC2-DD31E58DC58A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79375" y="1238504"/>
            <a:ext cx="278924" cy="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1B704217-64C6-CEBC-5A8C-3E8741819D97}"/>
              </a:ext>
            </a:extLst>
          </p:cNvPr>
          <p:cNvCxnSpPr>
            <a:cxnSpLocks/>
            <a:stCxn id="7" idx="3"/>
            <a:endCxn id="4" idx="0"/>
          </p:cNvCxnSpPr>
          <p:nvPr/>
        </p:nvCxnSpPr>
        <p:spPr>
          <a:xfrm flipH="1">
            <a:off x="1328618" y="1238503"/>
            <a:ext cx="740577" cy="693777"/>
          </a:xfrm>
          <a:prstGeom prst="bentConnector4">
            <a:avLst>
              <a:gd name="adj1" fmla="val -30868"/>
              <a:gd name="adj2" fmla="val 55887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29">
            <a:extLst>
              <a:ext uri="{FF2B5EF4-FFF2-40B4-BE49-F238E27FC236}">
                <a16:creationId xmlns:a16="http://schemas.microsoft.com/office/drawing/2014/main" id="{8365230D-B252-8ABE-7490-B1C367232672}"/>
              </a:ext>
            </a:extLst>
          </p:cNvPr>
          <p:cNvSpPr/>
          <p:nvPr/>
        </p:nvSpPr>
        <p:spPr>
          <a:xfrm>
            <a:off x="729513" y="2307969"/>
            <a:ext cx="1665175" cy="176322"/>
          </a:xfrm>
          <a:prstGeom prst="rect">
            <a:avLst/>
          </a:prstGeom>
          <a:solidFill>
            <a:srgbClr val="00FF00">
              <a:alpha val="20000"/>
            </a:srgbClr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3450A521-81EF-4646-FA1C-F45577A636CE}"/>
              </a:ext>
            </a:extLst>
          </p:cNvPr>
          <p:cNvSpPr txBox="1"/>
          <p:nvPr/>
        </p:nvSpPr>
        <p:spPr>
          <a:xfrm>
            <a:off x="274085" y="2486243"/>
            <a:ext cx="15622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i="1">
                <a:solidFill>
                  <a:srgbClr val="0000FF"/>
                </a:solidFill>
              </a:rPr>
              <a:t>3) </a:t>
            </a:r>
            <a:r>
              <a:rPr lang="it-IT" sz="1100" b="1" i="1" err="1">
                <a:solidFill>
                  <a:srgbClr val="0000FF"/>
                </a:solidFill>
              </a:rPr>
              <a:t>Choose</a:t>
            </a:r>
            <a:r>
              <a:rPr lang="it-IT" sz="1100" b="1" i="1">
                <a:solidFill>
                  <a:srgbClr val="0000FF"/>
                </a:solidFill>
              </a:rPr>
              <a:t> the </a:t>
            </a:r>
            <a:r>
              <a:rPr lang="it-IT" sz="1100" b="1" i="1" err="1">
                <a:solidFill>
                  <a:srgbClr val="0000FF"/>
                </a:solidFill>
              </a:rPr>
              <a:t>material</a:t>
            </a:r>
            <a:r>
              <a:rPr lang="it-IT" sz="1100" b="1" i="1">
                <a:solidFill>
                  <a:srgbClr val="0000FF"/>
                </a:solidFill>
              </a:rPr>
              <a:t> of the container</a:t>
            </a:r>
            <a:endParaRPr lang="en-US" sz="1100" b="1" i="1">
              <a:solidFill>
                <a:srgbClr val="0000FF"/>
              </a:solidFill>
            </a:endParaRPr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71ED9AEA-F049-9F66-D4F2-7376066929E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5167"/>
          <a:stretch/>
        </p:blipFill>
        <p:spPr>
          <a:xfrm>
            <a:off x="6166251" y="2445088"/>
            <a:ext cx="2421876" cy="894175"/>
          </a:xfrm>
          <a:prstGeom prst="rect">
            <a:avLst/>
          </a:prstGeom>
          <a:solidFill>
            <a:srgbClr val="FAFBFE"/>
          </a:solidFill>
          <a:ln w="12700">
            <a:solidFill>
              <a:schemeClr val="accent3">
                <a:lumMod val="50000"/>
              </a:schemeClr>
            </a:solidFill>
          </a:ln>
        </p:spPr>
      </p:pic>
      <p:cxnSp>
        <p:nvCxnSpPr>
          <p:cNvPr id="38" name="Connettore 2 37">
            <a:extLst>
              <a:ext uri="{FF2B5EF4-FFF2-40B4-BE49-F238E27FC236}">
                <a16:creationId xmlns:a16="http://schemas.microsoft.com/office/drawing/2014/main" id="{D37314A8-07DD-8C01-E77B-54A8FF3351C1}"/>
              </a:ext>
            </a:extLst>
          </p:cNvPr>
          <p:cNvCxnSpPr>
            <a:cxnSpLocks/>
            <a:stCxn id="30" idx="3"/>
            <a:endCxn id="29" idx="1"/>
          </p:cNvCxnSpPr>
          <p:nvPr/>
        </p:nvCxnSpPr>
        <p:spPr>
          <a:xfrm>
            <a:off x="2394688" y="2396130"/>
            <a:ext cx="457886" cy="136050"/>
          </a:xfrm>
          <a:prstGeom prst="straightConnector1">
            <a:avLst/>
          </a:prstGeom>
          <a:ln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uppo 85">
            <a:extLst>
              <a:ext uri="{FF2B5EF4-FFF2-40B4-BE49-F238E27FC236}">
                <a16:creationId xmlns:a16="http://schemas.microsoft.com/office/drawing/2014/main" id="{FDE311AB-744D-5C1F-4362-9B601187BA35}"/>
              </a:ext>
            </a:extLst>
          </p:cNvPr>
          <p:cNvGrpSpPr/>
          <p:nvPr/>
        </p:nvGrpSpPr>
        <p:grpSpPr>
          <a:xfrm>
            <a:off x="2852574" y="1375991"/>
            <a:ext cx="4290895" cy="2054783"/>
            <a:chOff x="2948978" y="1545497"/>
            <a:chExt cx="4290895" cy="2054783"/>
          </a:xfrm>
        </p:grpSpPr>
        <p:grpSp>
          <p:nvGrpSpPr>
            <p:cNvPr id="77" name="Gruppo 76">
              <a:extLst>
                <a:ext uri="{FF2B5EF4-FFF2-40B4-BE49-F238E27FC236}">
                  <a16:creationId xmlns:a16="http://schemas.microsoft.com/office/drawing/2014/main" id="{F71E5C44-B334-A8FB-CA5C-8984F9184A8E}"/>
                </a:ext>
              </a:extLst>
            </p:cNvPr>
            <p:cNvGrpSpPr/>
            <p:nvPr/>
          </p:nvGrpSpPr>
          <p:grpSpPr>
            <a:xfrm>
              <a:off x="2948978" y="1803092"/>
              <a:ext cx="2583456" cy="1797188"/>
              <a:chOff x="3039514" y="1497536"/>
              <a:chExt cx="2583456" cy="1797188"/>
            </a:xfrm>
          </p:grpSpPr>
          <p:grpSp>
            <p:nvGrpSpPr>
              <p:cNvPr id="73" name="Gruppo 72">
                <a:extLst>
                  <a:ext uri="{FF2B5EF4-FFF2-40B4-BE49-F238E27FC236}">
                    <a16:creationId xmlns:a16="http://schemas.microsoft.com/office/drawing/2014/main" id="{29291F09-B463-7B30-73B5-3DC03BCF1FB0}"/>
                  </a:ext>
                </a:extLst>
              </p:cNvPr>
              <p:cNvGrpSpPr/>
              <p:nvPr/>
            </p:nvGrpSpPr>
            <p:grpSpPr>
              <a:xfrm>
                <a:off x="3039514" y="1497536"/>
                <a:ext cx="2583456" cy="1797188"/>
                <a:chOff x="3039514" y="1497536"/>
                <a:chExt cx="2583456" cy="1797188"/>
              </a:xfrm>
            </p:grpSpPr>
            <p:grpSp>
              <p:nvGrpSpPr>
                <p:cNvPr id="41" name="Gruppo 40">
                  <a:extLst>
                    <a:ext uri="{FF2B5EF4-FFF2-40B4-BE49-F238E27FC236}">
                      <a16:creationId xmlns:a16="http://schemas.microsoft.com/office/drawing/2014/main" id="{D3910858-7D67-8EE5-2121-0691129180C3}"/>
                    </a:ext>
                  </a:extLst>
                </p:cNvPr>
                <p:cNvGrpSpPr/>
                <p:nvPr/>
              </p:nvGrpSpPr>
              <p:grpSpPr>
                <a:xfrm>
                  <a:off x="3039514" y="1497536"/>
                  <a:ext cx="2583456" cy="1797188"/>
                  <a:chOff x="3435854" y="1075644"/>
                  <a:chExt cx="2583456" cy="1797188"/>
                </a:xfrm>
              </p:grpSpPr>
              <p:pic>
                <p:nvPicPr>
                  <p:cNvPr id="29" name="Immagine 28">
                    <a:extLst>
                      <a:ext uri="{FF2B5EF4-FFF2-40B4-BE49-F238E27FC236}">
                        <a16:creationId xmlns:a16="http://schemas.microsoft.com/office/drawing/2014/main" id="{7AA54716-E0A2-CDB1-38AA-E1DAC7D8C02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3435854" y="1075644"/>
                    <a:ext cx="2583456" cy="1797188"/>
                  </a:xfrm>
                  <a:prstGeom prst="rect">
                    <a:avLst/>
                  </a:prstGeom>
                  <a:solidFill>
                    <a:srgbClr val="FAFBFE"/>
                  </a:solidFill>
                  <a:ln w="12700">
                    <a:solidFill>
                      <a:srgbClr val="00FF00"/>
                    </a:solidFill>
                  </a:ln>
                </p:spPr>
              </p:pic>
              <p:sp>
                <p:nvSpPr>
                  <p:cNvPr id="33" name="Rettangolo 32">
                    <a:extLst>
                      <a:ext uri="{FF2B5EF4-FFF2-40B4-BE49-F238E27FC236}">
                        <a16:creationId xmlns:a16="http://schemas.microsoft.com/office/drawing/2014/main" id="{CD7D95B0-8E2A-A3D3-1F37-7D1E41CD814B}"/>
                      </a:ext>
                    </a:extLst>
                  </p:cNvPr>
                  <p:cNvSpPr/>
                  <p:nvPr/>
                </p:nvSpPr>
                <p:spPr>
                  <a:xfrm>
                    <a:off x="4090793" y="2484291"/>
                    <a:ext cx="1673998" cy="162485"/>
                  </a:xfrm>
                  <a:prstGeom prst="rect">
                    <a:avLst/>
                  </a:prstGeom>
                  <a:solidFill>
                    <a:schemeClr val="accent3">
                      <a:lumMod val="60000"/>
                      <a:lumOff val="40000"/>
                      <a:alpha val="10000"/>
                    </a:schemeClr>
                  </a:solidFill>
                  <a:ln w="12700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Rettangolo 33">
                    <a:extLst>
                      <a:ext uri="{FF2B5EF4-FFF2-40B4-BE49-F238E27FC236}">
                        <a16:creationId xmlns:a16="http://schemas.microsoft.com/office/drawing/2014/main" id="{03E492DE-357B-4777-BBEB-3704FE5083BD}"/>
                      </a:ext>
                    </a:extLst>
                  </p:cNvPr>
                  <p:cNvSpPr/>
                  <p:nvPr/>
                </p:nvSpPr>
                <p:spPr>
                  <a:xfrm>
                    <a:off x="4090793" y="2646777"/>
                    <a:ext cx="945372" cy="154622"/>
                  </a:xfrm>
                  <a:prstGeom prst="rect">
                    <a:avLst/>
                  </a:prstGeom>
                  <a:solidFill>
                    <a:schemeClr val="accent3">
                      <a:lumMod val="60000"/>
                      <a:lumOff val="40000"/>
                      <a:alpha val="10000"/>
                    </a:schemeClr>
                  </a:solidFill>
                  <a:ln w="12700">
                    <a:solidFill>
                      <a:schemeClr val="accent3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pic>
              <p:nvPicPr>
                <p:cNvPr id="51" name="Immagine 50">
                  <a:extLst>
                    <a:ext uri="{FF2B5EF4-FFF2-40B4-BE49-F238E27FC236}">
                      <a16:creationId xmlns:a16="http://schemas.microsoft.com/office/drawing/2014/main" id="{E5A0FC18-F159-E17C-DFF3-19010187F4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rcRect l="2380" t="30606" r="75891" b="35323"/>
                <a:stretch/>
              </p:blipFill>
              <p:spPr>
                <a:xfrm>
                  <a:off x="3108100" y="2610969"/>
                  <a:ext cx="561405" cy="612321"/>
                </a:xfrm>
                <a:prstGeom prst="rect">
                  <a:avLst/>
                </a:prstGeom>
                <a:solidFill>
                  <a:srgbClr val="FAFBFE"/>
                </a:solidFill>
                <a:ln>
                  <a:noFill/>
                </a:ln>
              </p:spPr>
            </p:pic>
          </p:grpSp>
          <p:sp>
            <p:nvSpPr>
              <p:cNvPr id="56" name="Rettangolo 55">
                <a:extLst>
                  <a:ext uri="{FF2B5EF4-FFF2-40B4-BE49-F238E27FC236}">
                    <a16:creationId xmlns:a16="http://schemas.microsoft.com/office/drawing/2014/main" id="{ABAE9D9F-BA54-6EF6-D20F-37A48DD4F4EF}"/>
                  </a:ext>
                </a:extLst>
              </p:cNvPr>
              <p:cNvSpPr/>
              <p:nvPr/>
            </p:nvSpPr>
            <p:spPr>
              <a:xfrm>
                <a:off x="3694453" y="2086474"/>
                <a:ext cx="561405" cy="819709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  <a:alpha val="10000"/>
                </a:schemeClr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D3A66527-663E-DFD4-BBA4-C33BA5C5F45D}"/>
                </a:ext>
              </a:extLst>
            </p:cNvPr>
            <p:cNvSpPr txBox="1"/>
            <p:nvPr/>
          </p:nvSpPr>
          <p:spPr>
            <a:xfrm>
              <a:off x="5887604" y="1545497"/>
              <a:ext cx="1352269" cy="461665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solidFill>
                    <a:schemeClr val="accent3">
                      <a:lumMod val="50000"/>
                    </a:schemeClr>
                  </a:solidFill>
                </a:rPr>
                <a:t>Pre-implemented materials library</a:t>
              </a:r>
            </a:p>
          </p:txBody>
        </p:sp>
      </p:grpSp>
      <p:cxnSp>
        <p:nvCxnSpPr>
          <p:cNvPr id="43" name="Connettore 2 42">
            <a:extLst>
              <a:ext uri="{FF2B5EF4-FFF2-40B4-BE49-F238E27FC236}">
                <a16:creationId xmlns:a16="http://schemas.microsoft.com/office/drawing/2014/main" id="{77DAC685-3E69-D4D8-FE16-83C1FB150A6F}"/>
              </a:ext>
            </a:extLst>
          </p:cNvPr>
          <p:cNvCxnSpPr>
            <a:cxnSpLocks/>
            <a:stCxn id="33" idx="3"/>
            <a:endCxn id="28" idx="1"/>
          </p:cNvCxnSpPr>
          <p:nvPr/>
        </p:nvCxnSpPr>
        <p:spPr>
          <a:xfrm flipV="1">
            <a:off x="5181511" y="2892176"/>
            <a:ext cx="984740" cy="231300"/>
          </a:xfrm>
          <a:prstGeom prst="straightConnector1">
            <a:avLst/>
          </a:prstGeom>
          <a:ln w="127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>
            <a:extLst>
              <a:ext uri="{FF2B5EF4-FFF2-40B4-BE49-F238E27FC236}">
                <a16:creationId xmlns:a16="http://schemas.microsoft.com/office/drawing/2014/main" id="{90475A8A-6961-9E52-7372-56DAE2B4B773}"/>
              </a:ext>
            </a:extLst>
          </p:cNvPr>
          <p:cNvCxnSpPr>
            <a:cxnSpLocks/>
            <a:stCxn id="34" idx="3"/>
            <a:endCxn id="31" idx="0"/>
          </p:cNvCxnSpPr>
          <p:nvPr/>
        </p:nvCxnSpPr>
        <p:spPr>
          <a:xfrm>
            <a:off x="4452885" y="3282030"/>
            <a:ext cx="1800931" cy="509501"/>
          </a:xfrm>
          <a:prstGeom prst="straightConnector1">
            <a:avLst/>
          </a:prstGeom>
          <a:ln w="12700">
            <a:solidFill>
              <a:schemeClr val="accent3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5CF5F0D9-CBBD-D256-6BA9-04FA7E4E82A6}"/>
              </a:ext>
            </a:extLst>
          </p:cNvPr>
          <p:cNvSpPr txBox="1"/>
          <p:nvPr/>
        </p:nvSpPr>
        <p:spPr>
          <a:xfrm>
            <a:off x="5791200" y="1916933"/>
            <a:ext cx="2971800" cy="4001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i="1"/>
              <a:t>In the “</a:t>
            </a:r>
            <a:r>
              <a:rPr lang="en-GB" sz="1000" i="1" err="1"/>
              <a:t>costant</a:t>
            </a:r>
            <a:r>
              <a:rPr lang="en-GB" sz="1000" i="1"/>
              <a:t> parameters” setting, user must </a:t>
            </a:r>
            <a:r>
              <a:rPr lang="en-GB" sz="1000" b="1" i="1"/>
              <a:t>import</a:t>
            </a:r>
            <a:r>
              <a:rPr lang="en-GB" sz="1000" i="1"/>
              <a:t> thermal properties value as a </a:t>
            </a:r>
            <a:r>
              <a:rPr lang="en-GB" sz="1000" b="1" i="1"/>
              <a:t>single</a:t>
            </a:r>
            <a:r>
              <a:rPr lang="en-GB" sz="1000" i="1"/>
              <a:t> </a:t>
            </a:r>
            <a:r>
              <a:rPr lang="en-GB" sz="1000" b="1" i="1"/>
              <a:t>value</a:t>
            </a:r>
            <a:r>
              <a:rPr lang="en-GB" sz="1000" i="1"/>
              <a:t>.</a:t>
            </a:r>
          </a:p>
        </p:txBody>
      </p: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7DD137C1-0F8A-E2B4-AE7D-EE3ABDE82E5C}"/>
              </a:ext>
            </a:extLst>
          </p:cNvPr>
          <p:cNvSpPr txBox="1"/>
          <p:nvPr/>
        </p:nvSpPr>
        <p:spPr>
          <a:xfrm>
            <a:off x="3124200" y="3940275"/>
            <a:ext cx="1905000" cy="70788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171450" indent="-171450">
              <a:buFont typeface="Arial" panose="020B0604020202020204" pitchFamily="34" charset="0"/>
              <a:buChar char="•"/>
              <a:defRPr sz="1200"/>
            </a:lvl1pPr>
          </a:lstStyle>
          <a:p>
            <a:r>
              <a:rPr lang="en-GB" sz="1000" i="1"/>
              <a:t>In the “f(T)” parameters setting, user must </a:t>
            </a:r>
            <a:r>
              <a:rPr lang="en-GB" sz="1000" b="1" i="1"/>
              <a:t>import</a:t>
            </a:r>
            <a:r>
              <a:rPr lang="en-GB" sz="1000" i="1"/>
              <a:t> thermal properties as </a:t>
            </a:r>
            <a:r>
              <a:rPr lang="en-GB" sz="1000" b="1" i="1"/>
              <a:t>curves</a:t>
            </a:r>
            <a:r>
              <a:rPr lang="en-GB" sz="1000" i="1"/>
              <a:t> </a:t>
            </a:r>
            <a:r>
              <a:rPr lang="en-GB" sz="1000" b="1" i="1"/>
              <a:t>functions</a:t>
            </a:r>
            <a:r>
              <a:rPr lang="en-GB" sz="1000" i="1"/>
              <a:t> </a:t>
            </a:r>
            <a:r>
              <a:rPr lang="en-GB" sz="1000" b="1" i="1"/>
              <a:t>of</a:t>
            </a:r>
            <a:r>
              <a:rPr lang="en-GB" sz="1000" i="1"/>
              <a:t> </a:t>
            </a:r>
            <a:r>
              <a:rPr lang="en-GB" sz="1000" b="1" i="1"/>
              <a:t>temperature</a:t>
            </a:r>
            <a:r>
              <a:rPr lang="en-GB" sz="1000" i="1"/>
              <a:t>.</a:t>
            </a:r>
          </a:p>
        </p:txBody>
      </p:sp>
      <p:cxnSp>
        <p:nvCxnSpPr>
          <p:cNvPr id="103" name="Connettore diritto 102">
            <a:extLst>
              <a:ext uri="{FF2B5EF4-FFF2-40B4-BE49-F238E27FC236}">
                <a16:creationId xmlns:a16="http://schemas.microsoft.com/office/drawing/2014/main" id="{83834051-70A2-6FB5-04BF-989C9B6ED692}"/>
              </a:ext>
            </a:extLst>
          </p:cNvPr>
          <p:cNvCxnSpPr>
            <a:cxnSpLocks/>
          </p:cNvCxnSpPr>
          <p:nvPr/>
        </p:nvCxnSpPr>
        <p:spPr>
          <a:xfrm flipV="1">
            <a:off x="5591607" y="3430774"/>
            <a:ext cx="3263950" cy="263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Connettore 2 124">
            <a:extLst>
              <a:ext uri="{FF2B5EF4-FFF2-40B4-BE49-F238E27FC236}">
                <a16:creationId xmlns:a16="http://schemas.microsoft.com/office/drawing/2014/main" id="{8D1067F0-03D1-B8FE-970B-B1E8E1DE4AA7}"/>
              </a:ext>
            </a:extLst>
          </p:cNvPr>
          <p:cNvCxnSpPr>
            <a:cxnSpLocks/>
            <a:stCxn id="56" idx="3"/>
            <a:endCxn id="32" idx="1"/>
          </p:cNvCxnSpPr>
          <p:nvPr/>
        </p:nvCxnSpPr>
        <p:spPr>
          <a:xfrm flipV="1">
            <a:off x="4068918" y="1606824"/>
            <a:ext cx="1722282" cy="1025555"/>
          </a:xfrm>
          <a:prstGeom prst="straightConnector1">
            <a:avLst/>
          </a:prstGeom>
          <a:ln w="12700">
            <a:solidFill>
              <a:schemeClr val="accent3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39A6172F-46A3-A288-1C9A-DFCE921E61CC}"/>
              </a:ext>
            </a:extLst>
          </p:cNvPr>
          <p:cNvSpPr txBox="1"/>
          <p:nvPr/>
        </p:nvSpPr>
        <p:spPr>
          <a:xfrm>
            <a:off x="2566598" y="931687"/>
            <a:ext cx="634880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/>
              <a:t>Allocate </a:t>
            </a:r>
            <a:r>
              <a:rPr lang="en-GB" sz="1200" b="1"/>
              <a:t>thermal properties </a:t>
            </a:r>
            <a:r>
              <a:rPr lang="en-GB" sz="1200"/>
              <a:t>throw a pre-implemented materials library or a “user defined” settings.</a:t>
            </a:r>
          </a:p>
        </p:txBody>
      </p:sp>
      <p:cxnSp>
        <p:nvCxnSpPr>
          <p:cNvPr id="136" name="Connettore diritto 135">
            <a:extLst>
              <a:ext uri="{FF2B5EF4-FFF2-40B4-BE49-F238E27FC236}">
                <a16:creationId xmlns:a16="http://schemas.microsoft.com/office/drawing/2014/main" id="{A50C0E4C-57B6-8604-19B9-100C41A4336D}"/>
              </a:ext>
            </a:extLst>
          </p:cNvPr>
          <p:cNvCxnSpPr>
            <a:cxnSpLocks/>
          </p:cNvCxnSpPr>
          <p:nvPr/>
        </p:nvCxnSpPr>
        <p:spPr>
          <a:xfrm flipV="1">
            <a:off x="5583987" y="1859932"/>
            <a:ext cx="3263950" cy="263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91564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7DCBDB-A98F-133F-2A7D-07CAE9532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81DBD68D-CCB5-F2CA-D8CA-BB8A9F725CE5}"/>
              </a:ext>
            </a:extLst>
          </p:cNvPr>
          <p:cNvCxnSpPr>
            <a:cxnSpLocks/>
            <a:stCxn id="9" idx="3"/>
            <a:endCxn id="15" idx="1"/>
          </p:cNvCxnSpPr>
          <p:nvPr/>
        </p:nvCxnSpPr>
        <p:spPr>
          <a:xfrm>
            <a:off x="2377599" y="4450164"/>
            <a:ext cx="311891" cy="278579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32AED91F-13FD-0DA8-4CA8-5E2FEFF0BAF8}"/>
              </a:ext>
            </a:extLst>
          </p:cNvPr>
          <p:cNvCxnSpPr>
            <a:cxnSpLocks/>
            <a:stCxn id="9" idx="3"/>
            <a:endCxn id="16" idx="1"/>
          </p:cNvCxnSpPr>
          <p:nvPr/>
        </p:nvCxnSpPr>
        <p:spPr>
          <a:xfrm flipV="1">
            <a:off x="2377599" y="4433591"/>
            <a:ext cx="1337175" cy="16573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" name="Rettangolo 8">
            <a:extLst>
              <a:ext uri="{FF2B5EF4-FFF2-40B4-BE49-F238E27FC236}">
                <a16:creationId xmlns:a16="http://schemas.microsoft.com/office/drawing/2014/main" id="{99AAA774-16DC-6381-85B8-DDF65757DF7B}"/>
              </a:ext>
            </a:extLst>
          </p:cNvPr>
          <p:cNvSpPr/>
          <p:nvPr/>
        </p:nvSpPr>
        <p:spPr>
          <a:xfrm>
            <a:off x="712424" y="4362876"/>
            <a:ext cx="1665175" cy="174576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79711032-84D4-B5A1-382B-F77C21956F31}"/>
              </a:ext>
            </a:extLst>
          </p:cNvPr>
          <p:cNvSpPr txBox="1"/>
          <p:nvPr/>
        </p:nvSpPr>
        <p:spPr>
          <a:xfrm>
            <a:off x="245593" y="4473082"/>
            <a:ext cx="15811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>
                <a:solidFill>
                  <a:srgbClr val="0000FF"/>
                </a:solidFill>
              </a:rPr>
              <a:t>5) Specify if the content has biphasic states</a:t>
            </a: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B8984E78-5740-03C5-7B7F-5E378133AE3F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19D2A026-AB33-4435-1BE3-A557386AC9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356E898D-0316-E02B-D749-A2E9124A158D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829E783F-77E5-EE0C-41C6-6ED60802A145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22" name="Immagine 21">
                <a:extLst>
                  <a:ext uri="{FF2B5EF4-FFF2-40B4-BE49-F238E27FC236}">
                    <a16:creationId xmlns:a16="http://schemas.microsoft.com/office/drawing/2014/main" id="{7B178B28-88B4-EEB1-78C4-84BEE08379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FAE76DE-5B5C-9D53-87AC-6E56AFFC04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DCA46980-5B61-5D31-EF03-28BD98F18CBB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Materials / Content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764D042-E6EE-C163-101C-DF02CFAE095E}"/>
              </a:ext>
            </a:extLst>
          </p:cNvPr>
          <p:cNvSpPr/>
          <p:nvPr/>
        </p:nvSpPr>
        <p:spPr>
          <a:xfrm>
            <a:off x="358299" y="1156824"/>
            <a:ext cx="1710896" cy="163358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1D3945F0-44B5-629A-221F-F2A2C81093F1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79375" y="1238504"/>
            <a:ext cx="278924" cy="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07225A79-8447-E57A-0D0F-8F211C0BBF5B}"/>
              </a:ext>
            </a:extLst>
          </p:cNvPr>
          <p:cNvCxnSpPr>
            <a:cxnSpLocks/>
            <a:stCxn id="7" idx="3"/>
            <a:endCxn id="11" idx="0"/>
          </p:cNvCxnSpPr>
          <p:nvPr/>
        </p:nvCxnSpPr>
        <p:spPr>
          <a:xfrm flipH="1">
            <a:off x="1328618" y="1238503"/>
            <a:ext cx="740577" cy="693777"/>
          </a:xfrm>
          <a:prstGeom prst="bentConnector4">
            <a:avLst>
              <a:gd name="adj1" fmla="val -30868"/>
              <a:gd name="adj2" fmla="val 55887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uppo 83">
            <a:extLst>
              <a:ext uri="{FF2B5EF4-FFF2-40B4-BE49-F238E27FC236}">
                <a16:creationId xmlns:a16="http://schemas.microsoft.com/office/drawing/2014/main" id="{8D742992-C4DA-7D49-BB4A-AB5648C892E1}"/>
              </a:ext>
            </a:extLst>
          </p:cNvPr>
          <p:cNvGrpSpPr/>
          <p:nvPr/>
        </p:nvGrpSpPr>
        <p:grpSpPr>
          <a:xfrm>
            <a:off x="2689490" y="4185525"/>
            <a:ext cx="2779462" cy="773564"/>
            <a:chOff x="3231985" y="4095068"/>
            <a:chExt cx="2779462" cy="773564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04A4F05A-E013-83A6-EE46-27219F9CE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31985" y="4407939"/>
              <a:ext cx="1748272" cy="46069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  <a:tailEnd type="triangle"/>
            </a:ln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3106EF9C-C3EB-05AB-E690-E0A2F5432E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57269" y="4095068"/>
              <a:ext cx="1754178" cy="496131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  <a:tailEnd type="triangle"/>
            </a:ln>
          </p:spPr>
        </p:pic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C44D08DB-E550-E4E0-E1C9-A5F05A505008}"/>
              </a:ext>
            </a:extLst>
          </p:cNvPr>
          <p:cNvSpPr txBox="1"/>
          <p:nvPr/>
        </p:nvSpPr>
        <p:spPr>
          <a:xfrm>
            <a:off x="5463046" y="4070442"/>
            <a:ext cx="31340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i="1">
                <a:solidFill>
                  <a:srgbClr val="000000"/>
                </a:solidFill>
                <a:effectLst/>
              </a:rPr>
              <a:t>If product is packed in a fluid matrix</a:t>
            </a:r>
            <a:r>
              <a:rPr lang="en-GB" sz="1000" i="1">
                <a:solidFill>
                  <a:srgbClr val="000000"/>
                </a:solidFill>
                <a:effectLst/>
              </a:rPr>
              <a:t> (such as oil or Brine), it is necessary to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specify</a:t>
            </a:r>
            <a:r>
              <a:rPr lang="en-GB" sz="1000" i="1">
                <a:solidFill>
                  <a:srgbClr val="000000"/>
                </a:solidFill>
                <a:effectLst/>
              </a:rPr>
              <a:t> the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total</a:t>
            </a:r>
            <a:r>
              <a:rPr lang="en-GB" sz="1000" i="1">
                <a:solidFill>
                  <a:srgbClr val="000000"/>
                </a:solidFill>
                <a:effectLst/>
              </a:rPr>
              <a:t>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weight</a:t>
            </a:r>
            <a:r>
              <a:rPr lang="en-GB" sz="1000" i="1">
                <a:solidFill>
                  <a:srgbClr val="000000"/>
                </a:solidFill>
                <a:effectLst/>
              </a:rPr>
              <a:t> and the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net</a:t>
            </a:r>
            <a:r>
              <a:rPr lang="en-GB" sz="1000" i="1">
                <a:solidFill>
                  <a:srgbClr val="000000"/>
                </a:solidFill>
                <a:effectLst/>
              </a:rPr>
              <a:t>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weight</a:t>
            </a:r>
            <a:r>
              <a:rPr lang="en-GB" sz="1000" i="1">
                <a:solidFill>
                  <a:srgbClr val="000000"/>
                </a:solidFill>
                <a:effectLst/>
              </a:rPr>
              <a:t> of the can</a:t>
            </a:r>
            <a:r>
              <a:rPr lang="en-GB" sz="1000" i="1">
                <a:solidFill>
                  <a:srgbClr val="000000"/>
                </a:solidFill>
              </a:rPr>
              <a:t>; t</a:t>
            </a:r>
            <a:r>
              <a:rPr lang="en-GB" sz="1000" i="1">
                <a:solidFill>
                  <a:srgbClr val="000000"/>
                </a:solidFill>
                <a:effectLst/>
              </a:rPr>
              <a:t>he app will calculate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averages</a:t>
            </a:r>
            <a:r>
              <a:rPr lang="en-GB" sz="1000" i="1">
                <a:solidFill>
                  <a:srgbClr val="000000"/>
                </a:solidFill>
                <a:effectLst/>
              </a:rPr>
              <a:t> thermal properties between matrix and product as a function of the specified weights.</a:t>
            </a:r>
            <a:endParaRPr lang="en-US" sz="1000" i="1"/>
          </a:p>
        </p:txBody>
      </p: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A43A111B-B7D4-B4B0-9537-4FB32A74C309}"/>
              </a:ext>
            </a:extLst>
          </p:cNvPr>
          <p:cNvGrpSpPr/>
          <p:nvPr/>
        </p:nvGrpSpPr>
        <p:grpSpPr>
          <a:xfrm>
            <a:off x="2955662" y="1319549"/>
            <a:ext cx="1765189" cy="2426662"/>
            <a:chOff x="3276600" y="1302203"/>
            <a:chExt cx="1765189" cy="2426662"/>
          </a:xfrm>
        </p:grpSpPr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C721CF53-88BE-E9D7-3DC5-247F92FB5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3276600" y="1302203"/>
              <a:ext cx="1765189" cy="2426662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</a:ln>
          </p:spPr>
        </p:pic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0828CFFB-6E88-572E-056E-BAFB03328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380" t="30606" r="75891" b="35323"/>
            <a:stretch/>
          </p:blipFill>
          <p:spPr>
            <a:xfrm>
              <a:off x="3288475" y="2343150"/>
              <a:ext cx="417789" cy="1312151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</p:pic>
      </p:grpSp>
      <p:sp>
        <p:nvSpPr>
          <p:cNvPr id="36" name="Rettangolo 35">
            <a:extLst>
              <a:ext uri="{FF2B5EF4-FFF2-40B4-BE49-F238E27FC236}">
                <a16:creationId xmlns:a16="http://schemas.microsoft.com/office/drawing/2014/main" id="{0B6C519C-FE5F-96E1-3E42-694C0E9D6881}"/>
              </a:ext>
            </a:extLst>
          </p:cNvPr>
          <p:cNvSpPr/>
          <p:nvPr/>
        </p:nvSpPr>
        <p:spPr>
          <a:xfrm>
            <a:off x="3386007" y="3289353"/>
            <a:ext cx="1157498" cy="342049"/>
          </a:xfrm>
          <a:prstGeom prst="rect">
            <a:avLst/>
          </a:prstGeom>
          <a:solidFill>
            <a:schemeClr val="accent3">
              <a:lumMod val="60000"/>
              <a:lumOff val="40000"/>
              <a:alpha val="1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4D8CF863-7583-2551-967C-BDEDEB234892}"/>
              </a:ext>
            </a:extLst>
          </p:cNvPr>
          <p:cNvSpPr/>
          <p:nvPr/>
        </p:nvSpPr>
        <p:spPr>
          <a:xfrm>
            <a:off x="3386675" y="1586109"/>
            <a:ext cx="537325" cy="1701323"/>
          </a:xfrm>
          <a:prstGeom prst="rect">
            <a:avLst/>
          </a:prstGeom>
          <a:solidFill>
            <a:schemeClr val="accent3">
              <a:lumMod val="60000"/>
              <a:lumOff val="40000"/>
              <a:alpha val="1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87CD4C3D-4743-C365-4818-3990C23F0AF1}"/>
              </a:ext>
            </a:extLst>
          </p:cNvPr>
          <p:cNvSpPr txBox="1"/>
          <p:nvPr/>
        </p:nvSpPr>
        <p:spPr>
          <a:xfrm>
            <a:off x="5179164" y="1315907"/>
            <a:ext cx="1352269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accent3">
                    <a:lumMod val="50000"/>
                  </a:schemeClr>
                </a:solidFill>
              </a:rPr>
              <a:t>Pre-implemented materials library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FE2A9632-59C4-5B83-2161-FE0AAB1C8327}"/>
              </a:ext>
            </a:extLst>
          </p:cNvPr>
          <p:cNvSpPr txBox="1"/>
          <p:nvPr/>
        </p:nvSpPr>
        <p:spPr>
          <a:xfrm>
            <a:off x="5030619" y="2714893"/>
            <a:ext cx="1762641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i="1"/>
              <a:t>“Constant parameters” and “f(T)” settings </a:t>
            </a:r>
            <a:r>
              <a:rPr lang="en-US" sz="1000" i="1"/>
              <a:t>are like the previous slide.</a:t>
            </a:r>
          </a:p>
        </p:txBody>
      </p: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8DBC092C-6244-321C-779C-B9AE4FF42CC2}"/>
              </a:ext>
            </a:extLst>
          </p:cNvPr>
          <p:cNvCxnSpPr>
            <a:cxnSpLocks/>
          </p:cNvCxnSpPr>
          <p:nvPr/>
        </p:nvCxnSpPr>
        <p:spPr>
          <a:xfrm flipV="1">
            <a:off x="2590800" y="3938645"/>
            <a:ext cx="6315574" cy="131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6C7867E9-D600-8093-D040-16DBCEE01DE3}"/>
              </a:ext>
            </a:extLst>
          </p:cNvPr>
          <p:cNvCxnSpPr>
            <a:cxnSpLocks/>
            <a:stCxn id="38" idx="3"/>
            <a:endCxn id="44" idx="1"/>
          </p:cNvCxnSpPr>
          <p:nvPr/>
        </p:nvCxnSpPr>
        <p:spPr>
          <a:xfrm flipV="1">
            <a:off x="3924000" y="1546740"/>
            <a:ext cx="1255164" cy="890031"/>
          </a:xfrm>
          <a:prstGeom prst="straightConnector1">
            <a:avLst/>
          </a:prstGeom>
          <a:ln w="12700">
            <a:solidFill>
              <a:schemeClr val="accent3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543FF76C-85ED-48B0-DBDA-7ECD06147C08}"/>
              </a:ext>
            </a:extLst>
          </p:cNvPr>
          <p:cNvGrpSpPr/>
          <p:nvPr/>
        </p:nvGrpSpPr>
        <p:grpSpPr>
          <a:xfrm>
            <a:off x="5677314" y="2049124"/>
            <a:ext cx="3392804" cy="1697087"/>
            <a:chOff x="5677314" y="1447251"/>
            <a:chExt cx="3392804" cy="1697087"/>
          </a:xfrm>
        </p:grpSpPr>
        <p:grpSp>
          <p:nvGrpSpPr>
            <p:cNvPr id="51" name="Gruppo 50">
              <a:extLst>
                <a:ext uri="{FF2B5EF4-FFF2-40B4-BE49-F238E27FC236}">
                  <a16:creationId xmlns:a16="http://schemas.microsoft.com/office/drawing/2014/main" id="{633DD24D-ADD3-12F2-437A-337A516A9E38}"/>
                </a:ext>
              </a:extLst>
            </p:cNvPr>
            <p:cNvGrpSpPr/>
            <p:nvPr/>
          </p:nvGrpSpPr>
          <p:grpSpPr>
            <a:xfrm>
              <a:off x="5677314" y="1447251"/>
              <a:ext cx="2860833" cy="945428"/>
              <a:chOff x="6007102" y="818043"/>
              <a:chExt cx="2860833" cy="945428"/>
            </a:xfrm>
          </p:grpSpPr>
          <p:pic>
            <p:nvPicPr>
              <p:cNvPr id="26" name="Immagine 25">
                <a:extLst>
                  <a:ext uri="{FF2B5EF4-FFF2-40B4-BE49-F238E27FC236}">
                    <a16:creationId xmlns:a16="http://schemas.microsoft.com/office/drawing/2014/main" id="{B119F49F-C550-AB8A-C0D8-4B90CA1286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t="14897"/>
              <a:stretch/>
            </p:blipFill>
            <p:spPr>
              <a:xfrm>
                <a:off x="6007102" y="818043"/>
                <a:ext cx="1760085" cy="628307"/>
              </a:xfrm>
              <a:prstGeom prst="rect">
                <a:avLst/>
              </a:prstGeom>
              <a:solidFill>
                <a:srgbClr val="FAFBFE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</p:pic>
          <p:pic>
            <p:nvPicPr>
              <p:cNvPr id="28" name="Immagine 27">
                <a:extLst>
                  <a:ext uri="{FF2B5EF4-FFF2-40B4-BE49-F238E27FC236}">
                    <a16:creationId xmlns:a16="http://schemas.microsoft.com/office/drawing/2014/main" id="{355CBB33-08B8-ECC5-C797-C5A7B3F477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t="13908" b="12796"/>
              <a:stretch/>
            </p:blipFill>
            <p:spPr>
              <a:xfrm>
                <a:off x="7107850" y="1053495"/>
                <a:ext cx="1760085" cy="709976"/>
              </a:xfrm>
              <a:prstGeom prst="rect">
                <a:avLst/>
              </a:prstGeom>
              <a:solidFill>
                <a:srgbClr val="FAFBFE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</p:pic>
        </p:grpSp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C94764F6-215E-3032-9627-CE98BF332F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t="13249"/>
            <a:stretch/>
          </p:blipFill>
          <p:spPr>
            <a:xfrm>
              <a:off x="7292314" y="2191310"/>
              <a:ext cx="1777804" cy="953028"/>
            </a:xfrm>
            <a:prstGeom prst="rect">
              <a:avLst/>
            </a:prstGeom>
            <a:solidFill>
              <a:srgbClr val="FAFBFE"/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</p:pic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5D9B7DDA-2FA4-1223-AD5B-E1A9DFC0D765}"/>
              </a:ext>
            </a:extLst>
          </p:cNvPr>
          <p:cNvSpPr txBox="1"/>
          <p:nvPr/>
        </p:nvSpPr>
        <p:spPr>
          <a:xfrm>
            <a:off x="5030223" y="3230164"/>
            <a:ext cx="2322685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i="1"/>
              <a:t>“Nutritional values” setting </a:t>
            </a:r>
            <a:r>
              <a:rPr lang="en-GB" sz="1000" b="1" i="1"/>
              <a:t>estimate</a:t>
            </a:r>
            <a:r>
              <a:rPr lang="en-GB" sz="1000" i="1"/>
              <a:t> thermal properties of products starting </a:t>
            </a:r>
            <a:r>
              <a:rPr lang="en-GB" sz="1000" b="1" i="1"/>
              <a:t>from</a:t>
            </a:r>
            <a:r>
              <a:rPr lang="en-GB" sz="1000" i="1"/>
              <a:t> their </a:t>
            </a:r>
            <a:r>
              <a:rPr lang="en-GB" sz="1000" b="1" i="1"/>
              <a:t>nutritional</a:t>
            </a:r>
            <a:r>
              <a:rPr lang="en-GB" sz="1000" i="1"/>
              <a:t> </a:t>
            </a:r>
            <a:r>
              <a:rPr lang="en-GB" sz="1000" b="1" i="1"/>
              <a:t>values</a:t>
            </a:r>
            <a:r>
              <a:rPr lang="en-GB" sz="1000" i="1"/>
              <a:t>.</a:t>
            </a:r>
          </a:p>
        </p:txBody>
      </p:sp>
      <p:cxnSp>
        <p:nvCxnSpPr>
          <p:cNvPr id="33" name="Connettore a gomito 32">
            <a:extLst>
              <a:ext uri="{FF2B5EF4-FFF2-40B4-BE49-F238E27FC236}">
                <a16:creationId xmlns:a16="http://schemas.microsoft.com/office/drawing/2014/main" id="{E830938B-43DA-618E-B7A3-65BA5915486B}"/>
              </a:ext>
            </a:extLst>
          </p:cNvPr>
          <p:cNvCxnSpPr>
            <a:stCxn id="36" idx="3"/>
            <a:endCxn id="26" idx="1"/>
          </p:cNvCxnSpPr>
          <p:nvPr/>
        </p:nvCxnSpPr>
        <p:spPr>
          <a:xfrm flipV="1">
            <a:off x="4543505" y="2363278"/>
            <a:ext cx="1133809" cy="1097100"/>
          </a:xfrm>
          <a:prstGeom prst="bentConnector3">
            <a:avLst>
              <a:gd name="adj1" fmla="val 8332"/>
            </a:avLst>
          </a:prstGeom>
          <a:ln w="12700">
            <a:solidFill>
              <a:schemeClr val="accent3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5D3EF86C-7F3C-F4D2-4A50-8EDDB5C90454}"/>
              </a:ext>
            </a:extLst>
          </p:cNvPr>
          <p:cNvSpPr txBox="1"/>
          <p:nvPr/>
        </p:nvSpPr>
        <p:spPr>
          <a:xfrm>
            <a:off x="2566598" y="931687"/>
            <a:ext cx="634880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/>
              <a:t>Insert </a:t>
            </a:r>
            <a:r>
              <a:rPr lang="en-GB" sz="1200" b="1"/>
              <a:t>thermal properties </a:t>
            </a:r>
            <a:r>
              <a:rPr lang="en-GB" sz="1200"/>
              <a:t>throw a pre-implemented materials library or a “user defined” settings.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EA4FC135-7E48-136D-FE5E-65EB7C863ACE}"/>
              </a:ext>
            </a:extLst>
          </p:cNvPr>
          <p:cNvSpPr/>
          <p:nvPr/>
        </p:nvSpPr>
        <p:spPr>
          <a:xfrm>
            <a:off x="2377599" y="3827663"/>
            <a:ext cx="6594440" cy="1258687"/>
          </a:xfrm>
          <a:custGeom>
            <a:avLst/>
            <a:gdLst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9605 w 6669605"/>
              <a:gd name="connsiteY2" fmla="*/ 3847847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  <a:gd name="connsiteX0" fmla="*/ 0 w 6697885"/>
              <a:gd name="connsiteY0" fmla="*/ 0 h 3847847"/>
              <a:gd name="connsiteX1" fmla="*/ 6669605 w 6697885"/>
              <a:gd name="connsiteY1" fmla="*/ 0 h 3847847"/>
              <a:gd name="connsiteX2" fmla="*/ 6697885 w 6697885"/>
              <a:gd name="connsiteY2" fmla="*/ 3621603 h 3847847"/>
              <a:gd name="connsiteX3" fmla="*/ 0 w 6697885"/>
              <a:gd name="connsiteY3" fmla="*/ 3847847 h 3847847"/>
              <a:gd name="connsiteX4" fmla="*/ 0 w 6697885"/>
              <a:gd name="connsiteY4" fmla="*/ 0 h 3847847"/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511142 w 6669605"/>
              <a:gd name="connsiteY2" fmla="*/ 3218425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9605" h="3847847">
                <a:moveTo>
                  <a:pt x="0" y="0"/>
                </a:moveTo>
                <a:lnTo>
                  <a:pt x="6669605" y="0"/>
                </a:lnTo>
                <a:lnTo>
                  <a:pt x="6511142" y="3218425"/>
                </a:lnTo>
                <a:lnTo>
                  <a:pt x="0" y="38478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D9CBFC1-6DA2-EA4A-C7F5-AB98BEBB00D7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" t="20736" r="73808" b="19409"/>
          <a:stretch/>
        </p:blipFill>
        <p:spPr>
          <a:xfrm>
            <a:off x="218836" y="1932280"/>
            <a:ext cx="2219563" cy="2944501"/>
          </a:xfrm>
          <a:prstGeom prst="rect">
            <a:avLst/>
          </a:prstGeom>
          <a:ln w="12700"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4EEB1CDA-04B0-B47F-3681-57D2968E7643}"/>
              </a:ext>
            </a:extLst>
          </p:cNvPr>
          <p:cNvSpPr txBox="1"/>
          <p:nvPr/>
        </p:nvSpPr>
        <p:spPr>
          <a:xfrm>
            <a:off x="221654" y="3500640"/>
            <a:ext cx="17775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i="1">
                <a:solidFill>
                  <a:srgbClr val="0000FF"/>
                </a:solidFill>
              </a:rPr>
              <a:t>4) </a:t>
            </a:r>
            <a:r>
              <a:rPr lang="it-IT" sz="1100" b="1" i="1" err="1">
                <a:solidFill>
                  <a:srgbClr val="0000FF"/>
                </a:solidFill>
              </a:rPr>
              <a:t>Choose</a:t>
            </a:r>
            <a:r>
              <a:rPr lang="it-IT" sz="1100" b="1" i="1">
                <a:solidFill>
                  <a:srgbClr val="0000FF"/>
                </a:solidFill>
              </a:rPr>
              <a:t> the </a:t>
            </a:r>
            <a:r>
              <a:rPr lang="it-IT" sz="1100" b="1" i="1" err="1">
                <a:solidFill>
                  <a:srgbClr val="0000FF"/>
                </a:solidFill>
              </a:rPr>
              <a:t>material</a:t>
            </a:r>
            <a:r>
              <a:rPr lang="it-IT" sz="1100" b="1" i="1">
                <a:solidFill>
                  <a:srgbClr val="0000FF"/>
                </a:solidFill>
              </a:rPr>
              <a:t> of the </a:t>
            </a:r>
            <a:r>
              <a:rPr lang="it-IT" sz="1100" b="1" i="1" err="1">
                <a:solidFill>
                  <a:srgbClr val="0000FF"/>
                </a:solidFill>
              </a:rPr>
              <a:t>content</a:t>
            </a:r>
            <a:endParaRPr lang="en-US" sz="1100" b="1" i="1">
              <a:solidFill>
                <a:srgbClr val="0000FF"/>
              </a:solidFill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DBF0E213-57D2-5EB9-9672-2062F54038DF}"/>
              </a:ext>
            </a:extLst>
          </p:cNvPr>
          <p:cNvSpPr/>
          <p:nvPr/>
        </p:nvSpPr>
        <p:spPr>
          <a:xfrm>
            <a:off x="712424" y="3271688"/>
            <a:ext cx="1665175" cy="174576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7C4738CE-C1B9-FD8E-7EF5-8698884FFF30}"/>
              </a:ext>
            </a:extLst>
          </p:cNvPr>
          <p:cNvCxnSpPr>
            <a:cxnSpLocks/>
            <a:stCxn id="6" idx="3"/>
            <a:endCxn id="24" idx="1"/>
          </p:cNvCxnSpPr>
          <p:nvPr/>
        </p:nvCxnSpPr>
        <p:spPr>
          <a:xfrm flipV="1">
            <a:off x="2377599" y="2532880"/>
            <a:ext cx="578063" cy="826096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479433854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6E90D6-16CC-A440-8510-1DA7EDB60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FB73FCF-573A-A473-E3EE-6FBD813A3284}"/>
              </a:ext>
            </a:extLst>
          </p:cNvPr>
          <p:cNvSpPr/>
          <p:nvPr/>
        </p:nvSpPr>
        <p:spPr>
          <a:xfrm>
            <a:off x="712424" y="3271688"/>
            <a:ext cx="1665175" cy="174576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0AFC4392-EC6A-412B-C988-B42BC3ED5CD0}"/>
              </a:ext>
            </a:extLst>
          </p:cNvPr>
          <p:cNvSpPr txBox="1"/>
          <p:nvPr/>
        </p:nvSpPr>
        <p:spPr>
          <a:xfrm>
            <a:off x="221654" y="3500640"/>
            <a:ext cx="177754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i="1">
                <a:solidFill>
                  <a:srgbClr val="0000FF"/>
                </a:solidFill>
              </a:rPr>
              <a:t>4) </a:t>
            </a:r>
            <a:r>
              <a:rPr lang="it-IT" sz="1100" b="1" i="1" err="1">
                <a:solidFill>
                  <a:srgbClr val="0000FF"/>
                </a:solidFill>
              </a:rPr>
              <a:t>Choose</a:t>
            </a:r>
            <a:r>
              <a:rPr lang="it-IT" sz="1100" b="1" i="1">
                <a:solidFill>
                  <a:srgbClr val="0000FF"/>
                </a:solidFill>
              </a:rPr>
              <a:t> the </a:t>
            </a:r>
            <a:r>
              <a:rPr lang="it-IT" sz="1100" b="1" i="1" err="1">
                <a:solidFill>
                  <a:srgbClr val="0000FF"/>
                </a:solidFill>
              </a:rPr>
              <a:t>material</a:t>
            </a:r>
            <a:r>
              <a:rPr lang="it-IT" sz="1100" b="1" i="1">
                <a:solidFill>
                  <a:srgbClr val="0000FF"/>
                </a:solidFill>
              </a:rPr>
              <a:t> of the </a:t>
            </a:r>
            <a:r>
              <a:rPr lang="it-IT" sz="1100" b="1" i="1" err="1">
                <a:solidFill>
                  <a:srgbClr val="0000FF"/>
                </a:solidFill>
              </a:rPr>
              <a:t>content</a:t>
            </a:r>
            <a:endParaRPr lang="en-US" sz="1100" b="1" i="1">
              <a:solidFill>
                <a:srgbClr val="0000FF"/>
              </a:solidFill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98B01EC2-B0BC-7295-36BB-9067C669923D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1F8CC040-F922-BF7F-FF82-589D6DC528D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5" name="Gruppo 4">
              <a:extLst>
                <a:ext uri="{FF2B5EF4-FFF2-40B4-BE49-F238E27FC236}">
                  <a16:creationId xmlns:a16="http://schemas.microsoft.com/office/drawing/2014/main" id="{5E4C6990-6DDF-FE87-E6FA-82C564CC684C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10" name="Rettangolo 9">
                <a:extLst>
                  <a:ext uri="{FF2B5EF4-FFF2-40B4-BE49-F238E27FC236}">
                    <a16:creationId xmlns:a16="http://schemas.microsoft.com/office/drawing/2014/main" id="{A4B28EAB-5A80-0CC5-47B8-C12B4888EFFE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22" name="Immagine 21">
                <a:extLst>
                  <a:ext uri="{FF2B5EF4-FFF2-40B4-BE49-F238E27FC236}">
                    <a16:creationId xmlns:a16="http://schemas.microsoft.com/office/drawing/2014/main" id="{C50AC108-E049-66F2-67EF-70AD14F57A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D8CC297-8E31-D611-9E54-00D3EF0740F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17E23643-EBA8-1063-B4C0-FDAE1E194852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Materials / Content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5790795-A9BE-D54A-9D3F-BC4D5A7A9DB9}"/>
              </a:ext>
            </a:extLst>
          </p:cNvPr>
          <p:cNvSpPr/>
          <p:nvPr/>
        </p:nvSpPr>
        <p:spPr>
          <a:xfrm>
            <a:off x="358299" y="1156824"/>
            <a:ext cx="1710896" cy="163358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F4DEE10D-C819-18B3-EE23-E1FD75307BF1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79375" y="1238504"/>
            <a:ext cx="278924" cy="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F25EC162-29CB-AAC0-F36A-CE536E627716}"/>
              </a:ext>
            </a:extLst>
          </p:cNvPr>
          <p:cNvCxnSpPr>
            <a:cxnSpLocks/>
            <a:stCxn id="7" idx="3"/>
            <a:endCxn id="11" idx="0"/>
          </p:cNvCxnSpPr>
          <p:nvPr/>
        </p:nvCxnSpPr>
        <p:spPr>
          <a:xfrm flipH="1">
            <a:off x="1328618" y="1238503"/>
            <a:ext cx="740577" cy="693777"/>
          </a:xfrm>
          <a:prstGeom prst="bentConnector4">
            <a:avLst>
              <a:gd name="adj1" fmla="val -30868"/>
              <a:gd name="adj2" fmla="val 55887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uppo 83">
            <a:extLst>
              <a:ext uri="{FF2B5EF4-FFF2-40B4-BE49-F238E27FC236}">
                <a16:creationId xmlns:a16="http://schemas.microsoft.com/office/drawing/2014/main" id="{B323B719-B88C-0095-792A-128E9E9FF54C}"/>
              </a:ext>
            </a:extLst>
          </p:cNvPr>
          <p:cNvGrpSpPr/>
          <p:nvPr/>
        </p:nvGrpSpPr>
        <p:grpSpPr>
          <a:xfrm>
            <a:off x="2689490" y="4185525"/>
            <a:ext cx="2779462" cy="773564"/>
            <a:chOff x="3231985" y="4095068"/>
            <a:chExt cx="2779462" cy="773564"/>
          </a:xfrm>
        </p:grpSpPr>
        <p:pic>
          <p:nvPicPr>
            <p:cNvPr id="15" name="Immagine 14">
              <a:extLst>
                <a:ext uri="{FF2B5EF4-FFF2-40B4-BE49-F238E27FC236}">
                  <a16:creationId xmlns:a16="http://schemas.microsoft.com/office/drawing/2014/main" id="{ACF92759-BED7-B6C0-89F5-21156F58F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31985" y="4407939"/>
              <a:ext cx="1748272" cy="460693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  <a:tailEnd type="triangle"/>
            </a:ln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41ACE759-4AF0-CE72-94DB-514986962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57269" y="4095068"/>
              <a:ext cx="1754178" cy="496131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  <a:tailEnd type="triangle"/>
            </a:ln>
          </p:spPr>
        </p:pic>
      </p:grp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DDF36FE1-6F58-29E3-A697-E175FC1040BA}"/>
              </a:ext>
            </a:extLst>
          </p:cNvPr>
          <p:cNvSpPr txBox="1"/>
          <p:nvPr/>
        </p:nvSpPr>
        <p:spPr>
          <a:xfrm>
            <a:off x="5463046" y="4070442"/>
            <a:ext cx="31340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b="1" i="1">
                <a:solidFill>
                  <a:srgbClr val="000000"/>
                </a:solidFill>
                <a:effectLst/>
              </a:rPr>
              <a:t>If product is packed in a fluid matrix</a:t>
            </a:r>
            <a:r>
              <a:rPr lang="en-GB" sz="1000" i="1">
                <a:solidFill>
                  <a:srgbClr val="000000"/>
                </a:solidFill>
                <a:effectLst/>
              </a:rPr>
              <a:t> (such as oil or Brine), it is necessary to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specify</a:t>
            </a:r>
            <a:r>
              <a:rPr lang="en-GB" sz="1000" i="1">
                <a:solidFill>
                  <a:srgbClr val="000000"/>
                </a:solidFill>
                <a:effectLst/>
              </a:rPr>
              <a:t> the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total</a:t>
            </a:r>
            <a:r>
              <a:rPr lang="en-GB" sz="1000" i="1">
                <a:solidFill>
                  <a:srgbClr val="000000"/>
                </a:solidFill>
                <a:effectLst/>
              </a:rPr>
              <a:t>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weight</a:t>
            </a:r>
            <a:r>
              <a:rPr lang="en-GB" sz="1000" i="1">
                <a:solidFill>
                  <a:srgbClr val="000000"/>
                </a:solidFill>
                <a:effectLst/>
              </a:rPr>
              <a:t> and the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net</a:t>
            </a:r>
            <a:r>
              <a:rPr lang="en-GB" sz="1000" i="1">
                <a:solidFill>
                  <a:srgbClr val="000000"/>
                </a:solidFill>
                <a:effectLst/>
              </a:rPr>
              <a:t>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weight</a:t>
            </a:r>
            <a:r>
              <a:rPr lang="en-GB" sz="1000" i="1">
                <a:solidFill>
                  <a:srgbClr val="000000"/>
                </a:solidFill>
                <a:effectLst/>
              </a:rPr>
              <a:t> of the can</a:t>
            </a:r>
            <a:r>
              <a:rPr lang="en-GB" sz="1000" i="1">
                <a:solidFill>
                  <a:srgbClr val="000000"/>
                </a:solidFill>
              </a:rPr>
              <a:t>; t</a:t>
            </a:r>
            <a:r>
              <a:rPr lang="en-GB" sz="1000" i="1">
                <a:solidFill>
                  <a:srgbClr val="000000"/>
                </a:solidFill>
                <a:effectLst/>
              </a:rPr>
              <a:t>he app will calculate </a:t>
            </a:r>
            <a:r>
              <a:rPr lang="en-GB" sz="1000" b="1" i="1">
                <a:solidFill>
                  <a:srgbClr val="000000"/>
                </a:solidFill>
                <a:effectLst/>
              </a:rPr>
              <a:t>averages</a:t>
            </a:r>
            <a:r>
              <a:rPr lang="en-GB" sz="1000" i="1">
                <a:solidFill>
                  <a:srgbClr val="000000"/>
                </a:solidFill>
                <a:effectLst/>
              </a:rPr>
              <a:t> thermal properties between matrix and product as a function of the specified weights.</a:t>
            </a:r>
            <a:endParaRPr lang="en-US" sz="1000" i="1"/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BCDF86BA-88BB-5DC8-80F3-090B156FBB5D}"/>
              </a:ext>
            </a:extLst>
          </p:cNvPr>
          <p:cNvCxnSpPr>
            <a:cxnSpLocks/>
            <a:stCxn id="9" idx="3"/>
            <a:endCxn id="16" idx="1"/>
          </p:cNvCxnSpPr>
          <p:nvPr/>
        </p:nvCxnSpPr>
        <p:spPr>
          <a:xfrm flipV="1">
            <a:off x="2377599" y="4433591"/>
            <a:ext cx="1337175" cy="16573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1" name="Gruppo 30">
            <a:extLst>
              <a:ext uri="{FF2B5EF4-FFF2-40B4-BE49-F238E27FC236}">
                <a16:creationId xmlns:a16="http://schemas.microsoft.com/office/drawing/2014/main" id="{4FE6567C-0707-4AAD-EB8E-6F40F6292660}"/>
              </a:ext>
            </a:extLst>
          </p:cNvPr>
          <p:cNvGrpSpPr/>
          <p:nvPr/>
        </p:nvGrpSpPr>
        <p:grpSpPr>
          <a:xfrm>
            <a:off x="2955662" y="1319549"/>
            <a:ext cx="1765189" cy="2426662"/>
            <a:chOff x="3276600" y="1302203"/>
            <a:chExt cx="1765189" cy="2426662"/>
          </a:xfrm>
        </p:grpSpPr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11FC8ED8-C311-CF7E-A1E7-88D0910688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/>
            <a:stretch/>
          </p:blipFill>
          <p:spPr>
            <a:xfrm>
              <a:off x="3276600" y="1302203"/>
              <a:ext cx="1765189" cy="2426662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solidFill>
                <a:srgbClr val="00B050"/>
              </a:solidFill>
            </a:ln>
          </p:spPr>
        </p:pic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AD273584-0B96-EEA1-D6FB-42200B30E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380" t="30606" r="75891" b="35323"/>
            <a:stretch/>
          </p:blipFill>
          <p:spPr>
            <a:xfrm>
              <a:off x="3288475" y="2343150"/>
              <a:ext cx="417789" cy="1312151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</p:pic>
      </p:grpSp>
      <p:sp>
        <p:nvSpPr>
          <p:cNvPr id="36" name="Rettangolo 35">
            <a:extLst>
              <a:ext uri="{FF2B5EF4-FFF2-40B4-BE49-F238E27FC236}">
                <a16:creationId xmlns:a16="http://schemas.microsoft.com/office/drawing/2014/main" id="{5212343D-0CB1-8267-06FB-EF3EBF46C3C7}"/>
              </a:ext>
            </a:extLst>
          </p:cNvPr>
          <p:cNvSpPr/>
          <p:nvPr/>
        </p:nvSpPr>
        <p:spPr>
          <a:xfrm>
            <a:off x="3386007" y="3289353"/>
            <a:ext cx="1157498" cy="342049"/>
          </a:xfrm>
          <a:prstGeom prst="rect">
            <a:avLst/>
          </a:prstGeom>
          <a:solidFill>
            <a:schemeClr val="accent3">
              <a:lumMod val="60000"/>
              <a:lumOff val="40000"/>
              <a:alpha val="1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2EA9F9A0-B185-AC23-DF76-3B10F16A8294}"/>
              </a:ext>
            </a:extLst>
          </p:cNvPr>
          <p:cNvSpPr/>
          <p:nvPr/>
        </p:nvSpPr>
        <p:spPr>
          <a:xfrm>
            <a:off x="3386675" y="1586109"/>
            <a:ext cx="537325" cy="1701323"/>
          </a:xfrm>
          <a:prstGeom prst="rect">
            <a:avLst/>
          </a:prstGeom>
          <a:solidFill>
            <a:schemeClr val="accent3">
              <a:lumMod val="60000"/>
              <a:lumOff val="40000"/>
              <a:alpha val="10000"/>
            </a:schemeClr>
          </a:solidFill>
          <a:ln w="127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3C5F994A-0AFA-D34F-816B-9633C700579D}"/>
              </a:ext>
            </a:extLst>
          </p:cNvPr>
          <p:cNvSpPr txBox="1"/>
          <p:nvPr/>
        </p:nvSpPr>
        <p:spPr>
          <a:xfrm>
            <a:off x="5179164" y="1315907"/>
            <a:ext cx="1352269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chemeClr val="accent3">
                    <a:lumMod val="50000"/>
                  </a:schemeClr>
                </a:solidFill>
              </a:rPr>
              <a:t>Pre-implemented materials library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073F0A6E-5088-6F92-D496-667171CCCFEB}"/>
              </a:ext>
            </a:extLst>
          </p:cNvPr>
          <p:cNvSpPr txBox="1"/>
          <p:nvPr/>
        </p:nvSpPr>
        <p:spPr>
          <a:xfrm>
            <a:off x="5030619" y="2714893"/>
            <a:ext cx="1762641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i="1"/>
              <a:t>“Constant parameters” and “f(T)” settings </a:t>
            </a:r>
            <a:r>
              <a:rPr lang="en-US" sz="1000" i="1"/>
              <a:t>are like the previous slide.</a:t>
            </a:r>
          </a:p>
        </p:txBody>
      </p:sp>
      <p:cxnSp>
        <p:nvCxnSpPr>
          <p:cNvPr id="49" name="Connettore diritto 48">
            <a:extLst>
              <a:ext uri="{FF2B5EF4-FFF2-40B4-BE49-F238E27FC236}">
                <a16:creationId xmlns:a16="http://schemas.microsoft.com/office/drawing/2014/main" id="{D084AB5D-E52F-4327-EFD2-F246E83B3A82}"/>
              </a:ext>
            </a:extLst>
          </p:cNvPr>
          <p:cNvCxnSpPr>
            <a:cxnSpLocks/>
          </p:cNvCxnSpPr>
          <p:nvPr/>
        </p:nvCxnSpPr>
        <p:spPr>
          <a:xfrm flipV="1">
            <a:off x="2590800" y="3938645"/>
            <a:ext cx="6315574" cy="131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nettore 2 53">
            <a:extLst>
              <a:ext uri="{FF2B5EF4-FFF2-40B4-BE49-F238E27FC236}">
                <a16:creationId xmlns:a16="http://schemas.microsoft.com/office/drawing/2014/main" id="{0A42EC38-4FA4-2C9E-8A09-A3D98CBAE287}"/>
              </a:ext>
            </a:extLst>
          </p:cNvPr>
          <p:cNvCxnSpPr>
            <a:cxnSpLocks/>
            <a:stCxn id="38" idx="3"/>
            <a:endCxn id="44" idx="1"/>
          </p:cNvCxnSpPr>
          <p:nvPr/>
        </p:nvCxnSpPr>
        <p:spPr>
          <a:xfrm flipV="1">
            <a:off x="3924000" y="1546740"/>
            <a:ext cx="1255164" cy="890031"/>
          </a:xfrm>
          <a:prstGeom prst="straightConnector1">
            <a:avLst/>
          </a:prstGeom>
          <a:ln w="12700">
            <a:solidFill>
              <a:schemeClr val="accent3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F2F5EEF8-7865-65E0-87AB-05192D084346}"/>
              </a:ext>
            </a:extLst>
          </p:cNvPr>
          <p:cNvGrpSpPr/>
          <p:nvPr/>
        </p:nvGrpSpPr>
        <p:grpSpPr>
          <a:xfrm>
            <a:off x="5677314" y="2049124"/>
            <a:ext cx="3392804" cy="1697087"/>
            <a:chOff x="5677314" y="1447251"/>
            <a:chExt cx="3392804" cy="1697087"/>
          </a:xfrm>
        </p:grpSpPr>
        <p:grpSp>
          <p:nvGrpSpPr>
            <p:cNvPr id="51" name="Gruppo 50">
              <a:extLst>
                <a:ext uri="{FF2B5EF4-FFF2-40B4-BE49-F238E27FC236}">
                  <a16:creationId xmlns:a16="http://schemas.microsoft.com/office/drawing/2014/main" id="{DD934233-0EEB-748C-C5D6-26CC66A0FCF0}"/>
                </a:ext>
              </a:extLst>
            </p:cNvPr>
            <p:cNvGrpSpPr/>
            <p:nvPr/>
          </p:nvGrpSpPr>
          <p:grpSpPr>
            <a:xfrm>
              <a:off x="5677314" y="1447251"/>
              <a:ext cx="2860833" cy="945428"/>
              <a:chOff x="6007102" y="818043"/>
              <a:chExt cx="2860833" cy="945428"/>
            </a:xfrm>
          </p:grpSpPr>
          <p:pic>
            <p:nvPicPr>
              <p:cNvPr id="26" name="Immagine 25">
                <a:extLst>
                  <a:ext uri="{FF2B5EF4-FFF2-40B4-BE49-F238E27FC236}">
                    <a16:creationId xmlns:a16="http://schemas.microsoft.com/office/drawing/2014/main" id="{519084DB-5162-CA37-9DA3-B131CB8C0A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rcRect t="14897"/>
              <a:stretch/>
            </p:blipFill>
            <p:spPr>
              <a:xfrm>
                <a:off x="6007102" y="818043"/>
                <a:ext cx="1760085" cy="628307"/>
              </a:xfrm>
              <a:prstGeom prst="rect">
                <a:avLst/>
              </a:prstGeom>
              <a:solidFill>
                <a:srgbClr val="FAFBFE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</p:pic>
          <p:pic>
            <p:nvPicPr>
              <p:cNvPr id="28" name="Immagine 27">
                <a:extLst>
                  <a:ext uri="{FF2B5EF4-FFF2-40B4-BE49-F238E27FC236}">
                    <a16:creationId xmlns:a16="http://schemas.microsoft.com/office/drawing/2014/main" id="{684059E5-370A-E226-DC8D-820C1DBA53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t="13908" b="12796"/>
              <a:stretch/>
            </p:blipFill>
            <p:spPr>
              <a:xfrm>
                <a:off x="7107850" y="1053495"/>
                <a:ext cx="1760085" cy="709976"/>
              </a:xfrm>
              <a:prstGeom prst="rect">
                <a:avLst/>
              </a:prstGeom>
              <a:solidFill>
                <a:srgbClr val="FAFBFE"/>
              </a:solidFill>
              <a:ln w="12700">
                <a:solidFill>
                  <a:schemeClr val="accent3">
                    <a:lumMod val="50000"/>
                  </a:schemeClr>
                </a:solidFill>
              </a:ln>
            </p:spPr>
          </p:pic>
        </p:grpSp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503FD1C1-FE8C-0AEF-4F63-999EEC882B7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t="13249"/>
            <a:stretch/>
          </p:blipFill>
          <p:spPr>
            <a:xfrm>
              <a:off x="7292314" y="2191310"/>
              <a:ext cx="1777804" cy="953028"/>
            </a:xfrm>
            <a:prstGeom prst="rect">
              <a:avLst/>
            </a:prstGeom>
            <a:solidFill>
              <a:srgbClr val="FAFBFE"/>
            </a:solidFill>
            <a:ln w="12700">
              <a:solidFill>
                <a:schemeClr val="accent3">
                  <a:lumMod val="50000"/>
                </a:schemeClr>
              </a:solidFill>
            </a:ln>
          </p:spPr>
        </p:pic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12CECB0-3681-B386-55A0-05CE5240C3A2}"/>
              </a:ext>
            </a:extLst>
          </p:cNvPr>
          <p:cNvSpPr txBox="1"/>
          <p:nvPr/>
        </p:nvSpPr>
        <p:spPr>
          <a:xfrm>
            <a:off x="5030223" y="3230164"/>
            <a:ext cx="2322685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i="1"/>
              <a:t>“Nutritional values” setting </a:t>
            </a:r>
            <a:r>
              <a:rPr lang="en-GB" sz="1000" b="1" i="1"/>
              <a:t>estimate</a:t>
            </a:r>
            <a:r>
              <a:rPr lang="en-GB" sz="1000" i="1"/>
              <a:t> thermal properties of products starting </a:t>
            </a:r>
            <a:r>
              <a:rPr lang="en-GB" sz="1000" b="1" i="1"/>
              <a:t>from</a:t>
            </a:r>
            <a:r>
              <a:rPr lang="en-GB" sz="1000" i="1"/>
              <a:t> their </a:t>
            </a:r>
            <a:r>
              <a:rPr lang="en-GB" sz="1000" b="1" i="1"/>
              <a:t>nutritional</a:t>
            </a:r>
            <a:r>
              <a:rPr lang="en-GB" sz="1000" i="1"/>
              <a:t> </a:t>
            </a:r>
            <a:r>
              <a:rPr lang="en-GB" sz="1000" b="1" i="1"/>
              <a:t>values</a:t>
            </a:r>
            <a:r>
              <a:rPr lang="en-GB" sz="1000" i="1"/>
              <a:t>.</a:t>
            </a:r>
          </a:p>
        </p:txBody>
      </p:sp>
      <p:cxnSp>
        <p:nvCxnSpPr>
          <p:cNvPr id="33" name="Connettore a gomito 32">
            <a:extLst>
              <a:ext uri="{FF2B5EF4-FFF2-40B4-BE49-F238E27FC236}">
                <a16:creationId xmlns:a16="http://schemas.microsoft.com/office/drawing/2014/main" id="{25CB36AE-9C7D-2F16-2769-21E852DD75EF}"/>
              </a:ext>
            </a:extLst>
          </p:cNvPr>
          <p:cNvCxnSpPr>
            <a:stCxn id="36" idx="3"/>
            <a:endCxn id="26" idx="1"/>
          </p:cNvCxnSpPr>
          <p:nvPr/>
        </p:nvCxnSpPr>
        <p:spPr>
          <a:xfrm flipV="1">
            <a:off x="4543505" y="2363278"/>
            <a:ext cx="1133809" cy="1097100"/>
          </a:xfrm>
          <a:prstGeom prst="bentConnector3">
            <a:avLst>
              <a:gd name="adj1" fmla="val 8332"/>
            </a:avLst>
          </a:prstGeom>
          <a:ln w="12700">
            <a:solidFill>
              <a:schemeClr val="accent3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8FEBF89A-C069-9BB2-980A-1C38FBE19C39}"/>
              </a:ext>
            </a:extLst>
          </p:cNvPr>
          <p:cNvSpPr txBox="1"/>
          <p:nvPr/>
        </p:nvSpPr>
        <p:spPr>
          <a:xfrm>
            <a:off x="2566598" y="931687"/>
            <a:ext cx="6348802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/>
              <a:t>Insert </a:t>
            </a:r>
            <a:r>
              <a:rPr lang="en-GB" sz="1200" b="1"/>
              <a:t>thermal properties </a:t>
            </a:r>
            <a:r>
              <a:rPr lang="en-GB" sz="1200"/>
              <a:t>throw a pre-implemented materials library or a “user defined” settings.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8301A619-735D-C577-0AC7-CF1F7911C629}"/>
              </a:ext>
            </a:extLst>
          </p:cNvPr>
          <p:cNvSpPr/>
          <p:nvPr/>
        </p:nvSpPr>
        <p:spPr>
          <a:xfrm>
            <a:off x="2377599" y="931687"/>
            <a:ext cx="6748323" cy="2990717"/>
          </a:xfrm>
          <a:custGeom>
            <a:avLst/>
            <a:gdLst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9605 w 6669605"/>
              <a:gd name="connsiteY2" fmla="*/ 3847847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  <a:gd name="connsiteX0" fmla="*/ 0 w 6697885"/>
              <a:gd name="connsiteY0" fmla="*/ 0 h 3847847"/>
              <a:gd name="connsiteX1" fmla="*/ 6669605 w 6697885"/>
              <a:gd name="connsiteY1" fmla="*/ 0 h 3847847"/>
              <a:gd name="connsiteX2" fmla="*/ 6697885 w 6697885"/>
              <a:gd name="connsiteY2" fmla="*/ 3621603 h 3847847"/>
              <a:gd name="connsiteX3" fmla="*/ 0 w 6697885"/>
              <a:gd name="connsiteY3" fmla="*/ 3847847 h 3847847"/>
              <a:gd name="connsiteX4" fmla="*/ 0 w 6697885"/>
              <a:gd name="connsiteY4" fmla="*/ 0 h 384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97885" h="3847847">
                <a:moveTo>
                  <a:pt x="0" y="0"/>
                </a:moveTo>
                <a:lnTo>
                  <a:pt x="6669605" y="0"/>
                </a:lnTo>
                <a:lnTo>
                  <a:pt x="6697885" y="3621603"/>
                </a:lnTo>
                <a:lnTo>
                  <a:pt x="0" y="38478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E6443419-E84F-C132-D273-AEA05BCFEA63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1" t="20736" r="73808" b="19409"/>
          <a:stretch/>
        </p:blipFill>
        <p:spPr>
          <a:xfrm>
            <a:off x="218836" y="1932280"/>
            <a:ext cx="2219563" cy="2944501"/>
          </a:xfrm>
          <a:prstGeom prst="rect">
            <a:avLst/>
          </a:prstGeom>
          <a:ln w="12700"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98030CCB-ED48-851A-D8A5-DE662CF3D510}"/>
              </a:ext>
            </a:extLst>
          </p:cNvPr>
          <p:cNvSpPr/>
          <p:nvPr/>
        </p:nvSpPr>
        <p:spPr>
          <a:xfrm>
            <a:off x="712424" y="4362876"/>
            <a:ext cx="1665175" cy="174576"/>
          </a:xfrm>
          <a:prstGeom prst="rect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14E94170-0847-CA48-F525-83AA5518BEE6}"/>
              </a:ext>
            </a:extLst>
          </p:cNvPr>
          <p:cNvCxnSpPr>
            <a:cxnSpLocks/>
            <a:stCxn id="9" idx="3"/>
            <a:endCxn id="15" idx="1"/>
          </p:cNvCxnSpPr>
          <p:nvPr/>
        </p:nvCxnSpPr>
        <p:spPr>
          <a:xfrm>
            <a:off x="2377599" y="4450164"/>
            <a:ext cx="311891" cy="278579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B9D53961-054E-C1A2-F4DC-D018659E2ED7}"/>
              </a:ext>
            </a:extLst>
          </p:cNvPr>
          <p:cNvSpPr txBox="1"/>
          <p:nvPr/>
        </p:nvSpPr>
        <p:spPr>
          <a:xfrm>
            <a:off x="245593" y="4473082"/>
            <a:ext cx="15811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>
                <a:solidFill>
                  <a:srgbClr val="0000FF"/>
                </a:solidFill>
              </a:rPr>
              <a:t>5) Specify if the content has biphasic states</a:t>
            </a:r>
          </a:p>
        </p:txBody>
      </p:sp>
    </p:spTree>
    <p:extLst>
      <p:ext uri="{BB962C8B-B14F-4D97-AF65-F5344CB8AC3E}">
        <p14:creationId xmlns:p14="http://schemas.microsoft.com/office/powerpoint/2010/main" val="166618975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F11225-FEB5-838C-1C42-EF736A285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o 21">
            <a:extLst>
              <a:ext uri="{FF2B5EF4-FFF2-40B4-BE49-F238E27FC236}">
                <a16:creationId xmlns:a16="http://schemas.microsoft.com/office/drawing/2014/main" id="{6FA88818-B416-D44D-079F-219B137541E8}"/>
              </a:ext>
            </a:extLst>
          </p:cNvPr>
          <p:cNvGrpSpPr/>
          <p:nvPr/>
        </p:nvGrpSpPr>
        <p:grpSpPr>
          <a:xfrm>
            <a:off x="4922487" y="3816151"/>
            <a:ext cx="3910408" cy="1176154"/>
            <a:chOff x="481703" y="3833996"/>
            <a:chExt cx="3910408" cy="1176154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12121384-B4C8-6AEC-4D2C-8FDAE2F50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2F2F2"/>
                </a:clrFrom>
                <a:clrTo>
                  <a:srgbClr val="F2F2F2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1703" y="3988466"/>
              <a:ext cx="3709297" cy="1021684"/>
            </a:xfrm>
            <a:prstGeom prst="rect">
              <a:avLst/>
            </a:prstGeom>
          </p:spPr>
        </p:pic>
        <p:pic>
          <p:nvPicPr>
            <p:cNvPr id="25" name="Picture 4">
              <a:extLst>
                <a:ext uri="{FF2B5EF4-FFF2-40B4-BE49-F238E27FC236}">
                  <a16:creationId xmlns:a16="http://schemas.microsoft.com/office/drawing/2014/main" id="{B9CB3851-FAB4-A8FF-FFD7-EE44F7DF2AB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555" t="33269" r="40352" b="59096"/>
            <a:stretch/>
          </p:blipFill>
          <p:spPr bwMode="auto">
            <a:xfrm>
              <a:off x="3127767" y="3833996"/>
              <a:ext cx="1264344" cy="597079"/>
            </a:xfrm>
            <a:prstGeom prst="rect">
              <a:avLst/>
            </a:prstGeom>
            <a:noFill/>
            <a:ln>
              <a:noFill/>
            </a:ln>
            <a:effectLst>
              <a:glow rad="127000">
                <a:schemeClr val="bg1"/>
              </a:glo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Rettangolo 25">
              <a:extLst>
                <a:ext uri="{FF2B5EF4-FFF2-40B4-BE49-F238E27FC236}">
                  <a16:creationId xmlns:a16="http://schemas.microsoft.com/office/drawing/2014/main" id="{3832C505-27AC-D9C6-3BAC-EEB01BAB8174}"/>
                </a:ext>
              </a:extLst>
            </p:cNvPr>
            <p:cNvSpPr/>
            <p:nvPr/>
          </p:nvSpPr>
          <p:spPr>
            <a:xfrm>
              <a:off x="758087" y="4413550"/>
              <a:ext cx="762000" cy="14987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Freccia a destra 26">
              <a:extLst>
                <a:ext uri="{FF2B5EF4-FFF2-40B4-BE49-F238E27FC236}">
                  <a16:creationId xmlns:a16="http://schemas.microsoft.com/office/drawing/2014/main" id="{F008A3BC-973C-E2A5-B6BD-23D070DDC2D6}"/>
                </a:ext>
              </a:extLst>
            </p:cNvPr>
            <p:cNvSpPr/>
            <p:nvPr/>
          </p:nvSpPr>
          <p:spPr>
            <a:xfrm flipH="1">
              <a:off x="1600306" y="4431075"/>
              <a:ext cx="392329" cy="118925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B4C788B7-B354-2097-04DE-1A973501BD3D}"/>
                </a:ext>
              </a:extLst>
            </p:cNvPr>
            <p:cNvSpPr txBox="1"/>
            <p:nvPr/>
          </p:nvSpPr>
          <p:spPr>
            <a:xfrm>
              <a:off x="1866900" y="4737713"/>
              <a:ext cx="22860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900" i="1">
                  <a:solidFill>
                    <a:srgbClr val="FF0000"/>
                  </a:solidFill>
                  <a:latin typeface="+mj-lt"/>
                  <a:hlinkClick r:id="rId5"/>
                </a:rPr>
                <a:t>https://www.comsol.it/certified-consultants</a:t>
              </a:r>
              <a:endParaRPr lang="it-IT" sz="900" i="1">
                <a:solidFill>
                  <a:srgbClr val="FF0000"/>
                </a:solidFill>
                <a:latin typeface="+mj-lt"/>
              </a:endParaRPr>
            </a:p>
          </p:txBody>
        </p:sp>
      </p:grpSp>
      <p:pic>
        <p:nvPicPr>
          <p:cNvPr id="32" name="Immagine 31">
            <a:extLst>
              <a:ext uri="{FF2B5EF4-FFF2-40B4-BE49-F238E27FC236}">
                <a16:creationId xmlns:a16="http://schemas.microsoft.com/office/drawing/2014/main" id="{6D005113-447C-60E7-45BD-C38D621336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2875" y="3851546"/>
            <a:ext cx="2536156" cy="28044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E1A5F4FC-A04D-F0E9-4B5A-5293106FF88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214422" y="2096300"/>
            <a:ext cx="4263649" cy="934493"/>
          </a:xfrm>
          <a:prstGeom prst="rect">
            <a:avLst/>
          </a:prstGeom>
        </p:spPr>
      </p:pic>
      <p:pic>
        <p:nvPicPr>
          <p:cNvPr id="29" name="Immagine 28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22420F4F-636C-68FE-3903-07886805F0D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65" y="66675"/>
            <a:ext cx="941305" cy="460368"/>
          </a:xfrm>
          <a:prstGeom prst="rect">
            <a:avLst/>
          </a:prstGeom>
          <a:ln>
            <a:noFill/>
          </a:ln>
          <a:effectLst/>
        </p:spPr>
      </p:pic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235B4FAA-767B-4D62-728F-86536794648F}"/>
              </a:ext>
            </a:extLst>
          </p:cNvPr>
          <p:cNvSpPr txBox="1"/>
          <p:nvPr/>
        </p:nvSpPr>
        <p:spPr>
          <a:xfrm>
            <a:off x="1331660" y="151195"/>
            <a:ext cx="7652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latin typeface="+mj-lt"/>
              </a:rPr>
              <a:t>Company profile</a:t>
            </a:r>
            <a:endParaRPr lang="en-US" i="1">
              <a:latin typeface="+mj-lt"/>
            </a:endParaRPr>
          </a:p>
        </p:txBody>
      </p:sp>
      <p:cxnSp>
        <p:nvCxnSpPr>
          <p:cNvPr id="77" name="Connettore 1 2">
            <a:extLst>
              <a:ext uri="{FF2B5EF4-FFF2-40B4-BE49-F238E27FC236}">
                <a16:creationId xmlns:a16="http://schemas.microsoft.com/office/drawing/2014/main" id="{E07A6837-2D14-BAFA-1A92-2752BFE680F6}"/>
              </a:ext>
            </a:extLst>
          </p:cNvPr>
          <p:cNvCxnSpPr/>
          <p:nvPr/>
        </p:nvCxnSpPr>
        <p:spPr>
          <a:xfrm flipV="1">
            <a:off x="315600" y="580836"/>
            <a:ext cx="867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B05EA689-367E-FB91-BF67-8F41A60890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138C18F-F22A-4C04-A820-98FC5B306A7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C190258E-64A0-5C1F-37D9-B409848FB7BB}"/>
              </a:ext>
            </a:extLst>
          </p:cNvPr>
          <p:cNvSpPr txBox="1"/>
          <p:nvPr/>
        </p:nvSpPr>
        <p:spPr>
          <a:xfrm>
            <a:off x="338374" y="880110"/>
            <a:ext cx="8624285" cy="281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171450" indent="-171450">
              <a:buFont typeface="Arial" panose="020B0604020202020204" pitchFamily="34" charset="0"/>
              <a:buChar char="•"/>
              <a:defRPr sz="1200"/>
            </a:lvl1pPr>
          </a:lstStyle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200" b="1"/>
              <a:t>BE CAE &amp; Test </a:t>
            </a:r>
            <a:r>
              <a:rPr lang="en-GB" sz="1200" b="0"/>
              <a:t>provides </a:t>
            </a:r>
            <a:r>
              <a:rPr lang="en-U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consultancy services</a:t>
            </a: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industrial partners by exploiting </a:t>
            </a:r>
            <a:r>
              <a:rPr lang="en-U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CAE software</a:t>
            </a: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and </a:t>
            </a:r>
            <a:r>
              <a:rPr lang="en-US" sz="1200" b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developing</a:t>
            </a:r>
            <a:r>
              <a:rPr lang="en-US" sz="12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experimental testing</a:t>
            </a:r>
            <a:r>
              <a:rPr lang="en-US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02A9ED57-1EAE-4FC3-68F9-9BA4ED1FC705}"/>
              </a:ext>
            </a:extLst>
          </p:cNvPr>
          <p:cNvSpPr txBox="1"/>
          <p:nvPr/>
        </p:nvSpPr>
        <p:spPr>
          <a:xfrm>
            <a:off x="315600" y="647799"/>
            <a:ext cx="8797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300"/>
              </a:spcBef>
              <a:spcAft>
                <a:spcPts val="300"/>
              </a:spcAft>
            </a:pPr>
            <a:r>
              <a:rPr lang="en-US" sz="1400" b="1">
                <a:latin typeface="Calibri (Corpo)"/>
              </a:rPr>
              <a:t>About us…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CF0F7924-A5F8-C75E-4556-CD7A7D095231}"/>
              </a:ext>
            </a:extLst>
          </p:cNvPr>
          <p:cNvGrpSpPr/>
          <p:nvPr/>
        </p:nvGrpSpPr>
        <p:grpSpPr>
          <a:xfrm>
            <a:off x="152400" y="1157488"/>
            <a:ext cx="4341085" cy="930722"/>
            <a:chOff x="152400" y="1157488"/>
            <a:chExt cx="4341085" cy="930722"/>
          </a:xfrm>
        </p:grpSpPr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4B172367-49B3-E5D5-00E0-E1A3AD6BCD28}"/>
                </a:ext>
              </a:extLst>
            </p:cNvPr>
            <p:cNvGrpSpPr/>
            <p:nvPr/>
          </p:nvGrpSpPr>
          <p:grpSpPr>
            <a:xfrm>
              <a:off x="152400" y="1157488"/>
              <a:ext cx="4341085" cy="924882"/>
              <a:chOff x="4544450" y="2151672"/>
              <a:chExt cx="4341085" cy="924882"/>
            </a:xfrm>
          </p:grpSpPr>
          <p:grpSp>
            <p:nvGrpSpPr>
              <p:cNvPr id="2" name="Gruppo 1">
                <a:extLst>
                  <a:ext uri="{FF2B5EF4-FFF2-40B4-BE49-F238E27FC236}">
                    <a16:creationId xmlns:a16="http://schemas.microsoft.com/office/drawing/2014/main" id="{98381AF6-7B68-8568-8D84-9DA74E0C3CA2}"/>
                  </a:ext>
                </a:extLst>
              </p:cNvPr>
              <p:cNvGrpSpPr/>
              <p:nvPr/>
            </p:nvGrpSpPr>
            <p:grpSpPr>
              <a:xfrm>
                <a:off x="4544450" y="2253047"/>
                <a:ext cx="4239712" cy="823507"/>
                <a:chOff x="4544450" y="2253047"/>
                <a:chExt cx="4239712" cy="823507"/>
              </a:xfrm>
            </p:grpSpPr>
            <p:pic>
              <p:nvPicPr>
                <p:cNvPr id="71" name="Immagine 70">
                  <a:extLst>
                    <a:ext uri="{FF2B5EF4-FFF2-40B4-BE49-F238E27FC236}">
                      <a16:creationId xmlns:a16="http://schemas.microsoft.com/office/drawing/2014/main" id="{8228BB2B-F9E4-615D-B1E1-C1C8C9C927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alphaModFix/>
                </a:blip>
                <a:srcRect b="38406"/>
                <a:stretch/>
              </p:blipFill>
              <p:spPr>
                <a:xfrm>
                  <a:off x="4544450" y="2253047"/>
                  <a:ext cx="4239712" cy="823505"/>
                </a:xfrm>
                <a:prstGeom prst="rect">
                  <a:avLst/>
                </a:prstGeom>
              </p:spPr>
            </p:pic>
            <p:pic>
              <p:nvPicPr>
                <p:cNvPr id="65" name="Immagine 64" descr="Immagine che contiene testo&#10;&#10;Descrizione generata automaticamente">
                  <a:extLst>
                    <a:ext uri="{FF2B5EF4-FFF2-40B4-BE49-F238E27FC236}">
                      <a16:creationId xmlns:a16="http://schemas.microsoft.com/office/drawing/2014/main" id="{A7B89804-C804-6650-626B-F3223123DD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37824" y="2760044"/>
                  <a:ext cx="630352" cy="316510"/>
                </a:xfrm>
                <a:prstGeom prst="rect">
                  <a:avLst/>
                </a:prstGeom>
              </p:spPr>
            </p:pic>
            <p:sp>
              <p:nvSpPr>
                <p:cNvPr id="66" name="Rettangolo 65">
                  <a:extLst>
                    <a:ext uri="{FF2B5EF4-FFF2-40B4-BE49-F238E27FC236}">
                      <a16:creationId xmlns:a16="http://schemas.microsoft.com/office/drawing/2014/main" id="{3FB02CAE-6745-23B6-D95B-6528646EEA39}"/>
                    </a:ext>
                  </a:extLst>
                </p:cNvPr>
                <p:cNvSpPr/>
                <p:nvPr/>
              </p:nvSpPr>
              <p:spPr>
                <a:xfrm>
                  <a:off x="4637824" y="2601085"/>
                  <a:ext cx="630352" cy="15896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pic>
            <p:nvPicPr>
              <p:cNvPr id="73" name="Immagine 72">
                <a:extLst>
                  <a:ext uri="{FF2B5EF4-FFF2-40B4-BE49-F238E27FC236}">
                    <a16:creationId xmlns:a16="http://schemas.microsoft.com/office/drawing/2014/main" id="{425B7330-E62B-B3D1-0EEE-0BE266E7C9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604305" y="2151672"/>
                <a:ext cx="281230" cy="281230"/>
              </a:xfrm>
              <a:prstGeom prst="rect">
                <a:avLst/>
              </a:prstGeom>
            </p:spPr>
          </p:pic>
        </p:grpSp>
        <p:sp>
          <p:nvSpPr>
            <p:cNvPr id="16" name="Rettangolo 15">
              <a:extLst>
                <a:ext uri="{FF2B5EF4-FFF2-40B4-BE49-F238E27FC236}">
                  <a16:creationId xmlns:a16="http://schemas.microsoft.com/office/drawing/2014/main" id="{F5A3F3C4-09E4-6A7F-CAD0-21E46DB701FE}"/>
                </a:ext>
              </a:extLst>
            </p:cNvPr>
            <p:cNvSpPr/>
            <p:nvPr/>
          </p:nvSpPr>
          <p:spPr>
            <a:xfrm>
              <a:off x="4191000" y="2042491"/>
              <a:ext cx="183867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Immagine 17" descr="Immagine che contiene interno, muro, arredo, sedia&#10;&#10;Descrizione generata automaticamente">
            <a:extLst>
              <a:ext uri="{FF2B5EF4-FFF2-40B4-BE49-F238E27FC236}">
                <a16:creationId xmlns:a16="http://schemas.microsoft.com/office/drawing/2014/main" id="{BE3C0EA7-7C16-8C60-DC7E-214519AD31E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99" y="3277234"/>
            <a:ext cx="1381497" cy="1841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magine 12" descr="Immagine che contiene interno, Uffici, arredo, muro&#10;&#10;Descrizione generata automaticamente">
            <a:extLst>
              <a:ext uri="{FF2B5EF4-FFF2-40B4-BE49-F238E27FC236}">
                <a16:creationId xmlns:a16="http://schemas.microsoft.com/office/drawing/2014/main" id="{21960B56-ED33-2C44-4F80-E98E1F96E74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771" y="2993056"/>
            <a:ext cx="1849309" cy="1256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C211040-0A7E-0668-E9B4-229A314B141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9228" y="3850937"/>
            <a:ext cx="1772772" cy="1219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9" name="Gruppo 18">
            <a:extLst>
              <a:ext uri="{FF2B5EF4-FFF2-40B4-BE49-F238E27FC236}">
                <a16:creationId xmlns:a16="http://schemas.microsoft.com/office/drawing/2014/main" id="{1529A201-ADBD-4878-5B6B-0BEB9A6A4491}"/>
              </a:ext>
            </a:extLst>
          </p:cNvPr>
          <p:cNvGrpSpPr>
            <a:grpSpLocks noChangeAspect="1"/>
          </p:cNvGrpSpPr>
          <p:nvPr/>
        </p:nvGrpSpPr>
        <p:grpSpPr>
          <a:xfrm>
            <a:off x="4896939" y="1261812"/>
            <a:ext cx="3874774" cy="2388521"/>
            <a:chOff x="4654392" y="1142159"/>
            <a:chExt cx="4173382" cy="2572591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31F054A1-EB80-14D5-3042-6AF572A945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l="519" t="23157" r="35935" b="7206"/>
            <a:stretch/>
          </p:blipFill>
          <p:spPr>
            <a:xfrm>
              <a:off x="4654392" y="1142159"/>
              <a:ext cx="4173382" cy="25725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1" name="Immagine 20" descr="Immagine che contiene aria aperta, rosso, Ambra, cielo&#10;&#10;Descrizione generata automaticamente">
              <a:extLst>
                <a:ext uri="{FF2B5EF4-FFF2-40B4-BE49-F238E27FC236}">
                  <a16:creationId xmlns:a16="http://schemas.microsoft.com/office/drawing/2014/main" id="{51FBC5CD-0032-434D-C9C1-A6F9F946D4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/>
            <a:srcRect l="25488" t="23807" r="43552" b="29698"/>
            <a:stretch/>
          </p:blipFill>
          <p:spPr>
            <a:xfrm>
              <a:off x="5762020" y="2476776"/>
              <a:ext cx="937667" cy="93875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76973340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01BEF7-FDC8-3BDB-47EF-68B844C46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ttangolo 47">
            <a:extLst>
              <a:ext uri="{FF2B5EF4-FFF2-40B4-BE49-F238E27FC236}">
                <a16:creationId xmlns:a16="http://schemas.microsoft.com/office/drawing/2014/main" id="{425743D6-2EF2-FA7F-AC73-CEFB2929FB20}"/>
              </a:ext>
            </a:extLst>
          </p:cNvPr>
          <p:cNvSpPr/>
          <p:nvPr/>
        </p:nvSpPr>
        <p:spPr>
          <a:xfrm>
            <a:off x="8771400" y="4781550"/>
            <a:ext cx="228600" cy="258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FB62E17-E898-C8CC-862A-0C65C4001E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BEDED77B-5112-503A-D680-E3BF6D78B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346" y="3708349"/>
            <a:ext cx="979491" cy="118264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A2322DFF-DF92-CA11-D850-CF2023338B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9130" y="4122059"/>
            <a:ext cx="1065120" cy="871462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CB6E2B15-D742-7B3D-CA5F-1D7E81EB940B}"/>
              </a:ext>
            </a:extLst>
          </p:cNvPr>
          <p:cNvSpPr txBox="1"/>
          <p:nvPr/>
        </p:nvSpPr>
        <p:spPr>
          <a:xfrm>
            <a:off x="2587861" y="1570456"/>
            <a:ext cx="380100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/>
              <a:t> “Solid” state simulate only a conductive heat exchange inside the can. </a:t>
            </a:r>
          </a:p>
        </p:txBody>
      </p: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A72C3061-C9FD-ECD1-2A1F-21F5453D540D}"/>
              </a:ext>
            </a:extLst>
          </p:cNvPr>
          <p:cNvCxnSpPr>
            <a:cxnSpLocks/>
          </p:cNvCxnSpPr>
          <p:nvPr/>
        </p:nvCxnSpPr>
        <p:spPr>
          <a:xfrm>
            <a:off x="2676026" y="2442426"/>
            <a:ext cx="326757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F07522AE-C802-FB34-CAEA-34F3763CD23F}"/>
              </a:ext>
            </a:extLst>
          </p:cNvPr>
          <p:cNvSpPr txBox="1"/>
          <p:nvPr/>
        </p:nvSpPr>
        <p:spPr>
          <a:xfrm>
            <a:off x="2770138" y="2468545"/>
            <a:ext cx="364926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/>
              <a:t>“Liquid” state simulate both convective and conductive heat exchange inside the can. 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6539608A-EAFA-6061-97B3-9BE7EF0C766D}"/>
              </a:ext>
            </a:extLst>
          </p:cNvPr>
          <p:cNvSpPr txBox="1"/>
          <p:nvPr/>
        </p:nvSpPr>
        <p:spPr>
          <a:xfrm>
            <a:off x="94379" y="3750707"/>
            <a:ext cx="106512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i="1"/>
              <a:t>Since </a:t>
            </a:r>
            <a:r>
              <a:rPr lang="en-US" sz="1000" i="1"/>
              <a:t>we are solving fluid dynamics, we must specify the degree of viscosity of the product</a:t>
            </a:r>
            <a:endParaRPr lang="en-GB" sz="1000" i="1"/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84EFE261-7AE0-37F3-3EC6-5A24A0656B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2790" y="786320"/>
            <a:ext cx="2461778" cy="1338797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63138E6F-4B0C-A5CE-F22F-D68F5587B7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459306" y="3570109"/>
            <a:ext cx="2478682" cy="1401498"/>
          </a:xfrm>
          <a:prstGeom prst="rect">
            <a:avLst/>
          </a:prstGeom>
        </p:spPr>
      </p:pic>
      <p:pic>
        <p:nvPicPr>
          <p:cNvPr id="40" name="Immagine 39">
            <a:extLst>
              <a:ext uri="{FF2B5EF4-FFF2-40B4-BE49-F238E27FC236}">
                <a16:creationId xmlns:a16="http://schemas.microsoft.com/office/drawing/2014/main" id="{CED5F062-0F50-C6D5-272B-B26C13FE815F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743" b="11575"/>
          <a:stretch/>
        </p:blipFill>
        <p:spPr>
          <a:xfrm>
            <a:off x="6434638" y="2100632"/>
            <a:ext cx="2525167" cy="1469477"/>
          </a:xfrm>
          <a:prstGeom prst="rect">
            <a:avLst/>
          </a:prstGeom>
        </p:spPr>
      </p:pic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32574AE1-4123-FE83-199A-F712E08CD31D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5918354" y="1806331"/>
            <a:ext cx="551998" cy="326368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C0B0F5DC-C93C-995E-9889-D8F1AA4D7AFE}"/>
              </a:ext>
            </a:extLst>
          </p:cNvPr>
          <p:cNvSpPr txBox="1"/>
          <p:nvPr/>
        </p:nvSpPr>
        <p:spPr>
          <a:xfrm>
            <a:off x="2525411" y="4193048"/>
            <a:ext cx="24212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i="1"/>
              <a:t>Specify the type of handling to change the convection model: 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sz="1000" i="1"/>
              <a:t>Static=natural convection flow;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sz="1000" i="1"/>
              <a:t>Rotation=forced rotated flow;</a:t>
            </a:r>
          </a:p>
        </p:txBody>
      </p:sp>
      <p:cxnSp>
        <p:nvCxnSpPr>
          <p:cNvPr id="82" name="Connettore 2 81">
            <a:extLst>
              <a:ext uri="{FF2B5EF4-FFF2-40B4-BE49-F238E27FC236}">
                <a16:creationId xmlns:a16="http://schemas.microsoft.com/office/drawing/2014/main" id="{4D78A9B4-94A8-E0C9-EE97-F28AD5394340}"/>
              </a:ext>
            </a:extLst>
          </p:cNvPr>
          <p:cNvCxnSpPr>
            <a:cxnSpLocks/>
            <a:stCxn id="10" idx="3"/>
            <a:endCxn id="40" idx="1"/>
          </p:cNvCxnSpPr>
          <p:nvPr/>
        </p:nvCxnSpPr>
        <p:spPr>
          <a:xfrm flipV="1">
            <a:off x="4995886" y="2835371"/>
            <a:ext cx="1438752" cy="611549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74A8F88D-1432-AF13-7887-B8385C655E2F}"/>
              </a:ext>
            </a:extLst>
          </p:cNvPr>
          <p:cNvCxnSpPr>
            <a:cxnSpLocks/>
            <a:stCxn id="10" idx="3"/>
            <a:endCxn id="41" idx="1"/>
          </p:cNvCxnSpPr>
          <p:nvPr/>
        </p:nvCxnSpPr>
        <p:spPr>
          <a:xfrm>
            <a:off x="4995886" y="3446920"/>
            <a:ext cx="1460693" cy="823938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F37CB137-E123-11A5-26CB-87C61DDDD1D8}"/>
              </a:ext>
            </a:extLst>
          </p:cNvPr>
          <p:cNvGrpSpPr/>
          <p:nvPr/>
        </p:nvGrpSpPr>
        <p:grpSpPr>
          <a:xfrm>
            <a:off x="3974983" y="1915689"/>
            <a:ext cx="1943371" cy="434020"/>
            <a:chOff x="3974983" y="1915689"/>
            <a:chExt cx="1943371" cy="434020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E21D7240-E33E-1AA1-2101-64736AAB9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974983" y="1915689"/>
              <a:ext cx="1943371" cy="434020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12700">
              <a:solidFill>
                <a:srgbClr val="0000FF"/>
              </a:solidFill>
              <a:tailEnd type="triangle"/>
            </a:ln>
          </p:spPr>
        </p:pic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EDA240FA-6352-B246-AD23-C8EF5B66B024}"/>
                </a:ext>
              </a:extLst>
            </p:cNvPr>
            <p:cNvSpPr/>
            <p:nvPr/>
          </p:nvSpPr>
          <p:spPr>
            <a:xfrm>
              <a:off x="4119724" y="1955591"/>
              <a:ext cx="1512518" cy="125694"/>
            </a:xfrm>
            <a:prstGeom prst="rect">
              <a:avLst/>
            </a:prstGeom>
            <a:solidFill>
              <a:srgbClr val="DFE9F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FC50A345-120A-739C-D739-CA94E622E2E7}"/>
                </a:ext>
              </a:extLst>
            </p:cNvPr>
            <p:cNvSpPr/>
            <p:nvPr/>
          </p:nvSpPr>
          <p:spPr>
            <a:xfrm>
              <a:off x="4046331" y="1946597"/>
              <a:ext cx="1440000" cy="10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>
                  <a:solidFill>
                    <a:schemeClr val="tx1"/>
                  </a:solidFill>
                </a:rPr>
                <a:t>Physical state and handling</a:t>
              </a:r>
            </a:p>
          </p:txBody>
        </p:sp>
      </p:grp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49C04391-90D4-D18C-02A9-F1F20DAC214C}"/>
              </a:ext>
            </a:extLst>
          </p:cNvPr>
          <p:cNvGrpSpPr/>
          <p:nvPr/>
        </p:nvGrpSpPr>
        <p:grpSpPr>
          <a:xfrm>
            <a:off x="3046037" y="2870386"/>
            <a:ext cx="1949849" cy="1153067"/>
            <a:chOff x="3046037" y="2870386"/>
            <a:chExt cx="1949849" cy="1153067"/>
          </a:xfrm>
        </p:grpSpPr>
        <p:grpSp>
          <p:nvGrpSpPr>
            <p:cNvPr id="92" name="Gruppo 91">
              <a:extLst>
                <a:ext uri="{FF2B5EF4-FFF2-40B4-BE49-F238E27FC236}">
                  <a16:creationId xmlns:a16="http://schemas.microsoft.com/office/drawing/2014/main" id="{F88B93E0-646F-0770-747D-75FB76E70E77}"/>
                </a:ext>
              </a:extLst>
            </p:cNvPr>
            <p:cNvGrpSpPr/>
            <p:nvPr/>
          </p:nvGrpSpPr>
          <p:grpSpPr>
            <a:xfrm>
              <a:off x="3046037" y="2870386"/>
              <a:ext cx="1949849" cy="1153067"/>
              <a:chOff x="2831262" y="2885212"/>
              <a:chExt cx="1949849" cy="1153067"/>
            </a:xfrm>
          </p:grpSpPr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C762C9B7-54E9-1A80-4758-02D8CBFB50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2831262" y="2885212"/>
                <a:ext cx="1949849" cy="1153067"/>
              </a:xfrm>
              <a:prstGeom prst="rect">
                <a:avLst/>
              </a:prstGeom>
              <a:solidFill>
                <a:srgbClr val="92D050">
                  <a:alpha val="50000"/>
                </a:srgbClr>
              </a:solidFill>
              <a:ln w="12700">
                <a:solidFill>
                  <a:srgbClr val="0000FF"/>
                </a:solidFill>
                <a:tailEnd type="triangle"/>
              </a:ln>
            </p:spPr>
          </p:pic>
          <p:sp>
            <p:nvSpPr>
              <p:cNvPr id="75" name="Rettangolo 74">
                <a:extLst>
                  <a:ext uri="{FF2B5EF4-FFF2-40B4-BE49-F238E27FC236}">
                    <a16:creationId xmlns:a16="http://schemas.microsoft.com/office/drawing/2014/main" id="{CBCCF566-FF83-79BB-8591-E2B1FB8BA414}"/>
                  </a:ext>
                </a:extLst>
              </p:cNvPr>
              <p:cNvSpPr/>
              <p:nvPr/>
            </p:nvSpPr>
            <p:spPr>
              <a:xfrm>
                <a:off x="2866555" y="3306744"/>
                <a:ext cx="1886161" cy="196172"/>
              </a:xfrm>
              <a:prstGeom prst="rect">
                <a:avLst/>
              </a:prstGeom>
              <a:solidFill>
                <a:srgbClr val="00FFFF">
                  <a:alpha val="9804"/>
                </a:srgbClr>
              </a:solidFill>
              <a:ln>
                <a:solidFill>
                  <a:srgbClr val="00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ttangolo 77">
                <a:extLst>
                  <a:ext uri="{FF2B5EF4-FFF2-40B4-BE49-F238E27FC236}">
                    <a16:creationId xmlns:a16="http://schemas.microsoft.com/office/drawing/2014/main" id="{5C2989F9-2DC3-4AD4-DE58-57D14A20F31D}"/>
                  </a:ext>
                </a:extLst>
              </p:cNvPr>
              <p:cNvSpPr/>
              <p:nvPr/>
            </p:nvSpPr>
            <p:spPr>
              <a:xfrm>
                <a:off x="2864837" y="3672511"/>
                <a:ext cx="1886161" cy="196172"/>
              </a:xfrm>
              <a:prstGeom prst="rect">
                <a:avLst/>
              </a:prstGeom>
              <a:solidFill>
                <a:srgbClr val="00FFFF">
                  <a:alpha val="9804"/>
                </a:srgbClr>
              </a:solidFill>
              <a:ln>
                <a:solidFill>
                  <a:srgbClr val="00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Rettangolo 33">
              <a:extLst>
                <a:ext uri="{FF2B5EF4-FFF2-40B4-BE49-F238E27FC236}">
                  <a16:creationId xmlns:a16="http://schemas.microsoft.com/office/drawing/2014/main" id="{FAF9DECB-AFEE-61F5-D91C-2E2B27DA81CC}"/>
                </a:ext>
              </a:extLst>
            </p:cNvPr>
            <p:cNvSpPr/>
            <p:nvPr/>
          </p:nvSpPr>
          <p:spPr>
            <a:xfrm>
              <a:off x="3186212" y="2909913"/>
              <a:ext cx="1512518" cy="125694"/>
            </a:xfrm>
            <a:prstGeom prst="rect">
              <a:avLst/>
            </a:prstGeom>
            <a:solidFill>
              <a:srgbClr val="DFE9F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D034A291-FE83-AFD2-DE0B-23222A4B7EB4}"/>
                </a:ext>
              </a:extLst>
            </p:cNvPr>
            <p:cNvSpPr/>
            <p:nvPr/>
          </p:nvSpPr>
          <p:spPr>
            <a:xfrm>
              <a:off x="3112819" y="2900919"/>
              <a:ext cx="1440000" cy="10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>
                  <a:solidFill>
                    <a:schemeClr val="tx1"/>
                  </a:solidFill>
                </a:rPr>
                <a:t>Physical state and handling</a:t>
              </a:r>
            </a:p>
          </p:txBody>
        </p:sp>
      </p:grp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911AAC58-75D5-0932-B260-47BE48CE55F9}"/>
              </a:ext>
            </a:extLst>
          </p:cNvPr>
          <p:cNvCxnSpPr>
            <a:cxnSpLocks/>
            <a:stCxn id="78" idx="2"/>
            <a:endCxn id="14" idx="0"/>
          </p:cNvCxnSpPr>
          <p:nvPr/>
        </p:nvCxnSpPr>
        <p:spPr>
          <a:xfrm>
            <a:off x="4022693" y="3853857"/>
            <a:ext cx="1468997" cy="268202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FF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7BEBC176-7681-DAF6-4FA9-C5EC40543936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2124000" y="3390004"/>
            <a:ext cx="957330" cy="318345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FF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3BB2CDFD-EA28-0007-9E5E-2CD377D521A3}"/>
              </a:ext>
            </a:extLst>
          </p:cNvPr>
          <p:cNvCxnSpPr>
            <a:cxnSpLocks/>
            <a:stCxn id="27" idx="3"/>
            <a:endCxn id="9" idx="1"/>
          </p:cNvCxnSpPr>
          <p:nvPr/>
        </p:nvCxnSpPr>
        <p:spPr>
          <a:xfrm flipV="1">
            <a:off x="2464263" y="2132699"/>
            <a:ext cx="1510720" cy="115543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C1816B22-B931-38E9-3441-C9D74095913D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2464263" y="2248242"/>
            <a:ext cx="581774" cy="848363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7" name="Connettore diritto 56">
            <a:extLst>
              <a:ext uri="{FF2B5EF4-FFF2-40B4-BE49-F238E27FC236}">
                <a16:creationId xmlns:a16="http://schemas.microsoft.com/office/drawing/2014/main" id="{7F77DFE5-D1D2-23B3-BD93-6B81DE54F5A0}"/>
              </a:ext>
            </a:extLst>
          </p:cNvPr>
          <p:cNvCxnSpPr>
            <a:cxnSpLocks/>
          </p:cNvCxnSpPr>
          <p:nvPr/>
        </p:nvCxnSpPr>
        <p:spPr>
          <a:xfrm>
            <a:off x="2362200" y="3750707"/>
            <a:ext cx="0" cy="12428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ttangolo 18">
            <a:extLst>
              <a:ext uri="{FF2B5EF4-FFF2-40B4-BE49-F238E27FC236}">
                <a16:creationId xmlns:a16="http://schemas.microsoft.com/office/drawing/2014/main" id="{BF066C41-7D8B-B7E1-AF32-C9B8DF2BEF2B}"/>
              </a:ext>
            </a:extLst>
          </p:cNvPr>
          <p:cNvSpPr/>
          <p:nvPr/>
        </p:nvSpPr>
        <p:spPr>
          <a:xfrm>
            <a:off x="79375" y="720000"/>
            <a:ext cx="9018143" cy="4366351"/>
          </a:xfrm>
          <a:custGeom>
            <a:avLst/>
            <a:gdLst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9605 w 6669605"/>
              <a:gd name="connsiteY2" fmla="*/ 3847847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  <a:gd name="connsiteX0" fmla="*/ 0 w 6697885"/>
              <a:gd name="connsiteY0" fmla="*/ 0 h 3847847"/>
              <a:gd name="connsiteX1" fmla="*/ 6669605 w 6697885"/>
              <a:gd name="connsiteY1" fmla="*/ 0 h 3847847"/>
              <a:gd name="connsiteX2" fmla="*/ 6697885 w 6697885"/>
              <a:gd name="connsiteY2" fmla="*/ 3621603 h 3847847"/>
              <a:gd name="connsiteX3" fmla="*/ 0 w 6697885"/>
              <a:gd name="connsiteY3" fmla="*/ 3847847 h 3847847"/>
              <a:gd name="connsiteX4" fmla="*/ 0 w 6697885"/>
              <a:gd name="connsiteY4" fmla="*/ 0 h 3847847"/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0343 w 6669605"/>
              <a:gd name="connsiteY2" fmla="*/ 3846631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9605" h="3847847">
                <a:moveTo>
                  <a:pt x="0" y="0"/>
                </a:moveTo>
                <a:lnTo>
                  <a:pt x="6669605" y="0"/>
                </a:lnTo>
                <a:cubicBezTo>
                  <a:pt x="6666518" y="1282210"/>
                  <a:pt x="6663430" y="2564421"/>
                  <a:pt x="6660343" y="3846631"/>
                </a:cubicBezTo>
                <a:lnTo>
                  <a:pt x="0" y="38478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2FAE56C4-EDCC-B60D-C0D9-F7A87C178041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9D0E8ED5-E87A-A30F-6CEA-F2496C9180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588474E4-4B67-6AB3-98A1-5045EFEC3367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52FEBB0D-FFBE-91AC-4B18-372FDA56318D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24" name="Immagine 23">
                <a:extLst>
                  <a:ext uri="{FF2B5EF4-FFF2-40B4-BE49-F238E27FC236}">
                    <a16:creationId xmlns:a16="http://schemas.microsoft.com/office/drawing/2014/main" id="{E89F3061-C93E-5D1F-605A-087431FCF1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sp>
        <p:nvSpPr>
          <p:cNvPr id="7" name="Rettangolo 6">
            <a:extLst>
              <a:ext uri="{FF2B5EF4-FFF2-40B4-BE49-F238E27FC236}">
                <a16:creationId xmlns:a16="http://schemas.microsoft.com/office/drawing/2014/main" id="{8E4D91C9-76B2-6E37-B3FA-E6A006E96DB3}"/>
              </a:ext>
            </a:extLst>
          </p:cNvPr>
          <p:cNvSpPr/>
          <p:nvPr/>
        </p:nvSpPr>
        <p:spPr>
          <a:xfrm>
            <a:off x="358299" y="1311112"/>
            <a:ext cx="1710896" cy="163358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19257C1D-E60D-3AA3-604E-C8FC7C91148B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79375" y="1392792"/>
            <a:ext cx="278924" cy="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4758F98A-F77B-743A-B46F-0C107B081F3B}"/>
              </a:ext>
            </a:extLst>
          </p:cNvPr>
          <p:cNvCxnSpPr>
            <a:cxnSpLocks/>
            <a:stCxn id="7" idx="3"/>
            <a:endCxn id="20" idx="0"/>
          </p:cNvCxnSpPr>
          <p:nvPr/>
        </p:nvCxnSpPr>
        <p:spPr>
          <a:xfrm flipH="1">
            <a:off x="1384136" y="1392791"/>
            <a:ext cx="685059" cy="561739"/>
          </a:xfrm>
          <a:prstGeom prst="bentConnector4">
            <a:avLst>
              <a:gd name="adj1" fmla="val -33369"/>
              <a:gd name="adj2" fmla="val 5727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26">
            <a:extLst>
              <a:ext uri="{FF2B5EF4-FFF2-40B4-BE49-F238E27FC236}">
                <a16:creationId xmlns:a16="http://schemas.microsoft.com/office/drawing/2014/main" id="{EAA46614-5E11-B996-D4AC-6B6A508ED0C5}"/>
              </a:ext>
            </a:extLst>
          </p:cNvPr>
          <p:cNvSpPr/>
          <p:nvPr/>
        </p:nvSpPr>
        <p:spPr>
          <a:xfrm>
            <a:off x="1430321" y="2160954"/>
            <a:ext cx="1033942" cy="174576"/>
          </a:xfrm>
          <a:prstGeom prst="rect">
            <a:avLst/>
          </a:prstGeom>
          <a:solidFill>
            <a:srgbClr val="0000FF">
              <a:alpha val="10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FE8E6C89-CF23-0038-7839-0B4C04C47198}"/>
              </a:ext>
            </a:extLst>
          </p:cNvPr>
          <p:cNvSpPr txBox="1"/>
          <p:nvPr/>
        </p:nvSpPr>
        <p:spPr>
          <a:xfrm>
            <a:off x="243766" y="2423465"/>
            <a:ext cx="17374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>
                <a:solidFill>
                  <a:srgbClr val="0000FF"/>
                </a:solidFill>
              </a:rPr>
              <a:t>6) Choose an appropriate numerical approach</a:t>
            </a:r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AE05D467-3D40-F036-D8F9-5CA2CD33B18E}"/>
              </a:ext>
            </a:extLst>
          </p:cNvPr>
          <p:cNvGrpSpPr/>
          <p:nvPr/>
        </p:nvGrpSpPr>
        <p:grpSpPr>
          <a:xfrm>
            <a:off x="213273" y="1954530"/>
            <a:ext cx="2341726" cy="1418646"/>
            <a:chOff x="213273" y="1954530"/>
            <a:chExt cx="2341726" cy="1418646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22DD4F31-09C7-1557-20EB-D5224E2A58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 t="25036" r="73665" b="47539"/>
            <a:stretch/>
          </p:blipFill>
          <p:spPr>
            <a:xfrm>
              <a:off x="213273" y="1954530"/>
              <a:ext cx="2341726" cy="1418646"/>
            </a:xfrm>
            <a:prstGeom prst="rect">
              <a:avLst/>
            </a:prstGeom>
            <a:ln w="12700">
              <a:solidFill>
                <a:srgbClr val="00B0F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F746623F-E99D-1C3C-9A7B-9E06D0A1CBB3}"/>
                </a:ext>
              </a:extLst>
            </p:cNvPr>
            <p:cNvSpPr/>
            <p:nvPr/>
          </p:nvSpPr>
          <p:spPr>
            <a:xfrm>
              <a:off x="392482" y="1974938"/>
              <a:ext cx="1512518" cy="125694"/>
            </a:xfrm>
            <a:prstGeom prst="rect">
              <a:avLst/>
            </a:prstGeom>
            <a:solidFill>
              <a:srgbClr val="DFE9F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D006FB8A-0618-E0E2-7733-E07DB36BA682}"/>
                </a:ext>
              </a:extLst>
            </p:cNvPr>
            <p:cNvSpPr/>
            <p:nvPr/>
          </p:nvSpPr>
          <p:spPr>
            <a:xfrm>
              <a:off x="319089" y="1965944"/>
              <a:ext cx="1440000" cy="10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>
                  <a:solidFill>
                    <a:schemeClr val="tx1"/>
                  </a:solidFill>
                </a:rPr>
                <a:t>Physical state and handling</a:t>
              </a:r>
            </a:p>
          </p:txBody>
        </p:sp>
      </p:grp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E3039565-9BDF-82F2-BB8D-742C935525E2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Physical state</a:t>
            </a:r>
          </a:p>
        </p:txBody>
      </p: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59FF2A8F-A291-0C9D-9404-0534348FAF97}"/>
              </a:ext>
            </a:extLst>
          </p:cNvPr>
          <p:cNvSpPr txBox="1"/>
          <p:nvPr/>
        </p:nvSpPr>
        <p:spPr>
          <a:xfrm>
            <a:off x="2566598" y="931687"/>
            <a:ext cx="380100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 dirty="0"/>
              <a:t>Specify the </a:t>
            </a:r>
            <a:r>
              <a:rPr lang="en-GB" sz="1200" b="1" dirty="0"/>
              <a:t>physical state </a:t>
            </a:r>
            <a:r>
              <a:rPr lang="en-GB" sz="1200" dirty="0"/>
              <a:t>of the content. This will identify the </a:t>
            </a:r>
            <a:r>
              <a:rPr lang="en-GB" sz="1200" b="1" dirty="0"/>
              <a:t>numerical model </a:t>
            </a:r>
            <a:r>
              <a:rPr lang="en-GB" sz="1200" dirty="0"/>
              <a:t>for</a:t>
            </a:r>
            <a:r>
              <a:rPr lang="en-GB" sz="1200" b="1" dirty="0"/>
              <a:t> </a:t>
            </a:r>
            <a:r>
              <a:rPr lang="en-GB" sz="1200" dirty="0"/>
              <a:t>the </a:t>
            </a:r>
            <a:r>
              <a:rPr lang="en-GB" sz="1200" b="1" dirty="0"/>
              <a:t>heat penetration</a:t>
            </a:r>
            <a:r>
              <a:rPr lang="en-GB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3290765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77CB78-CA49-7FA2-5AAE-372E9E6B7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o 25">
            <a:extLst>
              <a:ext uri="{FF2B5EF4-FFF2-40B4-BE49-F238E27FC236}">
                <a16:creationId xmlns:a16="http://schemas.microsoft.com/office/drawing/2014/main" id="{FBCDC4DE-F6AC-B2A7-008F-040072928852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C30E34AD-1FAC-9410-4C36-263FA3016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630C6D46-FE21-3F2D-157F-DC39E331B739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7BBFB695-2BF4-EE1F-0D1D-31D39BE5E13F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24" name="Immagine 23">
                <a:extLst>
                  <a:ext uri="{FF2B5EF4-FFF2-40B4-BE49-F238E27FC236}">
                    <a16:creationId xmlns:a16="http://schemas.microsoft.com/office/drawing/2014/main" id="{3D254218-5A8E-95BF-6E2D-0156B29279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sp>
        <p:nvSpPr>
          <p:cNvPr id="7" name="Rettangolo 6">
            <a:extLst>
              <a:ext uri="{FF2B5EF4-FFF2-40B4-BE49-F238E27FC236}">
                <a16:creationId xmlns:a16="http://schemas.microsoft.com/office/drawing/2014/main" id="{DEBCC49C-D246-60BB-FF69-3101EB232269}"/>
              </a:ext>
            </a:extLst>
          </p:cNvPr>
          <p:cNvSpPr/>
          <p:nvPr/>
        </p:nvSpPr>
        <p:spPr>
          <a:xfrm>
            <a:off x="358299" y="1311112"/>
            <a:ext cx="1710896" cy="163358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ttangolo 47">
            <a:extLst>
              <a:ext uri="{FF2B5EF4-FFF2-40B4-BE49-F238E27FC236}">
                <a16:creationId xmlns:a16="http://schemas.microsoft.com/office/drawing/2014/main" id="{155CCB74-79F0-7D1E-01F2-1983C53613A6}"/>
              </a:ext>
            </a:extLst>
          </p:cNvPr>
          <p:cNvSpPr/>
          <p:nvPr/>
        </p:nvSpPr>
        <p:spPr>
          <a:xfrm>
            <a:off x="8771400" y="4781550"/>
            <a:ext cx="228600" cy="258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A98995C-E50F-8B7C-59E2-C34EAF4A3F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E46B76D2-1C4C-9B6B-A9C8-86A480AA0009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Physical state</a:t>
            </a:r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529A6EA1-B550-5BAA-DACB-61FAD0B9D70B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79375" y="1392792"/>
            <a:ext cx="278924" cy="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magine 10">
            <a:extLst>
              <a:ext uri="{FF2B5EF4-FFF2-40B4-BE49-F238E27FC236}">
                <a16:creationId xmlns:a16="http://schemas.microsoft.com/office/drawing/2014/main" id="{B277169E-DCBA-53AE-2D75-CCB99652A8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1346" y="3708349"/>
            <a:ext cx="979491" cy="118264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919ED0AB-5E07-AD3C-0160-88398AFD69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9130" y="4122059"/>
            <a:ext cx="1065120" cy="871462"/>
          </a:xfrm>
          <a:prstGeom prst="rect">
            <a:avLst/>
          </a:prstGeom>
        </p:spPr>
      </p:pic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CB1B6827-2E9D-ABCC-52B4-CE648859A921}"/>
              </a:ext>
            </a:extLst>
          </p:cNvPr>
          <p:cNvCxnSpPr>
            <a:cxnSpLocks/>
            <a:stCxn id="7" idx="3"/>
            <a:endCxn id="20" idx="0"/>
          </p:cNvCxnSpPr>
          <p:nvPr/>
        </p:nvCxnSpPr>
        <p:spPr>
          <a:xfrm flipH="1">
            <a:off x="1384136" y="1392791"/>
            <a:ext cx="685059" cy="561739"/>
          </a:xfrm>
          <a:prstGeom prst="bentConnector4">
            <a:avLst>
              <a:gd name="adj1" fmla="val -33369"/>
              <a:gd name="adj2" fmla="val 5727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0FCF4BEF-9A73-1634-BE62-380DE6CC6CC9}"/>
              </a:ext>
            </a:extLst>
          </p:cNvPr>
          <p:cNvSpPr txBox="1"/>
          <p:nvPr/>
        </p:nvSpPr>
        <p:spPr>
          <a:xfrm>
            <a:off x="2587861" y="1570456"/>
            <a:ext cx="380100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 “Solid” state simulate conductive heat exchange inside the can. 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E099D71F-6A1C-A285-8403-A5A6352C6A5E}"/>
              </a:ext>
            </a:extLst>
          </p:cNvPr>
          <p:cNvSpPr txBox="1"/>
          <p:nvPr/>
        </p:nvSpPr>
        <p:spPr>
          <a:xfrm>
            <a:off x="243766" y="2423465"/>
            <a:ext cx="17374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>
                <a:solidFill>
                  <a:srgbClr val="0000FF"/>
                </a:solidFill>
              </a:rPr>
              <a:t>6) Choose an appropriate numerical approach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A44B7148-348F-1C7E-359F-388940857490}"/>
              </a:ext>
            </a:extLst>
          </p:cNvPr>
          <p:cNvSpPr txBox="1"/>
          <p:nvPr/>
        </p:nvSpPr>
        <p:spPr>
          <a:xfrm>
            <a:off x="2770138" y="2468545"/>
            <a:ext cx="3649260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/>
              <a:t>“Liquid” state simulate both convective and conductive heat exchange inside the can. 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D99B6376-5B53-F657-10D5-8E769658C91E}"/>
              </a:ext>
            </a:extLst>
          </p:cNvPr>
          <p:cNvSpPr txBox="1"/>
          <p:nvPr/>
        </p:nvSpPr>
        <p:spPr>
          <a:xfrm>
            <a:off x="94379" y="3750707"/>
            <a:ext cx="106512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i="1"/>
              <a:t>Since </a:t>
            </a:r>
            <a:r>
              <a:rPr lang="en-US" sz="1000" i="1"/>
              <a:t>we are solving fluid dynamics, we must specify the degree of viscosity of the product</a:t>
            </a:r>
            <a:endParaRPr lang="en-GB" sz="1000" i="1"/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EF22072C-9EA2-96A5-A8D2-E2E66A82B0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2790" y="786320"/>
            <a:ext cx="2461778" cy="1338797"/>
          </a:xfrm>
          <a:prstGeom prst="rect">
            <a:avLst/>
          </a:prstGeom>
        </p:spPr>
      </p:pic>
      <p:pic>
        <p:nvPicPr>
          <p:cNvPr id="41" name="Immagine 40">
            <a:extLst>
              <a:ext uri="{FF2B5EF4-FFF2-40B4-BE49-F238E27FC236}">
                <a16:creationId xmlns:a16="http://schemas.microsoft.com/office/drawing/2014/main" id="{D21CC26A-E833-5833-1603-C15723AAA50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459306" y="3570109"/>
            <a:ext cx="2478682" cy="1401498"/>
          </a:xfrm>
          <a:prstGeom prst="rect">
            <a:avLst/>
          </a:prstGeom>
        </p:spPr>
      </p:pic>
      <p:pic>
        <p:nvPicPr>
          <p:cNvPr id="40" name="Immagine 39">
            <a:extLst>
              <a:ext uri="{FF2B5EF4-FFF2-40B4-BE49-F238E27FC236}">
                <a16:creationId xmlns:a16="http://schemas.microsoft.com/office/drawing/2014/main" id="{9A89DB9C-42DF-33FB-0F47-E56A00768595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743" b="11575"/>
          <a:stretch/>
        </p:blipFill>
        <p:spPr>
          <a:xfrm>
            <a:off x="6434638" y="2100632"/>
            <a:ext cx="2525167" cy="1469477"/>
          </a:xfrm>
          <a:prstGeom prst="rect">
            <a:avLst/>
          </a:prstGeom>
        </p:spPr>
      </p:pic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56645CB3-DB6A-2F93-ECAC-22B742696EC5}"/>
              </a:ext>
            </a:extLst>
          </p:cNvPr>
          <p:cNvSpPr txBox="1"/>
          <p:nvPr/>
        </p:nvSpPr>
        <p:spPr>
          <a:xfrm>
            <a:off x="2525411" y="4193048"/>
            <a:ext cx="24212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i="1"/>
              <a:t>Specify the type of handling to change the convection model: 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sz="1000" i="1"/>
              <a:t>Static=natural convection flow;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en-GB" sz="1000" i="1"/>
              <a:t>Rotation=forced rotated flow;</a:t>
            </a:r>
          </a:p>
        </p:txBody>
      </p:sp>
      <p:cxnSp>
        <p:nvCxnSpPr>
          <p:cNvPr id="82" name="Connettore 2 81">
            <a:extLst>
              <a:ext uri="{FF2B5EF4-FFF2-40B4-BE49-F238E27FC236}">
                <a16:creationId xmlns:a16="http://schemas.microsoft.com/office/drawing/2014/main" id="{2B11B5ED-C8F0-DBA9-3F95-E7BDED300626}"/>
              </a:ext>
            </a:extLst>
          </p:cNvPr>
          <p:cNvCxnSpPr>
            <a:cxnSpLocks/>
            <a:stCxn id="10" idx="3"/>
            <a:endCxn id="40" idx="1"/>
          </p:cNvCxnSpPr>
          <p:nvPr/>
        </p:nvCxnSpPr>
        <p:spPr>
          <a:xfrm flipV="1">
            <a:off x="4995886" y="2835371"/>
            <a:ext cx="1438752" cy="611549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D8B842C4-E057-DD11-3FEC-487189CB21DA}"/>
              </a:ext>
            </a:extLst>
          </p:cNvPr>
          <p:cNvCxnSpPr>
            <a:cxnSpLocks/>
            <a:stCxn id="10" idx="3"/>
            <a:endCxn id="41" idx="1"/>
          </p:cNvCxnSpPr>
          <p:nvPr/>
        </p:nvCxnSpPr>
        <p:spPr>
          <a:xfrm>
            <a:off x="4995886" y="3446920"/>
            <a:ext cx="1460693" cy="823938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FB42224F-937B-784E-D425-AA0193B911D1}"/>
              </a:ext>
            </a:extLst>
          </p:cNvPr>
          <p:cNvGrpSpPr/>
          <p:nvPr/>
        </p:nvGrpSpPr>
        <p:grpSpPr>
          <a:xfrm>
            <a:off x="3046037" y="2870386"/>
            <a:ext cx="1949849" cy="1153067"/>
            <a:chOff x="3046037" y="2870386"/>
            <a:chExt cx="1949849" cy="1153067"/>
          </a:xfrm>
        </p:grpSpPr>
        <p:grpSp>
          <p:nvGrpSpPr>
            <p:cNvPr id="92" name="Gruppo 91">
              <a:extLst>
                <a:ext uri="{FF2B5EF4-FFF2-40B4-BE49-F238E27FC236}">
                  <a16:creationId xmlns:a16="http://schemas.microsoft.com/office/drawing/2014/main" id="{E55E81AE-BD1F-DD43-5E92-9AD1E155EAA5}"/>
                </a:ext>
              </a:extLst>
            </p:cNvPr>
            <p:cNvGrpSpPr/>
            <p:nvPr/>
          </p:nvGrpSpPr>
          <p:grpSpPr>
            <a:xfrm>
              <a:off x="3046037" y="2870386"/>
              <a:ext cx="1949849" cy="1153067"/>
              <a:chOff x="2831262" y="2885212"/>
              <a:chExt cx="1949849" cy="1153067"/>
            </a:xfrm>
          </p:grpSpPr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B96B0B09-EF63-F11C-FFCF-8567712AC6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2831262" y="2885212"/>
                <a:ext cx="1949849" cy="1153067"/>
              </a:xfrm>
              <a:prstGeom prst="rect">
                <a:avLst/>
              </a:prstGeom>
              <a:solidFill>
                <a:srgbClr val="92D050">
                  <a:alpha val="50000"/>
                </a:srgbClr>
              </a:solidFill>
              <a:ln w="12700">
                <a:solidFill>
                  <a:srgbClr val="0000FF"/>
                </a:solidFill>
                <a:tailEnd type="triangle"/>
              </a:ln>
            </p:spPr>
          </p:pic>
          <p:sp>
            <p:nvSpPr>
              <p:cNvPr id="75" name="Rettangolo 74">
                <a:extLst>
                  <a:ext uri="{FF2B5EF4-FFF2-40B4-BE49-F238E27FC236}">
                    <a16:creationId xmlns:a16="http://schemas.microsoft.com/office/drawing/2014/main" id="{01464A95-A1BB-771B-E28C-8711AE578322}"/>
                  </a:ext>
                </a:extLst>
              </p:cNvPr>
              <p:cNvSpPr/>
              <p:nvPr/>
            </p:nvSpPr>
            <p:spPr>
              <a:xfrm>
                <a:off x="2866555" y="3306744"/>
                <a:ext cx="1886161" cy="196172"/>
              </a:xfrm>
              <a:prstGeom prst="rect">
                <a:avLst/>
              </a:prstGeom>
              <a:solidFill>
                <a:srgbClr val="00FFFF">
                  <a:alpha val="9804"/>
                </a:srgbClr>
              </a:solidFill>
              <a:ln>
                <a:solidFill>
                  <a:srgbClr val="00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ttangolo 77">
                <a:extLst>
                  <a:ext uri="{FF2B5EF4-FFF2-40B4-BE49-F238E27FC236}">
                    <a16:creationId xmlns:a16="http://schemas.microsoft.com/office/drawing/2014/main" id="{095751F7-9A5A-779B-86B6-65F6F2A3BE2B}"/>
                  </a:ext>
                </a:extLst>
              </p:cNvPr>
              <p:cNvSpPr/>
              <p:nvPr/>
            </p:nvSpPr>
            <p:spPr>
              <a:xfrm>
                <a:off x="2864837" y="3672511"/>
                <a:ext cx="1886161" cy="196172"/>
              </a:xfrm>
              <a:prstGeom prst="rect">
                <a:avLst/>
              </a:prstGeom>
              <a:solidFill>
                <a:srgbClr val="00FFFF">
                  <a:alpha val="9804"/>
                </a:srgbClr>
              </a:solidFill>
              <a:ln>
                <a:solidFill>
                  <a:srgbClr val="00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4" name="Rettangolo 33">
              <a:extLst>
                <a:ext uri="{FF2B5EF4-FFF2-40B4-BE49-F238E27FC236}">
                  <a16:creationId xmlns:a16="http://schemas.microsoft.com/office/drawing/2014/main" id="{6BD09C70-0705-320B-9A14-73EE46F68DE6}"/>
                </a:ext>
              </a:extLst>
            </p:cNvPr>
            <p:cNvSpPr/>
            <p:nvPr/>
          </p:nvSpPr>
          <p:spPr>
            <a:xfrm>
              <a:off x="3186212" y="2909913"/>
              <a:ext cx="1512518" cy="125694"/>
            </a:xfrm>
            <a:prstGeom prst="rect">
              <a:avLst/>
            </a:prstGeom>
            <a:solidFill>
              <a:srgbClr val="DFE9F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ADE13913-EA21-0BAC-3A34-BD1D83FEA16F}"/>
                </a:ext>
              </a:extLst>
            </p:cNvPr>
            <p:cNvSpPr/>
            <p:nvPr/>
          </p:nvSpPr>
          <p:spPr>
            <a:xfrm>
              <a:off x="3112819" y="2900919"/>
              <a:ext cx="1440000" cy="10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>
                  <a:solidFill>
                    <a:schemeClr val="tx1"/>
                  </a:solidFill>
                </a:rPr>
                <a:t>Physical state and handling</a:t>
              </a:r>
            </a:p>
          </p:txBody>
        </p:sp>
      </p:grp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149C1A3B-0758-5493-C685-56CD81EA8C82}"/>
              </a:ext>
            </a:extLst>
          </p:cNvPr>
          <p:cNvCxnSpPr>
            <a:cxnSpLocks/>
            <a:stCxn id="78" idx="2"/>
            <a:endCxn id="14" idx="0"/>
          </p:cNvCxnSpPr>
          <p:nvPr/>
        </p:nvCxnSpPr>
        <p:spPr>
          <a:xfrm>
            <a:off x="4022693" y="3853857"/>
            <a:ext cx="1468997" cy="268202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FF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7D00B84F-F045-8C0A-DE05-6D1D67C9FF3F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2124000" y="3390004"/>
            <a:ext cx="957330" cy="318345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FF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14D3C4EF-57F9-A2DA-7027-863A49EEDA23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2464263" y="2248242"/>
            <a:ext cx="581774" cy="848363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7" name="Connettore diritto 56">
            <a:extLst>
              <a:ext uri="{FF2B5EF4-FFF2-40B4-BE49-F238E27FC236}">
                <a16:creationId xmlns:a16="http://schemas.microsoft.com/office/drawing/2014/main" id="{E0C581AA-98F6-95FC-9AB0-6F054283952C}"/>
              </a:ext>
            </a:extLst>
          </p:cNvPr>
          <p:cNvCxnSpPr>
            <a:cxnSpLocks/>
          </p:cNvCxnSpPr>
          <p:nvPr/>
        </p:nvCxnSpPr>
        <p:spPr>
          <a:xfrm>
            <a:off x="2362200" y="3750707"/>
            <a:ext cx="0" cy="12428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ttangolo 18">
            <a:extLst>
              <a:ext uri="{FF2B5EF4-FFF2-40B4-BE49-F238E27FC236}">
                <a16:creationId xmlns:a16="http://schemas.microsoft.com/office/drawing/2014/main" id="{AD649B4D-46DF-6EB4-7765-7EC25FCFFD77}"/>
              </a:ext>
            </a:extLst>
          </p:cNvPr>
          <p:cNvSpPr/>
          <p:nvPr/>
        </p:nvSpPr>
        <p:spPr>
          <a:xfrm>
            <a:off x="79375" y="2153107"/>
            <a:ext cx="9018143" cy="2933244"/>
          </a:xfrm>
          <a:custGeom>
            <a:avLst/>
            <a:gdLst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9605 w 6669605"/>
              <a:gd name="connsiteY2" fmla="*/ 3847847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  <a:gd name="connsiteX0" fmla="*/ 0 w 6697885"/>
              <a:gd name="connsiteY0" fmla="*/ 0 h 3847847"/>
              <a:gd name="connsiteX1" fmla="*/ 6669605 w 6697885"/>
              <a:gd name="connsiteY1" fmla="*/ 0 h 3847847"/>
              <a:gd name="connsiteX2" fmla="*/ 6697885 w 6697885"/>
              <a:gd name="connsiteY2" fmla="*/ 3621603 h 3847847"/>
              <a:gd name="connsiteX3" fmla="*/ 0 w 6697885"/>
              <a:gd name="connsiteY3" fmla="*/ 3847847 h 3847847"/>
              <a:gd name="connsiteX4" fmla="*/ 0 w 6697885"/>
              <a:gd name="connsiteY4" fmla="*/ 0 h 3847847"/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0343 w 6669605"/>
              <a:gd name="connsiteY2" fmla="*/ 3846631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9605" h="3847847">
                <a:moveTo>
                  <a:pt x="0" y="0"/>
                </a:moveTo>
                <a:lnTo>
                  <a:pt x="6669605" y="0"/>
                </a:lnTo>
                <a:cubicBezTo>
                  <a:pt x="6666518" y="1282210"/>
                  <a:pt x="6663430" y="2564421"/>
                  <a:pt x="6660343" y="3846631"/>
                </a:cubicBezTo>
                <a:lnTo>
                  <a:pt x="0" y="38478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0F522BCC-26BF-591D-3EF2-0DAD4B5078CC}"/>
              </a:ext>
            </a:extLst>
          </p:cNvPr>
          <p:cNvGrpSpPr/>
          <p:nvPr/>
        </p:nvGrpSpPr>
        <p:grpSpPr>
          <a:xfrm>
            <a:off x="213273" y="1954530"/>
            <a:ext cx="2341726" cy="1418646"/>
            <a:chOff x="213273" y="1954530"/>
            <a:chExt cx="2341726" cy="1418646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C90F1AEA-DAAC-FA7B-26BC-075C0DC64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 t="25036" r="73665" b="47539"/>
            <a:stretch/>
          </p:blipFill>
          <p:spPr>
            <a:xfrm>
              <a:off x="213273" y="1954530"/>
              <a:ext cx="2341726" cy="1418646"/>
            </a:xfrm>
            <a:prstGeom prst="rect">
              <a:avLst/>
            </a:prstGeom>
            <a:ln w="12700">
              <a:solidFill>
                <a:srgbClr val="00B0F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CB702370-50D3-ED1A-4B7A-BDC5AD317D38}"/>
                </a:ext>
              </a:extLst>
            </p:cNvPr>
            <p:cNvSpPr/>
            <p:nvPr/>
          </p:nvSpPr>
          <p:spPr>
            <a:xfrm>
              <a:off x="392482" y="1974938"/>
              <a:ext cx="1512518" cy="125694"/>
            </a:xfrm>
            <a:prstGeom prst="rect">
              <a:avLst/>
            </a:prstGeom>
            <a:solidFill>
              <a:srgbClr val="DFE9F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2304CF63-FB64-1862-B992-1F5A6CA84D6E}"/>
                </a:ext>
              </a:extLst>
            </p:cNvPr>
            <p:cNvSpPr/>
            <p:nvPr/>
          </p:nvSpPr>
          <p:spPr>
            <a:xfrm>
              <a:off x="319089" y="1965944"/>
              <a:ext cx="1440000" cy="10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>
                  <a:solidFill>
                    <a:schemeClr val="tx1"/>
                  </a:solidFill>
                </a:rPr>
                <a:t>Physical state and handling</a:t>
              </a:r>
            </a:p>
          </p:txBody>
        </p:sp>
      </p:grpSp>
      <p:sp>
        <p:nvSpPr>
          <p:cNvPr id="27" name="Rettangolo 26">
            <a:extLst>
              <a:ext uri="{FF2B5EF4-FFF2-40B4-BE49-F238E27FC236}">
                <a16:creationId xmlns:a16="http://schemas.microsoft.com/office/drawing/2014/main" id="{C914B46D-209A-F203-064B-5AC5B3D7FD19}"/>
              </a:ext>
            </a:extLst>
          </p:cNvPr>
          <p:cNvSpPr/>
          <p:nvPr/>
        </p:nvSpPr>
        <p:spPr>
          <a:xfrm>
            <a:off x="1430321" y="2160954"/>
            <a:ext cx="1033942" cy="174576"/>
          </a:xfrm>
          <a:prstGeom prst="rect">
            <a:avLst/>
          </a:prstGeom>
          <a:solidFill>
            <a:srgbClr val="0000FF">
              <a:alpha val="10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882DF744-B815-CBAD-BA16-3A5C8DC10B3A}"/>
              </a:ext>
            </a:extLst>
          </p:cNvPr>
          <p:cNvCxnSpPr>
            <a:cxnSpLocks/>
            <a:stCxn id="27" idx="3"/>
            <a:endCxn id="9" idx="1"/>
          </p:cNvCxnSpPr>
          <p:nvPr/>
        </p:nvCxnSpPr>
        <p:spPr>
          <a:xfrm flipV="1">
            <a:off x="2464263" y="2132699"/>
            <a:ext cx="1510720" cy="115543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37656BBB-D541-814F-0453-90315684D1F1}"/>
              </a:ext>
            </a:extLst>
          </p:cNvPr>
          <p:cNvGrpSpPr/>
          <p:nvPr/>
        </p:nvGrpSpPr>
        <p:grpSpPr>
          <a:xfrm>
            <a:off x="3974983" y="1915689"/>
            <a:ext cx="1943371" cy="434020"/>
            <a:chOff x="3974983" y="1915689"/>
            <a:chExt cx="1943371" cy="434020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72AE3D83-E4A5-D96B-ACCB-FB0AB3DD58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974983" y="1915689"/>
              <a:ext cx="1943371" cy="434020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12700">
              <a:solidFill>
                <a:srgbClr val="0000FF"/>
              </a:solidFill>
              <a:tailEnd type="triangle"/>
            </a:ln>
          </p:spPr>
        </p:pic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052C30F5-8F7B-810B-368A-9A8F6549A095}"/>
                </a:ext>
              </a:extLst>
            </p:cNvPr>
            <p:cNvSpPr/>
            <p:nvPr/>
          </p:nvSpPr>
          <p:spPr>
            <a:xfrm>
              <a:off x="4119724" y="1955591"/>
              <a:ext cx="1512518" cy="125694"/>
            </a:xfrm>
            <a:prstGeom prst="rect">
              <a:avLst/>
            </a:prstGeom>
            <a:solidFill>
              <a:srgbClr val="DFE9F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B8219060-8F2F-8B02-E185-A0E33D93F400}"/>
                </a:ext>
              </a:extLst>
            </p:cNvPr>
            <p:cNvSpPr/>
            <p:nvPr/>
          </p:nvSpPr>
          <p:spPr>
            <a:xfrm>
              <a:off x="4046331" y="1946597"/>
              <a:ext cx="1440000" cy="10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>
                  <a:solidFill>
                    <a:schemeClr val="tx1"/>
                  </a:solidFill>
                </a:rPr>
                <a:t>Physical state and handling</a:t>
              </a:r>
            </a:p>
          </p:txBody>
        </p:sp>
      </p:grpSp>
      <p:pic>
        <p:nvPicPr>
          <p:cNvPr id="5" name="Immagine 4">
            <a:extLst>
              <a:ext uri="{FF2B5EF4-FFF2-40B4-BE49-F238E27FC236}">
                <a16:creationId xmlns:a16="http://schemas.microsoft.com/office/drawing/2014/main" id="{A557E53A-DD95-145A-AECB-A76ECE7050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71957" y="3008919"/>
            <a:ext cx="3692668" cy="2008196"/>
          </a:xfrm>
          <a:prstGeom prst="rect">
            <a:avLst/>
          </a:prstGeom>
        </p:spPr>
      </p:pic>
      <p:sp>
        <p:nvSpPr>
          <p:cNvPr id="16" name="Rettangolo 18">
            <a:extLst>
              <a:ext uri="{FF2B5EF4-FFF2-40B4-BE49-F238E27FC236}">
                <a16:creationId xmlns:a16="http://schemas.microsoft.com/office/drawing/2014/main" id="{E1FA4352-8225-78B2-6C44-7878B07281CF}"/>
              </a:ext>
            </a:extLst>
          </p:cNvPr>
          <p:cNvSpPr/>
          <p:nvPr/>
        </p:nvSpPr>
        <p:spPr>
          <a:xfrm>
            <a:off x="6361422" y="720001"/>
            <a:ext cx="2674232" cy="1470420"/>
          </a:xfrm>
          <a:custGeom>
            <a:avLst/>
            <a:gdLst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9605 w 6669605"/>
              <a:gd name="connsiteY2" fmla="*/ 3847847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  <a:gd name="connsiteX0" fmla="*/ 0 w 6697885"/>
              <a:gd name="connsiteY0" fmla="*/ 0 h 3847847"/>
              <a:gd name="connsiteX1" fmla="*/ 6669605 w 6697885"/>
              <a:gd name="connsiteY1" fmla="*/ 0 h 3847847"/>
              <a:gd name="connsiteX2" fmla="*/ 6697885 w 6697885"/>
              <a:gd name="connsiteY2" fmla="*/ 3621603 h 3847847"/>
              <a:gd name="connsiteX3" fmla="*/ 0 w 6697885"/>
              <a:gd name="connsiteY3" fmla="*/ 3847847 h 3847847"/>
              <a:gd name="connsiteX4" fmla="*/ 0 w 6697885"/>
              <a:gd name="connsiteY4" fmla="*/ 0 h 3847847"/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0343 w 6669605"/>
              <a:gd name="connsiteY2" fmla="*/ 3846631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9605" h="3847847">
                <a:moveTo>
                  <a:pt x="0" y="0"/>
                </a:moveTo>
                <a:lnTo>
                  <a:pt x="6669605" y="0"/>
                </a:lnTo>
                <a:cubicBezTo>
                  <a:pt x="6666518" y="1282210"/>
                  <a:pt x="6663430" y="2564421"/>
                  <a:pt x="6660343" y="3846631"/>
                </a:cubicBezTo>
                <a:lnTo>
                  <a:pt x="0" y="38478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Connettore a gomito 17">
            <a:extLst>
              <a:ext uri="{FF2B5EF4-FFF2-40B4-BE49-F238E27FC236}">
                <a16:creationId xmlns:a16="http://schemas.microsoft.com/office/drawing/2014/main" id="{2FC0C445-1645-93FD-2A75-B974CF5E5B22}"/>
              </a:ext>
            </a:extLst>
          </p:cNvPr>
          <p:cNvCxnSpPr>
            <a:stCxn id="9" idx="2"/>
            <a:endCxn id="5" idx="1"/>
          </p:cNvCxnSpPr>
          <p:nvPr/>
        </p:nvCxnSpPr>
        <p:spPr>
          <a:xfrm rot="16200000" flipH="1">
            <a:off x="4327659" y="2968719"/>
            <a:ext cx="1663308" cy="425288"/>
          </a:xfrm>
          <a:prstGeom prst="bentConnector2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E0AB7379-30CA-3B79-3D15-F2E96EA4C03D}"/>
              </a:ext>
            </a:extLst>
          </p:cNvPr>
          <p:cNvSpPr txBox="1"/>
          <p:nvPr/>
        </p:nvSpPr>
        <p:spPr>
          <a:xfrm>
            <a:off x="2566598" y="931687"/>
            <a:ext cx="380100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 dirty="0"/>
              <a:t>Specify the </a:t>
            </a:r>
            <a:r>
              <a:rPr lang="en-GB" sz="1200" b="1" dirty="0"/>
              <a:t>physical state </a:t>
            </a:r>
            <a:r>
              <a:rPr lang="en-GB" sz="1200" dirty="0"/>
              <a:t>of the content. This will identify the </a:t>
            </a:r>
            <a:r>
              <a:rPr lang="en-GB" sz="1200" b="1" dirty="0"/>
              <a:t>numerical model </a:t>
            </a:r>
            <a:r>
              <a:rPr lang="en-GB" sz="1200" dirty="0"/>
              <a:t>for</a:t>
            </a:r>
            <a:r>
              <a:rPr lang="en-GB" sz="1200" b="1" dirty="0"/>
              <a:t> </a:t>
            </a:r>
            <a:r>
              <a:rPr lang="en-GB" sz="1200" dirty="0"/>
              <a:t>the </a:t>
            </a:r>
            <a:r>
              <a:rPr lang="en-GB" sz="1200" b="1" dirty="0"/>
              <a:t>heat penetration</a:t>
            </a:r>
            <a:r>
              <a:rPr lang="en-GB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8686970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1532C-5185-0105-46FA-08F53E63D7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Connettore 2 27">
            <a:extLst>
              <a:ext uri="{FF2B5EF4-FFF2-40B4-BE49-F238E27FC236}">
                <a16:creationId xmlns:a16="http://schemas.microsoft.com/office/drawing/2014/main" id="{37B405A0-F003-F617-D57E-9324B72EE858}"/>
              </a:ext>
            </a:extLst>
          </p:cNvPr>
          <p:cNvCxnSpPr>
            <a:cxnSpLocks/>
            <a:stCxn id="27" idx="3"/>
            <a:endCxn id="9" idx="1"/>
          </p:cNvCxnSpPr>
          <p:nvPr/>
        </p:nvCxnSpPr>
        <p:spPr>
          <a:xfrm flipV="1">
            <a:off x="2464263" y="2132699"/>
            <a:ext cx="1510720" cy="115543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7" name="CasellaDiTesto 96">
            <a:extLst>
              <a:ext uri="{FF2B5EF4-FFF2-40B4-BE49-F238E27FC236}">
                <a16:creationId xmlns:a16="http://schemas.microsoft.com/office/drawing/2014/main" id="{0A84605A-6C05-F276-766D-3FB6E1A35414}"/>
              </a:ext>
            </a:extLst>
          </p:cNvPr>
          <p:cNvSpPr txBox="1"/>
          <p:nvPr/>
        </p:nvSpPr>
        <p:spPr>
          <a:xfrm>
            <a:off x="2566598" y="931687"/>
            <a:ext cx="3801007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GB" sz="1200"/>
              <a:t>Specify the </a:t>
            </a:r>
            <a:r>
              <a:rPr lang="en-GB" sz="1200" b="1"/>
              <a:t>physical state </a:t>
            </a:r>
            <a:r>
              <a:rPr lang="en-GB" sz="1200"/>
              <a:t>of the content. This will identify the </a:t>
            </a:r>
            <a:r>
              <a:rPr lang="en-GB" sz="1200" b="1"/>
              <a:t>numerical model </a:t>
            </a:r>
            <a:r>
              <a:rPr lang="en-GB" sz="1200"/>
              <a:t>for</a:t>
            </a:r>
            <a:r>
              <a:rPr lang="en-GB" sz="1200" b="1"/>
              <a:t> </a:t>
            </a:r>
            <a:r>
              <a:rPr lang="en-GB" sz="1200"/>
              <a:t>the </a:t>
            </a:r>
            <a:r>
              <a:rPr lang="en-GB" sz="1200" b="1"/>
              <a:t>heat exchange</a:t>
            </a:r>
            <a:r>
              <a:rPr lang="en-GB" sz="1200"/>
              <a:t>. </a:t>
            </a:r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D8AC5C61-86D3-A68B-D233-BB7CE3EA3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2790" y="786320"/>
            <a:ext cx="2461778" cy="1338797"/>
          </a:xfrm>
          <a:prstGeom prst="rect">
            <a:avLst/>
          </a:prstGeom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B8DC19A-F864-EFDA-8B20-A17DB065E1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E6E2B752-05D6-1884-8712-74679DEB0A99}"/>
              </a:ext>
            </a:extLst>
          </p:cNvPr>
          <p:cNvSpPr txBox="1"/>
          <p:nvPr/>
        </p:nvSpPr>
        <p:spPr>
          <a:xfrm>
            <a:off x="2587861" y="1570456"/>
            <a:ext cx="3801007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/>
              <a:t> “Solid” state simulate only a conductive heat exchange inside the can. </a:t>
            </a:r>
          </a:p>
        </p:txBody>
      </p:sp>
      <p:cxnSp>
        <p:nvCxnSpPr>
          <p:cNvPr id="51" name="Connettore 2 50">
            <a:extLst>
              <a:ext uri="{FF2B5EF4-FFF2-40B4-BE49-F238E27FC236}">
                <a16:creationId xmlns:a16="http://schemas.microsoft.com/office/drawing/2014/main" id="{942B044C-4355-242E-BA13-9C1469DF550A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5918354" y="1806331"/>
            <a:ext cx="551998" cy="326368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2F6D9EBD-4F2B-BB14-FD3B-21E263ACBF75}"/>
              </a:ext>
            </a:extLst>
          </p:cNvPr>
          <p:cNvGrpSpPr/>
          <p:nvPr/>
        </p:nvGrpSpPr>
        <p:grpSpPr>
          <a:xfrm>
            <a:off x="3974983" y="1915689"/>
            <a:ext cx="1943371" cy="434020"/>
            <a:chOff x="3974983" y="1915689"/>
            <a:chExt cx="1943371" cy="434020"/>
          </a:xfrm>
        </p:grpSpPr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DE388C32-DD04-D9D8-45EB-E99A08D540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74983" y="1915689"/>
              <a:ext cx="1943371" cy="434020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12700">
              <a:solidFill>
                <a:srgbClr val="0000FF"/>
              </a:solidFill>
              <a:tailEnd type="triangle"/>
            </a:ln>
          </p:spPr>
        </p:pic>
        <p:sp>
          <p:nvSpPr>
            <p:cNvPr id="31" name="Rettangolo 30">
              <a:extLst>
                <a:ext uri="{FF2B5EF4-FFF2-40B4-BE49-F238E27FC236}">
                  <a16:creationId xmlns:a16="http://schemas.microsoft.com/office/drawing/2014/main" id="{90372CA0-6F02-5798-C721-B5FAC91A4CE1}"/>
                </a:ext>
              </a:extLst>
            </p:cNvPr>
            <p:cNvSpPr/>
            <p:nvPr/>
          </p:nvSpPr>
          <p:spPr>
            <a:xfrm>
              <a:off x="4119724" y="1955591"/>
              <a:ext cx="1512518" cy="125694"/>
            </a:xfrm>
            <a:prstGeom prst="rect">
              <a:avLst/>
            </a:prstGeom>
            <a:solidFill>
              <a:srgbClr val="DFE9F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41FE58EB-8C9C-4934-5BD8-A058FA7874E6}"/>
                </a:ext>
              </a:extLst>
            </p:cNvPr>
            <p:cNvSpPr/>
            <p:nvPr/>
          </p:nvSpPr>
          <p:spPr>
            <a:xfrm>
              <a:off x="4046331" y="1946597"/>
              <a:ext cx="1440000" cy="10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>
                  <a:solidFill>
                    <a:schemeClr val="tx1"/>
                  </a:solidFill>
                </a:rPr>
                <a:t>Physical state and handling</a:t>
              </a:r>
            </a:p>
          </p:txBody>
        </p:sp>
      </p:grpSp>
      <p:sp>
        <p:nvSpPr>
          <p:cNvPr id="5" name="Rettangolo 18">
            <a:extLst>
              <a:ext uri="{FF2B5EF4-FFF2-40B4-BE49-F238E27FC236}">
                <a16:creationId xmlns:a16="http://schemas.microsoft.com/office/drawing/2014/main" id="{0F27DBB0-AAAA-EE38-4ADC-078C3E687F6C}"/>
              </a:ext>
            </a:extLst>
          </p:cNvPr>
          <p:cNvSpPr/>
          <p:nvPr/>
        </p:nvSpPr>
        <p:spPr>
          <a:xfrm>
            <a:off x="85696" y="662847"/>
            <a:ext cx="9018143" cy="1718260"/>
          </a:xfrm>
          <a:custGeom>
            <a:avLst/>
            <a:gdLst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9605 w 6669605"/>
              <a:gd name="connsiteY2" fmla="*/ 3847847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  <a:gd name="connsiteX0" fmla="*/ 0 w 6697885"/>
              <a:gd name="connsiteY0" fmla="*/ 0 h 3847847"/>
              <a:gd name="connsiteX1" fmla="*/ 6669605 w 6697885"/>
              <a:gd name="connsiteY1" fmla="*/ 0 h 3847847"/>
              <a:gd name="connsiteX2" fmla="*/ 6697885 w 6697885"/>
              <a:gd name="connsiteY2" fmla="*/ 3621603 h 3847847"/>
              <a:gd name="connsiteX3" fmla="*/ 0 w 6697885"/>
              <a:gd name="connsiteY3" fmla="*/ 3847847 h 3847847"/>
              <a:gd name="connsiteX4" fmla="*/ 0 w 6697885"/>
              <a:gd name="connsiteY4" fmla="*/ 0 h 3847847"/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0343 w 6669605"/>
              <a:gd name="connsiteY2" fmla="*/ 3846631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9605" h="3847847">
                <a:moveTo>
                  <a:pt x="0" y="0"/>
                </a:moveTo>
                <a:lnTo>
                  <a:pt x="6669605" y="0"/>
                </a:lnTo>
                <a:cubicBezTo>
                  <a:pt x="6666518" y="1282210"/>
                  <a:pt x="6663430" y="2564421"/>
                  <a:pt x="6660343" y="3846631"/>
                </a:cubicBezTo>
                <a:lnTo>
                  <a:pt x="0" y="38478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DA91BE5B-BDE8-354D-5A60-1DA03AFCCBE6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19" name="Immagine 18">
              <a:extLst>
                <a:ext uri="{FF2B5EF4-FFF2-40B4-BE49-F238E27FC236}">
                  <a16:creationId xmlns:a16="http://schemas.microsoft.com/office/drawing/2014/main" id="{326D7298-8E74-1C1D-D6F7-553A7E8BB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25" name="Gruppo 24">
              <a:extLst>
                <a:ext uri="{FF2B5EF4-FFF2-40B4-BE49-F238E27FC236}">
                  <a16:creationId xmlns:a16="http://schemas.microsoft.com/office/drawing/2014/main" id="{723131A6-178E-11D8-E191-F08AE63236E9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3823BD10-7648-1566-6FC7-58A04DDC1C89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24" name="Immagine 23">
                <a:extLst>
                  <a:ext uri="{FF2B5EF4-FFF2-40B4-BE49-F238E27FC236}">
                    <a16:creationId xmlns:a16="http://schemas.microsoft.com/office/drawing/2014/main" id="{CBAF965C-1281-7FD0-5DB1-BABEB65448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C57CFAD3-F1C1-1AEE-2606-5CA4BB6A0A89}"/>
              </a:ext>
            </a:extLst>
          </p:cNvPr>
          <p:cNvCxnSpPr>
            <a:cxnSpLocks/>
            <a:stCxn id="7" idx="3"/>
            <a:endCxn id="20" idx="0"/>
          </p:cNvCxnSpPr>
          <p:nvPr/>
        </p:nvCxnSpPr>
        <p:spPr>
          <a:xfrm flipH="1">
            <a:off x="1384136" y="1392791"/>
            <a:ext cx="685059" cy="561739"/>
          </a:xfrm>
          <a:prstGeom prst="bentConnector4">
            <a:avLst>
              <a:gd name="adj1" fmla="val -33369"/>
              <a:gd name="adj2" fmla="val 57270"/>
            </a:avLst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F97D6BC7-65CF-9ED3-40C5-7BDFEFCBF5DF}"/>
              </a:ext>
            </a:extLst>
          </p:cNvPr>
          <p:cNvGrpSpPr/>
          <p:nvPr/>
        </p:nvGrpSpPr>
        <p:grpSpPr>
          <a:xfrm>
            <a:off x="213273" y="1954530"/>
            <a:ext cx="2341726" cy="1418646"/>
            <a:chOff x="213273" y="1954530"/>
            <a:chExt cx="2341726" cy="1418646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AE7CF81E-AA1C-179F-0334-AF156F4943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t="25036" r="73665" b="47539"/>
            <a:stretch/>
          </p:blipFill>
          <p:spPr>
            <a:xfrm>
              <a:off x="213273" y="1954530"/>
              <a:ext cx="2341726" cy="1418646"/>
            </a:xfrm>
            <a:prstGeom prst="rect">
              <a:avLst/>
            </a:prstGeom>
            <a:ln w="12700">
              <a:solidFill>
                <a:srgbClr val="00B0F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142990F0-1863-6D92-2035-7FCDD8AA8889}"/>
                </a:ext>
              </a:extLst>
            </p:cNvPr>
            <p:cNvSpPr/>
            <p:nvPr/>
          </p:nvSpPr>
          <p:spPr>
            <a:xfrm>
              <a:off x="392482" y="1974938"/>
              <a:ext cx="1512518" cy="125694"/>
            </a:xfrm>
            <a:prstGeom prst="rect">
              <a:avLst/>
            </a:prstGeom>
            <a:solidFill>
              <a:srgbClr val="DFE9F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4" name="Rettangolo 3">
              <a:extLst>
                <a:ext uri="{FF2B5EF4-FFF2-40B4-BE49-F238E27FC236}">
                  <a16:creationId xmlns:a16="http://schemas.microsoft.com/office/drawing/2014/main" id="{10970376-3ED9-9A95-EF7B-667F0F0ADA43}"/>
                </a:ext>
              </a:extLst>
            </p:cNvPr>
            <p:cNvSpPr/>
            <p:nvPr/>
          </p:nvSpPr>
          <p:spPr>
            <a:xfrm>
              <a:off x="319089" y="1965944"/>
              <a:ext cx="1440000" cy="108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700">
                  <a:solidFill>
                    <a:schemeClr val="tx1"/>
                  </a:solidFill>
                </a:rPr>
                <a:t>Physical state and handling</a:t>
              </a:r>
            </a:p>
          </p:txBody>
        </p:sp>
      </p:grp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B64A0C08-CFD7-9904-9DE6-40174F43B55B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Physical state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0F927896-903B-5111-1D7A-9E4D130CF5AB}"/>
              </a:ext>
            </a:extLst>
          </p:cNvPr>
          <p:cNvSpPr/>
          <p:nvPr/>
        </p:nvSpPr>
        <p:spPr>
          <a:xfrm>
            <a:off x="358299" y="1311112"/>
            <a:ext cx="1710896" cy="163358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74EE431C-B8E6-FA92-29EC-05830A14DE58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79375" y="1392792"/>
            <a:ext cx="278924" cy="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ttangolo 18">
            <a:extLst>
              <a:ext uri="{FF2B5EF4-FFF2-40B4-BE49-F238E27FC236}">
                <a16:creationId xmlns:a16="http://schemas.microsoft.com/office/drawing/2014/main" id="{03D4C64B-DD9F-4C9D-1326-3BA7AF850D93}"/>
              </a:ext>
            </a:extLst>
          </p:cNvPr>
          <p:cNvSpPr/>
          <p:nvPr/>
        </p:nvSpPr>
        <p:spPr>
          <a:xfrm>
            <a:off x="6361422" y="720001"/>
            <a:ext cx="2674232" cy="1470420"/>
          </a:xfrm>
          <a:custGeom>
            <a:avLst/>
            <a:gdLst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9605 w 6669605"/>
              <a:gd name="connsiteY2" fmla="*/ 3847847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  <a:gd name="connsiteX0" fmla="*/ 0 w 6697885"/>
              <a:gd name="connsiteY0" fmla="*/ 0 h 3847847"/>
              <a:gd name="connsiteX1" fmla="*/ 6669605 w 6697885"/>
              <a:gd name="connsiteY1" fmla="*/ 0 h 3847847"/>
              <a:gd name="connsiteX2" fmla="*/ 6697885 w 6697885"/>
              <a:gd name="connsiteY2" fmla="*/ 3621603 h 3847847"/>
              <a:gd name="connsiteX3" fmla="*/ 0 w 6697885"/>
              <a:gd name="connsiteY3" fmla="*/ 3847847 h 3847847"/>
              <a:gd name="connsiteX4" fmla="*/ 0 w 6697885"/>
              <a:gd name="connsiteY4" fmla="*/ 0 h 3847847"/>
              <a:gd name="connsiteX0" fmla="*/ 0 w 6669605"/>
              <a:gd name="connsiteY0" fmla="*/ 0 h 3847847"/>
              <a:gd name="connsiteX1" fmla="*/ 6669605 w 6669605"/>
              <a:gd name="connsiteY1" fmla="*/ 0 h 3847847"/>
              <a:gd name="connsiteX2" fmla="*/ 6660343 w 6669605"/>
              <a:gd name="connsiteY2" fmla="*/ 3846631 h 3847847"/>
              <a:gd name="connsiteX3" fmla="*/ 0 w 6669605"/>
              <a:gd name="connsiteY3" fmla="*/ 3847847 h 3847847"/>
              <a:gd name="connsiteX4" fmla="*/ 0 w 6669605"/>
              <a:gd name="connsiteY4" fmla="*/ 0 h 384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9605" h="3847847">
                <a:moveTo>
                  <a:pt x="0" y="0"/>
                </a:moveTo>
                <a:lnTo>
                  <a:pt x="6669605" y="0"/>
                </a:lnTo>
                <a:cubicBezTo>
                  <a:pt x="6666518" y="1282210"/>
                  <a:pt x="6663430" y="2564421"/>
                  <a:pt x="6660343" y="3846631"/>
                </a:cubicBezTo>
                <a:lnTo>
                  <a:pt x="0" y="38478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97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Immagine 39">
            <a:extLst>
              <a:ext uri="{FF2B5EF4-FFF2-40B4-BE49-F238E27FC236}">
                <a16:creationId xmlns:a16="http://schemas.microsoft.com/office/drawing/2014/main" id="{1DFCE7FD-8595-66E8-3183-23D0B791C2B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1743" b="11575"/>
          <a:stretch/>
        </p:blipFill>
        <p:spPr>
          <a:xfrm>
            <a:off x="5311122" y="642234"/>
            <a:ext cx="3768476" cy="2193000"/>
          </a:xfrm>
          <a:prstGeom prst="rect">
            <a:avLst/>
          </a:prstGeom>
        </p:spPr>
      </p:pic>
      <p:sp>
        <p:nvSpPr>
          <p:cNvPr id="48" name="Rettangolo 47">
            <a:extLst>
              <a:ext uri="{FF2B5EF4-FFF2-40B4-BE49-F238E27FC236}">
                <a16:creationId xmlns:a16="http://schemas.microsoft.com/office/drawing/2014/main" id="{14ECB6F4-7B8D-F1EB-3B75-A828D618AF25}"/>
              </a:ext>
            </a:extLst>
          </p:cNvPr>
          <p:cNvSpPr/>
          <p:nvPr/>
        </p:nvSpPr>
        <p:spPr>
          <a:xfrm>
            <a:off x="8771400" y="4781550"/>
            <a:ext cx="228600" cy="2580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074F8F7B-2C43-263F-AAE2-CFABA2BB0EB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81346" y="3708349"/>
            <a:ext cx="979491" cy="1182646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32F5697C-7E97-10D4-449A-BAB5D028C95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63309" y="3389156"/>
            <a:ext cx="1065120" cy="871462"/>
          </a:xfrm>
          <a:prstGeom prst="rect">
            <a:avLst/>
          </a:prstGeom>
        </p:spPr>
      </p:pic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0C88469B-D0C9-7A8B-4DCF-4C7DC42B3051}"/>
              </a:ext>
            </a:extLst>
          </p:cNvPr>
          <p:cNvSpPr txBox="1"/>
          <p:nvPr/>
        </p:nvSpPr>
        <p:spPr>
          <a:xfrm>
            <a:off x="2921289" y="1209306"/>
            <a:ext cx="2356971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/>
              <a:t>“Liquid” state simulate convective heat exchange inside the can. 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46D8FCF3-A329-BEBA-E317-82EDB65B292D}"/>
              </a:ext>
            </a:extLst>
          </p:cNvPr>
          <p:cNvSpPr txBox="1"/>
          <p:nvPr/>
        </p:nvSpPr>
        <p:spPr>
          <a:xfrm>
            <a:off x="94379" y="3750707"/>
            <a:ext cx="106512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000" i="1"/>
              <a:t>Since </a:t>
            </a:r>
            <a:r>
              <a:rPr lang="en-US" sz="1000" i="1"/>
              <a:t>we are solving fluid dynamics, we must specify the degree of viscosity of the product</a:t>
            </a:r>
            <a:endParaRPr lang="en-GB" sz="1000" i="1"/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25560ACD-4D18-71E1-9F55-30A09698DEDA}"/>
              </a:ext>
            </a:extLst>
          </p:cNvPr>
          <p:cNvSpPr txBox="1"/>
          <p:nvPr/>
        </p:nvSpPr>
        <p:spPr>
          <a:xfrm>
            <a:off x="2509897" y="4321809"/>
            <a:ext cx="302233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i="1" dirty="0"/>
              <a:t>Specify the type of handling to change the convection model: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00" i="1" dirty="0"/>
              <a:t>Static=natural convection fluid flow;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GB" sz="1000" i="1" dirty="0"/>
              <a:t>Rotation=forced rotated fluid flow;</a:t>
            </a:r>
          </a:p>
        </p:txBody>
      </p:sp>
      <p:cxnSp>
        <p:nvCxnSpPr>
          <p:cNvPr id="82" name="Connettore 2 81">
            <a:extLst>
              <a:ext uri="{FF2B5EF4-FFF2-40B4-BE49-F238E27FC236}">
                <a16:creationId xmlns:a16="http://schemas.microsoft.com/office/drawing/2014/main" id="{C5A7566D-D6BC-5F39-9B86-536F445130A0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5002412" y="1922785"/>
            <a:ext cx="373324" cy="621895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F695B7B3-D830-65F2-93AD-E746BF7FC219}"/>
              </a:ext>
            </a:extLst>
          </p:cNvPr>
          <p:cNvCxnSpPr>
            <a:cxnSpLocks/>
            <a:stCxn id="10" idx="3"/>
            <a:endCxn id="41" idx="1"/>
          </p:cNvCxnSpPr>
          <p:nvPr/>
        </p:nvCxnSpPr>
        <p:spPr>
          <a:xfrm>
            <a:off x="5002412" y="2544680"/>
            <a:ext cx="397588" cy="1466061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92" name="Gruppo 91">
            <a:extLst>
              <a:ext uri="{FF2B5EF4-FFF2-40B4-BE49-F238E27FC236}">
                <a16:creationId xmlns:a16="http://schemas.microsoft.com/office/drawing/2014/main" id="{23B46818-CA78-630F-2033-6E152CB3345D}"/>
              </a:ext>
            </a:extLst>
          </p:cNvPr>
          <p:cNvGrpSpPr/>
          <p:nvPr/>
        </p:nvGrpSpPr>
        <p:grpSpPr>
          <a:xfrm>
            <a:off x="3038063" y="1953357"/>
            <a:ext cx="1964349" cy="1182646"/>
            <a:chOff x="2853873" y="2880632"/>
            <a:chExt cx="1964349" cy="1182646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AFB95A3E-6085-4FD9-2A8E-C7F3018EE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b="10586"/>
            <a:stretch/>
          </p:blipFill>
          <p:spPr>
            <a:xfrm>
              <a:off x="2853873" y="2880632"/>
              <a:ext cx="1964349" cy="1182646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 w="12700">
              <a:solidFill>
                <a:srgbClr val="0000FF"/>
              </a:solidFill>
              <a:tailEnd type="triangle"/>
            </a:ln>
          </p:spPr>
        </p:pic>
        <p:sp>
          <p:nvSpPr>
            <p:cNvPr id="75" name="Rettangolo 74">
              <a:extLst>
                <a:ext uri="{FF2B5EF4-FFF2-40B4-BE49-F238E27FC236}">
                  <a16:creationId xmlns:a16="http://schemas.microsoft.com/office/drawing/2014/main" id="{79A104A2-B762-4DA3-48B8-22CC55820B4C}"/>
                </a:ext>
              </a:extLst>
            </p:cNvPr>
            <p:cNvSpPr/>
            <p:nvPr/>
          </p:nvSpPr>
          <p:spPr>
            <a:xfrm>
              <a:off x="2884139" y="3315536"/>
              <a:ext cx="1886161" cy="196172"/>
            </a:xfrm>
            <a:prstGeom prst="rect">
              <a:avLst/>
            </a:prstGeom>
            <a:solidFill>
              <a:srgbClr val="00FFFF">
                <a:alpha val="9804"/>
              </a:srgbClr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Rettangolo 77">
              <a:extLst>
                <a:ext uri="{FF2B5EF4-FFF2-40B4-BE49-F238E27FC236}">
                  <a16:creationId xmlns:a16="http://schemas.microsoft.com/office/drawing/2014/main" id="{00883FD0-6B72-08AC-111E-65AC2355A4F8}"/>
                </a:ext>
              </a:extLst>
            </p:cNvPr>
            <p:cNvSpPr/>
            <p:nvPr/>
          </p:nvSpPr>
          <p:spPr>
            <a:xfrm>
              <a:off x="2872257" y="3681303"/>
              <a:ext cx="1924073" cy="196172"/>
            </a:xfrm>
            <a:prstGeom prst="rect">
              <a:avLst/>
            </a:prstGeom>
            <a:solidFill>
              <a:srgbClr val="00FFFF">
                <a:alpha val="9804"/>
              </a:srgbClr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2" name="Connettore 2 61">
            <a:extLst>
              <a:ext uri="{FF2B5EF4-FFF2-40B4-BE49-F238E27FC236}">
                <a16:creationId xmlns:a16="http://schemas.microsoft.com/office/drawing/2014/main" id="{60BF3C3C-73DC-65FA-275A-83B149E6E1A5}"/>
              </a:ext>
            </a:extLst>
          </p:cNvPr>
          <p:cNvCxnSpPr>
            <a:cxnSpLocks/>
            <a:stCxn id="78" idx="2"/>
          </p:cNvCxnSpPr>
          <p:nvPr/>
        </p:nvCxnSpPr>
        <p:spPr>
          <a:xfrm>
            <a:off x="4018484" y="2950200"/>
            <a:ext cx="0" cy="453484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FF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7" name="Connettore diritto 56">
            <a:extLst>
              <a:ext uri="{FF2B5EF4-FFF2-40B4-BE49-F238E27FC236}">
                <a16:creationId xmlns:a16="http://schemas.microsoft.com/office/drawing/2014/main" id="{B287CB05-1733-2A08-A473-FE8A12CBB8CA}"/>
              </a:ext>
            </a:extLst>
          </p:cNvPr>
          <p:cNvCxnSpPr>
            <a:cxnSpLocks/>
          </p:cNvCxnSpPr>
          <p:nvPr/>
        </p:nvCxnSpPr>
        <p:spPr>
          <a:xfrm>
            <a:off x="2362200" y="3750707"/>
            <a:ext cx="0" cy="12428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B667F1E8-D53B-75C2-C00B-E344AA9C42B7}"/>
              </a:ext>
            </a:extLst>
          </p:cNvPr>
          <p:cNvSpPr txBox="1"/>
          <p:nvPr/>
        </p:nvSpPr>
        <p:spPr>
          <a:xfrm>
            <a:off x="243766" y="2423465"/>
            <a:ext cx="17374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i="1">
                <a:solidFill>
                  <a:srgbClr val="0000FF"/>
                </a:solidFill>
              </a:rPr>
              <a:t>6) Choose an appropriate numerical approach</a:t>
            </a: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62AB6E14-1BD4-A5D1-9BE3-CE98A43FEA6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2011692" y="2486347"/>
            <a:ext cx="1056637" cy="1365006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FF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Rettangolo 26">
            <a:extLst>
              <a:ext uri="{FF2B5EF4-FFF2-40B4-BE49-F238E27FC236}">
                <a16:creationId xmlns:a16="http://schemas.microsoft.com/office/drawing/2014/main" id="{A3D722D0-BA0F-599E-BEFD-ABD78C3AA92A}"/>
              </a:ext>
            </a:extLst>
          </p:cNvPr>
          <p:cNvSpPr/>
          <p:nvPr/>
        </p:nvSpPr>
        <p:spPr>
          <a:xfrm>
            <a:off x="1430321" y="2160954"/>
            <a:ext cx="1033942" cy="174576"/>
          </a:xfrm>
          <a:prstGeom prst="rect">
            <a:avLst/>
          </a:prstGeom>
          <a:solidFill>
            <a:srgbClr val="0000FF">
              <a:alpha val="10000"/>
            </a:srgb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Connettore 2 41">
            <a:extLst>
              <a:ext uri="{FF2B5EF4-FFF2-40B4-BE49-F238E27FC236}">
                <a16:creationId xmlns:a16="http://schemas.microsoft.com/office/drawing/2014/main" id="{FA2549F3-BCA4-2F1A-AF6C-2806BE38ADD4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2464263" y="2248242"/>
            <a:ext cx="497357" cy="0"/>
          </a:xfrm>
          <a:prstGeom prst="straightConnector1">
            <a:avLst/>
          </a:prstGeom>
          <a:solidFill>
            <a:srgbClr val="92D050">
              <a:alpha val="50000"/>
            </a:srgbClr>
          </a:solidFill>
          <a:ln>
            <a:solidFill>
              <a:srgbClr val="0000FF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41" name="Immagine 40">
            <a:extLst>
              <a:ext uri="{FF2B5EF4-FFF2-40B4-BE49-F238E27FC236}">
                <a16:creationId xmlns:a16="http://schemas.microsoft.com/office/drawing/2014/main" id="{17C3A52D-D89B-C47B-DAA9-D12FDC901B3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5400000" y="2973468"/>
            <a:ext cx="3669030" cy="2074545"/>
          </a:xfrm>
          <a:prstGeom prst="rect">
            <a:avLst/>
          </a:prstGeom>
        </p:spPr>
      </p:pic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C911A869-38DE-C504-B919-BB84B0362C4E}"/>
              </a:ext>
            </a:extLst>
          </p:cNvPr>
          <p:cNvSpPr txBox="1"/>
          <p:nvPr/>
        </p:nvSpPr>
        <p:spPr>
          <a:xfrm>
            <a:off x="5278260" y="653717"/>
            <a:ext cx="1938176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/>
              <a:t>Natural </a:t>
            </a:r>
            <a:r>
              <a:rPr lang="it-IT" sz="1200" b="1" dirty="0" err="1"/>
              <a:t>convection</a:t>
            </a:r>
            <a:r>
              <a:rPr lang="it-IT" sz="1200" b="1" dirty="0"/>
              <a:t> </a:t>
            </a:r>
            <a:r>
              <a:rPr lang="it-IT" sz="1200" b="1" dirty="0" err="1"/>
              <a:t>heating</a:t>
            </a:r>
            <a:endParaRPr lang="it-IT" sz="1200" b="1" dirty="0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07DB38D4-123A-88ED-EC60-149D98A8A276}"/>
              </a:ext>
            </a:extLst>
          </p:cNvPr>
          <p:cNvSpPr txBox="1"/>
          <p:nvPr/>
        </p:nvSpPr>
        <p:spPr>
          <a:xfrm>
            <a:off x="5296339" y="2903896"/>
            <a:ext cx="1938176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err="1"/>
              <a:t>Forced</a:t>
            </a:r>
            <a:r>
              <a:rPr lang="it-IT" sz="1200" b="1" dirty="0"/>
              <a:t> </a:t>
            </a:r>
            <a:r>
              <a:rPr lang="it-IT" sz="1200" b="1" dirty="0" err="1"/>
              <a:t>convection</a:t>
            </a:r>
            <a:r>
              <a:rPr lang="it-IT" sz="1200" b="1" dirty="0"/>
              <a:t> </a:t>
            </a:r>
            <a:r>
              <a:rPr lang="it-IT" sz="1200" b="1" dirty="0" err="1"/>
              <a:t>heating</a:t>
            </a:r>
            <a:endParaRPr lang="it-IT" sz="1200" b="1" dirty="0"/>
          </a:p>
        </p:txBody>
      </p:sp>
    </p:spTree>
    <p:extLst>
      <p:ext uri="{BB962C8B-B14F-4D97-AF65-F5344CB8AC3E}">
        <p14:creationId xmlns:p14="http://schemas.microsoft.com/office/powerpoint/2010/main" val="1814196033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96A04A-88B2-D6C0-51DD-49A94A325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3">
            <a:extLst>
              <a:ext uri="{FF2B5EF4-FFF2-40B4-BE49-F238E27FC236}">
                <a16:creationId xmlns:a16="http://schemas.microsoft.com/office/drawing/2014/main" id="{53F18BFA-E48D-8F14-ED25-3B0A974ECD87}"/>
              </a:ext>
            </a:extLst>
          </p:cNvPr>
          <p:cNvGrpSpPr/>
          <p:nvPr/>
        </p:nvGrpSpPr>
        <p:grpSpPr>
          <a:xfrm>
            <a:off x="343247" y="1005513"/>
            <a:ext cx="1758810" cy="628073"/>
            <a:chOff x="343247" y="1005513"/>
            <a:chExt cx="1758810" cy="628073"/>
          </a:xfrm>
        </p:grpSpPr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4D4F00C4-482D-6869-8E30-CE8C24F0D6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16268" r="73531" b="67503"/>
            <a:stretch/>
          </p:blipFill>
          <p:spPr>
            <a:xfrm>
              <a:off x="343247" y="1005513"/>
              <a:ext cx="1758810" cy="628073"/>
            </a:xfrm>
            <a:prstGeom prst="rect">
              <a:avLst/>
            </a:prstGeom>
          </p:spPr>
        </p:pic>
        <p:grpSp>
          <p:nvGrpSpPr>
            <p:cNvPr id="6" name="Gruppo 5">
              <a:extLst>
                <a:ext uri="{FF2B5EF4-FFF2-40B4-BE49-F238E27FC236}">
                  <a16:creationId xmlns:a16="http://schemas.microsoft.com/office/drawing/2014/main" id="{BAD3F54B-CBAD-4AB5-380B-22909206E696}"/>
                </a:ext>
              </a:extLst>
            </p:cNvPr>
            <p:cNvGrpSpPr/>
            <p:nvPr/>
          </p:nvGrpSpPr>
          <p:grpSpPr>
            <a:xfrm>
              <a:off x="411786" y="1321593"/>
              <a:ext cx="1493214" cy="158300"/>
              <a:chOff x="411786" y="1321593"/>
              <a:chExt cx="1493214" cy="158300"/>
            </a:xfrm>
          </p:grpSpPr>
          <p:sp>
            <p:nvSpPr>
              <p:cNvPr id="9" name="Rettangolo 8">
                <a:extLst>
                  <a:ext uri="{FF2B5EF4-FFF2-40B4-BE49-F238E27FC236}">
                    <a16:creationId xmlns:a16="http://schemas.microsoft.com/office/drawing/2014/main" id="{648A9D94-1130-91D6-DC23-3EA1F4362CFC}"/>
                  </a:ext>
                </a:extLst>
              </p:cNvPr>
              <p:cNvSpPr/>
              <p:nvPr/>
            </p:nvSpPr>
            <p:spPr>
              <a:xfrm>
                <a:off x="465000" y="1342179"/>
                <a:ext cx="1440000" cy="108000"/>
              </a:xfrm>
              <a:prstGeom prst="rect">
                <a:avLst/>
              </a:prstGeom>
              <a:solidFill>
                <a:srgbClr val="DFE9F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7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0" name="Immagine 9">
                <a:extLst>
                  <a:ext uri="{FF2B5EF4-FFF2-40B4-BE49-F238E27FC236}">
                    <a16:creationId xmlns:a16="http://schemas.microsoft.com/office/drawing/2014/main" id="{1AB64213-B901-BF0D-5533-B87F40A2F6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r="19528"/>
              <a:stretch/>
            </p:blipFill>
            <p:spPr>
              <a:xfrm>
                <a:off x="411786" y="1321593"/>
                <a:ext cx="939488" cy="158300"/>
              </a:xfrm>
              <a:prstGeom prst="rect">
                <a:avLst/>
              </a:prstGeom>
            </p:spPr>
          </p:pic>
        </p:grpSp>
      </p:grp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5120CC77-AE8E-FAE0-F529-5103CB6ED2F9}"/>
              </a:ext>
            </a:extLst>
          </p:cNvPr>
          <p:cNvSpPr txBox="1"/>
          <p:nvPr/>
        </p:nvSpPr>
        <p:spPr>
          <a:xfrm>
            <a:off x="2566599" y="931687"/>
            <a:ext cx="2909436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/>
              <a:t>Specify the </a:t>
            </a:r>
            <a:r>
              <a:rPr lang="en-GB" sz="1200" b="1"/>
              <a:t>thermal cycle</a:t>
            </a:r>
            <a:r>
              <a:rPr lang="en-GB" sz="1200"/>
              <a:t>. Choose between “standard” or “user defined” mode. 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1025414-8D5E-B1D3-13A5-1FAAC0E01EF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8280" r="4271" b="33830"/>
          <a:stretch/>
        </p:blipFill>
        <p:spPr>
          <a:xfrm>
            <a:off x="241250" y="1946805"/>
            <a:ext cx="2220543" cy="1873151"/>
          </a:xfrm>
          <a:prstGeom prst="rect">
            <a:avLst/>
          </a:prstGeom>
          <a:ln w="12700"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CAE61EC-790C-AEB4-0FB9-58016D856C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13" name="Segnaposto testo 1">
            <a:extLst>
              <a:ext uri="{FF2B5EF4-FFF2-40B4-BE49-F238E27FC236}">
                <a16:creationId xmlns:a16="http://schemas.microsoft.com/office/drawing/2014/main" id="{12F8C517-C9F6-9DFE-21CE-5863709064A0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Thermal treatment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1D4CBD6F-65DB-26D7-5E6D-6A00F59066DF}"/>
              </a:ext>
            </a:extLst>
          </p:cNvPr>
          <p:cNvSpPr/>
          <p:nvPr/>
        </p:nvSpPr>
        <p:spPr>
          <a:xfrm>
            <a:off x="358299" y="1463512"/>
            <a:ext cx="1710896" cy="163358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0A52DA54-6549-BEB8-797C-5F2BF01D6399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79375" y="1545192"/>
            <a:ext cx="278924" cy="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a gomito 11">
            <a:extLst>
              <a:ext uri="{FF2B5EF4-FFF2-40B4-BE49-F238E27FC236}">
                <a16:creationId xmlns:a16="http://schemas.microsoft.com/office/drawing/2014/main" id="{D8C99E7E-07AA-39BE-9E21-914911C9F42D}"/>
              </a:ext>
            </a:extLst>
          </p:cNvPr>
          <p:cNvCxnSpPr>
            <a:cxnSpLocks/>
            <a:stCxn id="7" idx="3"/>
            <a:endCxn id="2" idx="0"/>
          </p:cNvCxnSpPr>
          <p:nvPr/>
        </p:nvCxnSpPr>
        <p:spPr>
          <a:xfrm flipH="1">
            <a:off x="1351522" y="1545191"/>
            <a:ext cx="717673" cy="401614"/>
          </a:xfrm>
          <a:prstGeom prst="bentConnector4">
            <a:avLst>
              <a:gd name="adj1" fmla="val -31853"/>
              <a:gd name="adj2" fmla="val 60169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magine 20">
            <a:extLst>
              <a:ext uri="{FF2B5EF4-FFF2-40B4-BE49-F238E27FC236}">
                <a16:creationId xmlns:a16="http://schemas.microsoft.com/office/drawing/2014/main" id="{82D74CE5-7FE3-1DFC-9715-1F5CD4FE91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2309" y="1672436"/>
            <a:ext cx="1895930" cy="602445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1AADBD0F-91A3-B767-99DB-A4403695FE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0295" y="3306095"/>
            <a:ext cx="1890024" cy="602445"/>
          </a:xfrm>
          <a:prstGeom prst="rect">
            <a:avLst/>
          </a:prstGeom>
          <a:ln w="12700">
            <a:solidFill>
              <a:srgbClr val="C00000"/>
            </a:solidFill>
          </a:ln>
        </p:spPr>
      </p:pic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BD52E150-5847-AAD9-19D4-FE50CE53C395}"/>
              </a:ext>
            </a:extLst>
          </p:cNvPr>
          <p:cNvCxnSpPr>
            <a:cxnSpLocks/>
            <a:stCxn id="31" idx="3"/>
            <a:endCxn id="21" idx="1"/>
          </p:cNvCxnSpPr>
          <p:nvPr/>
        </p:nvCxnSpPr>
        <p:spPr>
          <a:xfrm flipV="1">
            <a:off x="2421212" y="1973659"/>
            <a:ext cx="861097" cy="485735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>
            <a:extLst>
              <a:ext uri="{FF2B5EF4-FFF2-40B4-BE49-F238E27FC236}">
                <a16:creationId xmlns:a16="http://schemas.microsoft.com/office/drawing/2014/main" id="{8625E54F-ECA9-2D03-1EF2-6F78E9DEDA09}"/>
              </a:ext>
            </a:extLst>
          </p:cNvPr>
          <p:cNvCxnSpPr>
            <a:cxnSpLocks/>
            <a:stCxn id="31" idx="3"/>
            <a:endCxn id="22" idx="1"/>
          </p:cNvCxnSpPr>
          <p:nvPr/>
        </p:nvCxnSpPr>
        <p:spPr>
          <a:xfrm>
            <a:off x="2421212" y="2459394"/>
            <a:ext cx="889083" cy="1147924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5A3CF457-6D5A-E93D-6251-48F505712EEA}"/>
              </a:ext>
            </a:extLst>
          </p:cNvPr>
          <p:cNvGrpSpPr/>
          <p:nvPr/>
        </p:nvGrpSpPr>
        <p:grpSpPr>
          <a:xfrm>
            <a:off x="5634573" y="1162519"/>
            <a:ext cx="3334947" cy="1613513"/>
            <a:chOff x="5586244" y="1272306"/>
            <a:chExt cx="3334947" cy="1613513"/>
          </a:xfrm>
        </p:grpSpPr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988D2143-DB52-82F8-A651-C67F9BFD1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586244" y="1272306"/>
              <a:ext cx="3334947" cy="161351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5848CC7A-7B3C-C380-E523-876FD89243B1}"/>
                </a:ext>
              </a:extLst>
            </p:cNvPr>
            <p:cNvSpPr txBox="1"/>
            <p:nvPr/>
          </p:nvSpPr>
          <p:spPr>
            <a:xfrm>
              <a:off x="6843700" y="1622728"/>
              <a:ext cx="12209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 dirty="0"/>
                <a:t>* Standard thermal treatment graph</a:t>
              </a:r>
            </a:p>
          </p:txBody>
        </p:sp>
      </p:grpSp>
      <p:sp>
        <p:nvSpPr>
          <p:cNvPr id="31" name="Rettangolo 30">
            <a:extLst>
              <a:ext uri="{FF2B5EF4-FFF2-40B4-BE49-F238E27FC236}">
                <a16:creationId xmlns:a16="http://schemas.microsoft.com/office/drawing/2014/main" id="{0B3D5134-44A6-147B-C2C0-9ED8DF584B21}"/>
              </a:ext>
            </a:extLst>
          </p:cNvPr>
          <p:cNvSpPr/>
          <p:nvPr/>
        </p:nvSpPr>
        <p:spPr>
          <a:xfrm>
            <a:off x="1321041" y="2362757"/>
            <a:ext cx="1100171" cy="193274"/>
          </a:xfrm>
          <a:prstGeom prst="rect">
            <a:avLst/>
          </a:prstGeom>
          <a:solidFill>
            <a:srgbClr val="C00000">
              <a:alpha val="10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Connettore a gomito 38">
            <a:extLst>
              <a:ext uri="{FF2B5EF4-FFF2-40B4-BE49-F238E27FC236}">
                <a16:creationId xmlns:a16="http://schemas.microsoft.com/office/drawing/2014/main" id="{7852E4AF-2897-279E-9ED1-0DB717FE1AB6}"/>
              </a:ext>
            </a:extLst>
          </p:cNvPr>
          <p:cNvCxnSpPr>
            <a:cxnSpLocks/>
            <a:stCxn id="21" idx="3"/>
            <a:endCxn id="25" idx="1"/>
          </p:cNvCxnSpPr>
          <p:nvPr/>
        </p:nvCxnSpPr>
        <p:spPr>
          <a:xfrm flipV="1">
            <a:off x="5178239" y="1969276"/>
            <a:ext cx="456334" cy="4383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5A1B817F-C7E9-8B5E-83E7-80E854FC5589}"/>
              </a:ext>
            </a:extLst>
          </p:cNvPr>
          <p:cNvSpPr txBox="1"/>
          <p:nvPr/>
        </p:nvSpPr>
        <p:spPr>
          <a:xfrm>
            <a:off x="3062989" y="2422236"/>
            <a:ext cx="3042291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i="1" dirty="0"/>
              <a:t>In the “standard” treatment setting, we need to set the limit values of the thermal profile, and the app will create the curve as in the plot above.</a:t>
            </a:r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CC851B38-18C8-F422-D18A-E94AA0F4E34C}"/>
              </a:ext>
            </a:extLst>
          </p:cNvPr>
          <p:cNvSpPr txBox="1"/>
          <p:nvPr/>
        </p:nvSpPr>
        <p:spPr>
          <a:xfrm>
            <a:off x="285538" y="2587781"/>
            <a:ext cx="14248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i="1">
                <a:solidFill>
                  <a:srgbClr val="0000FF"/>
                </a:solidFill>
              </a:rPr>
              <a:t>7) </a:t>
            </a:r>
            <a:r>
              <a:rPr lang="it-IT" sz="1100" b="1" i="1" err="1">
                <a:solidFill>
                  <a:srgbClr val="0000FF"/>
                </a:solidFill>
              </a:rPr>
              <a:t>Choose</a:t>
            </a:r>
            <a:r>
              <a:rPr lang="it-IT" sz="1100" b="1" i="1">
                <a:solidFill>
                  <a:srgbClr val="0000FF"/>
                </a:solidFill>
              </a:rPr>
              <a:t> a </a:t>
            </a:r>
            <a:r>
              <a:rPr lang="it-IT" sz="1100" b="1" i="1" err="1">
                <a:solidFill>
                  <a:srgbClr val="0000FF"/>
                </a:solidFill>
              </a:rPr>
              <a:t>thermal</a:t>
            </a:r>
            <a:r>
              <a:rPr lang="it-IT" sz="1100" b="1" i="1">
                <a:solidFill>
                  <a:srgbClr val="0000FF"/>
                </a:solidFill>
              </a:rPr>
              <a:t> treatment.</a:t>
            </a:r>
            <a:endParaRPr lang="en-US" sz="1100" b="1" i="1">
              <a:solidFill>
                <a:srgbClr val="0000FF"/>
              </a:solidFill>
            </a:endParaRPr>
          </a:p>
        </p:txBody>
      </p:sp>
      <p:sp>
        <p:nvSpPr>
          <p:cNvPr id="58" name="CasellaDiTesto 57">
            <a:extLst>
              <a:ext uri="{FF2B5EF4-FFF2-40B4-BE49-F238E27FC236}">
                <a16:creationId xmlns:a16="http://schemas.microsoft.com/office/drawing/2014/main" id="{49DA8FF6-7D35-BF0A-2573-064125547A58}"/>
              </a:ext>
            </a:extLst>
          </p:cNvPr>
          <p:cNvSpPr txBox="1"/>
          <p:nvPr/>
        </p:nvSpPr>
        <p:spPr>
          <a:xfrm>
            <a:off x="241250" y="3834670"/>
            <a:ext cx="22205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i="1">
                <a:solidFill>
                  <a:srgbClr val="0000FF"/>
                </a:solidFill>
              </a:rPr>
              <a:t>8) </a:t>
            </a:r>
            <a:r>
              <a:rPr lang="it-IT" sz="1100" b="1" i="1" err="1">
                <a:solidFill>
                  <a:srgbClr val="0000FF"/>
                </a:solidFill>
              </a:rPr>
              <a:t>Specify</a:t>
            </a:r>
            <a:r>
              <a:rPr lang="it-IT" sz="1100" b="1" i="1">
                <a:solidFill>
                  <a:srgbClr val="0000FF"/>
                </a:solidFill>
              </a:rPr>
              <a:t> the </a:t>
            </a:r>
            <a:r>
              <a:rPr lang="it-IT" sz="1100" b="1" i="1" err="1">
                <a:solidFill>
                  <a:srgbClr val="0000FF"/>
                </a:solidFill>
              </a:rPr>
              <a:t>characteristics</a:t>
            </a:r>
            <a:r>
              <a:rPr lang="it-IT" sz="1100" b="1" i="1">
                <a:solidFill>
                  <a:srgbClr val="0000FF"/>
                </a:solidFill>
              </a:rPr>
              <a:t> of the </a:t>
            </a:r>
            <a:r>
              <a:rPr lang="it-IT" sz="1100" b="1" i="1" err="1">
                <a:solidFill>
                  <a:srgbClr val="0000FF"/>
                </a:solidFill>
              </a:rPr>
              <a:t>bacterium</a:t>
            </a:r>
            <a:r>
              <a:rPr lang="it-IT" sz="1100" b="1" i="1">
                <a:solidFill>
                  <a:srgbClr val="0000FF"/>
                </a:solidFill>
              </a:rPr>
              <a:t> </a:t>
            </a:r>
            <a:r>
              <a:rPr lang="it-IT" sz="1100" b="1" i="1" err="1">
                <a:solidFill>
                  <a:srgbClr val="0000FF"/>
                </a:solidFill>
              </a:rPr>
              <a:t>we</a:t>
            </a:r>
            <a:r>
              <a:rPr lang="it-IT" sz="1100" b="1" i="1">
                <a:solidFill>
                  <a:srgbClr val="0000FF"/>
                </a:solidFill>
              </a:rPr>
              <a:t> </a:t>
            </a:r>
            <a:r>
              <a:rPr lang="it-IT" sz="1100" b="1" i="1" err="1">
                <a:solidFill>
                  <a:srgbClr val="0000FF"/>
                </a:solidFill>
              </a:rPr>
              <a:t>want</a:t>
            </a:r>
            <a:r>
              <a:rPr lang="it-IT" sz="1100" b="1" i="1">
                <a:solidFill>
                  <a:srgbClr val="0000FF"/>
                </a:solidFill>
              </a:rPr>
              <a:t> to </a:t>
            </a:r>
            <a:r>
              <a:rPr lang="it-IT" sz="1100" b="1" i="1" err="1">
                <a:solidFill>
                  <a:srgbClr val="0000FF"/>
                </a:solidFill>
              </a:rPr>
              <a:t>neutralize</a:t>
            </a:r>
            <a:r>
              <a:rPr lang="it-IT" sz="1100" b="1" i="1">
                <a:solidFill>
                  <a:srgbClr val="0000FF"/>
                </a:solidFill>
              </a:rPr>
              <a:t>.</a:t>
            </a:r>
            <a:endParaRPr lang="en-US" sz="1100" b="1" i="1">
              <a:solidFill>
                <a:srgbClr val="0000FF"/>
              </a:solidFill>
            </a:endParaRP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6B112ABF-CA29-0E3D-5F5F-6516B13C4A86}"/>
              </a:ext>
            </a:extLst>
          </p:cNvPr>
          <p:cNvSpPr txBox="1"/>
          <p:nvPr/>
        </p:nvSpPr>
        <p:spPr>
          <a:xfrm>
            <a:off x="3062989" y="4149775"/>
            <a:ext cx="2421048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i="1"/>
              <a:t>Use the “user defined” setting to import a particular thermal curve. In this case, we need only specify the duration time of the three step of the treatment.</a:t>
            </a:r>
          </a:p>
        </p:txBody>
      </p:sp>
      <p:cxnSp>
        <p:nvCxnSpPr>
          <p:cNvPr id="66" name="Connettore diritto 65">
            <a:extLst>
              <a:ext uri="{FF2B5EF4-FFF2-40B4-BE49-F238E27FC236}">
                <a16:creationId xmlns:a16="http://schemas.microsoft.com/office/drawing/2014/main" id="{A7A3562D-88EF-BA99-BFF0-A7DEA465051A}"/>
              </a:ext>
            </a:extLst>
          </p:cNvPr>
          <p:cNvCxnSpPr/>
          <p:nvPr/>
        </p:nvCxnSpPr>
        <p:spPr>
          <a:xfrm>
            <a:off x="3124200" y="3097119"/>
            <a:ext cx="577855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Connettore a gomito 83">
            <a:extLst>
              <a:ext uri="{FF2B5EF4-FFF2-40B4-BE49-F238E27FC236}">
                <a16:creationId xmlns:a16="http://schemas.microsoft.com/office/drawing/2014/main" id="{9DC8D6CB-59B2-23C6-477C-A6DF0FC5939C}"/>
              </a:ext>
            </a:extLst>
          </p:cNvPr>
          <p:cNvCxnSpPr>
            <a:cxnSpLocks/>
            <a:stCxn id="22" idx="3"/>
            <a:endCxn id="67" idx="1"/>
          </p:cNvCxnSpPr>
          <p:nvPr/>
        </p:nvCxnSpPr>
        <p:spPr>
          <a:xfrm>
            <a:off x="5200319" y="3607318"/>
            <a:ext cx="661343" cy="565043"/>
          </a:xfrm>
          <a:prstGeom prst="bentConnector3">
            <a:avLst>
              <a:gd name="adj1" fmla="val 50000"/>
            </a:avLst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87E3CEC9-5915-5266-1E37-174A559025C3}"/>
              </a:ext>
            </a:extLst>
          </p:cNvPr>
          <p:cNvGrpSpPr/>
          <p:nvPr/>
        </p:nvGrpSpPr>
        <p:grpSpPr>
          <a:xfrm>
            <a:off x="5861662" y="3118623"/>
            <a:ext cx="3107858" cy="1917681"/>
            <a:chOff x="5861662" y="3176289"/>
            <a:chExt cx="3107858" cy="1917681"/>
          </a:xfrm>
        </p:grpSpPr>
        <p:pic>
          <p:nvPicPr>
            <p:cNvPr id="67" name="Immagine 66">
              <a:extLst>
                <a:ext uri="{FF2B5EF4-FFF2-40B4-BE49-F238E27FC236}">
                  <a16:creationId xmlns:a16="http://schemas.microsoft.com/office/drawing/2014/main" id="{E3E5B15D-C306-A7CB-B046-C9DA14D361F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1662" y="3366083"/>
              <a:ext cx="3107858" cy="1727887"/>
            </a:xfrm>
            <a:prstGeom prst="rect">
              <a:avLst/>
            </a:prstGeom>
          </p:spPr>
        </p:pic>
        <p:sp>
          <p:nvSpPr>
            <p:cNvPr id="71" name="CasellaDiTesto 70">
              <a:extLst>
                <a:ext uri="{FF2B5EF4-FFF2-40B4-BE49-F238E27FC236}">
                  <a16:creationId xmlns:a16="http://schemas.microsoft.com/office/drawing/2014/main" id="{A71A448E-8C00-1037-DB7A-F00AC8A1C7A8}"/>
                </a:ext>
              </a:extLst>
            </p:cNvPr>
            <p:cNvSpPr txBox="1"/>
            <p:nvPr/>
          </p:nvSpPr>
          <p:spPr>
            <a:xfrm>
              <a:off x="6606540" y="3190679"/>
              <a:ext cx="76014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i="1"/>
                <a:t>Sterilization</a:t>
              </a:r>
            </a:p>
          </p:txBody>
        </p:sp>
        <p:cxnSp>
          <p:nvCxnSpPr>
            <p:cNvPr id="76" name="Connettore diritto 75">
              <a:extLst>
                <a:ext uri="{FF2B5EF4-FFF2-40B4-BE49-F238E27FC236}">
                  <a16:creationId xmlns:a16="http://schemas.microsoft.com/office/drawing/2014/main" id="{09773672-C221-ABAE-785F-5CDB8F2A3914}"/>
                </a:ext>
              </a:extLst>
            </p:cNvPr>
            <p:cNvCxnSpPr>
              <a:cxnSpLocks/>
            </p:cNvCxnSpPr>
            <p:nvPr/>
          </p:nvCxnSpPr>
          <p:spPr>
            <a:xfrm>
              <a:off x="6629400" y="3366083"/>
              <a:ext cx="0" cy="144843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Connettore diritto 76">
              <a:extLst>
                <a:ext uri="{FF2B5EF4-FFF2-40B4-BE49-F238E27FC236}">
                  <a16:creationId xmlns:a16="http://schemas.microsoft.com/office/drawing/2014/main" id="{C02E6655-12D4-08E2-DB73-D1B66E1EDD8E}"/>
                </a:ext>
              </a:extLst>
            </p:cNvPr>
            <p:cNvCxnSpPr>
              <a:cxnSpLocks/>
            </p:cNvCxnSpPr>
            <p:nvPr/>
          </p:nvCxnSpPr>
          <p:spPr>
            <a:xfrm>
              <a:off x="7315200" y="3363271"/>
              <a:ext cx="0" cy="144843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nettore 2 77">
              <a:extLst>
                <a:ext uri="{FF2B5EF4-FFF2-40B4-BE49-F238E27FC236}">
                  <a16:creationId xmlns:a16="http://schemas.microsoft.com/office/drawing/2014/main" id="{ECDAE4F6-6716-C448-08B5-F1F6C0BFAFBF}"/>
                </a:ext>
              </a:extLst>
            </p:cNvPr>
            <p:cNvCxnSpPr/>
            <p:nvPr/>
          </p:nvCxnSpPr>
          <p:spPr>
            <a:xfrm>
              <a:off x="6229662" y="3459828"/>
              <a:ext cx="376878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Connettore 2 78">
              <a:extLst>
                <a:ext uri="{FF2B5EF4-FFF2-40B4-BE49-F238E27FC236}">
                  <a16:creationId xmlns:a16="http://schemas.microsoft.com/office/drawing/2014/main" id="{DFF06D9B-B373-389C-726C-99D3E4BD7A92}"/>
                </a:ext>
              </a:extLst>
            </p:cNvPr>
            <p:cNvCxnSpPr>
              <a:cxnSpLocks/>
            </p:cNvCxnSpPr>
            <p:nvPr/>
          </p:nvCxnSpPr>
          <p:spPr>
            <a:xfrm>
              <a:off x="6671239" y="3452208"/>
              <a:ext cx="58879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ttore 2 79">
              <a:extLst>
                <a:ext uri="{FF2B5EF4-FFF2-40B4-BE49-F238E27FC236}">
                  <a16:creationId xmlns:a16="http://schemas.microsoft.com/office/drawing/2014/main" id="{68693496-BCA5-69FB-86AC-5F9B53CCA4F6}"/>
                </a:ext>
              </a:extLst>
            </p:cNvPr>
            <p:cNvCxnSpPr>
              <a:cxnSpLocks/>
            </p:cNvCxnSpPr>
            <p:nvPr/>
          </p:nvCxnSpPr>
          <p:spPr>
            <a:xfrm>
              <a:off x="7382273" y="3452208"/>
              <a:ext cx="1427122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CasellaDiTesto 80">
              <a:extLst>
                <a:ext uri="{FF2B5EF4-FFF2-40B4-BE49-F238E27FC236}">
                  <a16:creationId xmlns:a16="http://schemas.microsoft.com/office/drawing/2014/main" id="{749AFD83-EC9E-E4C2-BDFB-1422737EA7F6}"/>
                </a:ext>
              </a:extLst>
            </p:cNvPr>
            <p:cNvSpPr txBox="1"/>
            <p:nvPr/>
          </p:nvSpPr>
          <p:spPr>
            <a:xfrm>
              <a:off x="6122133" y="3190679"/>
              <a:ext cx="56457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i="1"/>
                <a:t>Heating</a:t>
              </a:r>
            </a:p>
          </p:txBody>
        </p:sp>
        <p:sp>
          <p:nvSpPr>
            <p:cNvPr id="82" name="CasellaDiTesto 81">
              <a:extLst>
                <a:ext uri="{FF2B5EF4-FFF2-40B4-BE49-F238E27FC236}">
                  <a16:creationId xmlns:a16="http://schemas.microsoft.com/office/drawing/2014/main" id="{5956DF7B-1D5A-BCB3-3D9A-39FC88EDE412}"/>
                </a:ext>
              </a:extLst>
            </p:cNvPr>
            <p:cNvSpPr txBox="1"/>
            <p:nvPr/>
          </p:nvSpPr>
          <p:spPr>
            <a:xfrm>
              <a:off x="7838940" y="3176289"/>
              <a:ext cx="54534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i="1"/>
                <a:t>Cooling</a:t>
              </a:r>
            </a:p>
          </p:txBody>
        </p:sp>
        <p:cxnSp>
          <p:nvCxnSpPr>
            <p:cNvPr id="83" name="Connettore diritto 82">
              <a:extLst>
                <a:ext uri="{FF2B5EF4-FFF2-40B4-BE49-F238E27FC236}">
                  <a16:creationId xmlns:a16="http://schemas.microsoft.com/office/drawing/2014/main" id="{7C795DA5-DAC9-E055-1BB1-2043D23726DA}"/>
                </a:ext>
              </a:extLst>
            </p:cNvPr>
            <p:cNvCxnSpPr>
              <a:cxnSpLocks/>
            </p:cNvCxnSpPr>
            <p:nvPr/>
          </p:nvCxnSpPr>
          <p:spPr>
            <a:xfrm>
              <a:off x="8839200" y="3329178"/>
              <a:ext cx="0" cy="144843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CasellaDiTesto 92">
              <a:extLst>
                <a:ext uri="{FF2B5EF4-FFF2-40B4-BE49-F238E27FC236}">
                  <a16:creationId xmlns:a16="http://schemas.microsoft.com/office/drawing/2014/main" id="{550F1134-DDF7-9532-50C7-A693E44C5645}"/>
                </a:ext>
              </a:extLst>
            </p:cNvPr>
            <p:cNvSpPr txBox="1"/>
            <p:nvPr/>
          </p:nvSpPr>
          <p:spPr>
            <a:xfrm>
              <a:off x="7587321" y="3507854"/>
              <a:ext cx="122097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i="1"/>
                <a:t>* imported thermal treatment graph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1357695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C06DC5-CC52-2088-5292-3344E797C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uppo 58">
            <a:extLst>
              <a:ext uri="{FF2B5EF4-FFF2-40B4-BE49-F238E27FC236}">
                <a16:creationId xmlns:a16="http://schemas.microsoft.com/office/drawing/2014/main" id="{DC073C30-D0EF-2534-02CE-2028E18ECD82}"/>
              </a:ext>
            </a:extLst>
          </p:cNvPr>
          <p:cNvGrpSpPr/>
          <p:nvPr/>
        </p:nvGrpSpPr>
        <p:grpSpPr>
          <a:xfrm>
            <a:off x="152400" y="1139436"/>
            <a:ext cx="6615749" cy="3860064"/>
            <a:chOff x="152400" y="1139436"/>
            <a:chExt cx="6615749" cy="3860064"/>
          </a:xfrm>
        </p:grpSpPr>
        <p:grpSp>
          <p:nvGrpSpPr>
            <p:cNvPr id="40" name="Gruppo 39">
              <a:extLst>
                <a:ext uri="{FF2B5EF4-FFF2-40B4-BE49-F238E27FC236}">
                  <a16:creationId xmlns:a16="http://schemas.microsoft.com/office/drawing/2014/main" id="{F70EE4DD-E86F-B13A-77ED-125084C1531E}"/>
                </a:ext>
              </a:extLst>
            </p:cNvPr>
            <p:cNvGrpSpPr/>
            <p:nvPr/>
          </p:nvGrpSpPr>
          <p:grpSpPr>
            <a:xfrm>
              <a:off x="152400" y="1139436"/>
              <a:ext cx="6615749" cy="3860064"/>
              <a:chOff x="152400" y="1139436"/>
              <a:chExt cx="6615749" cy="3860064"/>
            </a:xfrm>
          </p:grpSpPr>
          <p:grpSp>
            <p:nvGrpSpPr>
              <p:cNvPr id="15" name="Gruppo 14">
                <a:extLst>
                  <a:ext uri="{FF2B5EF4-FFF2-40B4-BE49-F238E27FC236}">
                    <a16:creationId xmlns:a16="http://schemas.microsoft.com/office/drawing/2014/main" id="{A30E1AC8-10B3-EEBE-6B2C-EDE9824E58FB}"/>
                  </a:ext>
                </a:extLst>
              </p:cNvPr>
              <p:cNvGrpSpPr/>
              <p:nvPr/>
            </p:nvGrpSpPr>
            <p:grpSpPr>
              <a:xfrm>
                <a:off x="152400" y="1139436"/>
                <a:ext cx="6615749" cy="3860064"/>
                <a:chOff x="649511" y="1010609"/>
                <a:chExt cx="6615749" cy="3860064"/>
              </a:xfrm>
            </p:grpSpPr>
            <p:pic>
              <p:nvPicPr>
                <p:cNvPr id="44" name="Immagine 43">
                  <a:extLst>
                    <a:ext uri="{FF2B5EF4-FFF2-40B4-BE49-F238E27FC236}">
                      <a16:creationId xmlns:a16="http://schemas.microsoft.com/office/drawing/2014/main" id="{DE8287E0-A43D-7EC3-6DF1-901EC3B4FC2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/>
              </p:blipFill>
              <p:spPr>
                <a:xfrm>
                  <a:off x="649511" y="1010609"/>
                  <a:ext cx="6615749" cy="3860064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grpSp>
              <p:nvGrpSpPr>
                <p:cNvPr id="8" name="Gruppo 7">
                  <a:extLst>
                    <a:ext uri="{FF2B5EF4-FFF2-40B4-BE49-F238E27FC236}">
                      <a16:creationId xmlns:a16="http://schemas.microsoft.com/office/drawing/2014/main" id="{66B86BE7-A867-0B3D-D83E-203EB4BB76BC}"/>
                    </a:ext>
                  </a:extLst>
                </p:cNvPr>
                <p:cNvGrpSpPr/>
                <p:nvPr/>
              </p:nvGrpSpPr>
              <p:grpSpPr>
                <a:xfrm>
                  <a:off x="715159" y="1954825"/>
                  <a:ext cx="1493214" cy="158300"/>
                  <a:chOff x="411786" y="1321593"/>
                  <a:chExt cx="1493214" cy="158300"/>
                </a:xfrm>
              </p:grpSpPr>
              <p:sp>
                <p:nvSpPr>
                  <p:cNvPr id="13" name="Rettangolo 12">
                    <a:extLst>
                      <a:ext uri="{FF2B5EF4-FFF2-40B4-BE49-F238E27FC236}">
                        <a16:creationId xmlns:a16="http://schemas.microsoft.com/office/drawing/2014/main" id="{18EF792C-DFEC-0B51-6FB1-711E07A162A3}"/>
                      </a:ext>
                    </a:extLst>
                  </p:cNvPr>
                  <p:cNvSpPr/>
                  <p:nvPr/>
                </p:nvSpPr>
                <p:spPr>
                  <a:xfrm>
                    <a:off x="465000" y="1342179"/>
                    <a:ext cx="1440000" cy="108000"/>
                  </a:xfrm>
                  <a:prstGeom prst="rect">
                    <a:avLst/>
                  </a:prstGeom>
                  <a:solidFill>
                    <a:srgbClr val="DFE9F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US" sz="700">
                      <a:solidFill>
                        <a:schemeClr val="tx1"/>
                      </a:solidFill>
                    </a:endParaRPr>
                  </a:p>
                </p:txBody>
              </p:sp>
              <p:pic>
                <p:nvPicPr>
                  <p:cNvPr id="14" name="Immagine 13">
                    <a:extLst>
                      <a:ext uri="{FF2B5EF4-FFF2-40B4-BE49-F238E27FC236}">
                        <a16:creationId xmlns:a16="http://schemas.microsoft.com/office/drawing/2014/main" id="{426549E5-0C95-DC08-6A67-14AA50AC0D5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rcRect r="19528"/>
                  <a:stretch/>
                </p:blipFill>
                <p:spPr>
                  <a:xfrm>
                    <a:off x="411786" y="1321593"/>
                    <a:ext cx="939488" cy="158300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</p:grpSp>
          </p:grpSp>
          <p:pic>
            <p:nvPicPr>
              <p:cNvPr id="35" name="Immagine 34">
                <a:extLst>
                  <a:ext uri="{FF2B5EF4-FFF2-40B4-BE49-F238E27FC236}">
                    <a16:creationId xmlns:a16="http://schemas.microsoft.com/office/drawing/2014/main" id="{C23A6C35-8063-00AE-73D1-D96559E90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94483" t="50434" r="2061" b="45623"/>
              <a:stretch/>
            </p:blipFill>
            <p:spPr>
              <a:xfrm>
                <a:off x="6400800" y="2863981"/>
                <a:ext cx="228600" cy="152199"/>
              </a:xfrm>
              <a:prstGeom prst="rect">
                <a:avLst/>
              </a:prstGeom>
            </p:spPr>
          </p:pic>
        </p:grpSp>
        <p:pic>
          <p:nvPicPr>
            <p:cNvPr id="58" name="Immagine 57">
              <a:extLst>
                <a:ext uri="{FF2B5EF4-FFF2-40B4-BE49-F238E27FC236}">
                  <a16:creationId xmlns:a16="http://schemas.microsoft.com/office/drawing/2014/main" id="{95DD3249-A03D-8C92-BFDB-5681B21B7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163"/>
            <a:stretch/>
          </p:blipFill>
          <p:spPr>
            <a:xfrm>
              <a:off x="2120798" y="1749444"/>
              <a:ext cx="3312310" cy="3249180"/>
            </a:xfrm>
            <a:prstGeom prst="rect">
              <a:avLst/>
            </a:prstGeom>
          </p:spPr>
        </p:pic>
      </p:grp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C366885-13C9-C786-B42B-B5092A81863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DBFAEDF7-2211-DBF4-06E3-8270D78442D6}"/>
              </a:ext>
            </a:extLst>
          </p:cNvPr>
          <p:cNvSpPr txBox="1"/>
          <p:nvPr/>
        </p:nvSpPr>
        <p:spPr>
          <a:xfrm>
            <a:off x="7086600" y="2905746"/>
            <a:ext cx="1913400" cy="9387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100" b="1" i="1">
                <a:solidFill>
                  <a:srgbClr val="0000FF"/>
                </a:solidFill>
              </a:rPr>
              <a:t>9) </a:t>
            </a:r>
            <a:r>
              <a:rPr lang="en-US" sz="1100" b="1" i="1">
                <a:solidFill>
                  <a:srgbClr val="0000FF"/>
                </a:solidFill>
              </a:rPr>
              <a:t>Fill</a:t>
            </a:r>
            <a:r>
              <a:rPr lang="it-IT" sz="1100" b="1" i="1">
                <a:solidFill>
                  <a:srgbClr val="0000FF"/>
                </a:solidFill>
              </a:rPr>
              <a:t> the test information </a:t>
            </a:r>
            <a:r>
              <a:rPr lang="en-US" sz="1100" b="1" i="1">
                <a:solidFill>
                  <a:srgbClr val="0000FF"/>
                </a:solidFill>
              </a:rPr>
              <a:t>section</a:t>
            </a:r>
            <a:r>
              <a:rPr lang="it-IT" sz="1100" b="1" i="1">
                <a:solidFill>
                  <a:srgbClr val="0000FF"/>
                </a:solidFill>
              </a:rPr>
              <a:t> and </a:t>
            </a:r>
            <a:r>
              <a:rPr lang="en-GB" sz="1100" b="1" i="1">
                <a:solidFill>
                  <a:srgbClr val="0000FF"/>
                </a:solidFill>
              </a:rPr>
              <a:t>enter the coordinates of the point you want to analyse (by default the origin).</a:t>
            </a:r>
            <a:endParaRPr lang="en-US" sz="1100" b="1" i="1">
              <a:solidFill>
                <a:srgbClr val="0000FF"/>
              </a:solidFill>
            </a:endParaRP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ADD5D12E-EF2C-A554-1DCE-30E95D74273A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6757569" y="2185679"/>
            <a:ext cx="481459" cy="720067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2FEBFC40-8830-4BB1-1FD0-E8AE2F6F0EE7}"/>
              </a:ext>
            </a:extLst>
          </p:cNvPr>
          <p:cNvCxnSpPr>
            <a:cxnSpLocks/>
          </p:cNvCxnSpPr>
          <p:nvPr/>
        </p:nvCxnSpPr>
        <p:spPr>
          <a:xfrm flipV="1">
            <a:off x="6757569" y="3469374"/>
            <a:ext cx="405231" cy="34075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44FD4A7-4F43-E494-FB11-0FFA243E77F9}"/>
              </a:ext>
            </a:extLst>
          </p:cNvPr>
          <p:cNvSpPr txBox="1"/>
          <p:nvPr/>
        </p:nvSpPr>
        <p:spPr>
          <a:xfrm>
            <a:off x="373881" y="2663081"/>
            <a:ext cx="13373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i="1">
                <a:solidFill>
                  <a:srgbClr val="0000FF"/>
                </a:solidFill>
              </a:rPr>
              <a:t>10) </a:t>
            </a:r>
            <a:r>
              <a:rPr lang="en-US" sz="1100" b="1" i="1">
                <a:solidFill>
                  <a:srgbClr val="0000FF"/>
                </a:solidFill>
              </a:rPr>
              <a:t>Run</a:t>
            </a:r>
            <a:r>
              <a:rPr lang="it-IT" sz="1100" b="1" i="1">
                <a:solidFill>
                  <a:srgbClr val="0000FF"/>
                </a:solidFill>
              </a:rPr>
              <a:t> </a:t>
            </a:r>
            <a:r>
              <a:rPr lang="en-US" sz="1100" b="1" i="1">
                <a:solidFill>
                  <a:srgbClr val="0000FF"/>
                </a:solidFill>
              </a:rPr>
              <a:t>simulation</a:t>
            </a:r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9CF686A6-1AAC-1669-8358-73E8936A14FB}"/>
              </a:ext>
            </a:extLst>
          </p:cNvPr>
          <p:cNvSpPr/>
          <p:nvPr/>
        </p:nvSpPr>
        <p:spPr>
          <a:xfrm>
            <a:off x="1028255" y="1305389"/>
            <a:ext cx="333300" cy="4248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792096DF-EBBE-E444-C455-F9643BF77FD8}"/>
              </a:ext>
            </a:extLst>
          </p:cNvPr>
          <p:cNvSpPr/>
          <p:nvPr/>
        </p:nvSpPr>
        <p:spPr>
          <a:xfrm>
            <a:off x="5449310" y="1749444"/>
            <a:ext cx="1308259" cy="872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ttangolo 23">
            <a:extLst>
              <a:ext uri="{FF2B5EF4-FFF2-40B4-BE49-F238E27FC236}">
                <a16:creationId xmlns:a16="http://schemas.microsoft.com/office/drawing/2014/main" id="{E4EBC816-1FE1-30EA-C406-8B4756148F3A}"/>
              </a:ext>
            </a:extLst>
          </p:cNvPr>
          <p:cNvSpPr/>
          <p:nvPr/>
        </p:nvSpPr>
        <p:spPr>
          <a:xfrm>
            <a:off x="5449310" y="3359011"/>
            <a:ext cx="1318839" cy="872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BCFD54B3-9C14-EA62-E30C-F4A618DBC85A}"/>
              </a:ext>
            </a:extLst>
          </p:cNvPr>
          <p:cNvCxnSpPr>
            <a:cxnSpLocks/>
            <a:stCxn id="20" idx="2"/>
            <a:endCxn id="19" idx="0"/>
          </p:cNvCxnSpPr>
          <p:nvPr/>
        </p:nvCxnSpPr>
        <p:spPr>
          <a:xfrm flipH="1">
            <a:off x="1042572" y="1730286"/>
            <a:ext cx="152333" cy="93279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6A01A29-17BC-383F-9569-FF72ED84FF12}"/>
              </a:ext>
            </a:extLst>
          </p:cNvPr>
          <p:cNvSpPr txBox="1"/>
          <p:nvPr/>
        </p:nvSpPr>
        <p:spPr>
          <a:xfrm>
            <a:off x="3902898" y="4354603"/>
            <a:ext cx="562219" cy="369332"/>
          </a:xfrm>
          <a:prstGeom prst="rect">
            <a:avLst/>
          </a:prstGeom>
          <a:solidFill>
            <a:srgbClr val="E9F3FF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2" name="Segnaposto testo 1">
            <a:extLst>
              <a:ext uri="{FF2B5EF4-FFF2-40B4-BE49-F238E27FC236}">
                <a16:creationId xmlns:a16="http://schemas.microsoft.com/office/drawing/2014/main" id="{BC3F34DF-D47B-A517-8BE9-B3914287C6F7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start simulation</a:t>
            </a:r>
          </a:p>
        </p:txBody>
      </p:sp>
    </p:spTree>
    <p:extLst>
      <p:ext uri="{BB962C8B-B14F-4D97-AF65-F5344CB8AC3E}">
        <p14:creationId xmlns:p14="http://schemas.microsoft.com/office/powerpoint/2010/main" val="1851605450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63FC4-6CCF-56B9-F38A-E84396890F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6B6FDC1-6078-388A-679D-BC12A64836B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67D1B55B-9A2D-5648-2D0B-9FBEC900CCB1}"/>
              </a:ext>
            </a:extLst>
          </p:cNvPr>
          <p:cNvCxnSpPr>
            <a:cxnSpLocks/>
            <a:stCxn id="60" idx="1"/>
            <a:endCxn id="44" idx="3"/>
          </p:cNvCxnSpPr>
          <p:nvPr/>
        </p:nvCxnSpPr>
        <p:spPr>
          <a:xfrm flipH="1">
            <a:off x="6768149" y="3069468"/>
            <a:ext cx="306818" cy="0"/>
          </a:xfrm>
          <a:prstGeom prst="straightConnector1">
            <a:avLst/>
          </a:prstGeom>
          <a:ln w="12700">
            <a:solidFill>
              <a:srgbClr val="B14F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1672F15-3EF7-FFE4-B4CF-DBDA36428EB6}"/>
              </a:ext>
            </a:extLst>
          </p:cNvPr>
          <p:cNvSpPr txBox="1"/>
          <p:nvPr/>
        </p:nvSpPr>
        <p:spPr>
          <a:xfrm>
            <a:off x="3902898" y="4354603"/>
            <a:ext cx="562219" cy="369332"/>
          </a:xfrm>
          <a:prstGeom prst="rect">
            <a:avLst/>
          </a:prstGeom>
          <a:solidFill>
            <a:srgbClr val="E9F3FF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2" name="Segnaposto testo 1">
            <a:extLst>
              <a:ext uri="{FF2B5EF4-FFF2-40B4-BE49-F238E27FC236}">
                <a16:creationId xmlns:a16="http://schemas.microsoft.com/office/drawing/2014/main" id="{35EAE8ED-8717-6D22-79BE-BDA3851558EB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Results</a:t>
            </a:r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88510CE1-D85E-C20D-1010-443374F935E5}"/>
              </a:ext>
            </a:extLst>
          </p:cNvPr>
          <p:cNvGrpSpPr/>
          <p:nvPr/>
        </p:nvGrpSpPr>
        <p:grpSpPr>
          <a:xfrm>
            <a:off x="152400" y="1139436"/>
            <a:ext cx="6615749" cy="3860064"/>
            <a:chOff x="152400" y="1139436"/>
            <a:chExt cx="6615749" cy="3860064"/>
          </a:xfrm>
        </p:grpSpPr>
        <p:grpSp>
          <p:nvGrpSpPr>
            <p:cNvPr id="40" name="Gruppo 39">
              <a:extLst>
                <a:ext uri="{FF2B5EF4-FFF2-40B4-BE49-F238E27FC236}">
                  <a16:creationId xmlns:a16="http://schemas.microsoft.com/office/drawing/2014/main" id="{C58A64D1-6F0F-F5E2-23F0-F71B5ABA2950}"/>
                </a:ext>
              </a:extLst>
            </p:cNvPr>
            <p:cNvGrpSpPr/>
            <p:nvPr/>
          </p:nvGrpSpPr>
          <p:grpSpPr>
            <a:xfrm>
              <a:off x="152400" y="1139436"/>
              <a:ext cx="6615749" cy="3860064"/>
              <a:chOff x="152400" y="1139436"/>
              <a:chExt cx="6615749" cy="3860064"/>
            </a:xfrm>
          </p:grpSpPr>
          <p:grpSp>
            <p:nvGrpSpPr>
              <p:cNvPr id="15" name="Gruppo 14">
                <a:extLst>
                  <a:ext uri="{FF2B5EF4-FFF2-40B4-BE49-F238E27FC236}">
                    <a16:creationId xmlns:a16="http://schemas.microsoft.com/office/drawing/2014/main" id="{B0ED7D66-6376-86E3-8332-EF9059F09BC6}"/>
                  </a:ext>
                </a:extLst>
              </p:cNvPr>
              <p:cNvGrpSpPr/>
              <p:nvPr/>
            </p:nvGrpSpPr>
            <p:grpSpPr>
              <a:xfrm>
                <a:off x="152400" y="1139436"/>
                <a:ext cx="6615749" cy="3860064"/>
                <a:chOff x="649511" y="1010609"/>
                <a:chExt cx="6615749" cy="3860064"/>
              </a:xfrm>
            </p:grpSpPr>
            <p:pic>
              <p:nvPicPr>
                <p:cNvPr id="44" name="Immagine 43">
                  <a:extLst>
                    <a:ext uri="{FF2B5EF4-FFF2-40B4-BE49-F238E27FC236}">
                      <a16:creationId xmlns:a16="http://schemas.microsoft.com/office/drawing/2014/main" id="{D5F3638C-AE40-C2AC-F2BA-F57A8E44BF1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/>
              </p:blipFill>
              <p:spPr>
                <a:xfrm>
                  <a:off x="649511" y="1010609"/>
                  <a:ext cx="6615749" cy="3860064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grpSp>
              <p:nvGrpSpPr>
                <p:cNvPr id="8" name="Gruppo 7">
                  <a:extLst>
                    <a:ext uri="{FF2B5EF4-FFF2-40B4-BE49-F238E27FC236}">
                      <a16:creationId xmlns:a16="http://schemas.microsoft.com/office/drawing/2014/main" id="{2E434637-36FB-CC4E-08BD-AB390E67E493}"/>
                    </a:ext>
                  </a:extLst>
                </p:cNvPr>
                <p:cNvGrpSpPr/>
                <p:nvPr/>
              </p:nvGrpSpPr>
              <p:grpSpPr>
                <a:xfrm>
                  <a:off x="715159" y="1954825"/>
                  <a:ext cx="1493214" cy="158300"/>
                  <a:chOff x="411786" y="1321593"/>
                  <a:chExt cx="1493214" cy="158300"/>
                </a:xfrm>
              </p:grpSpPr>
              <p:sp>
                <p:nvSpPr>
                  <p:cNvPr id="13" name="Rettangolo 12">
                    <a:extLst>
                      <a:ext uri="{FF2B5EF4-FFF2-40B4-BE49-F238E27FC236}">
                        <a16:creationId xmlns:a16="http://schemas.microsoft.com/office/drawing/2014/main" id="{D35DB6A8-3483-F626-8CC1-C3E2C97DCA3A}"/>
                      </a:ext>
                    </a:extLst>
                  </p:cNvPr>
                  <p:cNvSpPr/>
                  <p:nvPr/>
                </p:nvSpPr>
                <p:spPr>
                  <a:xfrm>
                    <a:off x="465000" y="1342179"/>
                    <a:ext cx="1440000" cy="108000"/>
                  </a:xfrm>
                  <a:prstGeom prst="rect">
                    <a:avLst/>
                  </a:prstGeom>
                  <a:solidFill>
                    <a:srgbClr val="DFE9F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US" sz="700">
                      <a:solidFill>
                        <a:schemeClr val="tx1"/>
                      </a:solidFill>
                    </a:endParaRPr>
                  </a:p>
                </p:txBody>
              </p:sp>
              <p:pic>
                <p:nvPicPr>
                  <p:cNvPr id="14" name="Immagine 13">
                    <a:extLst>
                      <a:ext uri="{FF2B5EF4-FFF2-40B4-BE49-F238E27FC236}">
                        <a16:creationId xmlns:a16="http://schemas.microsoft.com/office/drawing/2014/main" id="{2AF3E1B0-A1BF-A610-8B73-84BCB570B3B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rcRect r="19528"/>
                  <a:stretch/>
                </p:blipFill>
                <p:spPr>
                  <a:xfrm>
                    <a:off x="411786" y="1321593"/>
                    <a:ext cx="939488" cy="158300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</p:grpSp>
          </p:grpSp>
          <p:pic>
            <p:nvPicPr>
              <p:cNvPr id="35" name="Immagine 34">
                <a:extLst>
                  <a:ext uri="{FF2B5EF4-FFF2-40B4-BE49-F238E27FC236}">
                    <a16:creationId xmlns:a16="http://schemas.microsoft.com/office/drawing/2014/main" id="{D3EA3D62-3C14-3E47-B45E-E982BD5ADE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94483" t="50434" r="2061" b="45623"/>
              <a:stretch/>
            </p:blipFill>
            <p:spPr>
              <a:xfrm>
                <a:off x="6400800" y="2863981"/>
                <a:ext cx="228600" cy="152199"/>
              </a:xfrm>
              <a:prstGeom prst="rect">
                <a:avLst/>
              </a:prstGeom>
            </p:spPr>
          </p:pic>
        </p:grpSp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9D95EF08-1CEA-5DD0-1492-781C17DED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257" b="257"/>
            <a:stretch/>
          </p:blipFill>
          <p:spPr>
            <a:xfrm>
              <a:off x="2120798" y="1749444"/>
              <a:ext cx="3312310" cy="3249180"/>
            </a:xfrm>
            <a:prstGeom prst="rect">
              <a:avLst/>
            </a:prstGeom>
          </p:spPr>
        </p:pic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D940489F-776C-1112-5A07-0B50399A2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64368" y="2866787"/>
              <a:ext cx="1174168" cy="461280"/>
            </a:xfrm>
            <a:prstGeom prst="rect">
              <a:avLst/>
            </a:prstGeom>
          </p:spPr>
        </p:pic>
      </p:grpSp>
      <p:sp>
        <p:nvSpPr>
          <p:cNvPr id="24" name="Rettangolo 23">
            <a:extLst>
              <a:ext uri="{FF2B5EF4-FFF2-40B4-BE49-F238E27FC236}">
                <a16:creationId xmlns:a16="http://schemas.microsoft.com/office/drawing/2014/main" id="{A825DBBE-ACD3-6822-311A-0048E36E01A0}"/>
              </a:ext>
            </a:extLst>
          </p:cNvPr>
          <p:cNvSpPr/>
          <p:nvPr/>
        </p:nvSpPr>
        <p:spPr>
          <a:xfrm>
            <a:off x="5481725" y="2715423"/>
            <a:ext cx="1275844" cy="618328"/>
          </a:xfrm>
          <a:prstGeom prst="rect">
            <a:avLst/>
          </a:prstGeom>
          <a:noFill/>
          <a:ln w="12700">
            <a:solidFill>
              <a:srgbClr val="B14F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74C2F5C2-D979-72E1-89CE-577283BFD827}"/>
              </a:ext>
            </a:extLst>
          </p:cNvPr>
          <p:cNvSpPr/>
          <p:nvPr/>
        </p:nvSpPr>
        <p:spPr>
          <a:xfrm>
            <a:off x="1375421" y="1276350"/>
            <a:ext cx="529579" cy="472218"/>
          </a:xfrm>
          <a:prstGeom prst="rect">
            <a:avLst/>
          </a:prstGeom>
          <a:noFill/>
          <a:ln w="12700">
            <a:solidFill>
              <a:srgbClr val="B14F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00A6C594-3D96-B0AB-D734-8D33D8DC7126}"/>
              </a:ext>
            </a:extLst>
          </p:cNvPr>
          <p:cNvSpPr txBox="1"/>
          <p:nvPr/>
        </p:nvSpPr>
        <p:spPr>
          <a:xfrm>
            <a:off x="7074967" y="2838635"/>
            <a:ext cx="1932653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rgbClr val="B14F9D"/>
                </a:solidFill>
              </a:rPr>
              <a:t>The main results of the simulation are shown here</a:t>
            </a:r>
            <a:endParaRPr lang="en-GB" sz="1200" b="1">
              <a:solidFill>
                <a:srgbClr val="B14F9D"/>
              </a:solidFill>
            </a:endParaRPr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ABC40587-26DB-D9A0-8FD2-9A21369B539F}"/>
              </a:ext>
            </a:extLst>
          </p:cNvPr>
          <p:cNvCxnSpPr>
            <a:cxnSpLocks/>
            <a:stCxn id="37" idx="0"/>
            <a:endCxn id="28" idx="2"/>
          </p:cNvCxnSpPr>
          <p:nvPr/>
        </p:nvCxnSpPr>
        <p:spPr>
          <a:xfrm flipV="1">
            <a:off x="1046131" y="1748568"/>
            <a:ext cx="594080" cy="782141"/>
          </a:xfrm>
          <a:prstGeom prst="straightConnector1">
            <a:avLst/>
          </a:prstGeom>
          <a:ln w="12700">
            <a:solidFill>
              <a:srgbClr val="B14F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E8283C21-9CCD-DEED-D5D4-9F8085EB90C7}"/>
              </a:ext>
            </a:extLst>
          </p:cNvPr>
          <p:cNvSpPr txBox="1"/>
          <p:nvPr/>
        </p:nvSpPr>
        <p:spPr>
          <a:xfrm>
            <a:off x="381000" y="2530709"/>
            <a:ext cx="133026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rgbClr val="B14F9D"/>
                </a:solidFill>
              </a:rPr>
              <a:t>The main Plots of the simulation are available here</a:t>
            </a:r>
            <a:endParaRPr lang="en-GB" sz="1200" b="1">
              <a:solidFill>
                <a:srgbClr val="B14F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42109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D2B392-646C-4006-F61F-1710458297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3B86A4B-B27A-4D49-26C4-AFDD1D52CF90}"/>
              </a:ext>
            </a:extLst>
          </p:cNvPr>
          <p:cNvSpPr txBox="1"/>
          <p:nvPr/>
        </p:nvSpPr>
        <p:spPr>
          <a:xfrm>
            <a:off x="3125345" y="4238615"/>
            <a:ext cx="1008594" cy="600164"/>
          </a:xfrm>
          <a:prstGeom prst="rect">
            <a:avLst/>
          </a:prstGeom>
          <a:solidFill>
            <a:srgbClr val="B14F9D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b="1" i="1">
                <a:solidFill>
                  <a:schemeClr val="bg1"/>
                </a:solidFill>
              </a:rPr>
              <a:t>End heating Lethality F0</a:t>
            </a:r>
          </a:p>
          <a:p>
            <a:pPr algn="ctr"/>
            <a:r>
              <a:rPr lang="en-GB" sz="1100" b="1" i="1">
                <a:solidFill>
                  <a:schemeClr val="bg1"/>
                </a:solidFill>
              </a:rPr>
              <a:t>plot [min]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191D3AD-AA19-60E1-5151-C25E50EEE138}"/>
              </a:ext>
            </a:extLst>
          </p:cNvPr>
          <p:cNvSpPr txBox="1"/>
          <p:nvPr/>
        </p:nvSpPr>
        <p:spPr>
          <a:xfrm>
            <a:off x="7552618" y="1955593"/>
            <a:ext cx="1008594" cy="600164"/>
          </a:xfrm>
          <a:prstGeom prst="rect">
            <a:avLst/>
          </a:prstGeom>
          <a:solidFill>
            <a:srgbClr val="B14F9D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b="1" i="1">
                <a:solidFill>
                  <a:schemeClr val="bg1"/>
                </a:solidFill>
              </a:rPr>
              <a:t>End cooling thermal</a:t>
            </a:r>
          </a:p>
          <a:p>
            <a:pPr algn="ctr"/>
            <a:r>
              <a:rPr lang="en-GB" sz="1100" b="1" i="1">
                <a:solidFill>
                  <a:schemeClr val="bg1"/>
                </a:solidFill>
              </a:rPr>
              <a:t>plot [°C]</a:t>
            </a:r>
          </a:p>
        </p:txBody>
      </p:sp>
      <p:pic>
        <p:nvPicPr>
          <p:cNvPr id="44" name="Immagine 43">
            <a:extLst>
              <a:ext uri="{FF2B5EF4-FFF2-40B4-BE49-F238E27FC236}">
                <a16:creationId xmlns:a16="http://schemas.microsoft.com/office/drawing/2014/main" id="{31F98282-6CA8-A08E-2708-9568D039819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3143" b="83987"/>
          <a:stretch/>
        </p:blipFill>
        <p:spPr>
          <a:xfrm>
            <a:off x="152401" y="1139436"/>
            <a:ext cx="2438400" cy="618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ED28A5B-EB86-3402-437B-0E16364117F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FDBB431-2EDB-44C1-4BD7-C756357566B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4844"/>
          <a:stretch/>
        </p:blipFill>
        <p:spPr>
          <a:xfrm>
            <a:off x="318255" y="2337525"/>
            <a:ext cx="1471747" cy="1580000"/>
          </a:xfrm>
          <a:prstGeom prst="rect">
            <a:avLst/>
          </a:prstGeom>
          <a:ln w="12700">
            <a:solidFill>
              <a:srgbClr val="B14F9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C0D6C61C-A2F5-EEED-BC3B-6DD6AD2ACF40}"/>
              </a:ext>
            </a:extLst>
          </p:cNvPr>
          <p:cNvSpPr/>
          <p:nvPr/>
        </p:nvSpPr>
        <p:spPr>
          <a:xfrm>
            <a:off x="1375421" y="1276350"/>
            <a:ext cx="276965" cy="360000"/>
          </a:xfrm>
          <a:prstGeom prst="rect">
            <a:avLst/>
          </a:prstGeom>
          <a:noFill/>
          <a:ln w="12700">
            <a:solidFill>
              <a:srgbClr val="B14F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egnaposto testo 1">
            <a:extLst>
              <a:ext uri="{FF2B5EF4-FFF2-40B4-BE49-F238E27FC236}">
                <a16:creationId xmlns:a16="http://schemas.microsoft.com/office/drawing/2014/main" id="{ACB98EF7-D730-4B54-9709-70790C80F7A9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3D Results</a:t>
            </a:r>
          </a:p>
        </p:txBody>
      </p:sp>
      <p:cxnSp>
        <p:nvCxnSpPr>
          <p:cNvPr id="27" name="Connettore a gomito 26">
            <a:extLst>
              <a:ext uri="{FF2B5EF4-FFF2-40B4-BE49-F238E27FC236}">
                <a16:creationId xmlns:a16="http://schemas.microsoft.com/office/drawing/2014/main" id="{52D30594-DD38-4CB2-F441-C9E4352B0B2A}"/>
              </a:ext>
            </a:extLst>
          </p:cNvPr>
          <p:cNvCxnSpPr>
            <a:cxnSpLocks/>
            <a:stCxn id="6" idx="2"/>
            <a:endCxn id="5" idx="0"/>
          </p:cNvCxnSpPr>
          <p:nvPr/>
        </p:nvCxnSpPr>
        <p:spPr>
          <a:xfrm rot="5400000">
            <a:off x="933430" y="1757050"/>
            <a:ext cx="701175" cy="459775"/>
          </a:xfrm>
          <a:prstGeom prst="bentConnector3">
            <a:avLst>
              <a:gd name="adj1" fmla="val 50000"/>
            </a:avLst>
          </a:prstGeom>
          <a:ln w="12700">
            <a:solidFill>
              <a:srgbClr val="B14F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a gomito 17">
            <a:extLst>
              <a:ext uri="{FF2B5EF4-FFF2-40B4-BE49-F238E27FC236}">
                <a16:creationId xmlns:a16="http://schemas.microsoft.com/office/drawing/2014/main" id="{21262C1E-F6D0-320D-88A2-DB838A95AB64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1087085" y="1883387"/>
            <a:ext cx="2374870" cy="830117"/>
          </a:xfrm>
          <a:prstGeom prst="straightConnector1">
            <a:avLst/>
          </a:prstGeom>
          <a:ln w="127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a gomito 17">
            <a:extLst>
              <a:ext uri="{FF2B5EF4-FFF2-40B4-BE49-F238E27FC236}">
                <a16:creationId xmlns:a16="http://schemas.microsoft.com/office/drawing/2014/main" id="{3C8AD1BE-109D-FD74-48F2-FACDA1743EEC}"/>
              </a:ext>
            </a:extLst>
          </p:cNvPr>
          <p:cNvCxnSpPr>
            <a:cxnSpLocks/>
            <a:stCxn id="34" idx="3"/>
            <a:endCxn id="73" idx="1"/>
          </p:cNvCxnSpPr>
          <p:nvPr/>
        </p:nvCxnSpPr>
        <p:spPr>
          <a:xfrm>
            <a:off x="1089972" y="3678279"/>
            <a:ext cx="1982058" cy="185056"/>
          </a:xfrm>
          <a:prstGeom prst="straightConnector1">
            <a:avLst/>
          </a:prstGeom>
          <a:ln w="127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ttangolo 31">
            <a:extLst>
              <a:ext uri="{FF2B5EF4-FFF2-40B4-BE49-F238E27FC236}">
                <a16:creationId xmlns:a16="http://schemas.microsoft.com/office/drawing/2014/main" id="{A58B0101-4A44-A033-1352-8840CDC2AAF1}"/>
              </a:ext>
            </a:extLst>
          </p:cNvPr>
          <p:cNvSpPr/>
          <p:nvPr/>
        </p:nvSpPr>
        <p:spPr>
          <a:xfrm>
            <a:off x="346448" y="2474258"/>
            <a:ext cx="740637" cy="478492"/>
          </a:xfrm>
          <a:prstGeom prst="rect">
            <a:avLst/>
          </a:prstGeom>
          <a:solidFill>
            <a:srgbClr val="FF00FF">
              <a:alpha val="10000"/>
            </a:srgbClr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ttangolo 33">
            <a:extLst>
              <a:ext uri="{FF2B5EF4-FFF2-40B4-BE49-F238E27FC236}">
                <a16:creationId xmlns:a16="http://schemas.microsoft.com/office/drawing/2014/main" id="{4F7B80E1-B7BD-39FD-4ACA-07C7F4800E35}"/>
              </a:ext>
            </a:extLst>
          </p:cNvPr>
          <p:cNvSpPr/>
          <p:nvPr/>
        </p:nvSpPr>
        <p:spPr>
          <a:xfrm>
            <a:off x="349335" y="3439033"/>
            <a:ext cx="740637" cy="478492"/>
          </a:xfrm>
          <a:prstGeom prst="rect">
            <a:avLst/>
          </a:prstGeom>
          <a:solidFill>
            <a:srgbClr val="FF00FF">
              <a:alpha val="10000"/>
            </a:srgbClr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Immagine 56">
            <a:extLst>
              <a:ext uri="{FF2B5EF4-FFF2-40B4-BE49-F238E27FC236}">
                <a16:creationId xmlns:a16="http://schemas.microsoft.com/office/drawing/2014/main" id="{39136943-E3F5-0311-C792-0620A4CE31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2425" y="1872804"/>
            <a:ext cx="2926334" cy="1950889"/>
          </a:xfrm>
          <a:prstGeom prst="rect">
            <a:avLst/>
          </a:prstGeom>
        </p:spPr>
      </p:pic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87DCB5EE-EB30-AE6B-FAF6-78A61EDE9B02}"/>
              </a:ext>
            </a:extLst>
          </p:cNvPr>
          <p:cNvSpPr txBox="1"/>
          <p:nvPr/>
        </p:nvSpPr>
        <p:spPr>
          <a:xfrm>
            <a:off x="4627009" y="690463"/>
            <a:ext cx="1008594" cy="600164"/>
          </a:xfrm>
          <a:prstGeom prst="rect">
            <a:avLst/>
          </a:prstGeom>
          <a:solidFill>
            <a:srgbClr val="B14F9D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b="1" i="1">
                <a:solidFill>
                  <a:schemeClr val="bg1"/>
                </a:solidFill>
              </a:rPr>
              <a:t>End heating thermal</a:t>
            </a:r>
          </a:p>
          <a:p>
            <a:pPr algn="ctr"/>
            <a:r>
              <a:rPr lang="en-GB" sz="1100" b="1" i="1">
                <a:solidFill>
                  <a:schemeClr val="bg1"/>
                </a:solidFill>
              </a:rPr>
              <a:t>plot [°C]</a:t>
            </a:r>
          </a:p>
        </p:txBody>
      </p:sp>
      <p:cxnSp>
        <p:nvCxnSpPr>
          <p:cNvPr id="62" name="Connettore a gomito 17">
            <a:extLst>
              <a:ext uri="{FF2B5EF4-FFF2-40B4-BE49-F238E27FC236}">
                <a16:creationId xmlns:a16="http://schemas.microsoft.com/office/drawing/2014/main" id="{CC832909-E314-19A2-C136-05FB4521ECAF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1087085" y="2713504"/>
            <a:ext cx="5085115" cy="36165"/>
          </a:xfrm>
          <a:prstGeom prst="straightConnector1">
            <a:avLst/>
          </a:prstGeom>
          <a:ln w="127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Immagine 72">
            <a:extLst>
              <a:ext uri="{FF2B5EF4-FFF2-40B4-BE49-F238E27FC236}">
                <a16:creationId xmlns:a16="http://schemas.microsoft.com/office/drawing/2014/main" id="{93A90DC0-9822-3505-7231-70C629AAF5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2030" y="2887890"/>
            <a:ext cx="2926334" cy="195088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501A6509-A4DA-B13F-2123-FEBFA8BA9FF7}"/>
              </a:ext>
            </a:extLst>
          </p:cNvPr>
          <p:cNvSpPr txBox="1"/>
          <p:nvPr/>
        </p:nvSpPr>
        <p:spPr>
          <a:xfrm>
            <a:off x="4823388" y="3192513"/>
            <a:ext cx="91084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00" i="1"/>
              <a:t>Lethality F0</a:t>
            </a:r>
          </a:p>
        </p:txBody>
      </p:sp>
      <p:pic>
        <p:nvPicPr>
          <p:cNvPr id="59" name="Immagine 58">
            <a:extLst>
              <a:ext uri="{FF2B5EF4-FFF2-40B4-BE49-F238E27FC236}">
                <a16:creationId xmlns:a16="http://schemas.microsoft.com/office/drawing/2014/main" id="{AAC22762-D324-E147-1FE0-4CC619850C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3548" y="613001"/>
            <a:ext cx="2926334" cy="195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75233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A57DB9-4C78-28AE-3792-D2FB0567E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magine 43">
            <a:extLst>
              <a:ext uri="{FF2B5EF4-FFF2-40B4-BE49-F238E27FC236}">
                <a16:creationId xmlns:a16="http://schemas.microsoft.com/office/drawing/2014/main" id="{371B3EB7-CBD7-5690-9A7C-3332C1D3D11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3143" b="83987"/>
          <a:stretch/>
        </p:blipFill>
        <p:spPr>
          <a:xfrm>
            <a:off x="152401" y="1139436"/>
            <a:ext cx="2438400" cy="618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7C6979-E724-54A9-3C22-E76E9A7D61F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B484262E-B1F6-FF26-332F-1A4EEBCB0799}"/>
              </a:ext>
            </a:extLst>
          </p:cNvPr>
          <p:cNvSpPr/>
          <p:nvPr/>
        </p:nvSpPr>
        <p:spPr>
          <a:xfrm>
            <a:off x="1613405" y="1276350"/>
            <a:ext cx="276965" cy="360000"/>
          </a:xfrm>
          <a:prstGeom prst="rect">
            <a:avLst/>
          </a:prstGeom>
          <a:noFill/>
          <a:ln w="12700">
            <a:solidFill>
              <a:srgbClr val="B14F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egnaposto testo 1">
            <a:extLst>
              <a:ext uri="{FF2B5EF4-FFF2-40B4-BE49-F238E27FC236}">
                <a16:creationId xmlns:a16="http://schemas.microsoft.com/office/drawing/2014/main" id="{52CAF406-448D-F986-0E2B-D40AAA0795A7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1D results</a:t>
            </a:r>
          </a:p>
        </p:txBody>
      </p:sp>
      <p:cxnSp>
        <p:nvCxnSpPr>
          <p:cNvPr id="27" name="Connettore a gomito 26">
            <a:extLst>
              <a:ext uri="{FF2B5EF4-FFF2-40B4-BE49-F238E27FC236}">
                <a16:creationId xmlns:a16="http://schemas.microsoft.com/office/drawing/2014/main" id="{F2B70F4D-E503-D9A5-D17C-38BBEEAF7F88}"/>
              </a:ext>
            </a:extLst>
          </p:cNvPr>
          <p:cNvCxnSpPr>
            <a:cxnSpLocks/>
            <a:stCxn id="6" idx="2"/>
            <a:endCxn id="22" idx="0"/>
          </p:cNvCxnSpPr>
          <p:nvPr/>
        </p:nvCxnSpPr>
        <p:spPr>
          <a:xfrm rot="5400000">
            <a:off x="954807" y="1525819"/>
            <a:ext cx="686550" cy="907613"/>
          </a:xfrm>
          <a:prstGeom prst="bentConnector3">
            <a:avLst>
              <a:gd name="adj1" fmla="val 50000"/>
            </a:avLst>
          </a:prstGeom>
          <a:ln w="12700">
            <a:solidFill>
              <a:srgbClr val="B14F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magine 21">
            <a:extLst>
              <a:ext uri="{FF2B5EF4-FFF2-40B4-BE49-F238E27FC236}">
                <a16:creationId xmlns:a16="http://schemas.microsoft.com/office/drawing/2014/main" id="{FC19004E-4977-D407-C561-C94799978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941" y="2322900"/>
            <a:ext cx="1066667" cy="940000"/>
          </a:xfrm>
          <a:prstGeom prst="rect">
            <a:avLst/>
          </a:prstGeom>
          <a:ln w="12700">
            <a:solidFill>
              <a:srgbClr val="B14F9D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8DDEA6EF-BDEA-01F7-4F46-3D0D269919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610" y="712812"/>
            <a:ext cx="2970001" cy="1980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FF"/>
            </a:solidFill>
          </a:ln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863D75A8-9CD6-7738-BBF2-A949B8607D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9296" y="1817454"/>
            <a:ext cx="2970001" cy="1980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FF"/>
            </a:solidFill>
          </a:ln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020F4E32-7FEF-504F-37EC-2F7DB533DBA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19611" y="3019348"/>
            <a:ext cx="2970000" cy="19800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FF"/>
            </a:solidFill>
          </a:ln>
        </p:spPr>
      </p:pic>
      <p:cxnSp>
        <p:nvCxnSpPr>
          <p:cNvPr id="18" name="Connettore a gomito 17">
            <a:extLst>
              <a:ext uri="{FF2B5EF4-FFF2-40B4-BE49-F238E27FC236}">
                <a16:creationId xmlns:a16="http://schemas.microsoft.com/office/drawing/2014/main" id="{F34ED72A-3535-D8A5-214C-CFA103302199}"/>
              </a:ext>
            </a:extLst>
          </p:cNvPr>
          <p:cNvCxnSpPr>
            <a:cxnSpLocks/>
            <a:stCxn id="31" idx="3"/>
            <a:endCxn id="10" idx="1"/>
          </p:cNvCxnSpPr>
          <p:nvPr/>
        </p:nvCxnSpPr>
        <p:spPr>
          <a:xfrm flipV="1">
            <a:off x="990600" y="1702812"/>
            <a:ext cx="1829010" cy="860511"/>
          </a:xfrm>
          <a:prstGeom prst="straightConnector1">
            <a:avLst/>
          </a:prstGeom>
          <a:ln w="127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a gomito 17">
            <a:extLst>
              <a:ext uri="{FF2B5EF4-FFF2-40B4-BE49-F238E27FC236}">
                <a16:creationId xmlns:a16="http://schemas.microsoft.com/office/drawing/2014/main" id="{1F0F161E-F381-4927-DBC9-CC2D3AC8DA1A}"/>
              </a:ext>
            </a:extLst>
          </p:cNvPr>
          <p:cNvCxnSpPr>
            <a:cxnSpLocks/>
            <a:stCxn id="35" idx="3"/>
          </p:cNvCxnSpPr>
          <p:nvPr/>
        </p:nvCxnSpPr>
        <p:spPr>
          <a:xfrm flipV="1">
            <a:off x="995362" y="2843967"/>
            <a:ext cx="4872038" cy="0"/>
          </a:xfrm>
          <a:prstGeom prst="straightConnector1">
            <a:avLst/>
          </a:prstGeom>
          <a:ln w="127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a gomito 17">
            <a:extLst>
              <a:ext uri="{FF2B5EF4-FFF2-40B4-BE49-F238E27FC236}">
                <a16:creationId xmlns:a16="http://schemas.microsoft.com/office/drawing/2014/main" id="{90DF912F-AAE9-C1B3-92D1-87ED686B95C0}"/>
              </a:ext>
            </a:extLst>
          </p:cNvPr>
          <p:cNvCxnSpPr>
            <a:cxnSpLocks/>
            <a:stCxn id="38" idx="3"/>
            <a:endCxn id="17" idx="1"/>
          </p:cNvCxnSpPr>
          <p:nvPr/>
        </p:nvCxnSpPr>
        <p:spPr>
          <a:xfrm>
            <a:off x="996957" y="3165976"/>
            <a:ext cx="1822654" cy="843372"/>
          </a:xfrm>
          <a:prstGeom prst="straightConnector1">
            <a:avLst/>
          </a:prstGeom>
          <a:ln w="12700"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ttangolo 30">
            <a:extLst>
              <a:ext uri="{FF2B5EF4-FFF2-40B4-BE49-F238E27FC236}">
                <a16:creationId xmlns:a16="http://schemas.microsoft.com/office/drawing/2014/main" id="{EC51909D-428E-9190-5453-26346284C452}"/>
              </a:ext>
            </a:extLst>
          </p:cNvPr>
          <p:cNvSpPr/>
          <p:nvPr/>
        </p:nvSpPr>
        <p:spPr>
          <a:xfrm>
            <a:off x="334135" y="2497318"/>
            <a:ext cx="656465" cy="132009"/>
          </a:xfrm>
          <a:prstGeom prst="rect">
            <a:avLst/>
          </a:prstGeom>
          <a:solidFill>
            <a:srgbClr val="B14F9D">
              <a:alpha val="10000"/>
            </a:srgbClr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ttangolo 34">
            <a:extLst>
              <a:ext uri="{FF2B5EF4-FFF2-40B4-BE49-F238E27FC236}">
                <a16:creationId xmlns:a16="http://schemas.microsoft.com/office/drawing/2014/main" id="{7A58BBE2-A144-E4D8-F66F-B4F1E7725470}"/>
              </a:ext>
            </a:extLst>
          </p:cNvPr>
          <p:cNvSpPr/>
          <p:nvPr/>
        </p:nvSpPr>
        <p:spPr>
          <a:xfrm>
            <a:off x="338897" y="2791494"/>
            <a:ext cx="656465" cy="132009"/>
          </a:xfrm>
          <a:prstGeom prst="rect">
            <a:avLst/>
          </a:prstGeom>
          <a:solidFill>
            <a:srgbClr val="B14F9D">
              <a:alpha val="10000"/>
            </a:srgbClr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ttangolo 37">
            <a:extLst>
              <a:ext uri="{FF2B5EF4-FFF2-40B4-BE49-F238E27FC236}">
                <a16:creationId xmlns:a16="http://schemas.microsoft.com/office/drawing/2014/main" id="{C7169932-572F-70A5-17A4-44CC59C2C8D7}"/>
              </a:ext>
            </a:extLst>
          </p:cNvPr>
          <p:cNvSpPr/>
          <p:nvPr/>
        </p:nvSpPr>
        <p:spPr>
          <a:xfrm>
            <a:off x="340492" y="3099971"/>
            <a:ext cx="656465" cy="132009"/>
          </a:xfrm>
          <a:prstGeom prst="rect">
            <a:avLst/>
          </a:prstGeom>
          <a:solidFill>
            <a:srgbClr val="B14F9D">
              <a:alpha val="10000"/>
            </a:srgbClr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112064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CC4208-2C0C-2342-0447-42AF07881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A9B5E01-3830-FE18-CC43-C53225FB1C5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API interface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8D4443B-410D-9266-6FEE-09A3C09D95E9}"/>
              </a:ext>
            </a:extLst>
          </p:cNvPr>
          <p:cNvSpPr txBox="1"/>
          <p:nvPr/>
        </p:nvSpPr>
        <p:spPr>
          <a:xfrm>
            <a:off x="3902898" y="4354603"/>
            <a:ext cx="562219" cy="369332"/>
          </a:xfrm>
          <a:prstGeom prst="rect">
            <a:avLst/>
          </a:prstGeom>
          <a:solidFill>
            <a:srgbClr val="E9F3FF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2" name="Segnaposto testo 1">
            <a:extLst>
              <a:ext uri="{FF2B5EF4-FFF2-40B4-BE49-F238E27FC236}">
                <a16:creationId xmlns:a16="http://schemas.microsoft.com/office/drawing/2014/main" id="{60E13792-411F-50EB-32E8-35ED18E75214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App UI: Export</a:t>
            </a:r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8C212444-84E2-A6AC-F70F-AFE8F9A03153}"/>
              </a:ext>
            </a:extLst>
          </p:cNvPr>
          <p:cNvGrpSpPr/>
          <p:nvPr/>
        </p:nvGrpSpPr>
        <p:grpSpPr>
          <a:xfrm>
            <a:off x="152400" y="1139436"/>
            <a:ext cx="6615749" cy="3860064"/>
            <a:chOff x="152400" y="1139436"/>
            <a:chExt cx="6615749" cy="3860064"/>
          </a:xfrm>
        </p:grpSpPr>
        <p:grpSp>
          <p:nvGrpSpPr>
            <p:cNvPr id="40" name="Gruppo 39">
              <a:extLst>
                <a:ext uri="{FF2B5EF4-FFF2-40B4-BE49-F238E27FC236}">
                  <a16:creationId xmlns:a16="http://schemas.microsoft.com/office/drawing/2014/main" id="{19628383-4141-9FF2-9AFD-34015BED2187}"/>
                </a:ext>
              </a:extLst>
            </p:cNvPr>
            <p:cNvGrpSpPr/>
            <p:nvPr/>
          </p:nvGrpSpPr>
          <p:grpSpPr>
            <a:xfrm>
              <a:off x="152400" y="1139436"/>
              <a:ext cx="6615749" cy="3860064"/>
              <a:chOff x="152400" y="1139436"/>
              <a:chExt cx="6615749" cy="3860064"/>
            </a:xfrm>
          </p:grpSpPr>
          <p:grpSp>
            <p:nvGrpSpPr>
              <p:cNvPr id="15" name="Gruppo 14">
                <a:extLst>
                  <a:ext uri="{FF2B5EF4-FFF2-40B4-BE49-F238E27FC236}">
                    <a16:creationId xmlns:a16="http://schemas.microsoft.com/office/drawing/2014/main" id="{D6598B36-FF2C-CC52-0F3A-89366181F913}"/>
                  </a:ext>
                </a:extLst>
              </p:cNvPr>
              <p:cNvGrpSpPr/>
              <p:nvPr/>
            </p:nvGrpSpPr>
            <p:grpSpPr>
              <a:xfrm>
                <a:off x="152400" y="1139436"/>
                <a:ext cx="6615749" cy="3860064"/>
                <a:chOff x="649511" y="1010609"/>
                <a:chExt cx="6615749" cy="3860064"/>
              </a:xfrm>
            </p:grpSpPr>
            <p:pic>
              <p:nvPicPr>
                <p:cNvPr id="44" name="Immagine 43">
                  <a:extLst>
                    <a:ext uri="{FF2B5EF4-FFF2-40B4-BE49-F238E27FC236}">
                      <a16:creationId xmlns:a16="http://schemas.microsoft.com/office/drawing/2014/main" id="{357A7612-CAC2-17D8-9756-763F394DB5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/>
                <a:stretch/>
              </p:blipFill>
              <p:spPr>
                <a:xfrm>
                  <a:off x="649511" y="1010609"/>
                  <a:ext cx="6615749" cy="3860064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grpSp>
              <p:nvGrpSpPr>
                <p:cNvPr id="8" name="Gruppo 7">
                  <a:extLst>
                    <a:ext uri="{FF2B5EF4-FFF2-40B4-BE49-F238E27FC236}">
                      <a16:creationId xmlns:a16="http://schemas.microsoft.com/office/drawing/2014/main" id="{688AB0E0-D57E-4CD3-9D7B-AFB663F5AD23}"/>
                    </a:ext>
                  </a:extLst>
                </p:cNvPr>
                <p:cNvGrpSpPr/>
                <p:nvPr/>
              </p:nvGrpSpPr>
              <p:grpSpPr>
                <a:xfrm>
                  <a:off x="715159" y="1954825"/>
                  <a:ext cx="1493214" cy="158300"/>
                  <a:chOff x="411786" y="1321593"/>
                  <a:chExt cx="1493214" cy="158300"/>
                </a:xfrm>
              </p:grpSpPr>
              <p:sp>
                <p:nvSpPr>
                  <p:cNvPr id="13" name="Rettangolo 12">
                    <a:extLst>
                      <a:ext uri="{FF2B5EF4-FFF2-40B4-BE49-F238E27FC236}">
                        <a16:creationId xmlns:a16="http://schemas.microsoft.com/office/drawing/2014/main" id="{1E9E65F6-2574-E3F1-96AB-97696EFE5B25}"/>
                      </a:ext>
                    </a:extLst>
                  </p:cNvPr>
                  <p:cNvSpPr/>
                  <p:nvPr/>
                </p:nvSpPr>
                <p:spPr>
                  <a:xfrm>
                    <a:off x="465000" y="1342179"/>
                    <a:ext cx="1440000" cy="108000"/>
                  </a:xfrm>
                  <a:prstGeom prst="rect">
                    <a:avLst/>
                  </a:prstGeom>
                  <a:solidFill>
                    <a:srgbClr val="DFE9F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endParaRPr lang="en-US" sz="700">
                      <a:solidFill>
                        <a:schemeClr val="tx1"/>
                      </a:solidFill>
                    </a:endParaRPr>
                  </a:p>
                </p:txBody>
              </p:sp>
              <p:pic>
                <p:nvPicPr>
                  <p:cNvPr id="14" name="Immagine 13">
                    <a:extLst>
                      <a:ext uri="{FF2B5EF4-FFF2-40B4-BE49-F238E27FC236}">
                        <a16:creationId xmlns:a16="http://schemas.microsoft.com/office/drawing/2014/main" id="{C01D92F5-7542-8846-2D03-C4A456F88EE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rcRect r="19528"/>
                  <a:stretch/>
                </p:blipFill>
                <p:spPr>
                  <a:xfrm>
                    <a:off x="411786" y="1321593"/>
                    <a:ext cx="939488" cy="158300"/>
                  </a:xfrm>
                  <a:prstGeom prst="rect">
                    <a:avLst/>
                  </a:prstGeom>
                  <a:ln>
                    <a:noFill/>
                  </a:ln>
                  <a:effectLst>
                    <a:outerShdw blurRad="292100" dist="139700" dir="2700000" algn="tl" rotWithShape="0">
                      <a:srgbClr val="333333">
                        <a:alpha val="65000"/>
                      </a:srgbClr>
                    </a:outerShdw>
                  </a:effectLst>
                </p:spPr>
              </p:pic>
            </p:grpSp>
          </p:grpSp>
          <p:pic>
            <p:nvPicPr>
              <p:cNvPr id="35" name="Immagine 34">
                <a:extLst>
                  <a:ext uri="{FF2B5EF4-FFF2-40B4-BE49-F238E27FC236}">
                    <a16:creationId xmlns:a16="http://schemas.microsoft.com/office/drawing/2014/main" id="{659A405D-AB4F-8E72-BD2D-C71EBE944C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 l="94483" t="50434" r="2061" b="45623"/>
              <a:stretch/>
            </p:blipFill>
            <p:spPr>
              <a:xfrm>
                <a:off x="6400800" y="2863981"/>
                <a:ext cx="228600" cy="152199"/>
              </a:xfrm>
              <a:prstGeom prst="rect">
                <a:avLst/>
              </a:prstGeom>
            </p:spPr>
          </p:pic>
        </p:grpSp>
        <p:pic>
          <p:nvPicPr>
            <p:cNvPr id="22" name="Immagine 21">
              <a:extLst>
                <a:ext uri="{FF2B5EF4-FFF2-40B4-BE49-F238E27FC236}">
                  <a16:creationId xmlns:a16="http://schemas.microsoft.com/office/drawing/2014/main" id="{2C54E5D4-3F31-1998-2CA2-ED8B4A266F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257" b="257"/>
            <a:stretch/>
          </p:blipFill>
          <p:spPr>
            <a:xfrm>
              <a:off x="2120798" y="1749444"/>
              <a:ext cx="3312310" cy="3249180"/>
            </a:xfrm>
            <a:prstGeom prst="rect">
              <a:avLst/>
            </a:prstGeom>
          </p:spPr>
        </p:pic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5B4E4644-DFEB-2C3C-482D-6A611039A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464368" y="2866787"/>
              <a:ext cx="1174168" cy="461280"/>
            </a:xfrm>
            <a:prstGeom prst="rect">
              <a:avLst/>
            </a:prstGeom>
          </p:spPr>
        </p:pic>
      </p:grpSp>
      <p:sp>
        <p:nvSpPr>
          <p:cNvPr id="28" name="Rettangolo 27">
            <a:extLst>
              <a:ext uri="{FF2B5EF4-FFF2-40B4-BE49-F238E27FC236}">
                <a16:creationId xmlns:a16="http://schemas.microsoft.com/office/drawing/2014/main" id="{4388EEEB-C408-9E12-9923-CD8B821D14F1}"/>
              </a:ext>
            </a:extLst>
          </p:cNvPr>
          <p:cNvSpPr/>
          <p:nvPr/>
        </p:nvSpPr>
        <p:spPr>
          <a:xfrm>
            <a:off x="1905000" y="1254471"/>
            <a:ext cx="605779" cy="472218"/>
          </a:xfrm>
          <a:prstGeom prst="rect">
            <a:avLst/>
          </a:prstGeom>
          <a:noFill/>
          <a:ln w="12700">
            <a:solidFill>
              <a:srgbClr val="B14F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Connettore 2 35">
            <a:extLst>
              <a:ext uri="{FF2B5EF4-FFF2-40B4-BE49-F238E27FC236}">
                <a16:creationId xmlns:a16="http://schemas.microsoft.com/office/drawing/2014/main" id="{02C623A4-C928-6FB8-19EE-5AC412C530A2}"/>
              </a:ext>
            </a:extLst>
          </p:cNvPr>
          <p:cNvCxnSpPr>
            <a:cxnSpLocks/>
            <a:stCxn id="37" idx="0"/>
            <a:endCxn id="28" idx="2"/>
          </p:cNvCxnSpPr>
          <p:nvPr/>
        </p:nvCxnSpPr>
        <p:spPr>
          <a:xfrm flipV="1">
            <a:off x="1143000" y="1726689"/>
            <a:ext cx="1064890" cy="804020"/>
          </a:xfrm>
          <a:prstGeom prst="straightConnector1">
            <a:avLst/>
          </a:prstGeom>
          <a:ln w="12700">
            <a:solidFill>
              <a:srgbClr val="B14F9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164D50ED-1BBA-87ED-A159-8658B6BF8069}"/>
              </a:ext>
            </a:extLst>
          </p:cNvPr>
          <p:cNvSpPr txBox="1"/>
          <p:nvPr/>
        </p:nvSpPr>
        <p:spPr>
          <a:xfrm>
            <a:off x="381000" y="2530709"/>
            <a:ext cx="15240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>
                <a:solidFill>
                  <a:srgbClr val="B14F9D"/>
                </a:solidFill>
              </a:rPr>
              <a:t>And you can also export data from simulation as “.txt” file or print a report in “.docx” format.</a:t>
            </a:r>
            <a:endParaRPr lang="en-GB" sz="1200" b="1">
              <a:solidFill>
                <a:srgbClr val="B14F9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53564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3819F-3646-653A-B07B-70321746B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B3FFD4B9-BEDF-A4BF-55BF-BBB0CB4729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1281391"/>
            <a:ext cx="4811871" cy="2971800"/>
          </a:xfrm>
          <a:prstGeom prst="rect">
            <a:avLst/>
          </a:prstGeom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2E3DB8D-1E63-F5D2-CA26-3DBBD7B16F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Remarks</a:t>
            </a:r>
          </a:p>
        </p:txBody>
      </p:sp>
      <p:sp>
        <p:nvSpPr>
          <p:cNvPr id="12" name="Segnaposto testo 1">
            <a:extLst>
              <a:ext uri="{FF2B5EF4-FFF2-40B4-BE49-F238E27FC236}">
                <a16:creationId xmlns:a16="http://schemas.microsoft.com/office/drawing/2014/main" id="{DF4D1F57-63A3-1B09-9234-5CBEB86044A0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36000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/>
              <a:t>To summarize…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9E0C5E2-ECAB-E04A-60FB-09AB77663C4A}"/>
              </a:ext>
            </a:extLst>
          </p:cNvPr>
          <p:cNvSpPr txBox="1"/>
          <p:nvPr/>
        </p:nvSpPr>
        <p:spPr>
          <a:xfrm>
            <a:off x="264084" y="1025222"/>
            <a:ext cx="7889316" cy="1220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Calibri (Corpo)"/>
              </a:rPr>
              <a:t>Several protocols and industrial treatment are made up to </a:t>
            </a:r>
            <a:r>
              <a:rPr lang="en-US" sz="1200" b="1" dirty="0">
                <a:latin typeface="Calibri (Corpo)"/>
              </a:rPr>
              <a:t>guarantee food safety </a:t>
            </a:r>
            <a:r>
              <a:rPr lang="en-US" sz="1200" dirty="0">
                <a:latin typeface="Calibri (Corpo)"/>
              </a:rPr>
              <a:t>and preserve its quality.</a:t>
            </a:r>
          </a:p>
          <a:p>
            <a:pPr marL="228600" indent="-2286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Calibri (Corpo)"/>
              </a:rPr>
              <a:t>With this app, users can easily predict:</a:t>
            </a:r>
          </a:p>
          <a:p>
            <a:pPr marL="685800" lvl="1" indent="-228600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US" sz="1200" dirty="0">
                <a:latin typeface="Calibri (Corpo)"/>
              </a:rPr>
              <a:t>the </a:t>
            </a:r>
            <a:r>
              <a:rPr lang="en-US" sz="1200" b="1" dirty="0">
                <a:latin typeface="Calibri (Corpo)"/>
              </a:rPr>
              <a:t>bacteria reduction </a:t>
            </a:r>
            <a:r>
              <a:rPr lang="en-US" sz="1200" dirty="0">
                <a:latin typeface="Calibri (Corpo)"/>
              </a:rPr>
              <a:t>following a heat treatment;</a:t>
            </a:r>
          </a:p>
          <a:p>
            <a:pPr marL="685800" lvl="1" indent="-228600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US" sz="1200" dirty="0">
                <a:latin typeface="Calibri (Corpo)"/>
              </a:rPr>
              <a:t>the </a:t>
            </a:r>
            <a:r>
              <a:rPr lang="en-US" sz="1200" b="1" dirty="0">
                <a:latin typeface="Calibri (Corpo)"/>
              </a:rPr>
              <a:t>efficiency</a:t>
            </a:r>
            <a:r>
              <a:rPr lang="en-US" sz="1200" dirty="0">
                <a:latin typeface="Calibri (Corpo)"/>
              </a:rPr>
              <a:t> of the process;</a:t>
            </a:r>
          </a:p>
          <a:p>
            <a:pPr marL="685800" lvl="1" indent="-228600">
              <a:spcBef>
                <a:spcPts val="2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en-US" sz="1200" dirty="0">
                <a:latin typeface="Calibri (Corpo)"/>
              </a:rPr>
              <a:t>the </a:t>
            </a:r>
            <a:r>
              <a:rPr lang="en-US" sz="1200" b="1" dirty="0">
                <a:latin typeface="Calibri (Corpo)"/>
              </a:rPr>
              <a:t>heat distribution </a:t>
            </a:r>
            <a:r>
              <a:rPr lang="en-US" sz="1200" dirty="0">
                <a:latin typeface="Calibri (Corpo)"/>
              </a:rPr>
              <a:t>inside the can during the cycle.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18F0DE92-168F-E48C-946E-6C5109A9E711}"/>
              </a:ext>
            </a:extLst>
          </p:cNvPr>
          <p:cNvGrpSpPr/>
          <p:nvPr/>
        </p:nvGrpSpPr>
        <p:grpSpPr>
          <a:xfrm>
            <a:off x="4089356" y="2725438"/>
            <a:ext cx="3468973" cy="2266128"/>
            <a:chOff x="470729" y="2335291"/>
            <a:chExt cx="3468973" cy="2266128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880EE268-6947-FBAB-5A6C-EC1BB29F43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0369" r="25045" b="12050"/>
            <a:stretch/>
          </p:blipFill>
          <p:spPr>
            <a:xfrm>
              <a:off x="470729" y="2335291"/>
              <a:ext cx="1185731" cy="1510905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AE2EF11B-8802-30F2-9E37-A90944DE48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8662" y="3076376"/>
              <a:ext cx="1825760" cy="1217174"/>
            </a:xfrm>
            <a:prstGeom prst="rect">
              <a:avLst/>
            </a:prstGeom>
          </p:spPr>
        </p:pic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24DC775F-8CFC-099F-E706-0A95D1D5CB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7773"/>
            <a:stretch/>
          </p:blipFill>
          <p:spPr>
            <a:xfrm>
              <a:off x="1960072" y="3384245"/>
              <a:ext cx="1979630" cy="1217174"/>
            </a:xfrm>
            <a:prstGeom prst="rect">
              <a:avLst/>
            </a:prstGeom>
          </p:spPr>
        </p:pic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DB714731-626B-CACA-8DF5-374402567C43}"/>
              </a:ext>
            </a:extLst>
          </p:cNvPr>
          <p:cNvGrpSpPr/>
          <p:nvPr/>
        </p:nvGrpSpPr>
        <p:grpSpPr>
          <a:xfrm>
            <a:off x="-106043" y="2050524"/>
            <a:ext cx="3898067" cy="3069474"/>
            <a:chOff x="2378488" y="2007333"/>
            <a:chExt cx="3898067" cy="3069474"/>
          </a:xfrm>
        </p:grpSpPr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B75ED9CE-15E7-DED0-0F7D-DC140588184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78488" y="2007333"/>
              <a:ext cx="1667323" cy="2608450"/>
            </a:xfrm>
            <a:prstGeom prst="rect">
              <a:avLst/>
            </a:prstGeom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BEE5E39C-C2B1-D5ED-C966-256BEBFE6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30709" r="31496"/>
            <a:stretch/>
          </p:blipFill>
          <p:spPr>
            <a:xfrm>
              <a:off x="3669895" y="2452359"/>
              <a:ext cx="1327209" cy="234106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9605B42F-3F21-9222-B9C5-8CBA7F9B9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1199" r="29285"/>
            <a:stretch/>
          </p:blipFill>
          <p:spPr>
            <a:xfrm rot="120000">
              <a:off x="4888911" y="2735740"/>
              <a:ext cx="1387644" cy="234106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85996889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3360B-F8B2-B224-A090-385DD0CED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magine 28" descr="Immagine che contiene disegnando&#10;&#10;Descrizione generata automaticamente">
            <a:extLst>
              <a:ext uri="{FF2B5EF4-FFF2-40B4-BE49-F238E27FC236}">
                <a16:creationId xmlns:a16="http://schemas.microsoft.com/office/drawing/2014/main" id="{2EA43D81-D8FE-EE3F-374E-A0F1166B67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65" y="66675"/>
            <a:ext cx="941305" cy="460368"/>
          </a:xfrm>
          <a:prstGeom prst="rect">
            <a:avLst/>
          </a:prstGeom>
          <a:ln>
            <a:noFill/>
          </a:ln>
          <a:effectLst/>
        </p:spPr>
      </p:pic>
      <p:cxnSp>
        <p:nvCxnSpPr>
          <p:cNvPr id="18" name="Connettore 1 2">
            <a:extLst>
              <a:ext uri="{FF2B5EF4-FFF2-40B4-BE49-F238E27FC236}">
                <a16:creationId xmlns:a16="http://schemas.microsoft.com/office/drawing/2014/main" id="{D4A19C2C-1899-F853-83CE-896953D67815}"/>
              </a:ext>
            </a:extLst>
          </p:cNvPr>
          <p:cNvCxnSpPr/>
          <p:nvPr/>
        </p:nvCxnSpPr>
        <p:spPr>
          <a:xfrm flipV="1">
            <a:off x="315600" y="580836"/>
            <a:ext cx="8676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DB5CDEE2-9BB9-F1AC-8A94-EC7726110A98}"/>
              </a:ext>
            </a:extLst>
          </p:cNvPr>
          <p:cNvSpPr txBox="1"/>
          <p:nvPr/>
        </p:nvSpPr>
        <p:spPr>
          <a:xfrm>
            <a:off x="1331660" y="151195"/>
            <a:ext cx="7652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>
                <a:latin typeface="+mj-lt"/>
              </a:rPr>
              <a:t>Summary</a:t>
            </a:r>
            <a:endParaRPr lang="en-US" i="1">
              <a:latin typeface="+mj-lt"/>
            </a:endParaRP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16CE18C-AC89-321B-D37C-503C06C3A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138C18F-F22A-4C04-A820-98FC5B306A7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ED9F13C4-34B1-76A9-B579-39DBB0A9472A}"/>
              </a:ext>
            </a:extLst>
          </p:cNvPr>
          <p:cNvSpPr txBox="1"/>
          <p:nvPr/>
        </p:nvSpPr>
        <p:spPr>
          <a:xfrm>
            <a:off x="218811" y="788852"/>
            <a:ext cx="2376066" cy="677108"/>
          </a:xfrm>
          <a:prstGeom prst="rect">
            <a:avLst/>
          </a:prstGeom>
          <a:solidFill>
            <a:schemeClr val="bg1"/>
          </a:solidFill>
          <a:ln w="127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0000FF"/>
                </a:solidFill>
              </a:rPr>
              <a:t>Introduction</a:t>
            </a:r>
            <a:endParaRPr lang="en-US" sz="1400" b="1">
              <a:solidFill>
                <a:srgbClr val="0000FF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100"/>
              <a:t>About food safety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100"/>
              <a:t>Theoretical notes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1E399353-3747-1189-8345-AD95BFF2A7DD}"/>
              </a:ext>
            </a:extLst>
          </p:cNvPr>
          <p:cNvSpPr txBox="1"/>
          <p:nvPr/>
        </p:nvSpPr>
        <p:spPr>
          <a:xfrm>
            <a:off x="6629401" y="2868364"/>
            <a:ext cx="2281922" cy="1015663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00B050"/>
                </a:solidFill>
              </a:rPr>
              <a:t>API construction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100"/>
              <a:t>Forms interface.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100"/>
              <a:t>How to choose geometry, materials and thermal cycle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100"/>
              <a:t>Results.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6B2273B8-CB24-AB2E-2E59-DFDB679C9F6E}"/>
              </a:ext>
            </a:extLst>
          </p:cNvPr>
          <p:cNvSpPr txBox="1"/>
          <p:nvPr/>
        </p:nvSpPr>
        <p:spPr>
          <a:xfrm>
            <a:off x="6512400" y="4456190"/>
            <a:ext cx="2520000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FFC000"/>
                </a:solidFill>
              </a:rPr>
              <a:t>Remarks and conclusion</a:t>
            </a:r>
          </a:p>
        </p:txBody>
      </p:sp>
      <p:cxnSp>
        <p:nvCxnSpPr>
          <p:cNvPr id="55" name="Connettore 2 54">
            <a:extLst>
              <a:ext uri="{FF2B5EF4-FFF2-40B4-BE49-F238E27FC236}">
                <a16:creationId xmlns:a16="http://schemas.microsoft.com/office/drawing/2014/main" id="{CB7D0EF5-0E5D-56CF-DB76-F18E635D6BE1}"/>
              </a:ext>
            </a:extLst>
          </p:cNvPr>
          <p:cNvCxnSpPr>
            <a:cxnSpLocks/>
            <a:stCxn id="48" idx="3"/>
            <a:endCxn id="49" idx="1"/>
          </p:cNvCxnSpPr>
          <p:nvPr/>
        </p:nvCxnSpPr>
        <p:spPr>
          <a:xfrm>
            <a:off x="2594877" y="1127406"/>
            <a:ext cx="529323" cy="126726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2 55">
            <a:extLst>
              <a:ext uri="{FF2B5EF4-FFF2-40B4-BE49-F238E27FC236}">
                <a16:creationId xmlns:a16="http://schemas.microsoft.com/office/drawing/2014/main" id="{95614704-F966-34C1-4939-C460E734B65F}"/>
              </a:ext>
            </a:extLst>
          </p:cNvPr>
          <p:cNvCxnSpPr>
            <a:cxnSpLocks/>
            <a:stCxn id="49" idx="3"/>
            <a:endCxn id="51" idx="1"/>
          </p:cNvCxnSpPr>
          <p:nvPr/>
        </p:nvCxnSpPr>
        <p:spPr>
          <a:xfrm>
            <a:off x="5562600" y="2394669"/>
            <a:ext cx="1066801" cy="981527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2 56">
            <a:extLst>
              <a:ext uri="{FF2B5EF4-FFF2-40B4-BE49-F238E27FC236}">
                <a16:creationId xmlns:a16="http://schemas.microsoft.com/office/drawing/2014/main" id="{B495CA1C-789E-182B-9495-17D1B09458D4}"/>
              </a:ext>
            </a:extLst>
          </p:cNvPr>
          <p:cNvCxnSpPr>
            <a:cxnSpLocks/>
            <a:stCxn id="51" idx="2"/>
            <a:endCxn id="53" idx="0"/>
          </p:cNvCxnSpPr>
          <p:nvPr/>
        </p:nvCxnSpPr>
        <p:spPr>
          <a:xfrm>
            <a:off x="7770362" y="3884027"/>
            <a:ext cx="2038" cy="5721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BE7F87FA-D005-E053-E468-9158E69C22F5}"/>
              </a:ext>
            </a:extLst>
          </p:cNvPr>
          <p:cNvSpPr txBox="1"/>
          <p:nvPr/>
        </p:nvSpPr>
        <p:spPr>
          <a:xfrm>
            <a:off x="3124200" y="1886837"/>
            <a:ext cx="2438400" cy="1015663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>
                <a:solidFill>
                  <a:srgbClr val="FF0000"/>
                </a:solidFill>
              </a:rPr>
              <a:t>Method and validation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100"/>
              <a:t>Food safety parameters analysis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100"/>
              <a:t>Implementation: model nodes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100"/>
              <a:t>Num-exp validation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US" sz="1100"/>
              <a:t>Result</a:t>
            </a:r>
          </a:p>
        </p:txBody>
      </p:sp>
      <p:pic>
        <p:nvPicPr>
          <p:cNvPr id="9" name="Picture 8" descr="a bunch of fruit is on a wicker plate on a table .">
            <a:extLst>
              <a:ext uri="{FF2B5EF4-FFF2-40B4-BE49-F238E27FC236}">
                <a16:creationId xmlns:a16="http://schemas.microsoft.com/office/drawing/2014/main" id="{0ADF75F7-2BA9-0C61-7191-9FAE390C1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600" y="3884027"/>
            <a:ext cx="1979630" cy="1021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E03D9DEF-7534-74A9-C052-542D70C1EC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1454" y="766462"/>
            <a:ext cx="2703735" cy="15746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A0B7B8A0-F44F-77E4-8631-706DA9D1BB62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369" r="25045" b="12050"/>
          <a:stretch/>
        </p:blipFill>
        <p:spPr>
          <a:xfrm>
            <a:off x="2901209" y="2812775"/>
            <a:ext cx="1185731" cy="1510905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3EA23965-4DF3-9F42-80EA-AD236F1BAA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9142" y="3553860"/>
            <a:ext cx="1825760" cy="1217174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3F7CA5B3-6B05-349D-B207-D849750DB7F9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b="7773"/>
          <a:stretch/>
        </p:blipFill>
        <p:spPr>
          <a:xfrm>
            <a:off x="4390552" y="3861729"/>
            <a:ext cx="1979630" cy="1217174"/>
          </a:xfrm>
          <a:prstGeom prst="rect">
            <a:avLst/>
          </a:prstGeom>
        </p:spPr>
      </p:pic>
      <p:pic>
        <p:nvPicPr>
          <p:cNvPr id="38" name="Immagine 37">
            <a:extLst>
              <a:ext uri="{FF2B5EF4-FFF2-40B4-BE49-F238E27FC236}">
                <a16:creationId xmlns:a16="http://schemas.microsoft.com/office/drawing/2014/main" id="{8512DD71-9C4C-894C-5D97-D28F309281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2677" y="1839029"/>
            <a:ext cx="2151294" cy="1483783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C69D82DC-DF94-146D-48E4-09FC21308C0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49761" y="684588"/>
            <a:ext cx="1561511" cy="1093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81767"/>
      </p:ext>
    </p:extLst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">
            <a:extLst>
              <a:ext uri="{FF2B5EF4-FFF2-40B4-BE49-F238E27FC236}">
                <a16:creationId xmlns:a16="http://schemas.microsoft.com/office/drawing/2014/main" id="{CB20A170-5A0D-66ED-241A-A199C4EA6229}"/>
              </a:ext>
            </a:extLst>
          </p:cNvPr>
          <p:cNvGrpSpPr/>
          <p:nvPr/>
        </p:nvGrpSpPr>
        <p:grpSpPr>
          <a:xfrm>
            <a:off x="269018" y="3251383"/>
            <a:ext cx="4763986" cy="800219"/>
            <a:chOff x="376018" y="3330808"/>
            <a:chExt cx="6351981" cy="1066959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613C879E-C12A-D691-9674-A35ECC1A30F4}"/>
                </a:ext>
              </a:extLst>
            </p:cNvPr>
            <p:cNvSpPr/>
            <p:nvPr/>
          </p:nvSpPr>
          <p:spPr>
            <a:xfrm>
              <a:off x="668505" y="3330808"/>
              <a:ext cx="6059494" cy="10669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50"/>
                </a:spcBef>
                <a:spcAft>
                  <a:spcPts val="375"/>
                </a:spcAft>
              </a:pPr>
              <a:r>
                <a:rPr lang="en-US" sz="1200" err="1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Viale</a:t>
              </a:r>
              <a:r>
                <a:rPr lang="en-US" sz="1200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Africa, 170 A - 95129 Catania (CT)</a:t>
              </a:r>
            </a:p>
            <a:p>
              <a:pPr>
                <a:spcBef>
                  <a:spcPts val="150"/>
                </a:spcBef>
                <a:spcAft>
                  <a:spcPts val="375"/>
                </a:spcAft>
              </a:pPr>
              <a:r>
                <a:rPr lang="en-US" sz="1200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Via Toscana, 104 - 41053 Maranello (MO)</a:t>
              </a:r>
            </a:p>
            <a:p>
              <a:pPr>
                <a:spcBef>
                  <a:spcPts val="150"/>
                </a:spcBef>
                <a:spcAft>
                  <a:spcPts val="375"/>
                </a:spcAft>
              </a:pPr>
              <a:r>
                <a:rPr lang="en-US" sz="1200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Calle </a:t>
              </a:r>
              <a:r>
                <a:rPr lang="en-US" sz="1200" err="1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Impresores</a:t>
              </a:r>
              <a:r>
                <a:rPr lang="en-US" sz="1200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, 20 - 28660 </a:t>
              </a:r>
              <a:r>
                <a:rPr lang="en-US" sz="1200" err="1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Boadilla</a:t>
              </a:r>
              <a:r>
                <a:rPr lang="en-US" sz="1200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 del Monte (Madrid)</a:t>
              </a:r>
            </a:p>
          </p:txBody>
        </p:sp>
        <p:pic>
          <p:nvPicPr>
            <p:cNvPr id="10" name="Immagine 9">
              <a:extLst>
                <a:ext uri="{FF2B5EF4-FFF2-40B4-BE49-F238E27FC236}">
                  <a16:creationId xmlns:a16="http://schemas.microsoft.com/office/drawing/2014/main" id="{F02072B4-73C1-0BC2-437F-7567186542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018" y="3402733"/>
              <a:ext cx="270000" cy="180000"/>
            </a:xfrm>
            <a:prstGeom prst="rect">
              <a:avLst/>
            </a:prstGeom>
          </p:spPr>
        </p:pic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A64CA86E-95B1-CA36-1F31-398229F5F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018" y="4046564"/>
              <a:ext cx="269948" cy="180000"/>
            </a:xfrm>
            <a:prstGeom prst="rect">
              <a:avLst/>
            </a:prstGeom>
          </p:spPr>
        </p:pic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4E534F38-0658-8AE1-E550-AA5F78B4FB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018" y="3734006"/>
              <a:ext cx="270000" cy="180000"/>
            </a:xfrm>
            <a:prstGeom prst="rect">
              <a:avLst/>
            </a:prstGeom>
          </p:spPr>
        </p:pic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B533D878-87EE-B909-0ACE-57619839ED26}"/>
              </a:ext>
            </a:extLst>
          </p:cNvPr>
          <p:cNvGrpSpPr/>
          <p:nvPr/>
        </p:nvGrpSpPr>
        <p:grpSpPr>
          <a:xfrm>
            <a:off x="282014" y="4089583"/>
            <a:ext cx="2413246" cy="800219"/>
            <a:chOff x="996810" y="4595082"/>
            <a:chExt cx="3217661" cy="1066959"/>
          </a:xfrm>
        </p:grpSpPr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9E21C0E9-F4E2-3E40-697E-15105E9665B8}"/>
                </a:ext>
              </a:extLst>
            </p:cNvPr>
            <p:cNvSpPr/>
            <p:nvPr/>
          </p:nvSpPr>
          <p:spPr>
            <a:xfrm>
              <a:off x="1265126" y="4595082"/>
              <a:ext cx="2949345" cy="10669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150"/>
                </a:spcBef>
                <a:spcAft>
                  <a:spcPts val="375"/>
                </a:spcAft>
              </a:pPr>
              <a:r>
                <a:rPr lang="en-US" sz="1200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  <a:hlinkClick r:id="rId5"/>
                </a:rPr>
                <a:t>www.be-caetest.it</a:t>
              </a:r>
              <a:endParaRPr lang="en-US" sz="1200">
                <a:solidFill>
                  <a:srgbClr val="333333"/>
                </a:solidFill>
                <a:latin typeface="Roboto Light" panose="02000000000000000000" pitchFamily="2" charset="0"/>
                <a:ea typeface="Roboto Light" panose="02000000000000000000" pitchFamily="2" charset="0"/>
              </a:endParaRPr>
            </a:p>
            <a:p>
              <a:pPr>
                <a:spcBef>
                  <a:spcPts val="150"/>
                </a:spcBef>
                <a:spcAft>
                  <a:spcPts val="375"/>
                </a:spcAft>
              </a:pPr>
              <a:r>
                <a:rPr lang="en-US" sz="1200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  <a:hlinkClick r:id="rId6"/>
                </a:rPr>
                <a:t>info@be-caetest.it</a:t>
              </a:r>
              <a:endParaRPr lang="en-US" sz="1200">
                <a:solidFill>
                  <a:srgbClr val="333333"/>
                </a:solidFill>
                <a:latin typeface="Roboto Light" panose="02000000000000000000" pitchFamily="2" charset="0"/>
                <a:ea typeface="Roboto Light" panose="02000000000000000000" pitchFamily="2" charset="0"/>
              </a:endParaRPr>
            </a:p>
            <a:p>
              <a:pPr>
                <a:spcBef>
                  <a:spcPts val="150"/>
                </a:spcBef>
                <a:spcAft>
                  <a:spcPts val="375"/>
                </a:spcAft>
              </a:pPr>
              <a:r>
                <a:rPr lang="it-IT" sz="1200">
                  <a:solidFill>
                    <a:srgbClr val="333333"/>
                  </a:solidFill>
                  <a:latin typeface="Roboto Light" panose="02000000000000000000" pitchFamily="2" charset="0"/>
                  <a:ea typeface="Roboto Light" panose="02000000000000000000" pitchFamily="2" charset="0"/>
                </a:rPr>
                <a:t>+39 095 216 64 26</a:t>
              </a:r>
              <a:endParaRPr lang="en-US" sz="1200">
                <a:solidFill>
                  <a:srgbClr val="333333"/>
                </a:solidFill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pic>
          <p:nvPicPr>
            <p:cNvPr id="15" name="Elemento grafico 14" descr="Cornetta contorno">
              <a:extLst>
                <a:ext uri="{FF2B5EF4-FFF2-40B4-BE49-F238E27FC236}">
                  <a16:creationId xmlns:a16="http://schemas.microsoft.com/office/drawing/2014/main" id="{3EE9F128-BE7E-289E-1E3A-9F6B4EE9CD7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97393" y="5314915"/>
              <a:ext cx="207634" cy="207634"/>
            </a:xfrm>
            <a:prstGeom prst="rect">
              <a:avLst/>
            </a:prstGeom>
          </p:spPr>
        </p:pic>
        <p:pic>
          <p:nvPicPr>
            <p:cNvPr id="16" name="Elemento grafico 15" descr="Posta elettronica contorno">
              <a:extLst>
                <a:ext uri="{FF2B5EF4-FFF2-40B4-BE49-F238E27FC236}">
                  <a16:creationId xmlns:a16="http://schemas.microsoft.com/office/drawing/2014/main" id="{92F030D8-D08E-A5E8-6D33-D1692A8A1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97393" y="4992368"/>
              <a:ext cx="207635" cy="207635"/>
            </a:xfrm>
            <a:prstGeom prst="rect">
              <a:avLst/>
            </a:prstGeom>
          </p:spPr>
        </p:pic>
        <p:pic>
          <p:nvPicPr>
            <p:cNvPr id="17" name="Elemento grafico 16" descr="Mondo contorno">
              <a:extLst>
                <a:ext uri="{FF2B5EF4-FFF2-40B4-BE49-F238E27FC236}">
                  <a16:creationId xmlns:a16="http://schemas.microsoft.com/office/drawing/2014/main" id="{C7E55F4D-ABBE-FA0C-7697-5B19CCD0F0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96810" y="4674034"/>
              <a:ext cx="208800" cy="208800"/>
            </a:xfrm>
            <a:prstGeom prst="rect">
              <a:avLst/>
            </a:prstGeom>
          </p:spPr>
        </p:pic>
      </p:grpSp>
      <p:sp>
        <p:nvSpPr>
          <p:cNvPr id="18" name="Rettangolo 17">
            <a:extLst>
              <a:ext uri="{FF2B5EF4-FFF2-40B4-BE49-F238E27FC236}">
                <a16:creationId xmlns:a16="http://schemas.microsoft.com/office/drawing/2014/main" id="{9BAAF0F6-EFEF-3214-D78B-1608D158A51C}"/>
              </a:ext>
            </a:extLst>
          </p:cNvPr>
          <p:cNvSpPr/>
          <p:nvPr/>
        </p:nvSpPr>
        <p:spPr>
          <a:xfrm>
            <a:off x="4267200" y="3255104"/>
            <a:ext cx="4424856" cy="415498"/>
          </a:xfrm>
          <a:prstGeom prst="rect">
            <a:avLst/>
          </a:prstGeom>
          <a:solidFill>
            <a:schemeClr val="bg2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ts val="150"/>
              </a:spcBef>
              <a:spcAft>
                <a:spcPts val="375"/>
              </a:spcAft>
            </a:pPr>
            <a:r>
              <a:rPr lang="en-US" sz="2100" b="1">
                <a:solidFill>
                  <a:srgbClr val="FF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BE CAE &amp; Test </a:t>
            </a:r>
            <a:r>
              <a:rPr lang="en-US" sz="2100" b="1" err="1">
                <a:solidFill>
                  <a:srgbClr val="FF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s.r.l</a:t>
            </a:r>
            <a:r>
              <a:rPr lang="en-US" sz="2100" b="1">
                <a:solidFill>
                  <a:srgbClr val="FF0000"/>
                </a:solidFill>
                <a:latin typeface="Roboto Light" panose="02000000000000000000" pitchFamily="2" charset="0"/>
                <a:ea typeface="Roboto Light" panose="02000000000000000000" pitchFamily="2" charset="0"/>
              </a:rPr>
              <a:t>.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F85B2637-945B-BA37-C0AB-237E9D316B5A}"/>
              </a:ext>
            </a:extLst>
          </p:cNvPr>
          <p:cNvGrpSpPr/>
          <p:nvPr/>
        </p:nvGrpSpPr>
        <p:grpSpPr>
          <a:xfrm>
            <a:off x="4827561" y="3603628"/>
            <a:ext cx="4141177" cy="1330322"/>
            <a:chOff x="6527188" y="4745116"/>
            <a:chExt cx="5521569" cy="1773763"/>
          </a:xfrm>
        </p:grpSpPr>
        <p:pic>
          <p:nvPicPr>
            <p:cNvPr id="20" name="Immagine 19">
              <a:hlinkClick r:id="rId13"/>
              <a:extLst>
                <a:ext uri="{FF2B5EF4-FFF2-40B4-BE49-F238E27FC236}">
                  <a16:creationId xmlns:a16="http://schemas.microsoft.com/office/drawing/2014/main" id="{2D0F72C8-EC79-319F-3B8B-BDD95552AB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2130" t="8952" r="2399"/>
            <a:stretch/>
          </p:blipFill>
          <p:spPr>
            <a:xfrm>
              <a:off x="6527188" y="4922004"/>
              <a:ext cx="5086354" cy="1596875"/>
            </a:xfrm>
            <a:prstGeom prst="rect">
              <a:avLst/>
            </a:prstGeom>
          </p:spPr>
        </p:pic>
        <p:pic>
          <p:nvPicPr>
            <p:cNvPr id="21" name="Immagine 20">
              <a:extLst>
                <a:ext uri="{FF2B5EF4-FFF2-40B4-BE49-F238E27FC236}">
                  <a16:creationId xmlns:a16="http://schemas.microsoft.com/office/drawing/2014/main" id="{3507FD42-F427-32EB-7086-BDCA19379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1359268" y="4745116"/>
              <a:ext cx="689489" cy="68948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979090A6-4A22-5966-37C2-ED73BAC702DF}"/>
              </a:ext>
            </a:extLst>
          </p:cNvPr>
          <p:cNvGrpSpPr/>
          <p:nvPr/>
        </p:nvGrpSpPr>
        <p:grpSpPr>
          <a:xfrm>
            <a:off x="331072" y="2240600"/>
            <a:ext cx="8487738" cy="864550"/>
            <a:chOff x="441429" y="987124"/>
            <a:chExt cx="11316984" cy="1152733"/>
          </a:xfrm>
        </p:grpSpPr>
        <p:pic>
          <p:nvPicPr>
            <p:cNvPr id="24" name="Immagine 23" descr="Immagine che contiene interni&#10;&#10;Descrizione generata automaticamente">
              <a:extLst>
                <a:ext uri="{FF2B5EF4-FFF2-40B4-BE49-F238E27FC236}">
                  <a16:creationId xmlns:a16="http://schemas.microsoft.com/office/drawing/2014/main" id="{F3F6834D-61BE-E452-054C-F0192B5DD7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821" b="4363"/>
            <a:stretch/>
          </p:blipFill>
          <p:spPr>
            <a:xfrm>
              <a:off x="7404843" y="993865"/>
              <a:ext cx="1666161" cy="1142703"/>
            </a:xfrm>
            <a:prstGeom prst="rect">
              <a:avLst/>
            </a:prstGeom>
          </p:spPr>
        </p:pic>
        <p:pic>
          <p:nvPicPr>
            <p:cNvPr id="25" name="Immagine 24" descr="Immagine che contiene trasporto&#10;&#10;Descrizione generata automaticamente">
              <a:extLst>
                <a:ext uri="{FF2B5EF4-FFF2-40B4-BE49-F238E27FC236}">
                  <a16:creationId xmlns:a16="http://schemas.microsoft.com/office/drawing/2014/main" id="{82DE3845-8C72-AD3D-6CA8-2F01C6C216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2398" y="989347"/>
              <a:ext cx="1523180" cy="1142703"/>
            </a:xfrm>
            <a:prstGeom prst="rect">
              <a:avLst/>
            </a:prstGeom>
          </p:spPr>
        </p:pic>
        <p:pic>
          <p:nvPicPr>
            <p:cNvPr id="26" name="Immagine 25">
              <a:extLst>
                <a:ext uri="{FF2B5EF4-FFF2-40B4-BE49-F238E27FC236}">
                  <a16:creationId xmlns:a16="http://schemas.microsoft.com/office/drawing/2014/main" id="{71286491-6A98-76C0-5AD4-1902AD0305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47" t="389" r="26966" b="21650"/>
            <a:stretch/>
          </p:blipFill>
          <p:spPr>
            <a:xfrm>
              <a:off x="9193018" y="987801"/>
              <a:ext cx="1315838" cy="1142703"/>
            </a:xfrm>
            <a:prstGeom prst="rect">
              <a:avLst/>
            </a:prstGeom>
          </p:spPr>
        </p:pic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E42D9847-3066-8C5C-30C7-0B89A5E853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819" t="8385" r="-1028" b="11610"/>
            <a:stretch/>
          </p:blipFill>
          <p:spPr>
            <a:xfrm>
              <a:off x="6179104" y="996421"/>
              <a:ext cx="1115974" cy="1127190"/>
            </a:xfrm>
            <a:prstGeom prst="rect">
              <a:avLst/>
            </a:prstGeom>
          </p:spPr>
        </p:pic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5028A738-AB89-2914-89B1-BF54AC9787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15711" y="994277"/>
              <a:ext cx="1142702" cy="1142703"/>
            </a:xfrm>
            <a:prstGeom prst="rect">
              <a:avLst/>
            </a:prstGeom>
          </p:spPr>
        </p:pic>
        <p:pic>
          <p:nvPicPr>
            <p:cNvPr id="29" name="Immagine 28" descr="Immagine che contiene testo, esterni, screenshot&#10;&#10;Descrizione generata automaticamente">
              <a:extLst>
                <a:ext uri="{FF2B5EF4-FFF2-40B4-BE49-F238E27FC236}">
                  <a16:creationId xmlns:a16="http://schemas.microsoft.com/office/drawing/2014/main" id="{471B5D0E-442A-7AA7-9923-5F7CB5FF7C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11" t="14569" r="30022" b="14758"/>
            <a:stretch/>
          </p:blipFill>
          <p:spPr>
            <a:xfrm>
              <a:off x="1828483" y="987124"/>
              <a:ext cx="1124403" cy="1142703"/>
            </a:xfrm>
            <a:prstGeom prst="rect">
              <a:avLst/>
            </a:prstGeom>
          </p:spPr>
        </p:pic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C5226D56-D668-6FF5-4F6B-9923115068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198" t="5172" r="16731" b="18534"/>
            <a:stretch/>
          </p:blipFill>
          <p:spPr>
            <a:xfrm>
              <a:off x="441429" y="996471"/>
              <a:ext cx="1249383" cy="1133356"/>
            </a:xfrm>
            <a:prstGeom prst="rect">
              <a:avLst/>
            </a:prstGeom>
          </p:spPr>
        </p:pic>
        <p:pic>
          <p:nvPicPr>
            <p:cNvPr id="32" name="Immagine 31" descr="J:\Fig_01.png">
              <a:extLst>
                <a:ext uri="{FF2B5EF4-FFF2-40B4-BE49-F238E27FC236}">
                  <a16:creationId xmlns:a16="http://schemas.microsoft.com/office/drawing/2014/main" id="{788CEE46-2959-59FA-244F-E4F5EA4F8A8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0" t="7687" r="4400" b="7210"/>
            <a:stretch/>
          </p:blipFill>
          <p:spPr bwMode="auto">
            <a:xfrm>
              <a:off x="4769896" y="987124"/>
              <a:ext cx="1249383" cy="1152733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B5148D96-DBA3-3804-994F-C7ADD5AF9B11}"/>
              </a:ext>
            </a:extLst>
          </p:cNvPr>
          <p:cNvSpPr txBox="1"/>
          <p:nvPr/>
        </p:nvSpPr>
        <p:spPr>
          <a:xfrm>
            <a:off x="269018" y="720863"/>
            <a:ext cx="8722582" cy="140628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4000" b="1">
                <a:solidFill>
                  <a:srgbClr val="000099"/>
                </a:solidFill>
              </a:rPr>
              <a:t>Thank you all for your attention! </a:t>
            </a:r>
            <a:endParaRPr lang="it-IT" sz="4000" b="1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5912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C7D8CE96-49B6-49CB-BFA6-F6594807D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400"/>
              <a:t>Food safety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F2D4AD-9492-44C8-8967-131EF20B83B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Introduction</a:t>
            </a:r>
          </a:p>
        </p:txBody>
      </p:sp>
      <p:pic>
        <p:nvPicPr>
          <p:cNvPr id="18" name="Canned food_presentazione - Realizzato con Clipchamp (1)">
            <a:hlinkClick r:id="" action="ppaction://media"/>
            <a:extLst>
              <a:ext uri="{FF2B5EF4-FFF2-40B4-BE49-F238E27FC236}">
                <a16:creationId xmlns:a16="http://schemas.microsoft.com/office/drawing/2014/main" id="{793510AB-E931-7BD0-ED00-6929FDD9D35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l="16808" t="11395" b="9629"/>
          <a:stretch/>
        </p:blipFill>
        <p:spPr>
          <a:xfrm>
            <a:off x="5400000" y="666884"/>
            <a:ext cx="1885839" cy="179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Immagine 5" descr="Immagine che contiene persona, interno, dito, lavandino&#10;&#10;Descrizione generata automaticamente">
            <a:extLst>
              <a:ext uri="{FF2B5EF4-FFF2-40B4-BE49-F238E27FC236}">
                <a16:creationId xmlns:a16="http://schemas.microsoft.com/office/drawing/2014/main" id="{9941CCF0-4344-47CD-D96D-09EF43B8E1D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5344" r="36434"/>
          <a:stretch/>
        </p:blipFill>
        <p:spPr>
          <a:xfrm>
            <a:off x="7169204" y="2340875"/>
            <a:ext cx="1785251" cy="1499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Segnaposto testo 3">
            <a:extLst>
              <a:ext uri="{FF2B5EF4-FFF2-40B4-BE49-F238E27FC236}">
                <a16:creationId xmlns:a16="http://schemas.microsoft.com/office/drawing/2014/main" id="{69903DAE-DEA9-FE5A-2B30-C0896416D3D7}"/>
              </a:ext>
            </a:extLst>
          </p:cNvPr>
          <p:cNvSpPr txBox="1">
            <a:spLocks/>
          </p:cNvSpPr>
          <p:nvPr/>
        </p:nvSpPr>
        <p:spPr>
          <a:xfrm>
            <a:off x="324000" y="1045026"/>
            <a:ext cx="4933800" cy="1166473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146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Historically, food safety is a very </a:t>
            </a:r>
            <a:r>
              <a:rPr lang="en-GB" b="1" dirty="0"/>
              <a:t>critical aspect </a:t>
            </a:r>
            <a:r>
              <a:rPr lang="en-GB" dirty="0"/>
              <a:t>in the field of the </a:t>
            </a:r>
            <a:r>
              <a:rPr lang="en-GB" b="1" dirty="0"/>
              <a:t>food industry</a:t>
            </a:r>
            <a:r>
              <a:rPr lang="en-GB" dirty="0"/>
              <a:t>. </a:t>
            </a:r>
            <a:r>
              <a:rPr lang="en-US" dirty="0"/>
              <a:t>Making a product safe means </a:t>
            </a:r>
            <a:r>
              <a:rPr lang="en-US" b="1" dirty="0"/>
              <a:t>preserving the quality </a:t>
            </a:r>
            <a:r>
              <a:rPr lang="en-US" dirty="0"/>
              <a:t>for a certain period, so that </a:t>
            </a:r>
            <a:r>
              <a:rPr lang="en-GB" dirty="0"/>
              <a:t>it can be considered non-harmful for consumers and </a:t>
            </a:r>
            <a:r>
              <a:rPr lang="en-GB" b="1" dirty="0"/>
              <a:t>be marketed</a:t>
            </a:r>
            <a:r>
              <a:rPr lang="en-GB" dirty="0"/>
              <a:t>.</a:t>
            </a:r>
            <a:r>
              <a:rPr lang="en-US" dirty="0"/>
              <a:t> At date, t</a:t>
            </a:r>
            <a:r>
              <a:rPr lang="en-US" sz="1200" dirty="0"/>
              <a:t>here are </a:t>
            </a:r>
            <a:r>
              <a:rPr lang="en-US" sz="1200" b="1" dirty="0"/>
              <a:t>specific protocols</a:t>
            </a:r>
            <a:r>
              <a:rPr lang="en-US" sz="1200" dirty="0"/>
              <a:t> and treatment useful to guarantee food quality.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1F24958-FD1A-5EEE-5530-1839D2B199A7}"/>
              </a:ext>
            </a:extLst>
          </p:cNvPr>
          <p:cNvSpPr txBox="1"/>
          <p:nvPr/>
        </p:nvSpPr>
        <p:spPr>
          <a:xfrm>
            <a:off x="5105400" y="4061117"/>
            <a:ext cx="32580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/>
              <a:t>Our work with </a:t>
            </a:r>
            <a:r>
              <a:rPr lang="en-US" sz="1200" b="1"/>
              <a:t>COMSOL</a:t>
            </a:r>
            <a:r>
              <a:rPr lang="en-US" sz="1200"/>
              <a:t> was to create a </a:t>
            </a:r>
            <a:r>
              <a:rPr lang="en-US" sz="1200" b="1"/>
              <a:t>stand-alone application </a:t>
            </a:r>
            <a:r>
              <a:rPr lang="en-US" sz="1200"/>
              <a:t>that could </a:t>
            </a:r>
            <a:r>
              <a:rPr lang="en-US" sz="1200" b="1"/>
              <a:t>predict </a:t>
            </a:r>
            <a:r>
              <a:rPr lang="en-US" sz="1200"/>
              <a:t>bacteria reduction and </a:t>
            </a:r>
            <a:r>
              <a:rPr lang="en-US" sz="1200" b="1"/>
              <a:t>product</a:t>
            </a:r>
            <a:r>
              <a:rPr lang="en-US" sz="1200"/>
              <a:t> </a:t>
            </a:r>
            <a:r>
              <a:rPr lang="en-US" sz="1200" b="1"/>
              <a:t>safety</a:t>
            </a:r>
            <a:r>
              <a:rPr lang="en-US" sz="1200"/>
              <a:t> in </a:t>
            </a:r>
            <a:r>
              <a:rPr lang="en-US" sz="1200" b="1"/>
              <a:t>canned food</a:t>
            </a:r>
            <a:r>
              <a:rPr lang="en-US" sz="1200"/>
              <a:t>, related to specific treatments.</a:t>
            </a:r>
            <a:endParaRPr lang="en-GB" sz="1200"/>
          </a:p>
        </p:txBody>
      </p:sp>
      <p:pic>
        <p:nvPicPr>
          <p:cNvPr id="4" name="Picture 2" descr="Pasteur, l'eroe della medicina (che non era medico)">
            <a:extLst>
              <a:ext uri="{FF2B5EF4-FFF2-40B4-BE49-F238E27FC236}">
                <a16:creationId xmlns:a16="http://schemas.microsoft.com/office/drawing/2014/main" id="{A41DF789-4427-EA60-2196-DC262E208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25" y="2154491"/>
            <a:ext cx="1905000" cy="23221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EEBF4DA-4945-62B5-123E-CF870CB9F01F}"/>
              </a:ext>
            </a:extLst>
          </p:cNvPr>
          <p:cNvSpPr txBox="1"/>
          <p:nvPr/>
        </p:nvSpPr>
        <p:spPr>
          <a:xfrm>
            <a:off x="3042458" y="2651559"/>
            <a:ext cx="304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1" dirty="0"/>
              <a:t>Degradation </a:t>
            </a:r>
            <a:r>
              <a:rPr lang="en-US" sz="1200" dirty="0"/>
              <a:t>of canned foods depends on the activity and </a:t>
            </a:r>
            <a:r>
              <a:rPr lang="en-US" sz="1200" b="1" dirty="0"/>
              <a:t>number of bacteria </a:t>
            </a:r>
            <a:r>
              <a:rPr lang="en-US" sz="1200" dirty="0"/>
              <a:t>inside. </a:t>
            </a:r>
            <a:endParaRPr lang="en-GB" sz="1200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270D5B96-AED1-D4F9-388D-19B4D0FF0F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92289" y="3642654"/>
            <a:ext cx="1974169" cy="1158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29763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C7D8CE96-49B6-49CB-BFA6-F6594807D1F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0" y="720000"/>
            <a:ext cx="5472000" cy="216000"/>
          </a:xfrm>
        </p:spPr>
        <p:txBody>
          <a:bodyPr/>
          <a:lstStyle/>
          <a:p>
            <a:r>
              <a:rPr lang="it-IT" sz="1400" err="1"/>
              <a:t>Bacteria</a:t>
            </a:r>
            <a:r>
              <a:rPr lang="it-IT" sz="1400"/>
              <a:t> </a:t>
            </a:r>
            <a:r>
              <a:rPr lang="it-IT" sz="1400" err="1"/>
              <a:t>heat</a:t>
            </a:r>
            <a:r>
              <a:rPr lang="it-IT" sz="1400"/>
              <a:t> </a:t>
            </a:r>
            <a:r>
              <a:rPr lang="it-IT" sz="1400" err="1"/>
              <a:t>sensitivity</a:t>
            </a:r>
            <a:r>
              <a:rPr lang="it-IT" sz="1400"/>
              <a:t> </a:t>
            </a:r>
            <a:r>
              <a:rPr lang="it-IT" sz="1400" err="1"/>
              <a:t>parameters</a:t>
            </a:r>
            <a:endParaRPr lang="it-IT" sz="140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F2D4AD-9492-44C8-8967-131EF20B83B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Methods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259DA1D-A7B3-4529-8399-87298C843A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4000" y="1075163"/>
            <a:ext cx="8329242" cy="424732"/>
          </a:xfrm>
        </p:spPr>
        <p:txBody>
          <a:bodyPr/>
          <a:lstStyle/>
          <a:p>
            <a:r>
              <a:rPr lang="en-US"/>
              <a:t>Bacteria are sensitive to </a:t>
            </a:r>
            <a:r>
              <a:rPr lang="en-US" b="1"/>
              <a:t>high temperatures</a:t>
            </a:r>
            <a:r>
              <a:rPr lang="en-US"/>
              <a:t>. During heat treatment, they </a:t>
            </a:r>
            <a:r>
              <a:rPr lang="en-US" b="1"/>
              <a:t>start reducing </a:t>
            </a:r>
            <a:r>
              <a:rPr lang="en-US"/>
              <a:t>and can be completely </a:t>
            </a:r>
            <a:r>
              <a:rPr lang="en-US" b="1"/>
              <a:t>neutralized</a:t>
            </a:r>
            <a:r>
              <a:rPr lang="en-US"/>
              <a:t> under specific </a:t>
            </a:r>
            <a:r>
              <a:rPr lang="en-US" b="1"/>
              <a:t>temperatures</a:t>
            </a:r>
            <a:r>
              <a:rPr lang="en-US"/>
              <a:t> and </a:t>
            </a:r>
            <a:r>
              <a:rPr lang="en-US" b="1"/>
              <a:t>time</a:t>
            </a:r>
            <a:r>
              <a:rPr lang="en-US"/>
              <a:t>. </a:t>
            </a:r>
          </a:p>
        </p:txBody>
      </p:sp>
      <p:sp>
        <p:nvSpPr>
          <p:cNvPr id="6" name="Freccia a destra 5">
            <a:extLst>
              <a:ext uri="{FF2B5EF4-FFF2-40B4-BE49-F238E27FC236}">
                <a16:creationId xmlns:a16="http://schemas.microsoft.com/office/drawing/2014/main" id="{6644003A-1E43-5F67-A25F-7B70657EEAE6}"/>
              </a:ext>
            </a:extLst>
          </p:cNvPr>
          <p:cNvSpPr/>
          <p:nvPr/>
        </p:nvSpPr>
        <p:spPr>
          <a:xfrm>
            <a:off x="3886200" y="2393654"/>
            <a:ext cx="789872" cy="205690"/>
          </a:xfrm>
          <a:prstGeom prst="rightArrow">
            <a:avLst/>
          </a:prstGeom>
          <a:solidFill>
            <a:srgbClr val="E6E6E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0F95D424-041D-10D9-7B58-4270FDB82E7B}"/>
              </a:ext>
            </a:extLst>
          </p:cNvPr>
          <p:cNvGrpSpPr/>
          <p:nvPr/>
        </p:nvGrpSpPr>
        <p:grpSpPr>
          <a:xfrm>
            <a:off x="4862702" y="1434240"/>
            <a:ext cx="4052698" cy="3286223"/>
            <a:chOff x="4862702" y="1434240"/>
            <a:chExt cx="4052698" cy="3286223"/>
          </a:xfrm>
        </p:grpSpPr>
        <p:pic>
          <p:nvPicPr>
            <p:cNvPr id="39" name="Immagine 38">
              <a:extLst>
                <a:ext uri="{FF2B5EF4-FFF2-40B4-BE49-F238E27FC236}">
                  <a16:creationId xmlns:a16="http://schemas.microsoft.com/office/drawing/2014/main" id="{98C6EFC3-C613-4F87-3731-FA8502220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62702" y="1710022"/>
              <a:ext cx="3379056" cy="1555491"/>
            </a:xfrm>
            <a:prstGeom prst="rect">
              <a:avLst/>
            </a:prstGeom>
          </p:spPr>
        </p:pic>
        <p:sp>
          <p:nvSpPr>
            <p:cNvPr id="32" name="CasellaDiTesto 31">
              <a:extLst>
                <a:ext uri="{FF2B5EF4-FFF2-40B4-BE49-F238E27FC236}">
                  <a16:creationId xmlns:a16="http://schemas.microsoft.com/office/drawing/2014/main" id="{DF1023E6-3786-436F-A364-7A9EE5F1535A}"/>
                </a:ext>
              </a:extLst>
            </p:cNvPr>
            <p:cNvSpPr txBox="1"/>
            <p:nvPr/>
          </p:nvSpPr>
          <p:spPr>
            <a:xfrm>
              <a:off x="5284867" y="3419637"/>
              <a:ext cx="3026160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b="1" i="1">
                  <a:solidFill>
                    <a:srgbClr val="0000FF"/>
                  </a:solidFill>
                </a:rPr>
                <a:t>Blue line </a:t>
              </a:r>
              <a:r>
                <a:rPr lang="en-GB" sz="1100" i="1"/>
                <a:t>= Envelope of D-values as a function of the Temperature (T</a:t>
              </a:r>
              <a:r>
                <a:rPr lang="en-GB" sz="1100" i="1" baseline="-25000"/>
                <a:t>i</a:t>
              </a:r>
              <a:r>
                <a:rPr lang="en-GB" sz="1100" i="1"/>
                <a:t>).</a:t>
              </a:r>
              <a:endParaRPr lang="en-US" sz="1100" i="1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Segnaposto testo 4">
                  <a:extLst>
                    <a:ext uri="{FF2B5EF4-FFF2-40B4-BE49-F238E27FC236}">
                      <a16:creationId xmlns:a16="http://schemas.microsoft.com/office/drawing/2014/main" id="{7EBAE258-EEA6-4F1D-A11C-ED5916D94F6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495387" y="4129532"/>
                  <a:ext cx="2200813" cy="590931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>
                  <a:lvl1pPr marL="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14650" indent="-17145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it-IT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it-IT" sz="1200" b="1" i="1" smtClean="0">
                              <a:latin typeface="Cambria Math" panose="02040503050406030204" pitchFamily="18" charset="0"/>
                            </a:rPr>
                            <m:t>𝒗𝒂𝒍𝒖𝒆</m:t>
                          </m:r>
                        </m:sub>
                      </m:sSub>
                    </m:oMath>
                  </a14:m>
                  <a:r>
                    <a:rPr lang="en-GB"/>
                    <a:t>= </a:t>
                  </a:r>
                  <a:r>
                    <a:rPr lang="en-US" sz="1200"/>
                    <a:t>temperature increase necessary to reduce the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it-IT" b="0" i="1">
                              <a:latin typeface="Cambria Math" panose="02040503050406030204" pitchFamily="18" charset="0"/>
                            </a:rPr>
                            <m:t>𝑣𝑎𝑙𝑢𝑒</m:t>
                          </m:r>
                        </m:sub>
                      </m:sSub>
                    </m:oMath>
                  </a14:m>
                  <a:r>
                    <a:rPr lang="en-US" sz="1200">
                      <a:solidFill>
                        <a:srgbClr val="000000"/>
                      </a:solidFill>
                    </a:rPr>
                    <a:t> by a logarithmic order</a:t>
                  </a:r>
                  <a:endParaRPr lang="en-US" sz="1200"/>
                </a:p>
              </p:txBody>
            </p:sp>
          </mc:Choice>
          <mc:Fallback xmlns="">
            <p:sp>
              <p:nvSpPr>
                <p:cNvPr id="33" name="Segnaposto testo 4">
                  <a:extLst>
                    <a:ext uri="{FF2B5EF4-FFF2-40B4-BE49-F238E27FC236}">
                      <a16:creationId xmlns:a16="http://schemas.microsoft.com/office/drawing/2014/main" id="{7EBAE258-EEA6-4F1D-A11C-ED5916D94F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95387" y="4129532"/>
                  <a:ext cx="2200813" cy="590931"/>
                </a:xfrm>
                <a:prstGeom prst="rect">
                  <a:avLst/>
                </a:prstGeom>
                <a:blipFill>
                  <a:blip r:embed="rId4"/>
                  <a:stretch>
                    <a:fillRect t="-2020" b="-606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Rettangolo 14">
              <a:extLst>
                <a:ext uri="{FF2B5EF4-FFF2-40B4-BE49-F238E27FC236}">
                  <a16:creationId xmlns:a16="http://schemas.microsoft.com/office/drawing/2014/main" id="{009F2A18-8B83-737D-9856-42EBDB30C5E8}"/>
                </a:ext>
              </a:extLst>
            </p:cNvPr>
            <p:cNvSpPr/>
            <p:nvPr/>
          </p:nvSpPr>
          <p:spPr>
            <a:xfrm>
              <a:off x="6453562" y="2254430"/>
              <a:ext cx="434883" cy="838526"/>
            </a:xfrm>
            <a:custGeom>
              <a:avLst/>
              <a:gdLst>
                <a:gd name="connsiteX0" fmla="*/ 0 w 428533"/>
                <a:gd name="connsiteY0" fmla="*/ 0 h 930538"/>
                <a:gd name="connsiteX1" fmla="*/ 428533 w 428533"/>
                <a:gd name="connsiteY1" fmla="*/ 0 h 930538"/>
                <a:gd name="connsiteX2" fmla="*/ 428533 w 428533"/>
                <a:gd name="connsiteY2" fmla="*/ 930538 h 930538"/>
                <a:gd name="connsiteX3" fmla="*/ 0 w 428533"/>
                <a:gd name="connsiteY3" fmla="*/ 930538 h 930538"/>
                <a:gd name="connsiteX4" fmla="*/ 0 w 428533"/>
                <a:gd name="connsiteY4" fmla="*/ 0 h 930538"/>
                <a:gd name="connsiteX0" fmla="*/ 0 w 428533"/>
                <a:gd name="connsiteY0" fmla="*/ 0 h 930538"/>
                <a:gd name="connsiteX1" fmla="*/ 428533 w 428533"/>
                <a:gd name="connsiteY1" fmla="*/ 161925 h 930538"/>
                <a:gd name="connsiteX2" fmla="*/ 428533 w 428533"/>
                <a:gd name="connsiteY2" fmla="*/ 930538 h 930538"/>
                <a:gd name="connsiteX3" fmla="*/ 0 w 428533"/>
                <a:gd name="connsiteY3" fmla="*/ 930538 h 930538"/>
                <a:gd name="connsiteX4" fmla="*/ 0 w 428533"/>
                <a:gd name="connsiteY4" fmla="*/ 0 h 930538"/>
                <a:gd name="connsiteX0" fmla="*/ 0 w 434883"/>
                <a:gd name="connsiteY0" fmla="*/ 0 h 940607"/>
                <a:gd name="connsiteX1" fmla="*/ 434883 w 434883"/>
                <a:gd name="connsiteY1" fmla="*/ 171994 h 940607"/>
                <a:gd name="connsiteX2" fmla="*/ 434883 w 434883"/>
                <a:gd name="connsiteY2" fmla="*/ 940607 h 940607"/>
                <a:gd name="connsiteX3" fmla="*/ 6350 w 434883"/>
                <a:gd name="connsiteY3" fmla="*/ 940607 h 940607"/>
                <a:gd name="connsiteX4" fmla="*/ 0 w 434883"/>
                <a:gd name="connsiteY4" fmla="*/ 0 h 940607"/>
                <a:gd name="connsiteX0" fmla="*/ 0 w 434883"/>
                <a:gd name="connsiteY0" fmla="*/ 0 h 982457"/>
                <a:gd name="connsiteX1" fmla="*/ 434883 w 434883"/>
                <a:gd name="connsiteY1" fmla="*/ 213844 h 982457"/>
                <a:gd name="connsiteX2" fmla="*/ 434883 w 434883"/>
                <a:gd name="connsiteY2" fmla="*/ 982457 h 982457"/>
                <a:gd name="connsiteX3" fmla="*/ 6350 w 434883"/>
                <a:gd name="connsiteY3" fmla="*/ 982457 h 982457"/>
                <a:gd name="connsiteX4" fmla="*/ 0 w 434883"/>
                <a:gd name="connsiteY4" fmla="*/ 0 h 982457"/>
                <a:gd name="connsiteX0" fmla="*/ 0 w 434883"/>
                <a:gd name="connsiteY0" fmla="*/ 0 h 982457"/>
                <a:gd name="connsiteX1" fmla="*/ 434883 w 434883"/>
                <a:gd name="connsiteY1" fmla="*/ 222215 h 982457"/>
                <a:gd name="connsiteX2" fmla="*/ 434883 w 434883"/>
                <a:gd name="connsiteY2" fmla="*/ 982457 h 982457"/>
                <a:gd name="connsiteX3" fmla="*/ 6350 w 434883"/>
                <a:gd name="connsiteY3" fmla="*/ 982457 h 982457"/>
                <a:gd name="connsiteX4" fmla="*/ 0 w 434883"/>
                <a:gd name="connsiteY4" fmla="*/ 0 h 982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883" h="982457">
                  <a:moveTo>
                    <a:pt x="0" y="0"/>
                  </a:moveTo>
                  <a:lnTo>
                    <a:pt x="434883" y="222215"/>
                  </a:lnTo>
                  <a:lnTo>
                    <a:pt x="434883" y="982457"/>
                  </a:lnTo>
                  <a:lnTo>
                    <a:pt x="6350" y="982457"/>
                  </a:lnTo>
                  <a:cubicBezTo>
                    <a:pt x="4233" y="668921"/>
                    <a:pt x="2117" y="313536"/>
                    <a:pt x="0" y="0"/>
                  </a:cubicBezTo>
                  <a:close/>
                </a:path>
              </a:pathLst>
            </a:custGeom>
            <a:solidFill>
              <a:srgbClr val="00B050">
                <a:alpha val="50000"/>
              </a:srgbClr>
            </a:solidFill>
            <a:ln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F610041E-2972-D9F1-C61B-A36745ECC2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998281" y="1434240"/>
              <a:ext cx="1917119" cy="933632"/>
            </a:xfrm>
            <a:prstGeom prst="rect">
              <a:avLst/>
            </a:prstGeom>
          </p:spPr>
        </p:pic>
        <p:sp>
          <p:nvSpPr>
            <p:cNvPr id="17" name="Rettangolo 16">
              <a:extLst>
                <a:ext uri="{FF2B5EF4-FFF2-40B4-BE49-F238E27FC236}">
                  <a16:creationId xmlns:a16="http://schemas.microsoft.com/office/drawing/2014/main" id="{5ADCE83E-D40A-AFC5-F733-15535BB817F9}"/>
                </a:ext>
              </a:extLst>
            </p:cNvPr>
            <p:cNvSpPr/>
            <p:nvPr/>
          </p:nvSpPr>
          <p:spPr>
            <a:xfrm>
              <a:off x="6453562" y="2229932"/>
              <a:ext cx="434883" cy="241771"/>
            </a:xfrm>
            <a:prstGeom prst="rect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Connettore 2 18">
              <a:extLst>
                <a:ext uri="{FF2B5EF4-FFF2-40B4-BE49-F238E27FC236}">
                  <a16:creationId xmlns:a16="http://schemas.microsoft.com/office/drawing/2014/main" id="{76E81BF5-219B-F603-CD10-255AA69E3A57}"/>
                </a:ext>
              </a:extLst>
            </p:cNvPr>
            <p:cNvCxnSpPr>
              <a:cxnSpLocks/>
              <a:stCxn id="17" idx="0"/>
              <a:endCxn id="16" idx="1"/>
            </p:cNvCxnSpPr>
            <p:nvPr/>
          </p:nvCxnSpPr>
          <p:spPr>
            <a:xfrm flipV="1">
              <a:off x="6671004" y="1901057"/>
              <a:ext cx="327277" cy="32887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D354CD55-07DF-7F72-2386-D38DDC37FB2B}"/>
                    </a:ext>
                  </a:extLst>
                </p:cNvPr>
                <p:cNvSpPr txBox="1"/>
                <p:nvPr/>
              </p:nvSpPr>
              <p:spPr>
                <a:xfrm>
                  <a:off x="6389899" y="2795589"/>
                  <a:ext cx="562208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2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12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it-IT" sz="1200" b="1" i="1" smtClean="0">
                                <a:solidFill>
                                  <a:schemeClr val="accent3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𝒗𝒂𝒍𝒖𝒆</m:t>
                            </m:r>
                          </m:sub>
                        </m:sSub>
                        <m:r>
                          <a:rPr lang="it-IT" sz="1200" b="1" i="1" smtClean="0">
                            <a:solidFill>
                              <a:schemeClr val="accent3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200" b="1">
                    <a:solidFill>
                      <a:schemeClr val="accent3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" name="CasellaDiTesto 23">
                  <a:extLst>
                    <a:ext uri="{FF2B5EF4-FFF2-40B4-BE49-F238E27FC236}">
                      <a16:creationId xmlns:a16="http://schemas.microsoft.com/office/drawing/2014/main" id="{D354CD55-07DF-7F72-2386-D38DDC37FB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89899" y="2795589"/>
                  <a:ext cx="562208" cy="27699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CasellaDiTesto 40">
                  <a:extLst>
                    <a:ext uri="{FF2B5EF4-FFF2-40B4-BE49-F238E27FC236}">
                      <a16:creationId xmlns:a16="http://schemas.microsoft.com/office/drawing/2014/main" id="{F4C76F85-672A-3969-B8B3-C351E147B86D}"/>
                    </a:ext>
                  </a:extLst>
                </p:cNvPr>
                <p:cNvSpPr txBox="1"/>
                <p:nvPr/>
              </p:nvSpPr>
              <p:spPr>
                <a:xfrm>
                  <a:off x="7804407" y="1470603"/>
                  <a:ext cx="506620" cy="2308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9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900" b="0" i="1" smtClean="0"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it-IT" sz="900" b="0" i="1" smtClean="0">
                                <a:latin typeface="Cambria Math" panose="02040503050406030204" pitchFamily="18" charset="0"/>
                              </a:rPr>
                              <m:t>𝑣𝑎𝑙𝑢𝑒</m:t>
                            </m:r>
                          </m:sub>
                        </m:sSub>
                        <m:r>
                          <a:rPr lang="it-IT" sz="9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900"/>
                </a:p>
              </p:txBody>
            </p:sp>
          </mc:Choice>
          <mc:Fallback xmlns="">
            <p:sp>
              <p:nvSpPr>
                <p:cNvPr id="41" name="CasellaDiTesto 40">
                  <a:extLst>
                    <a:ext uri="{FF2B5EF4-FFF2-40B4-BE49-F238E27FC236}">
                      <a16:creationId xmlns:a16="http://schemas.microsoft.com/office/drawing/2014/main" id="{F4C76F85-672A-3969-B8B3-C351E147B86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04407" y="1470603"/>
                  <a:ext cx="506620" cy="2308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6FE14548-9D2D-FD99-3CBF-F51C73CEE11A}"/>
              </a:ext>
            </a:extLst>
          </p:cNvPr>
          <p:cNvGrpSpPr/>
          <p:nvPr/>
        </p:nvGrpSpPr>
        <p:grpSpPr>
          <a:xfrm>
            <a:off x="725907" y="1604921"/>
            <a:ext cx="3007893" cy="3116696"/>
            <a:chOff x="836817" y="1604921"/>
            <a:chExt cx="3007893" cy="3116696"/>
          </a:xfrm>
        </p:grpSpPr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DEBC224A-F55E-4BA6-9942-1A873CACB335}"/>
                </a:ext>
              </a:extLst>
            </p:cNvPr>
            <p:cNvSpPr txBox="1"/>
            <p:nvPr/>
          </p:nvSpPr>
          <p:spPr>
            <a:xfrm>
              <a:off x="836817" y="3419386"/>
              <a:ext cx="3007893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b="1" i="1">
                  <a:solidFill>
                    <a:srgbClr val="FF0000"/>
                  </a:solidFill>
                </a:rPr>
                <a:t>Red lines </a:t>
              </a:r>
              <a:r>
                <a:rPr lang="en-GB" sz="1100" i="1"/>
                <a:t>= Number of surviving bacteria (N) as a function of the time (t) when a specific constant temperature (T</a:t>
              </a:r>
              <a:r>
                <a:rPr lang="en-GB" sz="1100" i="1" baseline="-25000"/>
                <a:t>i</a:t>
              </a:r>
              <a:r>
                <a:rPr lang="en-GB" sz="1100" i="1"/>
                <a:t>) are applied.</a:t>
              </a:r>
              <a:endParaRPr lang="en-US" sz="1100" i="1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Segnaposto testo 4">
                  <a:extLst>
                    <a:ext uri="{FF2B5EF4-FFF2-40B4-BE49-F238E27FC236}">
                      <a16:creationId xmlns:a16="http://schemas.microsoft.com/office/drawing/2014/main" id="{B3EDAB89-289B-4D60-A695-0A486F439C6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38097" y="4130686"/>
                  <a:ext cx="2351231" cy="590931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>
                  <a:lvl1pPr marL="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lnSpc>
                      <a:spcPct val="90000"/>
                    </a:lnSpc>
                    <a:spcBef>
                      <a:spcPts val="600"/>
                    </a:spcBef>
                    <a:buFont typeface="Arial" panose="020B0604020202020204" pitchFamily="34" charset="0"/>
                    <a:buNone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14650" indent="-17145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2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it-IT" sz="12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200" b="1" i="1" smtClean="0">
                              <a:latin typeface="Cambria Math" panose="02040503050406030204" pitchFamily="18" charset="0"/>
                            </a:rPr>
                            <m:t>𝑫</m:t>
                          </m:r>
                        </m:e>
                        <m:sub>
                          <m:r>
                            <a:rPr lang="it-IT" sz="1200" b="1" i="1" smtClean="0">
                              <a:latin typeface="Cambria Math" panose="02040503050406030204" pitchFamily="18" charset="0"/>
                            </a:rPr>
                            <m:t>𝒗𝒂𝒍𝒖𝒆</m:t>
                          </m:r>
                        </m:sub>
                      </m:sSub>
                      <m:r>
                        <a:rPr lang="it-IT" sz="12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en-GB" b="1"/>
                    <a:t>= </a:t>
                  </a:r>
                  <a:r>
                    <a:rPr lang="en-US">
                      <a:solidFill>
                        <a:srgbClr val="000000"/>
                      </a:solidFill>
                    </a:rPr>
                    <a:t>time required to reduce the number of bacteria by a logarithmic order</a:t>
                  </a:r>
                  <a:endParaRPr lang="en-GB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Segnaposto testo 4">
                  <a:extLst>
                    <a:ext uri="{FF2B5EF4-FFF2-40B4-BE49-F238E27FC236}">
                      <a16:creationId xmlns:a16="http://schemas.microsoft.com/office/drawing/2014/main" id="{B3EDAB89-289B-4D60-A695-0A486F439C6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8097" y="4130686"/>
                  <a:ext cx="2351231" cy="590931"/>
                </a:xfrm>
                <a:prstGeom prst="rect">
                  <a:avLst/>
                </a:prstGeom>
                <a:blipFill>
                  <a:blip r:embed="rId9"/>
                  <a:stretch>
                    <a:fillRect t="-3030" b="-606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AD5BFD9D-F3CB-40A7-D624-5DBCE98AF780}"/>
                </a:ext>
              </a:extLst>
            </p:cNvPr>
            <p:cNvGrpSpPr/>
            <p:nvPr/>
          </p:nvGrpSpPr>
          <p:grpSpPr>
            <a:xfrm>
              <a:off x="874443" y="1604921"/>
              <a:ext cx="2863633" cy="1772162"/>
              <a:chOff x="687333" y="1557343"/>
              <a:chExt cx="2863633" cy="1772162"/>
            </a:xfrm>
          </p:grpSpPr>
          <p:pic>
            <p:nvPicPr>
              <p:cNvPr id="29" name="Immagine 28">
                <a:extLst>
                  <a:ext uri="{FF2B5EF4-FFF2-40B4-BE49-F238E27FC236}">
                    <a16:creationId xmlns:a16="http://schemas.microsoft.com/office/drawing/2014/main" id="{F3E61939-C976-8773-68DA-C62FAC3CDE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t="-1697" b="6781"/>
              <a:stretch/>
            </p:blipFill>
            <p:spPr>
              <a:xfrm>
                <a:off x="687333" y="1557343"/>
                <a:ext cx="2863633" cy="1676469"/>
              </a:xfrm>
              <a:prstGeom prst="rect">
                <a:avLst/>
              </a:prstGeom>
            </p:spPr>
          </p:pic>
          <p:sp>
            <p:nvSpPr>
              <p:cNvPr id="30" name="Rettangolo 14">
                <a:extLst>
                  <a:ext uri="{FF2B5EF4-FFF2-40B4-BE49-F238E27FC236}">
                    <a16:creationId xmlns:a16="http://schemas.microsoft.com/office/drawing/2014/main" id="{6FD3627C-6B33-A69F-9627-634228873D82}"/>
                  </a:ext>
                </a:extLst>
              </p:cNvPr>
              <p:cNvSpPr/>
              <p:nvPr/>
            </p:nvSpPr>
            <p:spPr>
              <a:xfrm>
                <a:off x="1485046" y="2151882"/>
                <a:ext cx="139239" cy="905450"/>
              </a:xfrm>
              <a:custGeom>
                <a:avLst/>
                <a:gdLst>
                  <a:gd name="connsiteX0" fmla="*/ 0 w 428533"/>
                  <a:gd name="connsiteY0" fmla="*/ 0 h 930538"/>
                  <a:gd name="connsiteX1" fmla="*/ 428533 w 428533"/>
                  <a:gd name="connsiteY1" fmla="*/ 0 h 930538"/>
                  <a:gd name="connsiteX2" fmla="*/ 428533 w 428533"/>
                  <a:gd name="connsiteY2" fmla="*/ 930538 h 930538"/>
                  <a:gd name="connsiteX3" fmla="*/ 0 w 428533"/>
                  <a:gd name="connsiteY3" fmla="*/ 930538 h 930538"/>
                  <a:gd name="connsiteX4" fmla="*/ 0 w 428533"/>
                  <a:gd name="connsiteY4" fmla="*/ 0 h 930538"/>
                  <a:gd name="connsiteX0" fmla="*/ 0 w 428533"/>
                  <a:gd name="connsiteY0" fmla="*/ 0 h 930538"/>
                  <a:gd name="connsiteX1" fmla="*/ 428533 w 428533"/>
                  <a:gd name="connsiteY1" fmla="*/ 161925 h 930538"/>
                  <a:gd name="connsiteX2" fmla="*/ 428533 w 428533"/>
                  <a:gd name="connsiteY2" fmla="*/ 930538 h 930538"/>
                  <a:gd name="connsiteX3" fmla="*/ 0 w 428533"/>
                  <a:gd name="connsiteY3" fmla="*/ 930538 h 930538"/>
                  <a:gd name="connsiteX4" fmla="*/ 0 w 428533"/>
                  <a:gd name="connsiteY4" fmla="*/ 0 h 930538"/>
                  <a:gd name="connsiteX0" fmla="*/ 0 w 434883"/>
                  <a:gd name="connsiteY0" fmla="*/ 0 h 940607"/>
                  <a:gd name="connsiteX1" fmla="*/ 434883 w 434883"/>
                  <a:gd name="connsiteY1" fmla="*/ 171994 h 940607"/>
                  <a:gd name="connsiteX2" fmla="*/ 434883 w 434883"/>
                  <a:gd name="connsiteY2" fmla="*/ 940607 h 940607"/>
                  <a:gd name="connsiteX3" fmla="*/ 6350 w 434883"/>
                  <a:gd name="connsiteY3" fmla="*/ 940607 h 940607"/>
                  <a:gd name="connsiteX4" fmla="*/ 0 w 434883"/>
                  <a:gd name="connsiteY4" fmla="*/ 0 h 940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883" h="940607">
                    <a:moveTo>
                      <a:pt x="0" y="0"/>
                    </a:moveTo>
                    <a:lnTo>
                      <a:pt x="434883" y="171994"/>
                    </a:lnTo>
                    <a:lnTo>
                      <a:pt x="434883" y="940607"/>
                    </a:lnTo>
                    <a:lnTo>
                      <a:pt x="6350" y="940607"/>
                    </a:lnTo>
                    <a:cubicBezTo>
                      <a:pt x="4233" y="627071"/>
                      <a:pt x="2117" y="313536"/>
                      <a:pt x="0" y="0"/>
                    </a:cubicBezTo>
                    <a:close/>
                  </a:path>
                </a:pathLst>
              </a:custGeom>
              <a:solidFill>
                <a:srgbClr val="00B0F0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ttangolo 14">
                <a:extLst>
                  <a:ext uri="{FF2B5EF4-FFF2-40B4-BE49-F238E27FC236}">
                    <a16:creationId xmlns:a16="http://schemas.microsoft.com/office/drawing/2014/main" id="{DA04CBAB-0EB3-37BC-1F2F-B4EDBF35F2ED}"/>
                  </a:ext>
                </a:extLst>
              </p:cNvPr>
              <p:cNvSpPr/>
              <p:nvPr/>
            </p:nvSpPr>
            <p:spPr>
              <a:xfrm>
                <a:off x="2584354" y="2148532"/>
                <a:ext cx="703781" cy="908800"/>
              </a:xfrm>
              <a:custGeom>
                <a:avLst/>
                <a:gdLst>
                  <a:gd name="connsiteX0" fmla="*/ 0 w 428533"/>
                  <a:gd name="connsiteY0" fmla="*/ 0 h 930538"/>
                  <a:gd name="connsiteX1" fmla="*/ 428533 w 428533"/>
                  <a:gd name="connsiteY1" fmla="*/ 0 h 930538"/>
                  <a:gd name="connsiteX2" fmla="*/ 428533 w 428533"/>
                  <a:gd name="connsiteY2" fmla="*/ 930538 h 930538"/>
                  <a:gd name="connsiteX3" fmla="*/ 0 w 428533"/>
                  <a:gd name="connsiteY3" fmla="*/ 930538 h 930538"/>
                  <a:gd name="connsiteX4" fmla="*/ 0 w 428533"/>
                  <a:gd name="connsiteY4" fmla="*/ 0 h 930538"/>
                  <a:gd name="connsiteX0" fmla="*/ 0 w 428533"/>
                  <a:gd name="connsiteY0" fmla="*/ 0 h 930538"/>
                  <a:gd name="connsiteX1" fmla="*/ 428533 w 428533"/>
                  <a:gd name="connsiteY1" fmla="*/ 161925 h 930538"/>
                  <a:gd name="connsiteX2" fmla="*/ 428533 w 428533"/>
                  <a:gd name="connsiteY2" fmla="*/ 930538 h 930538"/>
                  <a:gd name="connsiteX3" fmla="*/ 0 w 428533"/>
                  <a:gd name="connsiteY3" fmla="*/ 930538 h 930538"/>
                  <a:gd name="connsiteX4" fmla="*/ 0 w 428533"/>
                  <a:gd name="connsiteY4" fmla="*/ 0 h 930538"/>
                  <a:gd name="connsiteX0" fmla="*/ 0 w 434883"/>
                  <a:gd name="connsiteY0" fmla="*/ 0 h 940607"/>
                  <a:gd name="connsiteX1" fmla="*/ 434883 w 434883"/>
                  <a:gd name="connsiteY1" fmla="*/ 171994 h 940607"/>
                  <a:gd name="connsiteX2" fmla="*/ 434883 w 434883"/>
                  <a:gd name="connsiteY2" fmla="*/ 940607 h 940607"/>
                  <a:gd name="connsiteX3" fmla="*/ 6350 w 434883"/>
                  <a:gd name="connsiteY3" fmla="*/ 940607 h 940607"/>
                  <a:gd name="connsiteX4" fmla="*/ 0 w 434883"/>
                  <a:gd name="connsiteY4" fmla="*/ 0 h 940607"/>
                  <a:gd name="connsiteX0" fmla="*/ 0 w 434883"/>
                  <a:gd name="connsiteY0" fmla="*/ 0 h 960746"/>
                  <a:gd name="connsiteX1" fmla="*/ 434883 w 434883"/>
                  <a:gd name="connsiteY1" fmla="*/ 192133 h 960746"/>
                  <a:gd name="connsiteX2" fmla="*/ 434883 w 434883"/>
                  <a:gd name="connsiteY2" fmla="*/ 960746 h 960746"/>
                  <a:gd name="connsiteX3" fmla="*/ 6350 w 434883"/>
                  <a:gd name="connsiteY3" fmla="*/ 960746 h 960746"/>
                  <a:gd name="connsiteX4" fmla="*/ 0 w 434883"/>
                  <a:gd name="connsiteY4" fmla="*/ 0 h 960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4883" h="960746">
                    <a:moveTo>
                      <a:pt x="0" y="0"/>
                    </a:moveTo>
                    <a:lnTo>
                      <a:pt x="434883" y="192133"/>
                    </a:lnTo>
                    <a:lnTo>
                      <a:pt x="434883" y="960746"/>
                    </a:lnTo>
                    <a:lnTo>
                      <a:pt x="6350" y="960746"/>
                    </a:lnTo>
                    <a:cubicBezTo>
                      <a:pt x="4233" y="647210"/>
                      <a:pt x="2117" y="313536"/>
                      <a:pt x="0" y="0"/>
                    </a:cubicBezTo>
                    <a:close/>
                  </a:path>
                </a:pathLst>
              </a:custGeom>
              <a:solidFill>
                <a:srgbClr val="0070C0">
                  <a:alpha val="50000"/>
                </a:srgbClr>
              </a:solidFill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asellaDiTesto 34">
                <a:extLst>
                  <a:ext uri="{FF2B5EF4-FFF2-40B4-BE49-F238E27FC236}">
                    <a16:creationId xmlns:a16="http://schemas.microsoft.com/office/drawing/2014/main" id="{F624779B-A332-C585-E648-4AE663035A9F}"/>
                  </a:ext>
                </a:extLst>
              </p:cNvPr>
              <p:cNvSpPr txBox="1"/>
              <p:nvPr/>
            </p:nvSpPr>
            <p:spPr>
              <a:xfrm>
                <a:off x="2050414" y="1763281"/>
                <a:ext cx="3810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i="1">
                    <a:solidFill>
                      <a:srgbClr val="FF0000"/>
                    </a:solidFill>
                  </a:rPr>
                  <a:t>T</a:t>
                </a:r>
                <a:r>
                  <a:rPr lang="en-GB" sz="1400" i="1" baseline="-25000">
                    <a:solidFill>
                      <a:srgbClr val="FF0000"/>
                    </a:solidFill>
                  </a:rPr>
                  <a:t>2</a:t>
                </a:r>
                <a:endParaRPr lang="en-US" sz="1400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CasellaDiTesto 35">
                <a:extLst>
                  <a:ext uri="{FF2B5EF4-FFF2-40B4-BE49-F238E27FC236}">
                    <a16:creationId xmlns:a16="http://schemas.microsoft.com/office/drawing/2014/main" id="{2F914D0D-6698-B7F6-FABA-B891AE0C04A9}"/>
                  </a:ext>
                </a:extLst>
              </p:cNvPr>
              <p:cNvSpPr txBox="1"/>
              <p:nvPr/>
            </p:nvSpPr>
            <p:spPr>
              <a:xfrm>
                <a:off x="1761062" y="2340305"/>
                <a:ext cx="38100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i="1">
                    <a:solidFill>
                      <a:srgbClr val="FF0000"/>
                    </a:solidFill>
                  </a:rPr>
                  <a:t>T</a:t>
                </a:r>
                <a:r>
                  <a:rPr lang="en-GB" sz="1400" i="1" baseline="-25000">
                    <a:solidFill>
                      <a:srgbClr val="FF0000"/>
                    </a:solidFill>
                  </a:rPr>
                  <a:t>1</a:t>
                </a:r>
                <a:endParaRPr lang="en-US" sz="1400">
                  <a:solidFill>
                    <a:srgbClr val="FF0000"/>
                  </a:solidFill>
                </a:endParaRPr>
              </a:p>
            </p:txBody>
          </p:sp>
          <p:pic>
            <p:nvPicPr>
              <p:cNvPr id="37" name="Immagine 36">
                <a:extLst>
                  <a:ext uri="{FF2B5EF4-FFF2-40B4-BE49-F238E27FC236}">
                    <a16:creationId xmlns:a16="http://schemas.microsoft.com/office/drawing/2014/main" id="{27B73761-A9E8-54B4-BE70-048FA09E7E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rcRect l="49477" t="91190" r="39879" b="456"/>
              <a:stretch/>
            </p:blipFill>
            <p:spPr>
              <a:xfrm>
                <a:off x="2088514" y="3078980"/>
                <a:ext cx="304800" cy="147566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2" name="CasellaDiTesto 41">
                    <a:extLst>
                      <a:ext uri="{FF2B5EF4-FFF2-40B4-BE49-F238E27FC236}">
                        <a16:creationId xmlns:a16="http://schemas.microsoft.com/office/drawing/2014/main" id="{69C785D3-0C82-8E78-6FEB-33759C0276F0}"/>
                      </a:ext>
                    </a:extLst>
                  </p:cNvPr>
                  <p:cNvSpPr txBox="1"/>
                  <p:nvPr/>
                </p:nvSpPr>
                <p:spPr>
                  <a:xfrm>
                    <a:off x="2627541" y="3025010"/>
                    <a:ext cx="506620" cy="29290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200" b="1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200" b="1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it-IT" sz="1200" b="1" i="1" smtClean="0">
                                  <a:solidFill>
                                    <a:schemeClr val="accent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𝒗𝒂𝒍𝒖</m:t>
                              </m:r>
                              <m:sSub>
                                <m:sSubPr>
                                  <m:ctrlPr>
                                    <a:rPr lang="it-IT" sz="1200" b="1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b="1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b>
                                  <m:r>
                                    <a:rPr lang="it-IT" sz="1200" b="1" i="1" smtClean="0">
                                      <a:solidFill>
                                        <a:schemeClr val="accent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</m:sub>
                          </m:sSub>
                          <m:r>
                            <a:rPr lang="it-IT" sz="1200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US" sz="1200" b="1"/>
                  </a:p>
                </p:txBody>
              </p:sp>
            </mc:Choice>
            <mc:Fallback xmlns="">
              <p:sp>
                <p:nvSpPr>
                  <p:cNvPr id="42" name="CasellaDiTesto 41">
                    <a:extLst>
                      <a:ext uri="{FF2B5EF4-FFF2-40B4-BE49-F238E27FC236}">
                        <a16:creationId xmlns:a16="http://schemas.microsoft.com/office/drawing/2014/main" id="{69C785D3-0C82-8E78-6FEB-33759C0276F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27541" y="3025010"/>
                    <a:ext cx="506620" cy="292901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r="-36145" b="-4167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CasellaDiTesto 43">
                    <a:extLst>
                      <a:ext uri="{FF2B5EF4-FFF2-40B4-BE49-F238E27FC236}">
                        <a16:creationId xmlns:a16="http://schemas.microsoft.com/office/drawing/2014/main" id="{E72512ED-1E7C-5174-F03C-5158D7714ECB}"/>
                      </a:ext>
                    </a:extLst>
                  </p:cNvPr>
                  <p:cNvSpPr txBox="1"/>
                  <p:nvPr/>
                </p:nvSpPr>
                <p:spPr>
                  <a:xfrm>
                    <a:off x="1271027" y="3036604"/>
                    <a:ext cx="506620" cy="29290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it-IT" sz="12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12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𝑫</m:t>
                              </m:r>
                            </m:e>
                            <m:sub>
                              <m:r>
                                <a:rPr lang="it-IT" sz="1200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𝒗𝒂𝒍𝒖</m:t>
                              </m:r>
                              <m:sSub>
                                <m:sSubPr>
                                  <m:ctrlPr>
                                    <a:rPr lang="it-IT" sz="1200" b="1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1200" b="1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𝒆</m:t>
                                  </m:r>
                                </m:e>
                                <m:sub>
                                  <m:r>
                                    <a:rPr lang="it-IT" sz="1200" b="1" i="1" smtClean="0">
                                      <a:solidFill>
                                        <a:srgbClr val="00B0F0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sub>
                          </m:sSub>
                          <m:r>
                            <a:rPr lang="it-IT" sz="12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US" sz="1200" b="1">
                      <a:solidFill>
                        <a:srgbClr val="00B0F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" name="CasellaDiTesto 43">
                    <a:extLst>
                      <a:ext uri="{FF2B5EF4-FFF2-40B4-BE49-F238E27FC236}">
                        <a16:creationId xmlns:a16="http://schemas.microsoft.com/office/drawing/2014/main" id="{E72512ED-1E7C-5174-F03C-5158D7714EC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71027" y="3036604"/>
                    <a:ext cx="506620" cy="292901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r="-37349" b="-4167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pic>
        <p:nvPicPr>
          <p:cNvPr id="18" name="Immagine 17">
            <a:extLst>
              <a:ext uri="{FF2B5EF4-FFF2-40B4-BE49-F238E27FC236}">
                <a16:creationId xmlns:a16="http://schemas.microsoft.com/office/drawing/2014/main" id="{7639F7E9-300A-43D1-A06C-861EFDE43A8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201651" y="4030315"/>
            <a:ext cx="737185" cy="66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66666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6C8F6-4D86-0568-86A4-A254336AD6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BC70B313-D982-8722-3AD4-6E9D3A0B9D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0" y="720000"/>
            <a:ext cx="4248000" cy="216000"/>
          </a:xfrm>
        </p:spPr>
        <p:txBody>
          <a:bodyPr/>
          <a:lstStyle/>
          <a:p>
            <a:r>
              <a:rPr lang="en-GB" sz="1400"/>
              <a:t>Heat penetration curve</a:t>
            </a:r>
            <a:endParaRPr lang="en-US" sz="140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A9485C8-9D15-90E4-94B4-433049A76CC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Methods</a:t>
            </a:r>
            <a:endParaRPr lang="en-US" baseline="-25000"/>
          </a:p>
        </p:txBody>
      </p:sp>
      <p:sp>
        <p:nvSpPr>
          <p:cNvPr id="5" name="Segnaposto testo 3">
            <a:extLst>
              <a:ext uri="{FF2B5EF4-FFF2-40B4-BE49-F238E27FC236}">
                <a16:creationId xmlns:a16="http://schemas.microsoft.com/office/drawing/2014/main" id="{726AF1D6-FEF0-5E96-AA10-F091BA85596D}"/>
              </a:ext>
            </a:extLst>
          </p:cNvPr>
          <p:cNvSpPr txBox="1">
            <a:spLocks/>
          </p:cNvSpPr>
          <p:nvPr/>
        </p:nvSpPr>
        <p:spPr>
          <a:xfrm>
            <a:off x="324000" y="1047750"/>
            <a:ext cx="6000600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146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</a:pPr>
            <a:r>
              <a:rPr lang="en-US"/>
              <a:t>Typical heat treatment processes are made with </a:t>
            </a:r>
            <a:r>
              <a:rPr lang="en-US" b="1"/>
              <a:t>retort</a:t>
            </a:r>
            <a:r>
              <a:rPr lang="en-US"/>
              <a:t> and are usually composed by </a:t>
            </a:r>
            <a:r>
              <a:rPr lang="en-US" b="1"/>
              <a:t>3 steps </a:t>
            </a:r>
            <a:r>
              <a:rPr lang="en-US"/>
              <a:t>: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CD1E0A6-A519-BEBF-F521-3C2C05F6D2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3714750"/>
            <a:ext cx="2088693" cy="11617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Segnaposto testo 3">
                <a:extLst>
                  <a:ext uri="{FF2B5EF4-FFF2-40B4-BE49-F238E27FC236}">
                    <a16:creationId xmlns:a16="http://schemas.microsoft.com/office/drawing/2014/main" id="{3E2236E3-B395-9465-2847-C49B7D3D219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0620" y="4287674"/>
                <a:ext cx="5166130" cy="4782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14650" indent="-1714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marR="0" lvl="0" indent="-1714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US"/>
                  <a:t>The shape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2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it-IT" sz="12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/>
                  <a:t> curve can be significantly different as the location of the coldest point in the can, according to their physical state. </a:t>
                </a:r>
              </a:p>
            </p:txBody>
          </p:sp>
        </mc:Choice>
        <mc:Fallback xmlns="">
          <p:sp>
            <p:nvSpPr>
              <p:cNvPr id="39" name="Segnaposto testo 3">
                <a:extLst>
                  <a:ext uri="{FF2B5EF4-FFF2-40B4-BE49-F238E27FC236}">
                    <a16:creationId xmlns:a16="http://schemas.microsoft.com/office/drawing/2014/main" id="{3E2236E3-B395-9465-2847-C49B7D3D21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620" y="4287674"/>
                <a:ext cx="5166130" cy="478272"/>
              </a:xfrm>
              <a:prstGeom prst="rect">
                <a:avLst/>
              </a:prstGeom>
              <a:blipFill>
                <a:blip r:embed="rId4"/>
                <a:stretch>
                  <a:fillRect b="-886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Segnaposto testo 3">
                <a:extLst>
                  <a:ext uri="{FF2B5EF4-FFF2-40B4-BE49-F238E27FC236}">
                    <a16:creationId xmlns:a16="http://schemas.microsoft.com/office/drawing/2014/main" id="{05E289C5-AD01-92F1-9D38-A41A65D5B5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0" y="2913155"/>
                <a:ext cx="2946823" cy="5552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14650" indent="-1714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it-IT" sz="12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it-IT">
                    <a:solidFill>
                      <a:srgbClr val="0000FF"/>
                    </a:solidFill>
                  </a:rPr>
                  <a:t> = </a:t>
                </a:r>
                <a:r>
                  <a:rPr lang="it-IT" err="1">
                    <a:solidFill>
                      <a:srgbClr val="0000FF"/>
                    </a:solidFill>
                  </a:rPr>
                  <a:t>retort</a:t>
                </a:r>
                <a:r>
                  <a:rPr lang="it-IT">
                    <a:solidFill>
                      <a:srgbClr val="0000FF"/>
                    </a:solidFill>
                  </a:rPr>
                  <a:t> temperature.</a:t>
                </a:r>
              </a:p>
              <a:p>
                <a:pPr lvl="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sz="1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it-IT" sz="12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it-IT">
                    <a:solidFill>
                      <a:srgbClr val="FF0000"/>
                    </a:solidFill>
                  </a:rPr>
                  <a:t> = </a:t>
                </a:r>
                <a:r>
                  <a:rPr lang="it-IT" err="1">
                    <a:solidFill>
                      <a:srgbClr val="FF0000"/>
                    </a:solidFill>
                  </a:rPr>
                  <a:t>Coldest</a:t>
                </a:r>
                <a:r>
                  <a:rPr lang="it-IT">
                    <a:solidFill>
                      <a:srgbClr val="FF0000"/>
                    </a:solidFill>
                  </a:rPr>
                  <a:t> product point temperature</a:t>
                </a:r>
                <a:endParaRPr lang="en-US"/>
              </a:p>
            </p:txBody>
          </p:sp>
        </mc:Choice>
        <mc:Fallback xmlns="">
          <p:sp>
            <p:nvSpPr>
              <p:cNvPr id="50" name="Segnaposto testo 3">
                <a:extLst>
                  <a:ext uri="{FF2B5EF4-FFF2-40B4-BE49-F238E27FC236}">
                    <a16:creationId xmlns:a16="http://schemas.microsoft.com/office/drawing/2014/main" id="{05E289C5-AD01-92F1-9D38-A41A65D5B5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913155"/>
                <a:ext cx="2946823" cy="555217"/>
              </a:xfrm>
              <a:prstGeom prst="rect">
                <a:avLst/>
              </a:prstGeom>
              <a:blipFill>
                <a:blip r:embed="rId5"/>
                <a:stretch>
                  <a:fillRect t="-1099" b="-549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uppo 10">
            <a:extLst>
              <a:ext uri="{FF2B5EF4-FFF2-40B4-BE49-F238E27FC236}">
                <a16:creationId xmlns:a16="http://schemas.microsoft.com/office/drawing/2014/main" id="{498C38F9-235D-506E-B778-3891E03F57B6}"/>
              </a:ext>
            </a:extLst>
          </p:cNvPr>
          <p:cNvGrpSpPr/>
          <p:nvPr/>
        </p:nvGrpSpPr>
        <p:grpSpPr>
          <a:xfrm>
            <a:off x="275150" y="1539661"/>
            <a:ext cx="4153885" cy="2556089"/>
            <a:chOff x="341915" y="1330605"/>
            <a:chExt cx="4153885" cy="2556089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33A4E163-C4F2-223B-97B0-B30256D8D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41915" y="1581150"/>
              <a:ext cx="4153885" cy="2305544"/>
            </a:xfrm>
            <a:prstGeom prst="rect">
              <a:avLst/>
            </a:prstGeom>
          </p:spPr>
        </p:pic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0D3FAEFB-23A2-FDC2-AD9D-1861D5C2A1F3}"/>
                </a:ext>
              </a:extLst>
            </p:cNvPr>
            <p:cNvSpPr txBox="1"/>
            <p:nvPr/>
          </p:nvSpPr>
          <p:spPr>
            <a:xfrm>
              <a:off x="1802673" y="1335042"/>
              <a:ext cx="9488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Sterilization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FCF57863-0337-F82B-9EAF-7ADCE965A247}"/>
                </a:ext>
              </a:extLst>
            </p:cNvPr>
            <p:cNvSpPr txBox="1"/>
            <p:nvPr/>
          </p:nvSpPr>
          <p:spPr>
            <a:xfrm>
              <a:off x="1008149" y="1791031"/>
              <a:ext cx="5680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err="1">
                  <a:solidFill>
                    <a:srgbClr val="0000FF"/>
                  </a:solidFill>
                </a:rPr>
                <a:t>T</a:t>
              </a:r>
              <a:r>
                <a:rPr lang="it-IT" sz="1200" b="1" i="1" baseline="-25000" err="1">
                  <a:solidFill>
                    <a:srgbClr val="0000FF"/>
                  </a:solidFill>
                </a:rPr>
                <a:t>r</a:t>
              </a:r>
              <a:endParaRPr lang="en-US" sz="1200" b="1" i="1" baseline="-25000">
                <a:solidFill>
                  <a:srgbClr val="0000FF"/>
                </a:solidFill>
              </a:endParaRPr>
            </a:p>
          </p:txBody>
        </p:sp>
        <p:cxnSp>
          <p:nvCxnSpPr>
            <p:cNvPr id="15" name="Connettore a gomito 33">
              <a:extLst>
                <a:ext uri="{FF2B5EF4-FFF2-40B4-BE49-F238E27FC236}">
                  <a16:creationId xmlns:a16="http://schemas.microsoft.com/office/drawing/2014/main" id="{8099EE97-FC8A-5E9C-449F-5776F9555E63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1292188" y="2068030"/>
              <a:ext cx="77541" cy="218465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>
              <a:extLst>
                <a:ext uri="{FF2B5EF4-FFF2-40B4-BE49-F238E27FC236}">
                  <a16:creationId xmlns:a16="http://schemas.microsoft.com/office/drawing/2014/main" id="{2F8D5518-949B-2142-1570-A9F6DC0FB929}"/>
                </a:ext>
              </a:extLst>
            </p:cNvPr>
            <p:cNvSpPr txBox="1"/>
            <p:nvPr/>
          </p:nvSpPr>
          <p:spPr>
            <a:xfrm>
              <a:off x="1283893" y="3141879"/>
              <a:ext cx="622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err="1">
                  <a:solidFill>
                    <a:srgbClr val="FF0000"/>
                  </a:solidFill>
                </a:rPr>
                <a:t>T</a:t>
              </a:r>
              <a:r>
                <a:rPr lang="it-IT" sz="1200" b="1" i="1" baseline="-25000" err="1">
                  <a:solidFill>
                    <a:srgbClr val="FF0000"/>
                  </a:solidFill>
                </a:rPr>
                <a:t>p</a:t>
              </a:r>
              <a:endParaRPr lang="en-US" sz="1200" b="1" i="1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17" name="Connettore a gomito 33">
              <a:extLst>
                <a:ext uri="{FF2B5EF4-FFF2-40B4-BE49-F238E27FC236}">
                  <a16:creationId xmlns:a16="http://schemas.microsoft.com/office/drawing/2014/main" id="{055A95BB-F524-3DBA-E746-4CEA418F233E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 flipV="1">
              <a:off x="1594922" y="2679625"/>
              <a:ext cx="35712" cy="46225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ttore diritto 17">
              <a:extLst>
                <a:ext uri="{FF2B5EF4-FFF2-40B4-BE49-F238E27FC236}">
                  <a16:creationId xmlns:a16="http://schemas.microsoft.com/office/drawing/2014/main" id="{7EB78146-33AB-4487-6C45-677EC2BEE72C}"/>
                </a:ext>
              </a:extLst>
            </p:cNvPr>
            <p:cNvCxnSpPr>
              <a:cxnSpLocks/>
            </p:cNvCxnSpPr>
            <p:nvPr/>
          </p:nvCxnSpPr>
          <p:spPr>
            <a:xfrm>
              <a:off x="1808610" y="1521881"/>
              <a:ext cx="0" cy="1927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ttore diritto 18">
              <a:extLst>
                <a:ext uri="{FF2B5EF4-FFF2-40B4-BE49-F238E27FC236}">
                  <a16:creationId xmlns:a16="http://schemas.microsoft.com/office/drawing/2014/main" id="{770AFCAC-31E4-B3CE-7621-DE274F4DD056}"/>
                </a:ext>
              </a:extLst>
            </p:cNvPr>
            <p:cNvCxnSpPr>
              <a:cxnSpLocks/>
            </p:cNvCxnSpPr>
            <p:nvPr/>
          </p:nvCxnSpPr>
          <p:spPr>
            <a:xfrm>
              <a:off x="2743200" y="1520356"/>
              <a:ext cx="0" cy="1927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ttore 2 19">
              <a:extLst>
                <a:ext uri="{FF2B5EF4-FFF2-40B4-BE49-F238E27FC236}">
                  <a16:creationId xmlns:a16="http://schemas.microsoft.com/office/drawing/2014/main" id="{6B6563B7-1392-7D39-A045-50C51A636D5C}"/>
                </a:ext>
              </a:extLst>
            </p:cNvPr>
            <p:cNvCxnSpPr/>
            <p:nvPr/>
          </p:nvCxnSpPr>
          <p:spPr>
            <a:xfrm>
              <a:off x="844075" y="1592134"/>
              <a:ext cx="88865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ttore 2 20">
              <a:extLst>
                <a:ext uri="{FF2B5EF4-FFF2-40B4-BE49-F238E27FC236}">
                  <a16:creationId xmlns:a16="http://schemas.microsoft.com/office/drawing/2014/main" id="{26807D52-62AC-E0D5-FBD3-709D4F0132C8}"/>
                </a:ext>
              </a:extLst>
            </p:cNvPr>
            <p:cNvCxnSpPr>
              <a:cxnSpLocks/>
            </p:cNvCxnSpPr>
            <p:nvPr/>
          </p:nvCxnSpPr>
          <p:spPr>
            <a:xfrm>
              <a:off x="1846480" y="1592134"/>
              <a:ext cx="86205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ttore 2 21">
              <a:extLst>
                <a:ext uri="{FF2B5EF4-FFF2-40B4-BE49-F238E27FC236}">
                  <a16:creationId xmlns:a16="http://schemas.microsoft.com/office/drawing/2014/main" id="{0250A933-96DD-AAE5-D79B-C3920C50D931}"/>
                </a:ext>
              </a:extLst>
            </p:cNvPr>
            <p:cNvCxnSpPr>
              <a:cxnSpLocks/>
            </p:cNvCxnSpPr>
            <p:nvPr/>
          </p:nvCxnSpPr>
          <p:spPr>
            <a:xfrm>
              <a:off x="2797562" y="1592134"/>
              <a:ext cx="148506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22">
              <a:extLst>
                <a:ext uri="{FF2B5EF4-FFF2-40B4-BE49-F238E27FC236}">
                  <a16:creationId xmlns:a16="http://schemas.microsoft.com/office/drawing/2014/main" id="{4776CF4F-4301-92AC-1775-4C6F3E8E8974}"/>
                </a:ext>
              </a:extLst>
            </p:cNvPr>
            <p:cNvSpPr txBox="1"/>
            <p:nvPr/>
          </p:nvSpPr>
          <p:spPr>
            <a:xfrm>
              <a:off x="990600" y="1330605"/>
              <a:ext cx="6944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Heating</a:t>
              </a:r>
            </a:p>
          </p:txBody>
        </p: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1D3677E6-BB46-B8FE-5961-92F24708C15F}"/>
                </a:ext>
              </a:extLst>
            </p:cNvPr>
            <p:cNvSpPr txBox="1"/>
            <p:nvPr/>
          </p:nvSpPr>
          <p:spPr>
            <a:xfrm>
              <a:off x="3216491" y="1336837"/>
              <a:ext cx="6687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Cooling</a:t>
              </a:r>
            </a:p>
          </p:txBody>
        </p:sp>
        <p:cxnSp>
          <p:nvCxnSpPr>
            <p:cNvPr id="25" name="Connettore diritto 24">
              <a:extLst>
                <a:ext uri="{FF2B5EF4-FFF2-40B4-BE49-F238E27FC236}">
                  <a16:creationId xmlns:a16="http://schemas.microsoft.com/office/drawing/2014/main" id="{01D00AE2-5127-33C4-A442-0D0590A612C2}"/>
                </a:ext>
              </a:extLst>
            </p:cNvPr>
            <p:cNvCxnSpPr>
              <a:cxnSpLocks/>
            </p:cNvCxnSpPr>
            <p:nvPr/>
          </p:nvCxnSpPr>
          <p:spPr>
            <a:xfrm>
              <a:off x="4311009" y="1520356"/>
              <a:ext cx="0" cy="1927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Immagine 6">
            <a:extLst>
              <a:ext uri="{FF2B5EF4-FFF2-40B4-BE49-F238E27FC236}">
                <a16:creationId xmlns:a16="http://schemas.microsoft.com/office/drawing/2014/main" id="{0B519EC4-2245-4541-5DC8-201BCF80BA1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6007" t="-1121" b="11471"/>
          <a:stretch/>
        </p:blipFill>
        <p:spPr>
          <a:xfrm>
            <a:off x="6564631" y="750378"/>
            <a:ext cx="2194313" cy="2305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881124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6D288A-F183-944F-C1B9-6BD8E4FDC7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>
            <a:extLst>
              <a:ext uri="{FF2B5EF4-FFF2-40B4-BE49-F238E27FC236}">
                <a16:creationId xmlns:a16="http://schemas.microsoft.com/office/drawing/2014/main" id="{A542D760-B88A-99B5-91D3-182F1A4F9B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438603" y="715498"/>
            <a:ext cx="2567547" cy="1800000"/>
          </a:xfrm>
          <a:prstGeom prst="rect">
            <a:avLst/>
          </a:prstGeom>
        </p:spPr>
      </p:pic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643BE117-2BAB-7672-6C07-989EFF55D81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0" y="720000"/>
            <a:ext cx="4248000" cy="216000"/>
          </a:xfrm>
        </p:spPr>
        <p:txBody>
          <a:bodyPr/>
          <a:lstStyle/>
          <a:p>
            <a:r>
              <a:rPr lang="en-GB" sz="1400" err="1"/>
              <a:t>Letality</a:t>
            </a:r>
            <a:r>
              <a:rPr lang="en-GB" sz="1400"/>
              <a:t> factor</a:t>
            </a:r>
            <a:endParaRPr lang="en-US" sz="140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F0A5DF4-206F-9B45-A80D-ADE28EFF9D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Methods</a:t>
            </a:r>
            <a:endParaRPr lang="en-US" baseline="-25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egnaposto testo 3">
                <a:extLst>
                  <a:ext uri="{FF2B5EF4-FFF2-40B4-BE49-F238E27FC236}">
                    <a16:creationId xmlns:a16="http://schemas.microsoft.com/office/drawing/2014/main" id="{0B8D3FE6-8F92-8369-CE54-99B1DA73C89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24000" y="1047750"/>
                <a:ext cx="592440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14650" indent="-1714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>
                  <a:lnSpc>
                    <a:spcPct val="100000"/>
                  </a:lnSpc>
                </a:pPr>
                <a:r>
                  <a:rPr lang="en-US" dirty="0"/>
                  <a:t>By integrating the heating curve of the product, we can obtain the </a:t>
                </a:r>
                <a:r>
                  <a:rPr lang="en-US" b="1" u="sng" dirty="0"/>
                  <a:t>lethality factor</a:t>
                </a:r>
                <a:r>
                  <a:rPr lang="en-US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0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it-IT" sz="1000" b="1" i="1" smtClean="0">
                            <a:latin typeface="Cambria Math" panose="02040503050406030204" pitchFamily="18" charset="0"/>
                          </a:rPr>
                          <m:t>𝒗𝒂𝒍𝒖𝒆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rgbClr val="000000"/>
                    </a:solidFill>
                  </a:rPr>
                  <a:t>, define as </a:t>
                </a:r>
                <a:r>
                  <a:rPr lang="en-US" dirty="0"/>
                  <a:t>the </a:t>
                </a:r>
                <a:r>
                  <a:rPr lang="en-GB" dirty="0">
                    <a:solidFill>
                      <a:srgbClr val="000000"/>
                    </a:solidFill>
                  </a:rPr>
                  <a:t>time to neutralize all bacteria for a given temperature.</a:t>
                </a:r>
                <a:endParaRPr lang="en-US" b="1" dirty="0"/>
              </a:p>
            </p:txBody>
          </p:sp>
        </mc:Choice>
        <mc:Fallback xmlns="">
          <p:sp>
            <p:nvSpPr>
              <p:cNvPr id="5" name="Segnaposto testo 3">
                <a:extLst>
                  <a:ext uri="{FF2B5EF4-FFF2-40B4-BE49-F238E27FC236}">
                    <a16:creationId xmlns:a16="http://schemas.microsoft.com/office/drawing/2014/main" id="{0B8D3FE6-8F92-8369-CE54-99B1DA73C8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4000" y="1047750"/>
                <a:ext cx="5924400" cy="461665"/>
              </a:xfrm>
              <a:prstGeom prst="rect">
                <a:avLst/>
              </a:prstGeom>
              <a:blipFill>
                <a:blip r:embed="rId5"/>
                <a:stretch>
                  <a:fillRect t="-1316" b="-921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uppo 8">
            <a:extLst>
              <a:ext uri="{FF2B5EF4-FFF2-40B4-BE49-F238E27FC236}">
                <a16:creationId xmlns:a16="http://schemas.microsoft.com/office/drawing/2014/main" id="{403566F4-F092-7BDF-037B-02C4EDEA356C}"/>
              </a:ext>
            </a:extLst>
          </p:cNvPr>
          <p:cNvGrpSpPr/>
          <p:nvPr/>
        </p:nvGrpSpPr>
        <p:grpSpPr>
          <a:xfrm>
            <a:off x="278323" y="1539661"/>
            <a:ext cx="4147539" cy="2556089"/>
            <a:chOff x="345088" y="1330605"/>
            <a:chExt cx="4147539" cy="2556089"/>
          </a:xfrm>
        </p:grpSpPr>
        <p:pic>
          <p:nvPicPr>
            <p:cNvPr id="4" name="Immagine 3">
              <a:extLst>
                <a:ext uri="{FF2B5EF4-FFF2-40B4-BE49-F238E27FC236}">
                  <a16:creationId xmlns:a16="http://schemas.microsoft.com/office/drawing/2014/main" id="{A00D55E3-29E7-D959-D68B-32599D3CC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345088" y="1581150"/>
              <a:ext cx="4147539" cy="2305544"/>
            </a:xfrm>
            <a:prstGeom prst="rect">
              <a:avLst/>
            </a:prstGeom>
          </p:spPr>
        </p:pic>
        <p:sp>
          <p:nvSpPr>
            <p:cNvPr id="61" name="CasellaDiTesto 60">
              <a:extLst>
                <a:ext uri="{FF2B5EF4-FFF2-40B4-BE49-F238E27FC236}">
                  <a16:creationId xmlns:a16="http://schemas.microsoft.com/office/drawing/2014/main" id="{C35AB869-FEDF-EA65-6E3D-F90CCB7A4056}"/>
                </a:ext>
              </a:extLst>
            </p:cNvPr>
            <p:cNvSpPr txBox="1"/>
            <p:nvPr/>
          </p:nvSpPr>
          <p:spPr>
            <a:xfrm>
              <a:off x="1802673" y="1335042"/>
              <a:ext cx="9488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Sterilization</a:t>
              </a:r>
            </a:p>
          </p:txBody>
        </p:sp>
        <p:sp>
          <p:nvSpPr>
            <p:cNvPr id="53" name="CasellaDiTesto 52">
              <a:extLst>
                <a:ext uri="{FF2B5EF4-FFF2-40B4-BE49-F238E27FC236}">
                  <a16:creationId xmlns:a16="http://schemas.microsoft.com/office/drawing/2014/main" id="{C780A0C2-BC79-4B69-F6FD-45C44590E1D2}"/>
                </a:ext>
              </a:extLst>
            </p:cNvPr>
            <p:cNvSpPr txBox="1"/>
            <p:nvPr/>
          </p:nvSpPr>
          <p:spPr>
            <a:xfrm>
              <a:off x="1283893" y="3141879"/>
              <a:ext cx="622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err="1">
                  <a:solidFill>
                    <a:srgbClr val="FF0000"/>
                  </a:solidFill>
                </a:rPr>
                <a:t>T</a:t>
              </a:r>
              <a:r>
                <a:rPr lang="it-IT" sz="1200" b="1" i="1" baseline="-25000" err="1">
                  <a:solidFill>
                    <a:srgbClr val="FF0000"/>
                  </a:solidFill>
                </a:rPr>
                <a:t>p</a:t>
              </a:r>
              <a:endParaRPr lang="en-US" sz="1200" b="1" i="1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54" name="Connettore a gomito 33">
              <a:extLst>
                <a:ext uri="{FF2B5EF4-FFF2-40B4-BE49-F238E27FC236}">
                  <a16:creationId xmlns:a16="http://schemas.microsoft.com/office/drawing/2014/main" id="{19FF8503-3B39-F133-1E72-0FC3DBDE884A}"/>
                </a:ext>
              </a:extLst>
            </p:cNvPr>
            <p:cNvCxnSpPr>
              <a:cxnSpLocks/>
              <a:stCxn id="53" idx="0"/>
            </p:cNvCxnSpPr>
            <p:nvPr/>
          </p:nvCxnSpPr>
          <p:spPr>
            <a:xfrm flipV="1">
              <a:off x="1594922" y="2679625"/>
              <a:ext cx="35712" cy="46225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diritto 54">
              <a:extLst>
                <a:ext uri="{FF2B5EF4-FFF2-40B4-BE49-F238E27FC236}">
                  <a16:creationId xmlns:a16="http://schemas.microsoft.com/office/drawing/2014/main" id="{36D3D371-73EA-88E3-E01B-F7B6ADF1D167}"/>
                </a:ext>
              </a:extLst>
            </p:cNvPr>
            <p:cNvCxnSpPr>
              <a:cxnSpLocks/>
            </p:cNvCxnSpPr>
            <p:nvPr/>
          </p:nvCxnSpPr>
          <p:spPr>
            <a:xfrm>
              <a:off x="1808610" y="1521881"/>
              <a:ext cx="0" cy="1927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diritto 55">
              <a:extLst>
                <a:ext uri="{FF2B5EF4-FFF2-40B4-BE49-F238E27FC236}">
                  <a16:creationId xmlns:a16="http://schemas.microsoft.com/office/drawing/2014/main" id="{9D70F3E6-329C-04EE-E7EC-118E09A81900}"/>
                </a:ext>
              </a:extLst>
            </p:cNvPr>
            <p:cNvCxnSpPr>
              <a:cxnSpLocks/>
            </p:cNvCxnSpPr>
            <p:nvPr/>
          </p:nvCxnSpPr>
          <p:spPr>
            <a:xfrm>
              <a:off x="2743200" y="1520356"/>
              <a:ext cx="0" cy="1927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2 56">
              <a:extLst>
                <a:ext uri="{FF2B5EF4-FFF2-40B4-BE49-F238E27FC236}">
                  <a16:creationId xmlns:a16="http://schemas.microsoft.com/office/drawing/2014/main" id="{76E49675-4EB5-0ADC-2976-EDAD80D987C7}"/>
                </a:ext>
              </a:extLst>
            </p:cNvPr>
            <p:cNvCxnSpPr/>
            <p:nvPr/>
          </p:nvCxnSpPr>
          <p:spPr>
            <a:xfrm>
              <a:off x="844075" y="1592134"/>
              <a:ext cx="88865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2 57">
              <a:extLst>
                <a:ext uri="{FF2B5EF4-FFF2-40B4-BE49-F238E27FC236}">
                  <a16:creationId xmlns:a16="http://schemas.microsoft.com/office/drawing/2014/main" id="{F129036A-02A4-904B-5B69-6F29381EBF28}"/>
                </a:ext>
              </a:extLst>
            </p:cNvPr>
            <p:cNvCxnSpPr>
              <a:cxnSpLocks/>
            </p:cNvCxnSpPr>
            <p:nvPr/>
          </p:nvCxnSpPr>
          <p:spPr>
            <a:xfrm>
              <a:off x="1846480" y="1592134"/>
              <a:ext cx="86205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2 58">
              <a:extLst>
                <a:ext uri="{FF2B5EF4-FFF2-40B4-BE49-F238E27FC236}">
                  <a16:creationId xmlns:a16="http://schemas.microsoft.com/office/drawing/2014/main" id="{61B257C9-FF67-8A8E-45AD-90C3F98C64E1}"/>
                </a:ext>
              </a:extLst>
            </p:cNvPr>
            <p:cNvCxnSpPr>
              <a:cxnSpLocks/>
            </p:cNvCxnSpPr>
            <p:nvPr/>
          </p:nvCxnSpPr>
          <p:spPr>
            <a:xfrm>
              <a:off x="2797562" y="1592134"/>
              <a:ext cx="148506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CasellaDiTesto 59">
              <a:extLst>
                <a:ext uri="{FF2B5EF4-FFF2-40B4-BE49-F238E27FC236}">
                  <a16:creationId xmlns:a16="http://schemas.microsoft.com/office/drawing/2014/main" id="{1CACF876-D353-CF51-9015-E9525BDADA7F}"/>
                </a:ext>
              </a:extLst>
            </p:cNvPr>
            <p:cNvSpPr txBox="1"/>
            <p:nvPr/>
          </p:nvSpPr>
          <p:spPr>
            <a:xfrm>
              <a:off x="990600" y="1330605"/>
              <a:ext cx="6944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Heating</a:t>
              </a:r>
            </a:p>
          </p:txBody>
        </p:sp>
        <p:sp>
          <p:nvSpPr>
            <p:cNvPr id="62" name="CasellaDiTesto 61">
              <a:extLst>
                <a:ext uri="{FF2B5EF4-FFF2-40B4-BE49-F238E27FC236}">
                  <a16:creationId xmlns:a16="http://schemas.microsoft.com/office/drawing/2014/main" id="{C43908C9-C65E-B78B-6F2C-834B5F7DBE43}"/>
                </a:ext>
              </a:extLst>
            </p:cNvPr>
            <p:cNvSpPr txBox="1"/>
            <p:nvPr/>
          </p:nvSpPr>
          <p:spPr>
            <a:xfrm>
              <a:off x="3216491" y="1336837"/>
              <a:ext cx="6687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Cooling</a:t>
              </a:r>
            </a:p>
          </p:txBody>
        </p:sp>
        <p:cxnSp>
          <p:nvCxnSpPr>
            <p:cNvPr id="64" name="Connettore diritto 63">
              <a:extLst>
                <a:ext uri="{FF2B5EF4-FFF2-40B4-BE49-F238E27FC236}">
                  <a16:creationId xmlns:a16="http://schemas.microsoft.com/office/drawing/2014/main" id="{C5C18216-9E5D-6243-272C-FEC5DB9E660A}"/>
                </a:ext>
              </a:extLst>
            </p:cNvPr>
            <p:cNvCxnSpPr>
              <a:cxnSpLocks/>
            </p:cNvCxnSpPr>
            <p:nvPr/>
          </p:nvCxnSpPr>
          <p:spPr>
            <a:xfrm>
              <a:off x="4311009" y="1520356"/>
              <a:ext cx="0" cy="1927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Immagine 9">
            <a:extLst>
              <a:ext uri="{FF2B5EF4-FFF2-40B4-BE49-F238E27FC236}">
                <a16:creationId xmlns:a16="http://schemas.microsoft.com/office/drawing/2014/main" id="{8F4CA7D0-D26E-47B4-5A1A-7A2D33207E6B}"/>
              </a:ext>
            </a:extLst>
          </p:cNvPr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2243" y="3179965"/>
            <a:ext cx="2618982" cy="18301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5E2E996D-F4AF-0430-D0C1-799BFE89F0C1}"/>
                  </a:ext>
                </a:extLst>
              </p:cNvPr>
              <p:cNvSpPr txBox="1"/>
              <p:nvPr/>
            </p:nvSpPr>
            <p:spPr>
              <a:xfrm>
                <a:off x="4549451" y="3179965"/>
                <a:ext cx="2209800" cy="6848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9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9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it-IT" sz="900" b="1" i="1" smtClean="0">
                            <a:latin typeface="Cambria Math" panose="02040503050406030204" pitchFamily="18" charset="0"/>
                          </a:rPr>
                          <m:t>𝒓𝒆𝒇</m:t>
                        </m:r>
                      </m:sub>
                    </m:sSub>
                    <m:r>
                      <a:rPr lang="it-IT" sz="9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it-IT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= Reference temperature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9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900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it-IT" sz="900" b="1" i="1" smtClean="0">
                            <a:latin typeface="Cambria Math" panose="02040503050406030204" pitchFamily="18" charset="0"/>
                          </a:rPr>
                          <m:t>𝒓𝒆𝒇</m:t>
                        </m:r>
                      </m:sub>
                    </m:sSub>
                  </m:oMath>
                </a14:m>
                <a:r>
                  <a:rPr lang="it-IT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900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it-IT" sz="900" b="0" i="1" smtClean="0">
                            <a:latin typeface="Cambria Math" panose="02040503050406030204" pitchFamily="18" charset="0"/>
                          </a:rPr>
                          <m:t>𝑣𝑎𝑙𝑢𝑒</m:t>
                        </m:r>
                      </m:sub>
                    </m:sSub>
                  </m:oMath>
                </a14:m>
                <a:r>
                  <a:rPr lang="it-IT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of the </a:t>
                </a:r>
                <a:r>
                  <a:rPr lang="it-IT" sz="90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bacterium</a:t>
                </a:r>
                <a:r>
                  <a:rPr lang="it-IT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r>
                  <a:rPr lang="it-IT" sz="90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at</a:t>
                </a:r>
                <a:r>
                  <a:rPr lang="it-IT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9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sz="900" b="0" i="1" smtClean="0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  <m:r>
                      <a:rPr lang="it-IT" sz="9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it-IT" sz="9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9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900" b="1" i="1" smtClean="0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it-IT" sz="900" b="1" i="1" smtClean="0"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it-IT" sz="9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it-IT" sz="900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it-IT" sz="900" b="1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it-IT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= product temperature </a:t>
                </a:r>
                <a:r>
                  <a:rPr lang="it-IT" sz="90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beavior</a:t>
                </a:r>
                <a:endParaRPr lang="it-IT" sz="9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it-IT" sz="900" b="1" i="1" smtClean="0">
                        <a:latin typeface="Cambria Math" panose="02040503050406030204" pitchFamily="18" charset="0"/>
                      </a:rPr>
                      <m:t>𝒅𝒕</m:t>
                    </m:r>
                  </m:oMath>
                </a14:m>
                <a:r>
                  <a:rPr lang="it-IT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= </a:t>
                </a:r>
                <a:r>
                  <a:rPr lang="it-IT" sz="900" err="1"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h</a:t>
                </a:r>
                <a:r>
                  <a:rPr lang="it-IT" sz="900" err="1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eat</a:t>
                </a:r>
                <a:r>
                  <a:rPr lang="it-IT" sz="9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treatment time</a:t>
                </a:r>
              </a:p>
            </p:txBody>
          </p:sp>
        </mc:Choice>
        <mc:Fallback xmlns="">
          <p:sp>
            <p:nvSpPr>
              <p:cNvPr id="12" name="CasellaDiTesto 11">
                <a:extLst>
                  <a:ext uri="{FF2B5EF4-FFF2-40B4-BE49-F238E27FC236}">
                    <a16:creationId xmlns:a16="http://schemas.microsoft.com/office/drawing/2014/main" id="{5E2E996D-F4AF-0430-D0C1-799BFE89F0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9451" y="3179965"/>
                <a:ext cx="2209800" cy="684867"/>
              </a:xfrm>
              <a:prstGeom prst="rect">
                <a:avLst/>
              </a:prstGeom>
              <a:blipFill>
                <a:blip r:embed="rId9"/>
                <a:stretch>
                  <a:fillRect b="-267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Segnaposto testo 3">
                <a:extLst>
                  <a:ext uri="{FF2B5EF4-FFF2-40B4-BE49-F238E27FC236}">
                    <a16:creationId xmlns:a16="http://schemas.microsoft.com/office/drawing/2014/main" id="{D1BCCD37-75B3-1B96-47B0-7DE2B6FE07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0620" y="4287674"/>
                <a:ext cx="4092780" cy="443006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14650" indent="-1714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𝑭</m:t>
                        </m:r>
                      </m:e>
                      <m:sub>
                        <m:r>
                          <a:rPr lang="it-IT" b="1" i="1">
                            <a:latin typeface="Cambria Math" panose="02040503050406030204" pitchFamily="18" charset="0"/>
                          </a:rPr>
                          <m:t>𝒗𝒂𝒍𝒖𝒆</m:t>
                        </m:r>
                      </m:sub>
                    </m:sSub>
                    <m:r>
                      <a:rPr lang="it-IT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/>
                  <a:t>= </a:t>
                </a:r>
                <a:r>
                  <a:rPr lang="en-US"/>
                  <a:t>equivalent time to neutralize the same number of bacteria </a:t>
                </a:r>
                <a:r>
                  <a:rPr lang="it-IT"/>
                  <a:t>of</a:t>
                </a:r>
                <a:r>
                  <a:rPr lang="en-US"/>
                  <a:t> an ideal thermal cycle at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it-IT" i="1">
                            <a:latin typeface="Cambria Math" panose="02040503050406030204" pitchFamily="18" charset="0"/>
                          </a:rPr>
                          <m:t>𝑟𝑒𝑓</m:t>
                        </m:r>
                      </m:sub>
                    </m:sSub>
                  </m:oMath>
                </a14:m>
                <a:endParaRPr lang="en-GB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4" name="Segnaposto testo 3">
                <a:extLst>
                  <a:ext uri="{FF2B5EF4-FFF2-40B4-BE49-F238E27FC236}">
                    <a16:creationId xmlns:a16="http://schemas.microsoft.com/office/drawing/2014/main" id="{D1BCCD37-75B3-1B96-47B0-7DE2B6FE07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620" y="4287674"/>
                <a:ext cx="4092780" cy="443006"/>
              </a:xfrm>
              <a:prstGeom prst="rect">
                <a:avLst/>
              </a:prstGeom>
              <a:blipFill>
                <a:blip r:embed="rId10"/>
                <a:stretch>
                  <a:fillRect t="-2667" b="-53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C5619E5-8345-8EEE-CE21-352351F05F2F}"/>
                  </a:ext>
                </a:extLst>
              </p:cNvPr>
              <p:cNvSpPr txBox="1"/>
              <p:nvPr/>
            </p:nvSpPr>
            <p:spPr>
              <a:xfrm>
                <a:off x="4760352" y="2486134"/>
                <a:ext cx="2146678" cy="528350"/>
              </a:xfrm>
              <a:prstGeom prst="rect">
                <a:avLst/>
              </a:prstGeom>
              <a:solidFill>
                <a:srgbClr val="7030A0">
                  <a:alpha val="5000"/>
                </a:srgbClr>
              </a:solidFill>
              <a:ln>
                <a:solidFill>
                  <a:srgbClr val="7030A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𝑣𝑎𝑙𝑢𝑒</m:t>
                          </m:r>
                        </m:sub>
                      </m:sSub>
                      <m:r>
                        <a:rPr lang="it-IT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it-IT" sz="1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sSup>
                            <m:sSupPr>
                              <m:ctrlP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f>
                                <m:fPr>
                                  <m:ctrlP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sub>
                                  </m:sSub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it-IT" sz="1400" b="0" i="1" smtClean="0">
                                      <a:latin typeface="Cambria Math" panose="02040503050406030204" pitchFamily="18" charset="0"/>
                                    </a:rPr>
                                    <m:t>)−</m:t>
                                  </m:r>
                                  <m:sSub>
                                    <m:sSubPr>
                                      <m:ctrlP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b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</m:e>
                                    <m:sub>
                                      <m:r>
                                        <a:rPr lang="it-IT" sz="1400" b="0" i="1" smtClean="0">
                                          <a:latin typeface="Cambria Math" panose="02040503050406030204" pitchFamily="18" charset="0"/>
                                        </a:rPr>
                                        <m:t>𝑟𝑒𝑓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</m:sSup>
                          <m:r>
                            <a:rPr lang="it-IT" sz="1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2000"/>
              </a:p>
            </p:txBody>
          </p:sp>
        </mc:Choice>
        <mc:Fallback xmlns="">
          <p:sp>
            <p:nvSpPr>
              <p:cNvPr id="11" name="CasellaDiTesto 10">
                <a:extLst>
                  <a:ext uri="{FF2B5EF4-FFF2-40B4-BE49-F238E27FC236}">
                    <a16:creationId xmlns:a16="http://schemas.microsoft.com/office/drawing/2014/main" id="{CC5619E5-8345-8EEE-CE21-352351F05F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0352" y="2486134"/>
                <a:ext cx="2146678" cy="52835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solidFill>
                  <a:srgbClr val="7030A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3A0CB3D4-DE29-3CFB-B9B9-487F2D558C21}"/>
              </a:ext>
            </a:extLst>
          </p:cNvPr>
          <p:cNvSpPr/>
          <p:nvPr/>
        </p:nvSpPr>
        <p:spPr>
          <a:xfrm>
            <a:off x="3962402" y="2655397"/>
            <a:ext cx="724039" cy="245924"/>
          </a:xfrm>
          <a:prstGeom prst="rightArrow">
            <a:avLst>
              <a:gd name="adj1" fmla="val 56702"/>
              <a:gd name="adj2" fmla="val 50000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US" sz="1400" i="1">
              <a:solidFill>
                <a:schemeClr val="tx1"/>
              </a:solidFill>
              <a:latin typeface="Cambria Math" panose="02040503050406030204" pitchFamily="18" charset="0"/>
            </a:endParaRPr>
          </a:p>
        </p:txBody>
      </p:sp>
      <p:cxnSp>
        <p:nvCxnSpPr>
          <p:cNvPr id="20" name="Connettore a gomito 19">
            <a:extLst>
              <a:ext uri="{FF2B5EF4-FFF2-40B4-BE49-F238E27FC236}">
                <a16:creationId xmlns:a16="http://schemas.microsoft.com/office/drawing/2014/main" id="{EC391EF2-2078-7926-194D-DE0A06F9055C}"/>
              </a:ext>
            </a:extLst>
          </p:cNvPr>
          <p:cNvCxnSpPr>
            <a:cxnSpLocks/>
            <a:stCxn id="11" idx="3"/>
            <a:endCxn id="10" idx="0"/>
          </p:cNvCxnSpPr>
          <p:nvPr/>
        </p:nvCxnSpPr>
        <p:spPr>
          <a:xfrm>
            <a:off x="6907030" y="2750309"/>
            <a:ext cx="814704" cy="429656"/>
          </a:xfrm>
          <a:prstGeom prst="bentConnector2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ttangolo 20">
            <a:extLst>
              <a:ext uri="{FF2B5EF4-FFF2-40B4-BE49-F238E27FC236}">
                <a16:creationId xmlns:a16="http://schemas.microsoft.com/office/drawing/2014/main" id="{7FF35A50-6937-3DEB-9E38-983EA14BA4D7}"/>
              </a:ext>
            </a:extLst>
          </p:cNvPr>
          <p:cNvSpPr/>
          <p:nvPr/>
        </p:nvSpPr>
        <p:spPr>
          <a:xfrm>
            <a:off x="5675696" y="2486134"/>
            <a:ext cx="1029904" cy="528350"/>
          </a:xfrm>
          <a:prstGeom prst="rect">
            <a:avLst/>
          </a:prstGeom>
          <a:solidFill>
            <a:srgbClr val="00B050">
              <a:alpha val="20000"/>
            </a:srgbClr>
          </a:solidFill>
          <a:ln w="31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Connettore a gomito 21">
            <a:extLst>
              <a:ext uri="{FF2B5EF4-FFF2-40B4-BE49-F238E27FC236}">
                <a16:creationId xmlns:a16="http://schemas.microsoft.com/office/drawing/2014/main" id="{46FDFD79-459D-213D-EFDB-ACE036E17837}"/>
              </a:ext>
            </a:extLst>
          </p:cNvPr>
          <p:cNvCxnSpPr>
            <a:cxnSpLocks/>
            <a:stCxn id="21" idx="0"/>
            <a:endCxn id="13" idx="1"/>
          </p:cNvCxnSpPr>
          <p:nvPr/>
        </p:nvCxnSpPr>
        <p:spPr>
          <a:xfrm rot="5400000" flipH="1" flipV="1">
            <a:off x="5879307" y="1926839"/>
            <a:ext cx="870636" cy="247955"/>
          </a:xfrm>
          <a:prstGeom prst="bentConnector2">
            <a:avLst/>
          </a:prstGeom>
          <a:noFill/>
          <a:ln w="6350"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Segnaposto testo 3">
                <a:extLst>
                  <a:ext uri="{FF2B5EF4-FFF2-40B4-BE49-F238E27FC236}">
                    <a16:creationId xmlns:a16="http://schemas.microsoft.com/office/drawing/2014/main" id="{E69570D7-B8A7-C3C2-F83C-B06E68F7E70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907315" y="2580933"/>
                <a:ext cx="1146393" cy="3948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14650" indent="-1714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000" b="1" i="1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it-IT" sz="10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it-IT" sz="10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it-IT" sz="1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000" b="1" i="1">
                              <a:latin typeface="Cambria Math" panose="02040503050406030204" pitchFamily="18" charset="0"/>
                            </a:rPr>
                            <m:t>𝑭</m:t>
                          </m:r>
                        </m:e>
                        <m:sub>
                          <m:r>
                            <a:rPr lang="it-IT" sz="1000" b="1" i="1">
                              <a:latin typeface="Cambria Math" panose="02040503050406030204" pitchFamily="18" charset="0"/>
                            </a:rPr>
                            <m:t>𝒗𝒂𝒍𝒖𝒆</m:t>
                          </m:r>
                        </m:sub>
                      </m:sSub>
                      <m:r>
                        <a:rPr lang="it-IT" sz="1000" b="1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sz="1000" b="1" i="1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it-IT" sz="1000" b="1" i="1" smtClean="0">
                          <a:latin typeface="Cambria Math" panose="02040503050406030204" pitchFamily="18" charset="0"/>
                        </a:rPr>
                        <m:t>@ </m:t>
                      </m:r>
                      <m:sSub>
                        <m:sSubPr>
                          <m:ctrlPr>
                            <a:rPr lang="it-IT" sz="1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0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it-IT" sz="1000" i="1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r>
                        <a:rPr lang="it-IT" sz="1000" b="0" i="1" smtClean="0">
                          <a:latin typeface="Cambria Math" panose="02040503050406030204" pitchFamily="18" charset="0"/>
                        </a:rPr>
                        <m:t>=121°</m:t>
                      </m:r>
                      <m:r>
                        <a:rPr lang="it-IT" sz="1000" b="0" i="1" smtClean="0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sz="100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8" name="Segnaposto testo 3">
                <a:extLst>
                  <a:ext uri="{FF2B5EF4-FFF2-40B4-BE49-F238E27FC236}">
                    <a16:creationId xmlns:a16="http://schemas.microsoft.com/office/drawing/2014/main" id="{E69570D7-B8A7-C3C2-F83C-B06E68F7E7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7315" y="2580933"/>
                <a:ext cx="1146393" cy="39485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129416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B63F3B-4FF4-0DFD-F3A4-4857682F21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E048FD83-0112-AA35-EFDE-7C45BFA5DD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4000" y="720000"/>
            <a:ext cx="4248000" cy="216000"/>
          </a:xfrm>
        </p:spPr>
        <p:txBody>
          <a:bodyPr/>
          <a:lstStyle/>
          <a:p>
            <a:r>
              <a:rPr lang="en-GB" sz="1400"/>
              <a:t>Other process parameters</a:t>
            </a:r>
            <a:endParaRPr lang="en-US" sz="140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70EE2F3-E0A7-0B14-2B60-ABB343F592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Methods</a:t>
            </a:r>
            <a:endParaRPr lang="en-US" baseline="-25000"/>
          </a:p>
        </p:txBody>
      </p:sp>
      <p:sp>
        <p:nvSpPr>
          <p:cNvPr id="5" name="Segnaposto testo 3">
            <a:extLst>
              <a:ext uri="{FF2B5EF4-FFF2-40B4-BE49-F238E27FC236}">
                <a16:creationId xmlns:a16="http://schemas.microsoft.com/office/drawing/2014/main" id="{95B6D1DC-23E9-F6D5-DF2F-BCDB5319A19F}"/>
              </a:ext>
            </a:extLst>
          </p:cNvPr>
          <p:cNvSpPr txBox="1">
            <a:spLocks/>
          </p:cNvSpPr>
          <p:nvPr/>
        </p:nvSpPr>
        <p:spPr>
          <a:xfrm>
            <a:off x="324000" y="1047750"/>
            <a:ext cx="7600800" cy="27699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146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00000"/>
              </a:lnSpc>
            </a:pPr>
            <a:r>
              <a:rPr lang="en-US"/>
              <a:t>Furthermore, considering the function (</a:t>
            </a:r>
            <a:r>
              <a:rPr lang="en-US" b="1"/>
              <a:t>𝑻</a:t>
            </a:r>
            <a:r>
              <a:rPr lang="it-IT" b="1"/>
              <a:t>r</a:t>
            </a:r>
            <a:r>
              <a:rPr lang="en-US" b="1"/>
              <a:t>−𝑻</a:t>
            </a:r>
            <a:r>
              <a:rPr lang="it-IT" b="1"/>
              <a:t>p</a:t>
            </a:r>
            <a:r>
              <a:rPr lang="en-US"/>
              <a:t>) in logarithmic scale, we obtain the plot in the right part. 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48F85A37-107F-5D07-43A1-85A8BF1CE65B}"/>
              </a:ext>
            </a:extLst>
          </p:cNvPr>
          <p:cNvGrpSpPr/>
          <p:nvPr/>
        </p:nvGrpSpPr>
        <p:grpSpPr>
          <a:xfrm>
            <a:off x="5325503" y="1227466"/>
            <a:ext cx="3563041" cy="2429806"/>
            <a:chOff x="3819347" y="3014045"/>
            <a:chExt cx="3107270" cy="2025940"/>
          </a:xfrm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31B96658-6623-C4FA-CE4B-F9D8FA9B98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19347" y="3014045"/>
              <a:ext cx="3107270" cy="2025940"/>
            </a:xfrm>
            <a:prstGeom prst="rect">
              <a:avLst/>
            </a:prstGeom>
          </p:spPr>
        </p:pic>
        <p:cxnSp>
          <p:nvCxnSpPr>
            <p:cNvPr id="24" name="Connettore diritto 23">
              <a:extLst>
                <a:ext uri="{FF2B5EF4-FFF2-40B4-BE49-F238E27FC236}">
                  <a16:creationId xmlns:a16="http://schemas.microsoft.com/office/drawing/2014/main" id="{3330AB14-1EBB-B764-5277-8D88247FA13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8857" y="3798179"/>
              <a:ext cx="2533679" cy="830971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diritto 24">
              <a:extLst>
                <a:ext uri="{FF2B5EF4-FFF2-40B4-BE49-F238E27FC236}">
                  <a16:creationId xmlns:a16="http://schemas.microsoft.com/office/drawing/2014/main" id="{1ED6DD16-066B-8237-1355-708ACF9962DA}"/>
                </a:ext>
              </a:extLst>
            </p:cNvPr>
            <p:cNvCxnSpPr/>
            <p:nvPr/>
          </p:nvCxnSpPr>
          <p:spPr>
            <a:xfrm>
              <a:off x="4605130" y="3469783"/>
              <a:ext cx="0" cy="1083167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6" name="Connettore diritto 25">
              <a:extLst>
                <a:ext uri="{FF2B5EF4-FFF2-40B4-BE49-F238E27FC236}">
                  <a16:creationId xmlns:a16="http://schemas.microsoft.com/office/drawing/2014/main" id="{CC7E0250-51AA-D512-A55E-FB4C1F53F8E6}"/>
                </a:ext>
              </a:extLst>
            </p:cNvPr>
            <p:cNvCxnSpPr>
              <a:cxnSpLocks/>
            </p:cNvCxnSpPr>
            <p:nvPr/>
          </p:nvCxnSpPr>
          <p:spPr>
            <a:xfrm>
              <a:off x="6496878" y="3487252"/>
              <a:ext cx="0" cy="36945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Connettore 2 26">
              <a:extLst>
                <a:ext uri="{FF2B5EF4-FFF2-40B4-BE49-F238E27FC236}">
                  <a16:creationId xmlns:a16="http://schemas.microsoft.com/office/drawing/2014/main" id="{D8EE6851-51E7-1B5D-1CA5-B979DD73FEF7}"/>
                </a:ext>
              </a:extLst>
            </p:cNvPr>
            <p:cNvCxnSpPr/>
            <p:nvPr/>
          </p:nvCxnSpPr>
          <p:spPr>
            <a:xfrm>
              <a:off x="4648200" y="3562350"/>
              <a:ext cx="1797328" cy="0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0F88320D-BD26-F139-31E7-F252F00EF874}"/>
                    </a:ext>
                  </a:extLst>
                </p:cNvPr>
                <p:cNvSpPr txBox="1"/>
                <p:nvPr/>
              </p:nvSpPr>
              <p:spPr>
                <a:xfrm>
                  <a:off x="5390914" y="3258847"/>
                  <a:ext cx="460513" cy="25108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2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it-IT" sz="12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it-IT" sz="1200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𝒉</m:t>
                            </m:r>
                          </m:sub>
                        </m:sSub>
                      </m:oMath>
                    </m:oMathPara>
                  </a14:m>
                  <a:endParaRPr lang="en-US" sz="120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" name="CasellaDiTesto 6">
                  <a:extLst>
                    <a:ext uri="{FF2B5EF4-FFF2-40B4-BE49-F238E27FC236}">
                      <a16:creationId xmlns:a16="http://schemas.microsoft.com/office/drawing/2014/main" id="{0F88320D-BD26-F139-31E7-F252F00EF8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90914" y="3258847"/>
                  <a:ext cx="460513" cy="251087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14F5C1FF-DEDB-7D6C-F01E-3E563CCAD53B}"/>
                    </a:ext>
                  </a:extLst>
                </p:cNvPr>
                <p:cNvSpPr txBox="1"/>
                <p:nvPr/>
              </p:nvSpPr>
              <p:spPr>
                <a:xfrm>
                  <a:off x="3888686" y="4506039"/>
                  <a:ext cx="460513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1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Calibri" panose="020F0502020204030204" pitchFamily="34" charset="0"/>
                              </a:rPr>
                              <m:t>𝑜</m:t>
                            </m:r>
                          </m:sub>
                        </m:sSub>
                      </m:oMath>
                    </m:oMathPara>
                  </a14:m>
                  <a:endParaRPr lang="en-US" sz="100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CasellaDiTesto 28">
                  <a:extLst>
                    <a:ext uri="{FF2B5EF4-FFF2-40B4-BE49-F238E27FC236}">
                      <a16:creationId xmlns:a16="http://schemas.microsoft.com/office/drawing/2014/main" id="{14F5C1FF-DEDB-7D6C-F01E-3E563CCAD5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88686" y="4506039"/>
                  <a:ext cx="460513" cy="24622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Ovale 29">
              <a:extLst>
                <a:ext uri="{FF2B5EF4-FFF2-40B4-BE49-F238E27FC236}">
                  <a16:creationId xmlns:a16="http://schemas.microsoft.com/office/drawing/2014/main" id="{F7A68172-D3F3-C6B2-FA14-CB681FBE5C34}"/>
                </a:ext>
              </a:extLst>
            </p:cNvPr>
            <p:cNvSpPr/>
            <p:nvPr/>
          </p:nvSpPr>
          <p:spPr>
            <a:xfrm>
              <a:off x="6478892" y="3852864"/>
              <a:ext cx="36000" cy="3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e 30">
              <a:extLst>
                <a:ext uri="{FF2B5EF4-FFF2-40B4-BE49-F238E27FC236}">
                  <a16:creationId xmlns:a16="http://schemas.microsoft.com/office/drawing/2014/main" id="{7C484D4E-0F12-9A8C-A8CA-DE46D8669DED}"/>
                </a:ext>
              </a:extLst>
            </p:cNvPr>
            <p:cNvSpPr/>
            <p:nvPr/>
          </p:nvSpPr>
          <p:spPr>
            <a:xfrm>
              <a:off x="4589084" y="4479565"/>
              <a:ext cx="36000" cy="3600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3175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Segnaposto testo 3">
                <a:extLst>
                  <a:ext uri="{FF2B5EF4-FFF2-40B4-BE49-F238E27FC236}">
                    <a16:creationId xmlns:a16="http://schemas.microsoft.com/office/drawing/2014/main" id="{479FA52F-6B7A-CDE6-C97C-2FDDF1B8D34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60679" y="3745778"/>
                <a:ext cx="3078521" cy="590931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14650" indent="-1714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b="1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penetration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𝒇</m:t>
                        </m:r>
                      </m:e>
                      <m:sub>
                        <m:r>
                          <a:rPr lang="it-IT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𝒉</m:t>
                        </m:r>
                      </m:sub>
                    </m:sSub>
                  </m:oMath>
                </a14:m>
                <a:r>
                  <a:rPr lang="en-US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is the time necessary to reduce the difference between Tr and </a:t>
                </a:r>
                <a:r>
                  <a:rPr lang="en-US" err="1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Tp</a:t>
                </a:r>
                <a:r>
                  <a:rPr lang="en-US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by one logarithmic cycle.</a:t>
                </a:r>
              </a:p>
            </p:txBody>
          </p:sp>
        </mc:Choice>
        <mc:Fallback xmlns="">
          <p:sp>
            <p:nvSpPr>
              <p:cNvPr id="32" name="Segnaposto testo 3">
                <a:extLst>
                  <a:ext uri="{FF2B5EF4-FFF2-40B4-BE49-F238E27FC236}">
                    <a16:creationId xmlns:a16="http://schemas.microsoft.com/office/drawing/2014/main" id="{479FA52F-6B7A-CDE6-C97C-2FDDF1B8D3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679" y="3745778"/>
                <a:ext cx="3078521" cy="590931"/>
              </a:xfrm>
              <a:prstGeom prst="rect">
                <a:avLst/>
              </a:prstGeom>
              <a:blipFill>
                <a:blip r:embed="rId6"/>
                <a:stretch>
                  <a:fillRect t="-2020" r="-789" b="-606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uppo 33">
            <a:extLst>
              <a:ext uri="{FF2B5EF4-FFF2-40B4-BE49-F238E27FC236}">
                <a16:creationId xmlns:a16="http://schemas.microsoft.com/office/drawing/2014/main" id="{DA8CF46C-71E0-AE5B-4B40-07C8DD246276}"/>
              </a:ext>
            </a:extLst>
          </p:cNvPr>
          <p:cNvGrpSpPr/>
          <p:nvPr/>
        </p:nvGrpSpPr>
        <p:grpSpPr>
          <a:xfrm>
            <a:off x="275150" y="1539661"/>
            <a:ext cx="4153885" cy="2556089"/>
            <a:chOff x="341915" y="1330605"/>
            <a:chExt cx="4153885" cy="2556089"/>
          </a:xfrm>
        </p:grpSpPr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5B15978A-2E59-47AB-1F20-2B7A870137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1915" y="1581150"/>
              <a:ext cx="4153885" cy="2305544"/>
            </a:xfrm>
            <a:prstGeom prst="rect">
              <a:avLst/>
            </a:prstGeom>
          </p:spPr>
        </p:pic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109B93CB-3B3D-F78B-FD4C-5A1C5D274B42}"/>
                </a:ext>
              </a:extLst>
            </p:cNvPr>
            <p:cNvSpPr txBox="1"/>
            <p:nvPr/>
          </p:nvSpPr>
          <p:spPr>
            <a:xfrm>
              <a:off x="1802673" y="1335042"/>
              <a:ext cx="9488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Sterilization</a:t>
              </a:r>
            </a:p>
          </p:txBody>
        </p:sp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66B3BF18-1484-0B5B-3D31-A864BF7C7FCE}"/>
                </a:ext>
              </a:extLst>
            </p:cNvPr>
            <p:cNvSpPr txBox="1"/>
            <p:nvPr/>
          </p:nvSpPr>
          <p:spPr>
            <a:xfrm>
              <a:off x="1008149" y="1791031"/>
              <a:ext cx="5680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err="1">
                  <a:solidFill>
                    <a:srgbClr val="0000FF"/>
                  </a:solidFill>
                </a:rPr>
                <a:t>T</a:t>
              </a:r>
              <a:r>
                <a:rPr lang="it-IT" sz="1200" b="1" i="1" baseline="-25000" err="1">
                  <a:solidFill>
                    <a:srgbClr val="0000FF"/>
                  </a:solidFill>
                </a:rPr>
                <a:t>r</a:t>
              </a:r>
              <a:endParaRPr lang="en-US" sz="1200" b="1" i="1" baseline="-25000">
                <a:solidFill>
                  <a:srgbClr val="0000FF"/>
                </a:solidFill>
              </a:endParaRPr>
            </a:p>
          </p:txBody>
        </p:sp>
        <p:cxnSp>
          <p:nvCxnSpPr>
            <p:cNvPr id="39" name="Connettore a gomito 33">
              <a:extLst>
                <a:ext uri="{FF2B5EF4-FFF2-40B4-BE49-F238E27FC236}">
                  <a16:creationId xmlns:a16="http://schemas.microsoft.com/office/drawing/2014/main" id="{5C3FFCCB-BB1C-24AC-6556-D59391D8731C}"/>
                </a:ext>
              </a:extLst>
            </p:cNvPr>
            <p:cNvCxnSpPr>
              <a:cxnSpLocks/>
              <a:stCxn id="38" idx="2"/>
            </p:cNvCxnSpPr>
            <p:nvPr/>
          </p:nvCxnSpPr>
          <p:spPr>
            <a:xfrm>
              <a:off x="1292188" y="2068030"/>
              <a:ext cx="77541" cy="218465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FA7A8350-A94A-8E10-E191-F91105657D97}"/>
                </a:ext>
              </a:extLst>
            </p:cNvPr>
            <p:cNvSpPr txBox="1"/>
            <p:nvPr/>
          </p:nvSpPr>
          <p:spPr>
            <a:xfrm>
              <a:off x="1283893" y="3141879"/>
              <a:ext cx="6220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i="1" err="1">
                  <a:solidFill>
                    <a:srgbClr val="FF0000"/>
                  </a:solidFill>
                </a:rPr>
                <a:t>T</a:t>
              </a:r>
              <a:r>
                <a:rPr lang="it-IT" sz="1200" b="1" i="1" baseline="-25000" err="1">
                  <a:solidFill>
                    <a:srgbClr val="FF0000"/>
                  </a:solidFill>
                </a:rPr>
                <a:t>p</a:t>
              </a:r>
              <a:endParaRPr lang="en-US" sz="1200" b="1" i="1" baseline="-25000">
                <a:solidFill>
                  <a:srgbClr val="FF0000"/>
                </a:solidFill>
              </a:endParaRPr>
            </a:p>
          </p:txBody>
        </p:sp>
        <p:cxnSp>
          <p:nvCxnSpPr>
            <p:cNvPr id="41" name="Connettore a gomito 33">
              <a:extLst>
                <a:ext uri="{FF2B5EF4-FFF2-40B4-BE49-F238E27FC236}">
                  <a16:creationId xmlns:a16="http://schemas.microsoft.com/office/drawing/2014/main" id="{61C120C6-5691-1A8A-B04D-9ABC22F08C21}"/>
                </a:ext>
              </a:extLst>
            </p:cNvPr>
            <p:cNvCxnSpPr>
              <a:cxnSpLocks/>
              <a:stCxn id="40" idx="0"/>
            </p:cNvCxnSpPr>
            <p:nvPr/>
          </p:nvCxnSpPr>
          <p:spPr>
            <a:xfrm flipV="1">
              <a:off x="1594922" y="2679625"/>
              <a:ext cx="35712" cy="46225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diritto 41">
              <a:extLst>
                <a:ext uri="{FF2B5EF4-FFF2-40B4-BE49-F238E27FC236}">
                  <a16:creationId xmlns:a16="http://schemas.microsoft.com/office/drawing/2014/main" id="{42824944-9363-D7E9-32F5-F1E0904ABDFB}"/>
                </a:ext>
              </a:extLst>
            </p:cNvPr>
            <p:cNvCxnSpPr>
              <a:cxnSpLocks/>
            </p:cNvCxnSpPr>
            <p:nvPr/>
          </p:nvCxnSpPr>
          <p:spPr>
            <a:xfrm>
              <a:off x="1808610" y="1521881"/>
              <a:ext cx="0" cy="1927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diritto 42">
              <a:extLst>
                <a:ext uri="{FF2B5EF4-FFF2-40B4-BE49-F238E27FC236}">
                  <a16:creationId xmlns:a16="http://schemas.microsoft.com/office/drawing/2014/main" id="{6E7EE8B6-5E7A-B1C6-BC45-C7B0325CE841}"/>
                </a:ext>
              </a:extLst>
            </p:cNvPr>
            <p:cNvCxnSpPr>
              <a:cxnSpLocks/>
            </p:cNvCxnSpPr>
            <p:nvPr/>
          </p:nvCxnSpPr>
          <p:spPr>
            <a:xfrm>
              <a:off x="2743200" y="1520356"/>
              <a:ext cx="0" cy="1927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2 43">
              <a:extLst>
                <a:ext uri="{FF2B5EF4-FFF2-40B4-BE49-F238E27FC236}">
                  <a16:creationId xmlns:a16="http://schemas.microsoft.com/office/drawing/2014/main" id="{9563612C-8531-3EEE-631A-E001D3055E94}"/>
                </a:ext>
              </a:extLst>
            </p:cNvPr>
            <p:cNvCxnSpPr/>
            <p:nvPr/>
          </p:nvCxnSpPr>
          <p:spPr>
            <a:xfrm>
              <a:off x="844075" y="1592134"/>
              <a:ext cx="88865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2 44">
              <a:extLst>
                <a:ext uri="{FF2B5EF4-FFF2-40B4-BE49-F238E27FC236}">
                  <a16:creationId xmlns:a16="http://schemas.microsoft.com/office/drawing/2014/main" id="{C5B582E6-B2A1-CD95-0A1F-F74277BF8B26}"/>
                </a:ext>
              </a:extLst>
            </p:cNvPr>
            <p:cNvCxnSpPr>
              <a:cxnSpLocks/>
            </p:cNvCxnSpPr>
            <p:nvPr/>
          </p:nvCxnSpPr>
          <p:spPr>
            <a:xfrm>
              <a:off x="1846480" y="1592134"/>
              <a:ext cx="86205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2 45">
              <a:extLst>
                <a:ext uri="{FF2B5EF4-FFF2-40B4-BE49-F238E27FC236}">
                  <a16:creationId xmlns:a16="http://schemas.microsoft.com/office/drawing/2014/main" id="{584EDAC1-1BAF-7351-BB2F-A9F895A419E8}"/>
                </a:ext>
              </a:extLst>
            </p:cNvPr>
            <p:cNvCxnSpPr>
              <a:cxnSpLocks/>
            </p:cNvCxnSpPr>
            <p:nvPr/>
          </p:nvCxnSpPr>
          <p:spPr>
            <a:xfrm>
              <a:off x="2797562" y="1592134"/>
              <a:ext cx="148506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CasellaDiTesto 46">
              <a:extLst>
                <a:ext uri="{FF2B5EF4-FFF2-40B4-BE49-F238E27FC236}">
                  <a16:creationId xmlns:a16="http://schemas.microsoft.com/office/drawing/2014/main" id="{E4F11B0D-2B2A-519D-AD17-729BB0E189F8}"/>
                </a:ext>
              </a:extLst>
            </p:cNvPr>
            <p:cNvSpPr txBox="1"/>
            <p:nvPr/>
          </p:nvSpPr>
          <p:spPr>
            <a:xfrm>
              <a:off x="990600" y="1330605"/>
              <a:ext cx="6944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Heating</a:t>
              </a:r>
            </a:p>
          </p:txBody>
        </p:sp>
        <p:sp>
          <p:nvSpPr>
            <p:cNvPr id="48" name="CasellaDiTesto 47">
              <a:extLst>
                <a:ext uri="{FF2B5EF4-FFF2-40B4-BE49-F238E27FC236}">
                  <a16:creationId xmlns:a16="http://schemas.microsoft.com/office/drawing/2014/main" id="{FAD9BEE0-F7A5-2390-5F77-8467EC9A1BD3}"/>
                </a:ext>
              </a:extLst>
            </p:cNvPr>
            <p:cNvSpPr txBox="1"/>
            <p:nvPr/>
          </p:nvSpPr>
          <p:spPr>
            <a:xfrm>
              <a:off x="3216491" y="1336837"/>
              <a:ext cx="66877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/>
                <a:t>Cooling</a:t>
              </a:r>
            </a:p>
          </p:txBody>
        </p:sp>
        <p:cxnSp>
          <p:nvCxnSpPr>
            <p:cNvPr id="49" name="Connettore diritto 48">
              <a:extLst>
                <a:ext uri="{FF2B5EF4-FFF2-40B4-BE49-F238E27FC236}">
                  <a16:creationId xmlns:a16="http://schemas.microsoft.com/office/drawing/2014/main" id="{9FEFB484-CE0A-CA46-C27E-B8A96A75C0A5}"/>
                </a:ext>
              </a:extLst>
            </p:cNvPr>
            <p:cNvCxnSpPr>
              <a:cxnSpLocks/>
            </p:cNvCxnSpPr>
            <p:nvPr/>
          </p:nvCxnSpPr>
          <p:spPr>
            <a:xfrm>
              <a:off x="4311009" y="1520356"/>
              <a:ext cx="0" cy="192786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5E0C43A9-8952-A4F1-6542-BABF18A44FC3}"/>
              </a:ext>
            </a:extLst>
          </p:cNvPr>
          <p:cNvSpPr/>
          <p:nvPr/>
        </p:nvSpPr>
        <p:spPr>
          <a:xfrm>
            <a:off x="3962403" y="2655397"/>
            <a:ext cx="1340222" cy="245924"/>
          </a:xfrm>
          <a:prstGeom prst="rightArrow">
            <a:avLst>
              <a:gd name="adj1" fmla="val 56702"/>
              <a:gd name="adj2" fmla="val 50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endParaRPr lang="en-US" sz="1400" i="1">
              <a:solidFill>
                <a:schemeClr val="tx1"/>
              </a:solidFill>
              <a:latin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Segnaposto testo 3">
                <a:extLst>
                  <a:ext uri="{FF2B5EF4-FFF2-40B4-BE49-F238E27FC236}">
                    <a16:creationId xmlns:a16="http://schemas.microsoft.com/office/drawing/2014/main" id="{A6305303-9E2B-4FAC-E8AC-570763EA71F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0621" y="4287674"/>
                <a:ext cx="3132702" cy="590931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6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14650" indent="-17145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</a:t>
                </a:r>
                <a:r>
                  <a:rPr lang="en-US" b="1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delay factor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it-IT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𝑱</m:t>
                        </m:r>
                      </m:e>
                      <m:sub>
                        <m:r>
                          <a:rPr lang="it-IT" b="1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𝒄</m:t>
                        </m:r>
                      </m:sub>
                    </m:sSub>
                  </m:oMath>
                </a14:m>
                <a:r>
                  <a:rPr lang="en-US">
                    <a:solidFill>
                      <a:srgbClr val="202122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/>
                  <a:t>is the initial lag time before the internal temperature of a product begins to rise significantly during heating.</a:t>
                </a:r>
              </a:p>
            </p:txBody>
          </p:sp>
        </mc:Choice>
        <mc:Fallback xmlns="">
          <p:sp>
            <p:nvSpPr>
              <p:cNvPr id="50" name="Segnaposto testo 3">
                <a:extLst>
                  <a:ext uri="{FF2B5EF4-FFF2-40B4-BE49-F238E27FC236}">
                    <a16:creationId xmlns:a16="http://schemas.microsoft.com/office/drawing/2014/main" id="{A6305303-9E2B-4FAC-E8AC-570763EA71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621" y="4287674"/>
                <a:ext cx="3132702" cy="590931"/>
              </a:xfrm>
              <a:prstGeom prst="rect">
                <a:avLst/>
              </a:prstGeom>
              <a:blipFill>
                <a:blip r:embed="rId8"/>
                <a:stretch>
                  <a:fillRect t="-2020" r="-581" b="-606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Immagine 34">
            <a:extLst>
              <a:ext uri="{FF2B5EF4-FFF2-40B4-BE49-F238E27FC236}">
                <a16:creationId xmlns:a16="http://schemas.microsoft.com/office/drawing/2014/main" id="{842CC6E4-74E7-5652-FABB-5AEA7CB2E1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71377" y="4369117"/>
            <a:ext cx="1375358" cy="42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1540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>
            <a:extLst>
              <a:ext uri="{FF2B5EF4-FFF2-40B4-BE49-F238E27FC236}">
                <a16:creationId xmlns:a16="http://schemas.microsoft.com/office/drawing/2014/main" id="{A2A5567A-62E9-464E-E128-918376C9DD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71" y="2031262"/>
            <a:ext cx="2665213" cy="2705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3F2D4AD-9492-44C8-8967-131EF20B83B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Modelling</a:t>
            </a:r>
          </a:p>
        </p:txBody>
      </p:sp>
      <p:sp>
        <p:nvSpPr>
          <p:cNvPr id="11" name="Segnaposto testo 1">
            <a:extLst>
              <a:ext uri="{FF2B5EF4-FFF2-40B4-BE49-F238E27FC236}">
                <a16:creationId xmlns:a16="http://schemas.microsoft.com/office/drawing/2014/main" id="{E6ABB495-7218-B466-2510-97D5B4183877}"/>
              </a:ext>
            </a:extLst>
          </p:cNvPr>
          <p:cNvSpPr txBox="1">
            <a:spLocks/>
          </p:cNvSpPr>
          <p:nvPr/>
        </p:nvSpPr>
        <p:spPr>
          <a:xfrm>
            <a:off x="324000" y="720000"/>
            <a:ext cx="4781400" cy="216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/>
              <a:t>Model </a:t>
            </a:r>
            <a:r>
              <a:rPr lang="en-US" sz="1400"/>
              <a:t>implementation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C38718F-E53B-0774-A862-67D42FD53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522001"/>
            <a:ext cx="1529881" cy="2393428"/>
          </a:xfrm>
          <a:prstGeom prst="rect">
            <a:avLst/>
          </a:prstGeom>
        </p:spPr>
      </p:pic>
      <p:sp>
        <p:nvSpPr>
          <p:cNvPr id="12" name="Freccia circolare a sinistra 11">
            <a:extLst>
              <a:ext uri="{FF2B5EF4-FFF2-40B4-BE49-F238E27FC236}">
                <a16:creationId xmlns:a16="http://schemas.microsoft.com/office/drawing/2014/main" id="{CA1F554D-7A9B-4582-1642-A04FF23982ED}"/>
              </a:ext>
            </a:extLst>
          </p:cNvPr>
          <p:cNvSpPr/>
          <p:nvPr/>
        </p:nvSpPr>
        <p:spPr>
          <a:xfrm rot="18677913">
            <a:off x="7930277" y="880405"/>
            <a:ext cx="381000" cy="990600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Segnaposto testo 3">
            <a:extLst>
              <a:ext uri="{FF2B5EF4-FFF2-40B4-BE49-F238E27FC236}">
                <a16:creationId xmlns:a16="http://schemas.microsoft.com/office/drawing/2014/main" id="{3C139D4E-5B1D-6B59-378D-BB05C33DACAB}"/>
              </a:ext>
            </a:extLst>
          </p:cNvPr>
          <p:cNvSpPr txBox="1">
            <a:spLocks/>
          </p:cNvSpPr>
          <p:nvPr/>
        </p:nvSpPr>
        <p:spPr>
          <a:xfrm>
            <a:off x="324000" y="1047750"/>
            <a:ext cx="5848200" cy="46166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146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/>
              <a:t>A </a:t>
            </a:r>
            <a:r>
              <a:rPr lang="en-US" b="1"/>
              <a:t>thermo-fluid dynamic model </a:t>
            </a:r>
            <a:r>
              <a:rPr lang="en-US"/>
              <a:t>in COMSOL environment </a:t>
            </a:r>
            <a:r>
              <a:rPr lang="it-IT" err="1"/>
              <a:t>was</a:t>
            </a:r>
            <a:r>
              <a:rPr lang="en-US"/>
              <a:t> built to analyze the </a:t>
            </a:r>
            <a:r>
              <a:rPr lang="en-US" b="1"/>
              <a:t>heat penetration </a:t>
            </a:r>
            <a:r>
              <a:rPr lang="en-US"/>
              <a:t>inside the box.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BED1D925-9D04-9B36-FBAE-14537ACD38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800" y="2961512"/>
            <a:ext cx="3647914" cy="1909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Rettangolo 22">
            <a:extLst>
              <a:ext uri="{FF2B5EF4-FFF2-40B4-BE49-F238E27FC236}">
                <a16:creationId xmlns:a16="http://schemas.microsoft.com/office/drawing/2014/main" id="{75264F29-649F-0A72-C1A3-0EDC88F18F16}"/>
              </a:ext>
            </a:extLst>
          </p:cNvPr>
          <p:cNvSpPr/>
          <p:nvPr/>
        </p:nvSpPr>
        <p:spPr>
          <a:xfrm>
            <a:off x="228600" y="2165583"/>
            <a:ext cx="1371600" cy="1524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Connettore a gomito 24">
            <a:extLst>
              <a:ext uri="{FF2B5EF4-FFF2-40B4-BE49-F238E27FC236}">
                <a16:creationId xmlns:a16="http://schemas.microsoft.com/office/drawing/2014/main" id="{D5623C74-560A-A31B-7E69-7CC1E8C4F3E7}"/>
              </a:ext>
            </a:extLst>
          </p:cNvPr>
          <p:cNvCxnSpPr>
            <a:cxnSpLocks/>
            <a:stCxn id="23" idx="3"/>
            <a:endCxn id="22" idx="1"/>
          </p:cNvCxnSpPr>
          <p:nvPr/>
        </p:nvCxnSpPr>
        <p:spPr>
          <a:xfrm>
            <a:off x="1600200" y="2241783"/>
            <a:ext cx="2133600" cy="1674501"/>
          </a:xfrm>
          <a:prstGeom prst="bentConnector3">
            <a:avLst>
              <a:gd name="adj1" fmla="val 8329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ttangolo 3">
            <a:extLst>
              <a:ext uri="{FF2B5EF4-FFF2-40B4-BE49-F238E27FC236}">
                <a16:creationId xmlns:a16="http://schemas.microsoft.com/office/drawing/2014/main" id="{41818CBB-EFB5-4ED1-FFCC-8A97160CE1CC}"/>
              </a:ext>
            </a:extLst>
          </p:cNvPr>
          <p:cNvSpPr/>
          <p:nvPr/>
        </p:nvSpPr>
        <p:spPr>
          <a:xfrm>
            <a:off x="252240" y="2449373"/>
            <a:ext cx="1371600" cy="15240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Connettore a gomito 5">
            <a:extLst>
              <a:ext uri="{FF2B5EF4-FFF2-40B4-BE49-F238E27FC236}">
                <a16:creationId xmlns:a16="http://schemas.microsoft.com/office/drawing/2014/main" id="{F6D6FDD8-893C-330E-BE5E-1D86F2892CAB}"/>
              </a:ext>
            </a:extLst>
          </p:cNvPr>
          <p:cNvCxnSpPr>
            <a:cxnSpLocks/>
            <a:endCxn id="22" idx="1"/>
          </p:cNvCxnSpPr>
          <p:nvPr/>
        </p:nvCxnSpPr>
        <p:spPr>
          <a:xfrm>
            <a:off x="1623840" y="2507052"/>
            <a:ext cx="2109960" cy="1409232"/>
          </a:xfrm>
          <a:prstGeom prst="bentConnector3">
            <a:avLst>
              <a:gd name="adj1" fmla="val 8325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egnaposto testo 3">
            <a:extLst>
              <a:ext uri="{FF2B5EF4-FFF2-40B4-BE49-F238E27FC236}">
                <a16:creationId xmlns:a16="http://schemas.microsoft.com/office/drawing/2014/main" id="{BA822611-7DD4-DDAF-1190-84F8E604007D}"/>
              </a:ext>
            </a:extLst>
          </p:cNvPr>
          <p:cNvSpPr txBox="1">
            <a:spLocks/>
          </p:cNvSpPr>
          <p:nvPr/>
        </p:nvSpPr>
        <p:spPr>
          <a:xfrm>
            <a:off x="3713728" y="1708096"/>
            <a:ext cx="2369971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1465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b="1"/>
              <a:t>Thermal properties </a:t>
            </a:r>
            <a:r>
              <a:rPr lang="en-US"/>
              <a:t>of product are made of </a:t>
            </a:r>
            <a:r>
              <a:rPr lang="en-US" b="1"/>
              <a:t>analytical equation </a:t>
            </a:r>
            <a:r>
              <a:rPr lang="en-US"/>
              <a:t>refers to the </a:t>
            </a:r>
            <a:r>
              <a:rPr lang="en-US" b="1"/>
              <a:t>nutritional values</a:t>
            </a:r>
            <a:r>
              <a:rPr lang="en-US"/>
              <a:t>. 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A2D43098-2989-46B4-2D57-B3DC59AFAA33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7809" r="26573"/>
          <a:stretch/>
        </p:blipFill>
        <p:spPr>
          <a:xfrm rot="21383441" flipH="1">
            <a:off x="7718148" y="1773849"/>
            <a:ext cx="1195260" cy="190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7035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1_Personalizza struttura">
  <a:themeElements>
    <a:clrScheme name="Personalizzato 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92D050"/>
      </a:accent3>
      <a:accent4>
        <a:srgbClr val="FFD965"/>
      </a:accent4>
      <a:accent5>
        <a:srgbClr val="5B9BD5"/>
      </a:accent5>
      <a:accent6>
        <a:srgbClr val="FF99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D466343EE368C4CB337C04FE994C4EE" ma:contentTypeVersion="5" ma:contentTypeDescription="Creare un nuovo documento." ma:contentTypeScope="" ma:versionID="b09bd1ebd5fc373f317453eb0ed7d0ac">
  <xsd:schema xmlns:xsd="http://www.w3.org/2001/XMLSchema" xmlns:xs="http://www.w3.org/2001/XMLSchema" xmlns:p="http://schemas.microsoft.com/office/2006/metadata/properties" xmlns:ns3="f73ac72e-2907-4e69-91ab-3bd3f99556fb" targetNamespace="http://schemas.microsoft.com/office/2006/metadata/properties" ma:root="true" ma:fieldsID="2010cac321cf47ca6050b1620a4d7357" ns3:_="">
    <xsd:import namespace="f73ac72e-2907-4e69-91ab-3bd3f99556fb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3ac72e-2907-4e69-91ab-3bd3f99556fb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6366FE9-F4D8-4136-B99D-CE5E1DC975FD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f73ac72e-2907-4e69-91ab-3bd3f99556fb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267BF2-8F4E-48B8-B8BE-DE6309FB3B4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6C51F1-0D89-44CE-9109-42E2783A4172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3571</Words>
  <Application>Microsoft Office PowerPoint</Application>
  <PresentationFormat>Presentazione su schermo (16:9)</PresentationFormat>
  <Paragraphs>366</Paragraphs>
  <Slides>30</Slides>
  <Notes>30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9" baseType="lpstr">
      <vt:lpstr>Abadi Extra Light</vt:lpstr>
      <vt:lpstr>Arial</vt:lpstr>
      <vt:lpstr>Calibri</vt:lpstr>
      <vt:lpstr>Calibri (Corpo)</vt:lpstr>
      <vt:lpstr>Cambria Math</vt:lpstr>
      <vt:lpstr>Roboto Light</vt:lpstr>
      <vt:lpstr>Symbol</vt:lpstr>
      <vt:lpstr>Wingdings</vt:lpstr>
      <vt:lpstr>1_Personalizza struttura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/>
  <cp:revision>1</cp:revision>
  <dcterms:created xsi:type="dcterms:W3CDTF">2018-01-16T13:27:59Z</dcterms:created>
  <dcterms:modified xsi:type="dcterms:W3CDTF">2024-10-23T09:34:14Z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0x0101007D466343EE368C4CB337C04FE994C4EE</vt:lpwstr>
  </property>
</Properties>
</file>