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320" r:id="rId3"/>
    <p:sldId id="308" r:id="rId4"/>
    <p:sldId id="295" r:id="rId5"/>
    <p:sldId id="278" r:id="rId6"/>
    <p:sldId id="299" r:id="rId7"/>
    <p:sldId id="307" r:id="rId8"/>
    <p:sldId id="258" r:id="rId9"/>
    <p:sldId id="309" r:id="rId10"/>
    <p:sldId id="310" r:id="rId11"/>
    <p:sldId id="311" r:id="rId12"/>
    <p:sldId id="314" r:id="rId13"/>
    <p:sldId id="318" r:id="rId14"/>
    <p:sldId id="319" r:id="rId15"/>
    <p:sldId id="321" r:id="rId16"/>
    <p:sldId id="325" r:id="rId17"/>
    <p:sldId id="322" r:id="rId18"/>
    <p:sldId id="323" r:id="rId19"/>
    <p:sldId id="324" r:id="rId20"/>
    <p:sldId id="287" r:id="rId21"/>
    <p:sldId id="302" r:id="rId22"/>
    <p:sldId id="313" r:id="rId23"/>
    <p:sldId id="316" r:id="rId24"/>
    <p:sldId id="315" r:id="rId25"/>
    <p:sldId id="31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4BB5C2"/>
    <a:srgbClr val="00284B"/>
    <a:srgbClr val="59A663"/>
    <a:srgbClr val="27949E"/>
    <a:srgbClr val="BDCE3C"/>
    <a:srgbClr val="92D050"/>
    <a:srgbClr val="1F4E79"/>
    <a:srgbClr val="F1F8F8"/>
    <a:srgbClr val="BDD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6236" autoAdjust="0"/>
  </p:normalViewPr>
  <p:slideViewPr>
    <p:cSldViewPr snapToGrid="0">
      <p:cViewPr varScale="1">
        <p:scale>
          <a:sx n="103" d="100"/>
          <a:sy n="103" d="100"/>
        </p:scale>
        <p:origin x="16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986B46-6B12-4B6C-9345-2A2986F414B7}" type="doc">
      <dgm:prSet loTypeId="urn:microsoft.com/office/officeart/2005/8/layout/cycle1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5545C55A-9E87-4CC7-875A-9F4A217E57FE}">
      <dgm:prSet phldrT="[Testo]"/>
      <dgm:spPr/>
      <dgm:t>
        <a:bodyPr/>
        <a:lstStyle/>
        <a:p>
          <a:r>
            <a:rPr lang="it-IT"/>
            <a:t> </a:t>
          </a:r>
          <a:endParaRPr lang="en-GB"/>
        </a:p>
      </dgm:t>
    </dgm:pt>
    <dgm:pt modelId="{763655A3-938C-4575-ACE4-8BC3168FFDEB}" type="parTrans" cxnId="{F41DB162-FAD3-46C7-9B48-CA63846EACF6}">
      <dgm:prSet/>
      <dgm:spPr/>
      <dgm:t>
        <a:bodyPr/>
        <a:lstStyle/>
        <a:p>
          <a:endParaRPr lang="en-GB"/>
        </a:p>
      </dgm:t>
    </dgm:pt>
    <dgm:pt modelId="{46AE47A9-67F7-451E-9C33-188A8608DD0B}" type="sibTrans" cxnId="{F41DB162-FAD3-46C7-9B48-CA63846EACF6}">
      <dgm:prSet/>
      <dgm:spPr/>
      <dgm:t>
        <a:bodyPr/>
        <a:lstStyle/>
        <a:p>
          <a:endParaRPr lang="en-GB"/>
        </a:p>
      </dgm:t>
    </dgm:pt>
    <dgm:pt modelId="{0B234AE3-A1FD-486C-B612-B51FC104051D}">
      <dgm:prSet phldrT="[Testo]"/>
      <dgm:spPr/>
      <dgm:t>
        <a:bodyPr/>
        <a:lstStyle/>
        <a:p>
          <a:r>
            <a:rPr lang="it-IT"/>
            <a:t> </a:t>
          </a:r>
          <a:endParaRPr lang="en-GB"/>
        </a:p>
      </dgm:t>
    </dgm:pt>
    <dgm:pt modelId="{8F1EED8D-AD66-4640-98B7-2FC1FBB47E95}" type="parTrans" cxnId="{8B560C20-4C78-41AE-A52C-013207E5B5A1}">
      <dgm:prSet/>
      <dgm:spPr/>
      <dgm:t>
        <a:bodyPr/>
        <a:lstStyle/>
        <a:p>
          <a:endParaRPr lang="en-GB"/>
        </a:p>
      </dgm:t>
    </dgm:pt>
    <dgm:pt modelId="{BA7BCD04-462D-460C-8CCC-82CCC4B67808}" type="sibTrans" cxnId="{8B560C20-4C78-41AE-A52C-013207E5B5A1}">
      <dgm:prSet/>
      <dgm:spPr/>
      <dgm:t>
        <a:bodyPr/>
        <a:lstStyle/>
        <a:p>
          <a:endParaRPr lang="en-GB"/>
        </a:p>
      </dgm:t>
    </dgm:pt>
    <dgm:pt modelId="{1C1A940C-17BD-42CD-9B17-F467BBAF0786}">
      <dgm:prSet phldrT="[Testo]"/>
      <dgm:spPr/>
      <dgm:t>
        <a:bodyPr/>
        <a:lstStyle/>
        <a:p>
          <a:endParaRPr lang="en-GB"/>
        </a:p>
      </dgm:t>
    </dgm:pt>
    <dgm:pt modelId="{45EADDE4-E3A9-4350-8097-9CA06385E35C}" type="parTrans" cxnId="{65C67627-043D-403A-865C-295CC9CBB80B}">
      <dgm:prSet/>
      <dgm:spPr/>
      <dgm:t>
        <a:bodyPr/>
        <a:lstStyle/>
        <a:p>
          <a:endParaRPr lang="en-GB"/>
        </a:p>
      </dgm:t>
    </dgm:pt>
    <dgm:pt modelId="{6BC59ECC-55EF-424C-8672-BA89E58AC602}" type="sibTrans" cxnId="{65C67627-043D-403A-865C-295CC9CBB80B}">
      <dgm:prSet/>
      <dgm:spPr/>
      <dgm:t>
        <a:bodyPr/>
        <a:lstStyle/>
        <a:p>
          <a:endParaRPr lang="en-GB"/>
        </a:p>
      </dgm:t>
    </dgm:pt>
    <dgm:pt modelId="{3BBFD6D7-2E1E-4C37-ABF5-9FE338163B57}">
      <dgm:prSet phldrT="[Testo]"/>
      <dgm:spPr/>
      <dgm:t>
        <a:bodyPr/>
        <a:lstStyle/>
        <a:p>
          <a:endParaRPr lang="en-GB"/>
        </a:p>
      </dgm:t>
    </dgm:pt>
    <dgm:pt modelId="{75CE04E5-CE11-4BC6-8773-8150F704E409}" type="parTrans" cxnId="{CBCE7D89-1B65-40F0-B26B-DBC13A68B69A}">
      <dgm:prSet/>
      <dgm:spPr/>
      <dgm:t>
        <a:bodyPr/>
        <a:lstStyle/>
        <a:p>
          <a:endParaRPr lang="en-GB"/>
        </a:p>
      </dgm:t>
    </dgm:pt>
    <dgm:pt modelId="{1B8E2A50-638C-4507-B35C-7C9F0CE57CE5}" type="sibTrans" cxnId="{CBCE7D89-1B65-40F0-B26B-DBC13A68B69A}">
      <dgm:prSet/>
      <dgm:spPr/>
      <dgm:t>
        <a:bodyPr/>
        <a:lstStyle/>
        <a:p>
          <a:endParaRPr lang="en-GB"/>
        </a:p>
      </dgm:t>
    </dgm:pt>
    <dgm:pt modelId="{0D4E08F9-E49E-4D12-AE8E-66857D54E146}" type="pres">
      <dgm:prSet presAssocID="{DE986B46-6B12-4B6C-9345-2A2986F414B7}" presName="cycle" presStyleCnt="0">
        <dgm:presLayoutVars>
          <dgm:dir/>
          <dgm:resizeHandles val="exact"/>
        </dgm:presLayoutVars>
      </dgm:prSet>
      <dgm:spPr/>
    </dgm:pt>
    <dgm:pt modelId="{4F9B88B8-4B71-486F-9FD5-59C47C126CC8}" type="pres">
      <dgm:prSet presAssocID="{5545C55A-9E87-4CC7-875A-9F4A217E57FE}" presName="dummy" presStyleCnt="0"/>
      <dgm:spPr/>
    </dgm:pt>
    <dgm:pt modelId="{451BCAAB-4564-4A37-9B46-DF8A615AEA01}" type="pres">
      <dgm:prSet presAssocID="{5545C55A-9E87-4CC7-875A-9F4A217E57FE}" presName="node" presStyleLbl="revTx" presStyleIdx="0" presStyleCnt="4">
        <dgm:presLayoutVars>
          <dgm:bulletEnabled val="1"/>
        </dgm:presLayoutVars>
      </dgm:prSet>
      <dgm:spPr/>
    </dgm:pt>
    <dgm:pt modelId="{B007C1BF-8917-4C3A-AD0A-68A87411F7BB}" type="pres">
      <dgm:prSet presAssocID="{46AE47A9-67F7-451E-9C33-188A8608DD0B}" presName="sibTrans" presStyleLbl="node1" presStyleIdx="0" presStyleCnt="4"/>
      <dgm:spPr/>
    </dgm:pt>
    <dgm:pt modelId="{8A97DD92-DB52-4DA3-B353-9C9D38B51905}" type="pres">
      <dgm:prSet presAssocID="{0B234AE3-A1FD-486C-B612-B51FC104051D}" presName="dummy" presStyleCnt="0"/>
      <dgm:spPr/>
    </dgm:pt>
    <dgm:pt modelId="{6E732BBE-CDB3-4741-BD2E-43E4AD778805}" type="pres">
      <dgm:prSet presAssocID="{0B234AE3-A1FD-486C-B612-B51FC104051D}" presName="node" presStyleLbl="revTx" presStyleIdx="1" presStyleCnt="4">
        <dgm:presLayoutVars>
          <dgm:bulletEnabled val="1"/>
        </dgm:presLayoutVars>
      </dgm:prSet>
      <dgm:spPr/>
    </dgm:pt>
    <dgm:pt modelId="{7DF60D0C-F781-4681-AD6F-F1B5653EEE95}" type="pres">
      <dgm:prSet presAssocID="{BA7BCD04-462D-460C-8CCC-82CCC4B67808}" presName="sibTrans" presStyleLbl="node1" presStyleIdx="1" presStyleCnt="4"/>
      <dgm:spPr/>
    </dgm:pt>
    <dgm:pt modelId="{E411A507-2866-4AB0-86BB-8BDA37C1A1DF}" type="pres">
      <dgm:prSet presAssocID="{3BBFD6D7-2E1E-4C37-ABF5-9FE338163B57}" presName="dummy" presStyleCnt="0"/>
      <dgm:spPr/>
    </dgm:pt>
    <dgm:pt modelId="{7C563990-2FE3-43B5-9712-43D8C64746A3}" type="pres">
      <dgm:prSet presAssocID="{3BBFD6D7-2E1E-4C37-ABF5-9FE338163B57}" presName="node" presStyleLbl="revTx" presStyleIdx="2" presStyleCnt="4">
        <dgm:presLayoutVars>
          <dgm:bulletEnabled val="1"/>
        </dgm:presLayoutVars>
      </dgm:prSet>
      <dgm:spPr/>
    </dgm:pt>
    <dgm:pt modelId="{48E0422B-2A0D-49EC-AAB6-614ABC431E6F}" type="pres">
      <dgm:prSet presAssocID="{1B8E2A50-638C-4507-B35C-7C9F0CE57CE5}" presName="sibTrans" presStyleLbl="node1" presStyleIdx="2" presStyleCnt="4"/>
      <dgm:spPr/>
    </dgm:pt>
    <dgm:pt modelId="{50C18E67-E968-4EA6-B4C4-646ED8E00871}" type="pres">
      <dgm:prSet presAssocID="{1C1A940C-17BD-42CD-9B17-F467BBAF0786}" presName="dummy" presStyleCnt="0"/>
      <dgm:spPr/>
    </dgm:pt>
    <dgm:pt modelId="{FF5F521A-E045-44F9-AF74-200CFBAC744C}" type="pres">
      <dgm:prSet presAssocID="{1C1A940C-17BD-42CD-9B17-F467BBAF0786}" presName="node" presStyleLbl="revTx" presStyleIdx="3" presStyleCnt="4">
        <dgm:presLayoutVars>
          <dgm:bulletEnabled val="1"/>
        </dgm:presLayoutVars>
      </dgm:prSet>
      <dgm:spPr/>
    </dgm:pt>
    <dgm:pt modelId="{26D40DFD-1C33-443C-BEE8-8DFBEAE056C2}" type="pres">
      <dgm:prSet presAssocID="{6BC59ECC-55EF-424C-8672-BA89E58AC602}" presName="sibTrans" presStyleLbl="node1" presStyleIdx="3" presStyleCnt="4"/>
      <dgm:spPr/>
    </dgm:pt>
  </dgm:ptLst>
  <dgm:cxnLst>
    <dgm:cxn modelId="{056D0A05-3C35-4A5D-8154-ECC1CAEA1848}" type="presOf" srcId="{0B234AE3-A1FD-486C-B612-B51FC104051D}" destId="{6E732BBE-CDB3-4741-BD2E-43E4AD778805}" srcOrd="0" destOrd="0" presId="urn:microsoft.com/office/officeart/2005/8/layout/cycle1"/>
    <dgm:cxn modelId="{8B560C20-4C78-41AE-A52C-013207E5B5A1}" srcId="{DE986B46-6B12-4B6C-9345-2A2986F414B7}" destId="{0B234AE3-A1FD-486C-B612-B51FC104051D}" srcOrd="1" destOrd="0" parTransId="{8F1EED8D-AD66-4640-98B7-2FC1FBB47E95}" sibTransId="{BA7BCD04-462D-460C-8CCC-82CCC4B67808}"/>
    <dgm:cxn modelId="{65C67627-043D-403A-865C-295CC9CBB80B}" srcId="{DE986B46-6B12-4B6C-9345-2A2986F414B7}" destId="{1C1A940C-17BD-42CD-9B17-F467BBAF0786}" srcOrd="3" destOrd="0" parTransId="{45EADDE4-E3A9-4350-8097-9CA06385E35C}" sibTransId="{6BC59ECC-55EF-424C-8672-BA89E58AC602}"/>
    <dgm:cxn modelId="{4A064329-B23D-442E-9A9A-84480D00BC0A}" type="presOf" srcId="{6BC59ECC-55EF-424C-8672-BA89E58AC602}" destId="{26D40DFD-1C33-443C-BEE8-8DFBEAE056C2}" srcOrd="0" destOrd="0" presId="urn:microsoft.com/office/officeart/2005/8/layout/cycle1"/>
    <dgm:cxn modelId="{B08E2830-8940-49EB-8E80-F5826E073CA2}" type="presOf" srcId="{BA7BCD04-462D-460C-8CCC-82CCC4B67808}" destId="{7DF60D0C-F781-4681-AD6F-F1B5653EEE95}" srcOrd="0" destOrd="0" presId="urn:microsoft.com/office/officeart/2005/8/layout/cycle1"/>
    <dgm:cxn modelId="{4A6E1562-8B5F-4754-9D57-1F5A123B9969}" type="presOf" srcId="{DE986B46-6B12-4B6C-9345-2A2986F414B7}" destId="{0D4E08F9-E49E-4D12-AE8E-66857D54E146}" srcOrd="0" destOrd="0" presId="urn:microsoft.com/office/officeart/2005/8/layout/cycle1"/>
    <dgm:cxn modelId="{F41DB162-FAD3-46C7-9B48-CA63846EACF6}" srcId="{DE986B46-6B12-4B6C-9345-2A2986F414B7}" destId="{5545C55A-9E87-4CC7-875A-9F4A217E57FE}" srcOrd="0" destOrd="0" parTransId="{763655A3-938C-4575-ACE4-8BC3168FFDEB}" sibTransId="{46AE47A9-67F7-451E-9C33-188A8608DD0B}"/>
    <dgm:cxn modelId="{4DADDB67-6C3E-4B01-BAB7-3CDB2488225A}" type="presOf" srcId="{1C1A940C-17BD-42CD-9B17-F467BBAF0786}" destId="{FF5F521A-E045-44F9-AF74-200CFBAC744C}" srcOrd="0" destOrd="0" presId="urn:microsoft.com/office/officeart/2005/8/layout/cycle1"/>
    <dgm:cxn modelId="{80904880-C645-4904-9643-C55B6BD8C1C9}" type="presOf" srcId="{3BBFD6D7-2E1E-4C37-ABF5-9FE338163B57}" destId="{7C563990-2FE3-43B5-9712-43D8C64746A3}" srcOrd="0" destOrd="0" presId="urn:microsoft.com/office/officeart/2005/8/layout/cycle1"/>
    <dgm:cxn modelId="{CBCE7D89-1B65-40F0-B26B-DBC13A68B69A}" srcId="{DE986B46-6B12-4B6C-9345-2A2986F414B7}" destId="{3BBFD6D7-2E1E-4C37-ABF5-9FE338163B57}" srcOrd="2" destOrd="0" parTransId="{75CE04E5-CE11-4BC6-8773-8150F704E409}" sibTransId="{1B8E2A50-638C-4507-B35C-7C9F0CE57CE5}"/>
    <dgm:cxn modelId="{E24C06B8-AB9C-4955-94C4-A4A27D64035B}" type="presOf" srcId="{5545C55A-9E87-4CC7-875A-9F4A217E57FE}" destId="{451BCAAB-4564-4A37-9B46-DF8A615AEA01}" srcOrd="0" destOrd="0" presId="urn:microsoft.com/office/officeart/2005/8/layout/cycle1"/>
    <dgm:cxn modelId="{98D821BF-6A4A-465B-BA08-03C0349E76BA}" type="presOf" srcId="{46AE47A9-67F7-451E-9C33-188A8608DD0B}" destId="{B007C1BF-8917-4C3A-AD0A-68A87411F7BB}" srcOrd="0" destOrd="0" presId="urn:microsoft.com/office/officeart/2005/8/layout/cycle1"/>
    <dgm:cxn modelId="{27310ECF-0764-4756-82CA-1FF25AD7ED5A}" type="presOf" srcId="{1B8E2A50-638C-4507-B35C-7C9F0CE57CE5}" destId="{48E0422B-2A0D-49EC-AAB6-614ABC431E6F}" srcOrd="0" destOrd="0" presId="urn:microsoft.com/office/officeart/2005/8/layout/cycle1"/>
    <dgm:cxn modelId="{B207B464-A73F-4281-A1A2-58B021CD9CDA}" type="presParOf" srcId="{0D4E08F9-E49E-4D12-AE8E-66857D54E146}" destId="{4F9B88B8-4B71-486F-9FD5-59C47C126CC8}" srcOrd="0" destOrd="0" presId="urn:microsoft.com/office/officeart/2005/8/layout/cycle1"/>
    <dgm:cxn modelId="{83FB20C8-DCC3-475E-8CAC-0D0D5555E5C8}" type="presParOf" srcId="{0D4E08F9-E49E-4D12-AE8E-66857D54E146}" destId="{451BCAAB-4564-4A37-9B46-DF8A615AEA01}" srcOrd="1" destOrd="0" presId="urn:microsoft.com/office/officeart/2005/8/layout/cycle1"/>
    <dgm:cxn modelId="{BA1F3FDB-C7DC-41F0-8713-E210B8B131B5}" type="presParOf" srcId="{0D4E08F9-E49E-4D12-AE8E-66857D54E146}" destId="{B007C1BF-8917-4C3A-AD0A-68A87411F7BB}" srcOrd="2" destOrd="0" presId="urn:microsoft.com/office/officeart/2005/8/layout/cycle1"/>
    <dgm:cxn modelId="{5E8C9D49-88E7-48FF-899D-E1E29345A934}" type="presParOf" srcId="{0D4E08F9-E49E-4D12-AE8E-66857D54E146}" destId="{8A97DD92-DB52-4DA3-B353-9C9D38B51905}" srcOrd="3" destOrd="0" presId="urn:microsoft.com/office/officeart/2005/8/layout/cycle1"/>
    <dgm:cxn modelId="{6634CEC2-6436-4530-918F-3F4E8AF4B32E}" type="presParOf" srcId="{0D4E08F9-E49E-4D12-AE8E-66857D54E146}" destId="{6E732BBE-CDB3-4741-BD2E-43E4AD778805}" srcOrd="4" destOrd="0" presId="urn:microsoft.com/office/officeart/2005/8/layout/cycle1"/>
    <dgm:cxn modelId="{B2D18A80-25DF-429A-BCC3-52EB4A612025}" type="presParOf" srcId="{0D4E08F9-E49E-4D12-AE8E-66857D54E146}" destId="{7DF60D0C-F781-4681-AD6F-F1B5653EEE95}" srcOrd="5" destOrd="0" presId="urn:microsoft.com/office/officeart/2005/8/layout/cycle1"/>
    <dgm:cxn modelId="{7B814881-05AB-4ACE-A94E-B52BED489861}" type="presParOf" srcId="{0D4E08F9-E49E-4D12-AE8E-66857D54E146}" destId="{E411A507-2866-4AB0-86BB-8BDA37C1A1DF}" srcOrd="6" destOrd="0" presId="urn:microsoft.com/office/officeart/2005/8/layout/cycle1"/>
    <dgm:cxn modelId="{F8408343-174E-4F4B-808A-47ADD16C100C}" type="presParOf" srcId="{0D4E08F9-E49E-4D12-AE8E-66857D54E146}" destId="{7C563990-2FE3-43B5-9712-43D8C64746A3}" srcOrd="7" destOrd="0" presId="urn:microsoft.com/office/officeart/2005/8/layout/cycle1"/>
    <dgm:cxn modelId="{C5A131CA-CB1A-44B1-AF85-D3B9C3D02C4C}" type="presParOf" srcId="{0D4E08F9-E49E-4D12-AE8E-66857D54E146}" destId="{48E0422B-2A0D-49EC-AAB6-614ABC431E6F}" srcOrd="8" destOrd="0" presId="urn:microsoft.com/office/officeart/2005/8/layout/cycle1"/>
    <dgm:cxn modelId="{C31D2D8B-4B47-42D9-A8F0-24F8F0D3D05C}" type="presParOf" srcId="{0D4E08F9-E49E-4D12-AE8E-66857D54E146}" destId="{50C18E67-E968-4EA6-B4C4-646ED8E00871}" srcOrd="9" destOrd="0" presId="urn:microsoft.com/office/officeart/2005/8/layout/cycle1"/>
    <dgm:cxn modelId="{60A10D8E-5042-4E87-AEC8-0D9285E7116B}" type="presParOf" srcId="{0D4E08F9-E49E-4D12-AE8E-66857D54E146}" destId="{FF5F521A-E045-44F9-AF74-200CFBAC744C}" srcOrd="10" destOrd="0" presId="urn:microsoft.com/office/officeart/2005/8/layout/cycle1"/>
    <dgm:cxn modelId="{7B7BB283-CEB6-4F0B-81E2-4A5BC5EF78F5}" type="presParOf" srcId="{0D4E08F9-E49E-4D12-AE8E-66857D54E146}" destId="{26D40DFD-1C33-443C-BEE8-8DFBEAE056C2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1BCAAB-4564-4A37-9B46-DF8A615AEA01}">
      <dsp:nvSpPr>
        <dsp:cNvPr id="0" name=""/>
        <dsp:cNvSpPr/>
      </dsp:nvSpPr>
      <dsp:spPr>
        <a:xfrm>
          <a:off x="3318183" y="82264"/>
          <a:ext cx="1290503" cy="12905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500" kern="1200"/>
            <a:t> </a:t>
          </a:r>
          <a:endParaRPr lang="en-GB" sz="6500" kern="1200"/>
        </a:p>
      </dsp:txBody>
      <dsp:txXfrm>
        <a:off x="3318183" y="82264"/>
        <a:ext cx="1290503" cy="1290503"/>
      </dsp:txXfrm>
    </dsp:sp>
    <dsp:sp modelId="{B007C1BF-8917-4C3A-AD0A-68A87411F7BB}">
      <dsp:nvSpPr>
        <dsp:cNvPr id="0" name=""/>
        <dsp:cNvSpPr/>
      </dsp:nvSpPr>
      <dsp:spPr>
        <a:xfrm>
          <a:off x="1042681" y="549"/>
          <a:ext cx="3647720" cy="3647720"/>
        </a:xfrm>
        <a:prstGeom prst="circularArrow">
          <a:avLst>
            <a:gd name="adj1" fmla="val 6899"/>
            <a:gd name="adj2" fmla="val 465092"/>
            <a:gd name="adj3" fmla="val 550511"/>
            <a:gd name="adj4" fmla="val 20584397"/>
            <a:gd name="adj5" fmla="val 804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732BBE-CDB3-4741-BD2E-43E4AD778805}">
      <dsp:nvSpPr>
        <dsp:cNvPr id="0" name=""/>
        <dsp:cNvSpPr/>
      </dsp:nvSpPr>
      <dsp:spPr>
        <a:xfrm>
          <a:off x="3318183" y="2276050"/>
          <a:ext cx="1290503" cy="12905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500" kern="1200"/>
            <a:t> </a:t>
          </a:r>
          <a:endParaRPr lang="en-GB" sz="6500" kern="1200"/>
        </a:p>
      </dsp:txBody>
      <dsp:txXfrm>
        <a:off x="3318183" y="2276050"/>
        <a:ext cx="1290503" cy="1290503"/>
      </dsp:txXfrm>
    </dsp:sp>
    <dsp:sp modelId="{7DF60D0C-F781-4681-AD6F-F1B5653EEE95}">
      <dsp:nvSpPr>
        <dsp:cNvPr id="0" name=""/>
        <dsp:cNvSpPr/>
      </dsp:nvSpPr>
      <dsp:spPr>
        <a:xfrm>
          <a:off x="1042681" y="549"/>
          <a:ext cx="3647720" cy="3647720"/>
        </a:xfrm>
        <a:prstGeom prst="circularArrow">
          <a:avLst>
            <a:gd name="adj1" fmla="val 6899"/>
            <a:gd name="adj2" fmla="val 465092"/>
            <a:gd name="adj3" fmla="val 5950511"/>
            <a:gd name="adj4" fmla="val 4384397"/>
            <a:gd name="adj5" fmla="val 8049"/>
          </a:avLst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C563990-2FE3-43B5-9712-43D8C64746A3}">
      <dsp:nvSpPr>
        <dsp:cNvPr id="0" name=""/>
        <dsp:cNvSpPr/>
      </dsp:nvSpPr>
      <dsp:spPr>
        <a:xfrm>
          <a:off x="1124397" y="2276050"/>
          <a:ext cx="1290503" cy="12905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500" kern="1200"/>
        </a:p>
      </dsp:txBody>
      <dsp:txXfrm>
        <a:off x="1124397" y="2276050"/>
        <a:ext cx="1290503" cy="1290503"/>
      </dsp:txXfrm>
    </dsp:sp>
    <dsp:sp modelId="{48E0422B-2A0D-49EC-AAB6-614ABC431E6F}">
      <dsp:nvSpPr>
        <dsp:cNvPr id="0" name=""/>
        <dsp:cNvSpPr/>
      </dsp:nvSpPr>
      <dsp:spPr>
        <a:xfrm>
          <a:off x="1042681" y="549"/>
          <a:ext cx="3647720" cy="3647720"/>
        </a:xfrm>
        <a:prstGeom prst="circularArrow">
          <a:avLst>
            <a:gd name="adj1" fmla="val 6899"/>
            <a:gd name="adj2" fmla="val 465092"/>
            <a:gd name="adj3" fmla="val 11350511"/>
            <a:gd name="adj4" fmla="val 9784397"/>
            <a:gd name="adj5" fmla="val 8049"/>
          </a:avLst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F5F521A-E045-44F9-AF74-200CFBAC744C}">
      <dsp:nvSpPr>
        <dsp:cNvPr id="0" name=""/>
        <dsp:cNvSpPr/>
      </dsp:nvSpPr>
      <dsp:spPr>
        <a:xfrm>
          <a:off x="1124397" y="82264"/>
          <a:ext cx="1290503" cy="12905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500" kern="1200"/>
        </a:p>
      </dsp:txBody>
      <dsp:txXfrm>
        <a:off x="1124397" y="82264"/>
        <a:ext cx="1290503" cy="1290503"/>
      </dsp:txXfrm>
    </dsp:sp>
    <dsp:sp modelId="{26D40DFD-1C33-443C-BEE8-8DFBEAE056C2}">
      <dsp:nvSpPr>
        <dsp:cNvPr id="0" name=""/>
        <dsp:cNvSpPr/>
      </dsp:nvSpPr>
      <dsp:spPr>
        <a:xfrm>
          <a:off x="1042681" y="549"/>
          <a:ext cx="3647720" cy="3647720"/>
        </a:xfrm>
        <a:prstGeom prst="circularArrow">
          <a:avLst>
            <a:gd name="adj1" fmla="val 6899"/>
            <a:gd name="adj2" fmla="val 465092"/>
            <a:gd name="adj3" fmla="val 16750511"/>
            <a:gd name="adj4" fmla="val 15184397"/>
            <a:gd name="adj5" fmla="val 8049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22T14:34:10.364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44399-FA76-42BC-B0C5-C3495841CE78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F116C-917E-4776-B4E7-C24EAF9FB2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3726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3969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59298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4212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9992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33755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6949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29266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80169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9505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7035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1921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2009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6979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4527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2819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303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J0=exchange current density, current density at zero overpotential. Mass transport limitation is given by a limit in the maximum current density j</a:t>
            </a:r>
          </a:p>
          <a:p>
            <a:endParaRPr lang="it-IT"/>
          </a:p>
          <a:p>
            <a:r>
              <a:rPr lang="it-IT"/>
              <a:t>Diffusion-migration-convectoin: um = mobility, u=velocity, phi=electrolyte potential</a:t>
            </a:r>
          </a:p>
          <a:p>
            <a:endParaRPr lang="it-IT"/>
          </a:p>
          <a:p>
            <a:r>
              <a:rPr lang="it-IT"/>
              <a:t>Nernst eq modifies Eeq away from standard conditions (c=1M)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BC663-9226-482B-B3F8-CD699557D313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778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3558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741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878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2609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4905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0178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001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598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972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3352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1940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3F1A1-C663-4B84-AF3B-6D067F132ED3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1B0F2-0BC7-4A2C-823F-03FC36C164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41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0.png"/><Relationship Id="rId4" Type="http://schemas.openxmlformats.org/officeDocument/2006/relationships/image" Target="../media/image49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10.png"/><Relationship Id="rId4" Type="http://schemas.openxmlformats.org/officeDocument/2006/relationships/image" Target="../media/image5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3" Type="http://schemas.openxmlformats.org/officeDocument/2006/relationships/image" Target="../media/image380.png"/><Relationship Id="rId7" Type="http://schemas.openxmlformats.org/officeDocument/2006/relationships/image" Target="../media/image5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69.png"/><Relationship Id="rId10" Type="http://schemas.openxmlformats.org/officeDocument/2006/relationships/image" Target="../media/image68.png"/><Relationship Id="rId9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jpg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customXml" Target="../ink/ink1.xml"/><Relationship Id="rId18" Type="http://schemas.openxmlformats.org/officeDocument/2006/relationships/image" Target="../media/image27.png"/><Relationship Id="rId3" Type="http://schemas.openxmlformats.org/officeDocument/2006/relationships/diagramData" Target="../diagrams/data1.xml"/><Relationship Id="rId21" Type="http://schemas.openxmlformats.org/officeDocument/2006/relationships/image" Target="../media/image30.png"/><Relationship Id="rId7" Type="http://schemas.microsoft.com/office/2007/relationships/diagramDrawing" Target="../diagrams/drawing1.xml"/><Relationship Id="rId12" Type="http://schemas.openxmlformats.org/officeDocument/2006/relationships/image" Target="../media/image24.jpeg"/><Relationship Id="rId17" Type="http://schemas.openxmlformats.org/officeDocument/2006/relationships/image" Target="../media/image26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5.png"/><Relationship Id="rId20" Type="http://schemas.openxmlformats.org/officeDocument/2006/relationships/image" Target="../media/image29.sv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microsoft.com/office/2007/relationships/hdphoto" Target="../media/hdphoto1.wdp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40.png"/><Relationship Id="rId23" Type="http://schemas.openxmlformats.org/officeDocument/2006/relationships/image" Target="../media/image190.png"/><Relationship Id="rId10" Type="http://schemas.openxmlformats.org/officeDocument/2006/relationships/image" Target="../media/image23.png"/><Relationship Id="rId19" Type="http://schemas.openxmlformats.org/officeDocument/2006/relationships/image" Target="../media/image2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2.jpeg"/><Relationship Id="rId22" Type="http://schemas.openxmlformats.org/officeDocument/2006/relationships/image" Target="../media/image31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tif"/><Relationship Id="rId3" Type="http://schemas.openxmlformats.org/officeDocument/2006/relationships/image" Target="../media/image32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0.png"/><Relationship Id="rId5" Type="http://schemas.microsoft.com/office/2007/relationships/hdphoto" Target="../media/hdphoto2.wdp"/><Relationship Id="rId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microsoft.com/office/2007/relationships/hdphoto" Target="../media/hdphoto5.wdp"/><Relationship Id="rId18" Type="http://schemas.openxmlformats.org/officeDocument/2006/relationships/image" Target="../media/image41.png"/><Relationship Id="rId3" Type="http://schemas.openxmlformats.org/officeDocument/2006/relationships/image" Target="../media/image35.tif"/><Relationship Id="rId12" Type="http://schemas.openxmlformats.org/officeDocument/2006/relationships/image" Target="../media/image38.png"/><Relationship Id="rId17" Type="http://schemas.microsoft.com/office/2007/relationships/hdphoto" Target="../media/hdphoto7.wdp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microsoft.com/office/2007/relationships/hdphoto" Target="../media/hdphoto4.wdp"/><Relationship Id="rId5" Type="http://schemas.microsoft.com/office/2007/relationships/hdphoto" Target="../media/hdphoto3.wdp"/><Relationship Id="rId15" Type="http://schemas.microsoft.com/office/2007/relationships/hdphoto" Target="../media/hdphoto6.wdp"/><Relationship Id="rId10" Type="http://schemas.openxmlformats.org/officeDocument/2006/relationships/image" Target="../media/image37.png"/><Relationship Id="rId19" Type="http://schemas.microsoft.com/office/2007/relationships/hdphoto" Target="../media/hdphoto8.wdp"/><Relationship Id="rId4" Type="http://schemas.openxmlformats.org/officeDocument/2006/relationships/image" Target="../media/image36.png"/><Relationship Id="rId9" Type="http://schemas.openxmlformats.org/officeDocument/2006/relationships/image" Target="../media/image360.png"/><Relationship Id="rId1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svg"/><Relationship Id="rId7" Type="http://schemas.microsoft.com/office/2007/relationships/hdphoto" Target="../media/hdphoto9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svg"/><Relationship Id="rId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9.png"/><Relationship Id="rId3" Type="http://schemas.openxmlformats.org/officeDocument/2006/relationships/image" Target="../media/image430.png"/><Relationship Id="rId12" Type="http://schemas.openxmlformats.org/officeDocument/2006/relationships/image" Target="../media/image45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231.png"/><Relationship Id="rId4" Type="http://schemas.openxmlformats.org/officeDocument/2006/relationships/image" Target="../media/image4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Venue and Travel - COMSOL Conference 2024 Florence">
            <a:extLst>
              <a:ext uri="{FF2B5EF4-FFF2-40B4-BE49-F238E27FC236}">
                <a16:creationId xmlns:a16="http://schemas.microsoft.com/office/drawing/2014/main" id="{5097BE87-7051-AEAD-6368-199DED129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3368" y="0"/>
            <a:ext cx="3588632" cy="188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6CDE1B52-4EFF-012D-897A-B91F606495B4}"/>
              </a:ext>
            </a:extLst>
          </p:cNvPr>
          <p:cNvSpPr txBox="1"/>
          <p:nvPr/>
        </p:nvSpPr>
        <p:spPr>
          <a:xfrm>
            <a:off x="54868" y="0"/>
            <a:ext cx="8194313" cy="1122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b="1" kern="1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comprehensive COMSOL Modeling for the solar-driven CO</a:t>
            </a:r>
            <a:r>
              <a:rPr lang="en-US" sz="3200" b="1" kern="100" baseline="-25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3200" b="1" kern="1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electroreduction to CO</a:t>
            </a:r>
            <a:endParaRPr lang="it-IT" sz="3200" kern="1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1983E2-4BE9-8292-B21C-8417AB3AE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23B27E0-1CAA-FBB9-5168-88C637F32EAF}"/>
              </a:ext>
            </a:extLst>
          </p:cNvPr>
          <p:cNvSpPr txBox="1"/>
          <p:nvPr/>
        </p:nvSpPr>
        <p:spPr>
          <a:xfrm>
            <a:off x="0" y="1606496"/>
            <a:ext cx="819431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kern="1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Matteo Agliuzza</a:t>
            </a:r>
            <a:r>
              <a:rPr lang="en-US" kern="100" baseline="30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kern="1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Candido Fabrizio Pirri</a:t>
            </a:r>
            <a:r>
              <a:rPr lang="en-US" kern="100" baseline="30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kern="100" baseline="30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,2</a:t>
            </a:r>
            <a:r>
              <a:rPr lang="en-US" kern="1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Adriano Sacco</a:t>
            </a:r>
            <a:r>
              <a:rPr lang="en-US" kern="100" baseline="30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kern="1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kern="1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A3119C7-6AF0-7A09-A0D2-819AB52390DC}"/>
              </a:ext>
            </a:extLst>
          </p:cNvPr>
          <p:cNvSpPr txBox="1"/>
          <p:nvPr/>
        </p:nvSpPr>
        <p:spPr>
          <a:xfrm>
            <a:off x="-1" y="3061829"/>
            <a:ext cx="119465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baseline="30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Applied Science and Technology Department, </a:t>
            </a:r>
            <a:r>
              <a:rPr lang="it-IT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Polytechnic</a:t>
            </a:r>
            <a:r>
              <a:rPr lang="it-IT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University of Turin, Corso Duca degli Abruzzi 24, 10129 Torino, </a:t>
            </a:r>
            <a:r>
              <a:rPr lang="it-IT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Italy</a:t>
            </a:r>
            <a:endParaRPr lang="it-IT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it-IT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baseline="30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Center for </a:t>
            </a:r>
            <a:r>
              <a:rPr lang="it-IT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Sustainable</a:t>
            </a:r>
            <a:r>
              <a:rPr lang="it-IT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Future Technologies @Polito, </a:t>
            </a:r>
            <a:r>
              <a:rPr lang="it-IT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Italian</a:t>
            </a:r>
            <a:r>
              <a:rPr lang="it-IT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Institute of Technology, Corso Trento 21, 10129 Torino, </a:t>
            </a:r>
            <a:r>
              <a:rPr lang="it-IT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Italy</a:t>
            </a:r>
            <a:endParaRPr lang="it-IT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A459F13-97D7-1928-A895-838859E201BD}"/>
              </a:ext>
            </a:extLst>
          </p:cNvPr>
          <p:cNvSpPr txBox="1"/>
          <p:nvPr/>
        </p:nvSpPr>
        <p:spPr>
          <a:xfrm>
            <a:off x="556378" y="5010835"/>
            <a:ext cx="27414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matteo.agliuzza@polito.it</a:t>
            </a:r>
            <a:endParaRPr lang="it-IT" i="1" dirty="0"/>
          </a:p>
        </p:txBody>
      </p:sp>
      <p:pic>
        <p:nvPicPr>
          <p:cNvPr id="18" name="Elemento grafico 17" descr="Busta contorno">
            <a:extLst>
              <a:ext uri="{FF2B5EF4-FFF2-40B4-BE49-F238E27FC236}">
                <a16:creationId xmlns:a16="http://schemas.microsoft.com/office/drawing/2014/main" id="{DFA30783-AB82-7DF7-33C4-2A19EAA2FD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868" y="4944746"/>
            <a:ext cx="501510" cy="50151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2EEF796E-1D47-FAB0-B4AA-8040DEF073F5}"/>
              </a:ext>
            </a:extLst>
          </p:cNvPr>
          <p:cNvSpPr txBox="1"/>
          <p:nvPr/>
        </p:nvSpPr>
        <p:spPr>
          <a:xfrm>
            <a:off x="9723863" y="5010835"/>
            <a:ext cx="18288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kern="1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Matteo Agliuzza</a:t>
            </a:r>
            <a:endParaRPr lang="it-IT" b="1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E6368C1-4478-4BDE-A3E2-96C5E086A7F8}"/>
              </a:ext>
            </a:extLst>
          </p:cNvPr>
          <p:cNvSpPr txBox="1"/>
          <p:nvPr/>
        </p:nvSpPr>
        <p:spPr>
          <a:xfrm>
            <a:off x="9747919" y="5343292"/>
            <a:ext cx="18288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kern="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Ph.D. Candidate</a:t>
            </a:r>
            <a:endParaRPr lang="it-IT" sz="16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8F2497D-D0F8-9954-F896-7CFD193D2508}"/>
              </a:ext>
            </a:extLst>
          </p:cNvPr>
          <p:cNvSpPr txBox="1"/>
          <p:nvPr/>
        </p:nvSpPr>
        <p:spPr>
          <a:xfrm>
            <a:off x="6991815" y="5712624"/>
            <a:ext cx="52001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kern="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Supervisors: Prof. Candido Fabrizio PIRRI and Adriano SACCO</a:t>
            </a:r>
            <a:endParaRPr lang="it-IT" sz="1600" dirty="0"/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ECAEB098-CE76-B3FA-ADA3-059E672C1C0D}"/>
              </a:ext>
            </a:extLst>
          </p:cNvPr>
          <p:cNvGrpSpPr/>
          <p:nvPr/>
        </p:nvGrpSpPr>
        <p:grpSpPr>
          <a:xfrm>
            <a:off x="1743352" y="6061435"/>
            <a:ext cx="8459869" cy="644400"/>
            <a:chOff x="1457490" y="2324459"/>
            <a:chExt cx="8459869" cy="644400"/>
          </a:xfrm>
        </p:grpSpPr>
        <p:pic>
          <p:nvPicPr>
            <p:cNvPr id="11" name="Picture 2" descr="Fondo Europeo di Sviluppo - Bisos">
              <a:extLst>
                <a:ext uri="{FF2B5EF4-FFF2-40B4-BE49-F238E27FC236}">
                  <a16:creationId xmlns:a16="http://schemas.microsoft.com/office/drawing/2014/main" id="{5992FE02-95DC-90A2-F76A-5B90C62DE2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7490" y="2324459"/>
              <a:ext cx="2590635" cy="6386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Pubblicato l'avviso del MIUR per il finanziamento di progetti di ricerca  industriale e sviluppo sperimentale. – WeSmart S.R.L.">
              <a:extLst>
                <a:ext uri="{FF2B5EF4-FFF2-40B4-BE49-F238E27FC236}">
                  <a16:creationId xmlns:a16="http://schemas.microsoft.com/office/drawing/2014/main" id="{FDCCC4CF-192F-55E8-07EC-65215B815D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154" y="2324459"/>
              <a:ext cx="1426813" cy="63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PON Ricerca e Innovazione 2014-2020">
              <a:extLst>
                <a:ext uri="{FF2B5EF4-FFF2-40B4-BE49-F238E27FC236}">
                  <a16:creationId xmlns:a16="http://schemas.microsoft.com/office/drawing/2014/main" id="{D3A33C6B-CABF-68D9-4FC9-116CB65ECC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6967" y="2324459"/>
              <a:ext cx="1274400" cy="63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PON 2014-2020 REACT EU: Università Ca' Foscari Venezia">
              <a:extLst>
                <a:ext uri="{FF2B5EF4-FFF2-40B4-BE49-F238E27FC236}">
                  <a16:creationId xmlns:a16="http://schemas.microsoft.com/office/drawing/2014/main" id="{5597A631-8311-EE45-C655-9E5F0ED053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1367" y="2324459"/>
              <a:ext cx="1274400" cy="63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2EA93A02-1BF6-AE75-CD4D-DF3D8368C9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0209" y="2331659"/>
              <a:ext cx="1429787" cy="63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Center for Sustainable Future Technologies - CSFT@Polito | LinkedIn">
              <a:extLst>
                <a:ext uri="{FF2B5EF4-FFF2-40B4-BE49-F238E27FC236}">
                  <a16:creationId xmlns:a16="http://schemas.microsoft.com/office/drawing/2014/main" id="{EDF036DD-0F91-CD5E-E7C2-3B552AD88C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0159" y="2331659"/>
              <a:ext cx="637200" cy="63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91163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09355BA1-0BF8-D979-01CA-C616C7368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777" y="1976673"/>
            <a:ext cx="2902099" cy="3772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C1983E2-4BE9-8292-B21C-8417AB3AE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53F7495-2EB2-1813-CCB4-36E8A67A5D89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6" name="Immagine 5" descr="Immagine che contiene edificio, shoji, finestra, monocromatico&#10;&#10;Descrizione generata automaticamente">
            <a:extLst>
              <a:ext uri="{FF2B5EF4-FFF2-40B4-BE49-F238E27FC236}">
                <a16:creationId xmlns:a16="http://schemas.microsoft.com/office/drawing/2014/main" id="{3A1E8FFE-A155-303C-DA71-9CCD0DA54C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7" r="31704"/>
          <a:stretch/>
        </p:blipFill>
        <p:spPr>
          <a:xfrm>
            <a:off x="138960" y="1021330"/>
            <a:ext cx="2367140" cy="568278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C528CA88-7DD8-D4C9-1027-E244574B2EBE}"/>
              </a:ext>
            </a:extLst>
          </p:cNvPr>
          <p:cNvSpPr txBox="1"/>
          <p:nvPr/>
        </p:nvSpPr>
        <p:spPr>
          <a:xfrm>
            <a:off x="0" y="-4248"/>
            <a:ext cx="5481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Anode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–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Cathode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boundaries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E1DAB56-66A1-DE5B-17BE-CBAE1C361EDA}"/>
              </a:ext>
            </a:extLst>
          </p:cNvPr>
          <p:cNvSpPr txBox="1"/>
          <p:nvPr/>
        </p:nvSpPr>
        <p:spPr>
          <a:xfrm>
            <a:off x="11863076" y="65502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9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91A3406-B4EB-83BC-FCC9-08422C7CC11F}"/>
              </a:ext>
            </a:extLst>
          </p:cNvPr>
          <p:cNvSpPr txBox="1"/>
          <p:nvPr/>
        </p:nvSpPr>
        <p:spPr>
          <a:xfrm>
            <a:off x="6175511" y="874283"/>
            <a:ext cx="596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84B"/>
                </a:solidFill>
              </a:rPr>
              <a:t>Tertiary Current Distribution (TCD) – Electrochemistry module</a:t>
            </a:r>
          </a:p>
        </p:txBody>
      </p: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DA2B1AC9-DDB8-F2C2-0DDC-BE007B0482F7}"/>
              </a:ext>
            </a:extLst>
          </p:cNvPr>
          <p:cNvCxnSpPr/>
          <p:nvPr/>
        </p:nvCxnSpPr>
        <p:spPr>
          <a:xfrm>
            <a:off x="2207655" y="1021330"/>
            <a:ext cx="0" cy="568440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FDE581DA-E77A-394B-3818-9A743CCD9FF3}"/>
              </a:ext>
            </a:extLst>
          </p:cNvPr>
          <p:cNvCxnSpPr/>
          <p:nvPr/>
        </p:nvCxnSpPr>
        <p:spPr>
          <a:xfrm>
            <a:off x="289377" y="1021330"/>
            <a:ext cx="0" cy="568440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A2564F5-E673-C31D-269D-6C31BE813120}"/>
              </a:ext>
            </a:extLst>
          </p:cNvPr>
          <p:cNvSpPr txBox="1"/>
          <p:nvPr/>
        </p:nvSpPr>
        <p:spPr>
          <a:xfrm>
            <a:off x="3485408" y="3341397"/>
            <a:ext cx="3332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u="sng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Electrochemical reactions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7FB519A-D0F2-EA42-C404-0533CBAFB489}"/>
                  </a:ext>
                </a:extLst>
              </p:cNvPr>
              <p:cNvSpPr txBox="1"/>
              <p:nvPr/>
            </p:nvSpPr>
            <p:spPr>
              <a:xfrm>
                <a:off x="2993818" y="4352353"/>
                <a:ext cx="32067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4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∎</m:t>
                          </m:r>
                        </m:e>
                      </m:d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sz="1400" i="1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it-IT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𝑪𝑶</m:t>
                      </m:r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a:rPr lang="it-IT" sz="1400" i="1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sSup>
                        <m:sSupPr>
                          <m:ctrlP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400" dirty="0">
                  <a:solidFill>
                    <a:srgbClr val="00284B"/>
                  </a:solidFill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7FB519A-D0F2-EA42-C404-0533CBAFB4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3818" y="4352353"/>
                <a:ext cx="3206711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A49BF557-6007-0D08-668F-75595D61B342}"/>
                  </a:ext>
                </a:extLst>
              </p:cNvPr>
              <p:cNvSpPr txBox="1"/>
              <p:nvPr/>
            </p:nvSpPr>
            <p:spPr>
              <a:xfrm>
                <a:off x="3038988" y="4673432"/>
                <a:ext cx="19258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∎</m:t>
                          </m:r>
                        </m:e>
                      </m:d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2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1400" i="1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sz="1400" i="1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it-IT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1400" b="1" dirty="0">
                  <a:solidFill>
                    <a:srgbClr val="00284B"/>
                  </a:solidFill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A49BF557-6007-0D08-668F-75595D61B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988" y="4673432"/>
                <a:ext cx="1925848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1C5DBC11-29A7-90B5-F921-C24FA57BF4B2}"/>
                  </a:ext>
                </a:extLst>
              </p:cNvPr>
              <p:cNvSpPr txBox="1"/>
              <p:nvPr/>
            </p:nvSpPr>
            <p:spPr>
              <a:xfrm>
                <a:off x="3016220" y="5001920"/>
                <a:ext cx="267224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it-IT" sz="140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∎</m:t>
                          </m:r>
                        </m:e>
                      </m:d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  4</m:t>
                      </m:r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𝑂</m:t>
                      </m:r>
                      <m:r>
                        <a:rPr lang="it-IT" sz="1400" i="1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4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</m:sup>
                      </m:sSup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it-IT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𝑶</m:t>
                          </m:r>
                        </m:e>
                        <m:sub>
                          <m:r>
                            <a:rPr lang="it-IT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+4</m:t>
                      </m:r>
                      <m:sSup>
                        <m:sSupPr>
                          <m:ctrlP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400" dirty="0">
                  <a:solidFill>
                    <a:srgbClr val="00284B"/>
                  </a:solidFill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1C5DBC11-29A7-90B5-F921-C24FA57BF4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6220" y="5001920"/>
                <a:ext cx="2672240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A5799A08-6B23-8D66-4C86-8021251A25D7}"/>
              </a:ext>
            </a:extLst>
          </p:cNvPr>
          <p:cNvSpPr txBox="1"/>
          <p:nvPr/>
        </p:nvSpPr>
        <p:spPr>
          <a:xfrm>
            <a:off x="3557705" y="2064644"/>
            <a:ext cx="1370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u="sng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B9BBC685-34BC-4986-F7F9-B2098D6C5BA1}"/>
                  </a:ext>
                </a:extLst>
              </p:cNvPr>
              <p:cNvSpPr txBox="1"/>
              <p:nvPr/>
            </p:nvSpPr>
            <p:spPr>
              <a:xfrm>
                <a:off x="1605766" y="2565415"/>
                <a:ext cx="7594502" cy="4147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i="1" dirty="0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Butler-Volmer Equation: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𝑗</m:t>
                        </m:r>
                      </m:e>
                      <m:sub>
                        <m: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𝑝𝑎𝑟𝑡𝑖𝑎𝑙</m:t>
                        </m:r>
                      </m:sub>
                    </m:sSub>
                    <m:r>
                      <a:rPr lang="it-IT" sz="1400" b="0" i="1" smtClean="0">
                        <a:solidFill>
                          <a:srgbClr val="00284B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𝑗</m:t>
                        </m:r>
                      </m:e>
                      <m:sub>
                        <m: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1400" b="0" i="1" smtClean="0">
                                <a:solidFill>
                                  <a:srgbClr val="00284B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sz="1400" b="0" i="1" smtClean="0">
                                <a:solidFill>
                                  <a:srgbClr val="00284B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it-IT" sz="1400" b="0" i="1" smtClean="0">
                                <a:solidFill>
                                  <a:srgbClr val="00284B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𝑅</m:t>
                            </m:r>
                          </m:sub>
                        </m:sSub>
                        <m: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𝑒𝑥𝑝</m:t>
                        </m:r>
                        <m:d>
                          <m:dPr>
                            <m:ctrlPr>
                              <a:rPr lang="it-IT" sz="1400" i="1">
                                <a:solidFill>
                                  <a:srgbClr val="00284B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sz="1400" i="1">
                                    <a:solidFill>
                                      <a:srgbClr val="00284B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it-IT" sz="1400" i="1">
                                        <a:solidFill>
                                          <a:srgbClr val="00284B"/>
                                        </a:solidFill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i="1">
                                        <a:solidFill>
                                          <a:srgbClr val="00284B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sz="1400" b="0" i="1" smtClean="0">
                                        <a:solidFill>
                                          <a:srgbClr val="00284B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it-IT" sz="1400" i="1">
                                    <a:solidFill>
                                      <a:srgbClr val="00284B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𝐹</m:t>
                                </m:r>
                              </m:num>
                              <m:den>
                                <m:r>
                                  <a:rPr lang="it-IT" sz="1400" i="1">
                                    <a:solidFill>
                                      <a:srgbClr val="00284B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𝑅𝑇</m:t>
                                </m:r>
                              </m:den>
                            </m:f>
                            <m:r>
                              <a:rPr lang="it-IT" sz="1400" i="1">
                                <a:solidFill>
                                  <a:srgbClr val="00284B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𝜂</m:t>
                            </m:r>
                          </m:e>
                        </m:d>
                        <m: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sz="1400" b="0" i="1" smtClean="0">
                                <a:solidFill>
                                  <a:srgbClr val="00284B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sz="1400" b="0" i="1" smtClean="0">
                                <a:solidFill>
                                  <a:srgbClr val="00284B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it-IT" sz="1400" b="0" i="1" smtClean="0">
                                <a:solidFill>
                                  <a:srgbClr val="00284B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𝑂𝑋</m:t>
                            </m:r>
                          </m:sub>
                        </m:sSub>
                        <m: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𝑒𝑥𝑝</m:t>
                        </m:r>
                        <m:d>
                          <m:dPr>
                            <m:ctrlPr>
                              <a:rPr lang="it-IT" sz="1400" b="0" i="1" smtClean="0">
                                <a:solidFill>
                                  <a:srgbClr val="00284B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it-IT" sz="1400" b="0" i="1" smtClean="0">
                                <a:solidFill>
                                  <a:srgbClr val="00284B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it-IT" sz="1400" b="0" i="1" smtClean="0">
                                    <a:solidFill>
                                      <a:srgbClr val="00284B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it-IT" sz="1400" b="0" i="1" smtClean="0">
                                        <a:solidFill>
                                          <a:srgbClr val="00284B"/>
                                        </a:solidFill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0" i="1" smtClean="0">
                                        <a:solidFill>
                                          <a:srgbClr val="00284B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sz="1400" b="0" i="1" smtClean="0">
                                        <a:solidFill>
                                          <a:srgbClr val="00284B"/>
                                        </a:solidFill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it-IT" sz="1400" b="0" i="1" smtClean="0">
                                    <a:solidFill>
                                      <a:srgbClr val="00284B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𝐹</m:t>
                                </m:r>
                              </m:num>
                              <m:den>
                                <m:r>
                                  <a:rPr lang="it-IT" sz="1400" b="0" i="1" smtClean="0">
                                    <a:solidFill>
                                      <a:srgbClr val="00284B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𝑅𝑇</m:t>
                                </m:r>
                              </m:den>
                            </m:f>
                            <m:r>
                              <a:rPr lang="it-IT" sz="1400" i="1">
                                <a:solidFill>
                                  <a:srgbClr val="00284B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𝜂</m:t>
                            </m:r>
                          </m:e>
                        </m:d>
                      </m:e>
                    </m:d>
                  </m:oMath>
                </a14:m>
                <a:endParaRPr lang="en-GB" sz="1400" i="1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B9BBC685-34BC-4986-F7F9-B2098D6C5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766" y="2565415"/>
                <a:ext cx="7594502" cy="414729"/>
              </a:xfrm>
              <a:prstGeom prst="rect">
                <a:avLst/>
              </a:prstGeom>
              <a:blipFill>
                <a:blip r:embed="rId7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4656176A-1512-D246-4557-04E311FFBAE7}"/>
              </a:ext>
            </a:extLst>
          </p:cNvPr>
          <p:cNvSpPr txBox="1"/>
          <p:nvPr/>
        </p:nvSpPr>
        <p:spPr>
          <a:xfrm>
            <a:off x="6569494" y="4321235"/>
            <a:ext cx="959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84B"/>
                </a:solidFill>
              </a:rPr>
              <a:t>CO</a:t>
            </a:r>
            <a:r>
              <a:rPr lang="en-GB" baseline="-25000" dirty="0">
                <a:solidFill>
                  <a:srgbClr val="00284B"/>
                </a:solidFill>
              </a:rPr>
              <a:t>2</a:t>
            </a:r>
            <a:r>
              <a:rPr lang="en-GB" dirty="0">
                <a:solidFill>
                  <a:srgbClr val="00284B"/>
                </a:solidFill>
              </a:rPr>
              <a:t>RR</a:t>
            </a:r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B5A3CB4-4323-89A0-EA67-7A072525D42A}"/>
              </a:ext>
            </a:extLst>
          </p:cNvPr>
          <p:cNvSpPr txBox="1"/>
          <p:nvPr/>
        </p:nvSpPr>
        <p:spPr>
          <a:xfrm>
            <a:off x="6688247" y="4632588"/>
            <a:ext cx="959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84B"/>
                </a:solidFill>
              </a:rPr>
              <a:t>HER</a:t>
            </a:r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4EA5300-E94A-839B-9E77-9F1388BE1CA5}"/>
              </a:ext>
            </a:extLst>
          </p:cNvPr>
          <p:cNvSpPr txBox="1"/>
          <p:nvPr/>
        </p:nvSpPr>
        <p:spPr>
          <a:xfrm>
            <a:off x="6688247" y="4971143"/>
            <a:ext cx="959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84B"/>
                </a:solidFill>
              </a:rPr>
              <a:t>OER</a:t>
            </a:r>
            <a:endParaRPr lang="it-IT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B2133408-C152-2514-A8A8-C5DC5211C2FF}"/>
              </a:ext>
            </a:extLst>
          </p:cNvPr>
          <p:cNvSpPr/>
          <p:nvPr/>
        </p:nvSpPr>
        <p:spPr>
          <a:xfrm>
            <a:off x="8831777" y="5254829"/>
            <a:ext cx="2902099" cy="493937"/>
          </a:xfrm>
          <a:prstGeom prst="rect">
            <a:avLst/>
          </a:prstGeom>
          <a:solidFill>
            <a:schemeClr val="accent3">
              <a:lumMod val="50000"/>
              <a:alpha val="76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821D5011-C847-9B4A-8321-A30C7F04799B}"/>
              </a:ext>
            </a:extLst>
          </p:cNvPr>
          <p:cNvSpPr/>
          <p:nvPr/>
        </p:nvSpPr>
        <p:spPr>
          <a:xfrm>
            <a:off x="8831775" y="1968803"/>
            <a:ext cx="2902099" cy="2086150"/>
          </a:xfrm>
          <a:prstGeom prst="rect">
            <a:avLst/>
          </a:prstGeom>
          <a:solidFill>
            <a:schemeClr val="accent3">
              <a:lumMod val="50000"/>
              <a:alpha val="76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BFF8D9B1-AFE3-555F-1181-EEF7BD944368}"/>
              </a:ext>
            </a:extLst>
          </p:cNvPr>
          <p:cNvSpPr/>
          <p:nvPr/>
        </p:nvSpPr>
        <p:spPr>
          <a:xfrm flipV="1">
            <a:off x="8831776" y="4054954"/>
            <a:ext cx="2902099" cy="1199876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3600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5D370E32-C774-4BC1-99AA-B975807729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990" y="1967525"/>
            <a:ext cx="2902099" cy="3772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C1983E2-4BE9-8292-B21C-8417AB3AE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53F7495-2EB2-1813-CCB4-36E8A67A5D89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6" name="Immagine 5" descr="Immagine che contiene edificio, shoji, finestra, monocromatico&#10;&#10;Descrizione generata automaticamente">
            <a:extLst>
              <a:ext uri="{FF2B5EF4-FFF2-40B4-BE49-F238E27FC236}">
                <a16:creationId xmlns:a16="http://schemas.microsoft.com/office/drawing/2014/main" id="{3A1E8FFE-A155-303C-DA71-9CCD0DA54C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7" r="31704"/>
          <a:stretch/>
        </p:blipFill>
        <p:spPr>
          <a:xfrm>
            <a:off x="138960" y="1021330"/>
            <a:ext cx="2367140" cy="568278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C528CA88-7DD8-D4C9-1027-E244574B2EBE}"/>
              </a:ext>
            </a:extLst>
          </p:cNvPr>
          <p:cNvSpPr txBox="1"/>
          <p:nvPr/>
        </p:nvSpPr>
        <p:spPr>
          <a:xfrm>
            <a:off x="0" y="-4248"/>
            <a:ext cx="3724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00284B"/>
                </a:solidFill>
                <a:latin typeface="+mj-lt"/>
              </a:rPr>
              <a:t>Membrane Domain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9627B1D-448B-BC7E-F4F1-D7DC9EF01C34}"/>
              </a:ext>
            </a:extLst>
          </p:cNvPr>
          <p:cNvSpPr/>
          <p:nvPr/>
        </p:nvSpPr>
        <p:spPr>
          <a:xfrm>
            <a:off x="1191318" y="1021329"/>
            <a:ext cx="107932" cy="5670000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91A3406-B4EB-83BC-FCC9-08422C7CC11F}"/>
              </a:ext>
            </a:extLst>
          </p:cNvPr>
          <p:cNvSpPr txBox="1"/>
          <p:nvPr/>
        </p:nvSpPr>
        <p:spPr>
          <a:xfrm>
            <a:off x="6039103" y="841210"/>
            <a:ext cx="6152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84B"/>
                </a:solidFill>
              </a:rPr>
              <a:t>Secondary Current Distribution (CD) – Electrochemistry module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DE438114-5D20-842E-D2DF-F69BFBAE770D}"/>
              </a:ext>
            </a:extLst>
          </p:cNvPr>
          <p:cNvCxnSpPr/>
          <p:nvPr/>
        </p:nvCxnSpPr>
        <p:spPr>
          <a:xfrm>
            <a:off x="1299250" y="1021329"/>
            <a:ext cx="0" cy="56844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5D12F6EB-605E-C379-9C47-7F64B5E50E6F}"/>
              </a:ext>
            </a:extLst>
          </p:cNvPr>
          <p:cNvCxnSpPr/>
          <p:nvPr/>
        </p:nvCxnSpPr>
        <p:spPr>
          <a:xfrm>
            <a:off x="1191318" y="1021329"/>
            <a:ext cx="0" cy="56844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174AF49-EBBE-5637-9813-D57A94640798}"/>
              </a:ext>
            </a:extLst>
          </p:cNvPr>
          <p:cNvSpPr txBox="1"/>
          <p:nvPr/>
        </p:nvSpPr>
        <p:spPr>
          <a:xfrm>
            <a:off x="3740061" y="2015393"/>
            <a:ext cx="5118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u="sng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Ohm’s 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>
                <a:solidFill>
                  <a:srgbClr val="00284B"/>
                </a:solidFill>
              </a:rPr>
              <a:t>No significant concentration gradients are expected in the membrane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B6BDE1EB-4998-0B6D-111D-4417697D8E97}"/>
              </a:ext>
            </a:extLst>
          </p:cNvPr>
          <p:cNvSpPr txBox="1"/>
          <p:nvPr/>
        </p:nvSpPr>
        <p:spPr>
          <a:xfrm>
            <a:off x="3769122" y="4482531"/>
            <a:ext cx="45399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u="sng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Donnan</a:t>
            </a:r>
            <a:r>
              <a:rPr lang="en-GB" b="1" i="1" u="sng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potential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>
                <a:solidFill>
                  <a:srgbClr val="00284B"/>
                </a:solidFill>
              </a:rPr>
              <a:t>Required to let TCD and CD interfaces interact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56288AC0-E98B-E04C-779A-CD30E9175E5D}"/>
                  </a:ext>
                </a:extLst>
              </p:cNvPr>
              <p:cNvSpPr txBox="1"/>
              <p:nvPr/>
            </p:nvSpPr>
            <p:spPr>
              <a:xfrm>
                <a:off x="3737253" y="5775193"/>
                <a:ext cx="2301849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𝑅𝑇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  <m:r>
                        <a:rPr lang="it-IT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b="0" i="1" smtClean="0">
                                  <a:solidFill>
                                    <a:srgbClr val="00284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it-IT" b="0" i="1" smtClean="0">
                                      <a:solidFill>
                                        <a:srgbClr val="00284B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it-IT" b="0" i="1" smtClean="0">
                                          <a:solidFill>
                                            <a:srgbClr val="00284B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b="0" i="1" smtClean="0">
                                          <a:solidFill>
                                            <a:srgbClr val="00284B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p>
                                      <m:r>
                                        <a:rPr lang="it-IT" b="0" i="1" smtClean="0">
                                          <a:solidFill>
                                            <a:srgbClr val="00284B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it-IT" b="0" i="1" smtClean="0">
                                      <a:solidFill>
                                        <a:srgbClr val="00284B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solidFill>
                                        <a:srgbClr val="00284B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solidFill>
                                        <a:srgbClr val="00284B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dirty="0">
                  <a:solidFill>
                    <a:srgbClr val="00284B"/>
                  </a:solidFill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56288AC0-E98B-E04C-779A-CD30E9175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7253" y="5775193"/>
                <a:ext cx="2301849" cy="7146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38E8F0F6-7857-B133-8BE9-B64B05494044}"/>
                  </a:ext>
                </a:extLst>
              </p:cNvPr>
              <p:cNvSpPr txBox="1"/>
              <p:nvPr/>
            </p:nvSpPr>
            <p:spPr>
              <a:xfrm>
                <a:off x="3769122" y="5405861"/>
                <a:ext cx="17038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284B"/>
                  </a:solidFill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38E8F0F6-7857-B133-8BE9-B64B054940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9122" y="5405861"/>
                <a:ext cx="1703864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C1A7D5A7-4098-0033-6F4D-15E7FBFB1397}"/>
                  </a:ext>
                </a:extLst>
              </p:cNvPr>
              <p:cNvSpPr txBox="1"/>
              <p:nvPr/>
            </p:nvSpPr>
            <p:spPr>
              <a:xfrm>
                <a:off x="3724674" y="3197218"/>
                <a:ext cx="17037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i="1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284B"/>
                  </a:solidFill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C1A7D5A7-4098-0033-6F4D-15E7FBFB13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674" y="3197218"/>
                <a:ext cx="1703736" cy="369332"/>
              </a:xfrm>
              <a:prstGeom prst="rect">
                <a:avLst/>
              </a:prstGeom>
              <a:blipFill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B9C42EA4-58C4-0FC2-5424-68B43358602A}"/>
                  </a:ext>
                </a:extLst>
              </p:cNvPr>
              <p:cNvSpPr txBox="1"/>
              <p:nvPr/>
            </p:nvSpPr>
            <p:spPr>
              <a:xfrm>
                <a:off x="3737253" y="3614084"/>
                <a:ext cx="1206099" cy="60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sSup>
                            <m:sSupPr>
                              <m:ctrlPr>
                                <a:rPr lang="en-GB" i="1" smtClean="0">
                                  <a:solidFill>
                                    <a:srgbClr val="00284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solidFill>
                                    <a:srgbClr val="00284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rgbClr val="00284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</m:sSub>
                      <m:r>
                        <a:rPr lang="it-IT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rgbClr val="00284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284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00284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it-IT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rgbClr val="00284B"/>
                  </a:solidFill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B9C42EA4-58C4-0FC2-5424-68B4335860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7253" y="3614084"/>
                <a:ext cx="1206099" cy="60721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ttangolo 18">
            <a:extLst>
              <a:ext uri="{FF2B5EF4-FFF2-40B4-BE49-F238E27FC236}">
                <a16:creationId xmlns:a16="http://schemas.microsoft.com/office/drawing/2014/main" id="{2703D413-B413-9F58-5DCE-38C0DFC4EA5D}"/>
              </a:ext>
            </a:extLst>
          </p:cNvPr>
          <p:cNvSpPr/>
          <p:nvPr/>
        </p:nvSpPr>
        <p:spPr>
          <a:xfrm>
            <a:off x="8831777" y="1976675"/>
            <a:ext cx="2902099" cy="3290030"/>
          </a:xfrm>
          <a:prstGeom prst="rect">
            <a:avLst/>
          </a:prstGeom>
          <a:solidFill>
            <a:schemeClr val="accent3">
              <a:lumMod val="50000"/>
              <a:alpha val="76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C22B37BD-D318-860D-EC07-170FF6537486}"/>
              </a:ext>
            </a:extLst>
          </p:cNvPr>
          <p:cNvSpPr/>
          <p:nvPr/>
        </p:nvSpPr>
        <p:spPr>
          <a:xfrm flipV="1">
            <a:off x="8831777" y="5266705"/>
            <a:ext cx="2902099" cy="482061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19590A1-62E3-C651-0169-9197D02B05F9}"/>
              </a:ext>
            </a:extLst>
          </p:cNvPr>
          <p:cNvSpPr txBox="1"/>
          <p:nvPr/>
        </p:nvSpPr>
        <p:spPr>
          <a:xfrm>
            <a:off x="11812461" y="655022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10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1497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08EBBF45-E4EF-686B-BBAE-2137A5C103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103" y="3978000"/>
            <a:ext cx="3840000" cy="288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BB181F3-5850-C82A-AC6A-4F4BAAEF8096}"/>
              </a:ext>
            </a:extLst>
          </p:cNvPr>
          <p:cNvSpPr txBox="1"/>
          <p:nvPr/>
        </p:nvSpPr>
        <p:spPr>
          <a:xfrm>
            <a:off x="0" y="-4248"/>
            <a:ext cx="4459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>
                <a:solidFill>
                  <a:srgbClr val="00284B"/>
                </a:solidFill>
                <a:latin typeface="+mj-lt"/>
              </a:rPr>
              <a:t>Results #1: Cell length L</a:t>
            </a:r>
            <a:endParaRPr lang="en-GB" sz="3600" b="1">
              <a:solidFill>
                <a:srgbClr val="00284B"/>
              </a:solidFill>
              <a:latin typeface="+mj-lt"/>
            </a:endParaRPr>
          </a:p>
        </p:txBody>
      </p: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D8D0AA0F-9996-5071-F46C-8D6E1DD215B8}"/>
              </a:ext>
            </a:extLst>
          </p:cNvPr>
          <p:cNvCxnSpPr/>
          <p:nvPr/>
        </p:nvCxnSpPr>
        <p:spPr>
          <a:xfrm>
            <a:off x="6084498" y="845389"/>
            <a:ext cx="0" cy="6012611"/>
          </a:xfrm>
          <a:prstGeom prst="line">
            <a:avLst/>
          </a:prstGeom>
          <a:ln w="19050">
            <a:solidFill>
              <a:srgbClr val="0028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magine 16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49CFB831-FB92-F837-BFD0-C7E68B654E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937" y="3978000"/>
            <a:ext cx="3840000" cy="2880000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566802F9-4728-C438-8CF5-9197BE28690E}"/>
              </a:ext>
            </a:extLst>
          </p:cNvPr>
          <p:cNvSpPr txBox="1"/>
          <p:nvPr/>
        </p:nvSpPr>
        <p:spPr>
          <a:xfrm>
            <a:off x="2244437" y="854944"/>
            <a:ext cx="1821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>
                <a:solidFill>
                  <a:srgbClr val="00284B"/>
                </a:solidFill>
                <a:latin typeface="+mj-lt"/>
              </a:rPr>
              <a:t>L=0.6 cm</a:t>
            </a:r>
            <a:endParaRPr lang="en-GB" sz="3600" b="1">
              <a:solidFill>
                <a:srgbClr val="00284B"/>
              </a:solidFill>
              <a:latin typeface="+mj-lt"/>
            </a:endParaRPr>
          </a:p>
        </p:txBody>
      </p:sp>
      <p:pic>
        <p:nvPicPr>
          <p:cNvPr id="6" name="Immagine 5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4E2CACE4-8A2E-4030-B080-0A2A937F3C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103" y="1334144"/>
            <a:ext cx="3840000" cy="288000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F5C5BC5A-699C-3618-8726-B0910542947C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DFA20C7-FCC9-EF3B-AD31-3A56171C47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936" y="1334144"/>
            <a:ext cx="3840000" cy="2880000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8B22F4C-28A8-3099-26FB-7F3CD4DD5675}"/>
              </a:ext>
            </a:extLst>
          </p:cNvPr>
          <p:cNvSpPr txBox="1"/>
          <p:nvPr/>
        </p:nvSpPr>
        <p:spPr>
          <a:xfrm>
            <a:off x="8734656" y="935653"/>
            <a:ext cx="2050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00284B"/>
                </a:solidFill>
                <a:latin typeface="+mj-lt"/>
              </a:rPr>
              <a:t>L=0.25 cm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D20D70-B946-58C6-B90A-4D10657BD5FE}"/>
              </a:ext>
            </a:extLst>
          </p:cNvPr>
          <p:cNvSpPr txBox="1"/>
          <p:nvPr/>
        </p:nvSpPr>
        <p:spPr>
          <a:xfrm>
            <a:off x="11812461" y="655022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11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9545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Immagine che contiene linea, diagramma, testo, Diagramma&#10;&#10;Descrizione generata automaticamente">
            <a:extLst>
              <a:ext uri="{FF2B5EF4-FFF2-40B4-BE49-F238E27FC236}">
                <a16:creationId xmlns:a16="http://schemas.microsoft.com/office/drawing/2014/main" id="{2B73FF65-C531-256C-693F-689357A90E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8" y="1234435"/>
            <a:ext cx="5852172" cy="438912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BB181F3-5850-C82A-AC6A-4F4BAAEF8096}"/>
              </a:ext>
            </a:extLst>
          </p:cNvPr>
          <p:cNvSpPr txBox="1"/>
          <p:nvPr/>
        </p:nvSpPr>
        <p:spPr>
          <a:xfrm>
            <a:off x="0" y="-4248"/>
            <a:ext cx="7336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00284B"/>
                </a:solidFill>
                <a:latin typeface="+mj-lt"/>
              </a:rPr>
              <a:t>Solar-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driven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CO</a:t>
            </a:r>
            <a:r>
              <a:rPr lang="it-IT" sz="3600" b="1" baseline="-25000" dirty="0">
                <a:solidFill>
                  <a:srgbClr val="00284B"/>
                </a:solidFill>
                <a:latin typeface="+mj-lt"/>
              </a:rPr>
              <a:t>2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reduction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: Experiment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E2DD67C-A286-B7A8-F631-661B976CB897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0B45717D-3FDF-FD68-3D77-2BC2C0806DB8}"/>
              </a:ext>
            </a:extLst>
          </p:cNvPr>
          <p:cNvSpPr/>
          <p:nvPr/>
        </p:nvSpPr>
        <p:spPr>
          <a:xfrm>
            <a:off x="3859397" y="4376739"/>
            <a:ext cx="172854" cy="15317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67ACF07-83C9-0692-08FE-D89D1E9461C4}"/>
              </a:ext>
            </a:extLst>
          </p:cNvPr>
          <p:cNvSpPr txBox="1"/>
          <p:nvPr/>
        </p:nvSpPr>
        <p:spPr>
          <a:xfrm>
            <a:off x="4133549" y="4239196"/>
            <a:ext cx="17882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Point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EA1569CA-1B96-96DE-6DD2-A53BFF981D6C}"/>
              </a:ext>
            </a:extLst>
          </p:cNvPr>
          <p:cNvGrpSpPr/>
          <p:nvPr/>
        </p:nvGrpSpPr>
        <p:grpSpPr>
          <a:xfrm>
            <a:off x="7280984" y="1639877"/>
            <a:ext cx="4037503" cy="3755627"/>
            <a:chOff x="7427633" y="2468847"/>
            <a:chExt cx="4037503" cy="3755627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E6BEF501-E763-4727-14BD-FC773433136C}"/>
                </a:ext>
              </a:extLst>
            </p:cNvPr>
            <p:cNvSpPr txBox="1"/>
            <p:nvPr/>
          </p:nvSpPr>
          <p:spPr>
            <a:xfrm>
              <a:off x="7427633" y="2468847"/>
              <a:ext cx="4037503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Power matching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requires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suitable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match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between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the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voltage-current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points of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both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PV and EC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modules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algn="just"/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PV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made of a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6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Dye-Sensitized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Solar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Cells</a:t>
              </a:r>
              <a:endPara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/>
              <a:endPara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it-IT" baseline="-25000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=8.6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(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approx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3.4 </a:t>
              </a: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/cm2)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it-IT" baseline="-25000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=3.1 V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it-IT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</a:t>
              </a:r>
              <a:r>
                <a:rPr lang="it-IT" baseline="-25000" dirty="0" err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</a:t>
              </a:r>
              <a:r>
                <a:rPr lang="it-IT" baseline="-25000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 82%  , FE</a:t>
              </a:r>
              <a:r>
                <a:rPr lang="it-IT" baseline="-25000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H2 </a:t>
              </a:r>
              <a:r>
                <a: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 18%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Connettore diritto 11">
              <a:extLst>
                <a:ext uri="{FF2B5EF4-FFF2-40B4-BE49-F238E27FC236}">
                  <a16:creationId xmlns:a16="http://schemas.microsoft.com/office/drawing/2014/main" id="{75B2A802-CA6A-EAF1-A4A7-22141E0E91F9}"/>
                </a:ext>
              </a:extLst>
            </p:cNvPr>
            <p:cNvCxnSpPr/>
            <p:nvPr/>
          </p:nvCxnSpPr>
          <p:spPr>
            <a:xfrm>
              <a:off x="8282893" y="5570254"/>
              <a:ext cx="0" cy="500332"/>
            </a:xfrm>
            <a:prstGeom prst="line">
              <a:avLst/>
            </a:prstGeom>
            <a:ln>
              <a:solidFill>
                <a:srgbClr val="00284B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7CA0CBBC-402B-DA1C-5B91-D30480FE6061}"/>
                </a:ext>
              </a:extLst>
            </p:cNvPr>
            <p:cNvSpPr txBox="1"/>
            <p:nvPr/>
          </p:nvSpPr>
          <p:spPr>
            <a:xfrm>
              <a:off x="8203390" y="5893204"/>
              <a:ext cx="48494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40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</a:t>
              </a:r>
              <a:endParaRPr lang="en-GB" sz="1400"/>
            </a:p>
          </p:txBody>
        </p:sp>
        <p:cxnSp>
          <p:nvCxnSpPr>
            <p:cNvPr id="15" name="Connettore diritto 14">
              <a:extLst>
                <a:ext uri="{FF2B5EF4-FFF2-40B4-BE49-F238E27FC236}">
                  <a16:creationId xmlns:a16="http://schemas.microsoft.com/office/drawing/2014/main" id="{337391EF-6AC2-A0F0-625F-12F7A29F4733}"/>
                </a:ext>
              </a:extLst>
            </p:cNvPr>
            <p:cNvCxnSpPr/>
            <p:nvPr/>
          </p:nvCxnSpPr>
          <p:spPr>
            <a:xfrm>
              <a:off x="9761310" y="5593747"/>
              <a:ext cx="0" cy="500332"/>
            </a:xfrm>
            <a:prstGeom prst="line">
              <a:avLst/>
            </a:prstGeom>
            <a:ln>
              <a:solidFill>
                <a:srgbClr val="00284B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822D6A21-FE7E-DFF2-F844-3D709CFBDCF9}"/>
                </a:ext>
              </a:extLst>
            </p:cNvPr>
            <p:cNvSpPr txBox="1"/>
            <p:nvPr/>
          </p:nvSpPr>
          <p:spPr>
            <a:xfrm>
              <a:off x="9681807" y="5916697"/>
              <a:ext cx="48494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40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</a:t>
              </a:r>
              <a:endParaRPr lang="en-GB" sz="1400"/>
            </a:p>
          </p:txBody>
        </p:sp>
      </p:grp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2D7CA83-9525-D602-96EC-B3C5624FF4EA}"/>
              </a:ext>
            </a:extLst>
          </p:cNvPr>
          <p:cNvSpPr txBox="1"/>
          <p:nvPr/>
        </p:nvSpPr>
        <p:spPr>
          <a:xfrm>
            <a:off x="11812461" y="655022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12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9739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AE2DD67C-A286-B7A8-F631-661B976CB897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4040FD-D710-7E56-A2AB-4F80AC39A425}"/>
              </a:ext>
            </a:extLst>
          </p:cNvPr>
          <p:cNvSpPr txBox="1"/>
          <p:nvPr/>
        </p:nvSpPr>
        <p:spPr>
          <a:xfrm>
            <a:off x="11812461" y="655022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13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4AAC092-5CDF-5D7C-4FDB-8982649A5741}"/>
              </a:ext>
            </a:extLst>
          </p:cNvPr>
          <p:cNvSpPr txBox="1"/>
          <p:nvPr/>
        </p:nvSpPr>
        <p:spPr>
          <a:xfrm>
            <a:off x="0" y="-4248"/>
            <a:ext cx="6427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00284B"/>
                </a:solidFill>
                <a:latin typeface="+mj-lt"/>
              </a:rPr>
              <a:t>Solar-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driven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CO</a:t>
            </a:r>
            <a:r>
              <a:rPr lang="it-IT" sz="3600" b="1" baseline="-25000" dirty="0">
                <a:solidFill>
                  <a:srgbClr val="00284B"/>
                </a:solidFill>
                <a:latin typeface="+mj-lt"/>
              </a:rPr>
              <a:t>2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reduction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: Model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974F691-EFDB-293D-4E24-86C9DF862108}"/>
                  </a:ext>
                </a:extLst>
              </p:cNvPr>
              <p:cNvSpPr txBox="1"/>
              <p:nvPr/>
            </p:nvSpPr>
            <p:spPr>
              <a:xfrm>
                <a:off x="3591693" y="1700196"/>
                <a:ext cx="4294958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𝑒𝑥𝑝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  <m:sSub>
                                    <m:sSubPr>
                                      <m:ctrlPr>
                                        <a:rPr lang="it-IT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𝐼</m:t>
                          </m:r>
                          <m:sSub>
                            <m:sSubPr>
                              <m:ctrlPr>
                                <a:rPr lang="it-IT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it-IT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974F691-EFDB-293D-4E24-86C9DF8621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1693" y="1700196"/>
                <a:ext cx="4294958" cy="6223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5BC2AB3-C65D-58C6-0238-82E6B9C99D9A}"/>
              </a:ext>
            </a:extLst>
          </p:cNvPr>
          <p:cNvSpPr txBox="1"/>
          <p:nvPr/>
        </p:nvSpPr>
        <p:spPr>
          <a:xfrm>
            <a:off x="3213540" y="1178508"/>
            <a:ext cx="5257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84B"/>
                </a:solidFill>
                <a:latin typeface="+mj-lt"/>
              </a:rPr>
              <a:t>Step 1: </a:t>
            </a:r>
            <a:r>
              <a:rPr lang="it-IT" b="1" dirty="0" err="1">
                <a:solidFill>
                  <a:srgbClr val="00284B"/>
                </a:solidFill>
                <a:latin typeface="+mj-lt"/>
              </a:rPr>
              <a:t>Define</a:t>
            </a:r>
            <a:r>
              <a:rPr lang="it-IT" b="1" dirty="0">
                <a:solidFill>
                  <a:srgbClr val="00284B"/>
                </a:solidFill>
                <a:latin typeface="+mj-lt"/>
              </a:rPr>
              <a:t> the </a:t>
            </a:r>
            <a:r>
              <a:rPr lang="it-IT" b="1" dirty="0" err="1">
                <a:solidFill>
                  <a:srgbClr val="00284B"/>
                </a:solidFill>
                <a:latin typeface="+mj-lt"/>
              </a:rPr>
              <a:t>mathematical</a:t>
            </a:r>
            <a:r>
              <a:rPr lang="it-IT" b="1" dirty="0">
                <a:solidFill>
                  <a:srgbClr val="00284B"/>
                </a:solidFill>
                <a:latin typeface="+mj-lt"/>
              </a:rPr>
              <a:t> model for the solar </a:t>
            </a:r>
            <a:r>
              <a:rPr lang="it-IT" b="1" dirty="0" err="1">
                <a:solidFill>
                  <a:srgbClr val="00284B"/>
                </a:solidFill>
                <a:latin typeface="+mj-lt"/>
              </a:rPr>
              <a:t>cell</a:t>
            </a:r>
            <a:endParaRPr lang="en-GB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A605883-7550-AF9C-2272-26164A2F123E}"/>
              </a:ext>
            </a:extLst>
          </p:cNvPr>
          <p:cNvSpPr txBox="1"/>
          <p:nvPr/>
        </p:nvSpPr>
        <p:spPr>
          <a:xfrm>
            <a:off x="3213540" y="2835599"/>
            <a:ext cx="5745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84B"/>
                </a:solidFill>
                <a:latin typeface="+mj-lt"/>
              </a:rPr>
              <a:t>Step 2: </a:t>
            </a:r>
            <a:r>
              <a:rPr lang="it-IT" b="1" dirty="0" err="1">
                <a:solidFill>
                  <a:srgbClr val="00284B"/>
                </a:solidFill>
                <a:latin typeface="+mj-lt"/>
              </a:rPr>
              <a:t>Fit</a:t>
            </a:r>
            <a:r>
              <a:rPr lang="it-IT" b="1" dirty="0">
                <a:solidFill>
                  <a:srgbClr val="00284B"/>
                </a:solidFill>
                <a:latin typeface="+mj-lt"/>
              </a:rPr>
              <a:t> the </a:t>
            </a:r>
            <a:r>
              <a:rPr lang="it-IT" b="1" dirty="0" err="1">
                <a:solidFill>
                  <a:srgbClr val="00284B"/>
                </a:solidFill>
                <a:latin typeface="+mj-lt"/>
              </a:rPr>
              <a:t>experimental</a:t>
            </a:r>
            <a:r>
              <a:rPr lang="it-IT" b="1" dirty="0">
                <a:solidFill>
                  <a:srgbClr val="00284B"/>
                </a:solidFill>
                <a:latin typeface="+mj-lt"/>
              </a:rPr>
              <a:t> data and </a:t>
            </a:r>
            <a:r>
              <a:rPr lang="it-IT" b="1" dirty="0" err="1">
                <a:solidFill>
                  <a:srgbClr val="00284B"/>
                </a:solidFill>
                <a:latin typeface="+mj-lt"/>
              </a:rPr>
              <a:t>retrieve</a:t>
            </a:r>
            <a:r>
              <a:rPr lang="it-IT" b="1" dirty="0">
                <a:solidFill>
                  <a:srgbClr val="00284B"/>
                </a:solidFill>
                <a:latin typeface="+mj-lt"/>
              </a:rPr>
              <a:t> the </a:t>
            </a:r>
            <a:r>
              <a:rPr lang="it-IT" b="1" dirty="0" err="1">
                <a:solidFill>
                  <a:srgbClr val="00284B"/>
                </a:solidFill>
                <a:latin typeface="+mj-lt"/>
              </a:rPr>
              <a:t>parameters</a:t>
            </a:r>
            <a:endParaRPr lang="en-GB" b="1" dirty="0">
              <a:solidFill>
                <a:srgbClr val="00284B"/>
              </a:solidFill>
              <a:latin typeface="+mj-lt"/>
            </a:endParaRPr>
          </a:p>
        </p:txBody>
      </p:sp>
      <p:pic>
        <p:nvPicPr>
          <p:cNvPr id="2" name="Immagine 1" descr="Immagine che contiene linea, Diagramma, diagramma, testo&#10;&#10;Descrizione generata automaticamente">
            <a:extLst>
              <a:ext uri="{FF2B5EF4-FFF2-40B4-BE49-F238E27FC236}">
                <a16:creationId xmlns:a16="http://schemas.microsoft.com/office/drawing/2014/main" id="{E6979D7E-F5EE-4155-83F1-036A48DA23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40" y="3204000"/>
            <a:ext cx="4872000" cy="3654000"/>
          </a:xfrm>
          <a:prstGeom prst="rect">
            <a:avLst/>
          </a:prstGeom>
        </p:spPr>
      </p:pic>
      <p:pic>
        <p:nvPicPr>
          <p:cNvPr id="8" name="Immagine 7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C879CC9E-F247-7CFD-BB8A-C99471EC66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000" y="3204000"/>
            <a:ext cx="4872000" cy="36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6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AE2DD67C-A286-B7A8-F631-661B976CB897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7BC0A8-7716-5B21-B602-B8F179A49A0C}"/>
              </a:ext>
            </a:extLst>
          </p:cNvPr>
          <p:cNvSpPr txBox="1"/>
          <p:nvPr/>
        </p:nvSpPr>
        <p:spPr>
          <a:xfrm>
            <a:off x="11812461" y="655022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14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8943F4C-395D-5D09-34AA-AFB8C9017914}"/>
              </a:ext>
            </a:extLst>
          </p:cNvPr>
          <p:cNvSpPr txBox="1"/>
          <p:nvPr/>
        </p:nvSpPr>
        <p:spPr>
          <a:xfrm>
            <a:off x="1402824" y="1073706"/>
            <a:ext cx="951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84B"/>
                </a:solidFill>
                <a:latin typeface="+mj-lt"/>
              </a:rPr>
              <a:t>Step 3: implement the mathematical equation in COMSOL and perform the time-dependent simulation</a:t>
            </a:r>
            <a:endParaRPr lang="en-GB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89928B6-2091-D78B-85A0-D4B90B10DFFD}"/>
              </a:ext>
            </a:extLst>
          </p:cNvPr>
          <p:cNvSpPr txBox="1"/>
          <p:nvPr/>
        </p:nvSpPr>
        <p:spPr>
          <a:xfrm>
            <a:off x="4354181" y="2211216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i="1" dirty="0">
                <a:solidFill>
                  <a:srgbClr val="00284B"/>
                </a:solidFill>
                <a:latin typeface="+mj-lt"/>
              </a:rPr>
              <a:t>Model </a:t>
            </a:r>
            <a:r>
              <a:rPr lang="it-IT" sz="1400" b="1" i="1" dirty="0" err="1">
                <a:solidFill>
                  <a:srgbClr val="00284B"/>
                </a:solidFill>
                <a:latin typeface="+mj-lt"/>
              </a:rPr>
              <a:t>results</a:t>
            </a:r>
            <a:endParaRPr lang="en-GB" sz="1400" b="1" i="1" dirty="0">
              <a:solidFill>
                <a:srgbClr val="00284B"/>
              </a:solidFill>
              <a:latin typeface="+mj-lt"/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A49BC7B0-3C57-D5F1-BEC2-F6827044DC12}"/>
              </a:ext>
            </a:extLst>
          </p:cNvPr>
          <p:cNvGrpSpPr/>
          <p:nvPr/>
        </p:nvGrpSpPr>
        <p:grpSpPr>
          <a:xfrm>
            <a:off x="243828" y="1636110"/>
            <a:ext cx="11704344" cy="4389130"/>
            <a:chOff x="243828" y="1642460"/>
            <a:chExt cx="11704344" cy="4389130"/>
          </a:xfrm>
        </p:grpSpPr>
        <p:pic>
          <p:nvPicPr>
            <p:cNvPr id="7" name="Immagine 6" descr="Immagine che contiene linea, diagramma, testo, Diagramma&#10;&#10;Descrizione generata automaticamente">
              <a:extLst>
                <a:ext uri="{FF2B5EF4-FFF2-40B4-BE49-F238E27FC236}">
                  <a16:creationId xmlns:a16="http://schemas.microsoft.com/office/drawing/2014/main" id="{9C329CB0-11E6-14A4-1587-264865E29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1642460"/>
              <a:ext cx="5852172" cy="4389129"/>
            </a:xfrm>
            <a:prstGeom prst="rect">
              <a:avLst/>
            </a:prstGeom>
          </p:spPr>
        </p:pic>
        <p:pic>
          <p:nvPicPr>
            <p:cNvPr id="11" name="Immagine 10" descr="Immagine che contiene linea, diagramma, testo, Diagramma&#10;&#10;Descrizione generata automaticamente">
              <a:extLst>
                <a:ext uri="{FF2B5EF4-FFF2-40B4-BE49-F238E27FC236}">
                  <a16:creationId xmlns:a16="http://schemas.microsoft.com/office/drawing/2014/main" id="{3C7C3BEC-C019-DC65-C6A5-476F9940B0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828" y="1642461"/>
              <a:ext cx="5852172" cy="4389129"/>
            </a:xfrm>
            <a:prstGeom prst="rect">
              <a:avLst/>
            </a:prstGeom>
          </p:spPr>
        </p:pic>
        <p:sp>
          <p:nvSpPr>
            <p:cNvPr id="14" name="Ovale 13">
              <a:extLst>
                <a:ext uri="{FF2B5EF4-FFF2-40B4-BE49-F238E27FC236}">
                  <a16:creationId xmlns:a16="http://schemas.microsoft.com/office/drawing/2014/main" id="{629EB098-1FC2-67D2-0FDB-B59817437B5D}"/>
                </a:ext>
              </a:extLst>
            </p:cNvPr>
            <p:cNvSpPr/>
            <p:nvPr/>
          </p:nvSpPr>
          <p:spPr>
            <a:xfrm>
              <a:off x="9711569" y="4784765"/>
              <a:ext cx="172854" cy="15317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83CE62CB-024C-DC2E-3E51-A727DA9F3E90}"/>
                </a:ext>
              </a:extLst>
            </p:cNvPr>
            <p:cNvSpPr txBox="1"/>
            <p:nvPr/>
          </p:nvSpPr>
          <p:spPr>
            <a:xfrm>
              <a:off x="9985721" y="4647222"/>
              <a:ext cx="178821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i="1" u="sng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Operational Point</a:t>
              </a:r>
            </a:p>
          </p:txBody>
        </p:sp>
        <p:cxnSp>
          <p:nvCxnSpPr>
            <p:cNvPr id="17" name="Connettore 2 16">
              <a:extLst>
                <a:ext uri="{FF2B5EF4-FFF2-40B4-BE49-F238E27FC236}">
                  <a16:creationId xmlns:a16="http://schemas.microsoft.com/office/drawing/2014/main" id="{15843E7C-996F-2F82-9BC1-F861B6870BE5}"/>
                </a:ext>
              </a:extLst>
            </p:cNvPr>
            <p:cNvCxnSpPr/>
            <p:nvPr/>
          </p:nvCxnSpPr>
          <p:spPr>
            <a:xfrm flipV="1">
              <a:off x="5196468" y="4937937"/>
              <a:ext cx="4293220" cy="448102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BED13EEA-A691-7F66-9B95-37843E047682}"/>
                </a:ext>
              </a:extLst>
            </p:cNvPr>
            <p:cNvSpPr/>
            <p:nvPr/>
          </p:nvSpPr>
          <p:spPr>
            <a:xfrm>
              <a:off x="5241816" y="5347746"/>
              <a:ext cx="86427" cy="765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22F9C03-B78C-F607-9604-BC6AF0280CBC}"/>
              </a:ext>
            </a:extLst>
          </p:cNvPr>
          <p:cNvSpPr txBox="1"/>
          <p:nvPr/>
        </p:nvSpPr>
        <p:spPr>
          <a:xfrm>
            <a:off x="0" y="-4248"/>
            <a:ext cx="6427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00284B"/>
                </a:solidFill>
                <a:latin typeface="+mj-lt"/>
              </a:rPr>
              <a:t>Solar-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driven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CO</a:t>
            </a:r>
            <a:r>
              <a:rPr lang="it-IT" sz="3600" b="1" baseline="-25000" dirty="0">
                <a:solidFill>
                  <a:srgbClr val="00284B"/>
                </a:solidFill>
                <a:latin typeface="+mj-lt"/>
              </a:rPr>
              <a:t>2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reduction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: Model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0894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AE2DD67C-A286-B7A8-F631-661B976CB897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7BC0A8-7716-5B21-B602-B8F179A49A0C}"/>
              </a:ext>
            </a:extLst>
          </p:cNvPr>
          <p:cNvSpPr txBox="1"/>
          <p:nvPr/>
        </p:nvSpPr>
        <p:spPr>
          <a:xfrm>
            <a:off x="11812461" y="655022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15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22F9C03-B78C-F607-9604-BC6AF0280CBC}"/>
              </a:ext>
            </a:extLst>
          </p:cNvPr>
          <p:cNvSpPr txBox="1"/>
          <p:nvPr/>
        </p:nvSpPr>
        <p:spPr>
          <a:xfrm>
            <a:off x="0" y="-4248"/>
            <a:ext cx="7258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00284B"/>
                </a:solidFill>
                <a:latin typeface="+mj-lt"/>
              </a:rPr>
              <a:t>Solar-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driven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CO</a:t>
            </a:r>
            <a:r>
              <a:rPr lang="it-IT" sz="3600" b="1" baseline="-25000" dirty="0">
                <a:solidFill>
                  <a:srgbClr val="00284B"/>
                </a:solidFill>
                <a:latin typeface="+mj-lt"/>
              </a:rPr>
              <a:t>2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reduction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: first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results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pic>
        <p:nvPicPr>
          <p:cNvPr id="6" name="Immagine 5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2D7F0C12-C4B8-F628-E0F8-DF1B8F8EE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27"/>
          <a:stretch/>
        </p:blipFill>
        <p:spPr>
          <a:xfrm>
            <a:off x="147644" y="1235033"/>
            <a:ext cx="3840000" cy="2539375"/>
          </a:xfrm>
          <a:prstGeom prst="rect">
            <a:avLst/>
          </a:prstGeom>
        </p:spPr>
      </p:pic>
      <p:pic>
        <p:nvPicPr>
          <p:cNvPr id="9" name="Immagine 8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DC912603-1F5A-3CAF-CC08-188EEEFF50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27"/>
          <a:stretch/>
        </p:blipFill>
        <p:spPr>
          <a:xfrm>
            <a:off x="4314562" y="1235033"/>
            <a:ext cx="3840000" cy="2539376"/>
          </a:xfrm>
          <a:prstGeom prst="rect">
            <a:avLst/>
          </a:prstGeom>
        </p:spPr>
      </p:pic>
      <p:pic>
        <p:nvPicPr>
          <p:cNvPr id="14" name="Immagine 13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8306F206-C62A-E107-0D39-3924819B87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27"/>
          <a:stretch/>
        </p:blipFill>
        <p:spPr>
          <a:xfrm>
            <a:off x="147644" y="4135157"/>
            <a:ext cx="3840000" cy="2539377"/>
          </a:xfrm>
          <a:prstGeom prst="rect">
            <a:avLst/>
          </a:prstGeom>
        </p:spPr>
      </p:pic>
      <p:pic>
        <p:nvPicPr>
          <p:cNvPr id="17" name="Immagine 16" descr="Immagine che contiene Diagramma, diagramma, linea, testo&#10;&#10;Descrizione generata automaticamente">
            <a:extLst>
              <a:ext uri="{FF2B5EF4-FFF2-40B4-BE49-F238E27FC236}">
                <a16:creationId xmlns:a16="http://schemas.microsoft.com/office/drawing/2014/main" id="{D1E94FC3-9CE0-DBAB-5B8C-379E362CF2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553" y="894409"/>
            <a:ext cx="3840000" cy="2880000"/>
          </a:xfrm>
          <a:prstGeom prst="rect">
            <a:avLst/>
          </a:prstGeom>
        </p:spPr>
      </p:pic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21EA30-C731-5386-B4B5-B19E8A04782B}"/>
              </a:ext>
            </a:extLst>
          </p:cNvPr>
          <p:cNvCxnSpPr>
            <a:cxnSpLocks/>
          </p:cNvCxnSpPr>
          <p:nvPr/>
        </p:nvCxnSpPr>
        <p:spPr>
          <a:xfrm>
            <a:off x="3076723" y="4637482"/>
            <a:ext cx="4339417" cy="90829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e 20">
            <a:extLst>
              <a:ext uri="{FF2B5EF4-FFF2-40B4-BE49-F238E27FC236}">
                <a16:creationId xmlns:a16="http://schemas.microsoft.com/office/drawing/2014/main" id="{BD014820-680E-EAD6-A080-81A0D86A4CA1}"/>
              </a:ext>
            </a:extLst>
          </p:cNvPr>
          <p:cNvSpPr/>
          <p:nvPr/>
        </p:nvSpPr>
        <p:spPr>
          <a:xfrm>
            <a:off x="3122071" y="4599189"/>
            <a:ext cx="86427" cy="7658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5CC41399-209C-909D-74DC-6C223E249C72}"/>
              </a:ext>
            </a:extLst>
          </p:cNvPr>
          <p:cNvSpPr txBox="1"/>
          <p:nvPr/>
        </p:nvSpPr>
        <p:spPr>
          <a:xfrm>
            <a:off x="7447999" y="5361111"/>
            <a:ext cx="34535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Approx. </a:t>
            </a:r>
            <a:r>
              <a:rPr lang="en-GB" b="1" i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J=3.35 mA/cm2</a:t>
            </a:r>
          </a:p>
          <a:p>
            <a:endParaRPr lang="en-GB" b="1" i="1" u="sng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i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b="1" i="1" u="sng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GB" b="1" i="1" baseline="-250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n-GB" b="1" i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=3.4 mA/cm2)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2782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AE2DD67C-A286-B7A8-F631-661B976CB897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C9BF05C-E040-7B42-01A3-ED863FA19170}"/>
              </a:ext>
            </a:extLst>
          </p:cNvPr>
          <p:cNvSpPr txBox="1"/>
          <p:nvPr/>
        </p:nvSpPr>
        <p:spPr>
          <a:xfrm>
            <a:off x="0" y="0"/>
            <a:ext cx="6800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Conclusions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and Future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Perspectives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32FFC1A-5041-DAC5-6EB4-BE4E77CF8EB5}"/>
              </a:ext>
            </a:extLst>
          </p:cNvPr>
          <p:cNvSpPr txBox="1"/>
          <p:nvPr/>
        </p:nvSpPr>
        <p:spPr>
          <a:xfrm>
            <a:off x="11812461" y="655022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16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1AB1DB-B02F-3880-3806-17E4212795BA}"/>
              </a:ext>
            </a:extLst>
          </p:cNvPr>
          <p:cNvSpPr txBox="1"/>
          <p:nvPr/>
        </p:nvSpPr>
        <p:spPr>
          <a:xfrm>
            <a:off x="215412" y="1443841"/>
            <a:ext cx="84825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comprehensive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model for the CO</a:t>
            </a:r>
            <a:r>
              <a:rPr lang="it-IT" baseline="-250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electro-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validated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it-IT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photovoltaics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implemented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governing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equation</a:t>
            </a:r>
            <a:endParaRPr lang="it-IT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electrochemical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implemented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(e.g. Flow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Optimize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model to be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predictive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PV-EC performance under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incident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light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i="1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cloudy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weather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801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AE2DD67C-A286-B7A8-F631-661B976CB897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02FCE25-3601-E25D-8FB2-CA27816CE907}"/>
              </a:ext>
            </a:extLst>
          </p:cNvPr>
          <p:cNvSpPr txBox="1"/>
          <p:nvPr/>
        </p:nvSpPr>
        <p:spPr>
          <a:xfrm>
            <a:off x="2911151" y="2705725"/>
            <a:ext cx="621418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5400" i="1" dirty="0">
                <a:solidFill>
                  <a:srgbClr val="0028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</a:t>
            </a:r>
            <a:r>
              <a:rPr lang="it-IT" sz="5400" i="1" dirty="0" err="1">
                <a:solidFill>
                  <a:srgbClr val="0028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it-IT" sz="5400" i="1" dirty="0">
                <a:solidFill>
                  <a:srgbClr val="0028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5400" i="1" dirty="0" err="1">
                <a:solidFill>
                  <a:srgbClr val="0028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it-IT" sz="5400" i="1" dirty="0">
                <a:solidFill>
                  <a:srgbClr val="0028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5400" i="1" dirty="0" err="1">
                <a:solidFill>
                  <a:srgbClr val="0028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it-IT" sz="5400" i="1" dirty="0">
                <a:solidFill>
                  <a:srgbClr val="0028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endParaRPr lang="en-GB" sz="5400" i="1" dirty="0">
              <a:solidFill>
                <a:srgbClr val="0028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61DCA0D6-933E-E885-AA68-6C8D4FB48C0C}"/>
              </a:ext>
            </a:extLst>
          </p:cNvPr>
          <p:cNvGrpSpPr/>
          <p:nvPr/>
        </p:nvGrpSpPr>
        <p:grpSpPr>
          <a:xfrm>
            <a:off x="0" y="5827152"/>
            <a:ext cx="12192000" cy="928682"/>
            <a:chOff x="1457490" y="2324459"/>
            <a:chExt cx="8459869" cy="644400"/>
          </a:xfrm>
        </p:grpSpPr>
        <p:pic>
          <p:nvPicPr>
            <p:cNvPr id="9" name="Picture 2" descr="Fondo Europeo di Sviluppo - Bisos">
              <a:extLst>
                <a:ext uri="{FF2B5EF4-FFF2-40B4-BE49-F238E27FC236}">
                  <a16:creationId xmlns:a16="http://schemas.microsoft.com/office/drawing/2014/main" id="{5B662E9E-9A45-0EA6-4F27-ABDFDF4AF4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7490" y="2324459"/>
              <a:ext cx="2590635" cy="6386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Pubblicato l'avviso del MIUR per il finanziamento di progetti di ricerca  industriale e sviluppo sperimentale. – WeSmart S.R.L.">
              <a:extLst>
                <a:ext uri="{FF2B5EF4-FFF2-40B4-BE49-F238E27FC236}">
                  <a16:creationId xmlns:a16="http://schemas.microsoft.com/office/drawing/2014/main" id="{E7057DA1-24A2-AACC-DC2F-320A63429B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154" y="2324459"/>
              <a:ext cx="1426813" cy="63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PON Ricerca e Innovazione 2014-2020">
              <a:extLst>
                <a:ext uri="{FF2B5EF4-FFF2-40B4-BE49-F238E27FC236}">
                  <a16:creationId xmlns:a16="http://schemas.microsoft.com/office/drawing/2014/main" id="{09D0B61B-4A5B-04F0-808A-3BBE1C1DF8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6967" y="2324459"/>
              <a:ext cx="1274400" cy="63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PON 2014-2020 REACT EU: Università Ca' Foscari Venezia">
              <a:extLst>
                <a:ext uri="{FF2B5EF4-FFF2-40B4-BE49-F238E27FC236}">
                  <a16:creationId xmlns:a16="http://schemas.microsoft.com/office/drawing/2014/main" id="{12DB23DA-2FB4-353D-0B11-C16E222311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1367" y="2324459"/>
              <a:ext cx="1274400" cy="63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B079F313-B4FF-4F90-668E-584E03C909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0209" y="2331659"/>
              <a:ext cx="1429787" cy="63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Center for Sustainable Future Technologies - CSFT@Polito | LinkedIn">
              <a:extLst>
                <a:ext uri="{FF2B5EF4-FFF2-40B4-BE49-F238E27FC236}">
                  <a16:creationId xmlns:a16="http://schemas.microsoft.com/office/drawing/2014/main" id="{639FA47F-022F-779D-63CB-DBFBFEDCAD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0159" y="2331659"/>
              <a:ext cx="637200" cy="63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56226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AE2DD67C-A286-B7A8-F631-661B976CB897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47285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40" descr="Bullseye">
            <a:extLst>
              <a:ext uri="{FF2B5EF4-FFF2-40B4-BE49-F238E27FC236}">
                <a16:creationId xmlns:a16="http://schemas.microsoft.com/office/drawing/2014/main" id="{DEA97ACF-B596-4B65-41D8-5784032D4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33535" y="2768084"/>
            <a:ext cx="1027511" cy="1027511"/>
          </a:xfrm>
          <a:prstGeom prst="rect">
            <a:avLst/>
          </a:prstGeom>
        </p:spPr>
      </p:pic>
      <p:pic>
        <p:nvPicPr>
          <p:cNvPr id="5" name="Graphic 41" descr="Gears">
            <a:extLst>
              <a:ext uri="{FF2B5EF4-FFF2-40B4-BE49-F238E27FC236}">
                <a16:creationId xmlns:a16="http://schemas.microsoft.com/office/drawing/2014/main" id="{7ECC069C-A5CE-1ADF-2A7B-87DE6DA7E2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08807" y="2670102"/>
            <a:ext cx="1027511" cy="1027511"/>
          </a:xfrm>
          <a:prstGeom prst="rect">
            <a:avLst/>
          </a:prstGeom>
        </p:spPr>
      </p:pic>
      <p:grpSp>
        <p:nvGrpSpPr>
          <p:cNvPr id="6" name="Group 75">
            <a:extLst>
              <a:ext uri="{FF2B5EF4-FFF2-40B4-BE49-F238E27FC236}">
                <a16:creationId xmlns:a16="http://schemas.microsoft.com/office/drawing/2014/main" id="{63E5C98A-8AA8-8F81-87B0-2F52F261608A}"/>
              </a:ext>
            </a:extLst>
          </p:cNvPr>
          <p:cNvGrpSpPr/>
          <p:nvPr/>
        </p:nvGrpSpPr>
        <p:grpSpPr>
          <a:xfrm>
            <a:off x="2051550" y="3974613"/>
            <a:ext cx="1732696" cy="889731"/>
            <a:chOff x="332936" y="2760757"/>
            <a:chExt cx="2975111" cy="791788"/>
          </a:xfrm>
        </p:grpSpPr>
        <p:sp>
          <p:nvSpPr>
            <p:cNvPr id="7" name="TextBox 76">
              <a:extLst>
                <a:ext uri="{FF2B5EF4-FFF2-40B4-BE49-F238E27FC236}">
                  <a16:creationId xmlns:a16="http://schemas.microsoft.com/office/drawing/2014/main" id="{ECC57BBD-3DC6-2A76-AB78-E50C48982A2B}"/>
                </a:ext>
              </a:extLst>
            </p:cNvPr>
            <p:cNvSpPr txBox="1"/>
            <p:nvPr/>
          </p:nvSpPr>
          <p:spPr>
            <a:xfrm>
              <a:off x="332936" y="2760757"/>
              <a:ext cx="2926079" cy="32867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b="1" noProof="1">
                  <a:solidFill>
                    <a:srgbClr val="BDCE3C"/>
                  </a:solidFill>
                </a:rPr>
                <a:t>Introduction</a:t>
              </a:r>
            </a:p>
          </p:txBody>
        </p:sp>
        <p:sp>
          <p:nvSpPr>
            <p:cNvPr id="8" name="TextBox 77">
              <a:extLst>
                <a:ext uri="{FF2B5EF4-FFF2-40B4-BE49-F238E27FC236}">
                  <a16:creationId xmlns:a16="http://schemas.microsoft.com/office/drawing/2014/main" id="{DE9EBE50-D32C-0CEA-08B5-9444911AB043}"/>
                </a:ext>
              </a:extLst>
            </p:cNvPr>
            <p:cNvSpPr txBox="1"/>
            <p:nvPr/>
          </p:nvSpPr>
          <p:spPr>
            <a:xfrm>
              <a:off x="711592" y="3086922"/>
              <a:ext cx="2596455" cy="465623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/>
              <a:r>
                <a:rPr lang="en-US" sz="1400" noProof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Circular economy and CO</a:t>
              </a:r>
              <a:r>
                <a:rPr lang="en-US" sz="1400" baseline="-25000" noProof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noProof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RR</a:t>
              </a:r>
            </a:p>
          </p:txBody>
        </p:sp>
      </p:grpSp>
      <p:grpSp>
        <p:nvGrpSpPr>
          <p:cNvPr id="9" name="Group 78">
            <a:extLst>
              <a:ext uri="{FF2B5EF4-FFF2-40B4-BE49-F238E27FC236}">
                <a16:creationId xmlns:a16="http://schemas.microsoft.com/office/drawing/2014/main" id="{EBA01A84-4939-736B-448A-16EE530931CB}"/>
              </a:ext>
            </a:extLst>
          </p:cNvPr>
          <p:cNvGrpSpPr/>
          <p:nvPr/>
        </p:nvGrpSpPr>
        <p:grpSpPr>
          <a:xfrm>
            <a:off x="4145765" y="3974613"/>
            <a:ext cx="1704140" cy="1105175"/>
            <a:chOff x="332936" y="2760756"/>
            <a:chExt cx="2926079" cy="983516"/>
          </a:xfrm>
        </p:grpSpPr>
        <p:sp>
          <p:nvSpPr>
            <p:cNvPr id="10" name="TextBox 79">
              <a:extLst>
                <a:ext uri="{FF2B5EF4-FFF2-40B4-BE49-F238E27FC236}">
                  <a16:creationId xmlns:a16="http://schemas.microsoft.com/office/drawing/2014/main" id="{5314C765-551C-E761-731A-3F664B6132B9}"/>
                </a:ext>
              </a:extLst>
            </p:cNvPr>
            <p:cNvSpPr txBox="1"/>
            <p:nvPr/>
          </p:nvSpPr>
          <p:spPr>
            <a:xfrm>
              <a:off x="332936" y="2760756"/>
              <a:ext cx="2926079" cy="32867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b="1" noProof="1">
                  <a:solidFill>
                    <a:srgbClr val="27949E"/>
                  </a:solidFill>
                </a:rPr>
                <a:t>Artificial Leaf</a:t>
              </a:r>
            </a:p>
          </p:txBody>
        </p:sp>
        <p:sp>
          <p:nvSpPr>
            <p:cNvPr id="11" name="TextBox 80">
              <a:extLst>
                <a:ext uri="{FF2B5EF4-FFF2-40B4-BE49-F238E27FC236}">
                  <a16:creationId xmlns:a16="http://schemas.microsoft.com/office/drawing/2014/main" id="{EC2EFD15-2659-FF0E-255E-5780C4BB4096}"/>
                </a:ext>
              </a:extLst>
            </p:cNvPr>
            <p:cNvSpPr txBox="1"/>
            <p:nvPr/>
          </p:nvSpPr>
          <p:spPr>
            <a:xfrm>
              <a:off x="508905" y="3086921"/>
              <a:ext cx="2596455" cy="65735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400" noProof="1">
                  <a:solidFill>
                    <a:srgbClr val="00284B"/>
                  </a:solidFill>
                </a:rPr>
                <a:t>Introduction on the existing device and results </a:t>
              </a:r>
            </a:p>
          </p:txBody>
        </p:sp>
      </p:grpSp>
      <p:grpSp>
        <p:nvGrpSpPr>
          <p:cNvPr id="12" name="Group 81">
            <a:extLst>
              <a:ext uri="{FF2B5EF4-FFF2-40B4-BE49-F238E27FC236}">
                <a16:creationId xmlns:a16="http://schemas.microsoft.com/office/drawing/2014/main" id="{D6486119-FF6D-6F25-B583-4E1C588DF509}"/>
              </a:ext>
            </a:extLst>
          </p:cNvPr>
          <p:cNvGrpSpPr/>
          <p:nvPr/>
        </p:nvGrpSpPr>
        <p:grpSpPr>
          <a:xfrm>
            <a:off x="6370493" y="3974613"/>
            <a:ext cx="1704140" cy="1012842"/>
            <a:chOff x="292070" y="2758241"/>
            <a:chExt cx="2926080" cy="901347"/>
          </a:xfrm>
        </p:grpSpPr>
        <p:sp>
          <p:nvSpPr>
            <p:cNvPr id="13" name="TextBox 82">
              <a:extLst>
                <a:ext uri="{FF2B5EF4-FFF2-40B4-BE49-F238E27FC236}">
                  <a16:creationId xmlns:a16="http://schemas.microsoft.com/office/drawing/2014/main" id="{D3E14943-A9D5-3E5D-BE55-DFF19AAB8FBE}"/>
                </a:ext>
              </a:extLst>
            </p:cNvPr>
            <p:cNvSpPr txBox="1"/>
            <p:nvPr/>
          </p:nvSpPr>
          <p:spPr>
            <a:xfrm>
              <a:off x="292070" y="2758241"/>
              <a:ext cx="2926080" cy="32867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b="1" noProof="1">
                  <a:solidFill>
                    <a:srgbClr val="59A663"/>
                  </a:solidFill>
                </a:rPr>
                <a:t>COMSOL Model</a:t>
              </a:r>
            </a:p>
          </p:txBody>
        </p:sp>
        <p:sp>
          <p:nvSpPr>
            <p:cNvPr id="14" name="TextBox 83">
              <a:extLst>
                <a:ext uri="{FF2B5EF4-FFF2-40B4-BE49-F238E27FC236}">
                  <a16:creationId xmlns:a16="http://schemas.microsoft.com/office/drawing/2014/main" id="{28310D3A-6297-C8E1-E414-8CCDC3BDF914}"/>
                </a:ext>
              </a:extLst>
            </p:cNvPr>
            <p:cNvSpPr txBox="1"/>
            <p:nvPr/>
          </p:nvSpPr>
          <p:spPr>
            <a:xfrm>
              <a:off x="584654" y="3084406"/>
              <a:ext cx="2596456" cy="575182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/>
              <a:r>
                <a:rPr lang="en-US" sz="1200" noProof="1">
                  <a:solidFill>
                    <a:srgbClr val="00284B"/>
                  </a:solidFill>
                </a:rPr>
                <a:t>Mathematical model for the physical study of the electrochemical reactor</a:t>
              </a:r>
              <a:r>
                <a:rPr lang="en-US" sz="1200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15" name="Group 84">
            <a:extLst>
              <a:ext uri="{FF2B5EF4-FFF2-40B4-BE49-F238E27FC236}">
                <a16:creationId xmlns:a16="http://schemas.microsoft.com/office/drawing/2014/main" id="{9A86DBAD-9B51-FEDE-A006-B23B4FD65639}"/>
              </a:ext>
            </a:extLst>
          </p:cNvPr>
          <p:cNvGrpSpPr/>
          <p:nvPr/>
        </p:nvGrpSpPr>
        <p:grpSpPr>
          <a:xfrm>
            <a:off x="8595221" y="3977438"/>
            <a:ext cx="1704140" cy="1194683"/>
            <a:chOff x="332936" y="2760756"/>
            <a:chExt cx="2926079" cy="1063171"/>
          </a:xfrm>
        </p:grpSpPr>
        <p:sp>
          <p:nvSpPr>
            <p:cNvPr id="16" name="TextBox 85">
              <a:extLst>
                <a:ext uri="{FF2B5EF4-FFF2-40B4-BE49-F238E27FC236}">
                  <a16:creationId xmlns:a16="http://schemas.microsoft.com/office/drawing/2014/main" id="{A1795C87-B3C7-2E14-96BB-02A72F849649}"/>
                </a:ext>
              </a:extLst>
            </p:cNvPr>
            <p:cNvSpPr txBox="1"/>
            <p:nvPr/>
          </p:nvSpPr>
          <p:spPr>
            <a:xfrm>
              <a:off x="332936" y="2760756"/>
              <a:ext cx="2926079" cy="32867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b="1" noProof="1">
                  <a:solidFill>
                    <a:srgbClr val="4BB5C2"/>
                  </a:solidFill>
                </a:rPr>
                <a:t>Conclusions</a:t>
              </a:r>
            </a:p>
          </p:txBody>
        </p:sp>
        <p:sp>
          <p:nvSpPr>
            <p:cNvPr id="17" name="TextBox 86">
              <a:extLst>
                <a:ext uri="{FF2B5EF4-FFF2-40B4-BE49-F238E27FC236}">
                  <a16:creationId xmlns:a16="http://schemas.microsoft.com/office/drawing/2014/main" id="{C3290724-C5C7-3102-CFE5-9E933CAA3F4E}"/>
                </a:ext>
              </a:extLst>
            </p:cNvPr>
            <p:cNvSpPr txBox="1"/>
            <p:nvPr/>
          </p:nvSpPr>
          <p:spPr>
            <a:xfrm>
              <a:off x="504055" y="3084407"/>
              <a:ext cx="2596455" cy="7395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200" noProof="1">
                  <a:solidFill>
                    <a:srgbClr val="00284B"/>
                  </a:solidFill>
                </a:rPr>
                <a:t>Conclusions and brief hint about the perspectives of the future works</a:t>
              </a:r>
            </a:p>
          </p:txBody>
        </p:sp>
      </p:grpSp>
      <p:pic>
        <p:nvPicPr>
          <p:cNvPr id="18" name="Elemento grafico 17" descr="Energia rinnovabile con riempimento a tinta unita">
            <a:extLst>
              <a:ext uri="{FF2B5EF4-FFF2-40B4-BE49-F238E27FC236}">
                <a16:creationId xmlns:a16="http://schemas.microsoft.com/office/drawing/2014/main" id="{BDEB1955-35F6-5EEC-23CE-888D5B688D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84835" y="2671613"/>
            <a:ext cx="1026000" cy="1026000"/>
          </a:xfrm>
          <a:prstGeom prst="rect">
            <a:avLst/>
          </a:prstGeom>
        </p:spPr>
      </p:pic>
      <p:grpSp>
        <p:nvGrpSpPr>
          <p:cNvPr id="19" name="Gruppo 18">
            <a:extLst>
              <a:ext uri="{FF2B5EF4-FFF2-40B4-BE49-F238E27FC236}">
                <a16:creationId xmlns:a16="http://schemas.microsoft.com/office/drawing/2014/main" id="{38254017-7BF5-C403-ABE9-1C50907D7596}"/>
              </a:ext>
            </a:extLst>
          </p:cNvPr>
          <p:cNvGrpSpPr/>
          <p:nvPr/>
        </p:nvGrpSpPr>
        <p:grpSpPr>
          <a:xfrm>
            <a:off x="2374420" y="2639213"/>
            <a:ext cx="1058400" cy="1058400"/>
            <a:chOff x="5491057" y="1828950"/>
            <a:chExt cx="1058400" cy="1058400"/>
          </a:xfrm>
          <a:solidFill>
            <a:srgbClr val="A0A69C"/>
          </a:solidFill>
        </p:grpSpPr>
        <p:pic>
          <p:nvPicPr>
            <p:cNvPr id="20" name="Elemento grafico 19" descr="Freccia circolare con riempimento a tinta unita">
              <a:extLst>
                <a:ext uri="{FF2B5EF4-FFF2-40B4-BE49-F238E27FC236}">
                  <a16:creationId xmlns:a16="http://schemas.microsoft.com/office/drawing/2014/main" id="{E369F8D0-0106-0743-32B9-5B15A8BA0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91057" y="1828950"/>
              <a:ext cx="1058400" cy="1058400"/>
            </a:xfrm>
            <a:prstGeom prst="rect">
              <a:avLst/>
            </a:prstGeom>
          </p:spPr>
        </p:pic>
        <p:pic>
          <p:nvPicPr>
            <p:cNvPr id="21" name="Graphic 41" descr="Gears">
              <a:extLst>
                <a:ext uri="{FF2B5EF4-FFF2-40B4-BE49-F238E27FC236}">
                  <a16:creationId xmlns:a16="http://schemas.microsoft.com/office/drawing/2014/main" id="{6099B373-43BF-E139-4B55-C89D81398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791419" y="2129312"/>
              <a:ext cx="457676" cy="457676"/>
            </a:xfrm>
            <a:prstGeom prst="rect">
              <a:avLst/>
            </a:prstGeom>
          </p:spPr>
        </p:pic>
      </p:grpSp>
      <p:sp>
        <p:nvSpPr>
          <p:cNvPr id="22" name="Rettangolo 21">
            <a:extLst>
              <a:ext uri="{FF2B5EF4-FFF2-40B4-BE49-F238E27FC236}">
                <a16:creationId xmlns:a16="http://schemas.microsoft.com/office/drawing/2014/main" id="{48F4F230-C14A-EC05-D0D6-B50AD154EAA0}"/>
              </a:ext>
            </a:extLst>
          </p:cNvPr>
          <p:cNvSpPr/>
          <p:nvPr/>
        </p:nvSpPr>
        <p:spPr>
          <a:xfrm>
            <a:off x="0" y="72357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AA1CEA3-382E-86F0-C846-D7FCFF3542F6}"/>
              </a:ext>
            </a:extLst>
          </p:cNvPr>
          <p:cNvSpPr txBox="1"/>
          <p:nvPr/>
        </p:nvSpPr>
        <p:spPr>
          <a:xfrm>
            <a:off x="0" y="-4248"/>
            <a:ext cx="1524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Outline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5F607C4-122D-6830-9271-1D2E63D90EA0}"/>
              </a:ext>
            </a:extLst>
          </p:cNvPr>
          <p:cNvSpPr txBox="1"/>
          <p:nvPr/>
        </p:nvSpPr>
        <p:spPr>
          <a:xfrm>
            <a:off x="11864504" y="656209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1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4820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4E4BB37-65A0-3D72-1208-1A43B18E416C}"/>
              </a:ext>
            </a:extLst>
          </p:cNvPr>
          <p:cNvSpPr txBox="1"/>
          <p:nvPr/>
        </p:nvSpPr>
        <p:spPr>
          <a:xfrm>
            <a:off x="0" y="-4248"/>
            <a:ext cx="3837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Experimental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set-up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15D9909-4468-50CE-0ED1-DC64885D6705}"/>
                  </a:ext>
                </a:extLst>
              </p:cNvPr>
              <p:cNvSpPr txBox="1"/>
              <p:nvPr/>
            </p:nvSpPr>
            <p:spPr>
              <a:xfrm>
                <a:off x="98308" y="1070078"/>
                <a:ext cx="4095993" cy="31393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Batch cell + electrolyte recirculation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 err="1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Catalyst</a:t>
                </a:r>
                <a:r>
                  <a:rPr lang="it-IT" dirty="0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 Ag </a:t>
                </a:r>
                <a:r>
                  <a:rPr lang="it-IT" dirty="0" err="1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NPs</a:t>
                </a:r>
                <a:endPara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 err="1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Electrolyte</a:t>
                </a:r>
                <a:r>
                  <a:rPr lang="it-IT" dirty="0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0.1M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rgbClr val="00284B"/>
                        </a:solidFill>
                        <a:latin typeface="Cambria Math" panose="02040503050406030204" pitchFamily="18" charset="0"/>
                      </a:rPr>
                      <m:t>𝐾𝐻𝐶</m:t>
                    </m:r>
                    <m:sSub>
                      <m:sSubPr>
                        <m:ctrlP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it-IT" b="0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en-GB" baseline="-25000" dirty="0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GB" dirty="0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1.2 cm  ;  L</a:t>
                </a:r>
                <a:r>
                  <a:rPr lang="en-GB" baseline="-25000" dirty="0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dirty="0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=0.5 cm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err="1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Nafion</a:t>
                </a:r>
                <a:r>
                  <a:rPr lang="en-GB" dirty="0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membrane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15D9909-4468-50CE-0ED1-DC64885D6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08" y="1070078"/>
                <a:ext cx="4095993" cy="3139321"/>
              </a:xfrm>
              <a:prstGeom prst="rect">
                <a:avLst/>
              </a:prstGeom>
              <a:blipFill>
                <a:blip r:embed="rId3"/>
                <a:stretch>
                  <a:fillRect l="-893" t="-1165" r="-8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B9C08C63-3665-DCE0-1B0C-3DAD01503CA2}"/>
              </a:ext>
            </a:extLst>
          </p:cNvPr>
          <p:cNvSpPr txBox="1"/>
          <p:nvPr/>
        </p:nvSpPr>
        <p:spPr>
          <a:xfrm>
            <a:off x="5662503" y="470256"/>
            <a:ext cx="228189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400" b="1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it-IT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400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it-IT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recorded</a:t>
            </a:r>
            <a:r>
              <a:rPr lang="it-IT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1400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it-IT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Voltage </a:t>
            </a:r>
            <a:r>
              <a:rPr lang="it-IT" sz="1400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applied</a:t>
            </a:r>
            <a:r>
              <a:rPr lang="it-IT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1400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normalized</a:t>
            </a:r>
            <a:r>
              <a:rPr lang="it-IT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it-IT" sz="1400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catalyst</a:t>
            </a:r>
            <a:r>
              <a:rPr lang="it-IT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r>
              <a:rPr lang="it-IT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area</a:t>
            </a:r>
            <a:endParaRPr lang="en-GB" sz="1400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F37C4CBF-F9AD-9673-2BC6-AD67F5F4F5E4}"/>
              </a:ext>
            </a:extLst>
          </p:cNvPr>
          <p:cNvSpPr txBox="1"/>
          <p:nvPr/>
        </p:nvSpPr>
        <p:spPr>
          <a:xfrm>
            <a:off x="5662503" y="3855998"/>
            <a:ext cx="228189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400" b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it-IT" sz="140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Figure of merit to determine the selectivity towards the production of the product of interest</a:t>
            </a:r>
            <a:endParaRPr lang="en-GB" sz="140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C1745BF9-29F4-56BF-F42D-B744023985C6}"/>
              </a:ext>
            </a:extLst>
          </p:cNvPr>
          <p:cNvSpPr/>
          <p:nvPr/>
        </p:nvSpPr>
        <p:spPr>
          <a:xfrm>
            <a:off x="5663799" y="189236"/>
            <a:ext cx="6355335" cy="3168635"/>
          </a:xfrm>
          <a:prstGeom prst="roundRect">
            <a:avLst/>
          </a:prstGeom>
          <a:noFill/>
          <a:ln w="31750" cap="flat" cmpd="sng" algn="ctr">
            <a:gradFill>
              <a:gsLst>
                <a:gs pos="0">
                  <a:srgbClr val="1C1CFD"/>
                </a:gs>
                <a:gs pos="100000">
                  <a:srgbClr val="C00000"/>
                </a:gs>
              </a:gsLst>
              <a:lin ang="5400000" scaled="1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EC95C13C-71FB-428B-7C39-DB1BAE668801}"/>
              </a:ext>
            </a:extLst>
          </p:cNvPr>
          <p:cNvSpPr/>
          <p:nvPr/>
        </p:nvSpPr>
        <p:spPr>
          <a:xfrm>
            <a:off x="5663798" y="3487013"/>
            <a:ext cx="6355335" cy="3166182"/>
          </a:xfrm>
          <a:prstGeom prst="roundRect">
            <a:avLst/>
          </a:prstGeom>
          <a:noFill/>
          <a:ln w="31750" cap="flat" cmpd="sng" algn="ctr">
            <a:gradFill>
              <a:gsLst>
                <a:gs pos="0">
                  <a:srgbClr val="C00000"/>
                </a:gs>
                <a:gs pos="100000">
                  <a:srgbClr val="1C1CFD"/>
                </a:gs>
              </a:gsLst>
              <a:lin ang="5400000" scaled="1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79BF3C35-BF63-6465-4DA5-EEE876094A65}"/>
                  </a:ext>
                </a:extLst>
              </p:cNvPr>
              <p:cNvSpPr txBox="1"/>
              <p:nvPr/>
            </p:nvSpPr>
            <p:spPr>
              <a:xfrm>
                <a:off x="2552403" y="6030339"/>
                <a:ext cx="510059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0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</a:rPr>
                        <m:t>𝐾𝐻𝐶</m:t>
                      </m:r>
                      <m:sSub>
                        <m:sSubPr>
                          <m:ctrlPr>
                            <a:rPr lang="it-IT" sz="10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0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it-IT" sz="10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sz="1000"/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79BF3C35-BF63-6465-4DA5-EEE876094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403" y="6030339"/>
                <a:ext cx="510059" cy="246221"/>
              </a:xfrm>
              <a:prstGeom prst="rect">
                <a:avLst/>
              </a:prstGeom>
              <a:blipFill>
                <a:blip r:embed="rId7"/>
                <a:stretch>
                  <a:fillRect r="-2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B78C9B4-3974-E3CC-78F4-A25CD4EFD147}"/>
                  </a:ext>
                </a:extLst>
              </p:cNvPr>
              <p:cNvSpPr txBox="1"/>
              <p:nvPr/>
            </p:nvSpPr>
            <p:spPr>
              <a:xfrm>
                <a:off x="3265145" y="6041372"/>
                <a:ext cx="510059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000" b="0" i="1" smtClean="0">
                          <a:solidFill>
                            <a:srgbClr val="FDAC0B"/>
                          </a:solidFill>
                          <a:latin typeface="Cambria Math" panose="02040503050406030204" pitchFamily="18" charset="0"/>
                        </a:rPr>
                        <m:t>𝐾𝐻𝐶</m:t>
                      </m:r>
                      <m:sSub>
                        <m:sSubPr>
                          <m:ctrlPr>
                            <a:rPr lang="it-IT" sz="10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0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it-IT" sz="10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sz="1000">
                  <a:solidFill>
                    <a:srgbClr val="FDAC0B"/>
                  </a:solidFill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B78C9B4-3974-E3CC-78F4-A25CD4EFD1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5145" y="6041372"/>
                <a:ext cx="510059" cy="246221"/>
              </a:xfrm>
              <a:prstGeom prst="rect">
                <a:avLst/>
              </a:prstGeom>
              <a:blipFill>
                <a:blip r:embed="rId8"/>
                <a:stretch>
                  <a:fillRect r="-2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magine 18" descr="Immagine che contiene testo, diagramma, schermata, design&#10;&#10;Descrizione generata automaticamente">
            <a:extLst>
              <a:ext uri="{FF2B5EF4-FFF2-40B4-BE49-F238E27FC236}">
                <a16:creationId xmlns:a16="http://schemas.microsoft.com/office/drawing/2014/main" id="{4D0603DE-0138-248A-4F0D-200B2B105CC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0" y="3591105"/>
            <a:ext cx="5054264" cy="313932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9D94CD4E-5605-D597-9526-B69330F08C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758" y="333553"/>
            <a:ext cx="3840000" cy="2880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606F6CC7-027A-FA1C-17EF-85910FB2BA1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758" y="3670223"/>
            <a:ext cx="3840000" cy="2880000"/>
          </a:xfrm>
          <a:prstGeom prst="rect">
            <a:avLst/>
          </a:prstGeom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BD2D2471-A991-5189-D430-7A07B4CD455C}"/>
              </a:ext>
            </a:extLst>
          </p:cNvPr>
          <p:cNvSpPr/>
          <p:nvPr/>
        </p:nvSpPr>
        <p:spPr>
          <a:xfrm>
            <a:off x="0" y="723579"/>
            <a:ext cx="5662503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E3E9E06D-6A67-CAC9-83A2-FA34DBAC5AAD}"/>
              </a:ext>
            </a:extLst>
          </p:cNvPr>
          <p:cNvSpPr/>
          <p:nvPr/>
        </p:nvSpPr>
        <p:spPr>
          <a:xfrm>
            <a:off x="12019133" y="723579"/>
            <a:ext cx="172867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81617DD-4561-4869-30DA-41FDBC76BEFB}"/>
              </a:ext>
            </a:extLst>
          </p:cNvPr>
          <p:cNvSpPr txBox="1"/>
          <p:nvPr/>
        </p:nvSpPr>
        <p:spPr>
          <a:xfrm>
            <a:off x="24461" y="6582852"/>
            <a:ext cx="23519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i="1" dirty="0"/>
              <a:t>Agliuzza et al, J. </a:t>
            </a:r>
            <a:r>
              <a:rPr lang="it-IT" sz="1100" i="1" dirty="0" err="1"/>
              <a:t>Phys</a:t>
            </a:r>
            <a:r>
              <a:rPr lang="it-IT" sz="1100" i="1" dirty="0"/>
              <a:t>. Energy  (2024)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4776006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BB181F3-5850-C82A-AC6A-4F4BAAEF8096}"/>
              </a:ext>
            </a:extLst>
          </p:cNvPr>
          <p:cNvSpPr txBox="1"/>
          <p:nvPr/>
        </p:nvSpPr>
        <p:spPr>
          <a:xfrm>
            <a:off x="0" y="-4248"/>
            <a:ext cx="7455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Results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#0: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Cathode-Height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dependancy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pic>
        <p:nvPicPr>
          <p:cNvPr id="11" name="Immagine 10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5A39C39E-6DD7-B1AA-62F3-1371A12E0E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52" y="1728158"/>
            <a:ext cx="5040956" cy="376686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34C5651-06C2-A9C5-4141-6C746529F8DC}"/>
              </a:ext>
            </a:extLst>
          </p:cNvPr>
          <p:cNvSpPr txBox="1"/>
          <p:nvPr/>
        </p:nvSpPr>
        <p:spPr>
          <a:xfrm>
            <a:off x="6901344" y="2303195"/>
            <a:ext cx="4396576" cy="368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y-dependancy can be safely ignored.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CE3D3CD-D717-7AED-30AF-0A4A1C400A53}"/>
              </a:ext>
            </a:extLst>
          </p:cNvPr>
          <p:cNvSpPr txBox="1"/>
          <p:nvPr/>
        </p:nvSpPr>
        <p:spPr>
          <a:xfrm>
            <a:off x="6901344" y="4650155"/>
            <a:ext cx="43965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data are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reported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across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height</a:t>
            </a:r>
            <a:r>
              <a:rPr lang="it-IT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6688A7F6-7571-4123-4DE4-10E6A2F248A5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9099632" y="2672080"/>
            <a:ext cx="0" cy="1849120"/>
          </a:xfrm>
          <a:prstGeom prst="straightConnector1">
            <a:avLst/>
          </a:prstGeom>
          <a:ln>
            <a:solidFill>
              <a:srgbClr val="00284B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Rettangolo 4">
            <a:extLst>
              <a:ext uri="{FF2B5EF4-FFF2-40B4-BE49-F238E27FC236}">
                <a16:creationId xmlns:a16="http://schemas.microsoft.com/office/drawing/2014/main" id="{02B4C845-F86A-D175-1160-B8EBCCA367C8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526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BB181F3-5850-C82A-AC6A-4F4BAAEF8096}"/>
              </a:ext>
            </a:extLst>
          </p:cNvPr>
          <p:cNvSpPr txBox="1"/>
          <p:nvPr/>
        </p:nvSpPr>
        <p:spPr>
          <a:xfrm>
            <a:off x="0" y="-4248"/>
            <a:ext cx="7870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>
                <a:solidFill>
                  <a:srgbClr val="00284B"/>
                </a:solidFill>
                <a:latin typeface="+mj-lt"/>
              </a:rPr>
              <a:t>Results #2: inflow velocity u</a:t>
            </a:r>
            <a:r>
              <a:rPr lang="it-IT" sz="3600" b="1" baseline="-25000">
                <a:solidFill>
                  <a:srgbClr val="00284B"/>
                </a:solidFill>
                <a:latin typeface="+mj-lt"/>
              </a:rPr>
              <a:t>0  </a:t>
            </a:r>
            <a:r>
              <a:rPr lang="it-IT" sz="3600" b="1">
                <a:solidFill>
                  <a:srgbClr val="00284B"/>
                </a:solidFill>
                <a:latin typeface="+mj-lt"/>
              </a:rPr>
              <a:t>@ L=0.25 cm</a:t>
            </a:r>
            <a:endParaRPr lang="en-GB" sz="3600" b="1">
              <a:solidFill>
                <a:srgbClr val="00284B"/>
              </a:solidFill>
              <a:latin typeface="+mj-lt"/>
            </a:endParaRPr>
          </a:p>
          <a:p>
            <a:endParaRPr lang="en-GB" sz="3600" b="1">
              <a:solidFill>
                <a:srgbClr val="00284B"/>
              </a:solidFill>
              <a:latin typeface="+mj-lt"/>
            </a:endParaRPr>
          </a:p>
        </p:txBody>
      </p:sp>
      <p:pic>
        <p:nvPicPr>
          <p:cNvPr id="7" name="Immagine 6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2C70B907-2FF9-DD9B-307A-9EC6BAC3D0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254" y="1745292"/>
            <a:ext cx="5852172" cy="438912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B408C9C-C042-B851-F77F-82D859407200}"/>
              </a:ext>
            </a:extLst>
          </p:cNvPr>
          <p:cNvSpPr txBox="1"/>
          <p:nvPr/>
        </p:nvSpPr>
        <p:spPr>
          <a:xfrm>
            <a:off x="6901344" y="2303195"/>
            <a:ext cx="439657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Dependancy on flow velocity is more pronounced on higher voltages. The reason is related to the fact that higher CO</a:t>
            </a:r>
            <a:r>
              <a:rPr lang="it-IT" baseline="-2500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it-IT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 rates is more impactful when there are higher rates of carbon dioxide comsuption.</a:t>
            </a:r>
          </a:p>
        </p:txBody>
      </p:sp>
      <p:pic>
        <p:nvPicPr>
          <p:cNvPr id="8" name="Immagine 7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7FBD364F-9DC9-DC79-816F-CAE9FFF465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72" y="1745291"/>
            <a:ext cx="5852172" cy="4389129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E1E369E4-8453-8DF1-5050-9C271B78CA8B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40724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magine 32" descr="Immagine che contiene linea, testo, Diagramma, diagramma&#10;&#10;Descrizione generata automaticamente">
            <a:extLst>
              <a:ext uri="{FF2B5EF4-FFF2-40B4-BE49-F238E27FC236}">
                <a16:creationId xmlns:a16="http://schemas.microsoft.com/office/drawing/2014/main" id="{046B3922-EDEC-7004-948C-8C00F75F30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65" y="539025"/>
            <a:ext cx="4320000" cy="3240000"/>
          </a:xfrm>
          <a:prstGeom prst="rect">
            <a:avLst/>
          </a:prstGeom>
        </p:spPr>
      </p:pic>
      <p:pic>
        <p:nvPicPr>
          <p:cNvPr id="35" name="Immagine 34" descr="Immagine che contiene linea, Diagramma, diagramma, testo&#10;&#10;Descrizione generata automaticamente">
            <a:extLst>
              <a:ext uri="{FF2B5EF4-FFF2-40B4-BE49-F238E27FC236}">
                <a16:creationId xmlns:a16="http://schemas.microsoft.com/office/drawing/2014/main" id="{7D84A309-E779-8C04-0018-9D21090E7A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04" y="3618000"/>
            <a:ext cx="4320000" cy="324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BB181F3-5850-C82A-AC6A-4F4BAAEF8096}"/>
              </a:ext>
            </a:extLst>
          </p:cNvPr>
          <p:cNvSpPr txBox="1"/>
          <p:nvPr/>
        </p:nvSpPr>
        <p:spPr>
          <a:xfrm>
            <a:off x="0" y="-4248"/>
            <a:ext cx="9961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Results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#3: L=0.25 cm ,  u</a:t>
            </a:r>
            <a:r>
              <a:rPr lang="it-IT" sz="3600" b="1" baseline="-25000" dirty="0">
                <a:solidFill>
                  <a:srgbClr val="00284B"/>
                </a:solidFill>
                <a:latin typeface="+mj-lt"/>
              </a:rPr>
              <a:t>0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=0.067 m/s   @ V= 3 V , 4 V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153CB793-095D-D438-6009-A60A48ABEA68}"/>
              </a:ext>
            </a:extLst>
          </p:cNvPr>
          <p:cNvGrpSpPr/>
          <p:nvPr/>
        </p:nvGrpSpPr>
        <p:grpSpPr>
          <a:xfrm>
            <a:off x="1442180" y="2312808"/>
            <a:ext cx="716776" cy="400110"/>
            <a:chOff x="1442180" y="2312808"/>
            <a:chExt cx="716776" cy="400110"/>
          </a:xfrm>
        </p:grpSpPr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22D67A51-F1B5-4BAF-8F52-9C58AF945C38}"/>
                </a:ext>
              </a:extLst>
            </p:cNvPr>
            <p:cNvSpPr txBox="1"/>
            <p:nvPr/>
          </p:nvSpPr>
          <p:spPr>
            <a:xfrm>
              <a:off x="1442180" y="2312808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>
                  <a:latin typeface="+mj-lt"/>
                </a:rPr>
                <a:t>bulk</a:t>
              </a:r>
              <a:endParaRPr lang="en-GB" sz="2000" b="1">
                <a:latin typeface="+mj-lt"/>
              </a:endParaRPr>
            </a:p>
          </p:txBody>
        </p:sp>
        <p:cxnSp>
          <p:nvCxnSpPr>
            <p:cNvPr id="16" name="Connettore 2 15">
              <a:extLst>
                <a:ext uri="{FF2B5EF4-FFF2-40B4-BE49-F238E27FC236}">
                  <a16:creationId xmlns:a16="http://schemas.microsoft.com/office/drawing/2014/main" id="{2DBA2D04-4584-778C-1587-C40372A57F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2095" y="2712918"/>
              <a:ext cx="53686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" name="Gruppo 2">
            <a:extLst>
              <a:ext uri="{FF2B5EF4-FFF2-40B4-BE49-F238E27FC236}">
                <a16:creationId xmlns:a16="http://schemas.microsoft.com/office/drawing/2014/main" id="{C8F30B5C-37E9-3455-8482-CB068A20D809}"/>
              </a:ext>
            </a:extLst>
          </p:cNvPr>
          <p:cNvGrpSpPr/>
          <p:nvPr/>
        </p:nvGrpSpPr>
        <p:grpSpPr>
          <a:xfrm>
            <a:off x="3784824" y="1318055"/>
            <a:ext cx="1008418" cy="410085"/>
            <a:chOff x="3784824" y="1318055"/>
            <a:chExt cx="1008418" cy="410085"/>
          </a:xfrm>
        </p:grpSpPr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0F9EE7F3-5D37-3101-956C-55A231A0A147}"/>
                </a:ext>
              </a:extLst>
            </p:cNvPr>
            <p:cNvSpPr txBox="1"/>
            <p:nvPr/>
          </p:nvSpPr>
          <p:spPr>
            <a:xfrm>
              <a:off x="3784824" y="1318055"/>
              <a:ext cx="10084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 dirty="0" err="1">
                  <a:latin typeface="+mj-lt"/>
                </a:rPr>
                <a:t>cathode</a:t>
              </a:r>
              <a:endParaRPr lang="en-GB" sz="2000" b="1" dirty="0">
                <a:latin typeface="+mj-lt"/>
              </a:endParaRPr>
            </a:p>
          </p:txBody>
        </p: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5644AC80-1871-F64B-708A-471265AC38B4}"/>
                </a:ext>
              </a:extLst>
            </p:cNvPr>
            <p:cNvCxnSpPr>
              <a:cxnSpLocks/>
            </p:cNvCxnSpPr>
            <p:nvPr/>
          </p:nvCxnSpPr>
          <p:spPr>
            <a:xfrm>
              <a:off x="4289033" y="1728140"/>
              <a:ext cx="41135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" name="Gruppo 6">
            <a:extLst>
              <a:ext uri="{FF2B5EF4-FFF2-40B4-BE49-F238E27FC236}">
                <a16:creationId xmlns:a16="http://schemas.microsoft.com/office/drawing/2014/main" id="{7EBA1B53-45DF-AEFE-DD05-E034624E694D}"/>
              </a:ext>
            </a:extLst>
          </p:cNvPr>
          <p:cNvGrpSpPr/>
          <p:nvPr/>
        </p:nvGrpSpPr>
        <p:grpSpPr>
          <a:xfrm>
            <a:off x="1442180" y="5449749"/>
            <a:ext cx="716776" cy="400110"/>
            <a:chOff x="1442180" y="2312808"/>
            <a:chExt cx="716776" cy="400110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E04E8E00-1C17-8E5A-E25B-B06D7FA16BF5}"/>
                </a:ext>
              </a:extLst>
            </p:cNvPr>
            <p:cNvSpPr txBox="1"/>
            <p:nvPr/>
          </p:nvSpPr>
          <p:spPr>
            <a:xfrm>
              <a:off x="1442180" y="2312808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>
                  <a:latin typeface="+mj-lt"/>
                </a:rPr>
                <a:t>bulk</a:t>
              </a:r>
              <a:endParaRPr lang="en-GB" sz="2000" b="1">
                <a:latin typeface="+mj-lt"/>
              </a:endParaRPr>
            </a:p>
          </p:txBody>
        </p:sp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3936E861-3DAA-342C-629D-4652A47CDB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2095" y="2712918"/>
              <a:ext cx="53686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59A58851-58F0-473D-E949-051B1CA0FC1C}"/>
              </a:ext>
            </a:extLst>
          </p:cNvPr>
          <p:cNvGrpSpPr/>
          <p:nvPr/>
        </p:nvGrpSpPr>
        <p:grpSpPr>
          <a:xfrm>
            <a:off x="3749823" y="4614387"/>
            <a:ext cx="1008418" cy="410085"/>
            <a:chOff x="3784824" y="1318055"/>
            <a:chExt cx="1008418" cy="410085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5F42BA82-40FA-CE75-946C-B2A3379AFCD1}"/>
                </a:ext>
              </a:extLst>
            </p:cNvPr>
            <p:cNvSpPr txBox="1"/>
            <p:nvPr/>
          </p:nvSpPr>
          <p:spPr>
            <a:xfrm>
              <a:off x="3784824" y="1318055"/>
              <a:ext cx="10084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>
                  <a:latin typeface="+mj-lt"/>
                </a:rPr>
                <a:t>cathode</a:t>
              </a:r>
              <a:endParaRPr lang="en-GB" sz="2000" b="1">
                <a:latin typeface="+mj-lt"/>
              </a:endParaRP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7EEDD504-A49A-1350-D2E6-9F457FA7751B}"/>
                </a:ext>
              </a:extLst>
            </p:cNvPr>
            <p:cNvCxnSpPr>
              <a:cxnSpLocks/>
            </p:cNvCxnSpPr>
            <p:nvPr/>
          </p:nvCxnSpPr>
          <p:spPr>
            <a:xfrm>
              <a:off x="4289033" y="1728140"/>
              <a:ext cx="41135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7" name="Immagine 36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8DB5F777-7F2B-0FA7-E813-5226BBF469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388" y="539024"/>
            <a:ext cx="4320000" cy="3240000"/>
          </a:xfrm>
          <a:prstGeom prst="rect">
            <a:avLst/>
          </a:prstGeom>
        </p:spPr>
      </p:pic>
      <p:grpSp>
        <p:nvGrpSpPr>
          <p:cNvPr id="20" name="Gruppo 19">
            <a:extLst>
              <a:ext uri="{FF2B5EF4-FFF2-40B4-BE49-F238E27FC236}">
                <a16:creationId xmlns:a16="http://schemas.microsoft.com/office/drawing/2014/main" id="{B6AACE84-E38B-9B1A-7425-9606357D0231}"/>
              </a:ext>
            </a:extLst>
          </p:cNvPr>
          <p:cNvGrpSpPr/>
          <p:nvPr/>
        </p:nvGrpSpPr>
        <p:grpSpPr>
          <a:xfrm>
            <a:off x="10130990" y="2169000"/>
            <a:ext cx="1008418" cy="410085"/>
            <a:chOff x="3784824" y="1318055"/>
            <a:chExt cx="1008418" cy="410085"/>
          </a:xfrm>
        </p:grpSpPr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8F472C5E-E364-15D9-7121-FF147B1C7256}"/>
                </a:ext>
              </a:extLst>
            </p:cNvPr>
            <p:cNvSpPr txBox="1"/>
            <p:nvPr/>
          </p:nvSpPr>
          <p:spPr>
            <a:xfrm>
              <a:off x="3784824" y="1318055"/>
              <a:ext cx="10084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>
                  <a:latin typeface="+mj-lt"/>
                </a:rPr>
                <a:t>cathode</a:t>
              </a:r>
              <a:endParaRPr lang="en-GB" sz="2000" b="1">
                <a:latin typeface="+mj-lt"/>
              </a:endParaRPr>
            </a:p>
          </p:txBody>
        </p:sp>
        <p:cxnSp>
          <p:nvCxnSpPr>
            <p:cNvPr id="22" name="Connettore 2 21">
              <a:extLst>
                <a:ext uri="{FF2B5EF4-FFF2-40B4-BE49-F238E27FC236}">
                  <a16:creationId xmlns:a16="http://schemas.microsoft.com/office/drawing/2014/main" id="{8DFB6E18-5D47-B7B1-241D-78B95B496103}"/>
                </a:ext>
              </a:extLst>
            </p:cNvPr>
            <p:cNvCxnSpPr>
              <a:cxnSpLocks/>
            </p:cNvCxnSpPr>
            <p:nvPr/>
          </p:nvCxnSpPr>
          <p:spPr>
            <a:xfrm>
              <a:off x="4289033" y="1728140"/>
              <a:ext cx="41135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3AA7EC18-AEE9-6E89-F602-0EF6821422C3}"/>
              </a:ext>
            </a:extLst>
          </p:cNvPr>
          <p:cNvGrpSpPr/>
          <p:nvPr/>
        </p:nvGrpSpPr>
        <p:grpSpPr>
          <a:xfrm>
            <a:off x="7680809" y="2312808"/>
            <a:ext cx="716776" cy="400110"/>
            <a:chOff x="1442180" y="2312808"/>
            <a:chExt cx="716776" cy="400110"/>
          </a:xfrm>
        </p:grpSpPr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A8CAEE96-0ABB-773E-9E4E-C514B827AB9B}"/>
                </a:ext>
              </a:extLst>
            </p:cNvPr>
            <p:cNvSpPr txBox="1"/>
            <p:nvPr/>
          </p:nvSpPr>
          <p:spPr>
            <a:xfrm>
              <a:off x="1442180" y="2312808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>
                  <a:latin typeface="+mj-lt"/>
                </a:rPr>
                <a:t>bulk</a:t>
              </a:r>
              <a:endParaRPr lang="en-GB" sz="2000" b="1">
                <a:latin typeface="+mj-lt"/>
              </a:endParaRPr>
            </a:p>
          </p:txBody>
        </p:sp>
        <p:cxnSp>
          <p:nvCxnSpPr>
            <p:cNvPr id="28" name="Connettore 2 27">
              <a:extLst>
                <a:ext uri="{FF2B5EF4-FFF2-40B4-BE49-F238E27FC236}">
                  <a16:creationId xmlns:a16="http://schemas.microsoft.com/office/drawing/2014/main" id="{E8DE8BB7-0114-4935-C441-EB85522EFC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2095" y="2712918"/>
              <a:ext cx="53686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9" name="Immagine 38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10AD5E71-106D-59B2-1F4B-D988FE50DC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388" y="3618000"/>
            <a:ext cx="4320000" cy="3240000"/>
          </a:xfrm>
          <a:prstGeom prst="rect">
            <a:avLst/>
          </a:prstGeom>
        </p:spPr>
      </p:pic>
      <p:grpSp>
        <p:nvGrpSpPr>
          <p:cNvPr id="23" name="Gruppo 22">
            <a:extLst>
              <a:ext uri="{FF2B5EF4-FFF2-40B4-BE49-F238E27FC236}">
                <a16:creationId xmlns:a16="http://schemas.microsoft.com/office/drawing/2014/main" id="{2D3A4AEB-DFF7-F192-992E-A5770F725D0D}"/>
              </a:ext>
            </a:extLst>
          </p:cNvPr>
          <p:cNvGrpSpPr/>
          <p:nvPr/>
        </p:nvGrpSpPr>
        <p:grpSpPr>
          <a:xfrm>
            <a:off x="10060472" y="4524206"/>
            <a:ext cx="1008418" cy="410085"/>
            <a:chOff x="3784824" y="1318055"/>
            <a:chExt cx="1008418" cy="410085"/>
          </a:xfrm>
        </p:grpSpPr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7C018C6A-D713-ACFD-A0D9-5F8117D23C37}"/>
                </a:ext>
              </a:extLst>
            </p:cNvPr>
            <p:cNvSpPr txBox="1"/>
            <p:nvPr/>
          </p:nvSpPr>
          <p:spPr>
            <a:xfrm>
              <a:off x="3784824" y="1318055"/>
              <a:ext cx="10084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>
                  <a:latin typeface="+mj-lt"/>
                </a:rPr>
                <a:t>cathode</a:t>
              </a:r>
              <a:endParaRPr lang="en-GB" sz="2000" b="1">
                <a:latin typeface="+mj-lt"/>
              </a:endParaRPr>
            </a:p>
          </p:txBody>
        </p:sp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46EF129D-B23F-28F4-7557-9468C4F2B45F}"/>
                </a:ext>
              </a:extLst>
            </p:cNvPr>
            <p:cNvCxnSpPr>
              <a:cxnSpLocks/>
            </p:cNvCxnSpPr>
            <p:nvPr/>
          </p:nvCxnSpPr>
          <p:spPr>
            <a:xfrm>
              <a:off x="4289033" y="1728140"/>
              <a:ext cx="41135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0555AF65-1C4A-9E11-D42C-F1615D74DF63}"/>
              </a:ext>
            </a:extLst>
          </p:cNvPr>
          <p:cNvGrpSpPr/>
          <p:nvPr/>
        </p:nvGrpSpPr>
        <p:grpSpPr>
          <a:xfrm>
            <a:off x="7680809" y="5449749"/>
            <a:ext cx="716776" cy="400110"/>
            <a:chOff x="1442180" y="2312808"/>
            <a:chExt cx="716776" cy="400110"/>
          </a:xfrm>
        </p:grpSpPr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D6CD2DE3-045C-70AB-9465-1909439C762E}"/>
                </a:ext>
              </a:extLst>
            </p:cNvPr>
            <p:cNvSpPr txBox="1"/>
            <p:nvPr/>
          </p:nvSpPr>
          <p:spPr>
            <a:xfrm>
              <a:off x="1442180" y="2312808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>
                  <a:latin typeface="+mj-lt"/>
                </a:rPr>
                <a:t>bulk</a:t>
              </a:r>
              <a:endParaRPr lang="en-GB" sz="2000" b="1">
                <a:latin typeface="+mj-lt"/>
              </a:endParaRPr>
            </a:p>
          </p:txBody>
        </p:sp>
        <p:cxnSp>
          <p:nvCxnSpPr>
            <p:cNvPr id="31" name="Connettore 2 30">
              <a:extLst>
                <a:ext uri="{FF2B5EF4-FFF2-40B4-BE49-F238E27FC236}">
                  <a16:creationId xmlns:a16="http://schemas.microsoft.com/office/drawing/2014/main" id="{BF9DDF93-8ED4-15D6-66D2-89A7776D0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2095" y="2712918"/>
              <a:ext cx="53686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4313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AD7A99CF-A63A-0FEE-D32F-7A98472FFC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608" y="1797910"/>
            <a:ext cx="5852172" cy="438912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BB181F3-5850-C82A-AC6A-4F4BAAEF8096}"/>
              </a:ext>
            </a:extLst>
          </p:cNvPr>
          <p:cNvSpPr txBox="1"/>
          <p:nvPr/>
        </p:nvSpPr>
        <p:spPr>
          <a:xfrm>
            <a:off x="0" y="-4248"/>
            <a:ext cx="7870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Results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#2: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inflow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velocity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u</a:t>
            </a:r>
            <a:r>
              <a:rPr lang="it-IT" sz="3600" b="1" baseline="-25000" dirty="0">
                <a:solidFill>
                  <a:srgbClr val="00284B"/>
                </a:solidFill>
                <a:latin typeface="+mj-lt"/>
              </a:rPr>
              <a:t>0  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@ L=0.25 cm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  <a:p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D8D0AA0F-9996-5071-F46C-8D6E1DD215B8}"/>
              </a:ext>
            </a:extLst>
          </p:cNvPr>
          <p:cNvCxnSpPr/>
          <p:nvPr/>
        </p:nvCxnSpPr>
        <p:spPr>
          <a:xfrm>
            <a:off x="6084498" y="845389"/>
            <a:ext cx="0" cy="6012611"/>
          </a:xfrm>
          <a:prstGeom prst="line">
            <a:avLst/>
          </a:prstGeom>
          <a:ln w="19050">
            <a:solidFill>
              <a:srgbClr val="0028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CA08ED46-2AC9-B65D-EEC9-C6049878CDAD}"/>
                  </a:ext>
                </a:extLst>
              </p:cNvPr>
              <p:cNvSpPr txBox="1"/>
              <p:nvPr/>
            </p:nvSpPr>
            <p:spPr>
              <a:xfrm>
                <a:off x="7601029" y="5355582"/>
                <a:ext cx="174137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it-IT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𝑎𝑠h𝑒𝑑</m:t>
                      </m:r>
                      <m:r>
                        <a:rPr lang="it-IT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𝑙𝑖𝑛𝑒</m:t>
                      </m:r>
                      <m:r>
                        <a:rPr lang="it-IT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it-IT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it-IT" sz="1400" b="0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it-IT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CA08ED46-2AC9-B65D-EEC9-C6049878CD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1029" y="5355582"/>
                <a:ext cx="1741378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07C69492-5AB5-0486-5D38-DB11F3863E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0" y="1797909"/>
            <a:ext cx="5852172" cy="4389129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1B2C799C-53F6-AC4E-CC3E-2FC0D9189AE1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78009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 descr="Immagine che contiene linea, Diagramma, diagramma&#10;&#10;Descrizione generata automaticamente">
            <a:extLst>
              <a:ext uri="{FF2B5EF4-FFF2-40B4-BE49-F238E27FC236}">
                <a16:creationId xmlns:a16="http://schemas.microsoft.com/office/drawing/2014/main" id="{D7CFFA28-0BE3-CF60-0457-A9DC6A9DD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10" y="916250"/>
            <a:ext cx="3840000" cy="2880000"/>
          </a:xfrm>
          <a:prstGeom prst="rect">
            <a:avLst/>
          </a:prstGeom>
        </p:spPr>
      </p:pic>
      <p:pic>
        <p:nvPicPr>
          <p:cNvPr id="20" name="Immagine 19" descr="Immagine che contiene diagramma, linea, Diagramma&#10;&#10;Descrizione generata automaticamente">
            <a:extLst>
              <a:ext uri="{FF2B5EF4-FFF2-40B4-BE49-F238E27FC236}">
                <a16:creationId xmlns:a16="http://schemas.microsoft.com/office/drawing/2014/main" id="{72193A5D-6A18-01C8-29DF-EC8493CB11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76" y="3775942"/>
            <a:ext cx="3840000" cy="288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BB181F3-5850-C82A-AC6A-4F4BAAEF8096}"/>
              </a:ext>
            </a:extLst>
          </p:cNvPr>
          <p:cNvSpPr txBox="1"/>
          <p:nvPr/>
        </p:nvSpPr>
        <p:spPr>
          <a:xfrm>
            <a:off x="0" y="-4248"/>
            <a:ext cx="7281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Results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#4: L=0.25 cm ,  u</a:t>
            </a:r>
            <a:r>
              <a:rPr lang="it-IT" sz="3600" b="1" baseline="-25000" dirty="0">
                <a:solidFill>
                  <a:srgbClr val="00284B"/>
                </a:solidFill>
                <a:latin typeface="+mj-lt"/>
              </a:rPr>
              <a:t>0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=0.067 m/s   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F92E2BE5-9BA3-D504-A3E3-19546FC4DF15}"/>
              </a:ext>
            </a:extLst>
          </p:cNvPr>
          <p:cNvCxnSpPr>
            <a:cxnSpLocks/>
          </p:cNvCxnSpPr>
          <p:nvPr/>
        </p:nvCxnSpPr>
        <p:spPr>
          <a:xfrm>
            <a:off x="2444151" y="1276709"/>
            <a:ext cx="0" cy="5149970"/>
          </a:xfrm>
          <a:prstGeom prst="line">
            <a:avLst/>
          </a:prstGeom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E253E15C-3D18-7B15-EEA7-AF0911C7C6F0}"/>
              </a:ext>
            </a:extLst>
          </p:cNvPr>
          <p:cNvCxnSpPr>
            <a:cxnSpLocks/>
          </p:cNvCxnSpPr>
          <p:nvPr/>
        </p:nvCxnSpPr>
        <p:spPr>
          <a:xfrm>
            <a:off x="3812875" y="1276709"/>
            <a:ext cx="0" cy="5149970"/>
          </a:xfrm>
          <a:prstGeom prst="line">
            <a:avLst/>
          </a:prstGeom>
          <a:ln w="19050" cap="flat" cmpd="sng" algn="ctr">
            <a:solidFill>
              <a:srgbClr val="1517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302B79F-0BB1-1B53-2800-48A7B0DDFB24}"/>
              </a:ext>
            </a:extLst>
          </p:cNvPr>
          <p:cNvSpPr txBox="1"/>
          <p:nvPr/>
        </p:nvSpPr>
        <p:spPr>
          <a:xfrm>
            <a:off x="352087" y="3642362"/>
            <a:ext cx="2282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Onset of FE</a:t>
            </a:r>
            <a:r>
              <a:rPr lang="en-GB" sz="1400" b="1" baseline="-25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GB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FE</a:t>
            </a:r>
            <a:r>
              <a:rPr lang="en-GB" sz="1400" b="1" baseline="-25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H2</a:t>
            </a:r>
            <a:endParaRPr lang="en-GB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EE719A3-3205-2FAD-B3ED-2CE435FCA460}"/>
              </a:ext>
            </a:extLst>
          </p:cNvPr>
          <p:cNvSpPr txBox="1"/>
          <p:nvPr/>
        </p:nvSpPr>
        <p:spPr>
          <a:xfrm>
            <a:off x="3787790" y="3642363"/>
            <a:ext cx="2058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1517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Onset of FE</a:t>
            </a:r>
            <a:r>
              <a:rPr lang="en-GB" sz="1400" b="1" baseline="-25000">
                <a:solidFill>
                  <a:srgbClr val="1517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H2</a:t>
            </a:r>
            <a:r>
              <a:rPr lang="en-GB" sz="1400" b="1">
                <a:solidFill>
                  <a:srgbClr val="1517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&gt;FE</a:t>
            </a:r>
            <a:r>
              <a:rPr lang="en-GB" sz="1400" b="1" baseline="-25000">
                <a:solidFill>
                  <a:srgbClr val="1517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endParaRPr lang="en-GB" sz="1400" b="1">
              <a:solidFill>
                <a:srgbClr val="1517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619FBB86-1F1E-DF49-CB1A-92A1F6C9E0A7}"/>
              </a:ext>
            </a:extLst>
          </p:cNvPr>
          <p:cNvCxnSpPr/>
          <p:nvPr/>
        </p:nvCxnSpPr>
        <p:spPr>
          <a:xfrm>
            <a:off x="6084498" y="845389"/>
            <a:ext cx="0" cy="6012611"/>
          </a:xfrm>
          <a:prstGeom prst="line">
            <a:avLst/>
          </a:prstGeom>
          <a:ln w="19050">
            <a:solidFill>
              <a:srgbClr val="0028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4110E90-8465-EA19-47C8-E1D11D7C829A}"/>
              </a:ext>
            </a:extLst>
          </p:cNvPr>
          <p:cNvSpPr txBox="1"/>
          <p:nvPr/>
        </p:nvSpPr>
        <p:spPr>
          <a:xfrm>
            <a:off x="4728326" y="1276709"/>
            <a:ext cx="1293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>
                <a:solidFill>
                  <a:srgbClr val="00284B"/>
                </a:solidFill>
                <a:latin typeface="+mj-lt"/>
              </a:rPr>
              <a:t>@ x= x</a:t>
            </a:r>
            <a:r>
              <a:rPr lang="it-IT" sz="1800" b="1" baseline="-25000">
                <a:solidFill>
                  <a:srgbClr val="00284B"/>
                </a:solidFill>
                <a:latin typeface="+mj-lt"/>
              </a:rPr>
              <a:t>cathode</a:t>
            </a:r>
            <a:r>
              <a:rPr lang="it-IT" sz="1800" b="1">
                <a:solidFill>
                  <a:srgbClr val="00284B"/>
                </a:solidFill>
                <a:latin typeface="+mj-lt"/>
              </a:rPr>
              <a:t> </a:t>
            </a:r>
            <a:endParaRPr lang="en-GB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49F9D4D-1A7C-9D44-A3B4-7AD5BE119398}"/>
              </a:ext>
            </a:extLst>
          </p:cNvPr>
          <p:cNvSpPr txBox="1"/>
          <p:nvPr/>
        </p:nvSpPr>
        <p:spPr>
          <a:xfrm>
            <a:off x="6322644" y="1276709"/>
            <a:ext cx="22060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>
                <a:solidFill>
                  <a:srgbClr val="00284B"/>
                </a:solidFill>
                <a:latin typeface="+mj-lt"/>
              </a:rPr>
              <a:t>@ membrane surface </a:t>
            </a:r>
            <a:endParaRPr lang="en-GB"/>
          </a:p>
        </p:txBody>
      </p:sp>
      <p:pic>
        <p:nvPicPr>
          <p:cNvPr id="26" name="Immagine 25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A51B6B1B-1353-F6E3-BCD3-348619B027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555" y="2046015"/>
            <a:ext cx="4800001" cy="350047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AE2DD67C-A286-B7A8-F631-661B976CB897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0507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uppo 40">
            <a:extLst>
              <a:ext uri="{FF2B5EF4-FFF2-40B4-BE49-F238E27FC236}">
                <a16:creationId xmlns:a16="http://schemas.microsoft.com/office/drawing/2014/main" id="{168FF241-B84F-5E9F-0770-0AC0D4F584B3}"/>
              </a:ext>
            </a:extLst>
          </p:cNvPr>
          <p:cNvGrpSpPr/>
          <p:nvPr/>
        </p:nvGrpSpPr>
        <p:grpSpPr>
          <a:xfrm>
            <a:off x="5738550" y="869355"/>
            <a:ext cx="6400790" cy="4589770"/>
            <a:chOff x="5791211" y="1641518"/>
            <a:chExt cx="6400790" cy="4589770"/>
          </a:xfrm>
        </p:grpSpPr>
        <p:sp>
          <p:nvSpPr>
            <p:cNvPr id="42" name="Ovale 41">
              <a:extLst>
                <a:ext uri="{FF2B5EF4-FFF2-40B4-BE49-F238E27FC236}">
                  <a16:creationId xmlns:a16="http://schemas.microsoft.com/office/drawing/2014/main" id="{C22BB7E2-960C-6A0C-C5A6-7FE9B7807A35}"/>
                </a:ext>
              </a:extLst>
            </p:cNvPr>
            <p:cNvSpPr/>
            <p:nvPr/>
          </p:nvSpPr>
          <p:spPr>
            <a:xfrm>
              <a:off x="8096701" y="2403103"/>
              <a:ext cx="2544264" cy="2475405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1F8F8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Carbon </a:t>
              </a:r>
              <a:r>
                <a:rPr lang="it-IT" b="1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Neutral</a:t>
              </a:r>
              <a:r>
                <a:rPr lang="it-IT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it-IT" b="1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cycle</a:t>
              </a:r>
              <a:endParaRPr lang="it-IT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3" name="Gruppo 42">
              <a:extLst>
                <a:ext uri="{FF2B5EF4-FFF2-40B4-BE49-F238E27FC236}">
                  <a16:creationId xmlns:a16="http://schemas.microsoft.com/office/drawing/2014/main" id="{B2306CAE-38BB-A42C-6CB4-46EF756A5A95}"/>
                </a:ext>
              </a:extLst>
            </p:cNvPr>
            <p:cNvGrpSpPr/>
            <p:nvPr/>
          </p:nvGrpSpPr>
          <p:grpSpPr>
            <a:xfrm>
              <a:off x="5791211" y="1641518"/>
              <a:ext cx="6400790" cy="4589770"/>
              <a:chOff x="5716448" y="1491904"/>
              <a:chExt cx="6196629" cy="4414290"/>
            </a:xfrm>
          </p:grpSpPr>
          <p:graphicFrame>
            <p:nvGraphicFramePr>
              <p:cNvPr id="44" name="Diagramma 43">
                <a:extLst>
                  <a:ext uri="{FF2B5EF4-FFF2-40B4-BE49-F238E27FC236}">
                    <a16:creationId xmlns:a16="http://schemas.microsoft.com/office/drawing/2014/main" id="{7AF2629D-2D35-8620-74C2-D67DD3DE976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51416171"/>
                  </p:ext>
                </p:extLst>
              </p:nvPr>
            </p:nvGraphicFramePr>
            <p:xfrm>
              <a:off x="6362857" y="1674343"/>
              <a:ext cx="5550220" cy="350931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pic>
            <p:nvPicPr>
              <p:cNvPr id="45" name="Picture 4" descr="Frontiers | Challenges and Opportunities of Carbon Capture and Utilization:  Electrochemical Conversion of CO2 to Ethylene">
                <a:extLst>
                  <a:ext uri="{FF2B5EF4-FFF2-40B4-BE49-F238E27FC236}">
                    <a16:creationId xmlns:a16="http://schemas.microsoft.com/office/drawing/2014/main" id="{7E3149BA-5453-992F-9659-FAEA12F362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13" t="12609" r="37387" b="21407"/>
              <a:stretch/>
            </p:blipFill>
            <p:spPr bwMode="auto">
              <a:xfrm>
                <a:off x="7435682" y="3987657"/>
                <a:ext cx="1233864" cy="12790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4276617B-A0C4-EF43-0266-1CC34DDB93D6}"/>
                  </a:ext>
                </a:extLst>
              </p:cNvPr>
              <p:cNvSpPr txBox="1"/>
              <p:nvPr/>
            </p:nvSpPr>
            <p:spPr>
              <a:xfrm>
                <a:off x="8003271" y="5234649"/>
                <a:ext cx="894624" cy="2664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>
                    <a:solidFill>
                      <a:srgbClr val="00284B"/>
                    </a:solidFill>
                  </a:rPr>
                  <a:t>CO</a:t>
                </a:r>
                <a:r>
                  <a:rPr lang="it-IT" sz="1200" b="1" baseline="-25000">
                    <a:solidFill>
                      <a:srgbClr val="00284B"/>
                    </a:solidFill>
                  </a:rPr>
                  <a:t>2  </a:t>
                </a:r>
                <a:r>
                  <a:rPr lang="it-IT" sz="1200" b="1">
                    <a:solidFill>
                      <a:srgbClr val="00284B"/>
                    </a:solidFill>
                  </a:rPr>
                  <a:t>reactor</a:t>
                </a:r>
                <a:endParaRPr lang="en-GB" sz="1200" b="1">
                  <a:solidFill>
                    <a:srgbClr val="00284B"/>
                  </a:solidFill>
                </a:endParaRPr>
              </a:p>
            </p:txBody>
          </p:sp>
          <p:pic>
            <p:nvPicPr>
              <p:cNvPr id="47" name="Picture 10" descr="123 Manufacturing Sector Illustrations &amp; Clip Art - iStock">
                <a:extLst>
                  <a:ext uri="{FF2B5EF4-FFF2-40B4-BE49-F238E27FC236}">
                    <a16:creationId xmlns:a16="http://schemas.microsoft.com/office/drawing/2014/main" id="{A939B810-2E1E-5CA8-3863-803C52A1BF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834" t="68354" r="66969" b="8352"/>
              <a:stretch/>
            </p:blipFill>
            <p:spPr bwMode="auto">
              <a:xfrm>
                <a:off x="9704067" y="1674343"/>
                <a:ext cx="1293963" cy="10783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D40E82A2-106B-D115-47EE-39D415EE2541}"/>
                  </a:ext>
                </a:extLst>
              </p:cNvPr>
              <p:cNvSpPr txBox="1"/>
              <p:nvPr/>
            </p:nvSpPr>
            <p:spPr>
              <a:xfrm>
                <a:off x="10568289" y="3874523"/>
                <a:ext cx="1191095" cy="461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>
                    <a:solidFill>
                      <a:srgbClr val="00284B"/>
                    </a:solidFill>
                  </a:rPr>
                  <a:t>Emissions from </a:t>
                </a:r>
              </a:p>
              <a:p>
                <a:pPr algn="ctr"/>
                <a:r>
                  <a:rPr lang="it-IT" sz="1200" b="1">
                    <a:solidFill>
                      <a:srgbClr val="00284B"/>
                    </a:solidFill>
                  </a:rPr>
                  <a:t>combustion</a:t>
                </a:r>
                <a:endParaRPr lang="en-GB" sz="1200" b="1">
                  <a:solidFill>
                    <a:srgbClr val="00284B"/>
                  </a:solidFill>
                </a:endParaRPr>
              </a:p>
            </p:txBody>
          </p:sp>
          <p:sp>
            <p:nvSpPr>
              <p:cNvPr id="49" name="Bolla: nuvola 48">
                <a:extLst>
                  <a:ext uri="{FF2B5EF4-FFF2-40B4-BE49-F238E27FC236}">
                    <a16:creationId xmlns:a16="http://schemas.microsoft.com/office/drawing/2014/main" id="{899EC98E-8CC8-1822-22A9-518F3C148832}"/>
                  </a:ext>
                </a:extLst>
              </p:cNvPr>
              <p:cNvSpPr/>
              <p:nvPr/>
            </p:nvSpPr>
            <p:spPr>
              <a:xfrm>
                <a:off x="9704067" y="3980523"/>
                <a:ext cx="914399" cy="612649"/>
              </a:xfrm>
              <a:prstGeom prst="cloudCallo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/>
                  <a:t> CO</a:t>
                </a:r>
                <a:r>
                  <a:rPr lang="it-IT" baseline="-25000"/>
                  <a:t>2</a:t>
                </a:r>
                <a:endParaRPr lang="en-GB"/>
              </a:p>
            </p:txBody>
          </p:sp>
          <p:pic>
            <p:nvPicPr>
              <p:cNvPr id="50" name="Picture 12" descr="Anidride carbonica - Wikipedia">
                <a:extLst>
                  <a:ext uri="{FF2B5EF4-FFF2-40B4-BE49-F238E27FC236}">
                    <a16:creationId xmlns:a16="http://schemas.microsoft.com/office/drawing/2014/main" id="{B51462CA-AACC-3475-3F29-184FCA47DB3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7186" b="89222" l="8718" r="90769">
                            <a14:foregroundMark x1="75385" y1="7784" x2="74872" y2="7186"/>
                            <a14:foregroundMark x1="8718" y1="73653" x2="8718" y2="73653"/>
                            <a14:foregroundMark x1="90769" y1="22754" x2="90769" y2="22754"/>
                            <a14:foregroundMark x1="21026" y1="89222" x2="21026" y2="8922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81273" y="4459881"/>
                <a:ext cx="137193" cy="1174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12" descr="Anidride carbonica - Wikipedia">
                <a:extLst>
                  <a:ext uri="{FF2B5EF4-FFF2-40B4-BE49-F238E27FC236}">
                    <a16:creationId xmlns:a16="http://schemas.microsoft.com/office/drawing/2014/main" id="{BBA99E39-4CBC-0252-BB55-40942C05E68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7186" b="89222" l="8718" r="90769">
                            <a14:foregroundMark x1="75385" y1="7784" x2="74872" y2="7186"/>
                            <a14:foregroundMark x1="8718" y1="73653" x2="8718" y2="73653"/>
                            <a14:foregroundMark x1="90769" y1="22754" x2="90769" y2="22754"/>
                            <a14:foregroundMark x1="21026" y1="89222" x2="21026" y2="8922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349705">
                <a:off x="10258215" y="3872342"/>
                <a:ext cx="137193" cy="1174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2" name="Picture 12" descr="Anidride carbonica - Wikipedia">
                <a:extLst>
                  <a:ext uri="{FF2B5EF4-FFF2-40B4-BE49-F238E27FC236}">
                    <a16:creationId xmlns:a16="http://schemas.microsoft.com/office/drawing/2014/main" id="{66674F1F-8F62-9559-4BF0-17E08F613FE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7186" b="89222" l="8718" r="90769">
                            <a14:foregroundMark x1="75385" y1="7784" x2="74872" y2="7186"/>
                            <a14:foregroundMark x1="8718" y1="73653" x2="8718" y2="73653"/>
                            <a14:foregroundMark x1="90769" y1="22754" x2="90769" y2="22754"/>
                            <a14:foregroundMark x1="21026" y1="89222" x2="21026" y2="8922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215461">
                <a:off x="9819945" y="4224283"/>
                <a:ext cx="137193" cy="1174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3" name="Picture 12" descr="Anidride carbonica - Wikipedia">
                <a:extLst>
                  <a:ext uri="{FF2B5EF4-FFF2-40B4-BE49-F238E27FC236}">
                    <a16:creationId xmlns:a16="http://schemas.microsoft.com/office/drawing/2014/main" id="{881EF601-A49A-ACBB-6851-288F589F832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7186" b="89222" l="8718" r="90769">
                            <a14:foregroundMark x1="75385" y1="7784" x2="74872" y2="7186"/>
                            <a14:foregroundMark x1="8718" y1="73653" x2="8718" y2="73653"/>
                            <a14:foregroundMark x1="90769" y1="22754" x2="90769" y2="22754"/>
                            <a14:foregroundMark x1="21026" y1="89222" x2="21026" y2="8922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084458">
                <a:off x="10517252" y="4081902"/>
                <a:ext cx="137193" cy="1174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4" name="Picture 12" descr="Anidride carbonica - Wikipedia">
                <a:extLst>
                  <a:ext uri="{FF2B5EF4-FFF2-40B4-BE49-F238E27FC236}">
                    <a16:creationId xmlns:a16="http://schemas.microsoft.com/office/drawing/2014/main" id="{83F80868-19B7-0AEB-24DC-99A05709E1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7186" b="89222" l="8718" r="90769">
                            <a14:foregroundMark x1="75385" y1="7784" x2="74872" y2="7186"/>
                            <a14:foregroundMark x1="8718" y1="73653" x2="8718" y2="73653"/>
                            <a14:foregroundMark x1="90769" y1="22754" x2="90769" y2="22754"/>
                            <a14:foregroundMark x1="21026" y1="89222" x2="21026" y2="8922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616169">
                <a:off x="10026069" y="4425551"/>
                <a:ext cx="137193" cy="1174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5" name="Picture 12" descr="Anidride carbonica - Wikipedia">
                <a:extLst>
                  <a:ext uri="{FF2B5EF4-FFF2-40B4-BE49-F238E27FC236}">
                    <a16:creationId xmlns:a16="http://schemas.microsoft.com/office/drawing/2014/main" id="{86025BB7-9760-BB00-D4EE-073DDF0169E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7186" b="89222" l="8718" r="90769">
                            <a14:foregroundMark x1="75385" y1="7784" x2="74872" y2="7186"/>
                            <a14:foregroundMark x1="8718" y1="73653" x2="8718" y2="73653"/>
                            <a14:foregroundMark x1="90769" y1="22754" x2="90769" y2="22754"/>
                            <a14:foregroundMark x1="21026" y1="89222" x2="21026" y2="8922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587863">
                <a:off x="10075065" y="3971421"/>
                <a:ext cx="137193" cy="1174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6" name="Picture 12" descr="Anidride carbonica - Wikipedia">
                <a:extLst>
                  <a:ext uri="{FF2B5EF4-FFF2-40B4-BE49-F238E27FC236}">
                    <a16:creationId xmlns:a16="http://schemas.microsoft.com/office/drawing/2014/main" id="{7E50CFC1-A439-70B1-B1E9-7FED1B53B22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7186" b="89222" l="8718" r="90769">
                            <a14:foregroundMark x1="75385" y1="7784" x2="74872" y2="7186"/>
                            <a14:foregroundMark x1="8718" y1="73653" x2="8718" y2="73653"/>
                            <a14:foregroundMark x1="90769" y1="22754" x2="90769" y2="22754"/>
                            <a14:foregroundMark x1="21026" y1="89222" x2="21026" y2="8922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616169">
                <a:off x="9793714" y="3992760"/>
                <a:ext cx="137193" cy="1174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7" name="Picture 14" descr="Dispenser Clipart Transparent PNG Hd, Fuel Dispenser Machine Vector, Fuel,  Dispenser Machine, Fuel Machine PNG Image For Free Download">
                <a:extLst>
                  <a:ext uri="{FF2B5EF4-FFF2-40B4-BE49-F238E27FC236}">
                    <a16:creationId xmlns:a16="http://schemas.microsoft.com/office/drawing/2014/main" id="{309DD981-ADC0-45EB-73EB-739C8CBB6B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21" t="17697" r="15394" b="15311"/>
              <a:stretch/>
            </p:blipFill>
            <p:spPr bwMode="auto">
              <a:xfrm>
                <a:off x="7628010" y="1993828"/>
                <a:ext cx="849208" cy="8989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8" name="CasellaDiTesto 57">
                <a:extLst>
                  <a:ext uri="{FF2B5EF4-FFF2-40B4-BE49-F238E27FC236}">
                    <a16:creationId xmlns:a16="http://schemas.microsoft.com/office/drawing/2014/main" id="{F90DBE22-1D52-52AA-5043-CACE4E9FA319}"/>
                  </a:ext>
                </a:extLst>
              </p:cNvPr>
              <p:cNvSpPr txBox="1"/>
              <p:nvPr/>
            </p:nvSpPr>
            <p:spPr>
              <a:xfrm>
                <a:off x="8088742" y="1634325"/>
                <a:ext cx="514885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>
                    <a:solidFill>
                      <a:srgbClr val="00284B"/>
                    </a:solidFill>
                  </a:rPr>
                  <a:t>Fuels</a:t>
                </a:r>
              </a:p>
            </p:txBody>
          </p:sp>
          <p:sp>
            <p:nvSpPr>
              <p:cNvPr id="59" name="Freccia circolare 58">
                <a:extLst>
                  <a:ext uri="{FF2B5EF4-FFF2-40B4-BE49-F238E27FC236}">
                    <a16:creationId xmlns:a16="http://schemas.microsoft.com/office/drawing/2014/main" id="{DA128208-751F-845D-CB24-E0B75AA5CA37}"/>
                  </a:ext>
                </a:extLst>
              </p:cNvPr>
              <p:cNvSpPr/>
              <p:nvPr/>
            </p:nvSpPr>
            <p:spPr>
              <a:xfrm rot="16200000" flipH="1" flipV="1">
                <a:off x="6192530" y="3752537"/>
                <a:ext cx="1765546" cy="2541767"/>
              </a:xfrm>
              <a:prstGeom prst="circularArrow">
                <a:avLst>
                  <a:gd name="adj1" fmla="val 6906"/>
                  <a:gd name="adj2" fmla="val 669484"/>
                  <a:gd name="adj3" fmla="val 11348123"/>
                  <a:gd name="adj4" fmla="val 8420521"/>
                  <a:gd name="adj5" fmla="val 973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-4505695"/>
                  <a:satOff val="-11613"/>
                  <a:lumOff val="-7843"/>
                  <a:alphaOff val="0"/>
                </a:schemeClr>
              </a:fillRef>
              <a:effectRef idx="3">
                <a:schemeClr val="accent5">
                  <a:hueOff val="-4505695"/>
                  <a:satOff val="-11613"/>
                  <a:lumOff val="-784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60" name="Freccia circolare 59">
                <a:extLst>
                  <a:ext uri="{FF2B5EF4-FFF2-40B4-BE49-F238E27FC236}">
                    <a16:creationId xmlns:a16="http://schemas.microsoft.com/office/drawing/2014/main" id="{D32C141B-A676-716C-BC01-27B777F41E7B}"/>
                  </a:ext>
                </a:extLst>
              </p:cNvPr>
              <p:cNvSpPr/>
              <p:nvPr/>
            </p:nvSpPr>
            <p:spPr>
              <a:xfrm rot="5400000" flipH="1">
                <a:off x="6143409" y="3298464"/>
                <a:ext cx="1765546" cy="2541767"/>
              </a:xfrm>
              <a:prstGeom prst="circularArrow">
                <a:avLst>
                  <a:gd name="adj1" fmla="val 6906"/>
                  <a:gd name="adj2" fmla="val 669484"/>
                  <a:gd name="adj3" fmla="val 11348123"/>
                  <a:gd name="adj4" fmla="val 8420521"/>
                  <a:gd name="adj5" fmla="val 973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-4505695"/>
                  <a:satOff val="-11613"/>
                  <a:lumOff val="-7843"/>
                  <a:alphaOff val="0"/>
                </a:schemeClr>
              </a:fillRef>
              <a:effectRef idx="3">
                <a:schemeClr val="accent5">
                  <a:hueOff val="-4505695"/>
                  <a:satOff val="-11613"/>
                  <a:lumOff val="-784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61" name="Freccia circolare 60">
                <a:extLst>
                  <a:ext uri="{FF2B5EF4-FFF2-40B4-BE49-F238E27FC236}">
                    <a16:creationId xmlns:a16="http://schemas.microsoft.com/office/drawing/2014/main" id="{FCA3C2E0-BC3A-5104-80C7-3ABD0A24D095}"/>
                  </a:ext>
                </a:extLst>
              </p:cNvPr>
              <p:cNvSpPr/>
              <p:nvPr/>
            </p:nvSpPr>
            <p:spPr>
              <a:xfrm rot="9981397" flipH="1" flipV="1">
                <a:off x="6708676" y="1491904"/>
                <a:ext cx="1765545" cy="2541768"/>
              </a:xfrm>
              <a:prstGeom prst="circularArrow">
                <a:avLst>
                  <a:gd name="adj1" fmla="val 6906"/>
                  <a:gd name="adj2" fmla="val 669484"/>
                  <a:gd name="adj3" fmla="val 11348123"/>
                  <a:gd name="adj4" fmla="val 6133471"/>
                  <a:gd name="adj5" fmla="val 9739"/>
                </a:avLst>
              </a:prstGeom>
              <a:solidFill>
                <a:srgbClr val="38B855"/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-4505695"/>
                  <a:satOff val="-11613"/>
                  <a:lumOff val="-7843"/>
                  <a:alphaOff val="0"/>
                </a:schemeClr>
              </a:fillRef>
              <a:effectRef idx="3">
                <a:schemeClr val="accent5">
                  <a:hueOff val="-4505695"/>
                  <a:satOff val="-11613"/>
                  <a:lumOff val="-784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3">
                <p14:nvContentPartPr>
                  <p14:cNvPr id="62" name="Input penna 61">
                    <a:extLst>
                      <a:ext uri="{FF2B5EF4-FFF2-40B4-BE49-F238E27FC236}">
                        <a16:creationId xmlns:a16="http://schemas.microsoft.com/office/drawing/2014/main" id="{2561E1D4-7324-6267-A366-6B370C7F5A25}"/>
                      </a:ext>
                    </a:extLst>
                  </p14:cNvPr>
                  <p14:cNvContentPartPr/>
                  <p14:nvPr/>
                </p14:nvContentPartPr>
                <p14:xfrm>
                  <a:off x="7970499" y="2259966"/>
                  <a:ext cx="360" cy="360"/>
                </p14:xfrm>
              </p:contentPart>
            </mc:Choice>
            <mc:Fallback xmlns="">
              <p:pic>
                <p:nvPicPr>
                  <p:cNvPr id="31" name="Input penna 30">
                    <a:extLst>
                      <a:ext uri="{FF2B5EF4-FFF2-40B4-BE49-F238E27FC236}">
                        <a16:creationId xmlns:a16="http://schemas.microsoft.com/office/drawing/2014/main" id="{9B2D517E-DFAC-C141-00B9-73EAA113D0EA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7952499" y="2151966"/>
                    <a:ext cx="36000" cy="216000"/>
                  </a:xfrm>
                  <a:prstGeom prst="rect">
                    <a:avLst/>
                  </a:prstGeom>
                </p:spPr>
              </p:pic>
            </mc:Fallback>
          </mc:AlternateContent>
          <p:pic>
            <p:nvPicPr>
              <p:cNvPr id="63" name="Picture 16" descr="Chemistry Ideogram Colour - Clip Art Chemical Flask, HD Png Download ,  Transparent Png Image - PNGitem">
                <a:extLst>
                  <a:ext uri="{FF2B5EF4-FFF2-40B4-BE49-F238E27FC236}">
                    <a16:creationId xmlns:a16="http://schemas.microsoft.com/office/drawing/2014/main" id="{CCFC825B-004E-E2B2-CF0C-67C5A9C8C31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97076" y="2012230"/>
                <a:ext cx="597289" cy="6272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4" name="CasellaDiTesto 63">
                <a:extLst>
                  <a:ext uri="{FF2B5EF4-FFF2-40B4-BE49-F238E27FC236}">
                    <a16:creationId xmlns:a16="http://schemas.microsoft.com/office/drawing/2014/main" id="{666F80F9-53FA-2F75-3929-33B23A90C4A4}"/>
                  </a:ext>
                </a:extLst>
              </p:cNvPr>
              <p:cNvSpPr txBox="1"/>
              <p:nvPr/>
            </p:nvSpPr>
            <p:spPr>
              <a:xfrm>
                <a:off x="6642724" y="1743767"/>
                <a:ext cx="8281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>
                    <a:solidFill>
                      <a:srgbClr val="00284B"/>
                    </a:solidFill>
                  </a:rPr>
                  <a:t>Chemicals</a:t>
                </a:r>
              </a:p>
            </p:txBody>
          </p:sp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6AC9EB09-73A5-2817-E45B-88DFA3F8C409}"/>
                  </a:ext>
                </a:extLst>
              </p:cNvPr>
              <p:cNvSpPr txBox="1"/>
              <p:nvPr/>
            </p:nvSpPr>
            <p:spPr>
              <a:xfrm>
                <a:off x="6095999" y="4532663"/>
                <a:ext cx="11473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1200" b="1">
                    <a:solidFill>
                      <a:srgbClr val="00284B"/>
                    </a:solidFill>
                  </a:rPr>
                  <a:t>Renewable </a:t>
                </a:r>
              </a:p>
              <a:p>
                <a:pPr algn="ctr"/>
                <a:r>
                  <a:rPr lang="it-IT" sz="1200" b="1">
                    <a:solidFill>
                      <a:srgbClr val="00284B"/>
                    </a:solidFill>
                  </a:rPr>
                  <a:t>Energy Sources</a:t>
                </a:r>
                <a:endParaRPr lang="en-GB" sz="1200" b="1">
                  <a:solidFill>
                    <a:srgbClr val="00284B"/>
                  </a:solidFill>
                </a:endParaRPr>
              </a:p>
            </p:txBody>
          </p:sp>
          <p:pic>
            <p:nvPicPr>
              <p:cNvPr id="66" name="Immagine 65">
                <a:extLst>
                  <a:ext uri="{FF2B5EF4-FFF2-40B4-BE49-F238E27FC236}">
                    <a16:creationId xmlns:a16="http://schemas.microsoft.com/office/drawing/2014/main" id="{96578D1A-17FD-8076-2ECD-B3D7A4A9275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643" t="39685" r="9306" b="38292"/>
              <a:stretch/>
            </p:blipFill>
            <p:spPr>
              <a:xfrm>
                <a:off x="5785088" y="4051507"/>
                <a:ext cx="676651" cy="512927"/>
              </a:xfrm>
              <a:prstGeom prst="rect">
                <a:avLst/>
              </a:prstGeom>
            </p:spPr>
          </p:pic>
          <p:pic>
            <p:nvPicPr>
              <p:cNvPr id="67" name="Immagine 66">
                <a:extLst>
                  <a:ext uri="{FF2B5EF4-FFF2-40B4-BE49-F238E27FC236}">
                    <a16:creationId xmlns:a16="http://schemas.microsoft.com/office/drawing/2014/main" id="{F18AC66F-32BC-7BB3-F5C3-0BAC866EC1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947" t="9363" r="33984" b="59862"/>
              <a:stretch/>
            </p:blipFill>
            <p:spPr>
              <a:xfrm>
                <a:off x="5716448" y="5046807"/>
                <a:ext cx="597289" cy="679072"/>
              </a:xfrm>
              <a:prstGeom prst="rect">
                <a:avLst/>
              </a:prstGeom>
            </p:spPr>
          </p:pic>
        </p:grpSp>
      </p:grpSp>
      <p:sp>
        <p:nvSpPr>
          <p:cNvPr id="6" name="Rettangolo 5">
            <a:extLst>
              <a:ext uri="{FF2B5EF4-FFF2-40B4-BE49-F238E27FC236}">
                <a16:creationId xmlns:a16="http://schemas.microsoft.com/office/drawing/2014/main" id="{5328FBEC-5129-B622-AA20-0A92463B5B02}"/>
              </a:ext>
            </a:extLst>
          </p:cNvPr>
          <p:cNvSpPr/>
          <p:nvPr/>
        </p:nvSpPr>
        <p:spPr>
          <a:xfrm>
            <a:off x="0" y="1107487"/>
            <a:ext cx="5780972" cy="5619687"/>
          </a:xfrm>
          <a:prstGeom prst="rect">
            <a:avLst/>
          </a:prstGeom>
          <a:gradFill>
            <a:gsLst>
              <a:gs pos="56000">
                <a:srgbClr val="00284B"/>
              </a:gs>
              <a:gs pos="100000">
                <a:srgbClr val="E8F3F4"/>
              </a:gs>
              <a:gs pos="97000">
                <a:srgbClr val="00539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F8870D4-E97D-449B-BE67-5D0DE2E60A74}"/>
              </a:ext>
            </a:extLst>
          </p:cNvPr>
          <p:cNvSpPr/>
          <p:nvPr/>
        </p:nvSpPr>
        <p:spPr>
          <a:xfrm>
            <a:off x="0" y="72357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4E4BB37-65A0-3D72-1208-1A43B18E416C}"/>
              </a:ext>
            </a:extLst>
          </p:cNvPr>
          <p:cNvSpPr txBox="1"/>
          <p:nvPr/>
        </p:nvSpPr>
        <p:spPr>
          <a:xfrm>
            <a:off x="0" y="-4248"/>
            <a:ext cx="2440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Introduction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0CCD6B9-E2B3-4D4F-F4E7-4D4CEFEA3D85}"/>
              </a:ext>
            </a:extLst>
          </p:cNvPr>
          <p:cNvSpPr txBox="1"/>
          <p:nvPr/>
        </p:nvSpPr>
        <p:spPr>
          <a:xfrm>
            <a:off x="11864504" y="656209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2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0A1EFB7-3B6D-C463-CA48-1D45AFF0E62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7" y="1537496"/>
            <a:ext cx="5532816" cy="3022912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3768607-C001-6F9D-7B4F-4816C77AE4A9}"/>
              </a:ext>
            </a:extLst>
          </p:cNvPr>
          <p:cNvSpPr txBox="1"/>
          <p:nvPr/>
        </p:nvSpPr>
        <p:spPr>
          <a:xfrm>
            <a:off x="102867" y="5274459"/>
            <a:ext cx="56781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 net balance of carbon in </a:t>
            </a:r>
            <a:r>
              <a:rPr lang="it-IT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atmosphere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Elemento grafico 10" descr="Avviso contorno">
            <a:extLst>
              <a:ext uri="{FF2B5EF4-FFF2-40B4-BE49-F238E27FC236}">
                <a16:creationId xmlns:a16="http://schemas.microsoft.com/office/drawing/2014/main" id="{C7ED9D76-B539-6702-5E25-91670650C30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02867" y="4555378"/>
            <a:ext cx="659599" cy="659599"/>
          </a:xfrm>
          <a:prstGeom prst="rect">
            <a:avLst/>
          </a:prstGeom>
        </p:spPr>
      </p:pic>
      <p:pic>
        <p:nvPicPr>
          <p:cNvPr id="14" name="Elemento grafico 13" descr="Ricerca contorno">
            <a:extLst>
              <a:ext uri="{FF2B5EF4-FFF2-40B4-BE49-F238E27FC236}">
                <a16:creationId xmlns:a16="http://schemas.microsoft.com/office/drawing/2014/main" id="{0211639B-E087-5F77-3FDD-CDE379526DF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1430333" y="4528791"/>
            <a:ext cx="658800" cy="658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E469EA15-88C9-D6BF-F3FD-8690358D0E76}"/>
                  </a:ext>
                </a:extLst>
              </p:cNvPr>
              <p:cNvSpPr txBox="1"/>
              <p:nvPr/>
            </p:nvSpPr>
            <p:spPr>
              <a:xfrm>
                <a:off x="5883839" y="5339561"/>
                <a:ext cx="5926139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rgbClr val="00284B"/>
                    </a:solidFill>
                    <a:cs typeface="Arial" panose="020B0604020202020204" pitchFamily="34" charset="0"/>
                  </a:rPr>
                  <a:t>Carbon neutrality achieved by the transformation of</a:t>
                </a:r>
                <a14:m>
                  <m:oMath xmlns:m="http://schemas.openxmlformats.org/officeDocument/2006/math">
                    <m:r>
                      <a:rPr lang="it-IT" b="0" i="0" smtClean="0">
                        <a:solidFill>
                          <a:srgbClr val="00284B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i="1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it-IT" i="1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284B"/>
                    </a:solidFill>
                    <a:cs typeface="Arial" panose="020B0604020202020204" pitchFamily="34" charset="0"/>
                  </a:rPr>
                  <a:t> into valuable products, such as, Carbon monoxide (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rgbClr val="00284B"/>
                        </a:solidFill>
                        <a:latin typeface="Cambria Math" panose="02040503050406030204" pitchFamily="18" charset="0"/>
                      </a:rPr>
                      <m:t>𝐶𝑂</m:t>
                    </m:r>
                  </m:oMath>
                </a14:m>
                <a:r>
                  <a:rPr lang="en-GB" dirty="0">
                    <a:solidFill>
                      <a:srgbClr val="00284B"/>
                    </a:solidFill>
                    <a:cs typeface="Arial" panose="020B0604020202020204" pitchFamily="34" charset="0"/>
                  </a:rPr>
                  <a:t>), Formic Acid (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rgbClr val="00284B"/>
                        </a:solidFill>
                        <a:latin typeface="Cambria Math" panose="02040503050406030204" pitchFamily="18" charset="0"/>
                      </a:rPr>
                      <m:t>𝐻𝐶𝑂𝑂𝐻</m:t>
                    </m:r>
                  </m:oMath>
                </a14:m>
                <a:r>
                  <a:rPr lang="en-GB" dirty="0">
                    <a:solidFill>
                      <a:srgbClr val="00284B"/>
                    </a:solidFill>
                    <a:cs typeface="Arial" panose="020B0604020202020204" pitchFamily="34" charset="0"/>
                  </a:rPr>
                  <a:t>). Methanol (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rgbClr val="00284B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it-IT" b="0" i="1" smtClean="0">
                        <a:solidFill>
                          <a:srgbClr val="00284B"/>
                        </a:solidFill>
                        <a:latin typeface="Cambria Math" panose="02040503050406030204" pitchFamily="18" charset="0"/>
                      </a:rPr>
                      <m:t>𝑂𝐻</m:t>
                    </m:r>
                  </m:oMath>
                </a14:m>
                <a:r>
                  <a:rPr lang="en-GB" dirty="0">
                    <a:solidFill>
                      <a:srgbClr val="00284B"/>
                    </a:solidFill>
                    <a:cs typeface="Arial" panose="020B0604020202020204" pitchFamily="34" charset="0"/>
                  </a:rPr>
                  <a:t>), Methane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𝐶𝐻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284B"/>
                    </a:solidFill>
                    <a:cs typeface="Arial" panose="020B0604020202020204" pitchFamily="34" charset="0"/>
                  </a:rPr>
                  <a:t>),Ethylene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284B"/>
                    </a:solidFill>
                    <a:cs typeface="Arial" panose="020B0604020202020204" pitchFamily="34" charset="0"/>
                  </a:rPr>
                  <a:t>) …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E469EA15-88C9-D6BF-F3FD-8690358D0E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839" y="5339561"/>
                <a:ext cx="5926139" cy="1200329"/>
              </a:xfrm>
              <a:prstGeom prst="rect">
                <a:avLst/>
              </a:prstGeom>
              <a:blipFill>
                <a:blip r:embed="rId23"/>
                <a:stretch>
                  <a:fillRect l="-823" t="-3046" r="-1543" b="-710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432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ESEM images of the samples. (a-c) Cu 2 O, (d-f) Sn-Cu 2 O. | Download  Scientific Diagram">
            <a:extLst>
              <a:ext uri="{FF2B5EF4-FFF2-40B4-BE49-F238E27FC236}">
                <a16:creationId xmlns:a16="http://schemas.microsoft.com/office/drawing/2014/main" id="{68E13FB3-D043-6386-6C6B-6CA8CCDD7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472" y="1559499"/>
            <a:ext cx="5506475" cy="269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7F8870D4-E97D-449B-BE67-5D0DE2E60A74}"/>
              </a:ext>
            </a:extLst>
          </p:cNvPr>
          <p:cNvSpPr/>
          <p:nvPr/>
        </p:nvSpPr>
        <p:spPr>
          <a:xfrm>
            <a:off x="0" y="72357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4E4BB37-65A0-3D72-1208-1A43B18E416C}"/>
              </a:ext>
            </a:extLst>
          </p:cNvPr>
          <p:cNvSpPr txBox="1"/>
          <p:nvPr/>
        </p:nvSpPr>
        <p:spPr>
          <a:xfrm>
            <a:off x="0" y="-4248"/>
            <a:ext cx="5468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Introduction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0CCD6B9-E2B3-4D4F-F4E7-4D4CEFEA3D85}"/>
              </a:ext>
            </a:extLst>
          </p:cNvPr>
          <p:cNvSpPr txBox="1"/>
          <p:nvPr/>
        </p:nvSpPr>
        <p:spPr>
          <a:xfrm>
            <a:off x="11864504" y="65502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3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  <p:pic>
        <p:nvPicPr>
          <p:cNvPr id="7" name="Immagine 6" descr="Immagine che contiene diagramma&#10;&#10;Descrizione generata automaticamente">
            <a:extLst>
              <a:ext uri="{FF2B5EF4-FFF2-40B4-BE49-F238E27FC236}">
                <a16:creationId xmlns:a16="http://schemas.microsoft.com/office/drawing/2014/main" id="{426C7A80-BC96-B7A8-25F9-64FB2F3017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222" b="42639" l="15703" r="35000">
                        <a14:foregroundMark x1="19453" y1="40278" x2="24531" y2="41528"/>
                        <a14:foregroundMark x1="24531" y1="41528" x2="29922" y2="40417"/>
                        <a14:foregroundMark x1="29922" y1="40417" x2="29922" y2="40417"/>
                        <a14:foregroundMark x1="32266" y1="42361" x2="27500" y2="41944"/>
                        <a14:foregroundMark x1="16172" y1="41528" x2="15937" y2="38611"/>
                        <a14:foregroundMark x1="23047" y1="2639" x2="23047" y2="2639"/>
                        <a14:foregroundMark x1="25156" y1="2639" x2="25156" y2="2639"/>
                        <a14:foregroundMark x1="25859" y1="2500" x2="27500" y2="2361"/>
                        <a14:foregroundMark x1="25234" y1="2917" x2="22734" y2="2361"/>
                        <a14:foregroundMark x1="25156" y1="4167" x2="25547" y2="4167"/>
                        <a14:foregroundMark x1="25469" y1="3472" x2="25625" y2="3056"/>
                        <a14:foregroundMark x1="25156" y1="4444" x2="25078" y2="3472"/>
                        <a14:foregroundMark x1="24688" y1="4722" x2="23828" y2="4444"/>
                        <a14:foregroundMark x1="22969" y1="4722" x2="20234" y2="5417"/>
                        <a14:foregroundMark x1="20391" y1="5278" x2="20391" y2="9583"/>
                        <a14:foregroundMark x1="22422" y1="4861" x2="26719" y2="4583"/>
                        <a14:foregroundMark x1="26719" y1="4583" x2="28906" y2="9583"/>
                        <a14:foregroundMark x1="28750" y1="9583" x2="29141" y2="4028"/>
                        <a14:foregroundMark x1="28828" y1="10000" x2="29297" y2="5000"/>
                        <a14:foregroundMark x1="27187" y1="4861" x2="23516" y2="4722"/>
                        <a14:foregroundMark x1="22813" y1="4722" x2="21328" y2="4444"/>
                        <a14:foregroundMark x1="22344" y1="5000" x2="20078" y2="4444"/>
                        <a14:foregroundMark x1="20078" y1="4722" x2="20078" y2="7222"/>
                        <a14:foregroundMark x1="20469" y1="5556" x2="20156" y2="6667"/>
                        <a14:foregroundMark x1="20234" y1="10139" x2="20000" y2="7917"/>
                        <a14:foregroundMark x1="28984" y1="9583" x2="28906" y2="7639"/>
                        <a14:foregroundMark x1="28828" y1="4861" x2="27187" y2="4444"/>
                        <a14:foregroundMark x1="21016" y1="42500" x2="21875" y2="42639"/>
                        <a14:foregroundMark x1="24063" y1="13333" x2="26953" y2="13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50" t="1350" r="62690" b="55867"/>
          <a:stretch/>
        </p:blipFill>
        <p:spPr>
          <a:xfrm>
            <a:off x="4051880" y="881622"/>
            <a:ext cx="2574613" cy="3318780"/>
          </a:xfrm>
          <a:prstGeom prst="rect">
            <a:avLst/>
          </a:prstGeom>
        </p:spPr>
      </p:pic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D5335D4F-4572-F825-D966-BA7A266D2D7E}"/>
              </a:ext>
            </a:extLst>
          </p:cNvPr>
          <p:cNvCxnSpPr>
            <a:cxnSpLocks/>
          </p:cNvCxnSpPr>
          <p:nvPr/>
        </p:nvCxnSpPr>
        <p:spPr>
          <a:xfrm>
            <a:off x="5691632" y="3919223"/>
            <a:ext cx="843628" cy="1001545"/>
          </a:xfrm>
          <a:prstGeom prst="line">
            <a:avLst/>
          </a:prstGeom>
          <a:ln w="38100" cap="flat" cmpd="sng" algn="ctr">
            <a:solidFill>
              <a:srgbClr val="FDAC0B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F30721D0-1534-40AB-5AC6-8A06F72B0053}"/>
              </a:ext>
            </a:extLst>
          </p:cNvPr>
          <p:cNvGrpSpPr/>
          <p:nvPr/>
        </p:nvGrpSpPr>
        <p:grpSpPr>
          <a:xfrm>
            <a:off x="6309198" y="5021700"/>
            <a:ext cx="5392896" cy="439992"/>
            <a:chOff x="2433418" y="1126654"/>
            <a:chExt cx="5392896" cy="4399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8E7F6DD0-797B-0794-5B79-5694A9810688}"/>
                    </a:ext>
                  </a:extLst>
                </p:cNvPr>
                <p:cNvSpPr txBox="1"/>
                <p:nvPr/>
              </p:nvSpPr>
              <p:spPr>
                <a:xfrm>
                  <a:off x="2433418" y="1126654"/>
                  <a:ext cx="3662582" cy="4399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600" b="1" dirty="0" err="1">
                      <a:solidFill>
                        <a:srgbClr val="FDAC0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Anode</a:t>
                  </a:r>
                  <a:r>
                    <a:rPr lang="it-IT" sz="1600" b="1" dirty="0">
                      <a:solidFill>
                        <a:srgbClr val="002060"/>
                      </a:solidFill>
                      <a:latin typeface="+mj-lt"/>
                      <a:cs typeface="Arial" panose="020B0604020202020204" pitchFamily="34" charset="0"/>
                    </a:rPr>
                    <a:t>      </a:t>
                  </a:r>
                  <a14:m>
                    <m:oMath xmlns:m="http://schemas.openxmlformats.org/officeDocument/2006/math">
                      <m:r>
                        <a:rPr lang="it-IT" sz="1600" b="1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    </m:t>
                      </m:r>
                      <m:r>
                        <a:rPr lang="it-IT" sz="1600" b="0" i="1" smtClean="0">
                          <a:solidFill>
                            <a:srgbClr val="FDAC0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2</m:t>
                      </m:r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FDAC0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𝑂</m:t>
                      </m:r>
                      <m:r>
                        <a:rPr lang="it-IT" sz="1600" i="1">
                          <a:solidFill>
                            <a:srgbClr val="FDAC0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  <m:r>
                        <a:rPr lang="it-IT" sz="1600" b="0" i="1" smtClean="0">
                          <a:solidFill>
                            <a:srgbClr val="FDAC0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2</m:t>
                      </m:r>
                      <m:sSup>
                        <m:sSupPr>
                          <m:ctrlPr>
                            <a:rPr lang="it-IT" sz="16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</m:e>
                        <m:sup>
                          <m:r>
                            <a:rPr lang="it-IT" sz="16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</m:sup>
                      </m:sSup>
                      <m:r>
                        <a:rPr lang="it-IT" sz="1600" b="0" i="1" smtClean="0">
                          <a:solidFill>
                            <a:srgbClr val="FDAC0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it-IT" sz="16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it-IT" sz="16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it-IT" sz="1600" i="1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𝑂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FDAC0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+2</m:t>
                      </m:r>
                      <m:sSup>
                        <m:sSupPr>
                          <m:ctrlPr>
                            <a:rPr lang="it-IT" sz="1600" i="1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b="0" i="1" smtClean="0">
                              <a:solidFill>
                                <a:srgbClr val="FDAC0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a14:m>
                  <a:endParaRPr lang="it-IT" sz="1600" b="1" dirty="0">
                    <a:solidFill>
                      <a:srgbClr val="002060"/>
                    </a:solidFill>
                    <a:latin typeface="+mj-lt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8E7F6DD0-797B-0794-5B79-5694A98106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3418" y="1126654"/>
                  <a:ext cx="3662582" cy="439992"/>
                </a:xfrm>
                <a:prstGeom prst="rect">
                  <a:avLst/>
                </a:prstGeom>
                <a:blipFill>
                  <a:blip r:embed="rId6"/>
                  <a:stretch>
                    <a:fillRect l="-998" b="-55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Parentesi graffa chiusa 21">
              <a:extLst>
                <a:ext uri="{FF2B5EF4-FFF2-40B4-BE49-F238E27FC236}">
                  <a16:creationId xmlns:a16="http://schemas.microsoft.com/office/drawing/2014/main" id="{E6F2E4A4-D772-3A0D-EFD8-B6D5256C34FF}"/>
                </a:ext>
              </a:extLst>
            </p:cNvPr>
            <p:cNvSpPr/>
            <p:nvPr/>
          </p:nvSpPr>
          <p:spPr>
            <a:xfrm>
              <a:off x="6944517" y="1176028"/>
              <a:ext cx="98950" cy="323491"/>
            </a:xfrm>
            <a:prstGeom prst="rightBrace">
              <a:avLst>
                <a:gd name="adj1" fmla="val 46155"/>
                <a:gd name="adj2" fmla="val 50000"/>
              </a:avLst>
            </a:prstGeom>
            <a:noFill/>
            <a:ln w="38100">
              <a:solidFill>
                <a:srgbClr val="FDAC0B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DAC0B"/>
                </a:solidFill>
              </a:endParaRP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F4CD8476-9F25-06F1-31FC-3E0F44302F53}"/>
                </a:ext>
              </a:extLst>
            </p:cNvPr>
            <p:cNvSpPr txBox="1"/>
            <p:nvPr/>
          </p:nvSpPr>
          <p:spPr>
            <a:xfrm>
              <a:off x="7203056" y="1140416"/>
              <a:ext cx="62325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b="1">
                  <a:solidFill>
                    <a:srgbClr val="FDAC0B"/>
                  </a:solidFill>
                  <a:latin typeface="+mj-lt"/>
                </a:rPr>
                <a:t>OER</a:t>
              </a:r>
              <a:endParaRPr lang="en-GB">
                <a:solidFill>
                  <a:srgbClr val="FDAC0B"/>
                </a:solidFill>
              </a:endParaRPr>
            </a:p>
          </p:txBody>
        </p:sp>
      </p:grp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F9831CDA-F7D7-1AB2-7B42-C2F23885762D}"/>
              </a:ext>
            </a:extLst>
          </p:cNvPr>
          <p:cNvGrpSpPr/>
          <p:nvPr/>
        </p:nvGrpSpPr>
        <p:grpSpPr>
          <a:xfrm>
            <a:off x="173779" y="5035462"/>
            <a:ext cx="5811151" cy="1655327"/>
            <a:chOff x="2308461" y="4280670"/>
            <a:chExt cx="5811151" cy="16553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2F2F358C-9F65-3CB4-A6BB-0546DF84F7CB}"/>
                    </a:ext>
                  </a:extLst>
                </p:cNvPr>
                <p:cNvSpPr txBox="1"/>
                <p:nvPr/>
              </p:nvSpPr>
              <p:spPr>
                <a:xfrm>
                  <a:off x="2308461" y="4366337"/>
                  <a:ext cx="5805910" cy="15696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600" b="1" dirty="0" err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Cathode</a:t>
                  </a:r>
                  <a:r>
                    <a:rPr lang="it-IT" sz="1600" b="1" dirty="0">
                      <a:solidFill>
                        <a:srgbClr val="002060"/>
                      </a:solidFill>
                      <a:latin typeface="+mj-lt"/>
                      <a:cs typeface="Arial" panose="020B0604020202020204" pitchFamily="34" charset="0"/>
                    </a:rPr>
                    <a:t>       </a:t>
                  </a:r>
                  <a14:m>
                    <m:oMath xmlns:m="http://schemas.openxmlformats.org/officeDocument/2006/math">
                      <m:r>
                        <a:rPr lang="it-IT" sz="16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𝐶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𝑂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it-IT" sz="16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+2</m:t>
                      </m:r>
                      <m:sSup>
                        <m:sSupPr>
                          <m:ctrlP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</m:e>
                        <m:sup>
                          <m: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</m:sup>
                      </m:sSup>
                      <m:r>
                        <a:rPr lang="it-IT" sz="16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+2</m:t>
                      </m:r>
                      <m:sSup>
                        <m:sSupPr>
                          <m:ctrlP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</m:sup>
                      </m:sSup>
                      <m:r>
                        <a:rPr lang="it-IT" sz="16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  <m:r>
                        <a:rPr lang="it-IT" sz="1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𝑪𝑶</m:t>
                      </m:r>
                      <m:r>
                        <a:rPr lang="it-IT" sz="16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𝑂</m:t>
                      </m:r>
                    </m:oMath>
                  </a14:m>
                  <a:endParaRPr lang="it-IT" sz="1600" b="0" dirty="0">
                    <a:solidFill>
                      <a:srgbClr val="002060"/>
                    </a:solidFill>
                    <a:latin typeface="+mj-lt"/>
                    <a:cs typeface="Arial" panose="020B0604020202020204" pitchFamily="34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                        </m:t>
                        </m:r>
                        <m:r>
                          <a:rPr lang="it-IT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𝐶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it-IT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r>
                          <a:rPr lang="it-IT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8</m:t>
                        </m:r>
                        <m:sSup>
                          <m:sSupPr>
                            <m:ctrlP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+</m:t>
                            </m:r>
                          </m:sup>
                        </m:sSup>
                        <m:r>
                          <a:rPr lang="it-IT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r>
                          <a:rPr lang="it-IT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8</m:t>
                        </m:r>
                        <m:sSup>
                          <m:sSupPr>
                            <m:ctrlP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</m:sup>
                        </m:sSup>
                        <m:r>
                          <a:rPr lang="it-IT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→</m:t>
                        </m:r>
                        <m:r>
                          <a:rPr lang="it-IT" sz="16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𝑪</m:t>
                        </m:r>
                        <m:sSub>
                          <m:sSubPr>
                            <m:ctrlPr>
                              <a:rPr lang="it-IT" sz="16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sz="16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𝑯</m:t>
                            </m:r>
                          </m:e>
                          <m:sub>
                            <m:r>
                              <a:rPr lang="it-IT" sz="16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𝟒</m:t>
                            </m:r>
                          </m:sub>
                        </m:sSub>
                        <m:r>
                          <a:rPr lang="it-IT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  <m:r>
                              <a:rPr lang="it-IT" sz="16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it-IT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𝑂</m:t>
                        </m:r>
                      </m:oMath>
                    </m:oMathPara>
                  </a14:m>
                  <a:endParaRPr lang="it-IT" sz="1600" b="0" dirty="0">
                    <a:solidFill>
                      <a:srgbClr val="002060"/>
                    </a:solidFill>
                    <a:latin typeface="+mj-lt"/>
                    <a:cs typeface="Arial" panose="020B0604020202020204" pitchFamily="34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                        2</m:t>
                        </m:r>
                        <m:r>
                          <a:rPr lang="it-IT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𝐶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it-IT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r>
                          <a:rPr lang="it-IT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12</m:t>
                        </m:r>
                        <m:sSup>
                          <m:sSupPr>
                            <m:ctrlP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+</m:t>
                            </m:r>
                          </m:sup>
                        </m:sSup>
                        <m:r>
                          <a:rPr lang="it-IT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r>
                          <a:rPr lang="it-IT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12</m:t>
                        </m:r>
                        <m:sSup>
                          <m:sSupPr>
                            <m:ctrlP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</m:sup>
                        </m:sSup>
                        <m:r>
                          <a:rPr lang="it-IT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→</m:t>
                        </m:r>
                        <m:sSub>
                          <m:sSubPr>
                            <m:ctrlPr>
                              <a:rPr lang="it-IT" sz="16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sz="16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it-IT" sz="16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it-IT" sz="16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sz="16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𝑯</m:t>
                            </m:r>
                          </m:e>
                          <m:sub>
                            <m:r>
                              <a:rPr lang="it-IT" sz="16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𝟒</m:t>
                            </m:r>
                          </m:sub>
                        </m:sSub>
                        <m:r>
                          <a:rPr lang="it-IT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4</m:t>
                            </m:r>
                            <m:r>
                              <a:rPr lang="it-IT" sz="16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it-IT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𝑂</m:t>
                        </m:r>
                      </m:oMath>
                    </m:oMathPara>
                  </a14:m>
                  <a:endParaRPr lang="it-IT" sz="1600" b="0" dirty="0">
                    <a:solidFill>
                      <a:srgbClr val="002060"/>
                    </a:solidFill>
                    <a:latin typeface="+mj-lt"/>
                    <a:cs typeface="Arial" panose="020B0604020202020204" pitchFamily="34" charset="0"/>
                  </a:endParaRPr>
                </a:p>
                <a:p>
                  <a:r>
                    <a:rPr lang="it-IT" sz="1600" b="0" dirty="0">
                      <a:solidFill>
                        <a:srgbClr val="002060"/>
                      </a:solidFill>
                      <a:latin typeface="+mj-lt"/>
                      <a:cs typeface="Arial" panose="020B0604020202020204" pitchFamily="34" charset="0"/>
                    </a:rPr>
                    <a:t>                         […]</a:t>
                  </a:r>
                </a:p>
                <a:p>
                  <a:endParaRPr lang="it-IT" sz="1600" b="0" dirty="0">
                    <a:solidFill>
                      <a:srgbClr val="002060"/>
                    </a:solidFill>
                    <a:latin typeface="+mj-lt"/>
                    <a:cs typeface="Arial" panose="020B0604020202020204" pitchFamily="34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                         </m:t>
                        </m:r>
                        <m:r>
                          <a:rPr lang="it-IT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sSup>
                          <m:sSupPr>
                            <m:ctrlP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+</m:t>
                            </m:r>
                          </m:sup>
                        </m:sSup>
                        <m:r>
                          <a:rPr lang="it-IT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+2</m:t>
                        </m:r>
                        <m:sSup>
                          <m:sSupPr>
                            <m:ctrlP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</m:sup>
                        </m:sSup>
                        <m:r>
                          <a:rPr lang="it-IT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→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it-IT" sz="1600" b="1" dirty="0">
                    <a:solidFill>
                      <a:srgbClr val="C00000"/>
                    </a:solidFill>
                    <a:latin typeface="+mj-lt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2F2F358C-9F65-3CB4-A6BB-0546DF84F7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8461" y="4366337"/>
                  <a:ext cx="5805910" cy="1569660"/>
                </a:xfrm>
                <a:prstGeom prst="rect">
                  <a:avLst/>
                </a:prstGeom>
                <a:blipFill>
                  <a:blip r:embed="rId7"/>
                  <a:stretch>
                    <a:fillRect l="-630" t="-155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Parentesi graffa chiusa 26">
              <a:extLst>
                <a:ext uri="{FF2B5EF4-FFF2-40B4-BE49-F238E27FC236}">
                  <a16:creationId xmlns:a16="http://schemas.microsoft.com/office/drawing/2014/main" id="{96D6E0F9-2559-E0D9-E5C6-B2CD69DD6266}"/>
                </a:ext>
              </a:extLst>
            </p:cNvPr>
            <p:cNvSpPr/>
            <p:nvPr/>
          </p:nvSpPr>
          <p:spPr>
            <a:xfrm>
              <a:off x="6866626" y="4280670"/>
              <a:ext cx="336430" cy="1099868"/>
            </a:xfrm>
            <a:prstGeom prst="rightBrace">
              <a:avLst>
                <a:gd name="adj1" fmla="val 46155"/>
                <a:gd name="adj2" fmla="val 50000"/>
              </a:avLst>
            </a:prstGeom>
            <a:noFill/>
            <a:ln w="38100">
              <a:solidFill>
                <a:srgbClr val="00284B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Parentesi graffa chiusa 27">
              <a:extLst>
                <a:ext uri="{FF2B5EF4-FFF2-40B4-BE49-F238E27FC236}">
                  <a16:creationId xmlns:a16="http://schemas.microsoft.com/office/drawing/2014/main" id="{DA16266E-C23F-E766-7090-9506B4F29B22}"/>
                </a:ext>
              </a:extLst>
            </p:cNvPr>
            <p:cNvSpPr/>
            <p:nvPr/>
          </p:nvSpPr>
          <p:spPr>
            <a:xfrm>
              <a:off x="6935891" y="5589542"/>
              <a:ext cx="98950" cy="323491"/>
            </a:xfrm>
            <a:prstGeom prst="rightBrace">
              <a:avLst>
                <a:gd name="adj1" fmla="val 46155"/>
                <a:gd name="adj2" fmla="val 50000"/>
              </a:avLst>
            </a:prstGeom>
            <a:noFill/>
            <a:ln w="38100">
              <a:solidFill>
                <a:srgbClr val="C0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13F341C6-ABEC-0210-C5A3-170D6DDEA512}"/>
                </a:ext>
              </a:extLst>
            </p:cNvPr>
            <p:cNvSpPr txBox="1"/>
            <p:nvPr/>
          </p:nvSpPr>
          <p:spPr>
            <a:xfrm>
              <a:off x="7203056" y="4645938"/>
              <a:ext cx="9165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b="1" dirty="0">
                  <a:solidFill>
                    <a:srgbClr val="00284B"/>
                  </a:solidFill>
                  <a:latin typeface="+mj-lt"/>
                </a:rPr>
                <a:t>CO</a:t>
              </a:r>
              <a:r>
                <a:rPr lang="it-IT" b="1" baseline="-25000" dirty="0">
                  <a:solidFill>
                    <a:srgbClr val="00284B"/>
                  </a:solidFill>
                  <a:latin typeface="+mj-lt"/>
                </a:rPr>
                <a:t>2</a:t>
              </a:r>
              <a:r>
                <a:rPr lang="it-IT" b="1" dirty="0">
                  <a:solidFill>
                    <a:srgbClr val="00284B"/>
                  </a:solidFill>
                  <a:latin typeface="+mj-lt"/>
                </a:rPr>
                <a:t>RR</a:t>
              </a:r>
              <a:endParaRPr lang="en-GB" dirty="0"/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D096C51A-E339-548D-1FBB-9EEE8709CE64}"/>
                </a:ext>
              </a:extLst>
            </p:cNvPr>
            <p:cNvSpPr txBox="1"/>
            <p:nvPr/>
          </p:nvSpPr>
          <p:spPr>
            <a:xfrm>
              <a:off x="7203056" y="5553930"/>
              <a:ext cx="62325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b="1" dirty="0">
                  <a:solidFill>
                    <a:srgbClr val="C00000"/>
                  </a:solidFill>
                  <a:latin typeface="+mj-lt"/>
                </a:rPr>
                <a:t>HER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C87E0C2-D9EA-36BF-7E8A-D0414CB9CD89}"/>
              </a:ext>
            </a:extLst>
          </p:cNvPr>
          <p:cNvCxnSpPr>
            <a:cxnSpLocks/>
          </p:cNvCxnSpPr>
          <p:nvPr/>
        </p:nvCxnSpPr>
        <p:spPr>
          <a:xfrm flipH="1">
            <a:off x="3808498" y="3919224"/>
            <a:ext cx="843628" cy="1001545"/>
          </a:xfrm>
          <a:prstGeom prst="line">
            <a:avLst/>
          </a:prstGeom>
          <a:ln w="38100" cap="flat" cmpd="sng" algn="ctr">
            <a:solidFill>
              <a:srgbClr val="1F4E79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6" name="Immagine 5" descr="Immagine che contiene bianco e nero&#10;&#10;Descrizione generata automaticamente">
            <a:extLst>
              <a:ext uri="{FF2B5EF4-FFF2-40B4-BE49-F238E27FC236}">
                <a16:creationId xmlns:a16="http://schemas.microsoft.com/office/drawing/2014/main" id="{2069A969-9063-AAD3-82BB-A5FBE96AE9B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51"/>
          <a:stretch/>
        </p:blipFill>
        <p:spPr>
          <a:xfrm>
            <a:off x="512226" y="1278015"/>
            <a:ext cx="2966791" cy="2008137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A9AE640-312F-7F7C-CBC5-89E33A1A417E}"/>
              </a:ext>
            </a:extLst>
          </p:cNvPr>
          <p:cNvSpPr txBox="1"/>
          <p:nvPr/>
        </p:nvSpPr>
        <p:spPr>
          <a:xfrm>
            <a:off x="457200" y="1239237"/>
            <a:ext cx="9165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+mj-lt"/>
              </a:rPr>
              <a:t>Ag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AF95EF4-E65A-28E4-2525-570FCC6D0FE4}"/>
              </a:ext>
            </a:extLst>
          </p:cNvPr>
          <p:cNvSpPr txBox="1"/>
          <p:nvPr/>
        </p:nvSpPr>
        <p:spPr>
          <a:xfrm>
            <a:off x="6657357" y="2861832"/>
            <a:ext cx="11684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+mj-lt"/>
              </a:rPr>
              <a:t>Sn-Cu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0EBE942-A659-75BC-0306-2FFCC849C962}"/>
              </a:ext>
            </a:extLst>
          </p:cNvPr>
          <p:cNvSpPr txBox="1"/>
          <p:nvPr/>
        </p:nvSpPr>
        <p:spPr>
          <a:xfrm>
            <a:off x="6647472" y="1612676"/>
            <a:ext cx="9165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+mj-lt"/>
              </a:rPr>
              <a:t>Cu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C8A6475-9E8E-88B4-AF3E-BF41903D999D}"/>
              </a:ext>
            </a:extLst>
          </p:cNvPr>
          <p:cNvSpPr txBox="1"/>
          <p:nvPr/>
        </p:nvSpPr>
        <p:spPr>
          <a:xfrm>
            <a:off x="9742651" y="1297889"/>
            <a:ext cx="2155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i="1" dirty="0"/>
              <a:t>Zeng et al, </a:t>
            </a:r>
            <a:r>
              <a:rPr lang="it-IT" sz="1100" i="1" dirty="0" err="1"/>
              <a:t>Catalysts</a:t>
            </a:r>
            <a:r>
              <a:rPr lang="it-IT" sz="1100" i="1" dirty="0"/>
              <a:t>  2021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55302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7F8870D4-E97D-449B-BE67-5D0DE2E60A74}"/>
              </a:ext>
            </a:extLst>
          </p:cNvPr>
          <p:cNvSpPr/>
          <p:nvPr/>
        </p:nvSpPr>
        <p:spPr>
          <a:xfrm>
            <a:off x="0" y="72357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4E4BB37-65A0-3D72-1208-1A43B18E416C}"/>
              </a:ext>
            </a:extLst>
          </p:cNvPr>
          <p:cNvSpPr txBox="1"/>
          <p:nvPr/>
        </p:nvSpPr>
        <p:spPr>
          <a:xfrm>
            <a:off x="0" y="-4248"/>
            <a:ext cx="3937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Artificial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Leaf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project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5E7016A-7E48-F35E-3EB9-1F0D9FCA677A}"/>
              </a:ext>
            </a:extLst>
          </p:cNvPr>
          <p:cNvSpPr txBox="1"/>
          <p:nvPr/>
        </p:nvSpPr>
        <p:spPr>
          <a:xfrm>
            <a:off x="11864504" y="65502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4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C96DDFCD-092B-3CD5-ADDC-42B0AF69AB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6" t="257" b="30492"/>
          <a:stretch/>
        </p:blipFill>
        <p:spPr>
          <a:xfrm>
            <a:off x="8844565" y="2943394"/>
            <a:ext cx="3232138" cy="3533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94B98FF0-DCC3-8796-DD79-35C49D386D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1723" b="97004" l="26017" r="72982">
                        <a14:foregroundMark x1="26818" y1="93727" x2="28953" y2="80337"/>
                        <a14:foregroundMark x1="28953" y1="80337" x2="32555" y2="82022"/>
                        <a14:foregroundMark x1="26551" y1="93539" x2="26084" y2="90730"/>
                        <a14:foregroundMark x1="47365" y1="95412" x2="49099" y2="97004"/>
                        <a14:foregroundMark x1="58039" y1="71723" x2="58039" y2="717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132" t="68888" r="21570" b="-399"/>
          <a:stretch/>
        </p:blipFill>
        <p:spPr>
          <a:xfrm>
            <a:off x="2095665" y="901181"/>
            <a:ext cx="4490207" cy="185656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63B8F64-FD90-0551-3139-62BF8E9BA2B0}"/>
              </a:ext>
            </a:extLst>
          </p:cNvPr>
          <p:cNvSpPr txBox="1"/>
          <p:nvPr/>
        </p:nvSpPr>
        <p:spPr>
          <a:xfrm>
            <a:off x="10002910" y="2527343"/>
            <a:ext cx="2155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i="1" dirty="0"/>
              <a:t>Sacco et al, </a:t>
            </a:r>
            <a:r>
              <a:rPr lang="it-IT" sz="1100" i="1" dirty="0" err="1"/>
              <a:t>Sust</a:t>
            </a:r>
            <a:r>
              <a:rPr lang="it-IT" sz="1100" i="1" dirty="0"/>
              <a:t>. </a:t>
            </a:r>
            <a:r>
              <a:rPr lang="it-IT" sz="1100" i="1" dirty="0" err="1"/>
              <a:t>Chem</a:t>
            </a:r>
            <a:r>
              <a:rPr lang="it-IT" sz="1100" i="1" dirty="0"/>
              <a:t>. Eng. 2020</a:t>
            </a:r>
            <a:endParaRPr lang="en-GB" sz="1100" i="1" dirty="0"/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id="{FB4CA929-FCD7-5B77-7F13-B7928A8ECFD2}"/>
              </a:ext>
            </a:extLst>
          </p:cNvPr>
          <p:cNvSpPr/>
          <p:nvPr/>
        </p:nvSpPr>
        <p:spPr>
          <a:xfrm>
            <a:off x="1176195" y="1846741"/>
            <a:ext cx="919470" cy="1501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4" h="21511" extrusionOk="0">
                <a:moveTo>
                  <a:pt x="383" y="16592"/>
                </a:moveTo>
                <a:lnTo>
                  <a:pt x="7087" y="21246"/>
                </a:lnTo>
                <a:cubicBezTo>
                  <a:pt x="7608" y="21600"/>
                  <a:pt x="8427" y="21600"/>
                  <a:pt x="8949" y="21246"/>
                </a:cubicBezTo>
                <a:lnTo>
                  <a:pt x="15652" y="16592"/>
                </a:lnTo>
                <a:cubicBezTo>
                  <a:pt x="16472" y="16036"/>
                  <a:pt x="15876" y="15074"/>
                  <a:pt x="14684" y="15074"/>
                </a:cubicBezTo>
                <a:lnTo>
                  <a:pt x="13790" y="15074"/>
                </a:lnTo>
                <a:lnTo>
                  <a:pt x="13790" y="8852"/>
                </a:lnTo>
                <a:cubicBezTo>
                  <a:pt x="13790" y="5817"/>
                  <a:pt x="15801" y="2985"/>
                  <a:pt x="19227" y="1062"/>
                </a:cubicBezTo>
                <a:lnTo>
                  <a:pt x="21164" y="0"/>
                </a:lnTo>
                <a:lnTo>
                  <a:pt x="16919" y="0"/>
                </a:lnTo>
                <a:cubicBezTo>
                  <a:pt x="8800" y="0"/>
                  <a:pt x="2245" y="4452"/>
                  <a:pt x="2245" y="9965"/>
                </a:cubicBezTo>
                <a:lnTo>
                  <a:pt x="2245" y="15024"/>
                </a:lnTo>
                <a:lnTo>
                  <a:pt x="1203" y="15024"/>
                </a:lnTo>
                <a:cubicBezTo>
                  <a:pt x="160" y="15074"/>
                  <a:pt x="-436" y="16036"/>
                  <a:pt x="383" y="16592"/>
                </a:cubicBezTo>
                <a:close/>
              </a:path>
            </a:pathLst>
          </a:custGeom>
          <a:gradFill>
            <a:gsLst>
              <a:gs pos="0">
                <a:srgbClr val="FFC000"/>
              </a:gs>
              <a:gs pos="38000">
                <a:srgbClr val="FCAF04"/>
              </a:gs>
              <a:gs pos="67000">
                <a:srgbClr val="F87702"/>
              </a:gs>
            </a:gsLst>
            <a:lin ang="16200000" scaled="1"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" name="Shape">
            <a:extLst>
              <a:ext uri="{FF2B5EF4-FFF2-40B4-BE49-F238E27FC236}">
                <a16:creationId xmlns:a16="http://schemas.microsoft.com/office/drawing/2014/main" id="{F50AEE42-C8D0-5E6B-4339-86D36355C7C1}"/>
              </a:ext>
            </a:extLst>
          </p:cNvPr>
          <p:cNvSpPr/>
          <p:nvPr/>
        </p:nvSpPr>
        <p:spPr>
          <a:xfrm flipV="1">
            <a:off x="6096000" y="1929327"/>
            <a:ext cx="946620" cy="1499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4" h="21511" extrusionOk="0">
                <a:moveTo>
                  <a:pt x="20781" y="4919"/>
                </a:moveTo>
                <a:lnTo>
                  <a:pt x="14077" y="265"/>
                </a:lnTo>
                <a:cubicBezTo>
                  <a:pt x="13556" y="-89"/>
                  <a:pt x="12737" y="-89"/>
                  <a:pt x="12215" y="265"/>
                </a:cubicBezTo>
                <a:lnTo>
                  <a:pt x="5512" y="4919"/>
                </a:lnTo>
                <a:cubicBezTo>
                  <a:pt x="4692" y="5475"/>
                  <a:pt x="5288" y="6437"/>
                  <a:pt x="6480" y="6437"/>
                </a:cubicBezTo>
                <a:lnTo>
                  <a:pt x="7374" y="6437"/>
                </a:lnTo>
                <a:lnTo>
                  <a:pt x="7374" y="12659"/>
                </a:lnTo>
                <a:cubicBezTo>
                  <a:pt x="7374" y="15694"/>
                  <a:pt x="5363" y="18526"/>
                  <a:pt x="1937" y="20449"/>
                </a:cubicBezTo>
                <a:lnTo>
                  <a:pt x="0" y="21511"/>
                </a:lnTo>
                <a:lnTo>
                  <a:pt x="4245" y="21511"/>
                </a:lnTo>
                <a:cubicBezTo>
                  <a:pt x="12364" y="21511"/>
                  <a:pt x="18919" y="17059"/>
                  <a:pt x="18919" y="11546"/>
                </a:cubicBezTo>
                <a:lnTo>
                  <a:pt x="18919" y="6487"/>
                </a:lnTo>
                <a:lnTo>
                  <a:pt x="19961" y="6487"/>
                </a:lnTo>
                <a:cubicBezTo>
                  <a:pt x="21004" y="6487"/>
                  <a:pt x="21600" y="5526"/>
                  <a:pt x="20781" y="4919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1"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BAB450D-659A-88EF-F7F1-98019F33F64B}"/>
              </a:ext>
            </a:extLst>
          </p:cNvPr>
          <p:cNvSpPr txBox="1"/>
          <p:nvPr/>
        </p:nvSpPr>
        <p:spPr>
          <a:xfrm>
            <a:off x="146298" y="3498506"/>
            <a:ext cx="2863928" cy="1361837"/>
          </a:xfrm>
          <a:prstGeom prst="roundRect">
            <a:avLst>
              <a:gd name="adj" fmla="val 5815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19050">
            <a:solidFill>
              <a:srgbClr val="00284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rgbClr val="597187"/>
                </a:solidFill>
              </a:rPr>
              <a:t>Dye-sensitized</a:t>
            </a:r>
            <a:r>
              <a:rPr lang="it-IT" sz="2000" dirty="0">
                <a:solidFill>
                  <a:srgbClr val="597187"/>
                </a:solidFill>
              </a:rPr>
              <a:t> solar </a:t>
            </a:r>
            <a:r>
              <a:rPr lang="it-IT" sz="2000" dirty="0" err="1">
                <a:solidFill>
                  <a:srgbClr val="597187"/>
                </a:solidFill>
              </a:rPr>
              <a:t>cells</a:t>
            </a:r>
            <a:endParaRPr lang="it-IT" sz="2000" dirty="0">
              <a:solidFill>
                <a:srgbClr val="5971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1" dirty="0" err="1">
                <a:solidFill>
                  <a:srgbClr val="597187"/>
                </a:solidFill>
              </a:rPr>
              <a:t>Pt</a:t>
            </a:r>
            <a:r>
              <a:rPr lang="it-IT" sz="2000" dirty="0">
                <a:solidFill>
                  <a:srgbClr val="597187"/>
                </a:solidFill>
              </a:rPr>
              <a:t> </a:t>
            </a:r>
            <a:r>
              <a:rPr lang="it-IT" sz="2000" dirty="0" err="1">
                <a:solidFill>
                  <a:srgbClr val="597187"/>
                </a:solidFill>
              </a:rPr>
              <a:t>cathode</a:t>
            </a:r>
            <a:endParaRPr lang="it-IT" sz="2000" dirty="0">
              <a:solidFill>
                <a:srgbClr val="5971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597187"/>
                </a:solidFill>
              </a:rPr>
              <a:t>TiO</a:t>
            </a:r>
            <a:r>
              <a:rPr lang="it-IT" sz="2000" baseline="-25000" dirty="0">
                <a:solidFill>
                  <a:srgbClr val="597187"/>
                </a:solidFill>
              </a:rPr>
              <a:t>2</a:t>
            </a:r>
            <a:r>
              <a:rPr lang="it-IT" sz="2000" dirty="0">
                <a:solidFill>
                  <a:srgbClr val="597187"/>
                </a:solidFill>
              </a:rPr>
              <a:t> photo-</a:t>
            </a:r>
            <a:r>
              <a:rPr lang="it-IT" sz="2000" dirty="0" err="1">
                <a:solidFill>
                  <a:srgbClr val="597187"/>
                </a:solidFill>
              </a:rPr>
              <a:t>anode</a:t>
            </a:r>
            <a:endParaRPr lang="it-IT" sz="2000" dirty="0">
              <a:solidFill>
                <a:srgbClr val="597187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9EE97F1C-82FD-46F9-91C1-076F2477A5F6}"/>
              </a:ext>
            </a:extLst>
          </p:cNvPr>
          <p:cNvSpPr txBox="1"/>
          <p:nvPr/>
        </p:nvSpPr>
        <p:spPr>
          <a:xfrm>
            <a:off x="4846643" y="3498507"/>
            <a:ext cx="3478458" cy="1045131"/>
          </a:xfrm>
          <a:prstGeom prst="roundRect">
            <a:avLst>
              <a:gd name="adj" fmla="val 5815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19050">
            <a:solidFill>
              <a:srgbClr val="00284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rgbClr val="597187"/>
                </a:solidFill>
              </a:rPr>
              <a:t>Electrolytic</a:t>
            </a:r>
            <a:r>
              <a:rPr lang="it-IT" sz="2000" dirty="0">
                <a:solidFill>
                  <a:srgbClr val="597187"/>
                </a:solidFill>
              </a:rPr>
              <a:t> batch </a:t>
            </a:r>
            <a:r>
              <a:rPr lang="it-IT" sz="2000" dirty="0" err="1">
                <a:solidFill>
                  <a:srgbClr val="597187"/>
                </a:solidFill>
              </a:rPr>
              <a:t>cell</a:t>
            </a:r>
            <a:endParaRPr lang="it-IT" sz="2000" dirty="0">
              <a:solidFill>
                <a:srgbClr val="5971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597187"/>
                </a:solidFill>
              </a:rPr>
              <a:t>Ag </a:t>
            </a:r>
            <a:r>
              <a:rPr lang="it-IT" sz="2000" dirty="0" err="1">
                <a:solidFill>
                  <a:srgbClr val="597187"/>
                </a:solidFill>
              </a:rPr>
              <a:t>NPs</a:t>
            </a:r>
            <a:r>
              <a:rPr lang="it-IT" sz="2000" dirty="0">
                <a:solidFill>
                  <a:srgbClr val="597187"/>
                </a:solidFill>
              </a:rPr>
              <a:t> </a:t>
            </a:r>
            <a:r>
              <a:rPr lang="it-IT" sz="2000" dirty="0" err="1">
                <a:solidFill>
                  <a:srgbClr val="597187"/>
                </a:solidFill>
              </a:rPr>
              <a:t>cathode</a:t>
            </a:r>
            <a:endParaRPr lang="it-IT" sz="2000" dirty="0">
              <a:solidFill>
                <a:srgbClr val="5971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1" dirty="0" err="1">
                <a:solidFill>
                  <a:srgbClr val="597187"/>
                </a:solidFill>
              </a:rPr>
              <a:t>Pt</a:t>
            </a:r>
            <a:r>
              <a:rPr lang="it-IT" sz="2000" dirty="0">
                <a:solidFill>
                  <a:srgbClr val="597187"/>
                </a:solidFill>
              </a:rPr>
              <a:t> </a:t>
            </a:r>
            <a:r>
              <a:rPr lang="it-IT" sz="2000" dirty="0" err="1">
                <a:solidFill>
                  <a:srgbClr val="597187"/>
                </a:solidFill>
              </a:rPr>
              <a:t>anode</a:t>
            </a:r>
            <a:endParaRPr lang="it-IT" sz="2000" dirty="0">
              <a:solidFill>
                <a:srgbClr val="59718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D3647C46-14CA-6626-B989-07AE5B7D754E}"/>
                  </a:ext>
                </a:extLst>
              </p:cNvPr>
              <p:cNvSpPr txBox="1"/>
              <p:nvPr/>
            </p:nvSpPr>
            <p:spPr>
              <a:xfrm>
                <a:off x="1437813" y="4929851"/>
                <a:ext cx="5805910" cy="1788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Overall Reactions</a:t>
                </a:r>
              </a:p>
              <a:p>
                <a:r>
                  <a:rPr lang="it-IT" b="1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Anode</a:t>
                </a:r>
                <a:r>
                  <a:rPr lang="it-IT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lang="it-IT" sz="2400" b="1" dirty="0">
                    <a:solidFill>
                      <a:srgbClr val="002060"/>
                    </a:solidFill>
                    <a:latin typeface="+mj-lt"/>
                    <a:cs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it-IT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</m:t>
                    </m:r>
                    <m:sSub>
                      <m:sSubPr>
                        <m:ctrlP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𝐻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it-IT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𝑂</m:t>
                    </m:r>
                    <m:r>
                      <a:rPr lang="it-IT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it-IT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sSup>
                      <m:sSupPr>
                        <m:ctrlP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𝐻</m:t>
                        </m:r>
                      </m:e>
                      <m:sup>
                        <m: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r>
                      <a:rPr lang="it-IT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f>
                      <m:fPr>
                        <m:ctrlP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it-IT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𝑂</m:t>
                        </m:r>
                      </m:e>
                      <m:sub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it-IT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+2</m:t>
                    </m:r>
                    <m:sSup>
                      <m:sSupPr>
                        <m:ctrlPr>
                          <a:rPr lang="it-IT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endParaRPr lang="it-IT" b="1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endParaRPr>
              </a:p>
              <a:p>
                <a:endParaRPr lang="it-IT" sz="2000" b="1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endParaRPr>
              </a:p>
              <a:p>
                <a:r>
                  <a:rPr lang="it-IT" b="1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Cathode</a:t>
                </a:r>
                <a:r>
                  <a:rPr lang="it-IT" sz="2400" b="1" dirty="0">
                    <a:solidFill>
                      <a:srgbClr val="002060"/>
                    </a:solidFill>
                    <a:latin typeface="+mj-lt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it-IT" sz="2000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</m:t>
                    </m:r>
                    <m:r>
                      <a:rPr lang="it-IT" sz="20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it-IT" sz="20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𝐶</m:t>
                    </m:r>
                    <m:sSub>
                      <m:sSubPr>
                        <m:ctrlP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𝑂</m:t>
                        </m:r>
                      </m:e>
                      <m:sub>
                        <m: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it-IT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+2</m:t>
                    </m:r>
                    <m:sSup>
                      <m:sSupPr>
                        <m:ctrlP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𝐻</m:t>
                        </m:r>
                      </m:e>
                      <m:sup>
                        <m: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r>
                      <a:rPr lang="it-IT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+2</m:t>
                    </m:r>
                    <m:sSup>
                      <m:sSupPr>
                        <m:ctrlP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it-IT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it-IT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𝐶𝑂</m:t>
                    </m:r>
                    <m:r>
                      <a:rPr lang="it-IT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𝐻</m:t>
                        </m:r>
                      </m:e>
                      <m:sub>
                        <m: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it-IT" sz="20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𝑂</m:t>
                    </m:r>
                  </m:oMath>
                </a14:m>
                <a:endParaRPr lang="it-IT" sz="2000" b="0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endParaRPr>
              </a:p>
              <a:p>
                <a:r>
                  <a:rPr lang="it-IT" sz="2000" b="1" dirty="0">
                    <a:solidFill>
                      <a:srgbClr val="002060"/>
                    </a:solidFill>
                    <a:latin typeface="+mj-lt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000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               </m:t>
                    </m:r>
                    <m:r>
                      <a:rPr lang="it-IT" sz="20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</m:t>
                    </m:r>
                    <m:r>
                      <a:rPr lang="it-IT" sz="20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sSup>
                      <m:sSupPr>
                        <m:ctrlP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𝐻</m:t>
                        </m:r>
                      </m:e>
                      <m:sup>
                        <m: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r>
                      <a:rPr lang="it-IT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+2</m:t>
                    </m:r>
                    <m:sSup>
                      <m:sSupPr>
                        <m:ctrlP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it-IT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it-IT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b>
                      <m:sSubPr>
                        <m:ctrlPr>
                          <a:rPr lang="it-IT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𝐻</m:t>
                        </m:r>
                      </m:e>
                      <m:sub>
                        <m:r>
                          <a:rPr lang="it-IT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</m:oMath>
                </a14:m>
                <a:endParaRPr lang="it-IT" sz="2000" b="1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D3647C46-14CA-6626-B989-07AE5B7D75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813" y="4929851"/>
                <a:ext cx="5805910" cy="1788823"/>
              </a:xfrm>
              <a:prstGeom prst="rect">
                <a:avLst/>
              </a:prstGeom>
              <a:blipFill>
                <a:blip r:embed="rId6"/>
                <a:stretch>
                  <a:fillRect l="-945" t="-20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po 5">
            <a:extLst>
              <a:ext uri="{FF2B5EF4-FFF2-40B4-BE49-F238E27FC236}">
                <a16:creationId xmlns:a16="http://schemas.microsoft.com/office/drawing/2014/main" id="{D0C980F8-F184-4294-4043-D104BD94C16F}"/>
              </a:ext>
            </a:extLst>
          </p:cNvPr>
          <p:cNvGrpSpPr/>
          <p:nvPr/>
        </p:nvGrpSpPr>
        <p:grpSpPr>
          <a:xfrm>
            <a:off x="6288590" y="853385"/>
            <a:ext cx="3530839" cy="2009482"/>
            <a:chOff x="1767840" y="402707"/>
            <a:chExt cx="9685464" cy="503577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ttangolo con angoli arrotondati 8">
                  <a:extLst>
                    <a:ext uri="{FF2B5EF4-FFF2-40B4-BE49-F238E27FC236}">
                      <a16:creationId xmlns:a16="http://schemas.microsoft.com/office/drawing/2014/main" id="{1CD249EA-E004-0A62-0FC8-BF36FAC24C55}"/>
                    </a:ext>
                  </a:extLst>
                </p:cNvPr>
                <p:cNvSpPr/>
                <p:nvPr/>
              </p:nvSpPr>
              <p:spPr>
                <a:xfrm>
                  <a:off x="9793569" y="634614"/>
                  <a:ext cx="936104" cy="635232"/>
                </a:xfrm>
                <a:prstGeom prst="roundRect">
                  <a:avLst/>
                </a:prstGeom>
                <a:ln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>
                  <a:scene3d>
                    <a:camera prst="orthographicFront"/>
                    <a:lightRig rig="soft" dir="t">
                      <a:rot lat="0" lon="0" rev="15600000"/>
                    </a:lightRig>
                  </a:scene3d>
                  <a:sp3d extrusionH="57150" prstMaterial="softEdge">
                    <a:bevelT w="25400" h="38100"/>
                  </a:sp3d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it-IT" sz="900" b="1" i="1" smtClean="0">
                            <a:ln/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it-IT" sz="900" b="1" i="1" smtClean="0">
                            <a:ln/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sSub>
                          <m:sSubPr>
                            <m:ctrlPr>
                              <a:rPr lang="it-IT" sz="900" b="1" i="1" smtClean="0">
                                <a:ln/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900" b="1" i="1" smtClean="0">
                                <a:ln/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𝑶</m:t>
                            </m:r>
                          </m:e>
                          <m:sub>
                            <m:r>
                              <a:rPr lang="it-IT" sz="900" b="1" i="1" smtClean="0">
                                <a:ln/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GB" sz="900" b="1" dirty="0">
                    <a:ln/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Rettangolo con angoli arrotondati 8">
                  <a:extLst>
                    <a:ext uri="{FF2B5EF4-FFF2-40B4-BE49-F238E27FC236}">
                      <a16:creationId xmlns:a16="http://schemas.microsoft.com/office/drawing/2014/main" id="{1CD249EA-E004-0A62-0FC8-BF36FAC24C5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93569" y="634614"/>
                  <a:ext cx="936104" cy="635232"/>
                </a:xfrm>
                <a:prstGeom prst="round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ttangolo con angoli arrotondati 10">
                  <a:extLst>
                    <a:ext uri="{FF2B5EF4-FFF2-40B4-BE49-F238E27FC236}">
                      <a16:creationId xmlns:a16="http://schemas.microsoft.com/office/drawing/2014/main" id="{CCFCF3BC-0F3C-F7F9-9B8E-A7E92129FB3A}"/>
                    </a:ext>
                  </a:extLst>
                </p:cNvPr>
                <p:cNvSpPr/>
                <p:nvPr/>
              </p:nvSpPr>
              <p:spPr>
                <a:xfrm>
                  <a:off x="9324018" y="4698695"/>
                  <a:ext cx="2129286" cy="447568"/>
                </a:xfrm>
                <a:prstGeom prst="roundRect">
                  <a:avLst/>
                </a:prstGeom>
                <a:ln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>
                  <a:scene3d>
                    <a:camera prst="orthographicFront"/>
                    <a:lightRig rig="soft" dir="t">
                      <a:rot lat="0" lon="0" rev="15600000"/>
                    </a:lightRig>
                  </a:scene3d>
                  <a:sp3d extrusionH="57150" prstMaterial="softEdge">
                    <a:bevelT w="25400" h="38100"/>
                  </a:sp3d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it-IT" sz="800" b="1" i="1" smtClean="0">
                            <a:ln/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it-IT" sz="800" b="1" i="1" smtClean="0">
                            <a:ln/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𝑪𝑶</m:t>
                        </m:r>
                        <m:r>
                          <a:rPr lang="it-IT" sz="800" b="1" i="1" smtClean="0">
                            <a:ln/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sz="800" b="1" i="1" smtClean="0">
                                <a:ln/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800" b="1" i="1" smtClean="0">
                                <a:ln/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𝑯</m:t>
                            </m:r>
                          </m:e>
                          <m:sub>
                            <m:r>
                              <a:rPr lang="it-IT" sz="800" b="1" i="1" smtClean="0">
                                <a:ln/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GB" sz="800" b="1" dirty="0">
                    <a:ln/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Rettangolo con angoli arrotondati 10">
                  <a:extLst>
                    <a:ext uri="{FF2B5EF4-FFF2-40B4-BE49-F238E27FC236}">
                      <a16:creationId xmlns:a16="http://schemas.microsoft.com/office/drawing/2014/main" id="{CCFCF3BC-0F3C-F7F9-9B8E-A7E92129FB3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4018" y="4698695"/>
                  <a:ext cx="2129286" cy="447568"/>
                </a:xfrm>
                <a:prstGeom prst="round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B43397AC-1F20-355B-DC33-21400E64AC7F}"/>
                </a:ext>
              </a:extLst>
            </p:cNvPr>
            <p:cNvSpPr/>
            <p:nvPr/>
          </p:nvSpPr>
          <p:spPr>
            <a:xfrm>
              <a:off x="3503355" y="1817141"/>
              <a:ext cx="2088232" cy="2088232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38000">
                  <a:srgbClr val="FCAF04"/>
                </a:gs>
                <a:gs pos="67000">
                  <a:srgbClr val="F87702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i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Solar cell</a:t>
              </a:r>
            </a:p>
            <a:p>
              <a:pPr algn="ctr"/>
              <a:r>
                <a:rPr lang="it-IT" sz="800" b="1" i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(DSSC)</a:t>
              </a:r>
              <a:endParaRPr lang="en-GB" sz="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e 14">
              <a:extLst>
                <a:ext uri="{FF2B5EF4-FFF2-40B4-BE49-F238E27FC236}">
                  <a16:creationId xmlns:a16="http://schemas.microsoft.com/office/drawing/2014/main" id="{7F6740A5-687C-3D85-39A3-FA644DD12D6E}"/>
                </a:ext>
              </a:extLst>
            </p:cNvPr>
            <p:cNvSpPr/>
            <p:nvPr/>
          </p:nvSpPr>
          <p:spPr>
            <a:xfrm>
              <a:off x="7071431" y="1817141"/>
              <a:ext cx="2088232" cy="2088232"/>
            </a:xfrm>
            <a:prstGeom prst="ellipse">
              <a:avLst/>
            </a:prstGeom>
            <a:gradFill flip="none" rotWithShape="1">
              <a:gsLst>
                <a:gs pos="10000">
                  <a:schemeClr val="accent1">
                    <a:lumMod val="4000"/>
                    <a:lumOff val="96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rgbClr val="0070C0"/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i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Electrolytic</a:t>
              </a:r>
              <a:r>
                <a:rPr lang="it-IT" sz="800" b="1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800" b="1" i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</a:t>
              </a:r>
              <a:endParaRPr lang="en-GB" sz="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Picture 12" descr="Clip Art Sun: immagini, foto stock e grafica vettoriale | Shutterstock">
              <a:extLst>
                <a:ext uri="{FF2B5EF4-FFF2-40B4-BE49-F238E27FC236}">
                  <a16:creationId xmlns:a16="http://schemas.microsoft.com/office/drawing/2014/main" id="{9C32E6B7-099C-279F-306A-D46B077ACC3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  <a14:imgEffect>
                        <a14:sharpenSoften amount="-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98" r="9151" b="13080"/>
            <a:stretch/>
          </p:blipFill>
          <p:spPr bwMode="auto">
            <a:xfrm>
              <a:off x="1767840" y="402707"/>
              <a:ext cx="1010820" cy="1740876"/>
            </a:xfrm>
            <a:prstGeom prst="rect">
              <a:avLst/>
            </a:prstGeom>
            <a:ln>
              <a:noFill/>
            </a:ln>
            <a:effectLst>
              <a:outerShdw blurRad="292100" dist="139700" dir="2700000" sx="108000" sy="108000" algn="tl" rotWithShape="0">
                <a:srgbClr val="FFFF00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Connettore curvo 16">
              <a:extLst>
                <a:ext uri="{FF2B5EF4-FFF2-40B4-BE49-F238E27FC236}">
                  <a16:creationId xmlns:a16="http://schemas.microsoft.com/office/drawing/2014/main" id="{B57CC8EA-2386-C94B-2FC6-B55175F277D8}"/>
                </a:ext>
              </a:extLst>
            </p:cNvPr>
            <p:cNvCxnSpPr>
              <a:cxnSpLocks/>
            </p:cNvCxnSpPr>
            <p:nvPr/>
          </p:nvCxnSpPr>
          <p:spPr>
            <a:xfrm>
              <a:off x="2991013" y="1306856"/>
              <a:ext cx="714231" cy="418690"/>
            </a:xfrm>
            <a:prstGeom prst="curvedConnector3">
              <a:avLst>
                <a:gd name="adj1" fmla="val 59145"/>
              </a:avLst>
            </a:prstGeom>
            <a:ln w="19050">
              <a:solidFill>
                <a:srgbClr val="FFC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Connettore curvo 17">
              <a:extLst>
                <a:ext uri="{FF2B5EF4-FFF2-40B4-BE49-F238E27FC236}">
                  <a16:creationId xmlns:a16="http://schemas.microsoft.com/office/drawing/2014/main" id="{9D08FC46-9676-34BF-4EF9-4B5CA18BE199}"/>
                </a:ext>
              </a:extLst>
            </p:cNvPr>
            <p:cNvCxnSpPr/>
            <p:nvPr/>
          </p:nvCxnSpPr>
          <p:spPr>
            <a:xfrm>
              <a:off x="3015290" y="1916723"/>
              <a:ext cx="546839" cy="289846"/>
            </a:xfrm>
            <a:prstGeom prst="curvedConnector3">
              <a:avLst/>
            </a:prstGeom>
            <a:ln w="19050">
              <a:solidFill>
                <a:srgbClr val="FFC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Connettore curvo 19">
              <a:extLst>
                <a:ext uri="{FF2B5EF4-FFF2-40B4-BE49-F238E27FC236}">
                  <a16:creationId xmlns:a16="http://schemas.microsoft.com/office/drawing/2014/main" id="{32FF85E1-5777-A5A1-E029-E3FCA5ADE4C0}"/>
                </a:ext>
              </a:extLst>
            </p:cNvPr>
            <p:cNvCxnSpPr/>
            <p:nvPr/>
          </p:nvCxnSpPr>
          <p:spPr>
            <a:xfrm>
              <a:off x="2509335" y="2146966"/>
              <a:ext cx="546839" cy="289846"/>
            </a:xfrm>
            <a:prstGeom prst="curvedConnector3">
              <a:avLst/>
            </a:prstGeom>
            <a:ln w="19050">
              <a:solidFill>
                <a:srgbClr val="FFC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" name="Connettore 2 21">
              <a:extLst>
                <a:ext uri="{FF2B5EF4-FFF2-40B4-BE49-F238E27FC236}">
                  <a16:creationId xmlns:a16="http://schemas.microsoft.com/office/drawing/2014/main" id="{8A85719A-3DA2-303C-663B-5DB0204EA11F}"/>
                </a:ext>
              </a:extLst>
            </p:cNvPr>
            <p:cNvCxnSpPr>
              <a:cxnSpLocks/>
            </p:cNvCxnSpPr>
            <p:nvPr/>
          </p:nvCxnSpPr>
          <p:spPr>
            <a:xfrm>
              <a:off x="5694241" y="2861257"/>
              <a:ext cx="1322679" cy="1847"/>
            </a:xfrm>
            <a:prstGeom prst="straightConnector1">
              <a:avLst/>
            </a:prstGeom>
            <a:ln w="25400">
              <a:tailEnd type="triangle"/>
            </a:ln>
            <a:effectLst>
              <a:outerShdw blurRad="50800" dist="50800" dir="5400000" algn="ctr" rotWithShape="0">
                <a:srgbClr val="000000">
                  <a:alpha val="54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23" name="Picture 14" descr="Carbon Dioxide - Molecule of the Month - May 2012 - HTML-only version">
              <a:extLst>
                <a:ext uri="{FF2B5EF4-FFF2-40B4-BE49-F238E27FC236}">
                  <a16:creationId xmlns:a16="http://schemas.microsoft.com/office/drawing/2014/main" id="{51268B80-89D0-D17D-972D-37301253EE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375" b="89286" l="6667" r="95556">
                          <a14:foregroundMark x1="9778" y1="28571" x2="6667" y2="41518"/>
                          <a14:foregroundMark x1="6667" y1="41518" x2="10667" y2="28571"/>
                          <a14:foregroundMark x1="10667" y1="28571" x2="10667" y2="28571"/>
                          <a14:foregroundMark x1="90222" y1="44643" x2="95556" y2="59821"/>
                          <a14:foregroundMark x1="95556" y1="59821" x2="92000" y2="75000"/>
                          <a14:foregroundMark x1="92000" y1="75000" x2="91556" y2="46875"/>
                          <a14:foregroundMark x1="95111" y1="58036" x2="95556" y2="59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76390">
              <a:off x="8627938" y="553590"/>
              <a:ext cx="180722" cy="179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4" descr="Carbon Dioxide - Molecule of the Month - May 2012 - HTML-only version">
              <a:extLst>
                <a:ext uri="{FF2B5EF4-FFF2-40B4-BE49-F238E27FC236}">
                  <a16:creationId xmlns:a16="http://schemas.microsoft.com/office/drawing/2014/main" id="{E3FD5BD7-1355-D33D-26AB-85E9D52BFD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375" b="89286" l="6667" r="95556">
                          <a14:foregroundMark x1="9778" y1="28571" x2="6667" y2="41518"/>
                          <a14:foregroundMark x1="6667" y1="41518" x2="10667" y2="28571"/>
                          <a14:foregroundMark x1="10667" y1="28571" x2="10667" y2="28571"/>
                          <a14:foregroundMark x1="90222" y1="44643" x2="95556" y2="59821"/>
                          <a14:foregroundMark x1="95556" y1="59821" x2="92000" y2="75000"/>
                          <a14:foregroundMark x1="92000" y1="75000" x2="91556" y2="46875"/>
                          <a14:foregroundMark x1="95111" y1="58036" x2="95556" y2="59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233433">
              <a:off x="9036874" y="552484"/>
              <a:ext cx="180722" cy="179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14" descr="Carbon Dioxide - Molecule of the Month - May 2012 - HTML-only version">
              <a:extLst>
                <a:ext uri="{FF2B5EF4-FFF2-40B4-BE49-F238E27FC236}">
                  <a16:creationId xmlns:a16="http://schemas.microsoft.com/office/drawing/2014/main" id="{046AB29F-BAF7-8566-C153-5A81F17538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375" b="89286" l="6667" r="95556">
                          <a14:foregroundMark x1="9778" y1="28571" x2="6667" y2="41518"/>
                          <a14:foregroundMark x1="6667" y1="41518" x2="10667" y2="28571"/>
                          <a14:foregroundMark x1="10667" y1="28571" x2="10667" y2="28571"/>
                          <a14:foregroundMark x1="90222" y1="44643" x2="95556" y2="59821"/>
                          <a14:foregroundMark x1="95556" y1="59821" x2="92000" y2="75000"/>
                          <a14:foregroundMark x1="92000" y1="75000" x2="91556" y2="46875"/>
                          <a14:foregroundMark x1="95111" y1="58036" x2="95556" y2="59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80122">
              <a:off x="8726314" y="1048331"/>
              <a:ext cx="180722" cy="179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14" descr="Carbon Dioxide - Molecule of the Month - May 2012 - HTML-only version">
              <a:extLst>
                <a:ext uri="{FF2B5EF4-FFF2-40B4-BE49-F238E27FC236}">
                  <a16:creationId xmlns:a16="http://schemas.microsoft.com/office/drawing/2014/main" id="{673B73BF-5255-EF58-C94D-E4614B2B14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375" b="89286" l="6667" r="95556">
                          <a14:foregroundMark x1="9778" y1="28571" x2="6667" y2="41518"/>
                          <a14:foregroundMark x1="6667" y1="41518" x2="10667" y2="28571"/>
                          <a14:foregroundMark x1="10667" y1="28571" x2="10667" y2="28571"/>
                          <a14:foregroundMark x1="90222" y1="44643" x2="95556" y2="59821"/>
                          <a14:foregroundMark x1="95556" y1="59821" x2="92000" y2="75000"/>
                          <a14:foregroundMark x1="92000" y1="75000" x2="91556" y2="46875"/>
                          <a14:foregroundMark x1="95111" y1="58036" x2="95556" y2="59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876875">
              <a:off x="9119839" y="958258"/>
              <a:ext cx="180722" cy="179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4" descr="Carbon Dioxide - Molecule of the Month - May 2012 - HTML-only version">
              <a:extLst>
                <a:ext uri="{FF2B5EF4-FFF2-40B4-BE49-F238E27FC236}">
                  <a16:creationId xmlns:a16="http://schemas.microsoft.com/office/drawing/2014/main" id="{899AB20B-B80B-811E-1997-B0A026E7E1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375" b="89286" l="6667" r="95556">
                          <a14:foregroundMark x1="9778" y1="28571" x2="6667" y2="41518"/>
                          <a14:foregroundMark x1="6667" y1="41518" x2="10667" y2="28571"/>
                          <a14:foregroundMark x1="10667" y1="28571" x2="10667" y2="28571"/>
                          <a14:foregroundMark x1="90222" y1="44643" x2="95556" y2="59821"/>
                          <a14:foregroundMark x1="95556" y1="59821" x2="92000" y2="75000"/>
                          <a14:foregroundMark x1="92000" y1="75000" x2="91556" y2="46875"/>
                          <a14:foregroundMark x1="95111" y1="58036" x2="95556" y2="59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55804">
              <a:off x="9708640" y="1516365"/>
              <a:ext cx="180722" cy="179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4" descr="Carbon Dioxide - Molecule of the Month - May 2012 - HTML-only version">
              <a:extLst>
                <a:ext uri="{FF2B5EF4-FFF2-40B4-BE49-F238E27FC236}">
                  <a16:creationId xmlns:a16="http://schemas.microsoft.com/office/drawing/2014/main" id="{C9AEA210-92EE-B234-7FBD-139B481501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375" b="89286" l="6667" r="95556">
                          <a14:foregroundMark x1="9778" y1="28571" x2="6667" y2="41518"/>
                          <a14:foregroundMark x1="6667" y1="41518" x2="10667" y2="28571"/>
                          <a14:foregroundMark x1="10667" y1="28571" x2="10667" y2="28571"/>
                          <a14:foregroundMark x1="90222" y1="44643" x2="95556" y2="59821"/>
                          <a14:foregroundMark x1="95556" y1="59821" x2="92000" y2="75000"/>
                          <a14:foregroundMark x1="92000" y1="75000" x2="91556" y2="46875"/>
                          <a14:foregroundMark x1="95111" y1="58036" x2="95556" y2="59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21843">
              <a:off x="8577963" y="1377288"/>
              <a:ext cx="180722" cy="179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4" descr="Carbon Dioxide - Molecule of the Month - May 2012 - HTML-only version">
              <a:extLst>
                <a:ext uri="{FF2B5EF4-FFF2-40B4-BE49-F238E27FC236}">
                  <a16:creationId xmlns:a16="http://schemas.microsoft.com/office/drawing/2014/main" id="{EDF3BFE6-E4D2-6A7F-1CC5-F49FE9595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375" b="89286" l="6667" r="95556">
                          <a14:foregroundMark x1="9778" y1="28571" x2="6667" y2="41518"/>
                          <a14:foregroundMark x1="6667" y1="41518" x2="10667" y2="28571"/>
                          <a14:foregroundMark x1="10667" y1="28571" x2="10667" y2="28571"/>
                          <a14:foregroundMark x1="90222" y1="44643" x2="95556" y2="59821"/>
                          <a14:foregroundMark x1="95556" y1="59821" x2="92000" y2="75000"/>
                          <a14:foregroundMark x1="92000" y1="75000" x2="91556" y2="46875"/>
                          <a14:foregroundMark x1="95111" y1="58036" x2="95556" y2="59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108235">
              <a:off x="9568841" y="1032809"/>
              <a:ext cx="180722" cy="179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14" descr="Carbon Dioxide - Molecule of the Month - May 2012 - HTML-only version">
              <a:extLst>
                <a:ext uri="{FF2B5EF4-FFF2-40B4-BE49-F238E27FC236}">
                  <a16:creationId xmlns:a16="http://schemas.microsoft.com/office/drawing/2014/main" id="{EF60FCBC-0151-2AF9-E711-709E20EDA2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375" b="89286" l="6667" r="95556">
                          <a14:foregroundMark x1="9778" y1="28571" x2="6667" y2="41518"/>
                          <a14:foregroundMark x1="6667" y1="41518" x2="10667" y2="28571"/>
                          <a14:foregroundMark x1="10667" y1="28571" x2="10667" y2="28571"/>
                          <a14:foregroundMark x1="90222" y1="44643" x2="95556" y2="59821"/>
                          <a14:foregroundMark x1="95556" y1="59821" x2="92000" y2="75000"/>
                          <a14:foregroundMark x1="92000" y1="75000" x2="91556" y2="46875"/>
                          <a14:foregroundMark x1="95111" y1="58036" x2="95556" y2="59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76390">
              <a:off x="9203910" y="1411973"/>
              <a:ext cx="180722" cy="179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4" name="Connettore curvo 33">
              <a:extLst>
                <a:ext uri="{FF2B5EF4-FFF2-40B4-BE49-F238E27FC236}">
                  <a16:creationId xmlns:a16="http://schemas.microsoft.com/office/drawing/2014/main" id="{E5171496-8782-59E7-BF5C-AD62741FB93B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rot="10800000" flipV="1">
              <a:off x="8760880" y="888786"/>
              <a:ext cx="1030034" cy="1030034"/>
            </a:xfrm>
            <a:prstGeom prst="curvedConnector2">
              <a:avLst/>
            </a:prstGeom>
            <a:ln>
              <a:solidFill>
                <a:srgbClr val="3990C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14" descr="Carbon Dioxide - Molecule of the Month - May 2012 - HTML-only version">
              <a:extLst>
                <a:ext uri="{FF2B5EF4-FFF2-40B4-BE49-F238E27FC236}">
                  <a16:creationId xmlns:a16="http://schemas.microsoft.com/office/drawing/2014/main" id="{21BCDD12-0078-DCDE-4D78-129D7737F1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375" b="89286" l="6667" r="95556">
                          <a14:foregroundMark x1="9778" y1="28571" x2="6667" y2="41518"/>
                          <a14:foregroundMark x1="6667" y1="41518" x2="10667" y2="28571"/>
                          <a14:foregroundMark x1="10667" y1="28571" x2="10667" y2="28571"/>
                          <a14:foregroundMark x1="90222" y1="44643" x2="95556" y2="59821"/>
                          <a14:foregroundMark x1="95556" y1="59821" x2="92000" y2="75000"/>
                          <a14:foregroundMark x1="92000" y1="75000" x2="91556" y2="46875"/>
                          <a14:foregroundMark x1="95111" y1="58036" x2="95556" y2="59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55804">
              <a:off x="9339079" y="775805"/>
              <a:ext cx="180722" cy="179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14" descr="Carbon Dioxide - Molecule of the Month - May 2012 - HTML-only version">
              <a:extLst>
                <a:ext uri="{FF2B5EF4-FFF2-40B4-BE49-F238E27FC236}">
                  <a16:creationId xmlns:a16="http://schemas.microsoft.com/office/drawing/2014/main" id="{D393BEA6-1018-38D5-4F71-81B6B8F421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375" b="89286" l="6667" r="95556">
                          <a14:foregroundMark x1="9778" y1="28571" x2="6667" y2="41518"/>
                          <a14:foregroundMark x1="6667" y1="41518" x2="10667" y2="28571"/>
                          <a14:foregroundMark x1="10667" y1="28571" x2="10667" y2="28571"/>
                          <a14:foregroundMark x1="90222" y1="44643" x2="95556" y2="59821"/>
                          <a14:foregroundMark x1="95556" y1="59821" x2="92000" y2="75000"/>
                          <a14:foregroundMark x1="92000" y1="75000" x2="91556" y2="46875"/>
                          <a14:foregroundMark x1="95111" y1="58036" x2="95556" y2="59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76390">
              <a:off x="8800526" y="771589"/>
              <a:ext cx="180722" cy="179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7" name="Connettore curvo 36">
              <a:extLst>
                <a:ext uri="{FF2B5EF4-FFF2-40B4-BE49-F238E27FC236}">
                  <a16:creationId xmlns:a16="http://schemas.microsoft.com/office/drawing/2014/main" id="{F8D35CB1-9FCC-BBF0-ACB0-67890A544086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8203282" y="3946163"/>
              <a:ext cx="1030034" cy="1030034"/>
            </a:xfrm>
            <a:prstGeom prst="curvedConnector2">
              <a:avLst/>
            </a:prstGeom>
            <a:ln>
              <a:solidFill>
                <a:srgbClr val="3990C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57">
              <a:extLst>
                <a:ext uri="{FF2B5EF4-FFF2-40B4-BE49-F238E27FC236}">
                  <a16:creationId xmlns:a16="http://schemas.microsoft.com/office/drawing/2014/main" id="{2BAD55C9-CA4C-77AC-21AA-6304D0473F4B}"/>
                </a:ext>
              </a:extLst>
            </p:cNvPr>
            <p:cNvSpPr txBox="1"/>
            <p:nvPr/>
          </p:nvSpPr>
          <p:spPr>
            <a:xfrm>
              <a:off x="5127113" y="4380004"/>
              <a:ext cx="274078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900" b="1" u="sng">
                  <a:solidFill>
                    <a:schemeClr val="accent6">
                      <a:lumMod val="75000"/>
                    </a:schemeClr>
                  </a:solidFill>
                </a:rPr>
                <a:t>Shared electrode</a:t>
              </a:r>
            </a:p>
          </p:txBody>
        </p:sp>
        <p:cxnSp>
          <p:nvCxnSpPr>
            <p:cNvPr id="39" name="Straight Arrow Connector 3">
              <a:extLst>
                <a:ext uri="{FF2B5EF4-FFF2-40B4-BE49-F238E27FC236}">
                  <a16:creationId xmlns:a16="http://schemas.microsoft.com/office/drawing/2014/main" id="{8014E818-B1C6-56F5-0872-D92249D78BAF}"/>
                </a:ext>
              </a:extLst>
            </p:cNvPr>
            <p:cNvCxnSpPr/>
            <p:nvPr/>
          </p:nvCxnSpPr>
          <p:spPr>
            <a:xfrm flipH="1" flipV="1">
              <a:off x="5411404" y="3633202"/>
              <a:ext cx="864096" cy="800100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triangle"/>
            </a:ln>
            <a:effectLst>
              <a:outerShdw blurRad="50800" dist="50800" dir="5400000" algn="ctr" rotWithShape="0">
                <a:srgbClr val="000000">
                  <a:alpha val="54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25">
              <a:extLst>
                <a:ext uri="{FF2B5EF4-FFF2-40B4-BE49-F238E27FC236}">
                  <a16:creationId xmlns:a16="http://schemas.microsoft.com/office/drawing/2014/main" id="{AC286AED-A918-FE49-1BC5-6F8F4DB1DA7E}"/>
                </a:ext>
              </a:extLst>
            </p:cNvPr>
            <p:cNvCxnSpPr/>
            <p:nvPr/>
          </p:nvCxnSpPr>
          <p:spPr>
            <a:xfrm flipV="1">
              <a:off x="6439310" y="3633202"/>
              <a:ext cx="855712" cy="827978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triangle"/>
            </a:ln>
            <a:effectLst>
              <a:outerShdw blurRad="50800" dist="50800" dir="5400000" algn="ctr" rotWithShape="0">
                <a:srgbClr val="000000">
                  <a:alpha val="54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Picture 16" descr="Carbon Monoxide molecule | UCAR Center for Science Education">
              <a:extLst>
                <a:ext uri="{FF2B5EF4-FFF2-40B4-BE49-F238E27FC236}">
                  <a16:creationId xmlns:a16="http://schemas.microsoft.com/office/drawing/2014/main" id="{2D8348A3-4FDA-1C64-C49C-E963D4010C3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3667" b="54667" l="4722" r="56667">
                          <a14:foregroundMark x1="54444" y1="21333" x2="56944" y2="40333"/>
                          <a14:foregroundMark x1="56944" y1="40333" x2="55833" y2="23333"/>
                          <a14:foregroundMark x1="19722" y1="4667" x2="30000" y2="3667"/>
                          <a14:foregroundMark x1="31667" y1="48333" x2="9444" y2="34000"/>
                          <a14:foregroundMark x1="9444" y1="34000" x2="8611" y2="26333"/>
                          <a14:foregroundMark x1="19722" y1="51000" x2="11667" y2="38667"/>
                          <a14:foregroundMark x1="23056" y1="54667" x2="24722" y2="54667"/>
                          <a14:foregroundMark x1="4722" y1="33333" x2="4722" y2="31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955" b="42119"/>
            <a:stretch/>
          </p:blipFill>
          <p:spPr bwMode="auto">
            <a:xfrm rot="2233303">
              <a:off x="8702531" y="4133918"/>
              <a:ext cx="237038" cy="190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6" descr="Carbon Monoxide molecule | UCAR Center for Science Education">
              <a:extLst>
                <a:ext uri="{FF2B5EF4-FFF2-40B4-BE49-F238E27FC236}">
                  <a16:creationId xmlns:a16="http://schemas.microsoft.com/office/drawing/2014/main" id="{4F7A5661-2386-17F4-18F1-D779FB93A81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3667" b="54667" l="4722" r="56667">
                          <a14:foregroundMark x1="54444" y1="21333" x2="56944" y2="40333"/>
                          <a14:foregroundMark x1="56944" y1="40333" x2="55833" y2="23333"/>
                          <a14:foregroundMark x1="19722" y1="4667" x2="30000" y2="3667"/>
                          <a14:foregroundMark x1="31667" y1="48333" x2="9444" y2="34000"/>
                          <a14:foregroundMark x1="9444" y1="34000" x2="8611" y2="26333"/>
                          <a14:foregroundMark x1="19722" y1="51000" x2="11667" y2="38667"/>
                          <a14:foregroundMark x1="23056" y1="54667" x2="24722" y2="54667"/>
                          <a14:foregroundMark x1="4722" y1="33333" x2="4722" y2="31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955" b="42119"/>
            <a:stretch/>
          </p:blipFill>
          <p:spPr bwMode="auto">
            <a:xfrm rot="20212151">
              <a:off x="8104998" y="4632537"/>
              <a:ext cx="237038" cy="190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6" descr="Carbon Monoxide molecule | UCAR Center for Science Education">
              <a:extLst>
                <a:ext uri="{FF2B5EF4-FFF2-40B4-BE49-F238E27FC236}">
                  <a16:creationId xmlns:a16="http://schemas.microsoft.com/office/drawing/2014/main" id="{7C9FE5CD-2593-D6AD-25CC-7AA578E59D9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3667" b="54667" l="4722" r="56667">
                          <a14:foregroundMark x1="54444" y1="21333" x2="56944" y2="40333"/>
                          <a14:foregroundMark x1="56944" y1="40333" x2="55833" y2="23333"/>
                          <a14:foregroundMark x1="19722" y1="4667" x2="30000" y2="3667"/>
                          <a14:foregroundMark x1="31667" y1="48333" x2="9444" y2="34000"/>
                          <a14:foregroundMark x1="9444" y1="34000" x2="8611" y2="26333"/>
                          <a14:foregroundMark x1="19722" y1="51000" x2="11667" y2="38667"/>
                          <a14:foregroundMark x1="23056" y1="54667" x2="24722" y2="54667"/>
                          <a14:foregroundMark x1="4722" y1="33333" x2="4722" y2="31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955" b="42119"/>
            <a:stretch/>
          </p:blipFill>
          <p:spPr bwMode="auto">
            <a:xfrm rot="18689431">
              <a:off x="8879123" y="5213033"/>
              <a:ext cx="237038" cy="190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6" descr="Carbon Monoxide molecule | UCAR Center for Science Education">
              <a:extLst>
                <a:ext uri="{FF2B5EF4-FFF2-40B4-BE49-F238E27FC236}">
                  <a16:creationId xmlns:a16="http://schemas.microsoft.com/office/drawing/2014/main" id="{46F749A6-E9F2-1F86-5CC0-4326E4E66F6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3667" b="54667" l="4722" r="56667">
                          <a14:foregroundMark x1="54444" y1="21333" x2="56944" y2="40333"/>
                          <a14:foregroundMark x1="56944" y1="40333" x2="55833" y2="23333"/>
                          <a14:foregroundMark x1="19722" y1="4667" x2="30000" y2="3667"/>
                          <a14:foregroundMark x1="31667" y1="48333" x2="9444" y2="34000"/>
                          <a14:foregroundMark x1="9444" y1="34000" x2="8611" y2="26333"/>
                          <a14:foregroundMark x1="19722" y1="51000" x2="11667" y2="38667"/>
                          <a14:foregroundMark x1="23056" y1="54667" x2="24722" y2="54667"/>
                          <a14:foregroundMark x1="4722" y1="33333" x2="4722" y2="31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955" b="42119"/>
            <a:stretch/>
          </p:blipFill>
          <p:spPr bwMode="auto">
            <a:xfrm rot="17995199">
              <a:off x="8887038" y="5224756"/>
              <a:ext cx="237038" cy="190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16" descr="Carbon Monoxide molecule | UCAR Center for Science Education">
              <a:extLst>
                <a:ext uri="{FF2B5EF4-FFF2-40B4-BE49-F238E27FC236}">
                  <a16:creationId xmlns:a16="http://schemas.microsoft.com/office/drawing/2014/main" id="{838454F3-7DEF-B070-AC4F-84A7502F630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3667" b="54667" l="4722" r="56667">
                          <a14:foregroundMark x1="54444" y1="21333" x2="56944" y2="40333"/>
                          <a14:foregroundMark x1="56944" y1="40333" x2="55833" y2="23333"/>
                          <a14:foregroundMark x1="19722" y1="4667" x2="30000" y2="3667"/>
                          <a14:foregroundMark x1="31667" y1="48333" x2="9444" y2="34000"/>
                          <a14:foregroundMark x1="9444" y1="34000" x2="8611" y2="26333"/>
                          <a14:foregroundMark x1="19722" y1="51000" x2="11667" y2="38667"/>
                          <a14:foregroundMark x1="23056" y1="54667" x2="24722" y2="54667"/>
                          <a14:foregroundMark x1="4722" y1="33333" x2="4722" y2="31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955" b="42119"/>
            <a:stretch/>
          </p:blipFill>
          <p:spPr bwMode="auto">
            <a:xfrm rot="287161">
              <a:off x="9508074" y="4150687"/>
              <a:ext cx="237038" cy="190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18" descr="A hydrogen molecule Royalty Free Vector Image - VectorStock">
              <a:extLst>
                <a:ext uri="{FF2B5EF4-FFF2-40B4-BE49-F238E27FC236}">
                  <a16:creationId xmlns:a16="http://schemas.microsoft.com/office/drawing/2014/main" id="{E53A0846-0652-F688-6E4A-00320A6130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30148" b="61433" l="18300" r="81900">
                          <a14:foregroundMark x1="35700" y1="56428" x2="27400" y2="55973"/>
                          <a14:foregroundMark x1="26300" y1="55404" x2="20800" y2="48805"/>
                          <a14:foregroundMark x1="20800" y1="48805" x2="21500" y2="42321"/>
                          <a14:foregroundMark x1="21000" y1="44369" x2="22600" y2="51650"/>
                          <a14:foregroundMark x1="20400" y1="53470" x2="23200" y2="57224"/>
                          <a14:foregroundMark x1="26000" y1="58248" x2="29900" y2="58248"/>
                          <a14:foregroundMark x1="30000" y1="60751" x2="31600" y2="60751"/>
                          <a14:foregroundMark x1="18300" y1="45165" x2="18300" y2="47213"/>
                          <a14:foregroundMark x1="30000" y1="30717" x2="31100" y2="30603"/>
                          <a14:foregroundMark x1="78600" y1="38794" x2="78700" y2="44710"/>
                          <a14:foregroundMark x1="69100" y1="30148" x2="70300" y2="30603"/>
                          <a14:foregroundMark x1="81900" y1="43458" x2="81600" y2="45506"/>
                          <a14:foregroundMark x1="30600" y1="30262" x2="32400" y2="30148"/>
                          <a14:foregroundMark x1="67600" y1="61433" x2="68500" y2="6109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82" t="27589" r="16887" b="35894"/>
            <a:stretch/>
          </p:blipFill>
          <p:spPr bwMode="auto">
            <a:xfrm>
              <a:off x="8378085" y="4932774"/>
              <a:ext cx="442624" cy="213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18" descr="A hydrogen molecule Royalty Free Vector Image - VectorStock">
              <a:extLst>
                <a:ext uri="{FF2B5EF4-FFF2-40B4-BE49-F238E27FC236}">
                  <a16:creationId xmlns:a16="http://schemas.microsoft.com/office/drawing/2014/main" id="{0393108D-CDBD-EAA8-61F6-5CF10FD782B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30148" b="61433" l="18300" r="81900">
                          <a14:foregroundMark x1="35700" y1="56428" x2="27400" y2="55973"/>
                          <a14:foregroundMark x1="26300" y1="55404" x2="20800" y2="48805"/>
                          <a14:foregroundMark x1="20800" y1="48805" x2="21500" y2="42321"/>
                          <a14:foregroundMark x1="21000" y1="44369" x2="22600" y2="51650"/>
                          <a14:foregroundMark x1="20400" y1="53470" x2="23200" y2="57224"/>
                          <a14:foregroundMark x1="26000" y1="58248" x2="29900" y2="58248"/>
                          <a14:foregroundMark x1="30000" y1="60751" x2="31600" y2="60751"/>
                          <a14:foregroundMark x1="18300" y1="45165" x2="18300" y2="47213"/>
                          <a14:foregroundMark x1="30000" y1="30717" x2="31100" y2="30603"/>
                          <a14:foregroundMark x1="78600" y1="38794" x2="78700" y2="44710"/>
                          <a14:foregroundMark x1="69100" y1="30148" x2="70300" y2="30603"/>
                          <a14:foregroundMark x1="81900" y1="43458" x2="81600" y2="45506"/>
                          <a14:foregroundMark x1="30600" y1="30262" x2="32400" y2="30148"/>
                          <a14:foregroundMark x1="67600" y1="61433" x2="68500" y2="6109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82" t="27589" r="16887" b="35894"/>
            <a:stretch/>
          </p:blipFill>
          <p:spPr bwMode="auto">
            <a:xfrm rot="2842149">
              <a:off x="8770662" y="4508375"/>
              <a:ext cx="442624" cy="213531"/>
            </a:xfrm>
            <a:prstGeom prst="rect">
              <a:avLst/>
            </a:prstGeom>
            <a:noFill/>
            <a:effectLst>
              <a:outerShdw blurRad="50800" dist="50800" dir="5400000" sx="8000" sy="8000" algn="ctr" rotWithShape="0">
                <a:srgbClr val="000000">
                  <a:alpha val="43137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18" descr="A hydrogen molecule Royalty Free Vector Image - VectorStock">
              <a:extLst>
                <a:ext uri="{FF2B5EF4-FFF2-40B4-BE49-F238E27FC236}">
                  <a16:creationId xmlns:a16="http://schemas.microsoft.com/office/drawing/2014/main" id="{A459554E-A390-7491-D186-C23D443C0CE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30148" b="61433" l="18300" r="81900">
                          <a14:foregroundMark x1="35700" y1="56428" x2="27400" y2="55973"/>
                          <a14:foregroundMark x1="26300" y1="55404" x2="20800" y2="48805"/>
                          <a14:foregroundMark x1="20800" y1="48805" x2="21500" y2="42321"/>
                          <a14:foregroundMark x1="21000" y1="44369" x2="22600" y2="51650"/>
                          <a14:foregroundMark x1="20400" y1="53470" x2="23200" y2="57224"/>
                          <a14:foregroundMark x1="26000" y1="58248" x2="29900" y2="58248"/>
                          <a14:foregroundMark x1="30000" y1="60751" x2="31600" y2="60751"/>
                          <a14:foregroundMark x1="18300" y1="45165" x2="18300" y2="47213"/>
                          <a14:foregroundMark x1="30000" y1="30717" x2="31100" y2="30603"/>
                          <a14:foregroundMark x1="78600" y1="38794" x2="78700" y2="44710"/>
                          <a14:foregroundMark x1="69100" y1="30148" x2="70300" y2="30603"/>
                          <a14:foregroundMark x1="81900" y1="43458" x2="81600" y2="45506"/>
                          <a14:foregroundMark x1="30600" y1="30262" x2="32400" y2="30148"/>
                          <a14:foregroundMark x1="67600" y1="61433" x2="68500" y2="6109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82" t="27589" r="16887" b="35894"/>
            <a:stretch/>
          </p:blipFill>
          <p:spPr bwMode="auto">
            <a:xfrm rot="6845607">
              <a:off x="9065700" y="3919744"/>
              <a:ext cx="442624" cy="213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16" descr="Carbon Monoxide molecule | UCAR Center for Science Education">
              <a:extLst>
                <a:ext uri="{FF2B5EF4-FFF2-40B4-BE49-F238E27FC236}">
                  <a16:creationId xmlns:a16="http://schemas.microsoft.com/office/drawing/2014/main" id="{060352D1-AF87-4D29-946F-80D73A49319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3667" b="54667" l="4722" r="56667">
                          <a14:foregroundMark x1="54444" y1="21333" x2="56944" y2="40333"/>
                          <a14:foregroundMark x1="56944" y1="40333" x2="55833" y2="23333"/>
                          <a14:foregroundMark x1="19722" y1="4667" x2="30000" y2="3667"/>
                          <a14:foregroundMark x1="31667" y1="48333" x2="9444" y2="34000"/>
                          <a14:foregroundMark x1="9444" y1="34000" x2="8611" y2="26333"/>
                          <a14:foregroundMark x1="19722" y1="51000" x2="11667" y2="38667"/>
                          <a14:foregroundMark x1="23056" y1="54667" x2="24722" y2="54667"/>
                          <a14:foregroundMark x1="4722" y1="33333" x2="4722" y2="31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955" b="42119"/>
            <a:stretch/>
          </p:blipFill>
          <p:spPr bwMode="auto">
            <a:xfrm rot="20212151">
              <a:off x="9264476" y="4500085"/>
              <a:ext cx="237038" cy="190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6" descr="Set di icone con fulmine gialle. Colpo elettrico con freccia, fulmine  antiurto. Simbolo di elettricità, energia e tuono. Segno di tensione e  alimentazione. Logo piatto con ombra. Illustrazione vettoriale isolata  Immagine e">
              <a:extLst>
                <a:ext uri="{FF2B5EF4-FFF2-40B4-BE49-F238E27FC236}">
                  <a16:creationId xmlns:a16="http://schemas.microsoft.com/office/drawing/2014/main" id="{6AD75A36-4E68-3D41-0702-E040557D38C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47418" b="77072" l="85115" r="9524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849" t="43711" r="3489" b="19221"/>
            <a:stretch/>
          </p:blipFill>
          <p:spPr bwMode="auto">
            <a:xfrm rot="15300000">
              <a:off x="6153092" y="2651809"/>
              <a:ext cx="463081" cy="780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6368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25" grpId="0" animBg="1"/>
      <p:bldP spid="26" grpId="0" animBg="1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38C4C2EE-8521-39CF-B7D3-72FFA7F120AA}"/>
              </a:ext>
            </a:extLst>
          </p:cNvPr>
          <p:cNvSpPr/>
          <p:nvPr/>
        </p:nvSpPr>
        <p:spPr>
          <a:xfrm>
            <a:off x="0" y="72357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B58FE6B-E705-5157-EBF4-0D469AE136C2}"/>
              </a:ext>
            </a:extLst>
          </p:cNvPr>
          <p:cNvSpPr txBox="1"/>
          <p:nvPr/>
        </p:nvSpPr>
        <p:spPr>
          <a:xfrm>
            <a:off x="0" y="3020"/>
            <a:ext cx="6143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srgbClr val="00284B"/>
                </a:solidFill>
              </a:rPr>
              <a:t>COMSOL Simulation: </a:t>
            </a:r>
            <a:r>
              <a:rPr lang="it-IT" sz="3600" b="1" dirty="0">
                <a:solidFill>
                  <a:srgbClr val="00284B"/>
                </a:solidFill>
              </a:rPr>
              <a:t>WHY</a:t>
            </a:r>
            <a:r>
              <a:rPr lang="it-IT" sz="3600" dirty="0">
                <a:solidFill>
                  <a:srgbClr val="00284B"/>
                </a:solidFill>
              </a:rPr>
              <a:t>?</a:t>
            </a:r>
            <a:endParaRPr lang="it-IT" sz="2800" dirty="0">
              <a:solidFill>
                <a:srgbClr val="00284B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A50048D-14FB-0896-D014-A289AE412612}"/>
              </a:ext>
            </a:extLst>
          </p:cNvPr>
          <p:cNvSpPr txBox="1"/>
          <p:nvPr/>
        </p:nvSpPr>
        <p:spPr>
          <a:xfrm>
            <a:off x="11864504" y="65502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5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8C0CFB0-E728-7107-BA30-84178450D518}"/>
              </a:ext>
            </a:extLst>
          </p:cNvPr>
          <p:cNvSpPr txBox="1"/>
          <p:nvPr/>
        </p:nvSpPr>
        <p:spPr>
          <a:xfrm>
            <a:off x="8609190" y="3559343"/>
            <a:ext cx="35052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 the scaling-up process of the electrochemical reactor</a:t>
            </a:r>
            <a:endParaRPr lang="en-GB" sz="1800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4DDFE3E4-7F91-B796-6A09-87DD54465940}"/>
              </a:ext>
            </a:extLst>
          </p:cNvPr>
          <p:cNvGrpSpPr/>
          <p:nvPr/>
        </p:nvGrpSpPr>
        <p:grpSpPr>
          <a:xfrm>
            <a:off x="1394687" y="1134691"/>
            <a:ext cx="1153443" cy="914401"/>
            <a:chOff x="59788" y="2663452"/>
            <a:chExt cx="1153443" cy="914401"/>
          </a:xfrm>
        </p:grpSpPr>
        <p:sp>
          <p:nvSpPr>
            <p:cNvPr id="13" name="Rettangolo con angoli arrotondati 12">
              <a:extLst>
                <a:ext uri="{FF2B5EF4-FFF2-40B4-BE49-F238E27FC236}">
                  <a16:creationId xmlns:a16="http://schemas.microsoft.com/office/drawing/2014/main" id="{9E91C906-E08D-B81E-0F69-8A3040AA20CA}"/>
                </a:ext>
              </a:extLst>
            </p:cNvPr>
            <p:cNvSpPr/>
            <p:nvPr/>
          </p:nvSpPr>
          <p:spPr>
            <a:xfrm>
              <a:off x="188879" y="2663452"/>
              <a:ext cx="979195" cy="914401"/>
            </a:xfrm>
            <a:prstGeom prst="roundRect">
              <a:avLst/>
            </a:prstGeom>
            <a:solidFill>
              <a:srgbClr val="FDAC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4" name="Elemento grafico 13" descr="Coppa con riempimento a tinta unita">
              <a:extLst>
                <a:ext uri="{FF2B5EF4-FFF2-40B4-BE49-F238E27FC236}">
                  <a16:creationId xmlns:a16="http://schemas.microsoft.com/office/drawing/2014/main" id="{1487BC38-41AF-645E-2570-EE2AD27A1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9788" y="2685943"/>
              <a:ext cx="849605" cy="849605"/>
            </a:xfrm>
            <a:prstGeom prst="rect">
              <a:avLst/>
            </a:prstGeom>
          </p:spPr>
        </p:pic>
        <p:pic>
          <p:nvPicPr>
            <p:cNvPr id="15" name="Elemento grafico 14" descr="Fulmine con riempimento a tinta unita">
              <a:extLst>
                <a:ext uri="{FF2B5EF4-FFF2-40B4-BE49-F238E27FC236}">
                  <a16:creationId xmlns:a16="http://schemas.microsoft.com/office/drawing/2014/main" id="{AE7DF655-7AE4-99A7-83C2-6E781810A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751187">
              <a:off x="747826" y="2686950"/>
              <a:ext cx="465405" cy="465405"/>
            </a:xfrm>
            <a:prstGeom prst="rect">
              <a:avLst/>
            </a:prstGeom>
          </p:spPr>
        </p:pic>
      </p:grp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D2E2A1EA-C22B-9074-F05A-8E6DD7A663B0}"/>
              </a:ext>
            </a:extLst>
          </p:cNvPr>
          <p:cNvGrpSpPr/>
          <p:nvPr/>
        </p:nvGrpSpPr>
        <p:grpSpPr>
          <a:xfrm>
            <a:off x="9618335" y="996880"/>
            <a:ext cx="1149748" cy="1170208"/>
            <a:chOff x="9480266" y="2572730"/>
            <a:chExt cx="1149748" cy="1170208"/>
          </a:xfrm>
        </p:grpSpPr>
        <p:sp>
          <p:nvSpPr>
            <p:cNvPr id="10" name="Rettangolo con angoli arrotondati 9">
              <a:extLst>
                <a:ext uri="{FF2B5EF4-FFF2-40B4-BE49-F238E27FC236}">
                  <a16:creationId xmlns:a16="http://schemas.microsoft.com/office/drawing/2014/main" id="{0E7CA106-2C65-D2D5-D7C0-B6B4A5F3FB48}"/>
                </a:ext>
              </a:extLst>
            </p:cNvPr>
            <p:cNvSpPr/>
            <p:nvPr/>
          </p:nvSpPr>
          <p:spPr>
            <a:xfrm>
              <a:off x="9559122" y="2690404"/>
              <a:ext cx="992037" cy="914400"/>
            </a:xfrm>
            <a:prstGeom prst="roundRect">
              <a:avLst/>
            </a:prstGeom>
            <a:solidFill>
              <a:srgbClr val="FDAC0B"/>
            </a:solidFill>
            <a:ln>
              <a:solidFill>
                <a:srgbClr val="FDAC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8" name="Picture 4" descr="Performance Icon Vector Art, Icons, and Graphics for Free Download">
              <a:extLst>
                <a:ext uri="{FF2B5EF4-FFF2-40B4-BE49-F238E27FC236}">
                  <a16:creationId xmlns:a16="http://schemas.microsoft.com/office/drawing/2014/main" id="{183C6823-0EA8-EC3F-16AE-A7FD21DC4D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>
                          <a14:foregroundMark x1="35586" y1="76191" x2="35586" y2="76191"/>
                          <a14:foregroundMark x1="20410" y1="76191" x2="20410" y2="76191"/>
                          <a14:foregroundMark x1="39922" y1="64082" x2="40527" y2="73594"/>
                          <a14:foregroundMark x1="40527" y1="73594" x2="40527" y2="73594"/>
                          <a14:foregroundMark x1="54727" y1="56074" x2="54727" y2="56074"/>
                          <a14:foregroundMark x1="74609" y1="62246" x2="74609" y2="62246"/>
                          <a14:foregroundMark x1="73379" y1="54453" x2="74121" y2="63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0266" y="2572730"/>
              <a:ext cx="1149748" cy="11497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" descr="Performance Icon Vector Art, Icons, and Graphics for Free Download">
              <a:extLst>
                <a:ext uri="{FF2B5EF4-FFF2-40B4-BE49-F238E27FC236}">
                  <a16:creationId xmlns:a16="http://schemas.microsoft.com/office/drawing/2014/main" id="{234E7989-94B0-94B1-5FFF-E041DF3390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>
                          <a14:foregroundMark x1="35586" y1="76191" x2="35586" y2="76191"/>
                          <a14:foregroundMark x1="20410" y1="76191" x2="20410" y2="76191"/>
                          <a14:foregroundMark x1="39922" y1="64082" x2="40527" y2="73594"/>
                          <a14:foregroundMark x1="40527" y1="73594" x2="40527" y2="73594"/>
                          <a14:foregroundMark x1="54727" y1="56074" x2="54727" y2="56074"/>
                          <a14:foregroundMark x1="74609" y1="62246" x2="74609" y2="62246"/>
                          <a14:foregroundMark x1="73379" y1="54453" x2="74121" y2="63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0266" y="2593190"/>
              <a:ext cx="1149748" cy="11497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A6DC5EFB-83AE-4352-5952-4C596F2A37AE}"/>
              </a:ext>
            </a:extLst>
          </p:cNvPr>
          <p:cNvGrpSpPr/>
          <p:nvPr/>
        </p:nvGrpSpPr>
        <p:grpSpPr>
          <a:xfrm>
            <a:off x="5773099" y="1157182"/>
            <a:ext cx="992037" cy="914400"/>
            <a:chOff x="6632148" y="2029024"/>
            <a:chExt cx="992037" cy="914400"/>
          </a:xfrm>
        </p:grpSpPr>
        <p:sp>
          <p:nvSpPr>
            <p:cNvPr id="7" name="Rettangolo con angoli arrotondati 6">
              <a:extLst>
                <a:ext uri="{FF2B5EF4-FFF2-40B4-BE49-F238E27FC236}">
                  <a16:creationId xmlns:a16="http://schemas.microsoft.com/office/drawing/2014/main" id="{D69F3C5A-AFA0-72AA-977A-F9314E6A3D9E}"/>
                </a:ext>
              </a:extLst>
            </p:cNvPr>
            <p:cNvSpPr/>
            <p:nvPr/>
          </p:nvSpPr>
          <p:spPr>
            <a:xfrm>
              <a:off x="6632148" y="2029024"/>
              <a:ext cx="992037" cy="914400"/>
            </a:xfrm>
            <a:prstGeom prst="roundRect">
              <a:avLst/>
            </a:prstGeom>
            <a:solidFill>
              <a:srgbClr val="FDAC0B"/>
            </a:solidFill>
            <a:ln>
              <a:solidFill>
                <a:srgbClr val="F1F7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30" name="Picture 6" descr="Performance icon - Data Analytics Icons | Free icons">
              <a:extLst>
                <a:ext uri="{FF2B5EF4-FFF2-40B4-BE49-F238E27FC236}">
                  <a16:creationId xmlns:a16="http://schemas.microsoft.com/office/drawing/2014/main" id="{07E7E59A-843C-E5B9-15B7-D99136406C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8058" y="2125448"/>
              <a:ext cx="780216" cy="780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6B248DF3-26B7-F284-A78E-7550E07F31D2}"/>
              </a:ext>
            </a:extLst>
          </p:cNvPr>
          <p:cNvSpPr txBox="1"/>
          <p:nvPr/>
        </p:nvSpPr>
        <p:spPr>
          <a:xfrm>
            <a:off x="-45157" y="3328511"/>
            <a:ext cx="509626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 chemical conditions 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-   boundary layers at interfaces</a:t>
            </a:r>
          </a:p>
          <a:p>
            <a:endParaRPr lang="en-GB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-   bulk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E0F4C621-F5AC-DE77-8CAA-0CDF2F9000CD}"/>
              </a:ext>
            </a:extLst>
          </p:cNvPr>
          <p:cNvSpPr txBox="1"/>
          <p:nvPr/>
        </p:nvSpPr>
        <p:spPr>
          <a:xfrm>
            <a:off x="4457909" y="3697843"/>
            <a:ext cx="3622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 performance of the device  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FCA26570-A682-F412-444B-3EB31E57E501}"/>
              </a:ext>
            </a:extLst>
          </p:cNvPr>
          <p:cNvGrpSpPr/>
          <p:nvPr/>
        </p:nvGrpSpPr>
        <p:grpSpPr>
          <a:xfrm rot="10800000">
            <a:off x="0" y="5126050"/>
            <a:ext cx="4148465" cy="1731950"/>
            <a:chOff x="428740" y="4920647"/>
            <a:chExt cx="4148465" cy="1731950"/>
          </a:xfrm>
        </p:grpSpPr>
        <p:cxnSp>
          <p:nvCxnSpPr>
            <p:cNvPr id="5" name="Connettore diritto 4">
              <a:extLst>
                <a:ext uri="{FF2B5EF4-FFF2-40B4-BE49-F238E27FC236}">
                  <a16:creationId xmlns:a16="http://schemas.microsoft.com/office/drawing/2014/main" id="{89DC9540-6227-A6F7-D318-28CB59BBBE82}"/>
                </a:ext>
              </a:extLst>
            </p:cNvPr>
            <p:cNvCxnSpPr>
              <a:cxnSpLocks/>
            </p:cNvCxnSpPr>
            <p:nvPr/>
          </p:nvCxnSpPr>
          <p:spPr>
            <a:xfrm>
              <a:off x="428740" y="4920647"/>
              <a:ext cx="0" cy="1731950"/>
            </a:xfrm>
            <a:prstGeom prst="line">
              <a:avLst/>
            </a:prstGeom>
            <a:ln w="19050">
              <a:solidFill>
                <a:srgbClr val="0028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D3F18BBE-D66C-9BA2-1499-819DAE26C5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8740" y="6652597"/>
              <a:ext cx="4148465" cy="0"/>
            </a:xfrm>
            <a:prstGeom prst="line">
              <a:avLst/>
            </a:prstGeom>
            <a:ln w="19050">
              <a:solidFill>
                <a:srgbClr val="0028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E88A26F-626C-B248-CF36-4CAE4E7E96D6}"/>
              </a:ext>
            </a:extLst>
          </p:cNvPr>
          <p:cNvSpPr txBox="1"/>
          <p:nvPr/>
        </p:nvSpPr>
        <p:spPr>
          <a:xfrm>
            <a:off x="119822" y="5623593"/>
            <a:ext cx="40286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u="sng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 prediction, the model is validated through experimental results</a:t>
            </a:r>
          </a:p>
        </p:txBody>
      </p:sp>
    </p:spTree>
    <p:extLst>
      <p:ext uri="{BB962C8B-B14F-4D97-AF65-F5344CB8AC3E}">
        <p14:creationId xmlns:p14="http://schemas.microsoft.com/office/powerpoint/2010/main" val="377724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/>
      <p:bldP spid="41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856BE92F-0D05-B603-A61A-C9281658B7E5}"/>
              </a:ext>
            </a:extLst>
          </p:cNvPr>
          <p:cNvGrpSpPr/>
          <p:nvPr/>
        </p:nvGrpSpPr>
        <p:grpSpPr>
          <a:xfrm>
            <a:off x="0" y="532706"/>
            <a:ext cx="8879559" cy="6311756"/>
            <a:chOff x="1577312" y="417917"/>
            <a:chExt cx="8879559" cy="6325295"/>
          </a:xfrm>
        </p:grpSpPr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92D55643-38EC-9D52-10A8-730A33BD28C3}"/>
                </a:ext>
              </a:extLst>
            </p:cNvPr>
            <p:cNvSpPr/>
            <p:nvPr/>
          </p:nvSpPr>
          <p:spPr>
            <a:xfrm>
              <a:off x="2605177" y="1061049"/>
              <a:ext cx="3062378" cy="457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94000"/>
              </a:schemeClr>
            </a:solidFill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EA64B683-069D-1842-DA2E-957310F55D88}"/>
                </a:ext>
              </a:extLst>
            </p:cNvPr>
            <p:cNvSpPr/>
            <p:nvPr/>
          </p:nvSpPr>
          <p:spPr>
            <a:xfrm>
              <a:off x="5819955" y="1061049"/>
              <a:ext cx="3062378" cy="457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94000"/>
              </a:schemeClr>
            </a:solidFill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Connettore diritto 4">
              <a:extLst>
                <a:ext uri="{FF2B5EF4-FFF2-40B4-BE49-F238E27FC236}">
                  <a16:creationId xmlns:a16="http://schemas.microsoft.com/office/drawing/2014/main" id="{170380E6-7788-C980-FC76-1B38B6235F18}"/>
                </a:ext>
              </a:extLst>
            </p:cNvPr>
            <p:cNvCxnSpPr/>
            <p:nvPr/>
          </p:nvCxnSpPr>
          <p:spPr>
            <a:xfrm>
              <a:off x="5667555" y="5633049"/>
              <a:ext cx="28066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Connettore diritto 5">
              <a:extLst>
                <a:ext uri="{FF2B5EF4-FFF2-40B4-BE49-F238E27FC236}">
                  <a16:creationId xmlns:a16="http://schemas.microsoft.com/office/drawing/2014/main" id="{5751C269-044A-CBE3-80EF-E520D4059BCD}"/>
                </a:ext>
              </a:extLst>
            </p:cNvPr>
            <p:cNvCxnSpPr/>
            <p:nvPr/>
          </p:nvCxnSpPr>
          <p:spPr>
            <a:xfrm>
              <a:off x="5543910" y="1061049"/>
              <a:ext cx="28066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4D74963B-2C31-C918-1CBF-3141437C99CA}"/>
                </a:ext>
              </a:extLst>
            </p:cNvPr>
            <p:cNvSpPr/>
            <p:nvPr/>
          </p:nvSpPr>
          <p:spPr>
            <a:xfrm>
              <a:off x="5667555" y="1061049"/>
              <a:ext cx="157018" cy="457199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98D5EF95-8D9A-23D2-B379-26D3D34161E3}"/>
                </a:ext>
              </a:extLst>
            </p:cNvPr>
            <p:cNvCxnSpPr/>
            <p:nvPr/>
          </p:nvCxnSpPr>
          <p:spPr>
            <a:xfrm flipV="1">
              <a:off x="30099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BE2201C1-9114-9590-C76A-403360983308}"/>
                </a:ext>
              </a:extLst>
            </p:cNvPr>
            <p:cNvCxnSpPr/>
            <p:nvPr/>
          </p:nvCxnSpPr>
          <p:spPr>
            <a:xfrm flipV="1">
              <a:off x="31623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2715B040-CD2B-3DDB-1C32-642AEFA6FCAA}"/>
                </a:ext>
              </a:extLst>
            </p:cNvPr>
            <p:cNvCxnSpPr/>
            <p:nvPr/>
          </p:nvCxnSpPr>
          <p:spPr>
            <a:xfrm flipV="1">
              <a:off x="33020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E866F2E8-2D41-D6B5-0F6F-3F8F34EB136F}"/>
                </a:ext>
              </a:extLst>
            </p:cNvPr>
            <p:cNvCxnSpPr/>
            <p:nvPr/>
          </p:nvCxnSpPr>
          <p:spPr>
            <a:xfrm flipV="1">
              <a:off x="34544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2 11">
              <a:extLst>
                <a:ext uri="{FF2B5EF4-FFF2-40B4-BE49-F238E27FC236}">
                  <a16:creationId xmlns:a16="http://schemas.microsoft.com/office/drawing/2014/main" id="{EDAB697B-37C8-32CC-7D0B-78F647E1F2AB}"/>
                </a:ext>
              </a:extLst>
            </p:cNvPr>
            <p:cNvCxnSpPr/>
            <p:nvPr/>
          </p:nvCxnSpPr>
          <p:spPr>
            <a:xfrm flipV="1">
              <a:off x="359092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12">
              <a:extLst>
                <a:ext uri="{FF2B5EF4-FFF2-40B4-BE49-F238E27FC236}">
                  <a16:creationId xmlns:a16="http://schemas.microsoft.com/office/drawing/2014/main" id="{56002116-05CB-3EEE-5E68-C126574D47D5}"/>
                </a:ext>
              </a:extLst>
            </p:cNvPr>
            <p:cNvCxnSpPr/>
            <p:nvPr/>
          </p:nvCxnSpPr>
          <p:spPr>
            <a:xfrm flipV="1">
              <a:off x="374332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40353176-7A8F-6716-A1FB-C7F700CD7315}"/>
                </a:ext>
              </a:extLst>
            </p:cNvPr>
            <p:cNvCxnSpPr/>
            <p:nvPr/>
          </p:nvCxnSpPr>
          <p:spPr>
            <a:xfrm flipV="1">
              <a:off x="388302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2 14">
              <a:extLst>
                <a:ext uri="{FF2B5EF4-FFF2-40B4-BE49-F238E27FC236}">
                  <a16:creationId xmlns:a16="http://schemas.microsoft.com/office/drawing/2014/main" id="{BFB6945C-72E8-C6B6-51D3-65677F1A886D}"/>
                </a:ext>
              </a:extLst>
            </p:cNvPr>
            <p:cNvCxnSpPr/>
            <p:nvPr/>
          </p:nvCxnSpPr>
          <p:spPr>
            <a:xfrm flipV="1">
              <a:off x="403542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2 15">
              <a:extLst>
                <a:ext uri="{FF2B5EF4-FFF2-40B4-BE49-F238E27FC236}">
                  <a16:creationId xmlns:a16="http://schemas.microsoft.com/office/drawing/2014/main" id="{70DD601C-91FF-E43D-D21F-CDF93829C5B4}"/>
                </a:ext>
              </a:extLst>
            </p:cNvPr>
            <p:cNvCxnSpPr/>
            <p:nvPr/>
          </p:nvCxnSpPr>
          <p:spPr>
            <a:xfrm flipV="1">
              <a:off x="418147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>
              <a:extLst>
                <a:ext uri="{FF2B5EF4-FFF2-40B4-BE49-F238E27FC236}">
                  <a16:creationId xmlns:a16="http://schemas.microsoft.com/office/drawing/2014/main" id="{5B28E43E-8605-9E62-0EDF-116EC7C363EE}"/>
                </a:ext>
              </a:extLst>
            </p:cNvPr>
            <p:cNvCxnSpPr/>
            <p:nvPr/>
          </p:nvCxnSpPr>
          <p:spPr>
            <a:xfrm flipV="1">
              <a:off x="433387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1FC9014A-9BF2-7071-D8AA-AB158CB17A54}"/>
                </a:ext>
              </a:extLst>
            </p:cNvPr>
            <p:cNvCxnSpPr/>
            <p:nvPr/>
          </p:nvCxnSpPr>
          <p:spPr>
            <a:xfrm flipV="1">
              <a:off x="447357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401832B1-B888-1DEA-1756-29E0D53A6B81}"/>
                </a:ext>
              </a:extLst>
            </p:cNvPr>
            <p:cNvCxnSpPr/>
            <p:nvPr/>
          </p:nvCxnSpPr>
          <p:spPr>
            <a:xfrm flipV="1">
              <a:off x="462597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999050C3-198D-1257-85CE-572904B01AE5}"/>
                </a:ext>
              </a:extLst>
            </p:cNvPr>
            <p:cNvCxnSpPr/>
            <p:nvPr/>
          </p:nvCxnSpPr>
          <p:spPr>
            <a:xfrm flipV="1">
              <a:off x="47625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2911FD64-4ED7-53E2-0716-4B75E8A01B62}"/>
                </a:ext>
              </a:extLst>
            </p:cNvPr>
            <p:cNvCxnSpPr/>
            <p:nvPr/>
          </p:nvCxnSpPr>
          <p:spPr>
            <a:xfrm flipV="1">
              <a:off x="49149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2 21">
              <a:extLst>
                <a:ext uri="{FF2B5EF4-FFF2-40B4-BE49-F238E27FC236}">
                  <a16:creationId xmlns:a16="http://schemas.microsoft.com/office/drawing/2014/main" id="{F0FD40D3-791D-0568-87AA-878711B4DC45}"/>
                </a:ext>
              </a:extLst>
            </p:cNvPr>
            <p:cNvCxnSpPr/>
            <p:nvPr/>
          </p:nvCxnSpPr>
          <p:spPr>
            <a:xfrm flipV="1">
              <a:off x="50546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>
              <a:extLst>
                <a:ext uri="{FF2B5EF4-FFF2-40B4-BE49-F238E27FC236}">
                  <a16:creationId xmlns:a16="http://schemas.microsoft.com/office/drawing/2014/main" id="{59994698-2D9F-FDC6-8A79-C3A57A8D1FF9}"/>
                </a:ext>
              </a:extLst>
            </p:cNvPr>
            <p:cNvCxnSpPr/>
            <p:nvPr/>
          </p:nvCxnSpPr>
          <p:spPr>
            <a:xfrm flipV="1">
              <a:off x="52070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2 23">
              <a:extLst>
                <a:ext uri="{FF2B5EF4-FFF2-40B4-BE49-F238E27FC236}">
                  <a16:creationId xmlns:a16="http://schemas.microsoft.com/office/drawing/2014/main" id="{94B60B71-119B-1148-735D-01A466572DA1}"/>
                </a:ext>
              </a:extLst>
            </p:cNvPr>
            <p:cNvCxnSpPr/>
            <p:nvPr/>
          </p:nvCxnSpPr>
          <p:spPr>
            <a:xfrm flipV="1">
              <a:off x="63627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4714151B-FD80-CE03-257B-F678BB11CD9E}"/>
                </a:ext>
              </a:extLst>
            </p:cNvPr>
            <p:cNvCxnSpPr/>
            <p:nvPr/>
          </p:nvCxnSpPr>
          <p:spPr>
            <a:xfrm flipV="1">
              <a:off x="65151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>
              <a:extLst>
                <a:ext uri="{FF2B5EF4-FFF2-40B4-BE49-F238E27FC236}">
                  <a16:creationId xmlns:a16="http://schemas.microsoft.com/office/drawing/2014/main" id="{C483687E-DA6B-A53C-66C1-106CA22A34CF}"/>
                </a:ext>
              </a:extLst>
            </p:cNvPr>
            <p:cNvCxnSpPr/>
            <p:nvPr/>
          </p:nvCxnSpPr>
          <p:spPr>
            <a:xfrm flipV="1">
              <a:off x="66548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2 26">
              <a:extLst>
                <a:ext uri="{FF2B5EF4-FFF2-40B4-BE49-F238E27FC236}">
                  <a16:creationId xmlns:a16="http://schemas.microsoft.com/office/drawing/2014/main" id="{6DAC978B-6B46-7D2B-FA58-CBB4A7571D70}"/>
                </a:ext>
              </a:extLst>
            </p:cNvPr>
            <p:cNvCxnSpPr/>
            <p:nvPr/>
          </p:nvCxnSpPr>
          <p:spPr>
            <a:xfrm flipV="1">
              <a:off x="68072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2 27">
              <a:extLst>
                <a:ext uri="{FF2B5EF4-FFF2-40B4-BE49-F238E27FC236}">
                  <a16:creationId xmlns:a16="http://schemas.microsoft.com/office/drawing/2014/main" id="{33D5385A-3B05-7075-54E8-DFCD8727B566}"/>
                </a:ext>
              </a:extLst>
            </p:cNvPr>
            <p:cNvCxnSpPr/>
            <p:nvPr/>
          </p:nvCxnSpPr>
          <p:spPr>
            <a:xfrm flipV="1">
              <a:off x="694372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2 28">
              <a:extLst>
                <a:ext uri="{FF2B5EF4-FFF2-40B4-BE49-F238E27FC236}">
                  <a16:creationId xmlns:a16="http://schemas.microsoft.com/office/drawing/2014/main" id="{EC931E11-BE72-F2F8-000E-B5F6831E7D54}"/>
                </a:ext>
              </a:extLst>
            </p:cNvPr>
            <p:cNvCxnSpPr/>
            <p:nvPr/>
          </p:nvCxnSpPr>
          <p:spPr>
            <a:xfrm flipV="1">
              <a:off x="709612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2 29">
              <a:extLst>
                <a:ext uri="{FF2B5EF4-FFF2-40B4-BE49-F238E27FC236}">
                  <a16:creationId xmlns:a16="http://schemas.microsoft.com/office/drawing/2014/main" id="{B4CA6794-940F-84CE-3ED5-3ED91D0A0F06}"/>
                </a:ext>
              </a:extLst>
            </p:cNvPr>
            <p:cNvCxnSpPr/>
            <p:nvPr/>
          </p:nvCxnSpPr>
          <p:spPr>
            <a:xfrm flipV="1">
              <a:off x="723582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2 30">
              <a:extLst>
                <a:ext uri="{FF2B5EF4-FFF2-40B4-BE49-F238E27FC236}">
                  <a16:creationId xmlns:a16="http://schemas.microsoft.com/office/drawing/2014/main" id="{FA2FEA51-14CA-B0B4-C1CC-E0E5377E7416}"/>
                </a:ext>
              </a:extLst>
            </p:cNvPr>
            <p:cNvCxnSpPr/>
            <p:nvPr/>
          </p:nvCxnSpPr>
          <p:spPr>
            <a:xfrm flipV="1">
              <a:off x="738822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2 31">
              <a:extLst>
                <a:ext uri="{FF2B5EF4-FFF2-40B4-BE49-F238E27FC236}">
                  <a16:creationId xmlns:a16="http://schemas.microsoft.com/office/drawing/2014/main" id="{2BCAEFA3-3B3D-AD77-A145-37BC961CEEFC}"/>
                </a:ext>
              </a:extLst>
            </p:cNvPr>
            <p:cNvCxnSpPr/>
            <p:nvPr/>
          </p:nvCxnSpPr>
          <p:spPr>
            <a:xfrm flipV="1">
              <a:off x="753427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2 32">
              <a:extLst>
                <a:ext uri="{FF2B5EF4-FFF2-40B4-BE49-F238E27FC236}">
                  <a16:creationId xmlns:a16="http://schemas.microsoft.com/office/drawing/2014/main" id="{2036268B-E668-DE1F-F50C-B22D79959617}"/>
                </a:ext>
              </a:extLst>
            </p:cNvPr>
            <p:cNvCxnSpPr/>
            <p:nvPr/>
          </p:nvCxnSpPr>
          <p:spPr>
            <a:xfrm flipV="1">
              <a:off x="768667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2 33">
              <a:extLst>
                <a:ext uri="{FF2B5EF4-FFF2-40B4-BE49-F238E27FC236}">
                  <a16:creationId xmlns:a16="http://schemas.microsoft.com/office/drawing/2014/main" id="{07B85A50-4882-DD16-7FA3-F98BE499BC3C}"/>
                </a:ext>
              </a:extLst>
            </p:cNvPr>
            <p:cNvCxnSpPr/>
            <p:nvPr/>
          </p:nvCxnSpPr>
          <p:spPr>
            <a:xfrm flipV="1">
              <a:off x="782637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2 34">
              <a:extLst>
                <a:ext uri="{FF2B5EF4-FFF2-40B4-BE49-F238E27FC236}">
                  <a16:creationId xmlns:a16="http://schemas.microsoft.com/office/drawing/2014/main" id="{7093BFBD-26E5-726C-C129-C86F2BC34CA2}"/>
                </a:ext>
              </a:extLst>
            </p:cNvPr>
            <p:cNvCxnSpPr/>
            <p:nvPr/>
          </p:nvCxnSpPr>
          <p:spPr>
            <a:xfrm flipV="1">
              <a:off x="7978775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2 35">
              <a:extLst>
                <a:ext uri="{FF2B5EF4-FFF2-40B4-BE49-F238E27FC236}">
                  <a16:creationId xmlns:a16="http://schemas.microsoft.com/office/drawing/2014/main" id="{320553E7-2DA5-5830-1088-C77B2CF2F5F4}"/>
                </a:ext>
              </a:extLst>
            </p:cNvPr>
            <p:cNvCxnSpPr/>
            <p:nvPr/>
          </p:nvCxnSpPr>
          <p:spPr>
            <a:xfrm flipV="1">
              <a:off x="81153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2 36">
              <a:extLst>
                <a:ext uri="{FF2B5EF4-FFF2-40B4-BE49-F238E27FC236}">
                  <a16:creationId xmlns:a16="http://schemas.microsoft.com/office/drawing/2014/main" id="{4B4C7F45-22FF-F219-E66D-C8898C380F3D}"/>
                </a:ext>
              </a:extLst>
            </p:cNvPr>
            <p:cNvCxnSpPr/>
            <p:nvPr/>
          </p:nvCxnSpPr>
          <p:spPr>
            <a:xfrm flipV="1">
              <a:off x="82677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2 37">
              <a:extLst>
                <a:ext uri="{FF2B5EF4-FFF2-40B4-BE49-F238E27FC236}">
                  <a16:creationId xmlns:a16="http://schemas.microsoft.com/office/drawing/2014/main" id="{F0EAAF8B-693A-B29E-B7EE-CA2D0D59A187}"/>
                </a:ext>
              </a:extLst>
            </p:cNvPr>
            <p:cNvCxnSpPr/>
            <p:nvPr/>
          </p:nvCxnSpPr>
          <p:spPr>
            <a:xfrm flipV="1">
              <a:off x="84074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2 38">
              <a:extLst>
                <a:ext uri="{FF2B5EF4-FFF2-40B4-BE49-F238E27FC236}">
                  <a16:creationId xmlns:a16="http://schemas.microsoft.com/office/drawing/2014/main" id="{35B0A508-73FD-F5D4-2E6C-7C9473C07620}"/>
                </a:ext>
              </a:extLst>
            </p:cNvPr>
            <p:cNvCxnSpPr/>
            <p:nvPr/>
          </p:nvCxnSpPr>
          <p:spPr>
            <a:xfrm flipV="1">
              <a:off x="8559800" y="5302250"/>
              <a:ext cx="0" cy="285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DDC4397E-EBDE-CBF0-74B6-3DC1684A66C2}"/>
                </a:ext>
              </a:extLst>
            </p:cNvPr>
            <p:cNvSpPr txBox="1"/>
            <p:nvPr/>
          </p:nvSpPr>
          <p:spPr>
            <a:xfrm>
              <a:off x="3128814" y="5698881"/>
              <a:ext cx="23629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/>
                <a:t>Inlet (CO</a:t>
              </a:r>
              <a:r>
                <a:rPr lang="it-IT" sz="1200" b="1" baseline="-25000"/>
                <a:t>2 </a:t>
              </a:r>
              <a:r>
                <a:rPr lang="it-IT" sz="1200" b="1"/>
                <a:t>- saturated 0.1M KHCO</a:t>
              </a:r>
              <a:r>
                <a:rPr lang="it-IT" sz="1200" b="1" baseline="-25000"/>
                <a:t>3</a:t>
              </a:r>
              <a:r>
                <a:rPr lang="it-IT" sz="1200" b="1"/>
                <a:t>)</a:t>
              </a:r>
              <a:endParaRPr lang="en-GB" sz="1200" b="1"/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FBC4B9B9-4B4E-BFBA-5046-A12C2878CE7D}"/>
                </a:ext>
              </a:extLst>
            </p:cNvPr>
            <p:cNvSpPr txBox="1"/>
            <p:nvPr/>
          </p:nvSpPr>
          <p:spPr>
            <a:xfrm>
              <a:off x="6526723" y="5698880"/>
              <a:ext cx="23789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/>
                <a:t>Inlet (CO</a:t>
              </a:r>
              <a:r>
                <a:rPr lang="it-IT" sz="1200" b="1" baseline="-25000"/>
                <a:t>2 </a:t>
              </a:r>
              <a:r>
                <a:rPr lang="it-IT" sz="1200" b="1"/>
                <a:t>- saturated 0.1M KHCO</a:t>
              </a:r>
              <a:r>
                <a:rPr lang="it-IT" sz="1200" b="1" baseline="-25000"/>
                <a:t>3</a:t>
              </a:r>
              <a:r>
                <a:rPr lang="it-IT" sz="1200" b="1"/>
                <a:t>)</a:t>
              </a:r>
              <a:endParaRPr lang="en-GB" sz="1200" b="1"/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A6F8FDD5-DD36-E4E6-4BEE-7370AEBD5C61}"/>
                </a:ext>
              </a:extLst>
            </p:cNvPr>
            <p:cNvSpPr txBox="1"/>
            <p:nvPr/>
          </p:nvSpPr>
          <p:spPr>
            <a:xfrm>
              <a:off x="3840261" y="697454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Outlet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46C7E51A-7461-5FDB-32E9-9B2B04A3B989}"/>
                </a:ext>
              </a:extLst>
            </p:cNvPr>
            <p:cNvSpPr txBox="1"/>
            <p:nvPr/>
          </p:nvSpPr>
          <p:spPr>
            <a:xfrm>
              <a:off x="7208623" y="697454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Outlet</a:t>
              </a:r>
              <a:r>
                <a:rPr lang="it-IT"/>
                <a:t> </a:t>
              </a:r>
              <a:endParaRPr lang="en-GB"/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E2766963-BAC5-2CF1-A92D-1318689448D3}"/>
                </a:ext>
              </a:extLst>
            </p:cNvPr>
            <p:cNvSpPr txBox="1"/>
            <p:nvPr/>
          </p:nvSpPr>
          <p:spPr>
            <a:xfrm>
              <a:off x="1900688" y="3244334"/>
              <a:ext cx="617752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Anode (Pt)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76816388-32A1-0C52-9DF5-35503F0FD9DB}"/>
                </a:ext>
              </a:extLst>
            </p:cNvPr>
            <p:cNvSpPr txBox="1"/>
            <p:nvPr/>
          </p:nvSpPr>
          <p:spPr>
            <a:xfrm>
              <a:off x="8969070" y="3244334"/>
              <a:ext cx="78452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Cathode (Ag)</a:t>
              </a:r>
              <a:r>
                <a:rPr lang="it-IT" b="1"/>
                <a:t> </a:t>
              </a:r>
              <a:endParaRPr lang="en-GB" b="1"/>
            </a:p>
          </p:txBody>
        </p:sp>
        <p:cxnSp>
          <p:nvCxnSpPr>
            <p:cNvPr id="46" name="Connettore diritto 45">
              <a:extLst>
                <a:ext uri="{FF2B5EF4-FFF2-40B4-BE49-F238E27FC236}">
                  <a16:creationId xmlns:a16="http://schemas.microsoft.com/office/drawing/2014/main" id="{F400637F-FDD5-1464-2ECF-C6CC865B2F4E}"/>
                </a:ext>
              </a:extLst>
            </p:cNvPr>
            <p:cNvCxnSpPr>
              <a:cxnSpLocks/>
            </p:cNvCxnSpPr>
            <p:nvPr/>
          </p:nvCxnSpPr>
          <p:spPr>
            <a:xfrm>
              <a:off x="8882333" y="1051847"/>
              <a:ext cx="0" cy="4590000"/>
            </a:xfrm>
            <a:prstGeom prst="line">
              <a:avLst/>
            </a:prstGeom>
            <a:ln w="508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Connettore diritto 46">
              <a:extLst>
                <a:ext uri="{FF2B5EF4-FFF2-40B4-BE49-F238E27FC236}">
                  <a16:creationId xmlns:a16="http://schemas.microsoft.com/office/drawing/2014/main" id="{A63FE1A2-03D3-3EE1-5292-8907292AF6D9}"/>
                </a:ext>
              </a:extLst>
            </p:cNvPr>
            <p:cNvCxnSpPr>
              <a:cxnSpLocks/>
            </p:cNvCxnSpPr>
            <p:nvPr/>
          </p:nvCxnSpPr>
          <p:spPr>
            <a:xfrm>
              <a:off x="2605177" y="1051847"/>
              <a:ext cx="0" cy="4590000"/>
            </a:xfrm>
            <a:prstGeom prst="line">
              <a:avLst/>
            </a:prstGeom>
            <a:ln w="508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Figura a mano libera: forma 47">
              <a:extLst>
                <a:ext uri="{FF2B5EF4-FFF2-40B4-BE49-F238E27FC236}">
                  <a16:creationId xmlns:a16="http://schemas.microsoft.com/office/drawing/2014/main" id="{F2E5F73D-E3DF-596D-3732-4B3A9CDBA1FA}"/>
                </a:ext>
              </a:extLst>
            </p:cNvPr>
            <p:cNvSpPr/>
            <p:nvPr/>
          </p:nvSpPr>
          <p:spPr>
            <a:xfrm>
              <a:off x="8559799" y="1069181"/>
              <a:ext cx="285750" cy="4555332"/>
            </a:xfrm>
            <a:custGeom>
              <a:avLst/>
              <a:gdLst>
                <a:gd name="connsiteX0" fmla="*/ 285750 w 285750"/>
                <a:gd name="connsiteY0" fmla="*/ 4581525 h 4581525"/>
                <a:gd name="connsiteX1" fmla="*/ 47625 w 285750"/>
                <a:gd name="connsiteY1" fmla="*/ 3419475 h 4581525"/>
                <a:gd name="connsiteX2" fmla="*/ 0 w 285750"/>
                <a:gd name="connsiteY2" fmla="*/ 0 h 458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750" h="4581525">
                  <a:moveTo>
                    <a:pt x="285750" y="4581525"/>
                  </a:moveTo>
                  <a:cubicBezTo>
                    <a:pt x="190500" y="4382293"/>
                    <a:pt x="95250" y="4183062"/>
                    <a:pt x="47625" y="3419475"/>
                  </a:cubicBezTo>
                  <a:cubicBezTo>
                    <a:pt x="0" y="2655887"/>
                    <a:pt x="0" y="1327943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Figura a mano libera: forma 48">
              <a:extLst>
                <a:ext uri="{FF2B5EF4-FFF2-40B4-BE49-F238E27FC236}">
                  <a16:creationId xmlns:a16="http://schemas.microsoft.com/office/drawing/2014/main" id="{F4C69F51-2BD4-0916-2728-865A9E2DAC92}"/>
                </a:ext>
              </a:extLst>
            </p:cNvPr>
            <p:cNvSpPr/>
            <p:nvPr/>
          </p:nvSpPr>
          <p:spPr>
            <a:xfrm flipH="1">
              <a:off x="2638337" y="1077718"/>
              <a:ext cx="285750" cy="4555332"/>
            </a:xfrm>
            <a:custGeom>
              <a:avLst/>
              <a:gdLst>
                <a:gd name="connsiteX0" fmla="*/ 285750 w 285750"/>
                <a:gd name="connsiteY0" fmla="*/ 4581525 h 4581525"/>
                <a:gd name="connsiteX1" fmla="*/ 47625 w 285750"/>
                <a:gd name="connsiteY1" fmla="*/ 3419475 h 4581525"/>
                <a:gd name="connsiteX2" fmla="*/ 0 w 285750"/>
                <a:gd name="connsiteY2" fmla="*/ 0 h 458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750" h="4581525">
                  <a:moveTo>
                    <a:pt x="285750" y="4581525"/>
                  </a:moveTo>
                  <a:cubicBezTo>
                    <a:pt x="190500" y="4382293"/>
                    <a:pt x="95250" y="4183062"/>
                    <a:pt x="47625" y="3419475"/>
                  </a:cubicBezTo>
                  <a:cubicBezTo>
                    <a:pt x="0" y="2655887"/>
                    <a:pt x="0" y="1327943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5FAEDA15-95FC-6BA7-0063-5E3644C2F0F7}"/>
                </a:ext>
              </a:extLst>
            </p:cNvPr>
            <p:cNvSpPr txBox="1"/>
            <p:nvPr/>
          </p:nvSpPr>
          <p:spPr>
            <a:xfrm>
              <a:off x="3277428" y="2114788"/>
              <a:ext cx="34702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O</a:t>
              </a:r>
              <a:r>
                <a:rPr lang="it-IT" sz="1200" b="1" baseline="-25000"/>
                <a:t>2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47CDBEA9-17B5-2246-C2F2-5B1EB1DDE44E}"/>
                </a:ext>
              </a:extLst>
            </p:cNvPr>
            <p:cNvSpPr txBox="1"/>
            <p:nvPr/>
          </p:nvSpPr>
          <p:spPr>
            <a:xfrm>
              <a:off x="3232573" y="3185946"/>
              <a:ext cx="43672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H</a:t>
              </a:r>
              <a:r>
                <a:rPr lang="it-IT" sz="1200" b="1" baseline="-25000"/>
                <a:t>2</a:t>
              </a:r>
              <a:r>
                <a:rPr lang="it-IT" sz="1200" b="1"/>
                <a:t>O</a:t>
              </a:r>
              <a:r>
                <a:rPr lang="it-IT" b="1"/>
                <a:t> </a:t>
              </a:r>
              <a:endParaRPr lang="en-GB" b="1"/>
            </a:p>
          </p:txBody>
        </p:sp>
        <p:cxnSp>
          <p:nvCxnSpPr>
            <p:cNvPr id="52" name="Connettore curvo 51">
              <a:extLst>
                <a:ext uri="{FF2B5EF4-FFF2-40B4-BE49-F238E27FC236}">
                  <a16:creationId xmlns:a16="http://schemas.microsoft.com/office/drawing/2014/main" id="{722BF056-D7C7-5A4B-194C-CBFF8611FF26}"/>
                </a:ext>
              </a:extLst>
            </p:cNvPr>
            <p:cNvCxnSpPr>
              <a:cxnSpLocks/>
              <a:stCxn id="51" idx="1"/>
              <a:endCxn id="50" idx="1"/>
            </p:cNvCxnSpPr>
            <p:nvPr/>
          </p:nvCxnSpPr>
          <p:spPr>
            <a:xfrm rot="10800000" flipH="1">
              <a:off x="3232572" y="2299454"/>
              <a:ext cx="44855" cy="1071158"/>
            </a:xfrm>
            <a:prstGeom prst="curvedConnector3">
              <a:avLst>
                <a:gd name="adj1" fmla="val -509642"/>
              </a:avLst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CasellaDiTesto 52">
              <a:extLst>
                <a:ext uri="{FF2B5EF4-FFF2-40B4-BE49-F238E27FC236}">
                  <a16:creationId xmlns:a16="http://schemas.microsoft.com/office/drawing/2014/main" id="{DB25E161-DA24-4337-3F6B-B4A26FFDDEC2}"/>
                </a:ext>
              </a:extLst>
            </p:cNvPr>
            <p:cNvSpPr txBox="1"/>
            <p:nvPr/>
          </p:nvSpPr>
          <p:spPr>
            <a:xfrm>
              <a:off x="7822826" y="2082421"/>
              <a:ext cx="4190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CO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1FF3DD51-C057-B577-96A6-69DA62480981}"/>
                </a:ext>
              </a:extLst>
            </p:cNvPr>
            <p:cNvSpPr txBox="1"/>
            <p:nvPr/>
          </p:nvSpPr>
          <p:spPr>
            <a:xfrm>
              <a:off x="7839318" y="3185946"/>
              <a:ext cx="43672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CO</a:t>
              </a:r>
              <a:r>
                <a:rPr lang="it-IT" sz="1200" b="1" baseline="-25000"/>
                <a:t>2</a:t>
              </a:r>
              <a:r>
                <a:rPr lang="it-IT" b="1"/>
                <a:t> </a:t>
              </a:r>
              <a:endParaRPr lang="en-GB" b="1"/>
            </a:p>
          </p:txBody>
        </p:sp>
        <p:cxnSp>
          <p:nvCxnSpPr>
            <p:cNvPr id="55" name="Connettore curvo 54">
              <a:extLst>
                <a:ext uri="{FF2B5EF4-FFF2-40B4-BE49-F238E27FC236}">
                  <a16:creationId xmlns:a16="http://schemas.microsoft.com/office/drawing/2014/main" id="{6E943EC0-6FB2-393C-6377-03CEFF64340A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8248563" y="2312136"/>
              <a:ext cx="44855" cy="1071158"/>
            </a:xfrm>
            <a:prstGeom prst="curvedConnector3">
              <a:avLst>
                <a:gd name="adj1" fmla="val -509642"/>
              </a:avLst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6" name="CasellaDiTesto 55">
              <a:extLst>
                <a:ext uri="{FF2B5EF4-FFF2-40B4-BE49-F238E27FC236}">
                  <a16:creationId xmlns:a16="http://schemas.microsoft.com/office/drawing/2014/main" id="{B244D9A7-067C-7C78-ECAC-263AB5E7CF5A}"/>
                </a:ext>
              </a:extLst>
            </p:cNvPr>
            <p:cNvSpPr txBox="1"/>
            <p:nvPr/>
          </p:nvSpPr>
          <p:spPr>
            <a:xfrm>
              <a:off x="5067548" y="2859236"/>
              <a:ext cx="39753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H</a:t>
              </a:r>
              <a:r>
                <a:rPr lang="it-IT" sz="1200" b="1" baseline="30000"/>
                <a:t>+</a:t>
              </a:r>
              <a:r>
                <a:rPr lang="it-IT" sz="1800" b="1"/>
                <a:t> </a:t>
              </a:r>
              <a:endParaRPr lang="en-GB" b="1"/>
            </a:p>
          </p:txBody>
        </p:sp>
        <p:cxnSp>
          <p:nvCxnSpPr>
            <p:cNvPr id="57" name="Connettore 2 56">
              <a:extLst>
                <a:ext uri="{FF2B5EF4-FFF2-40B4-BE49-F238E27FC236}">
                  <a16:creationId xmlns:a16="http://schemas.microsoft.com/office/drawing/2014/main" id="{45E4B80B-AFE2-2D4B-03C3-E406B41BF7EC}"/>
                </a:ext>
              </a:extLst>
            </p:cNvPr>
            <p:cNvCxnSpPr>
              <a:cxnSpLocks/>
            </p:cNvCxnSpPr>
            <p:nvPr/>
          </p:nvCxnSpPr>
          <p:spPr>
            <a:xfrm>
              <a:off x="5436885" y="3043902"/>
              <a:ext cx="872398" cy="2540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Parentesi graffa chiusa 57">
              <a:extLst>
                <a:ext uri="{FF2B5EF4-FFF2-40B4-BE49-F238E27FC236}">
                  <a16:creationId xmlns:a16="http://schemas.microsoft.com/office/drawing/2014/main" id="{FA98AE7B-40EF-4C6D-4EF0-9148D6F27933}"/>
                </a:ext>
              </a:extLst>
            </p:cNvPr>
            <p:cNvSpPr/>
            <p:nvPr/>
          </p:nvSpPr>
          <p:spPr>
            <a:xfrm rot="16200000">
              <a:off x="8627289" y="772975"/>
              <a:ext cx="172059" cy="347454"/>
            </a:xfrm>
            <a:prstGeom prst="rightBrace">
              <a:avLst>
                <a:gd name="adj1" fmla="val 70865"/>
                <a:gd name="adj2" fmla="val 50000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Parentesi graffa chiusa 58">
              <a:extLst>
                <a:ext uri="{FF2B5EF4-FFF2-40B4-BE49-F238E27FC236}">
                  <a16:creationId xmlns:a16="http://schemas.microsoft.com/office/drawing/2014/main" id="{F8B40FB1-25E0-8BF1-64F9-A1656B9C3F0D}"/>
                </a:ext>
              </a:extLst>
            </p:cNvPr>
            <p:cNvSpPr/>
            <p:nvPr/>
          </p:nvSpPr>
          <p:spPr>
            <a:xfrm rot="16200000">
              <a:off x="5660035" y="772974"/>
              <a:ext cx="172059" cy="347454"/>
            </a:xfrm>
            <a:prstGeom prst="rightBrace">
              <a:avLst>
                <a:gd name="adj1" fmla="val 70865"/>
                <a:gd name="adj2" fmla="val 50000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Parentesi graffa chiusa 59">
              <a:extLst>
                <a:ext uri="{FF2B5EF4-FFF2-40B4-BE49-F238E27FC236}">
                  <a16:creationId xmlns:a16="http://schemas.microsoft.com/office/drawing/2014/main" id="{3270C124-1937-7F14-1A68-A1BF9659B0AF}"/>
                </a:ext>
              </a:extLst>
            </p:cNvPr>
            <p:cNvSpPr/>
            <p:nvPr/>
          </p:nvSpPr>
          <p:spPr>
            <a:xfrm rot="16200000">
              <a:off x="2681602" y="772974"/>
              <a:ext cx="172059" cy="347454"/>
            </a:xfrm>
            <a:prstGeom prst="rightBrace">
              <a:avLst>
                <a:gd name="adj1" fmla="val 70865"/>
                <a:gd name="adj2" fmla="val 50000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CasellaDiTesto 60">
              <a:extLst>
                <a:ext uri="{FF2B5EF4-FFF2-40B4-BE49-F238E27FC236}">
                  <a16:creationId xmlns:a16="http://schemas.microsoft.com/office/drawing/2014/main" id="{C5D82DFD-6662-03F0-3F6A-AE1479423C2A}"/>
                </a:ext>
              </a:extLst>
            </p:cNvPr>
            <p:cNvSpPr txBox="1"/>
            <p:nvPr/>
          </p:nvSpPr>
          <p:spPr>
            <a:xfrm>
              <a:off x="2607982" y="582764"/>
              <a:ext cx="33950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BL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62" name="CasellaDiTesto 61">
              <a:extLst>
                <a:ext uri="{FF2B5EF4-FFF2-40B4-BE49-F238E27FC236}">
                  <a16:creationId xmlns:a16="http://schemas.microsoft.com/office/drawing/2014/main" id="{ACC788D2-4ED6-7C6C-391E-443F2742C68B}"/>
                </a:ext>
              </a:extLst>
            </p:cNvPr>
            <p:cNvSpPr txBox="1"/>
            <p:nvPr/>
          </p:nvSpPr>
          <p:spPr>
            <a:xfrm>
              <a:off x="8559799" y="577370"/>
              <a:ext cx="33950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BL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63" name="CasellaDiTesto 62">
              <a:extLst>
                <a:ext uri="{FF2B5EF4-FFF2-40B4-BE49-F238E27FC236}">
                  <a16:creationId xmlns:a16="http://schemas.microsoft.com/office/drawing/2014/main" id="{4F72969A-0311-6543-7795-5741B0ABBD15}"/>
                </a:ext>
              </a:extLst>
            </p:cNvPr>
            <p:cNvSpPr txBox="1"/>
            <p:nvPr/>
          </p:nvSpPr>
          <p:spPr>
            <a:xfrm>
              <a:off x="5308699" y="559174"/>
              <a:ext cx="99837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Membrane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64" name="CasellaDiTesto 63">
              <a:extLst>
                <a:ext uri="{FF2B5EF4-FFF2-40B4-BE49-F238E27FC236}">
                  <a16:creationId xmlns:a16="http://schemas.microsoft.com/office/drawing/2014/main" id="{8DE477A8-3E8F-F6F2-7AA0-E36ED29D9A90}"/>
                </a:ext>
              </a:extLst>
            </p:cNvPr>
            <p:cNvSpPr txBox="1"/>
            <p:nvPr/>
          </p:nvSpPr>
          <p:spPr>
            <a:xfrm>
              <a:off x="4137261" y="3076429"/>
              <a:ext cx="45824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H</a:t>
              </a:r>
              <a:r>
                <a:rPr lang="it-IT" sz="1200" b="1" baseline="30000"/>
                <a:t>+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65" name="CasellaDiTesto 64">
              <a:extLst>
                <a:ext uri="{FF2B5EF4-FFF2-40B4-BE49-F238E27FC236}">
                  <a16:creationId xmlns:a16="http://schemas.microsoft.com/office/drawing/2014/main" id="{DB28D17C-9595-BCF2-8809-3E7A8ABD26A9}"/>
                </a:ext>
              </a:extLst>
            </p:cNvPr>
            <p:cNvSpPr txBox="1"/>
            <p:nvPr/>
          </p:nvSpPr>
          <p:spPr>
            <a:xfrm>
              <a:off x="4104961" y="3398839"/>
              <a:ext cx="41799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CO</a:t>
              </a:r>
              <a:r>
                <a:rPr lang="it-IT" sz="1200" b="1" baseline="-25000"/>
                <a:t>2</a:t>
              </a:r>
              <a:endParaRPr lang="en-GB" b="1"/>
            </a:p>
          </p:txBody>
        </p:sp>
        <p:sp>
          <p:nvSpPr>
            <p:cNvPr id="66" name="CasellaDiTesto 65">
              <a:extLst>
                <a:ext uri="{FF2B5EF4-FFF2-40B4-BE49-F238E27FC236}">
                  <a16:creationId xmlns:a16="http://schemas.microsoft.com/office/drawing/2014/main" id="{ED903A6B-8AF2-203C-17D4-6AE3A0500412}"/>
                </a:ext>
              </a:extLst>
            </p:cNvPr>
            <p:cNvSpPr txBox="1"/>
            <p:nvPr/>
          </p:nvSpPr>
          <p:spPr>
            <a:xfrm>
              <a:off x="4139331" y="3664501"/>
              <a:ext cx="57389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K</a:t>
              </a:r>
              <a:r>
                <a:rPr lang="it-IT" sz="1200" b="1" baseline="30000"/>
                <a:t>+</a:t>
              </a:r>
              <a:endParaRPr lang="en-GB" b="1"/>
            </a:p>
          </p:txBody>
        </p:sp>
        <p:sp>
          <p:nvSpPr>
            <p:cNvPr id="67" name="CasellaDiTesto 66">
              <a:extLst>
                <a:ext uri="{FF2B5EF4-FFF2-40B4-BE49-F238E27FC236}">
                  <a16:creationId xmlns:a16="http://schemas.microsoft.com/office/drawing/2014/main" id="{680B842B-323B-D55B-A959-AB9AE0BD8FF6}"/>
                </a:ext>
              </a:extLst>
            </p:cNvPr>
            <p:cNvSpPr txBox="1"/>
            <p:nvPr/>
          </p:nvSpPr>
          <p:spPr>
            <a:xfrm>
              <a:off x="4097743" y="3834039"/>
              <a:ext cx="5738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OH</a:t>
              </a:r>
              <a:r>
                <a:rPr lang="it-IT" sz="1200" b="1" baseline="30000"/>
                <a:t>-</a:t>
              </a:r>
              <a:r>
                <a:rPr lang="it-IT" b="1"/>
                <a:t> </a:t>
              </a:r>
              <a:endParaRPr lang="en-GB" b="1"/>
            </a:p>
          </p:txBody>
        </p:sp>
        <p:grpSp>
          <p:nvGrpSpPr>
            <p:cNvPr id="68" name="Gruppo 67">
              <a:extLst>
                <a:ext uri="{FF2B5EF4-FFF2-40B4-BE49-F238E27FC236}">
                  <a16:creationId xmlns:a16="http://schemas.microsoft.com/office/drawing/2014/main" id="{DE3AA7B5-99F9-EB32-FB81-0698EE6D0562}"/>
                </a:ext>
              </a:extLst>
            </p:cNvPr>
            <p:cNvGrpSpPr/>
            <p:nvPr/>
          </p:nvGrpSpPr>
          <p:grpSpPr>
            <a:xfrm>
              <a:off x="4052492" y="4017179"/>
              <a:ext cx="857749" cy="395362"/>
              <a:chOff x="4256303" y="2900462"/>
              <a:chExt cx="857749" cy="395362"/>
            </a:xfrm>
          </p:grpSpPr>
          <p:sp>
            <p:nvSpPr>
              <p:cNvPr id="141" name="CasellaDiTesto 140">
                <a:extLst>
                  <a:ext uri="{FF2B5EF4-FFF2-40B4-BE49-F238E27FC236}">
                    <a16:creationId xmlns:a16="http://schemas.microsoft.com/office/drawing/2014/main" id="{5EBAD230-6444-DFD9-C37C-A96F7BD2E58A}"/>
                  </a:ext>
                </a:extLst>
              </p:cNvPr>
              <p:cNvSpPr txBox="1"/>
              <p:nvPr/>
            </p:nvSpPr>
            <p:spPr>
              <a:xfrm>
                <a:off x="4256303" y="3018825"/>
                <a:ext cx="57389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200" b="1"/>
                  <a:t>HCO</a:t>
                </a:r>
                <a:r>
                  <a:rPr lang="it-IT" sz="1200" b="1" baseline="-25000"/>
                  <a:t>3</a:t>
                </a:r>
                <a:endParaRPr lang="en-GB" b="1"/>
              </a:p>
            </p:txBody>
          </p:sp>
          <p:sp>
            <p:nvSpPr>
              <p:cNvPr id="142" name="CasellaDiTesto 141">
                <a:extLst>
                  <a:ext uri="{FF2B5EF4-FFF2-40B4-BE49-F238E27FC236}">
                    <a16:creationId xmlns:a16="http://schemas.microsoft.com/office/drawing/2014/main" id="{54DC4AD2-BBC7-BD18-FC9D-27A9039D94EA}"/>
                  </a:ext>
                </a:extLst>
              </p:cNvPr>
              <p:cNvSpPr txBox="1"/>
              <p:nvPr/>
            </p:nvSpPr>
            <p:spPr>
              <a:xfrm>
                <a:off x="4540160" y="2900462"/>
                <a:ext cx="57389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b="1"/>
                  <a:t>-</a:t>
                </a:r>
                <a:r>
                  <a:rPr lang="it-IT" sz="1800" b="1"/>
                  <a:t> </a:t>
                </a:r>
                <a:endParaRPr lang="en-GB" b="1"/>
              </a:p>
            </p:txBody>
          </p:sp>
        </p:grpSp>
        <p:grpSp>
          <p:nvGrpSpPr>
            <p:cNvPr id="69" name="Gruppo 68">
              <a:extLst>
                <a:ext uri="{FF2B5EF4-FFF2-40B4-BE49-F238E27FC236}">
                  <a16:creationId xmlns:a16="http://schemas.microsoft.com/office/drawing/2014/main" id="{7FC43B2D-D04E-A56B-DC88-AB9A204D8324}"/>
                </a:ext>
              </a:extLst>
            </p:cNvPr>
            <p:cNvGrpSpPr/>
            <p:nvPr/>
          </p:nvGrpSpPr>
          <p:grpSpPr>
            <a:xfrm>
              <a:off x="4092999" y="4225981"/>
              <a:ext cx="760258" cy="418170"/>
              <a:chOff x="4263436" y="3162226"/>
              <a:chExt cx="760258" cy="418170"/>
            </a:xfrm>
          </p:grpSpPr>
          <p:sp>
            <p:nvSpPr>
              <p:cNvPr id="139" name="CasellaDiTesto 138">
                <a:extLst>
                  <a:ext uri="{FF2B5EF4-FFF2-40B4-BE49-F238E27FC236}">
                    <a16:creationId xmlns:a16="http://schemas.microsoft.com/office/drawing/2014/main" id="{DEC8400E-F422-5EB9-BD99-4979DFF0CBC1}"/>
                  </a:ext>
                </a:extLst>
              </p:cNvPr>
              <p:cNvSpPr txBox="1"/>
              <p:nvPr/>
            </p:nvSpPr>
            <p:spPr>
              <a:xfrm>
                <a:off x="4263436" y="3303397"/>
                <a:ext cx="57389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200" b="1"/>
                  <a:t>CO</a:t>
                </a:r>
                <a:r>
                  <a:rPr lang="it-IT" sz="1200" b="1" baseline="-25000"/>
                  <a:t>3</a:t>
                </a:r>
                <a:endParaRPr lang="en-GB" b="1"/>
              </a:p>
            </p:txBody>
          </p:sp>
          <p:sp>
            <p:nvSpPr>
              <p:cNvPr id="140" name="CasellaDiTesto 139">
                <a:extLst>
                  <a:ext uri="{FF2B5EF4-FFF2-40B4-BE49-F238E27FC236}">
                    <a16:creationId xmlns:a16="http://schemas.microsoft.com/office/drawing/2014/main" id="{EF0D2C3C-9A00-A534-4217-1D35C26DED73}"/>
                  </a:ext>
                </a:extLst>
              </p:cNvPr>
              <p:cNvSpPr txBox="1"/>
              <p:nvPr/>
            </p:nvSpPr>
            <p:spPr>
              <a:xfrm>
                <a:off x="4449802" y="3162226"/>
                <a:ext cx="57389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b="1"/>
                  <a:t>2-</a:t>
                </a:r>
                <a:r>
                  <a:rPr lang="it-IT" sz="1800" b="1"/>
                  <a:t> </a:t>
                </a:r>
                <a:endParaRPr lang="en-GB" b="1"/>
              </a:p>
            </p:txBody>
          </p:sp>
        </p:grpSp>
        <p:sp>
          <p:nvSpPr>
            <p:cNvPr id="70" name="CasellaDiTesto 69">
              <a:extLst>
                <a:ext uri="{FF2B5EF4-FFF2-40B4-BE49-F238E27FC236}">
                  <a16:creationId xmlns:a16="http://schemas.microsoft.com/office/drawing/2014/main" id="{FDE87F91-6BF6-C74F-D3A2-DE6851EAFB8F}"/>
                </a:ext>
              </a:extLst>
            </p:cNvPr>
            <p:cNvSpPr txBox="1"/>
            <p:nvPr/>
          </p:nvSpPr>
          <p:spPr>
            <a:xfrm>
              <a:off x="4134979" y="4524945"/>
              <a:ext cx="34702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>
                  <a:solidFill>
                    <a:srgbClr val="C00000"/>
                  </a:solidFill>
                </a:rPr>
                <a:t>O</a:t>
              </a:r>
              <a:r>
                <a:rPr lang="it-IT" sz="1200" b="1" baseline="-25000">
                  <a:solidFill>
                    <a:srgbClr val="C00000"/>
                  </a:solidFill>
                </a:rPr>
                <a:t>2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71" name="CasellaDiTesto 70">
              <a:extLst>
                <a:ext uri="{FF2B5EF4-FFF2-40B4-BE49-F238E27FC236}">
                  <a16:creationId xmlns:a16="http://schemas.microsoft.com/office/drawing/2014/main" id="{C4FFD9F4-BB3D-C481-BD78-2B7A42BA5363}"/>
                </a:ext>
              </a:extLst>
            </p:cNvPr>
            <p:cNvSpPr txBox="1"/>
            <p:nvPr/>
          </p:nvSpPr>
          <p:spPr>
            <a:xfrm>
              <a:off x="7066550" y="3043831"/>
              <a:ext cx="45824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H</a:t>
              </a:r>
              <a:r>
                <a:rPr lang="it-IT" sz="1200" b="1" baseline="30000"/>
                <a:t>+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72" name="CasellaDiTesto 71">
              <a:extLst>
                <a:ext uri="{FF2B5EF4-FFF2-40B4-BE49-F238E27FC236}">
                  <a16:creationId xmlns:a16="http://schemas.microsoft.com/office/drawing/2014/main" id="{D1AE69F3-7296-BB2F-A448-2066BD73FA78}"/>
                </a:ext>
              </a:extLst>
            </p:cNvPr>
            <p:cNvSpPr txBox="1"/>
            <p:nvPr/>
          </p:nvSpPr>
          <p:spPr>
            <a:xfrm>
              <a:off x="7034250" y="3366241"/>
              <a:ext cx="41799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CO</a:t>
              </a:r>
              <a:r>
                <a:rPr lang="it-IT" sz="1200" b="1" baseline="-25000"/>
                <a:t>2</a:t>
              </a:r>
              <a:endParaRPr lang="en-GB" b="1"/>
            </a:p>
          </p:txBody>
        </p:sp>
        <p:sp>
          <p:nvSpPr>
            <p:cNvPr id="73" name="CasellaDiTesto 72">
              <a:extLst>
                <a:ext uri="{FF2B5EF4-FFF2-40B4-BE49-F238E27FC236}">
                  <a16:creationId xmlns:a16="http://schemas.microsoft.com/office/drawing/2014/main" id="{775FCD2B-C760-64F0-D68C-98E713DC2011}"/>
                </a:ext>
              </a:extLst>
            </p:cNvPr>
            <p:cNvSpPr txBox="1"/>
            <p:nvPr/>
          </p:nvSpPr>
          <p:spPr>
            <a:xfrm>
              <a:off x="7068620" y="3631903"/>
              <a:ext cx="57389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K</a:t>
              </a:r>
              <a:r>
                <a:rPr lang="it-IT" sz="1200" b="1" baseline="30000"/>
                <a:t>+</a:t>
              </a:r>
              <a:endParaRPr lang="en-GB" b="1"/>
            </a:p>
          </p:txBody>
        </p:sp>
        <p:sp>
          <p:nvSpPr>
            <p:cNvPr id="74" name="CasellaDiTesto 73">
              <a:extLst>
                <a:ext uri="{FF2B5EF4-FFF2-40B4-BE49-F238E27FC236}">
                  <a16:creationId xmlns:a16="http://schemas.microsoft.com/office/drawing/2014/main" id="{79D03A4D-5F3E-D18E-DE44-8A83D7D5B8DB}"/>
                </a:ext>
              </a:extLst>
            </p:cNvPr>
            <p:cNvSpPr txBox="1"/>
            <p:nvPr/>
          </p:nvSpPr>
          <p:spPr>
            <a:xfrm>
              <a:off x="7027032" y="3801441"/>
              <a:ext cx="5738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OH</a:t>
              </a:r>
              <a:r>
                <a:rPr lang="it-IT" sz="1200" b="1" baseline="30000"/>
                <a:t>-</a:t>
              </a:r>
              <a:r>
                <a:rPr lang="it-IT" b="1"/>
                <a:t> </a:t>
              </a:r>
              <a:endParaRPr lang="en-GB" b="1"/>
            </a:p>
          </p:txBody>
        </p:sp>
        <p:grpSp>
          <p:nvGrpSpPr>
            <p:cNvPr id="75" name="Gruppo 74">
              <a:extLst>
                <a:ext uri="{FF2B5EF4-FFF2-40B4-BE49-F238E27FC236}">
                  <a16:creationId xmlns:a16="http://schemas.microsoft.com/office/drawing/2014/main" id="{5A1493C9-8F28-8D7C-9C73-D75B7A7A10C1}"/>
                </a:ext>
              </a:extLst>
            </p:cNvPr>
            <p:cNvGrpSpPr/>
            <p:nvPr/>
          </p:nvGrpSpPr>
          <p:grpSpPr>
            <a:xfrm>
              <a:off x="6981781" y="3984581"/>
              <a:ext cx="857749" cy="395362"/>
              <a:chOff x="4256303" y="2900462"/>
              <a:chExt cx="857749" cy="395362"/>
            </a:xfrm>
          </p:grpSpPr>
          <p:sp>
            <p:nvSpPr>
              <p:cNvPr id="137" name="CasellaDiTesto 136">
                <a:extLst>
                  <a:ext uri="{FF2B5EF4-FFF2-40B4-BE49-F238E27FC236}">
                    <a16:creationId xmlns:a16="http://schemas.microsoft.com/office/drawing/2014/main" id="{DF97AF05-32FF-6091-9320-DA349ECB2D25}"/>
                  </a:ext>
                </a:extLst>
              </p:cNvPr>
              <p:cNvSpPr txBox="1"/>
              <p:nvPr/>
            </p:nvSpPr>
            <p:spPr>
              <a:xfrm>
                <a:off x="4256303" y="3018825"/>
                <a:ext cx="57389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200" b="1"/>
                  <a:t>HCO</a:t>
                </a:r>
                <a:r>
                  <a:rPr lang="it-IT" sz="1200" b="1" baseline="-25000"/>
                  <a:t>3</a:t>
                </a:r>
                <a:endParaRPr lang="en-GB" b="1"/>
              </a:p>
            </p:txBody>
          </p:sp>
          <p:sp>
            <p:nvSpPr>
              <p:cNvPr id="138" name="CasellaDiTesto 137">
                <a:extLst>
                  <a:ext uri="{FF2B5EF4-FFF2-40B4-BE49-F238E27FC236}">
                    <a16:creationId xmlns:a16="http://schemas.microsoft.com/office/drawing/2014/main" id="{2D362719-103B-853F-7D27-93B12EFCB747}"/>
                  </a:ext>
                </a:extLst>
              </p:cNvPr>
              <p:cNvSpPr txBox="1"/>
              <p:nvPr/>
            </p:nvSpPr>
            <p:spPr>
              <a:xfrm>
                <a:off x="4540160" y="2900462"/>
                <a:ext cx="57389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b="1"/>
                  <a:t>-</a:t>
                </a:r>
                <a:r>
                  <a:rPr lang="it-IT" sz="1800" b="1"/>
                  <a:t> </a:t>
                </a:r>
                <a:endParaRPr lang="en-GB" b="1"/>
              </a:p>
            </p:txBody>
          </p:sp>
        </p:grpSp>
        <p:grpSp>
          <p:nvGrpSpPr>
            <p:cNvPr id="76" name="Gruppo 75">
              <a:extLst>
                <a:ext uri="{FF2B5EF4-FFF2-40B4-BE49-F238E27FC236}">
                  <a16:creationId xmlns:a16="http://schemas.microsoft.com/office/drawing/2014/main" id="{0C5D38F5-338F-9ECE-71EA-B55A82084FA3}"/>
                </a:ext>
              </a:extLst>
            </p:cNvPr>
            <p:cNvGrpSpPr/>
            <p:nvPr/>
          </p:nvGrpSpPr>
          <p:grpSpPr>
            <a:xfrm>
              <a:off x="7022288" y="4193383"/>
              <a:ext cx="760258" cy="418170"/>
              <a:chOff x="4263436" y="3162226"/>
              <a:chExt cx="760258" cy="418170"/>
            </a:xfrm>
          </p:grpSpPr>
          <p:sp>
            <p:nvSpPr>
              <p:cNvPr id="135" name="CasellaDiTesto 134">
                <a:extLst>
                  <a:ext uri="{FF2B5EF4-FFF2-40B4-BE49-F238E27FC236}">
                    <a16:creationId xmlns:a16="http://schemas.microsoft.com/office/drawing/2014/main" id="{0E2E798C-1672-3475-DBB6-4BEB34B54AD2}"/>
                  </a:ext>
                </a:extLst>
              </p:cNvPr>
              <p:cNvSpPr txBox="1"/>
              <p:nvPr/>
            </p:nvSpPr>
            <p:spPr>
              <a:xfrm>
                <a:off x="4263436" y="3303397"/>
                <a:ext cx="57389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200" b="1"/>
                  <a:t>CO</a:t>
                </a:r>
                <a:r>
                  <a:rPr lang="it-IT" sz="1200" b="1" baseline="-25000"/>
                  <a:t>3</a:t>
                </a:r>
                <a:endParaRPr lang="en-GB" b="1"/>
              </a:p>
            </p:txBody>
          </p:sp>
          <p:sp>
            <p:nvSpPr>
              <p:cNvPr id="136" name="CasellaDiTesto 135">
                <a:extLst>
                  <a:ext uri="{FF2B5EF4-FFF2-40B4-BE49-F238E27FC236}">
                    <a16:creationId xmlns:a16="http://schemas.microsoft.com/office/drawing/2014/main" id="{A99FEC4A-7972-BE4D-247D-911C4DDB32DC}"/>
                  </a:ext>
                </a:extLst>
              </p:cNvPr>
              <p:cNvSpPr txBox="1"/>
              <p:nvPr/>
            </p:nvSpPr>
            <p:spPr>
              <a:xfrm>
                <a:off x="4449802" y="3162226"/>
                <a:ext cx="57389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b="1"/>
                  <a:t>2-</a:t>
                </a:r>
                <a:r>
                  <a:rPr lang="it-IT" sz="1800" b="1"/>
                  <a:t> </a:t>
                </a:r>
                <a:endParaRPr lang="en-GB" b="1"/>
              </a:p>
            </p:txBody>
          </p:sp>
        </p:grpSp>
        <p:sp>
          <p:nvSpPr>
            <p:cNvPr id="77" name="CasellaDiTesto 76">
              <a:extLst>
                <a:ext uri="{FF2B5EF4-FFF2-40B4-BE49-F238E27FC236}">
                  <a16:creationId xmlns:a16="http://schemas.microsoft.com/office/drawing/2014/main" id="{14ADB896-E9F7-285E-D089-E20430D5A4B2}"/>
                </a:ext>
              </a:extLst>
            </p:cNvPr>
            <p:cNvSpPr txBox="1"/>
            <p:nvPr/>
          </p:nvSpPr>
          <p:spPr>
            <a:xfrm>
              <a:off x="7031557" y="4489460"/>
              <a:ext cx="43093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>
                  <a:solidFill>
                    <a:srgbClr val="C00000"/>
                  </a:solidFill>
                </a:rPr>
                <a:t>CO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78" name="CasellaDiTesto 77">
              <a:extLst>
                <a:ext uri="{FF2B5EF4-FFF2-40B4-BE49-F238E27FC236}">
                  <a16:creationId xmlns:a16="http://schemas.microsoft.com/office/drawing/2014/main" id="{C3DC6BE1-1D53-D9AD-184A-042D3C8DED38}"/>
                </a:ext>
              </a:extLst>
            </p:cNvPr>
            <p:cNvSpPr txBox="1"/>
            <p:nvPr/>
          </p:nvSpPr>
          <p:spPr>
            <a:xfrm>
              <a:off x="7068158" y="4726494"/>
              <a:ext cx="43093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>
                  <a:solidFill>
                    <a:srgbClr val="C00000"/>
                  </a:solidFill>
                </a:rPr>
                <a:t>H</a:t>
              </a:r>
              <a:r>
                <a:rPr lang="it-IT" sz="1200" b="1" baseline="-25000">
                  <a:solidFill>
                    <a:srgbClr val="C00000"/>
                  </a:solidFill>
                </a:rPr>
                <a:t>2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79" name="CasellaDiTesto 78">
              <a:extLst>
                <a:ext uri="{FF2B5EF4-FFF2-40B4-BE49-F238E27FC236}">
                  <a16:creationId xmlns:a16="http://schemas.microsoft.com/office/drawing/2014/main" id="{19693846-1853-BDF2-8A38-FC7E89A124DA}"/>
                </a:ext>
              </a:extLst>
            </p:cNvPr>
            <p:cNvSpPr txBox="1"/>
            <p:nvPr/>
          </p:nvSpPr>
          <p:spPr>
            <a:xfrm>
              <a:off x="2133177" y="4840790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z-Cyrl-AZ" sz="1200" b="1"/>
                <a:t>Ф</a:t>
              </a:r>
              <a:r>
                <a:rPr lang="it-IT" sz="1200" b="1"/>
                <a:t> = 0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80" name="CasellaDiTesto 79">
              <a:extLst>
                <a:ext uri="{FF2B5EF4-FFF2-40B4-BE49-F238E27FC236}">
                  <a16:creationId xmlns:a16="http://schemas.microsoft.com/office/drawing/2014/main" id="{52D13C4F-0340-81E5-B31C-854F975554E5}"/>
                </a:ext>
              </a:extLst>
            </p:cNvPr>
            <p:cNvSpPr txBox="1"/>
            <p:nvPr/>
          </p:nvSpPr>
          <p:spPr>
            <a:xfrm>
              <a:off x="8906218" y="4840790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z-Cyrl-AZ" sz="1200" b="1"/>
                <a:t>Ф</a:t>
              </a:r>
              <a:r>
                <a:rPr lang="it-IT" sz="1200" b="1"/>
                <a:t> = -V</a:t>
              </a:r>
              <a:r>
                <a:rPr lang="it-IT" sz="1200" b="1" baseline="-25000"/>
                <a:t>c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8B1E546F-1496-EC08-D41E-FB849468C0B8}"/>
                </a:ext>
              </a:extLst>
            </p:cNvPr>
            <p:cNvSpPr txBox="1"/>
            <p:nvPr/>
          </p:nvSpPr>
          <p:spPr>
            <a:xfrm>
              <a:off x="4020138" y="1422479"/>
              <a:ext cx="153481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z-Cyrl-AZ" sz="1200" b="1"/>
                <a:t>Ф</a:t>
              </a:r>
              <a:r>
                <a:rPr lang="it-IT" sz="1200" b="1" baseline="-25000"/>
                <a:t>m    </a:t>
              </a:r>
              <a:r>
                <a:rPr lang="it-IT" sz="1200" b="1"/>
                <a:t>=</a:t>
              </a:r>
              <a:r>
                <a:rPr lang="az-Cyrl-AZ" sz="1200" b="1"/>
                <a:t> Ф</a:t>
              </a:r>
              <a:r>
                <a:rPr lang="it-IT" sz="1200" b="1" baseline="-25000"/>
                <a:t>e</a:t>
              </a:r>
              <a:r>
                <a:rPr lang="it-IT" sz="1200" b="1"/>
                <a:t>    - </a:t>
              </a:r>
              <a:r>
                <a:rPr lang="el-GR" sz="1200" b="1"/>
                <a:t>Δ</a:t>
              </a:r>
              <a:r>
                <a:rPr lang="az-Cyrl-AZ" sz="1200" b="1"/>
                <a:t>Ф</a:t>
              </a:r>
              <a:r>
                <a:rPr lang="it-IT" sz="1200" b="1" baseline="-25000"/>
                <a:t>d</a:t>
              </a:r>
              <a:r>
                <a:rPr lang="it-IT" sz="1200" b="1"/>
                <a:t> </a:t>
              </a:r>
              <a:endParaRPr lang="en-GB" b="1"/>
            </a:p>
          </p:txBody>
        </p:sp>
        <p:sp>
          <p:nvSpPr>
            <p:cNvPr id="82" name="CasellaDiTesto 81">
              <a:extLst>
                <a:ext uri="{FF2B5EF4-FFF2-40B4-BE49-F238E27FC236}">
                  <a16:creationId xmlns:a16="http://schemas.microsoft.com/office/drawing/2014/main" id="{891742AD-2993-3CBA-2794-183F4DA7F1B5}"/>
                </a:ext>
              </a:extLst>
            </p:cNvPr>
            <p:cNvSpPr txBox="1"/>
            <p:nvPr/>
          </p:nvSpPr>
          <p:spPr>
            <a:xfrm>
              <a:off x="6124922" y="1422479"/>
              <a:ext cx="153481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az-Cyrl-AZ" sz="1200" b="1"/>
                <a:t>Ф</a:t>
              </a:r>
              <a:r>
                <a:rPr lang="it-IT" sz="1200" b="1" baseline="-25000"/>
                <a:t>m    </a:t>
              </a:r>
              <a:r>
                <a:rPr lang="it-IT" sz="1200" b="1"/>
                <a:t>=</a:t>
              </a:r>
              <a:r>
                <a:rPr lang="az-Cyrl-AZ" sz="1200" b="1"/>
                <a:t> Ф</a:t>
              </a:r>
              <a:r>
                <a:rPr lang="it-IT" sz="1200" b="1" baseline="-25000"/>
                <a:t>e</a:t>
              </a:r>
              <a:r>
                <a:rPr lang="it-IT" sz="1200" b="1"/>
                <a:t>     - </a:t>
              </a:r>
              <a:r>
                <a:rPr lang="el-GR" sz="1200" b="1"/>
                <a:t>Δ</a:t>
              </a:r>
              <a:r>
                <a:rPr lang="az-Cyrl-AZ" sz="1200" b="1"/>
                <a:t>Ф</a:t>
              </a:r>
              <a:r>
                <a:rPr lang="it-IT" sz="1200" b="1" baseline="-25000"/>
                <a:t>d</a:t>
              </a:r>
              <a:r>
                <a:rPr lang="it-IT" sz="1200" b="1"/>
                <a:t> </a:t>
              </a:r>
              <a:endParaRPr lang="en-GB" b="1"/>
            </a:p>
          </p:txBody>
        </p:sp>
        <p:cxnSp>
          <p:nvCxnSpPr>
            <p:cNvPr id="83" name="Connettore 2 82">
              <a:extLst>
                <a:ext uri="{FF2B5EF4-FFF2-40B4-BE49-F238E27FC236}">
                  <a16:creationId xmlns:a16="http://schemas.microsoft.com/office/drawing/2014/main" id="{340DC9E3-3B7F-0C5F-3BC5-B87716EE0910}"/>
                </a:ext>
              </a:extLst>
            </p:cNvPr>
            <p:cNvCxnSpPr/>
            <p:nvPr/>
          </p:nvCxnSpPr>
          <p:spPr>
            <a:xfrm flipV="1">
              <a:off x="5340203" y="1168978"/>
              <a:ext cx="276537" cy="29447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Connettore 2 83">
              <a:extLst>
                <a:ext uri="{FF2B5EF4-FFF2-40B4-BE49-F238E27FC236}">
                  <a16:creationId xmlns:a16="http://schemas.microsoft.com/office/drawing/2014/main" id="{A71F4C1F-3FFD-B57E-C2D6-FB8AD9A6625B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918620" y="1168977"/>
              <a:ext cx="276537" cy="29447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Connettore 2 84">
              <a:extLst>
                <a:ext uri="{FF2B5EF4-FFF2-40B4-BE49-F238E27FC236}">
                  <a16:creationId xmlns:a16="http://schemas.microsoft.com/office/drawing/2014/main" id="{E53E628A-BF1C-1577-35B4-9C68894B65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0688" y="557912"/>
              <a:ext cx="0" cy="551508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Connettore 2 85">
              <a:extLst>
                <a:ext uri="{FF2B5EF4-FFF2-40B4-BE49-F238E27FC236}">
                  <a16:creationId xmlns:a16="http://schemas.microsoft.com/office/drawing/2014/main" id="{4F47EA23-FAF0-8CCF-8FAE-B758EDD7B568}"/>
                </a:ext>
              </a:extLst>
            </p:cNvPr>
            <p:cNvCxnSpPr>
              <a:cxnSpLocks/>
            </p:cNvCxnSpPr>
            <p:nvPr/>
          </p:nvCxnSpPr>
          <p:spPr>
            <a:xfrm>
              <a:off x="1900688" y="6072996"/>
              <a:ext cx="81711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CasellaDiTesto 86">
              <a:extLst>
                <a:ext uri="{FF2B5EF4-FFF2-40B4-BE49-F238E27FC236}">
                  <a16:creationId xmlns:a16="http://schemas.microsoft.com/office/drawing/2014/main" id="{57F712C3-2598-F9F9-C09B-625B9881D030}"/>
                </a:ext>
              </a:extLst>
            </p:cNvPr>
            <p:cNvSpPr txBox="1"/>
            <p:nvPr/>
          </p:nvSpPr>
          <p:spPr>
            <a:xfrm>
              <a:off x="9839119" y="5957295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x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88" name="CasellaDiTesto 87">
              <a:extLst>
                <a:ext uri="{FF2B5EF4-FFF2-40B4-BE49-F238E27FC236}">
                  <a16:creationId xmlns:a16="http://schemas.microsoft.com/office/drawing/2014/main" id="{74AE4193-23AD-9992-0971-08C76A9DB14F}"/>
                </a:ext>
              </a:extLst>
            </p:cNvPr>
            <p:cNvSpPr txBox="1"/>
            <p:nvPr/>
          </p:nvSpPr>
          <p:spPr>
            <a:xfrm>
              <a:off x="1629545" y="417917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y</a:t>
              </a:r>
              <a:r>
                <a:rPr lang="it-IT" b="1"/>
                <a:t> </a:t>
              </a:r>
              <a:endParaRPr lang="en-GB" b="1"/>
            </a:p>
          </p:txBody>
        </p:sp>
        <p:grpSp>
          <p:nvGrpSpPr>
            <p:cNvPr id="89" name="Gruppo 88">
              <a:extLst>
                <a:ext uri="{FF2B5EF4-FFF2-40B4-BE49-F238E27FC236}">
                  <a16:creationId xmlns:a16="http://schemas.microsoft.com/office/drawing/2014/main" id="{117499E6-F728-8692-BD8C-B076804F0021}"/>
                </a:ext>
              </a:extLst>
            </p:cNvPr>
            <p:cNvGrpSpPr/>
            <p:nvPr/>
          </p:nvGrpSpPr>
          <p:grpSpPr>
            <a:xfrm>
              <a:off x="4287346" y="1473271"/>
              <a:ext cx="475153" cy="487493"/>
              <a:chOff x="9313926" y="1699478"/>
              <a:chExt cx="475153" cy="487493"/>
            </a:xfrm>
          </p:grpSpPr>
          <p:cxnSp>
            <p:nvCxnSpPr>
              <p:cNvPr id="133" name="Connettore diritto 132">
                <a:extLst>
                  <a:ext uri="{FF2B5EF4-FFF2-40B4-BE49-F238E27FC236}">
                    <a16:creationId xmlns:a16="http://schemas.microsoft.com/office/drawing/2014/main" id="{6ABB1134-CA1B-2937-234B-1B1D395F82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6094" y="1699478"/>
                <a:ext cx="0" cy="38294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4" name="CasellaDiTesto 133">
                <a:extLst>
                  <a:ext uri="{FF2B5EF4-FFF2-40B4-BE49-F238E27FC236}">
                    <a16:creationId xmlns:a16="http://schemas.microsoft.com/office/drawing/2014/main" id="{87A5CB7D-17EB-9E85-A064-0F2B1B80322B}"/>
                  </a:ext>
                </a:extLst>
              </p:cNvPr>
              <p:cNvSpPr txBox="1"/>
              <p:nvPr/>
            </p:nvSpPr>
            <p:spPr>
              <a:xfrm>
                <a:off x="9313926" y="1817639"/>
                <a:ext cx="47515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000" b="1" i="1"/>
                  <a:t>x=x</a:t>
                </a:r>
                <a:r>
                  <a:rPr lang="it-IT" sz="1000" b="1" i="1" baseline="-25000"/>
                  <a:t>a</a:t>
                </a:r>
                <a:r>
                  <a:rPr lang="it-IT" sz="1800" b="1"/>
                  <a:t> </a:t>
                </a:r>
                <a:endParaRPr lang="en-GB" b="1"/>
              </a:p>
            </p:txBody>
          </p:sp>
        </p:grpSp>
        <p:grpSp>
          <p:nvGrpSpPr>
            <p:cNvPr id="90" name="Gruppo 89">
              <a:extLst>
                <a:ext uri="{FF2B5EF4-FFF2-40B4-BE49-F238E27FC236}">
                  <a16:creationId xmlns:a16="http://schemas.microsoft.com/office/drawing/2014/main" id="{6EE1BE38-B4F4-2353-233A-5D5B093AECDE}"/>
                </a:ext>
              </a:extLst>
            </p:cNvPr>
            <p:cNvGrpSpPr/>
            <p:nvPr/>
          </p:nvGrpSpPr>
          <p:grpSpPr>
            <a:xfrm>
              <a:off x="4671635" y="1468872"/>
              <a:ext cx="425132" cy="487493"/>
              <a:chOff x="9313926" y="1699478"/>
              <a:chExt cx="425132" cy="487493"/>
            </a:xfrm>
          </p:grpSpPr>
          <p:cxnSp>
            <p:nvCxnSpPr>
              <p:cNvPr id="131" name="Connettore diritto 130">
                <a:extLst>
                  <a:ext uri="{FF2B5EF4-FFF2-40B4-BE49-F238E27FC236}">
                    <a16:creationId xmlns:a16="http://schemas.microsoft.com/office/drawing/2014/main" id="{452CB167-124A-4896-5C09-5428F3CD42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6094" y="1699478"/>
                <a:ext cx="0" cy="38294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2" name="CasellaDiTesto 131">
                <a:extLst>
                  <a:ext uri="{FF2B5EF4-FFF2-40B4-BE49-F238E27FC236}">
                    <a16:creationId xmlns:a16="http://schemas.microsoft.com/office/drawing/2014/main" id="{00C32640-76CB-81CD-234D-B2DEF6DD39A0}"/>
                  </a:ext>
                </a:extLst>
              </p:cNvPr>
              <p:cNvSpPr txBox="1"/>
              <p:nvPr/>
            </p:nvSpPr>
            <p:spPr>
              <a:xfrm>
                <a:off x="9313926" y="1817639"/>
                <a:ext cx="42513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000" b="1" i="1"/>
                  <a:t>x=x</a:t>
                </a:r>
                <a:r>
                  <a:rPr lang="it-IT" sz="1000" b="1" i="1" baseline="-25000"/>
                  <a:t>a</a:t>
                </a:r>
                <a:r>
                  <a:rPr lang="it-IT" sz="1800" b="1"/>
                  <a:t> </a:t>
                </a:r>
                <a:endParaRPr lang="en-GB" b="1"/>
              </a:p>
            </p:txBody>
          </p:sp>
        </p:grpSp>
        <p:sp>
          <p:nvSpPr>
            <p:cNvPr id="91" name="CasellaDiTesto 90">
              <a:extLst>
                <a:ext uri="{FF2B5EF4-FFF2-40B4-BE49-F238E27FC236}">
                  <a16:creationId xmlns:a16="http://schemas.microsoft.com/office/drawing/2014/main" id="{5B2911D9-7928-7233-0A79-9D710B0E20CE}"/>
                </a:ext>
              </a:extLst>
            </p:cNvPr>
            <p:cNvSpPr txBox="1"/>
            <p:nvPr/>
          </p:nvSpPr>
          <p:spPr>
            <a:xfrm>
              <a:off x="5478248" y="5988740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x</a:t>
              </a:r>
              <a:r>
                <a:rPr lang="it-IT" sz="1200" b="1" baseline="-25000"/>
                <a:t>a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92" name="CasellaDiTesto 91">
              <a:extLst>
                <a:ext uri="{FF2B5EF4-FFF2-40B4-BE49-F238E27FC236}">
                  <a16:creationId xmlns:a16="http://schemas.microsoft.com/office/drawing/2014/main" id="{B7F6978A-AE15-7E28-417C-BB275AB24CE8}"/>
                </a:ext>
              </a:extLst>
            </p:cNvPr>
            <p:cNvSpPr txBox="1"/>
            <p:nvPr/>
          </p:nvSpPr>
          <p:spPr>
            <a:xfrm>
              <a:off x="5781612" y="5996644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x</a:t>
              </a:r>
              <a:r>
                <a:rPr lang="it-IT" sz="1200" b="1" baseline="-25000"/>
                <a:t>m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93" name="CasellaDiTesto 92">
              <a:extLst>
                <a:ext uri="{FF2B5EF4-FFF2-40B4-BE49-F238E27FC236}">
                  <a16:creationId xmlns:a16="http://schemas.microsoft.com/office/drawing/2014/main" id="{AD71C8D2-DC25-35C0-83AD-DCAFB6E94A38}"/>
                </a:ext>
              </a:extLst>
            </p:cNvPr>
            <p:cNvSpPr txBox="1"/>
            <p:nvPr/>
          </p:nvSpPr>
          <p:spPr>
            <a:xfrm>
              <a:off x="8849501" y="6005442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x</a:t>
              </a:r>
              <a:r>
                <a:rPr lang="it-IT" sz="1200" b="1" baseline="-25000"/>
                <a:t>c</a:t>
              </a:r>
              <a:r>
                <a:rPr lang="it-IT" b="1"/>
                <a:t> </a:t>
              </a:r>
              <a:endParaRPr lang="en-GB" b="1"/>
            </a:p>
          </p:txBody>
        </p:sp>
        <p:grpSp>
          <p:nvGrpSpPr>
            <p:cNvPr id="94" name="Gruppo 93">
              <a:extLst>
                <a:ext uri="{FF2B5EF4-FFF2-40B4-BE49-F238E27FC236}">
                  <a16:creationId xmlns:a16="http://schemas.microsoft.com/office/drawing/2014/main" id="{A66692C9-E493-59E7-CAA9-E98B82CAFA46}"/>
                </a:ext>
              </a:extLst>
            </p:cNvPr>
            <p:cNvGrpSpPr/>
            <p:nvPr/>
          </p:nvGrpSpPr>
          <p:grpSpPr>
            <a:xfrm>
              <a:off x="6779803" y="1482218"/>
              <a:ext cx="534175" cy="468896"/>
              <a:chOff x="9313926" y="1699478"/>
              <a:chExt cx="404745" cy="556478"/>
            </a:xfrm>
          </p:grpSpPr>
          <p:cxnSp>
            <p:nvCxnSpPr>
              <p:cNvPr id="129" name="Connettore diritto 128">
                <a:extLst>
                  <a:ext uri="{FF2B5EF4-FFF2-40B4-BE49-F238E27FC236}">
                    <a16:creationId xmlns:a16="http://schemas.microsoft.com/office/drawing/2014/main" id="{52A844B1-F172-71D8-CD19-844BD0F153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6094" y="1699478"/>
                <a:ext cx="0" cy="38294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0" name="CasellaDiTesto 129">
                <a:extLst>
                  <a:ext uri="{FF2B5EF4-FFF2-40B4-BE49-F238E27FC236}">
                    <a16:creationId xmlns:a16="http://schemas.microsoft.com/office/drawing/2014/main" id="{09AD46CC-D08C-0B4B-27D0-076BAA894615}"/>
                  </a:ext>
                </a:extLst>
              </p:cNvPr>
              <p:cNvSpPr txBox="1"/>
              <p:nvPr/>
            </p:nvSpPr>
            <p:spPr>
              <a:xfrm>
                <a:off x="9313926" y="1817639"/>
                <a:ext cx="404745" cy="4383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000" b="1" i="1"/>
                  <a:t>x=x</a:t>
                </a:r>
                <a:r>
                  <a:rPr lang="it-IT" sz="1000" b="1" i="1" baseline="-25000"/>
                  <a:t>m</a:t>
                </a:r>
                <a:r>
                  <a:rPr lang="it-IT" sz="1800" b="1"/>
                  <a:t> </a:t>
                </a:r>
                <a:endParaRPr lang="en-GB" b="1"/>
              </a:p>
            </p:txBody>
          </p:sp>
        </p:grpSp>
        <p:cxnSp>
          <p:nvCxnSpPr>
            <p:cNvPr id="95" name="Connettore 2 94">
              <a:extLst>
                <a:ext uri="{FF2B5EF4-FFF2-40B4-BE49-F238E27FC236}">
                  <a16:creationId xmlns:a16="http://schemas.microsoft.com/office/drawing/2014/main" id="{A78FB541-4101-FCC3-9601-62E09E0700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67555" y="5282572"/>
              <a:ext cx="0" cy="781432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6" name="Connettore 2 95">
              <a:extLst>
                <a:ext uri="{FF2B5EF4-FFF2-40B4-BE49-F238E27FC236}">
                  <a16:creationId xmlns:a16="http://schemas.microsoft.com/office/drawing/2014/main" id="{9D597010-7872-6EE6-1A9D-4E0EF75298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20135" y="5290628"/>
              <a:ext cx="0" cy="781432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7" name="Connettore 2 96">
              <a:extLst>
                <a:ext uri="{FF2B5EF4-FFF2-40B4-BE49-F238E27FC236}">
                  <a16:creationId xmlns:a16="http://schemas.microsoft.com/office/drawing/2014/main" id="{1F285214-B882-AE68-AF1B-C6620697AA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93904" y="5651904"/>
              <a:ext cx="0" cy="420156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grpSp>
          <p:nvGrpSpPr>
            <p:cNvPr id="98" name="Gruppo 97">
              <a:extLst>
                <a:ext uri="{FF2B5EF4-FFF2-40B4-BE49-F238E27FC236}">
                  <a16:creationId xmlns:a16="http://schemas.microsoft.com/office/drawing/2014/main" id="{EB14231E-0F28-4953-8F14-1FE3E63D51C7}"/>
                </a:ext>
              </a:extLst>
            </p:cNvPr>
            <p:cNvGrpSpPr/>
            <p:nvPr/>
          </p:nvGrpSpPr>
          <p:grpSpPr>
            <a:xfrm>
              <a:off x="6389949" y="1477816"/>
              <a:ext cx="534175" cy="468896"/>
              <a:chOff x="9313926" y="1699478"/>
              <a:chExt cx="404745" cy="556478"/>
            </a:xfrm>
          </p:grpSpPr>
          <p:cxnSp>
            <p:nvCxnSpPr>
              <p:cNvPr id="127" name="Connettore diritto 126">
                <a:extLst>
                  <a:ext uri="{FF2B5EF4-FFF2-40B4-BE49-F238E27FC236}">
                    <a16:creationId xmlns:a16="http://schemas.microsoft.com/office/drawing/2014/main" id="{C029432B-4570-E056-2D17-F380BF4844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6094" y="1699478"/>
                <a:ext cx="0" cy="38294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8" name="CasellaDiTesto 127">
                <a:extLst>
                  <a:ext uri="{FF2B5EF4-FFF2-40B4-BE49-F238E27FC236}">
                    <a16:creationId xmlns:a16="http://schemas.microsoft.com/office/drawing/2014/main" id="{6E87D3ED-C93D-DC83-14EE-02DD7F96A236}"/>
                  </a:ext>
                </a:extLst>
              </p:cNvPr>
              <p:cNvSpPr txBox="1"/>
              <p:nvPr/>
            </p:nvSpPr>
            <p:spPr>
              <a:xfrm>
                <a:off x="9313926" y="1817639"/>
                <a:ext cx="404745" cy="4383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000" b="1" i="1"/>
                  <a:t>x=x</a:t>
                </a:r>
                <a:r>
                  <a:rPr lang="it-IT" sz="1000" b="1" i="1" baseline="-25000"/>
                  <a:t>m</a:t>
                </a:r>
                <a:r>
                  <a:rPr lang="it-IT" sz="1800" b="1"/>
                  <a:t> </a:t>
                </a:r>
                <a:endParaRPr lang="en-GB" b="1"/>
              </a:p>
            </p:txBody>
          </p:sp>
        </p:grpSp>
        <p:cxnSp>
          <p:nvCxnSpPr>
            <p:cNvPr id="99" name="Connettore 2 98">
              <a:extLst>
                <a:ext uri="{FF2B5EF4-FFF2-40B4-BE49-F238E27FC236}">
                  <a16:creationId xmlns:a16="http://schemas.microsoft.com/office/drawing/2014/main" id="{C54176D4-8204-DDB2-3046-C986921335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99307" y="5633047"/>
              <a:ext cx="0" cy="45654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0" name="Connettore 2 99">
              <a:extLst>
                <a:ext uri="{FF2B5EF4-FFF2-40B4-BE49-F238E27FC236}">
                  <a16:creationId xmlns:a16="http://schemas.microsoft.com/office/drawing/2014/main" id="{80D67311-128C-6369-FDDD-6E965EFE358A}"/>
                </a:ext>
              </a:extLst>
            </p:cNvPr>
            <p:cNvCxnSpPr>
              <a:cxnSpLocks/>
            </p:cNvCxnSpPr>
            <p:nvPr/>
          </p:nvCxnSpPr>
          <p:spPr>
            <a:xfrm>
              <a:off x="1900688" y="1051847"/>
              <a:ext cx="758880" cy="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1" name="Connettore 2 100">
              <a:extLst>
                <a:ext uri="{FF2B5EF4-FFF2-40B4-BE49-F238E27FC236}">
                  <a16:creationId xmlns:a16="http://schemas.microsoft.com/office/drawing/2014/main" id="{E37AD8E2-026B-268B-ACBC-E8CF318AF0E2}"/>
                </a:ext>
              </a:extLst>
            </p:cNvPr>
            <p:cNvCxnSpPr>
              <a:cxnSpLocks/>
            </p:cNvCxnSpPr>
            <p:nvPr/>
          </p:nvCxnSpPr>
          <p:spPr>
            <a:xfrm>
              <a:off x="1916860" y="5641847"/>
              <a:ext cx="758880" cy="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2" name="CasellaDiTesto 101">
              <a:extLst>
                <a:ext uri="{FF2B5EF4-FFF2-40B4-BE49-F238E27FC236}">
                  <a16:creationId xmlns:a16="http://schemas.microsoft.com/office/drawing/2014/main" id="{CA38064B-0FFA-8A6C-D8B3-23EE1F1BA169}"/>
                </a:ext>
              </a:extLst>
            </p:cNvPr>
            <p:cNvSpPr txBox="1"/>
            <p:nvPr/>
          </p:nvSpPr>
          <p:spPr>
            <a:xfrm>
              <a:off x="1577312" y="5456604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0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103" name="CasellaDiTesto 102">
              <a:extLst>
                <a:ext uri="{FF2B5EF4-FFF2-40B4-BE49-F238E27FC236}">
                  <a16:creationId xmlns:a16="http://schemas.microsoft.com/office/drawing/2014/main" id="{018BA80E-A4DC-8A1A-310C-CD01098169E2}"/>
                </a:ext>
              </a:extLst>
            </p:cNvPr>
            <p:cNvSpPr txBox="1"/>
            <p:nvPr/>
          </p:nvSpPr>
          <p:spPr>
            <a:xfrm>
              <a:off x="2473653" y="6035616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0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104" name="CasellaDiTesto 103">
              <a:extLst>
                <a:ext uri="{FF2B5EF4-FFF2-40B4-BE49-F238E27FC236}">
                  <a16:creationId xmlns:a16="http://schemas.microsoft.com/office/drawing/2014/main" id="{7740622C-6994-A443-C62C-D4457BF9D19E}"/>
                </a:ext>
              </a:extLst>
            </p:cNvPr>
            <p:cNvSpPr txBox="1"/>
            <p:nvPr/>
          </p:nvSpPr>
          <p:spPr>
            <a:xfrm>
              <a:off x="1581708" y="835961"/>
              <a:ext cx="6177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H</a:t>
              </a:r>
              <a:r>
                <a:rPr lang="it-IT" b="1"/>
                <a:t> </a:t>
              </a:r>
              <a:endParaRPr lang="en-GB" b="1"/>
            </a:p>
          </p:txBody>
        </p:sp>
        <p:cxnSp>
          <p:nvCxnSpPr>
            <p:cNvPr id="105" name="Connettore diritto 104">
              <a:extLst>
                <a:ext uri="{FF2B5EF4-FFF2-40B4-BE49-F238E27FC236}">
                  <a16:creationId xmlns:a16="http://schemas.microsoft.com/office/drawing/2014/main" id="{71F64056-4190-D738-85A7-7EE6E4BCA646}"/>
                </a:ext>
              </a:extLst>
            </p:cNvPr>
            <p:cNvCxnSpPr/>
            <p:nvPr/>
          </p:nvCxnSpPr>
          <p:spPr>
            <a:xfrm>
              <a:off x="5669640" y="5992848"/>
              <a:ext cx="0" cy="158423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Connettore diritto 105">
              <a:extLst>
                <a:ext uri="{FF2B5EF4-FFF2-40B4-BE49-F238E27FC236}">
                  <a16:creationId xmlns:a16="http://schemas.microsoft.com/office/drawing/2014/main" id="{D7EB2225-38FC-4BF0-D147-A92AFC5F3F94}"/>
                </a:ext>
              </a:extLst>
            </p:cNvPr>
            <p:cNvCxnSpPr/>
            <p:nvPr/>
          </p:nvCxnSpPr>
          <p:spPr>
            <a:xfrm>
              <a:off x="5819955" y="5996644"/>
              <a:ext cx="0" cy="158423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Connettore diritto 106">
              <a:extLst>
                <a:ext uri="{FF2B5EF4-FFF2-40B4-BE49-F238E27FC236}">
                  <a16:creationId xmlns:a16="http://schemas.microsoft.com/office/drawing/2014/main" id="{6E26755F-C5AE-17A0-1B41-4710B13A80A3}"/>
                </a:ext>
              </a:extLst>
            </p:cNvPr>
            <p:cNvCxnSpPr/>
            <p:nvPr/>
          </p:nvCxnSpPr>
          <p:spPr>
            <a:xfrm>
              <a:off x="8899307" y="6002537"/>
              <a:ext cx="0" cy="158423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Connettore diritto 107">
              <a:extLst>
                <a:ext uri="{FF2B5EF4-FFF2-40B4-BE49-F238E27FC236}">
                  <a16:creationId xmlns:a16="http://schemas.microsoft.com/office/drawing/2014/main" id="{FD13C30D-7739-4A8D-93C8-B04B0AD77CD1}"/>
                </a:ext>
              </a:extLst>
            </p:cNvPr>
            <p:cNvCxnSpPr/>
            <p:nvPr/>
          </p:nvCxnSpPr>
          <p:spPr>
            <a:xfrm>
              <a:off x="2593904" y="5992848"/>
              <a:ext cx="0" cy="158423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Connettore diritto 108">
              <a:extLst>
                <a:ext uri="{FF2B5EF4-FFF2-40B4-BE49-F238E27FC236}">
                  <a16:creationId xmlns:a16="http://schemas.microsoft.com/office/drawing/2014/main" id="{0C362756-2485-6EA7-9D85-4DAA4CF063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18213" y="5641270"/>
              <a:ext cx="164949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Connettore diritto 109">
              <a:extLst>
                <a:ext uri="{FF2B5EF4-FFF2-40B4-BE49-F238E27FC236}">
                  <a16:creationId xmlns:a16="http://schemas.microsoft.com/office/drawing/2014/main" id="{F0BB5AEB-5162-BFD0-37BF-219BD71D12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18212" y="1049410"/>
              <a:ext cx="164949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1" name="Figura a mano libera: forma 110">
              <a:extLst>
                <a:ext uri="{FF2B5EF4-FFF2-40B4-BE49-F238E27FC236}">
                  <a16:creationId xmlns:a16="http://schemas.microsoft.com/office/drawing/2014/main" id="{35C4D80B-C430-49CD-1266-338D213953C1}"/>
                </a:ext>
              </a:extLst>
            </p:cNvPr>
            <p:cNvSpPr/>
            <p:nvPr/>
          </p:nvSpPr>
          <p:spPr>
            <a:xfrm>
              <a:off x="5366327" y="1069181"/>
              <a:ext cx="285750" cy="4555332"/>
            </a:xfrm>
            <a:custGeom>
              <a:avLst/>
              <a:gdLst>
                <a:gd name="connsiteX0" fmla="*/ 285750 w 285750"/>
                <a:gd name="connsiteY0" fmla="*/ 4581525 h 4581525"/>
                <a:gd name="connsiteX1" fmla="*/ 47625 w 285750"/>
                <a:gd name="connsiteY1" fmla="*/ 3419475 h 4581525"/>
                <a:gd name="connsiteX2" fmla="*/ 0 w 285750"/>
                <a:gd name="connsiteY2" fmla="*/ 0 h 458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750" h="4581525">
                  <a:moveTo>
                    <a:pt x="285750" y="4581525"/>
                  </a:moveTo>
                  <a:cubicBezTo>
                    <a:pt x="190500" y="4382293"/>
                    <a:pt x="95250" y="4183062"/>
                    <a:pt x="47625" y="3419475"/>
                  </a:cubicBezTo>
                  <a:cubicBezTo>
                    <a:pt x="0" y="2655887"/>
                    <a:pt x="0" y="1327943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Figura a mano libera: forma 111">
              <a:extLst>
                <a:ext uri="{FF2B5EF4-FFF2-40B4-BE49-F238E27FC236}">
                  <a16:creationId xmlns:a16="http://schemas.microsoft.com/office/drawing/2014/main" id="{E490C8D0-D7A6-72B9-5730-F034DD0798C7}"/>
                </a:ext>
              </a:extLst>
            </p:cNvPr>
            <p:cNvSpPr/>
            <p:nvPr/>
          </p:nvSpPr>
          <p:spPr>
            <a:xfrm flipH="1">
              <a:off x="5838443" y="1077715"/>
              <a:ext cx="285750" cy="4555332"/>
            </a:xfrm>
            <a:custGeom>
              <a:avLst/>
              <a:gdLst>
                <a:gd name="connsiteX0" fmla="*/ 285750 w 285750"/>
                <a:gd name="connsiteY0" fmla="*/ 4581525 h 4581525"/>
                <a:gd name="connsiteX1" fmla="*/ 47625 w 285750"/>
                <a:gd name="connsiteY1" fmla="*/ 3419475 h 4581525"/>
                <a:gd name="connsiteX2" fmla="*/ 0 w 285750"/>
                <a:gd name="connsiteY2" fmla="*/ 0 h 458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750" h="4581525">
                  <a:moveTo>
                    <a:pt x="285750" y="4581525"/>
                  </a:moveTo>
                  <a:cubicBezTo>
                    <a:pt x="190500" y="4382293"/>
                    <a:pt x="95250" y="4183062"/>
                    <a:pt x="47625" y="3419475"/>
                  </a:cubicBezTo>
                  <a:cubicBezTo>
                    <a:pt x="0" y="2655887"/>
                    <a:pt x="0" y="1327943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3" name="Connettore diritto 112">
              <a:extLst>
                <a:ext uri="{FF2B5EF4-FFF2-40B4-BE49-F238E27FC236}">
                  <a16:creationId xmlns:a16="http://schemas.microsoft.com/office/drawing/2014/main" id="{04C85996-046C-61E5-D942-EDBD7BE0D5A6}"/>
                </a:ext>
              </a:extLst>
            </p:cNvPr>
            <p:cNvCxnSpPr>
              <a:cxnSpLocks/>
            </p:cNvCxnSpPr>
            <p:nvPr/>
          </p:nvCxnSpPr>
          <p:spPr>
            <a:xfrm>
              <a:off x="2605177" y="6404948"/>
              <a:ext cx="6301041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Connettore diritto 113">
              <a:extLst>
                <a:ext uri="{FF2B5EF4-FFF2-40B4-BE49-F238E27FC236}">
                  <a16:creationId xmlns:a16="http://schemas.microsoft.com/office/drawing/2014/main" id="{3D775066-BB89-8250-DD51-9E4C8EAAA395}"/>
                </a:ext>
              </a:extLst>
            </p:cNvPr>
            <p:cNvCxnSpPr/>
            <p:nvPr/>
          </p:nvCxnSpPr>
          <p:spPr>
            <a:xfrm>
              <a:off x="2593904" y="6326627"/>
              <a:ext cx="0" cy="158423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Connettore diritto 114">
              <a:extLst>
                <a:ext uri="{FF2B5EF4-FFF2-40B4-BE49-F238E27FC236}">
                  <a16:creationId xmlns:a16="http://schemas.microsoft.com/office/drawing/2014/main" id="{62EC5021-33AC-6CFC-5342-0FADBF1CA5C0}"/>
                </a:ext>
              </a:extLst>
            </p:cNvPr>
            <p:cNvCxnSpPr/>
            <p:nvPr/>
          </p:nvCxnSpPr>
          <p:spPr>
            <a:xfrm>
              <a:off x="5667555" y="6326627"/>
              <a:ext cx="0" cy="158423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Connettore diritto 115">
              <a:extLst>
                <a:ext uri="{FF2B5EF4-FFF2-40B4-BE49-F238E27FC236}">
                  <a16:creationId xmlns:a16="http://schemas.microsoft.com/office/drawing/2014/main" id="{3FED0A80-B9AE-03E4-895C-3BCC04C52599}"/>
                </a:ext>
              </a:extLst>
            </p:cNvPr>
            <p:cNvCxnSpPr/>
            <p:nvPr/>
          </p:nvCxnSpPr>
          <p:spPr>
            <a:xfrm>
              <a:off x="5838443" y="6319273"/>
              <a:ext cx="0" cy="158423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Connettore diritto 116">
              <a:extLst>
                <a:ext uri="{FF2B5EF4-FFF2-40B4-BE49-F238E27FC236}">
                  <a16:creationId xmlns:a16="http://schemas.microsoft.com/office/drawing/2014/main" id="{E48B459A-CAE7-81DF-CAC6-9A09F136413F}"/>
                </a:ext>
              </a:extLst>
            </p:cNvPr>
            <p:cNvCxnSpPr/>
            <p:nvPr/>
          </p:nvCxnSpPr>
          <p:spPr>
            <a:xfrm>
              <a:off x="8906218" y="6325736"/>
              <a:ext cx="0" cy="158423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8" name="CasellaDiTesto 117">
              <a:extLst>
                <a:ext uri="{FF2B5EF4-FFF2-40B4-BE49-F238E27FC236}">
                  <a16:creationId xmlns:a16="http://schemas.microsoft.com/office/drawing/2014/main" id="{A62925A1-FF90-D47B-45A2-92D7CF8E1482}"/>
                </a:ext>
              </a:extLst>
            </p:cNvPr>
            <p:cNvSpPr txBox="1"/>
            <p:nvPr/>
          </p:nvSpPr>
          <p:spPr>
            <a:xfrm>
              <a:off x="4015650" y="6282605"/>
              <a:ext cx="34051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L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119" name="CasellaDiTesto 118">
              <a:extLst>
                <a:ext uri="{FF2B5EF4-FFF2-40B4-BE49-F238E27FC236}">
                  <a16:creationId xmlns:a16="http://schemas.microsoft.com/office/drawing/2014/main" id="{14CCB270-C7D2-651C-C2EB-CF4BC6AD40C9}"/>
                </a:ext>
              </a:extLst>
            </p:cNvPr>
            <p:cNvSpPr txBox="1"/>
            <p:nvPr/>
          </p:nvSpPr>
          <p:spPr>
            <a:xfrm>
              <a:off x="7374815" y="6299493"/>
              <a:ext cx="34051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L</a:t>
              </a:r>
              <a:r>
                <a:rPr lang="it-IT" b="1"/>
                <a:t> </a:t>
              </a:r>
              <a:endParaRPr lang="en-GB" b="1"/>
            </a:p>
          </p:txBody>
        </p:sp>
        <p:sp>
          <p:nvSpPr>
            <p:cNvPr id="120" name="CasellaDiTesto 119">
              <a:extLst>
                <a:ext uri="{FF2B5EF4-FFF2-40B4-BE49-F238E27FC236}">
                  <a16:creationId xmlns:a16="http://schemas.microsoft.com/office/drawing/2014/main" id="{3DFFA844-DFC7-4F49-A686-833F5E110B1F}"/>
                </a:ext>
              </a:extLst>
            </p:cNvPr>
            <p:cNvSpPr txBox="1"/>
            <p:nvPr/>
          </p:nvSpPr>
          <p:spPr>
            <a:xfrm>
              <a:off x="5616866" y="6373880"/>
              <a:ext cx="34051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b="1"/>
                <a:t>L</a:t>
              </a:r>
              <a:r>
                <a:rPr lang="it-IT" sz="1200" b="1" baseline="-25000"/>
                <a:t>m</a:t>
              </a:r>
              <a:r>
                <a:rPr lang="it-IT" b="1"/>
                <a:t> </a:t>
              </a:r>
              <a:endParaRPr lang="en-GB" b="1"/>
            </a:p>
          </p:txBody>
        </p:sp>
        <p:grpSp>
          <p:nvGrpSpPr>
            <p:cNvPr id="121" name="Gruppo 120">
              <a:extLst>
                <a:ext uri="{FF2B5EF4-FFF2-40B4-BE49-F238E27FC236}">
                  <a16:creationId xmlns:a16="http://schemas.microsoft.com/office/drawing/2014/main" id="{03D16F3C-054E-C722-DB24-BB5F4B7463DF}"/>
                </a:ext>
              </a:extLst>
            </p:cNvPr>
            <p:cNvGrpSpPr/>
            <p:nvPr/>
          </p:nvGrpSpPr>
          <p:grpSpPr>
            <a:xfrm>
              <a:off x="5135369" y="1476030"/>
              <a:ext cx="425132" cy="487493"/>
              <a:chOff x="9313926" y="1699478"/>
              <a:chExt cx="425132" cy="487493"/>
            </a:xfrm>
          </p:grpSpPr>
          <p:cxnSp>
            <p:nvCxnSpPr>
              <p:cNvPr id="125" name="Connettore diritto 124">
                <a:extLst>
                  <a:ext uri="{FF2B5EF4-FFF2-40B4-BE49-F238E27FC236}">
                    <a16:creationId xmlns:a16="http://schemas.microsoft.com/office/drawing/2014/main" id="{6ADFC17A-043A-A6FA-8288-34A9739349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6094" y="1699478"/>
                <a:ext cx="0" cy="38294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6" name="CasellaDiTesto 125">
                <a:extLst>
                  <a:ext uri="{FF2B5EF4-FFF2-40B4-BE49-F238E27FC236}">
                    <a16:creationId xmlns:a16="http://schemas.microsoft.com/office/drawing/2014/main" id="{2DB3A55F-CF74-CAC1-1127-A47048E01BF7}"/>
                  </a:ext>
                </a:extLst>
              </p:cNvPr>
              <p:cNvSpPr txBox="1"/>
              <p:nvPr/>
            </p:nvSpPr>
            <p:spPr>
              <a:xfrm>
                <a:off x="9313926" y="1817639"/>
                <a:ext cx="42513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000" b="1" i="1"/>
                  <a:t>x=x</a:t>
                </a:r>
                <a:r>
                  <a:rPr lang="it-IT" sz="1000" b="1" i="1" baseline="-25000"/>
                  <a:t>a</a:t>
                </a:r>
                <a:r>
                  <a:rPr lang="it-IT" sz="1800" b="1"/>
                  <a:t> </a:t>
                </a:r>
                <a:endParaRPr lang="en-GB" b="1"/>
              </a:p>
            </p:txBody>
          </p:sp>
        </p:grpSp>
        <p:grpSp>
          <p:nvGrpSpPr>
            <p:cNvPr id="122" name="Gruppo 121">
              <a:extLst>
                <a:ext uri="{FF2B5EF4-FFF2-40B4-BE49-F238E27FC236}">
                  <a16:creationId xmlns:a16="http://schemas.microsoft.com/office/drawing/2014/main" id="{8D8EB625-BC65-3EC2-D032-82D0C170946E}"/>
                </a:ext>
              </a:extLst>
            </p:cNvPr>
            <p:cNvGrpSpPr/>
            <p:nvPr/>
          </p:nvGrpSpPr>
          <p:grpSpPr>
            <a:xfrm>
              <a:off x="7280716" y="1473271"/>
              <a:ext cx="425132" cy="487493"/>
              <a:chOff x="9313926" y="1699478"/>
              <a:chExt cx="425132" cy="487493"/>
            </a:xfrm>
          </p:grpSpPr>
          <p:cxnSp>
            <p:nvCxnSpPr>
              <p:cNvPr id="123" name="Connettore diritto 122">
                <a:extLst>
                  <a:ext uri="{FF2B5EF4-FFF2-40B4-BE49-F238E27FC236}">
                    <a16:creationId xmlns:a16="http://schemas.microsoft.com/office/drawing/2014/main" id="{110B259D-2786-5C15-549C-0762B0E7F4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6094" y="1699478"/>
                <a:ext cx="0" cy="38294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4" name="CasellaDiTesto 123">
                <a:extLst>
                  <a:ext uri="{FF2B5EF4-FFF2-40B4-BE49-F238E27FC236}">
                    <a16:creationId xmlns:a16="http://schemas.microsoft.com/office/drawing/2014/main" id="{DB28E064-2DB1-409A-00D6-A5315AA98D1A}"/>
                  </a:ext>
                </a:extLst>
              </p:cNvPr>
              <p:cNvSpPr txBox="1"/>
              <p:nvPr/>
            </p:nvSpPr>
            <p:spPr>
              <a:xfrm>
                <a:off x="9313926" y="1817639"/>
                <a:ext cx="42513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000" b="1" i="1"/>
                  <a:t>x=x</a:t>
                </a:r>
                <a:r>
                  <a:rPr lang="it-IT" sz="1000" b="1" i="1" baseline="-25000"/>
                  <a:t>a</a:t>
                </a:r>
                <a:r>
                  <a:rPr lang="it-IT" sz="1800" b="1"/>
                  <a:t> </a:t>
                </a:r>
                <a:endParaRPr lang="en-GB" b="1"/>
              </a:p>
            </p:txBody>
          </p:sp>
        </p:grpSp>
      </p:grpSp>
      <p:sp>
        <p:nvSpPr>
          <p:cNvPr id="144" name="CasellaDiTesto 143">
            <a:extLst>
              <a:ext uri="{FF2B5EF4-FFF2-40B4-BE49-F238E27FC236}">
                <a16:creationId xmlns:a16="http://schemas.microsoft.com/office/drawing/2014/main" id="{37F3360B-0C25-65CF-B1BA-388077B1D250}"/>
              </a:ext>
            </a:extLst>
          </p:cNvPr>
          <p:cNvSpPr txBox="1"/>
          <p:nvPr/>
        </p:nvSpPr>
        <p:spPr>
          <a:xfrm>
            <a:off x="8560907" y="2718647"/>
            <a:ext cx="355525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Recirculation through inlets/outlets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 is implemented as fixed space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Stationary conditions are investigated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8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145" name="CasellaDiTesto 144">
            <a:extLst>
              <a:ext uri="{FF2B5EF4-FFF2-40B4-BE49-F238E27FC236}">
                <a16:creationId xmlns:a16="http://schemas.microsoft.com/office/drawing/2014/main" id="{E037413B-7FF5-EC51-0E06-1DD1C4AFAC67}"/>
              </a:ext>
            </a:extLst>
          </p:cNvPr>
          <p:cNvSpPr txBox="1"/>
          <p:nvPr/>
        </p:nvSpPr>
        <p:spPr>
          <a:xfrm>
            <a:off x="0" y="-4248"/>
            <a:ext cx="3893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>
                <a:solidFill>
                  <a:srgbClr val="00284B"/>
                </a:solidFill>
                <a:latin typeface="+mj-lt"/>
              </a:rPr>
              <a:t>EC Model: highlights</a:t>
            </a:r>
            <a:endParaRPr lang="en-GB" sz="3600" b="1">
              <a:solidFill>
                <a:srgbClr val="00284B"/>
              </a:solidFill>
              <a:latin typeface="+mj-lt"/>
            </a:endParaRPr>
          </a:p>
        </p:txBody>
      </p:sp>
      <p:sp>
        <p:nvSpPr>
          <p:cNvPr id="146" name="CasellaDiTesto 145">
            <a:extLst>
              <a:ext uri="{FF2B5EF4-FFF2-40B4-BE49-F238E27FC236}">
                <a16:creationId xmlns:a16="http://schemas.microsoft.com/office/drawing/2014/main" id="{D47A692B-543D-4615-6913-81FC89B722C9}"/>
              </a:ext>
            </a:extLst>
          </p:cNvPr>
          <p:cNvSpPr txBox="1"/>
          <p:nvPr/>
        </p:nvSpPr>
        <p:spPr>
          <a:xfrm>
            <a:off x="8002499" y="532467"/>
            <a:ext cx="418510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products and species remain in liquid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Catalysts are simulated through their kinetic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is isothermal @ ambient T°</a:t>
            </a:r>
          </a:p>
        </p:txBody>
      </p:sp>
      <p:sp>
        <p:nvSpPr>
          <p:cNvPr id="148" name="CasellaDiTesto 147">
            <a:extLst>
              <a:ext uri="{FF2B5EF4-FFF2-40B4-BE49-F238E27FC236}">
                <a16:creationId xmlns:a16="http://schemas.microsoft.com/office/drawing/2014/main" id="{3DF42CA0-EBD5-BFF4-232A-2A08EB3BE545}"/>
              </a:ext>
            </a:extLst>
          </p:cNvPr>
          <p:cNvSpPr txBox="1"/>
          <p:nvPr/>
        </p:nvSpPr>
        <p:spPr>
          <a:xfrm>
            <a:off x="9500487" y="22678"/>
            <a:ext cx="23640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u="sng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Assumptions</a:t>
            </a:r>
          </a:p>
        </p:txBody>
      </p:sp>
      <p:cxnSp>
        <p:nvCxnSpPr>
          <p:cNvPr id="150" name="Connettore diritto 149">
            <a:extLst>
              <a:ext uri="{FF2B5EF4-FFF2-40B4-BE49-F238E27FC236}">
                <a16:creationId xmlns:a16="http://schemas.microsoft.com/office/drawing/2014/main" id="{C6CE3FE6-7AE6-1EC1-BD16-7DB958C12F28}"/>
              </a:ext>
            </a:extLst>
          </p:cNvPr>
          <p:cNvCxnSpPr>
            <a:cxnSpLocks/>
          </p:cNvCxnSpPr>
          <p:nvPr/>
        </p:nvCxnSpPr>
        <p:spPr>
          <a:xfrm>
            <a:off x="8025290" y="11117"/>
            <a:ext cx="0" cy="1731950"/>
          </a:xfrm>
          <a:prstGeom prst="line">
            <a:avLst/>
          </a:prstGeom>
          <a:ln w="19050">
            <a:solidFill>
              <a:srgbClr val="0028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ttore diritto 151">
            <a:extLst>
              <a:ext uri="{FF2B5EF4-FFF2-40B4-BE49-F238E27FC236}">
                <a16:creationId xmlns:a16="http://schemas.microsoft.com/office/drawing/2014/main" id="{3FC8E0DE-A545-98C3-9FAE-418DDE500F0A}"/>
              </a:ext>
            </a:extLst>
          </p:cNvPr>
          <p:cNvCxnSpPr>
            <a:cxnSpLocks/>
          </p:cNvCxnSpPr>
          <p:nvPr/>
        </p:nvCxnSpPr>
        <p:spPr>
          <a:xfrm flipH="1">
            <a:off x="8025290" y="1743067"/>
            <a:ext cx="4148465" cy="0"/>
          </a:xfrm>
          <a:prstGeom prst="line">
            <a:avLst/>
          </a:prstGeom>
          <a:ln w="19050">
            <a:solidFill>
              <a:srgbClr val="0028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CasellaDiTesto 142">
            <a:extLst>
              <a:ext uri="{FF2B5EF4-FFF2-40B4-BE49-F238E27FC236}">
                <a16:creationId xmlns:a16="http://schemas.microsoft.com/office/drawing/2014/main" id="{557F9B4D-A131-6CFC-1056-000D41A79006}"/>
              </a:ext>
            </a:extLst>
          </p:cNvPr>
          <p:cNvSpPr txBox="1"/>
          <p:nvPr/>
        </p:nvSpPr>
        <p:spPr>
          <a:xfrm>
            <a:off x="24461" y="6582852"/>
            <a:ext cx="23519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i="1" dirty="0"/>
              <a:t>Agliuzza et al, J. </a:t>
            </a:r>
            <a:r>
              <a:rPr lang="it-IT" sz="1100" i="1" dirty="0" err="1"/>
              <a:t>Phys</a:t>
            </a:r>
            <a:r>
              <a:rPr lang="it-IT" sz="1100" i="1" dirty="0"/>
              <a:t>. Energy  (2024)</a:t>
            </a:r>
            <a:endParaRPr lang="en-GB" sz="1100" i="1" dirty="0"/>
          </a:p>
        </p:txBody>
      </p:sp>
      <p:sp>
        <p:nvSpPr>
          <p:cNvPr id="151" name="CasellaDiTesto 150">
            <a:extLst>
              <a:ext uri="{FF2B5EF4-FFF2-40B4-BE49-F238E27FC236}">
                <a16:creationId xmlns:a16="http://schemas.microsoft.com/office/drawing/2014/main" id="{FBC6D72F-45D1-6624-27CD-DD367329110A}"/>
              </a:ext>
            </a:extLst>
          </p:cNvPr>
          <p:cNvSpPr txBox="1"/>
          <p:nvPr/>
        </p:nvSpPr>
        <p:spPr>
          <a:xfrm>
            <a:off x="11864504" y="65502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6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4154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1983E2-4BE9-8292-B21C-8417AB3AE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53F7495-2EB2-1813-CCB4-36E8A67A5D89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6" name="Immagine 5" descr="Immagine che contiene edificio, shoji, finestra, monocromatico&#10;&#10;Descrizione generata automaticamente">
            <a:extLst>
              <a:ext uri="{FF2B5EF4-FFF2-40B4-BE49-F238E27FC236}">
                <a16:creationId xmlns:a16="http://schemas.microsoft.com/office/drawing/2014/main" id="{3A1E8FFE-A155-303C-DA71-9CCD0DA54C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7" r="31704"/>
          <a:stretch/>
        </p:blipFill>
        <p:spPr>
          <a:xfrm>
            <a:off x="138960" y="1021330"/>
            <a:ext cx="2367140" cy="568278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C528CA88-7DD8-D4C9-1027-E244574B2EBE}"/>
              </a:ext>
            </a:extLst>
          </p:cNvPr>
          <p:cNvSpPr txBox="1"/>
          <p:nvPr/>
        </p:nvSpPr>
        <p:spPr>
          <a:xfrm>
            <a:off x="0" y="-4248"/>
            <a:ext cx="4391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00284B"/>
                </a:solidFill>
                <a:latin typeface="+mj-lt"/>
              </a:rPr>
              <a:t>Model: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main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equations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E1DAB56-66A1-DE5B-17BE-CBAE1C361EDA}"/>
              </a:ext>
            </a:extLst>
          </p:cNvPr>
          <p:cNvSpPr txBox="1"/>
          <p:nvPr/>
        </p:nvSpPr>
        <p:spPr>
          <a:xfrm>
            <a:off x="11864504" y="65502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7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  <p:pic>
        <p:nvPicPr>
          <p:cNvPr id="4" name="Immagine 3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24C8C0AA-DD52-C3F2-11A5-50964DC30F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777" y="1976673"/>
            <a:ext cx="2902099" cy="3772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0626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1983E2-4BE9-8292-B21C-8417AB3AE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53F7495-2EB2-1813-CCB4-36E8A67A5D89}"/>
              </a:ext>
            </a:extLst>
          </p:cNvPr>
          <p:cNvSpPr/>
          <p:nvPr/>
        </p:nvSpPr>
        <p:spPr>
          <a:xfrm>
            <a:off x="0" y="662209"/>
            <a:ext cx="12192000" cy="212074"/>
          </a:xfrm>
          <a:prstGeom prst="rect">
            <a:avLst/>
          </a:prstGeom>
          <a:solidFill>
            <a:srgbClr val="00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6" name="Immagine 5" descr="Immagine che contiene edificio, shoji, finestra, monocromatico&#10;&#10;Descrizione generata automaticamente">
            <a:extLst>
              <a:ext uri="{FF2B5EF4-FFF2-40B4-BE49-F238E27FC236}">
                <a16:creationId xmlns:a16="http://schemas.microsoft.com/office/drawing/2014/main" id="{3A1E8FFE-A155-303C-DA71-9CCD0DA54C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7" r="31704"/>
          <a:stretch/>
        </p:blipFill>
        <p:spPr>
          <a:xfrm>
            <a:off x="138960" y="1021330"/>
            <a:ext cx="2367140" cy="568278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C528CA88-7DD8-D4C9-1027-E244574B2EBE}"/>
              </a:ext>
            </a:extLst>
          </p:cNvPr>
          <p:cNvSpPr txBox="1"/>
          <p:nvPr/>
        </p:nvSpPr>
        <p:spPr>
          <a:xfrm>
            <a:off x="0" y="-4248"/>
            <a:ext cx="49875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Anode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– </a:t>
            </a:r>
            <a:r>
              <a:rPr lang="it-IT" sz="3600" b="1" dirty="0" err="1">
                <a:solidFill>
                  <a:srgbClr val="00284B"/>
                </a:solidFill>
                <a:latin typeface="+mj-lt"/>
              </a:rPr>
              <a:t>Cathode</a:t>
            </a:r>
            <a:r>
              <a:rPr lang="it-IT" sz="3600" b="1" dirty="0">
                <a:solidFill>
                  <a:srgbClr val="00284B"/>
                </a:solidFill>
                <a:latin typeface="+mj-lt"/>
              </a:rPr>
              <a:t> domains</a:t>
            </a:r>
            <a:endParaRPr lang="en-GB" sz="36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E1DAB56-66A1-DE5B-17BE-CBAE1C361EDA}"/>
              </a:ext>
            </a:extLst>
          </p:cNvPr>
          <p:cNvSpPr txBox="1"/>
          <p:nvPr/>
        </p:nvSpPr>
        <p:spPr>
          <a:xfrm>
            <a:off x="11864504" y="65502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84B"/>
                </a:solidFill>
                <a:latin typeface="+mj-lt"/>
              </a:rPr>
              <a:t>8</a:t>
            </a:r>
            <a:endParaRPr lang="en-GB" sz="1400" b="1" dirty="0">
              <a:solidFill>
                <a:srgbClr val="00284B"/>
              </a:solidFill>
              <a:latin typeface="+mj-lt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2939992A-B664-133F-21FD-275C1C3BD824}"/>
              </a:ext>
            </a:extLst>
          </p:cNvPr>
          <p:cNvSpPr/>
          <p:nvPr/>
        </p:nvSpPr>
        <p:spPr>
          <a:xfrm>
            <a:off x="1371599" y="1042357"/>
            <a:ext cx="777834" cy="5640726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9627B1D-448B-BC7E-F4F1-D7DC9EF01C34}"/>
              </a:ext>
            </a:extLst>
          </p:cNvPr>
          <p:cNvSpPr/>
          <p:nvPr/>
        </p:nvSpPr>
        <p:spPr>
          <a:xfrm>
            <a:off x="343809" y="1042357"/>
            <a:ext cx="777834" cy="5640726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A161D7C-D9D3-3F64-5F0A-F26913F10A10}"/>
              </a:ext>
            </a:extLst>
          </p:cNvPr>
          <p:cNvSpPr txBox="1"/>
          <p:nvPr/>
        </p:nvSpPr>
        <p:spPr>
          <a:xfrm>
            <a:off x="2658077" y="1806580"/>
            <a:ext cx="2640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u="sng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AC42561-6590-E6A1-44EF-D93A2C498DA7}"/>
              </a:ext>
            </a:extLst>
          </p:cNvPr>
          <p:cNvSpPr txBox="1"/>
          <p:nvPr/>
        </p:nvSpPr>
        <p:spPr>
          <a:xfrm>
            <a:off x="2658077" y="3033352"/>
            <a:ext cx="2832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u="sng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Equilibrium reactions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1D486560-11EE-734D-D692-0D56D2D346A8}"/>
                  </a:ext>
                </a:extLst>
              </p:cNvPr>
              <p:cNvSpPr txBox="1"/>
              <p:nvPr/>
            </p:nvSpPr>
            <p:spPr>
              <a:xfrm>
                <a:off x="3554372" y="3433158"/>
                <a:ext cx="18558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𝐻𝐶</m:t>
                      </m:r>
                      <m:sSubSup>
                        <m:sSubSup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GB" sz="1400" dirty="0">
                  <a:solidFill>
                    <a:srgbClr val="00284B"/>
                  </a:solidFill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1D486560-11EE-734D-D692-0D56D2D346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372" y="3433158"/>
                <a:ext cx="1855893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928EBC3F-21D9-80B6-728C-BD6313C53A35}"/>
                  </a:ext>
                </a:extLst>
              </p:cNvPr>
              <p:cNvSpPr txBox="1"/>
              <p:nvPr/>
            </p:nvSpPr>
            <p:spPr>
              <a:xfrm>
                <a:off x="3527781" y="3711736"/>
                <a:ext cx="2507032" cy="3116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𝐻𝐶</m:t>
                      </m:r>
                      <m:sSubSup>
                        <m:sSubSupPr>
                          <m:ctrlP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sSubSup>
                        <m:sSubSup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2−</m:t>
                          </m:r>
                        </m:sup>
                      </m:sSubSup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en-GB" sz="1400" dirty="0">
                  <a:solidFill>
                    <a:srgbClr val="00284B"/>
                  </a:solidFill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928EBC3F-21D9-80B6-728C-BD6313C53A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7781" y="3711736"/>
                <a:ext cx="2507032" cy="3116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uppo 15">
            <a:extLst>
              <a:ext uri="{FF2B5EF4-FFF2-40B4-BE49-F238E27FC236}">
                <a16:creationId xmlns:a16="http://schemas.microsoft.com/office/drawing/2014/main" id="{3E47048A-ED18-4C97-A143-D220660242FA}"/>
              </a:ext>
            </a:extLst>
          </p:cNvPr>
          <p:cNvGrpSpPr/>
          <p:nvPr/>
        </p:nvGrpSpPr>
        <p:grpSpPr>
          <a:xfrm>
            <a:off x="2065940" y="2375979"/>
            <a:ext cx="6849377" cy="683718"/>
            <a:chOff x="-20510" y="3555658"/>
            <a:chExt cx="6849377" cy="6837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9B9E2031-3D7D-7742-5C24-4091D97A00BE}"/>
                    </a:ext>
                  </a:extLst>
                </p:cNvPr>
                <p:cNvSpPr txBox="1"/>
                <p:nvPr/>
              </p:nvSpPr>
              <p:spPr>
                <a:xfrm>
                  <a:off x="-20510" y="3555658"/>
                  <a:ext cx="6849377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600" i="1">
                      <a:solidFill>
                        <a:srgbClr val="00284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       Nernst-Planck Equation: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 </m:t>
                          </m:r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𝐷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it-IT" sz="1400" i="1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∇</m:t>
                      </m:r>
                      <m:sSub>
                        <m:sSubPr>
                          <m:ctrlP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𝑐</m:t>
                          </m:r>
                        </m:e>
                        <m:sub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 </m:t>
                          </m:r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𝑚</m:t>
                          </m:r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𝐹</m:t>
                      </m:r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𝑐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it-IT" sz="1400" i="1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∇</m:t>
                      </m:r>
                      <m:sSub>
                        <m:sSubPr>
                          <m:ctrlPr>
                            <a:rPr lang="it-IT" sz="140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𝜙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𝑙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 +  </m:t>
                      </m:r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𝑐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8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284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𝑢</m:t>
                      </m:r>
                    </m:oMath>
                  </a14:m>
                  <a:endParaRPr lang="en-GB" sz="1400" i="1">
                    <a:solidFill>
                      <a:srgbClr val="00284B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342E6DB8-FFD6-C1D4-634B-B5CEE508C2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0510" y="3555658"/>
                  <a:ext cx="6849377" cy="338554"/>
                </a:xfrm>
                <a:prstGeom prst="rect">
                  <a:avLst/>
                </a:prstGeom>
                <a:blipFill>
                  <a:blip r:embed="rId11"/>
                  <a:stretch>
                    <a:fillRect t="-7273" b="-218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Parentesi graffa chiusa 17">
              <a:extLst>
                <a:ext uri="{FF2B5EF4-FFF2-40B4-BE49-F238E27FC236}">
                  <a16:creationId xmlns:a16="http://schemas.microsoft.com/office/drawing/2014/main" id="{769ECED6-9B2F-8EB4-9059-6EA2D2196D73}"/>
                </a:ext>
              </a:extLst>
            </p:cNvPr>
            <p:cNvSpPr/>
            <p:nvPr/>
          </p:nvSpPr>
          <p:spPr>
            <a:xfrm rot="5400000">
              <a:off x="3923894" y="3641605"/>
              <a:ext cx="112727" cy="559594"/>
            </a:xfrm>
            <a:prstGeom prst="rightBrace">
              <a:avLst>
                <a:gd name="adj1" fmla="val 70865"/>
                <a:gd name="adj2" fmla="val 50000"/>
              </a:avLst>
            </a:prstGeom>
            <a:ln>
              <a:solidFill>
                <a:srgbClr val="00284B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Parentesi graffa chiusa 18">
              <a:extLst>
                <a:ext uri="{FF2B5EF4-FFF2-40B4-BE49-F238E27FC236}">
                  <a16:creationId xmlns:a16="http://schemas.microsoft.com/office/drawing/2014/main" id="{8FB0FA11-7F2C-E42E-1A5A-522300D341F3}"/>
                </a:ext>
              </a:extLst>
            </p:cNvPr>
            <p:cNvSpPr/>
            <p:nvPr/>
          </p:nvSpPr>
          <p:spPr>
            <a:xfrm rot="5400000">
              <a:off x="5014507" y="3470754"/>
              <a:ext cx="112727" cy="959645"/>
            </a:xfrm>
            <a:prstGeom prst="rightBrace">
              <a:avLst>
                <a:gd name="adj1" fmla="val 70865"/>
                <a:gd name="adj2" fmla="val 50000"/>
              </a:avLst>
            </a:prstGeom>
            <a:ln>
              <a:solidFill>
                <a:srgbClr val="00284B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Parentesi graffa chiusa 19">
              <a:extLst>
                <a:ext uri="{FF2B5EF4-FFF2-40B4-BE49-F238E27FC236}">
                  <a16:creationId xmlns:a16="http://schemas.microsoft.com/office/drawing/2014/main" id="{48A43A48-B0AA-FA9E-33C3-547F4D13B95C}"/>
                </a:ext>
              </a:extLst>
            </p:cNvPr>
            <p:cNvSpPr/>
            <p:nvPr/>
          </p:nvSpPr>
          <p:spPr>
            <a:xfrm rot="5400000">
              <a:off x="6039636" y="3773111"/>
              <a:ext cx="112727" cy="354930"/>
            </a:xfrm>
            <a:prstGeom prst="rightBrace">
              <a:avLst>
                <a:gd name="adj1" fmla="val 70865"/>
                <a:gd name="adj2" fmla="val 50000"/>
              </a:avLst>
            </a:prstGeom>
            <a:ln>
              <a:solidFill>
                <a:srgbClr val="00284B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E5D0B579-6648-8704-FE77-DC6B0A264CC5}"/>
                </a:ext>
              </a:extLst>
            </p:cNvPr>
            <p:cNvSpPr txBox="1"/>
            <p:nvPr/>
          </p:nvSpPr>
          <p:spPr>
            <a:xfrm>
              <a:off x="3622383" y="3972160"/>
              <a:ext cx="76888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i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diffusion</a:t>
              </a:r>
              <a:endParaRPr lang="en-GB" sz="1100"/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64FE0BB4-EAAC-5D32-6CF4-09613449B55D}"/>
                </a:ext>
              </a:extLst>
            </p:cNvPr>
            <p:cNvSpPr txBox="1"/>
            <p:nvPr/>
          </p:nvSpPr>
          <p:spPr>
            <a:xfrm>
              <a:off x="4704852" y="3968513"/>
              <a:ext cx="76888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i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migration</a:t>
              </a:r>
              <a:endParaRPr lang="en-GB" sz="1100"/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55C1C37C-6E5E-2C94-D6DF-CC7609D79429}"/>
                </a:ext>
              </a:extLst>
            </p:cNvPr>
            <p:cNvSpPr txBox="1"/>
            <p:nvPr/>
          </p:nvSpPr>
          <p:spPr>
            <a:xfrm>
              <a:off x="5711557" y="3977766"/>
              <a:ext cx="92975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i="1">
                  <a:solidFill>
                    <a:srgbClr val="0028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convection</a:t>
              </a:r>
              <a:endParaRPr lang="en-GB" sz="11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066CD87E-30F7-B614-7122-71656131E989}"/>
                  </a:ext>
                </a:extLst>
              </p:cNvPr>
              <p:cNvSpPr txBox="1"/>
              <p:nvPr/>
            </p:nvSpPr>
            <p:spPr>
              <a:xfrm>
                <a:off x="3582523" y="4017486"/>
                <a:ext cx="230384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i="1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1400" i="1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1400" i="1">
                        <a:solidFill>
                          <a:srgbClr val="00284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lang="it-IT" sz="1400" b="0" i="1" smtClean="0">
                        <a:solidFill>
                          <a:srgbClr val="00284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r>
                      <a:rPr lang="it-IT" sz="1400" b="0" i="1" smtClean="0">
                        <a:solidFill>
                          <a:srgbClr val="00284B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sSup>
                      <m:sSupPr>
                        <m:ctrlP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400" dirty="0">
                    <a:solidFill>
                      <a:srgbClr val="00284B"/>
                    </a:solidFill>
                  </a:rPr>
                  <a:t>+</a:t>
                </a:r>
                <a:r>
                  <a:rPr lang="it-IT" sz="1400" b="0" dirty="0">
                    <a:solidFill>
                      <a:srgbClr val="00284B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it-IT" sz="1400" b="0" i="1" smtClean="0">
                            <a:solidFill>
                              <a:srgbClr val="00284B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GB" sz="1400" dirty="0">
                  <a:solidFill>
                    <a:srgbClr val="00284B"/>
                  </a:solidFill>
                </a:endParaRPr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066CD87E-30F7-B614-7122-71656131E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523" y="4017486"/>
                <a:ext cx="2303841" cy="307777"/>
              </a:xfrm>
              <a:prstGeom prst="rect">
                <a:avLst/>
              </a:prstGeom>
              <a:blipFill>
                <a:blip r:embed="rId12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91A3406-B4EB-83BC-FCC9-08422C7CC11F}"/>
              </a:ext>
            </a:extLst>
          </p:cNvPr>
          <p:cNvSpPr txBox="1"/>
          <p:nvPr/>
        </p:nvSpPr>
        <p:spPr>
          <a:xfrm>
            <a:off x="6175511" y="874283"/>
            <a:ext cx="596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84B"/>
                </a:solidFill>
              </a:rPr>
              <a:t>Tertiary Current Distribution (TCD) – Electrochemistry module</a:t>
            </a:r>
          </a:p>
        </p:txBody>
      </p: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7C6F18EC-8A37-8CC1-DECB-2988384F7ED1}"/>
              </a:ext>
            </a:extLst>
          </p:cNvPr>
          <p:cNvCxnSpPr/>
          <p:nvPr/>
        </p:nvCxnSpPr>
        <p:spPr>
          <a:xfrm>
            <a:off x="1322530" y="6704111"/>
            <a:ext cx="87918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52E939B3-4E64-E371-5FDB-BF6827B5E20A}"/>
              </a:ext>
            </a:extLst>
          </p:cNvPr>
          <p:cNvCxnSpPr/>
          <p:nvPr/>
        </p:nvCxnSpPr>
        <p:spPr>
          <a:xfrm>
            <a:off x="293132" y="6704111"/>
            <a:ext cx="87918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DA2B1AC9-DDB8-F2C2-0DDC-BE007B0482F7}"/>
              </a:ext>
            </a:extLst>
          </p:cNvPr>
          <p:cNvCxnSpPr/>
          <p:nvPr/>
        </p:nvCxnSpPr>
        <p:spPr>
          <a:xfrm>
            <a:off x="293131" y="1021330"/>
            <a:ext cx="87918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FDE581DA-E77A-394B-3818-9A743CCD9FF3}"/>
              </a:ext>
            </a:extLst>
          </p:cNvPr>
          <p:cNvCxnSpPr/>
          <p:nvPr/>
        </p:nvCxnSpPr>
        <p:spPr>
          <a:xfrm>
            <a:off x="1322530" y="1027334"/>
            <a:ext cx="87918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557C2093-8EDF-D929-CFD1-B2CF795B1C59}"/>
              </a:ext>
            </a:extLst>
          </p:cNvPr>
          <p:cNvSpPr txBox="1"/>
          <p:nvPr/>
        </p:nvSpPr>
        <p:spPr>
          <a:xfrm>
            <a:off x="2658077" y="4945624"/>
            <a:ext cx="2319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u="sng" dirty="0">
                <a:solidFill>
                  <a:srgbClr val="0028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Inflows/Outflows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1" name="Immagine 10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0C30BCEB-915F-4AA8-A485-CD3DD14E691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777" y="1976673"/>
            <a:ext cx="2902099" cy="3772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Rettangolo 30">
            <a:extLst>
              <a:ext uri="{FF2B5EF4-FFF2-40B4-BE49-F238E27FC236}">
                <a16:creationId xmlns:a16="http://schemas.microsoft.com/office/drawing/2014/main" id="{CE0054F5-DAAD-B168-BDB7-0436B41A0B80}"/>
              </a:ext>
            </a:extLst>
          </p:cNvPr>
          <p:cNvSpPr/>
          <p:nvPr/>
        </p:nvSpPr>
        <p:spPr>
          <a:xfrm>
            <a:off x="8831777" y="4063177"/>
            <a:ext cx="2902099" cy="1685590"/>
          </a:xfrm>
          <a:prstGeom prst="rect">
            <a:avLst/>
          </a:prstGeom>
          <a:solidFill>
            <a:schemeClr val="accent3">
              <a:lumMod val="50000"/>
              <a:alpha val="76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69C55EAB-2147-E828-19BB-F010F41D1710}"/>
              </a:ext>
            </a:extLst>
          </p:cNvPr>
          <p:cNvSpPr/>
          <p:nvPr/>
        </p:nvSpPr>
        <p:spPr>
          <a:xfrm>
            <a:off x="8831777" y="1976673"/>
            <a:ext cx="2902099" cy="2090626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9679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Tema 2022">
  <a:themeElements>
    <a:clrScheme name="Office 2013 - Tema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2551</TotalTime>
  <Words>1930</Words>
  <Application>Microsoft Office PowerPoint</Application>
  <PresentationFormat>Widescreen</PresentationFormat>
  <Paragraphs>356</Paragraphs>
  <Slides>25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</vt:lpstr>
      <vt:lpstr>Arial</vt:lpstr>
      <vt:lpstr>Calibri</vt:lpstr>
      <vt:lpstr>Calibri Light</vt:lpstr>
      <vt:lpstr>Cambria Math</vt:lpstr>
      <vt:lpstr>Office 2013 - Tema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Matteo  Agliuzza</dc:creator>
  <cp:lastModifiedBy>Mara Pagani</cp:lastModifiedBy>
  <cp:revision>89</cp:revision>
  <dcterms:created xsi:type="dcterms:W3CDTF">2024-08-20T09:59:41Z</dcterms:created>
  <dcterms:modified xsi:type="dcterms:W3CDTF">2024-10-18T07:20:06Z</dcterms:modified>
</cp:coreProperties>
</file>