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Lst>
  <p:notesMasterIdLst>
    <p:notesMasterId r:id="rId19"/>
  </p:notesMasterIdLst>
  <p:handoutMasterIdLst>
    <p:handoutMasterId r:id="rId20"/>
  </p:handoutMasterIdLst>
  <p:sldIdLst>
    <p:sldId id="256" r:id="rId3"/>
    <p:sldId id="306" r:id="rId4"/>
    <p:sldId id="305" r:id="rId5"/>
    <p:sldId id="345" r:id="rId6"/>
    <p:sldId id="339" r:id="rId7"/>
    <p:sldId id="325" r:id="rId8"/>
    <p:sldId id="327" r:id="rId9"/>
    <p:sldId id="355" r:id="rId10"/>
    <p:sldId id="346" r:id="rId11"/>
    <p:sldId id="347" r:id="rId12"/>
    <p:sldId id="353" r:id="rId13"/>
    <p:sldId id="354" r:id="rId14"/>
    <p:sldId id="352" r:id="rId15"/>
    <p:sldId id="356" r:id="rId16"/>
    <p:sldId id="336" r:id="rId17"/>
    <p:sldId id="317" r:id="rId18"/>
  </p:sldIdLst>
  <p:sldSz cx="9144000" cy="6858000" type="screen4x3"/>
  <p:notesSz cx="7315200" cy="96012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99"/>
    <a:srgbClr val="00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73" autoAdjust="0"/>
    <p:restoredTop sz="92086" autoAdjust="0"/>
  </p:normalViewPr>
  <p:slideViewPr>
    <p:cSldViewPr>
      <p:cViewPr varScale="1">
        <p:scale>
          <a:sx n="75" d="100"/>
          <a:sy n="75" d="100"/>
        </p:scale>
        <p:origin x="1824" y="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72" d="100"/>
          <a:sy n="72" d="100"/>
        </p:scale>
        <p:origin x="-2616" y="72"/>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100266" tIns="50134" rIns="100266" bIns="50134" rtlCol="0"/>
          <a:lstStyle>
            <a:lvl1pPr algn="l">
              <a:defRPr sz="1300"/>
            </a:lvl1pPr>
          </a:lstStyle>
          <a:p>
            <a:endParaRPr lang="es-CR"/>
          </a:p>
        </p:txBody>
      </p:sp>
      <p:sp>
        <p:nvSpPr>
          <p:cNvPr id="3" name="2 Marcador de fecha"/>
          <p:cNvSpPr>
            <a:spLocks noGrp="1"/>
          </p:cNvSpPr>
          <p:nvPr>
            <p:ph type="dt" sz="quarter" idx="1"/>
          </p:nvPr>
        </p:nvSpPr>
        <p:spPr>
          <a:xfrm>
            <a:off x="4143587" y="0"/>
            <a:ext cx="3169920" cy="480060"/>
          </a:xfrm>
          <a:prstGeom prst="rect">
            <a:avLst/>
          </a:prstGeom>
        </p:spPr>
        <p:txBody>
          <a:bodyPr vert="horz" lIns="100266" tIns="50134" rIns="100266" bIns="50134" rtlCol="0"/>
          <a:lstStyle>
            <a:lvl1pPr algn="r">
              <a:defRPr sz="1300"/>
            </a:lvl1pPr>
          </a:lstStyle>
          <a:p>
            <a:fld id="{44FC2889-4F61-46D8-A171-0DE2831764EE}" type="datetimeFigureOut">
              <a:rPr lang="es-CR" smtClean="0"/>
              <a:pPr/>
              <a:t>8/10/2024</a:t>
            </a:fld>
            <a:endParaRPr lang="es-CR"/>
          </a:p>
        </p:txBody>
      </p:sp>
      <p:sp>
        <p:nvSpPr>
          <p:cNvPr id="4" name="3 Marcador de pie de página"/>
          <p:cNvSpPr>
            <a:spLocks noGrp="1"/>
          </p:cNvSpPr>
          <p:nvPr>
            <p:ph type="ftr" sz="quarter" idx="2"/>
          </p:nvPr>
        </p:nvSpPr>
        <p:spPr>
          <a:xfrm>
            <a:off x="0" y="9119474"/>
            <a:ext cx="3169920" cy="480060"/>
          </a:xfrm>
          <a:prstGeom prst="rect">
            <a:avLst/>
          </a:prstGeom>
        </p:spPr>
        <p:txBody>
          <a:bodyPr vert="horz" lIns="100266" tIns="50134" rIns="100266" bIns="50134" rtlCol="0" anchor="b"/>
          <a:lstStyle>
            <a:lvl1pPr algn="l">
              <a:defRPr sz="1300"/>
            </a:lvl1pPr>
          </a:lstStyle>
          <a:p>
            <a:endParaRPr lang="es-CR"/>
          </a:p>
        </p:txBody>
      </p:sp>
      <p:sp>
        <p:nvSpPr>
          <p:cNvPr id="5" name="4 Marcador de número de diapositiva"/>
          <p:cNvSpPr>
            <a:spLocks noGrp="1"/>
          </p:cNvSpPr>
          <p:nvPr>
            <p:ph type="sldNum" sz="quarter" idx="3"/>
          </p:nvPr>
        </p:nvSpPr>
        <p:spPr>
          <a:xfrm>
            <a:off x="4143587" y="9119474"/>
            <a:ext cx="3169920" cy="480060"/>
          </a:xfrm>
          <a:prstGeom prst="rect">
            <a:avLst/>
          </a:prstGeom>
        </p:spPr>
        <p:txBody>
          <a:bodyPr vert="horz" lIns="100266" tIns="50134" rIns="100266" bIns="50134" rtlCol="0" anchor="b"/>
          <a:lstStyle>
            <a:lvl1pPr algn="r">
              <a:defRPr sz="1300"/>
            </a:lvl1pPr>
          </a:lstStyle>
          <a:p>
            <a:fld id="{3FA2A7CC-9CB1-49A5-81FD-FB6D0541BA37}" type="slidenum">
              <a:rPr lang="es-CR" smtClean="0"/>
              <a:pPr/>
              <a:t>‹#›</a:t>
            </a:fld>
            <a:endParaRPr lang="es-CR"/>
          </a:p>
        </p:txBody>
      </p:sp>
    </p:spTree>
    <p:extLst>
      <p:ext uri="{BB962C8B-B14F-4D97-AF65-F5344CB8AC3E}">
        <p14:creationId xmlns:p14="http://schemas.microsoft.com/office/powerpoint/2010/main" val="37275952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169920" cy="480060"/>
          </a:xfrm>
          <a:prstGeom prst="rect">
            <a:avLst/>
          </a:prstGeom>
        </p:spPr>
        <p:txBody>
          <a:bodyPr vert="horz" lIns="100266" tIns="50134" rIns="100266" bIns="50134" rtlCol="0"/>
          <a:lstStyle>
            <a:lvl1pPr algn="l">
              <a:defRPr sz="1300"/>
            </a:lvl1pPr>
          </a:lstStyle>
          <a:p>
            <a:endParaRPr lang="it-IT"/>
          </a:p>
        </p:txBody>
      </p:sp>
      <p:sp>
        <p:nvSpPr>
          <p:cNvPr id="3" name="Segnaposto data 2"/>
          <p:cNvSpPr>
            <a:spLocks noGrp="1"/>
          </p:cNvSpPr>
          <p:nvPr>
            <p:ph type="dt" idx="1"/>
          </p:nvPr>
        </p:nvSpPr>
        <p:spPr>
          <a:xfrm>
            <a:off x="4143587" y="0"/>
            <a:ext cx="3169920" cy="480060"/>
          </a:xfrm>
          <a:prstGeom prst="rect">
            <a:avLst/>
          </a:prstGeom>
        </p:spPr>
        <p:txBody>
          <a:bodyPr vert="horz" lIns="100266" tIns="50134" rIns="100266" bIns="50134" rtlCol="0"/>
          <a:lstStyle>
            <a:lvl1pPr algn="r">
              <a:defRPr sz="1300"/>
            </a:lvl1pPr>
          </a:lstStyle>
          <a:p>
            <a:fld id="{8F286BB4-A625-40AB-B081-D580E4307299}" type="datetimeFigureOut">
              <a:rPr lang="it-IT" smtClean="0"/>
              <a:pPr/>
              <a:t>08/10/2024</a:t>
            </a:fld>
            <a:endParaRPr lang="it-IT"/>
          </a:p>
        </p:txBody>
      </p:sp>
      <p:sp>
        <p:nvSpPr>
          <p:cNvPr id="4" name="Segnaposto immagine diapositiva 3"/>
          <p:cNvSpPr>
            <a:spLocks noGrp="1" noRot="1" noChangeAspect="1"/>
          </p:cNvSpPr>
          <p:nvPr>
            <p:ph type="sldImg" idx="2"/>
          </p:nvPr>
        </p:nvSpPr>
        <p:spPr>
          <a:xfrm>
            <a:off x="1255713" y="719138"/>
            <a:ext cx="4803775" cy="3602037"/>
          </a:xfrm>
          <a:prstGeom prst="rect">
            <a:avLst/>
          </a:prstGeom>
          <a:noFill/>
          <a:ln w="12700">
            <a:solidFill>
              <a:prstClr val="black"/>
            </a:solidFill>
          </a:ln>
        </p:spPr>
        <p:txBody>
          <a:bodyPr vert="horz" lIns="100266" tIns="50134" rIns="100266" bIns="50134" rtlCol="0" anchor="ctr"/>
          <a:lstStyle/>
          <a:p>
            <a:endParaRPr lang="it-IT"/>
          </a:p>
        </p:txBody>
      </p:sp>
      <p:sp>
        <p:nvSpPr>
          <p:cNvPr id="5" name="Segnaposto note 4"/>
          <p:cNvSpPr>
            <a:spLocks noGrp="1"/>
          </p:cNvSpPr>
          <p:nvPr>
            <p:ph type="body" sz="quarter" idx="3"/>
          </p:nvPr>
        </p:nvSpPr>
        <p:spPr>
          <a:xfrm>
            <a:off x="731521" y="4560570"/>
            <a:ext cx="5852160" cy="4320540"/>
          </a:xfrm>
          <a:prstGeom prst="rect">
            <a:avLst/>
          </a:prstGeom>
        </p:spPr>
        <p:txBody>
          <a:bodyPr vert="horz" lIns="100266" tIns="50134" rIns="100266" bIns="50134"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119474"/>
            <a:ext cx="3169920" cy="480060"/>
          </a:xfrm>
          <a:prstGeom prst="rect">
            <a:avLst/>
          </a:prstGeom>
        </p:spPr>
        <p:txBody>
          <a:bodyPr vert="horz" lIns="100266" tIns="50134" rIns="100266" bIns="50134" rtlCol="0" anchor="b"/>
          <a:lstStyle>
            <a:lvl1pPr algn="l">
              <a:defRPr sz="1300"/>
            </a:lvl1pPr>
          </a:lstStyle>
          <a:p>
            <a:endParaRPr lang="it-IT"/>
          </a:p>
        </p:txBody>
      </p:sp>
      <p:sp>
        <p:nvSpPr>
          <p:cNvPr id="7" name="Segnaposto numero diapositiva 6"/>
          <p:cNvSpPr>
            <a:spLocks noGrp="1"/>
          </p:cNvSpPr>
          <p:nvPr>
            <p:ph type="sldNum" sz="quarter" idx="5"/>
          </p:nvPr>
        </p:nvSpPr>
        <p:spPr>
          <a:xfrm>
            <a:off x="4143587" y="9119474"/>
            <a:ext cx="3169920" cy="480060"/>
          </a:xfrm>
          <a:prstGeom prst="rect">
            <a:avLst/>
          </a:prstGeom>
        </p:spPr>
        <p:txBody>
          <a:bodyPr vert="horz" lIns="100266" tIns="50134" rIns="100266" bIns="50134" rtlCol="0" anchor="b"/>
          <a:lstStyle>
            <a:lvl1pPr algn="r">
              <a:defRPr sz="1300"/>
            </a:lvl1pPr>
          </a:lstStyle>
          <a:p>
            <a:fld id="{E6392F81-3F0E-491A-92F4-3A81C6DD58DA}" type="slidenum">
              <a:rPr lang="it-IT" smtClean="0"/>
              <a:pPr/>
              <a:t>‹#›</a:t>
            </a:fld>
            <a:endParaRPr lang="it-IT"/>
          </a:p>
        </p:txBody>
      </p:sp>
    </p:spTree>
    <p:extLst>
      <p:ext uri="{BB962C8B-B14F-4D97-AF65-F5344CB8AC3E}">
        <p14:creationId xmlns:p14="http://schemas.microsoft.com/office/powerpoint/2010/main" val="3961495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a:t>
            </a:fld>
            <a:endParaRPr lang="it-IT"/>
          </a:p>
        </p:txBody>
      </p:sp>
    </p:spTree>
    <p:extLst>
      <p:ext uri="{BB962C8B-B14F-4D97-AF65-F5344CB8AC3E}">
        <p14:creationId xmlns:p14="http://schemas.microsoft.com/office/powerpoint/2010/main" val="1672433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10</a:t>
            </a:fld>
            <a:endParaRPr lang="it-IT"/>
          </a:p>
        </p:txBody>
      </p:sp>
    </p:spTree>
    <p:extLst>
      <p:ext uri="{BB962C8B-B14F-4D97-AF65-F5344CB8AC3E}">
        <p14:creationId xmlns:p14="http://schemas.microsoft.com/office/powerpoint/2010/main" val="2508085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11</a:t>
            </a:fld>
            <a:endParaRPr lang="it-IT"/>
          </a:p>
        </p:txBody>
      </p:sp>
    </p:spTree>
    <p:extLst>
      <p:ext uri="{BB962C8B-B14F-4D97-AF65-F5344CB8AC3E}">
        <p14:creationId xmlns:p14="http://schemas.microsoft.com/office/powerpoint/2010/main" val="2994247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12</a:t>
            </a:fld>
            <a:endParaRPr lang="it-IT"/>
          </a:p>
        </p:txBody>
      </p:sp>
    </p:spTree>
    <p:extLst>
      <p:ext uri="{BB962C8B-B14F-4D97-AF65-F5344CB8AC3E}">
        <p14:creationId xmlns:p14="http://schemas.microsoft.com/office/powerpoint/2010/main" val="1447886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13</a:t>
            </a:fld>
            <a:endParaRPr lang="it-IT"/>
          </a:p>
        </p:txBody>
      </p:sp>
    </p:spTree>
    <p:extLst>
      <p:ext uri="{BB962C8B-B14F-4D97-AF65-F5344CB8AC3E}">
        <p14:creationId xmlns:p14="http://schemas.microsoft.com/office/powerpoint/2010/main" val="2523989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14</a:t>
            </a:fld>
            <a:endParaRPr lang="it-IT"/>
          </a:p>
        </p:txBody>
      </p:sp>
    </p:spTree>
    <p:extLst>
      <p:ext uri="{BB962C8B-B14F-4D97-AF65-F5344CB8AC3E}">
        <p14:creationId xmlns:p14="http://schemas.microsoft.com/office/powerpoint/2010/main" val="1987479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15</a:t>
            </a:fld>
            <a:endParaRPr lang="it-IT"/>
          </a:p>
        </p:txBody>
      </p:sp>
    </p:spTree>
    <p:extLst>
      <p:ext uri="{BB962C8B-B14F-4D97-AF65-F5344CB8AC3E}">
        <p14:creationId xmlns:p14="http://schemas.microsoft.com/office/powerpoint/2010/main" val="30611938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16</a:t>
            </a:fld>
            <a:endParaRPr lang="it-IT"/>
          </a:p>
        </p:txBody>
      </p:sp>
    </p:spTree>
    <p:extLst>
      <p:ext uri="{BB962C8B-B14F-4D97-AF65-F5344CB8AC3E}">
        <p14:creationId xmlns:p14="http://schemas.microsoft.com/office/powerpoint/2010/main" val="2132357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2</a:t>
            </a:fld>
            <a:endParaRPr lang="it-IT"/>
          </a:p>
        </p:txBody>
      </p:sp>
    </p:spTree>
    <p:extLst>
      <p:ext uri="{BB962C8B-B14F-4D97-AF65-F5344CB8AC3E}">
        <p14:creationId xmlns:p14="http://schemas.microsoft.com/office/powerpoint/2010/main" val="344769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3</a:t>
            </a:fld>
            <a:endParaRPr lang="it-IT"/>
          </a:p>
        </p:txBody>
      </p:sp>
    </p:spTree>
    <p:extLst>
      <p:ext uri="{BB962C8B-B14F-4D97-AF65-F5344CB8AC3E}">
        <p14:creationId xmlns:p14="http://schemas.microsoft.com/office/powerpoint/2010/main" val="1507479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4</a:t>
            </a:fld>
            <a:endParaRPr lang="it-IT"/>
          </a:p>
        </p:txBody>
      </p:sp>
    </p:spTree>
    <p:extLst>
      <p:ext uri="{BB962C8B-B14F-4D97-AF65-F5344CB8AC3E}">
        <p14:creationId xmlns:p14="http://schemas.microsoft.com/office/powerpoint/2010/main" val="2224921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5</a:t>
            </a:fld>
            <a:endParaRPr lang="it-IT"/>
          </a:p>
        </p:txBody>
      </p:sp>
    </p:spTree>
    <p:extLst>
      <p:ext uri="{BB962C8B-B14F-4D97-AF65-F5344CB8AC3E}">
        <p14:creationId xmlns:p14="http://schemas.microsoft.com/office/powerpoint/2010/main" val="4023506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6</a:t>
            </a:fld>
            <a:endParaRPr lang="it-IT"/>
          </a:p>
        </p:txBody>
      </p:sp>
    </p:spTree>
    <p:extLst>
      <p:ext uri="{BB962C8B-B14F-4D97-AF65-F5344CB8AC3E}">
        <p14:creationId xmlns:p14="http://schemas.microsoft.com/office/powerpoint/2010/main" val="2443561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7</a:t>
            </a:fld>
            <a:endParaRPr lang="it-IT"/>
          </a:p>
        </p:txBody>
      </p:sp>
    </p:spTree>
    <p:extLst>
      <p:ext uri="{BB962C8B-B14F-4D97-AF65-F5344CB8AC3E}">
        <p14:creationId xmlns:p14="http://schemas.microsoft.com/office/powerpoint/2010/main" val="460598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8</a:t>
            </a:fld>
            <a:endParaRPr lang="it-IT"/>
          </a:p>
        </p:txBody>
      </p:sp>
    </p:spTree>
    <p:extLst>
      <p:ext uri="{BB962C8B-B14F-4D97-AF65-F5344CB8AC3E}">
        <p14:creationId xmlns:p14="http://schemas.microsoft.com/office/powerpoint/2010/main" val="859325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6392F81-3F0E-491A-92F4-3A81C6DD58DA}" type="slidenum">
              <a:rPr lang="it-IT" smtClean="0"/>
              <a:pPr/>
              <a:t>9</a:t>
            </a:fld>
            <a:endParaRPr lang="it-IT"/>
          </a:p>
        </p:txBody>
      </p:sp>
    </p:spTree>
    <p:extLst>
      <p:ext uri="{BB962C8B-B14F-4D97-AF65-F5344CB8AC3E}">
        <p14:creationId xmlns:p14="http://schemas.microsoft.com/office/powerpoint/2010/main" val="3317519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22CDE29-0892-4696-9789-2D1260BBDFCC}" type="datetime1">
              <a:rPr lang="it-IT" smtClean="0"/>
              <a:pPr/>
              <a:t>08/10/2024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C3476EF-34C4-4A9A-9A02-84FF30693AD9}" type="datetime1">
              <a:rPr lang="it-IT" smtClean="0"/>
              <a:pPr/>
              <a:t>08/10/2024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635C044-C943-4018-83FD-1F7229A5E4B4}"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8B1D181C-7062-4662-98FC-4078171D5E1E}" type="datetime1">
              <a:rPr lang="it-IT" smtClean="0"/>
              <a:pPr/>
              <a:t>08/10/2024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635C044-C943-4018-83FD-1F7229A5E4B4}" type="slidenum">
              <a:rPr lang="it-IT" smtClean="0"/>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R"/>
          </a:p>
        </p:txBody>
      </p:sp>
      <p:sp>
        <p:nvSpPr>
          <p:cNvPr id="4" name="3 Marcador de fecha"/>
          <p:cNvSpPr>
            <a:spLocks noGrp="1"/>
          </p:cNvSpPr>
          <p:nvPr>
            <p:ph type="dt" sz="half" idx="10"/>
          </p:nvPr>
        </p:nvSpPr>
        <p:spPr/>
        <p:txBody>
          <a:bodyPr/>
          <a:lstStyle/>
          <a:p>
            <a:fld id="{8573B127-CB46-43F1-975E-8A7C5F59DFBE}" type="datetime1">
              <a:rPr lang="it-IT" smtClean="0"/>
              <a:pPr/>
              <a:t>08/10/2024</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BD126AFD-FD8B-4E4C-9555-710F6B28D4E5}" type="datetime1">
              <a:rPr lang="it-IT" smtClean="0"/>
              <a:pPr/>
              <a:t>08/10/2024</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54C3A39-3C96-4A86-B968-46B32143BB8B}" type="datetime1">
              <a:rPr lang="it-IT" smtClean="0"/>
              <a:pPr/>
              <a:t>08/10/2024</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fecha"/>
          <p:cNvSpPr>
            <a:spLocks noGrp="1"/>
          </p:cNvSpPr>
          <p:nvPr>
            <p:ph type="dt" sz="half" idx="10"/>
          </p:nvPr>
        </p:nvSpPr>
        <p:spPr/>
        <p:txBody>
          <a:bodyPr/>
          <a:lstStyle/>
          <a:p>
            <a:fld id="{BFB8FBCF-B22C-4F8D-8777-4C782FB79F5A}" type="datetime1">
              <a:rPr lang="it-IT" smtClean="0"/>
              <a:pPr/>
              <a:t>08/10/2024</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6 Marcador de fecha"/>
          <p:cNvSpPr>
            <a:spLocks noGrp="1"/>
          </p:cNvSpPr>
          <p:nvPr>
            <p:ph type="dt" sz="half" idx="10"/>
          </p:nvPr>
        </p:nvSpPr>
        <p:spPr/>
        <p:txBody>
          <a:bodyPr/>
          <a:lstStyle/>
          <a:p>
            <a:fld id="{BFD27F37-95BA-4552-9E2B-C83D300C88E7}" type="datetime1">
              <a:rPr lang="it-IT" smtClean="0"/>
              <a:pPr/>
              <a:t>08/10/2024</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fecha"/>
          <p:cNvSpPr>
            <a:spLocks noGrp="1"/>
          </p:cNvSpPr>
          <p:nvPr>
            <p:ph type="dt" sz="half" idx="10"/>
          </p:nvPr>
        </p:nvSpPr>
        <p:spPr/>
        <p:txBody>
          <a:bodyPr/>
          <a:lstStyle/>
          <a:p>
            <a:fld id="{4A29DD0C-C40B-4238-B453-649F88E5B40A}" type="datetime1">
              <a:rPr lang="it-IT" smtClean="0"/>
              <a:pPr/>
              <a:t>08/10/2024</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E1FDBD-5EFD-42C4-9ADD-FEEA6990AF1F}" type="datetime1">
              <a:rPr lang="it-IT" smtClean="0"/>
              <a:pPr/>
              <a:t>08/10/2024</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CA5C7D7-F730-4B51-A0A8-8E1053CB1DE6}" type="datetime1">
              <a:rPr lang="it-IT" smtClean="0"/>
              <a:pPr/>
              <a:t>08/10/2024</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95C0281-9F67-41E0-B69C-F12AF5AA9AF9}" type="datetime1">
              <a:rPr lang="it-IT" smtClean="0"/>
              <a:pPr/>
              <a:t>08/10/2024</a:t>
            </a:fld>
            <a:endParaRPr lang="it-IT"/>
          </a:p>
        </p:txBody>
      </p:sp>
      <p:sp>
        <p:nvSpPr>
          <p:cNvPr id="6" name="Segnaposto numero diapositiva 5"/>
          <p:cNvSpPr>
            <a:spLocks noGrp="1"/>
          </p:cNvSpPr>
          <p:nvPr>
            <p:ph type="sldNum" sz="quarter" idx="12"/>
          </p:nvPr>
        </p:nvSpPr>
        <p:spPr/>
        <p:txBody>
          <a:bodyPr/>
          <a:lstStyle/>
          <a:p>
            <a:fld id="{7635C044-C943-4018-83FD-1F7229A5E4B4}" type="slidenum">
              <a:rPr lang="it-IT" smtClean="0"/>
              <a:pPr/>
              <a:t>‹#›</a:t>
            </a:fld>
            <a:endParaRPr lang="it-IT"/>
          </a:p>
        </p:txBody>
      </p:sp>
      <p:sp>
        <p:nvSpPr>
          <p:cNvPr id="7" name="Segnaposto piè di pagina 4"/>
          <p:cNvSpPr>
            <a:spLocks noGrp="1"/>
          </p:cNvSpPr>
          <p:nvPr>
            <p:ph type="ftr" sz="quarter" idx="11"/>
          </p:nvPr>
        </p:nvSpPr>
        <p:spPr>
          <a:xfrm>
            <a:off x="3124200" y="6356350"/>
            <a:ext cx="2895600" cy="365125"/>
          </a:xfrm>
        </p:spPr>
        <p:txBody>
          <a:bodyPr/>
          <a:lstStyle/>
          <a:p>
            <a:endParaRPr lang="it-I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DBEAC76-22FD-4CF4-B0F7-A5971ACDFC2F}" type="datetime1">
              <a:rPr lang="it-IT" smtClean="0"/>
              <a:pPr/>
              <a:t>08/10/2024</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53A447FC-BEAB-4C04-A1CC-70CD73961E56}" type="datetime1">
              <a:rPr lang="it-IT" smtClean="0"/>
              <a:pPr/>
              <a:t>08/10/2024</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10"/>
          </p:nvPr>
        </p:nvSpPr>
        <p:spPr/>
        <p:txBody>
          <a:bodyPr/>
          <a:lstStyle/>
          <a:p>
            <a:fld id="{99D9BDEE-C861-4970-9251-447BB0784F4C}" type="datetime1">
              <a:rPr lang="it-IT" smtClean="0"/>
              <a:pPr/>
              <a:t>08/10/2024</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fecha"/>
          <p:cNvSpPr>
            <a:spLocks noGrp="1"/>
          </p:cNvSpPr>
          <p:nvPr>
            <p:ph type="dt" sz="half" idx="10"/>
          </p:nvPr>
        </p:nvSpPr>
        <p:spPr/>
        <p:txBody>
          <a:bodyPr/>
          <a:lstStyle/>
          <a:p>
            <a:fld id="{E8BBB3E8-6833-40AE-96EC-E07754664813}" type="datetime1">
              <a:rPr lang="it-IT" smtClean="0"/>
              <a:pPr/>
              <a:t>08/10/2024</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R"/>
          </a:p>
        </p:txBody>
      </p:sp>
      <p:sp>
        <p:nvSpPr>
          <p:cNvPr id="3" name="2 Marcador de fecha"/>
          <p:cNvSpPr>
            <a:spLocks noGrp="1"/>
          </p:cNvSpPr>
          <p:nvPr>
            <p:ph type="dt" sz="half" idx="10"/>
          </p:nvPr>
        </p:nvSpPr>
        <p:spPr/>
        <p:txBody>
          <a:bodyPr/>
          <a:lstStyle/>
          <a:p>
            <a:fld id="{67CF9A00-3E91-4E8A-8422-B04BF91C46A0}" type="datetime1">
              <a:rPr lang="it-IT" smtClean="0"/>
              <a:pPr/>
              <a:t>08/10/2024</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B5D6E4E8-ECA7-4272-89CC-9D466483D7AB}" type="slidenum">
              <a:rPr lang="es-CR" smtClean="0"/>
              <a:pPr/>
              <a:t>‹#›</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D3DFADC4-92AF-44F5-B951-E10340CF70CE}" type="datetime1">
              <a:rPr lang="it-IT" smtClean="0"/>
              <a:pPr/>
              <a:t>08/10/2024</a:t>
            </a:fld>
            <a:endParaRPr lang="it-IT"/>
          </a:p>
        </p:txBody>
      </p:sp>
      <p:sp>
        <p:nvSpPr>
          <p:cNvPr id="6" name="Segnaposto numero diapositiva 5"/>
          <p:cNvSpPr>
            <a:spLocks noGrp="1"/>
          </p:cNvSpPr>
          <p:nvPr>
            <p:ph type="sldNum" sz="quarter" idx="12"/>
          </p:nvPr>
        </p:nvSpPr>
        <p:spPr/>
        <p:txBody>
          <a:bodyPr/>
          <a:lstStyle/>
          <a:p>
            <a:fld id="{7635C044-C943-4018-83FD-1F7229A5E4B4}" type="slidenum">
              <a:rPr lang="it-IT" smtClean="0"/>
              <a:pPr/>
              <a:t>‹#›</a:t>
            </a:fld>
            <a:endParaRPr lang="it-IT"/>
          </a:p>
        </p:txBody>
      </p:sp>
      <p:sp>
        <p:nvSpPr>
          <p:cNvPr id="7" name="Segnaposto piè di pagina 4"/>
          <p:cNvSpPr>
            <a:spLocks noGrp="1"/>
          </p:cNvSpPr>
          <p:nvPr>
            <p:ph type="ftr" sz="quarter" idx="11"/>
          </p:nvPr>
        </p:nvSpPr>
        <p:spPr>
          <a:xfrm>
            <a:off x="3124200" y="6356350"/>
            <a:ext cx="2895600" cy="365125"/>
          </a:xfrm>
        </p:spPr>
        <p:txBody>
          <a:bodyPr/>
          <a:lstStyle/>
          <a:p>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846DF48A-98E5-495C-A3D0-A8DE0840AEF0}" type="datetime1">
              <a:rPr lang="it-IT" smtClean="0"/>
              <a:pPr/>
              <a:t>08/10/2024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635C044-C943-4018-83FD-1F7229A5E4B4}"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34670D8-1E9E-46C0-8670-77D1AD885624}" type="datetime1">
              <a:rPr lang="it-IT" smtClean="0"/>
              <a:pPr/>
              <a:t>08/10/2024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7635C044-C943-4018-83FD-1F7229A5E4B4}"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DAC49515-BD11-4452-B834-EB6538E85454}" type="datetime1">
              <a:rPr lang="it-IT" smtClean="0"/>
              <a:pPr/>
              <a:t>08/10/2024</a:t>
            </a:fld>
            <a:endParaRPr lang="it-IT"/>
          </a:p>
        </p:txBody>
      </p:sp>
      <p:sp>
        <p:nvSpPr>
          <p:cNvPr id="5" name="Segnaposto numero diapositiva 4"/>
          <p:cNvSpPr>
            <a:spLocks noGrp="1"/>
          </p:cNvSpPr>
          <p:nvPr>
            <p:ph type="sldNum" sz="quarter" idx="12"/>
          </p:nvPr>
        </p:nvSpPr>
        <p:spPr/>
        <p:txBody>
          <a:bodyPr/>
          <a:lstStyle/>
          <a:p>
            <a:fld id="{7635C044-C943-4018-83FD-1F7229A5E4B4}" type="slidenum">
              <a:rPr lang="it-IT" smtClean="0"/>
              <a:pPr/>
              <a:t>‹#›</a:t>
            </a:fld>
            <a:endParaRPr lang="it-IT"/>
          </a:p>
        </p:txBody>
      </p:sp>
      <p:sp>
        <p:nvSpPr>
          <p:cNvPr id="6" name="Segnaposto piè di pagina 4"/>
          <p:cNvSpPr>
            <a:spLocks noGrp="1"/>
          </p:cNvSpPr>
          <p:nvPr>
            <p:ph type="ftr" sz="quarter" idx="11"/>
          </p:nvPr>
        </p:nvSpPr>
        <p:spPr>
          <a:xfrm>
            <a:off x="3124200" y="6356350"/>
            <a:ext cx="2895600" cy="365125"/>
          </a:xfrm>
        </p:spPr>
        <p:txBody>
          <a:bodyPr/>
          <a:lstStyle/>
          <a:p>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6" name="5 Marcador de fecha"/>
          <p:cNvSpPr>
            <a:spLocks noGrp="1"/>
          </p:cNvSpPr>
          <p:nvPr>
            <p:ph type="dt" sz="half" idx="10"/>
          </p:nvPr>
        </p:nvSpPr>
        <p:spPr/>
        <p:txBody>
          <a:bodyPr/>
          <a:lstStyle/>
          <a:p>
            <a:fld id="{8E589DDC-781D-4919-BDC0-E9478CC73E37}" type="datetime1">
              <a:rPr lang="it-IT" smtClean="0"/>
              <a:pPr/>
              <a:t>08/10/2024</a:t>
            </a:fld>
            <a:endParaRPr lang="it-IT"/>
          </a:p>
        </p:txBody>
      </p:sp>
      <p:sp>
        <p:nvSpPr>
          <p:cNvPr id="7" name="6 Marcador de número de diapositiva"/>
          <p:cNvSpPr>
            <a:spLocks noGrp="1"/>
          </p:cNvSpPr>
          <p:nvPr>
            <p:ph type="sldNum" sz="quarter" idx="11"/>
          </p:nvPr>
        </p:nvSpPr>
        <p:spPr/>
        <p:txBody>
          <a:bodyPr/>
          <a:lstStyle/>
          <a:p>
            <a:fld id="{7635C044-C943-4018-83FD-1F7229A5E4B4}" type="slidenum">
              <a:rPr lang="it-IT" smtClean="0"/>
              <a:pPr/>
              <a:t>‹#›</a:t>
            </a:fld>
            <a:endParaRPr lang="it-IT"/>
          </a:p>
        </p:txBody>
      </p:sp>
      <p:sp>
        <p:nvSpPr>
          <p:cNvPr id="8" name="7 Marcador de pie de página"/>
          <p:cNvSpPr>
            <a:spLocks noGrp="1"/>
          </p:cNvSpPr>
          <p:nvPr>
            <p:ph type="ftr" sz="quarter" idx="12"/>
          </p:nvPr>
        </p:nvSpPr>
        <p:spPr/>
        <p:txBody>
          <a:bodyPr/>
          <a:lstStyle/>
          <a:p>
            <a:endParaRPr lang="it-IT"/>
          </a:p>
        </p:txBody>
      </p:sp>
      <p:pic>
        <p:nvPicPr>
          <p:cNvPr id="5" name="Picture 2" descr="Top"/>
          <p:cNvPicPr>
            <a:picLocks noChangeAspect="1" noChangeArrowheads="1"/>
          </p:cNvPicPr>
          <p:nvPr userDrawn="1"/>
        </p:nvPicPr>
        <p:blipFill>
          <a:blip r:embed="rId2" cstate="print"/>
          <a:srcRect/>
          <a:stretch>
            <a:fillRect/>
          </a:stretch>
        </p:blipFill>
        <p:spPr bwMode="auto">
          <a:xfrm>
            <a:off x="0" y="0"/>
            <a:ext cx="9144000" cy="1052737"/>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79B4764-A0F6-41CF-B342-802A46C8F76B}" type="datetime1">
              <a:rPr lang="it-IT" smtClean="0"/>
              <a:pPr/>
              <a:t>08/10/2024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635C044-C943-4018-83FD-1F7229A5E4B4}"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42CFA2A-8FBC-4462-830E-9325A9FE509F}" type="datetime1">
              <a:rPr lang="it-IT" smtClean="0"/>
              <a:pPr/>
              <a:t>08/10/2024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635C044-C943-4018-83FD-1F7229A5E4B4}"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ED76D5-3B85-4B29-B05C-981D41A44359}" type="datetime1">
              <a:rPr lang="it-IT" smtClean="0"/>
              <a:pPr/>
              <a:t>08/10/2024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35C044-C943-4018-83FD-1F7229A5E4B4}" type="slidenum">
              <a:rPr lang="it-IT" smtClean="0"/>
              <a:pPr/>
              <a:t>‹#›</a:t>
            </a:fld>
            <a:endParaRPr lang="it-IT"/>
          </a:p>
        </p:txBody>
      </p:sp>
      <p:pic>
        <p:nvPicPr>
          <p:cNvPr id="7" name="Picture 2" descr="Top"/>
          <p:cNvPicPr>
            <a:picLocks noChangeAspect="1" noChangeArrowheads="1"/>
          </p:cNvPicPr>
          <p:nvPr userDrawn="1"/>
        </p:nvPicPr>
        <p:blipFill>
          <a:blip r:embed="rId13" cstate="print"/>
          <a:srcRect/>
          <a:stretch>
            <a:fillRect/>
          </a:stretch>
        </p:blipFill>
        <p:spPr bwMode="auto">
          <a:xfrm>
            <a:off x="0" y="0"/>
            <a:ext cx="9144000" cy="1052737"/>
          </a:xfrm>
          <a:prstGeom prst="rect">
            <a:avLst/>
          </a:prstGeom>
          <a:noFill/>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D6AC9-0661-4911-B171-8AC3164BA16E}" type="datetime1">
              <a:rPr lang="it-IT" smtClean="0"/>
              <a:pPr/>
              <a:t>08/10/2024</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D6E4E8-ECA7-4272-89CC-9D466483D7AB}" type="slidenum">
              <a:rPr lang="es-CR" smtClean="0"/>
              <a:pPr/>
              <a:t>‹#›</a:t>
            </a:fld>
            <a:endParaRPr lang="es-C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11.pn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170.png"/><Relationship Id="rId4" Type="http://schemas.openxmlformats.org/officeDocument/2006/relationships/image" Target="../media/image2.jpe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3.wmf"/><Relationship Id="rId5" Type="http://schemas.openxmlformats.org/officeDocument/2006/relationships/oleObject" Target="../embeddings/oleObject1.bin"/><Relationship Id="rId4" Type="http://schemas.openxmlformats.org/officeDocument/2006/relationships/image" Target="../media/image2.jpe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012160" y="5514108"/>
            <a:ext cx="2133600" cy="365125"/>
          </a:xfrm>
        </p:spPr>
        <p:txBody>
          <a:bodyPr/>
          <a:lstStyle/>
          <a:p>
            <a:r>
              <a:rPr lang="it-IT" sz="1400" b="1" dirty="0">
                <a:solidFill>
                  <a:schemeClr val="tx2"/>
                </a:solidFill>
              </a:rPr>
              <a:t>October  22 - 24</a:t>
            </a:r>
          </a:p>
        </p:txBody>
      </p:sp>
      <p:pic>
        <p:nvPicPr>
          <p:cNvPr id="6" name="Picture 2" descr="Logo"/>
          <p:cNvPicPr>
            <a:picLocks noChangeAspect="1" noChangeArrowheads="1"/>
          </p:cNvPicPr>
          <p:nvPr/>
        </p:nvPicPr>
        <p:blipFill>
          <a:blip r:embed="rId3" cstate="print"/>
          <a:srcRect/>
          <a:stretch>
            <a:fillRect/>
          </a:stretch>
        </p:blipFill>
        <p:spPr bwMode="auto">
          <a:xfrm>
            <a:off x="514358" y="4923558"/>
            <a:ext cx="2321719" cy="476250"/>
          </a:xfrm>
          <a:prstGeom prst="rect">
            <a:avLst/>
          </a:prstGeom>
          <a:noFill/>
          <a:ln w="9525">
            <a:noFill/>
            <a:miter lim="800000"/>
            <a:headEnd/>
            <a:tailEnd/>
          </a:ln>
        </p:spPr>
      </p:pic>
      <p:sp>
        <p:nvSpPr>
          <p:cNvPr id="9" name="Titolo 1"/>
          <p:cNvSpPr>
            <a:spLocks noGrp="1"/>
          </p:cNvSpPr>
          <p:nvPr>
            <p:ph type="ctrTitle"/>
          </p:nvPr>
        </p:nvSpPr>
        <p:spPr>
          <a:xfrm>
            <a:off x="0" y="1584034"/>
            <a:ext cx="9144000" cy="2376264"/>
          </a:xfrm>
        </p:spPr>
        <p:txBody>
          <a:bodyPr>
            <a:normAutofit/>
          </a:bodyPr>
          <a:lstStyle/>
          <a:p>
            <a:r>
              <a:rPr lang="en-US" sz="3200" b="1" dirty="0">
                <a:solidFill>
                  <a:schemeClr val="tx2"/>
                </a:solidFill>
              </a:rPr>
              <a:t>Modeling an Open-Cell Foam Heat Exchanger</a:t>
            </a:r>
            <a:br>
              <a:rPr lang="it-IT" sz="3100" b="1" cap="none" dirty="0">
                <a:solidFill>
                  <a:schemeClr val="tx2"/>
                </a:solidFill>
              </a:rPr>
            </a:br>
            <a:r>
              <a:rPr lang="it-IT" sz="1800" b="1" cap="none" dirty="0">
                <a:solidFill>
                  <a:schemeClr val="tx2"/>
                </a:solidFill>
              </a:rPr>
              <a:t>B. </a:t>
            </a:r>
            <a:r>
              <a:rPr lang="it-IT" sz="1800" b="1" dirty="0">
                <a:solidFill>
                  <a:schemeClr val="tx2"/>
                </a:solidFill>
              </a:rPr>
              <a:t>Chinè</a:t>
            </a:r>
            <a:r>
              <a:rPr lang="it-IT" sz="1800" b="1" baseline="30000" dirty="0">
                <a:solidFill>
                  <a:schemeClr val="tx2"/>
                </a:solidFill>
              </a:rPr>
              <a:t>1</a:t>
            </a:r>
            <a:r>
              <a:rPr lang="it-IT" sz="1800" b="1" dirty="0">
                <a:solidFill>
                  <a:schemeClr val="tx2"/>
                </a:solidFill>
              </a:rPr>
              <a:t>, </a:t>
            </a:r>
            <a:r>
              <a:rPr lang="es-CR" sz="1800" b="1" dirty="0">
                <a:solidFill>
                  <a:schemeClr val="tx2"/>
                </a:solidFill>
              </a:rPr>
              <a:t>F. Rodriguez-Mendez</a:t>
            </a:r>
            <a:r>
              <a:rPr lang="es-CR" sz="1800" b="1" baseline="30000" dirty="0">
                <a:solidFill>
                  <a:schemeClr val="tx2"/>
                </a:solidFill>
              </a:rPr>
              <a:t>1</a:t>
            </a:r>
            <a:r>
              <a:rPr lang="es-CR" sz="1800" b="1" dirty="0">
                <a:solidFill>
                  <a:schemeClr val="tx2"/>
                </a:solidFill>
              </a:rPr>
              <a:t>, M. Meneses-Guzman</a:t>
            </a:r>
            <a:r>
              <a:rPr lang="es-CR" sz="1800" b="1" baseline="30000" dirty="0">
                <a:solidFill>
                  <a:schemeClr val="tx2"/>
                </a:solidFill>
              </a:rPr>
              <a:t>2</a:t>
            </a:r>
            <a:br>
              <a:rPr lang="it-IT" sz="2000" b="1" cap="none" dirty="0">
                <a:solidFill>
                  <a:schemeClr val="tx2"/>
                </a:solidFill>
              </a:rPr>
            </a:br>
            <a:br>
              <a:rPr lang="en-US" sz="2000" b="1" cap="none" dirty="0">
                <a:solidFill>
                  <a:schemeClr val="tx2"/>
                </a:solidFill>
              </a:rPr>
            </a:br>
            <a:r>
              <a:rPr lang="it-IT" sz="1600" b="1" cap="none" baseline="30000" dirty="0">
                <a:solidFill>
                  <a:schemeClr val="tx2"/>
                </a:solidFill>
              </a:rPr>
              <a:t>1</a:t>
            </a:r>
            <a:r>
              <a:rPr lang="it-IT" sz="1600" b="1" cap="none" dirty="0">
                <a:solidFill>
                  <a:schemeClr val="tx2"/>
                </a:solidFill>
              </a:rPr>
              <a:t> </a:t>
            </a:r>
            <a:r>
              <a:rPr lang="it-IT" sz="1600" b="1" dirty="0">
                <a:solidFill>
                  <a:schemeClr val="tx2"/>
                </a:solidFill>
              </a:rPr>
              <a:t>School of Materials Science and Engineering, Costa Rica Institute of Technology, Cartago</a:t>
            </a:r>
            <a:r>
              <a:rPr lang="it-IT" sz="1600" b="1" cap="none" dirty="0">
                <a:solidFill>
                  <a:schemeClr val="tx2"/>
                </a:solidFill>
              </a:rPr>
              <a:t>, Costa Rica </a:t>
            </a:r>
            <a:br>
              <a:rPr lang="it-IT" sz="1600" b="1" cap="none" dirty="0">
                <a:solidFill>
                  <a:schemeClr val="tx2"/>
                </a:solidFill>
              </a:rPr>
            </a:br>
            <a:r>
              <a:rPr lang="it-IT" sz="1600" b="1" cap="none" baseline="30000" dirty="0">
                <a:solidFill>
                  <a:schemeClr val="tx2"/>
                </a:solidFill>
              </a:rPr>
              <a:t>2 </a:t>
            </a:r>
            <a:r>
              <a:rPr lang="en-US" sz="2000" b="1" baseline="30000" dirty="0">
                <a:solidFill>
                  <a:schemeClr val="tx2"/>
                </a:solidFill>
              </a:rPr>
              <a:t> </a:t>
            </a:r>
            <a:r>
              <a:rPr lang="it-IT" sz="1600" b="1" dirty="0">
                <a:solidFill>
                  <a:schemeClr val="tx2"/>
                </a:solidFill>
              </a:rPr>
              <a:t>School of </a:t>
            </a:r>
            <a:r>
              <a:rPr lang="en-US" sz="1600" b="1" dirty="0">
                <a:solidFill>
                  <a:schemeClr val="tx2"/>
                </a:solidFill>
              </a:rPr>
              <a:t>Industrial Production </a:t>
            </a:r>
            <a:r>
              <a:rPr lang="it-IT" sz="1600" b="1" dirty="0">
                <a:solidFill>
                  <a:schemeClr val="tx2"/>
                </a:solidFill>
              </a:rPr>
              <a:t>Engineering, Costa Rica Institute of Technology, Cartago</a:t>
            </a:r>
            <a:r>
              <a:rPr lang="it-IT" sz="1600" b="1" cap="none" dirty="0">
                <a:solidFill>
                  <a:schemeClr val="tx2"/>
                </a:solidFill>
              </a:rPr>
              <a:t>, Costa Rica </a:t>
            </a:r>
            <a:br>
              <a:rPr lang="en-US" sz="1800" b="1" cap="none" dirty="0">
                <a:solidFill>
                  <a:schemeClr val="tx2"/>
                </a:solidFill>
              </a:rPr>
            </a:br>
            <a:br>
              <a:rPr lang="en-GB" sz="1800" cap="none" baseline="30000" dirty="0">
                <a:solidFill>
                  <a:schemeClr val="tx2"/>
                </a:solidFill>
              </a:rPr>
            </a:br>
            <a:endParaRPr lang="it-IT" sz="1800" cap="none" dirty="0">
              <a:solidFill>
                <a:schemeClr val="tx2"/>
              </a:solidFill>
            </a:endParaRPr>
          </a:p>
        </p:txBody>
      </p:sp>
      <p:sp>
        <p:nvSpPr>
          <p:cNvPr id="11" name="10 Rectángulo"/>
          <p:cNvSpPr/>
          <p:nvPr/>
        </p:nvSpPr>
        <p:spPr>
          <a:xfrm>
            <a:off x="3640088" y="3810433"/>
            <a:ext cx="1621854" cy="338554"/>
          </a:xfrm>
          <a:prstGeom prst="rect">
            <a:avLst/>
          </a:prstGeom>
        </p:spPr>
        <p:txBody>
          <a:bodyPr wrap="none">
            <a:spAutoFit/>
          </a:bodyPr>
          <a:lstStyle/>
          <a:p>
            <a:r>
              <a:rPr lang="en-GB" sz="1600" dirty="0">
                <a:solidFill>
                  <a:schemeClr val="tx2"/>
                </a:solidFill>
                <a:latin typeface="Calibri" pitchFamily="34" charset="0"/>
              </a:rPr>
              <a:t>bchine@itcr.ac.cr</a:t>
            </a:r>
            <a:endParaRPr lang="en-US" sz="1600" dirty="0">
              <a:solidFill>
                <a:schemeClr val="tx2"/>
              </a:solidFill>
              <a:latin typeface="Calibri" pitchFamily="34" charset="0"/>
            </a:endParaRPr>
          </a:p>
        </p:txBody>
      </p:sp>
      <p:pic>
        <p:nvPicPr>
          <p:cNvPr id="13"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pic>
        <p:nvPicPr>
          <p:cNvPr id="2" name="Picture 2">
            <a:extLst>
              <a:ext uri="{FF2B5EF4-FFF2-40B4-BE49-F238E27FC236}">
                <a16:creationId xmlns:a16="http://schemas.microsoft.com/office/drawing/2014/main" id="{92E464B9-ED04-C85A-E3FB-A8296546FEB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88224" y="4749060"/>
            <a:ext cx="1810512" cy="76809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9" name="Imagen 18" descr="Un letrero de color negro&#10;&#10;Descripción generada automáticamente con confianza baja">
            <a:extLst>
              <a:ext uri="{FF2B5EF4-FFF2-40B4-BE49-F238E27FC236}">
                <a16:creationId xmlns:a16="http://schemas.microsoft.com/office/drawing/2014/main" id="{8639CD95-BA70-8FC6-369E-465B88EF7F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5151" y="1497299"/>
            <a:ext cx="4678690" cy="2520701"/>
          </a:xfrm>
          <a:prstGeom prst="rect">
            <a:avLst/>
          </a:prstGeom>
        </p:spPr>
      </p:pic>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10</a:t>
            </a:fld>
            <a:endParaRPr lang="it-IT" sz="1400" dirty="0">
              <a:solidFill>
                <a:schemeClr val="tx2"/>
              </a:solidFill>
            </a:endParaRPr>
          </a:p>
        </p:txBody>
      </p:sp>
      <p:pic>
        <p:nvPicPr>
          <p:cNvPr id="6" name="Picture 2" descr="Logo"/>
          <p:cNvPicPr>
            <a:picLocks noChangeAspect="1" noChangeArrowheads="1"/>
          </p:cNvPicPr>
          <p:nvPr/>
        </p:nvPicPr>
        <p:blipFill>
          <a:blip r:embed="rId4" cstate="print"/>
          <a:srcRect/>
          <a:stretch>
            <a:fillRect/>
          </a:stretch>
        </p:blipFill>
        <p:spPr bwMode="auto">
          <a:xfrm>
            <a:off x="179506" y="433874"/>
            <a:ext cx="2600325" cy="533400"/>
          </a:xfrm>
          <a:prstGeom prst="rect">
            <a:avLst/>
          </a:prstGeom>
          <a:noFill/>
          <a:ln w="9525">
            <a:noFill/>
            <a:miter lim="800000"/>
            <a:headEnd/>
            <a:tailEnd/>
          </a:ln>
        </p:spPr>
      </p:pic>
      <p:sp>
        <p:nvSpPr>
          <p:cNvPr id="2" name="Segnaposto piè di pagina 3">
            <a:extLst>
              <a:ext uri="{FF2B5EF4-FFF2-40B4-BE49-F238E27FC236}">
                <a16:creationId xmlns:a16="http://schemas.microsoft.com/office/drawing/2014/main" id="{20E0CF58-1C01-8D77-82A9-39C5E4C6E89E}"/>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3" name="Segnaposto data 2">
            <a:extLst>
              <a:ext uri="{FF2B5EF4-FFF2-40B4-BE49-F238E27FC236}">
                <a16:creationId xmlns:a16="http://schemas.microsoft.com/office/drawing/2014/main" id="{7F1FCF37-C18A-7F84-51F8-5F9A52EBAB15}"/>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
        <p:nvSpPr>
          <p:cNvPr id="17" name="CuadroTexto 16">
            <a:extLst>
              <a:ext uri="{FF2B5EF4-FFF2-40B4-BE49-F238E27FC236}">
                <a16:creationId xmlns:a16="http://schemas.microsoft.com/office/drawing/2014/main" id="{585ABDB7-089B-3424-0D8B-10782426E674}"/>
              </a:ext>
            </a:extLst>
          </p:cNvPr>
          <p:cNvSpPr txBox="1"/>
          <p:nvPr/>
        </p:nvSpPr>
        <p:spPr>
          <a:xfrm>
            <a:off x="407243" y="5877892"/>
            <a:ext cx="3973047" cy="430887"/>
          </a:xfrm>
          <a:prstGeom prst="rect">
            <a:avLst/>
          </a:prstGeom>
          <a:noFill/>
        </p:spPr>
        <p:txBody>
          <a:bodyPr wrap="square">
            <a:spAutoFit/>
          </a:bodyPr>
          <a:lstStyle/>
          <a:p>
            <a:r>
              <a:rPr lang="en-US" sz="1100" i="1" dirty="0">
                <a:solidFill>
                  <a:schemeClr val="tx2"/>
                </a:solidFill>
              </a:rPr>
              <a:t>temperature (K) and velocity arrows on the longitudinal central y-z plane (heat exchanger with 6 tubes for the water flow)</a:t>
            </a:r>
            <a:endParaRPr lang="es-CR" sz="1100" i="1" dirty="0">
              <a:solidFill>
                <a:schemeClr val="tx2"/>
              </a:solidFill>
            </a:endParaRPr>
          </a:p>
        </p:txBody>
      </p:sp>
      <p:pic>
        <p:nvPicPr>
          <p:cNvPr id="7" name="Imagen 6" descr="Gráfico, Gráfico de superficie&#10;&#10;Descripción generada automáticamente">
            <a:extLst>
              <a:ext uri="{FF2B5EF4-FFF2-40B4-BE49-F238E27FC236}">
                <a16:creationId xmlns:a16="http://schemas.microsoft.com/office/drawing/2014/main" id="{85A23DB1-0DB4-39B6-1918-546EF6F840C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872" y="3298769"/>
            <a:ext cx="4678690" cy="2520701"/>
          </a:xfrm>
          <a:prstGeom prst="rect">
            <a:avLst/>
          </a:prstGeom>
        </p:spPr>
      </p:pic>
      <p:sp>
        <p:nvSpPr>
          <p:cNvPr id="21" name="CuadroTexto 20">
            <a:extLst>
              <a:ext uri="{FF2B5EF4-FFF2-40B4-BE49-F238E27FC236}">
                <a16:creationId xmlns:a16="http://schemas.microsoft.com/office/drawing/2014/main" id="{1F0D7925-CA0A-45A9-02D3-B78A4B66B30B}"/>
              </a:ext>
            </a:extLst>
          </p:cNvPr>
          <p:cNvSpPr txBox="1"/>
          <p:nvPr/>
        </p:nvSpPr>
        <p:spPr>
          <a:xfrm>
            <a:off x="5197105" y="5877891"/>
            <a:ext cx="3595833" cy="430887"/>
          </a:xfrm>
          <a:prstGeom prst="rect">
            <a:avLst/>
          </a:prstGeom>
          <a:noFill/>
        </p:spPr>
        <p:txBody>
          <a:bodyPr wrap="square">
            <a:spAutoFit/>
          </a:bodyPr>
          <a:lstStyle/>
          <a:p>
            <a:r>
              <a:rPr lang="en-US" sz="1100" i="1" dirty="0">
                <a:solidFill>
                  <a:schemeClr val="tx2"/>
                </a:solidFill>
              </a:rPr>
              <a:t>temperature (K) along the longitudinal y axis of the heat exchanger, with 6 tubes for the water flow</a:t>
            </a:r>
            <a:endParaRPr lang="es-CR" sz="1100" i="1" dirty="0">
              <a:solidFill>
                <a:schemeClr val="tx2"/>
              </a:solidFill>
            </a:endParaRPr>
          </a:p>
        </p:txBody>
      </p:sp>
      <p:sp>
        <p:nvSpPr>
          <p:cNvPr id="23" name="CuadroTexto 22">
            <a:extLst>
              <a:ext uri="{FF2B5EF4-FFF2-40B4-BE49-F238E27FC236}">
                <a16:creationId xmlns:a16="http://schemas.microsoft.com/office/drawing/2014/main" id="{4A75B296-A982-143C-E590-F868CAC1C766}"/>
              </a:ext>
            </a:extLst>
          </p:cNvPr>
          <p:cNvSpPr txBox="1"/>
          <p:nvPr/>
        </p:nvSpPr>
        <p:spPr>
          <a:xfrm>
            <a:off x="407243" y="1588571"/>
            <a:ext cx="7970661" cy="307777"/>
          </a:xfrm>
          <a:prstGeom prst="rect">
            <a:avLst/>
          </a:prstGeom>
          <a:noFill/>
        </p:spPr>
        <p:txBody>
          <a:bodyPr wrap="square">
            <a:spAutoFit/>
          </a:bodyPr>
          <a:lstStyle/>
          <a:p>
            <a:r>
              <a:rPr lang="en-US" sz="1400" b="1" dirty="0">
                <a:solidFill>
                  <a:schemeClr val="tx2"/>
                </a:solidFill>
              </a:rPr>
              <a:t>a second series of three cylindrical tubes for the water flow added, but maintaining the same flow rate</a:t>
            </a:r>
            <a:endParaRPr lang="es-CR" sz="1400" b="1" dirty="0">
              <a:solidFill>
                <a:schemeClr val="tx2"/>
              </a:solidFill>
            </a:endParaRPr>
          </a:p>
        </p:txBody>
      </p:sp>
      <p:sp>
        <p:nvSpPr>
          <p:cNvPr id="24" name="Rectangle 2">
            <a:extLst>
              <a:ext uri="{FF2B5EF4-FFF2-40B4-BE49-F238E27FC236}">
                <a16:creationId xmlns:a16="http://schemas.microsoft.com/office/drawing/2014/main" id="{52387AF5-1D91-5AA4-EB5B-F0A43A6B9E9D}"/>
              </a:ext>
            </a:extLst>
          </p:cNvPr>
          <p:cNvSpPr txBox="1">
            <a:spLocks noChangeArrowheads="1"/>
          </p:cNvSpPr>
          <p:nvPr/>
        </p:nvSpPr>
        <p:spPr>
          <a:xfrm>
            <a:off x="374477" y="1077309"/>
            <a:ext cx="8297413"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Numerical results: temperature and velocity arrows </a:t>
            </a:r>
            <a:endParaRPr lang="en-US" altLang="en-US" sz="2400" dirty="0">
              <a:solidFill>
                <a:schemeClr val="tx2"/>
              </a:solidFill>
            </a:endParaRPr>
          </a:p>
        </p:txBody>
      </p:sp>
      <p:sp>
        <p:nvSpPr>
          <p:cNvPr id="25" name="Text Box 6">
            <a:extLst>
              <a:ext uri="{FF2B5EF4-FFF2-40B4-BE49-F238E27FC236}">
                <a16:creationId xmlns:a16="http://schemas.microsoft.com/office/drawing/2014/main" id="{CFFEEA76-A44E-05C2-AF8C-19DBC806FF9A}"/>
              </a:ext>
            </a:extLst>
          </p:cNvPr>
          <p:cNvSpPr txBox="1">
            <a:spLocks noChangeArrowheads="1"/>
          </p:cNvSpPr>
          <p:nvPr/>
        </p:nvSpPr>
        <p:spPr bwMode="auto">
          <a:xfrm>
            <a:off x="7280907" y="3246904"/>
            <a:ext cx="1147753"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hot water flow</a:t>
            </a:r>
            <a:endParaRPr lang="en-GB" altLang="en-US" sz="1200" dirty="0">
              <a:solidFill>
                <a:srgbClr val="002060"/>
              </a:solidFill>
            </a:endParaRPr>
          </a:p>
        </p:txBody>
      </p:sp>
      <p:sp>
        <p:nvSpPr>
          <p:cNvPr id="26" name="Line 8">
            <a:extLst>
              <a:ext uri="{FF2B5EF4-FFF2-40B4-BE49-F238E27FC236}">
                <a16:creationId xmlns:a16="http://schemas.microsoft.com/office/drawing/2014/main" id="{F1901B43-73EC-0147-C2CD-F4B6A6F4DBF4}"/>
              </a:ext>
            </a:extLst>
          </p:cNvPr>
          <p:cNvSpPr>
            <a:spLocks noChangeShapeType="1"/>
          </p:cNvSpPr>
          <p:nvPr/>
        </p:nvSpPr>
        <p:spPr bwMode="auto">
          <a:xfrm flipH="1" flipV="1">
            <a:off x="7022752" y="2874493"/>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8">
            <a:extLst>
              <a:ext uri="{FF2B5EF4-FFF2-40B4-BE49-F238E27FC236}">
                <a16:creationId xmlns:a16="http://schemas.microsoft.com/office/drawing/2014/main" id="{F180DCEB-E81E-3E3D-2B08-C6E488933B54}"/>
              </a:ext>
            </a:extLst>
          </p:cNvPr>
          <p:cNvSpPr>
            <a:spLocks noChangeShapeType="1"/>
          </p:cNvSpPr>
          <p:nvPr/>
        </p:nvSpPr>
        <p:spPr bwMode="auto">
          <a:xfrm flipH="1" flipV="1">
            <a:off x="7402244" y="2774636"/>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Line 8">
            <a:extLst>
              <a:ext uri="{FF2B5EF4-FFF2-40B4-BE49-F238E27FC236}">
                <a16:creationId xmlns:a16="http://schemas.microsoft.com/office/drawing/2014/main" id="{91D6AB52-9F60-12C0-6F92-72FC988C8157}"/>
              </a:ext>
            </a:extLst>
          </p:cNvPr>
          <p:cNvSpPr>
            <a:spLocks noChangeShapeType="1"/>
          </p:cNvSpPr>
          <p:nvPr/>
        </p:nvSpPr>
        <p:spPr bwMode="auto">
          <a:xfrm flipH="1" flipV="1">
            <a:off x="5901113" y="1974810"/>
            <a:ext cx="327071" cy="241719"/>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Line 8">
            <a:extLst>
              <a:ext uri="{FF2B5EF4-FFF2-40B4-BE49-F238E27FC236}">
                <a16:creationId xmlns:a16="http://schemas.microsoft.com/office/drawing/2014/main" id="{893B59F1-2830-32C5-9CC2-1AC41FF3EC3B}"/>
              </a:ext>
            </a:extLst>
          </p:cNvPr>
          <p:cNvSpPr>
            <a:spLocks noChangeShapeType="1"/>
          </p:cNvSpPr>
          <p:nvPr/>
        </p:nvSpPr>
        <p:spPr bwMode="auto">
          <a:xfrm flipH="1" flipV="1">
            <a:off x="6221784" y="1887301"/>
            <a:ext cx="327071" cy="241719"/>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Text Box 6">
            <a:extLst>
              <a:ext uri="{FF2B5EF4-FFF2-40B4-BE49-F238E27FC236}">
                <a16:creationId xmlns:a16="http://schemas.microsoft.com/office/drawing/2014/main" id="{A0E8F981-D6FD-5ABF-32FC-E0241EF9E1B9}"/>
              </a:ext>
            </a:extLst>
          </p:cNvPr>
          <p:cNvSpPr txBox="1">
            <a:spLocks noChangeArrowheads="1"/>
          </p:cNvSpPr>
          <p:nvPr/>
        </p:nvSpPr>
        <p:spPr bwMode="auto">
          <a:xfrm>
            <a:off x="4133454" y="3008650"/>
            <a:ext cx="1250060"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cooling air flow</a:t>
            </a:r>
            <a:endParaRPr lang="en-GB" altLang="en-US" sz="1200" dirty="0">
              <a:solidFill>
                <a:srgbClr val="002060"/>
              </a:solidFill>
            </a:endParaRPr>
          </a:p>
        </p:txBody>
      </p:sp>
      <p:sp>
        <p:nvSpPr>
          <p:cNvPr id="31" name="Line 9">
            <a:extLst>
              <a:ext uri="{FF2B5EF4-FFF2-40B4-BE49-F238E27FC236}">
                <a16:creationId xmlns:a16="http://schemas.microsoft.com/office/drawing/2014/main" id="{23E810D3-2944-663A-A91F-8CBD1BFC761B}"/>
              </a:ext>
            </a:extLst>
          </p:cNvPr>
          <p:cNvSpPr>
            <a:spLocks noChangeShapeType="1"/>
          </p:cNvSpPr>
          <p:nvPr/>
        </p:nvSpPr>
        <p:spPr bwMode="auto">
          <a:xfrm flipV="1">
            <a:off x="4494289" y="2811766"/>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 name="Line 9">
            <a:extLst>
              <a:ext uri="{FF2B5EF4-FFF2-40B4-BE49-F238E27FC236}">
                <a16:creationId xmlns:a16="http://schemas.microsoft.com/office/drawing/2014/main" id="{690EAB3D-C1F9-16C7-8AC6-54DF90E98183}"/>
              </a:ext>
            </a:extLst>
          </p:cNvPr>
          <p:cNvSpPr>
            <a:spLocks noChangeShapeType="1"/>
          </p:cNvSpPr>
          <p:nvPr/>
        </p:nvSpPr>
        <p:spPr bwMode="auto">
          <a:xfrm flipV="1">
            <a:off x="8671890" y="2035902"/>
            <a:ext cx="32707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 name="CuadroTexto 32">
            <a:extLst>
              <a:ext uri="{FF2B5EF4-FFF2-40B4-BE49-F238E27FC236}">
                <a16:creationId xmlns:a16="http://schemas.microsoft.com/office/drawing/2014/main" id="{502B492B-16B3-C139-7FBF-86182A481E09}"/>
              </a:ext>
            </a:extLst>
          </p:cNvPr>
          <p:cNvSpPr txBox="1"/>
          <p:nvPr/>
        </p:nvSpPr>
        <p:spPr>
          <a:xfrm>
            <a:off x="171955" y="1967990"/>
            <a:ext cx="1690659" cy="954107"/>
          </a:xfrm>
          <a:prstGeom prst="rect">
            <a:avLst/>
          </a:prstGeom>
          <a:noFill/>
        </p:spPr>
        <p:txBody>
          <a:bodyPr wrap="square">
            <a:spAutoFit/>
          </a:bodyPr>
          <a:lstStyle/>
          <a:p>
            <a:r>
              <a:rPr lang="en-US" sz="1400" b="1" dirty="0">
                <a:solidFill>
                  <a:schemeClr val="tx2"/>
                </a:solidFill>
              </a:rPr>
              <a:t>again, water temperature doesn’t show a significant variation</a:t>
            </a:r>
            <a:endParaRPr lang="es-CR" sz="1400" b="1" dirty="0">
              <a:solidFill>
                <a:schemeClr val="tx2"/>
              </a:solidFill>
            </a:endParaRPr>
          </a:p>
        </p:txBody>
      </p:sp>
      <p:sp>
        <p:nvSpPr>
          <p:cNvPr id="34" name="Line 8">
            <a:extLst>
              <a:ext uri="{FF2B5EF4-FFF2-40B4-BE49-F238E27FC236}">
                <a16:creationId xmlns:a16="http://schemas.microsoft.com/office/drawing/2014/main" id="{F8D738AC-4333-CF3C-AF47-90B3A98388F4}"/>
              </a:ext>
            </a:extLst>
          </p:cNvPr>
          <p:cNvSpPr>
            <a:spLocks noChangeShapeType="1"/>
          </p:cNvSpPr>
          <p:nvPr/>
        </p:nvSpPr>
        <p:spPr bwMode="auto">
          <a:xfrm>
            <a:off x="1149273" y="2874493"/>
            <a:ext cx="1208373" cy="893960"/>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CuadroTexto 34">
            <a:extLst>
              <a:ext uri="{FF2B5EF4-FFF2-40B4-BE49-F238E27FC236}">
                <a16:creationId xmlns:a16="http://schemas.microsoft.com/office/drawing/2014/main" id="{626EB82B-918B-E45E-D20B-05F58746B117}"/>
              </a:ext>
            </a:extLst>
          </p:cNvPr>
          <p:cNvSpPr txBox="1"/>
          <p:nvPr/>
        </p:nvSpPr>
        <p:spPr>
          <a:xfrm>
            <a:off x="1951658" y="1951173"/>
            <a:ext cx="2221960" cy="954107"/>
          </a:xfrm>
          <a:prstGeom prst="rect">
            <a:avLst/>
          </a:prstGeom>
          <a:noFill/>
        </p:spPr>
        <p:txBody>
          <a:bodyPr wrap="square">
            <a:spAutoFit/>
          </a:bodyPr>
          <a:lstStyle/>
          <a:p>
            <a:pPr algn="just"/>
            <a:r>
              <a:rPr lang="en-US" sz="1400" b="1" dirty="0">
                <a:solidFill>
                  <a:schemeClr val="tx2"/>
                </a:solidFill>
              </a:rPr>
              <a:t>air temperature increases through the open-cell foams up to a value close to 312 K</a:t>
            </a:r>
            <a:endParaRPr lang="es-CR" sz="1400" b="1" dirty="0">
              <a:solidFill>
                <a:schemeClr val="tx2"/>
              </a:solidFill>
            </a:endParaRPr>
          </a:p>
        </p:txBody>
      </p:sp>
      <p:sp>
        <p:nvSpPr>
          <p:cNvPr id="36" name="Line 8">
            <a:extLst>
              <a:ext uri="{FF2B5EF4-FFF2-40B4-BE49-F238E27FC236}">
                <a16:creationId xmlns:a16="http://schemas.microsoft.com/office/drawing/2014/main" id="{B9C2C20B-BBA1-75A1-4376-484CA0EAC412}"/>
              </a:ext>
            </a:extLst>
          </p:cNvPr>
          <p:cNvSpPr>
            <a:spLocks noChangeShapeType="1"/>
          </p:cNvSpPr>
          <p:nvPr/>
        </p:nvSpPr>
        <p:spPr bwMode="auto">
          <a:xfrm flipH="1">
            <a:off x="2627783" y="2922097"/>
            <a:ext cx="40183" cy="1370999"/>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 name="Imagen 41" descr="Gráfico&#10;&#10;Descripción generada automáticamente">
            <a:extLst>
              <a:ext uri="{FF2B5EF4-FFF2-40B4-BE49-F238E27FC236}">
                <a16:creationId xmlns:a16="http://schemas.microsoft.com/office/drawing/2014/main" id="{2A6D4C2D-75CE-1448-A4A9-20F40E1D5B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24604" y="3674304"/>
            <a:ext cx="4210821" cy="2268631"/>
          </a:xfrm>
          <a:prstGeom prst="rect">
            <a:avLst/>
          </a:prstGeom>
        </p:spPr>
      </p:pic>
    </p:spTree>
    <p:extLst>
      <p:ext uri="{BB962C8B-B14F-4D97-AF65-F5344CB8AC3E}">
        <p14:creationId xmlns:p14="http://schemas.microsoft.com/office/powerpoint/2010/main" val="756023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11</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44028" y="1087016"/>
            <a:ext cx="8112726"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Numerical results of temperature </a:t>
            </a:r>
            <a:endParaRPr lang="en-US" altLang="en-US" sz="2400" dirty="0">
              <a:solidFill>
                <a:schemeClr val="tx2"/>
              </a:solidFill>
            </a:endParaRPr>
          </a:p>
        </p:txBody>
      </p:sp>
      <p:sp>
        <p:nvSpPr>
          <p:cNvPr id="2" name="Segnaposto piè di pagina 3">
            <a:extLst>
              <a:ext uri="{FF2B5EF4-FFF2-40B4-BE49-F238E27FC236}">
                <a16:creationId xmlns:a16="http://schemas.microsoft.com/office/drawing/2014/main" id="{20E0CF58-1C01-8D77-82A9-39C5E4C6E89E}"/>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3" name="Segnaposto data 2">
            <a:extLst>
              <a:ext uri="{FF2B5EF4-FFF2-40B4-BE49-F238E27FC236}">
                <a16:creationId xmlns:a16="http://schemas.microsoft.com/office/drawing/2014/main" id="{7F1FCF37-C18A-7F84-51F8-5F9A52EBAB15}"/>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11" name="Imagen 10" descr="Imagen que contiene Histograma&#10;&#10;Descripción generada automáticamente">
            <a:extLst>
              <a:ext uri="{FF2B5EF4-FFF2-40B4-BE49-F238E27FC236}">
                <a16:creationId xmlns:a16="http://schemas.microsoft.com/office/drawing/2014/main" id="{1B341091-445E-8129-6F6F-94BF38B204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042582"/>
            <a:ext cx="4678690" cy="2520701"/>
          </a:xfrm>
          <a:prstGeom prst="rect">
            <a:avLst/>
          </a:prstGeom>
        </p:spPr>
      </p:pic>
      <p:pic>
        <p:nvPicPr>
          <p:cNvPr id="8" name="Imagen 7" descr="Gráfico, Diagrama&#10;&#10;Descripción generada automáticamente con confianza media">
            <a:extLst>
              <a:ext uri="{FF2B5EF4-FFF2-40B4-BE49-F238E27FC236}">
                <a16:creationId xmlns:a16="http://schemas.microsoft.com/office/drawing/2014/main" id="{E0AD2576-B222-447F-0EE4-FC4D25165C4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02922" y="3532064"/>
            <a:ext cx="4444756" cy="2394666"/>
          </a:xfrm>
          <a:prstGeom prst="rect">
            <a:avLst/>
          </a:prstGeom>
        </p:spPr>
      </p:pic>
      <p:sp>
        <p:nvSpPr>
          <p:cNvPr id="7" name="CuadroTexto 6">
            <a:extLst>
              <a:ext uri="{FF2B5EF4-FFF2-40B4-BE49-F238E27FC236}">
                <a16:creationId xmlns:a16="http://schemas.microsoft.com/office/drawing/2014/main" id="{7470BA5D-1B49-D11B-FEEC-E05F8606B4D6}"/>
              </a:ext>
            </a:extLst>
          </p:cNvPr>
          <p:cNvSpPr txBox="1"/>
          <p:nvPr/>
        </p:nvSpPr>
        <p:spPr>
          <a:xfrm>
            <a:off x="344028" y="5587713"/>
            <a:ext cx="3714227" cy="430887"/>
          </a:xfrm>
          <a:prstGeom prst="rect">
            <a:avLst/>
          </a:prstGeom>
          <a:noFill/>
        </p:spPr>
        <p:txBody>
          <a:bodyPr wrap="square">
            <a:spAutoFit/>
          </a:bodyPr>
          <a:lstStyle/>
          <a:p>
            <a:r>
              <a:rPr lang="en-US" sz="1100" i="1" dirty="0">
                <a:solidFill>
                  <a:schemeClr val="tx2"/>
                </a:solidFill>
              </a:rPr>
              <a:t>temperature (K) on the longitudinal central z-y plane (heat exchanger with 6 tubes for air-air heat transfer)</a:t>
            </a:r>
            <a:endParaRPr lang="es-CR" sz="1100" i="1" dirty="0">
              <a:solidFill>
                <a:schemeClr val="tx2"/>
              </a:solidFill>
            </a:endParaRPr>
          </a:p>
        </p:txBody>
      </p:sp>
      <p:sp>
        <p:nvSpPr>
          <p:cNvPr id="10" name="CuadroTexto 9">
            <a:extLst>
              <a:ext uri="{FF2B5EF4-FFF2-40B4-BE49-F238E27FC236}">
                <a16:creationId xmlns:a16="http://schemas.microsoft.com/office/drawing/2014/main" id="{62C37DAE-D120-6DEA-C4BC-784CAD439E4B}"/>
              </a:ext>
            </a:extLst>
          </p:cNvPr>
          <p:cNvSpPr txBox="1"/>
          <p:nvPr/>
        </p:nvSpPr>
        <p:spPr>
          <a:xfrm>
            <a:off x="347104" y="1554725"/>
            <a:ext cx="5431279" cy="307777"/>
          </a:xfrm>
          <a:prstGeom prst="rect">
            <a:avLst/>
          </a:prstGeom>
          <a:noFill/>
        </p:spPr>
        <p:txBody>
          <a:bodyPr wrap="square">
            <a:spAutoFit/>
          </a:bodyPr>
          <a:lstStyle/>
          <a:p>
            <a:r>
              <a:rPr lang="en-US" sz="1400" b="1" dirty="0">
                <a:solidFill>
                  <a:schemeClr val="tx2"/>
                </a:solidFill>
              </a:rPr>
              <a:t>replacing water with air at the same inlet temperature of 312 K</a:t>
            </a:r>
            <a:endParaRPr lang="es-CR" sz="1400" b="1" dirty="0">
              <a:solidFill>
                <a:schemeClr val="tx2"/>
              </a:solidFill>
            </a:endParaRPr>
          </a:p>
        </p:txBody>
      </p:sp>
      <p:sp>
        <p:nvSpPr>
          <p:cNvPr id="13" name="CuadroTexto 12">
            <a:extLst>
              <a:ext uri="{FF2B5EF4-FFF2-40B4-BE49-F238E27FC236}">
                <a16:creationId xmlns:a16="http://schemas.microsoft.com/office/drawing/2014/main" id="{B4B4BC6C-18C0-7DDC-CDEE-25D55F92BF2C}"/>
              </a:ext>
            </a:extLst>
          </p:cNvPr>
          <p:cNvSpPr txBox="1"/>
          <p:nvPr/>
        </p:nvSpPr>
        <p:spPr>
          <a:xfrm>
            <a:off x="5063762" y="5894797"/>
            <a:ext cx="4117556" cy="430887"/>
          </a:xfrm>
          <a:prstGeom prst="rect">
            <a:avLst/>
          </a:prstGeom>
          <a:noFill/>
        </p:spPr>
        <p:txBody>
          <a:bodyPr wrap="square">
            <a:spAutoFit/>
          </a:bodyPr>
          <a:lstStyle/>
          <a:p>
            <a:r>
              <a:rPr lang="en-US" sz="1100" i="1" dirty="0">
                <a:solidFill>
                  <a:schemeClr val="tx2"/>
                </a:solidFill>
              </a:rPr>
              <a:t>temperature (K) along the z axis of the first central tube (heat exchanger with 6 tubes for air-air heat transfer)</a:t>
            </a:r>
            <a:endParaRPr lang="es-CR" sz="1100" i="1" dirty="0">
              <a:solidFill>
                <a:schemeClr val="tx2"/>
              </a:solidFill>
            </a:endParaRPr>
          </a:p>
        </p:txBody>
      </p:sp>
      <p:sp>
        <p:nvSpPr>
          <p:cNvPr id="18" name="CuadroTexto 17">
            <a:extLst>
              <a:ext uri="{FF2B5EF4-FFF2-40B4-BE49-F238E27FC236}">
                <a16:creationId xmlns:a16="http://schemas.microsoft.com/office/drawing/2014/main" id="{9B9A955F-2CD6-C1EF-457F-62BBE106B96C}"/>
              </a:ext>
            </a:extLst>
          </p:cNvPr>
          <p:cNvSpPr txBox="1"/>
          <p:nvPr/>
        </p:nvSpPr>
        <p:spPr>
          <a:xfrm>
            <a:off x="6084242" y="4041935"/>
            <a:ext cx="2449518" cy="954107"/>
          </a:xfrm>
          <a:prstGeom prst="rect">
            <a:avLst/>
          </a:prstGeom>
          <a:noFill/>
        </p:spPr>
        <p:txBody>
          <a:bodyPr wrap="square">
            <a:spAutoFit/>
          </a:bodyPr>
          <a:lstStyle/>
          <a:p>
            <a:r>
              <a:rPr lang="en-US" sz="1400" b="1" dirty="0">
                <a:solidFill>
                  <a:schemeClr val="tx2"/>
                </a:solidFill>
              </a:rPr>
              <a:t>air temperature along the axis of the first central tube  decreases  until the asymptotic value of 300 K</a:t>
            </a:r>
            <a:endParaRPr lang="es-CR" sz="1400" b="1" dirty="0">
              <a:solidFill>
                <a:schemeClr val="tx2"/>
              </a:solidFill>
            </a:endParaRPr>
          </a:p>
        </p:txBody>
      </p:sp>
      <p:cxnSp>
        <p:nvCxnSpPr>
          <p:cNvPr id="20" name="Conector recto 19">
            <a:extLst>
              <a:ext uri="{FF2B5EF4-FFF2-40B4-BE49-F238E27FC236}">
                <a16:creationId xmlns:a16="http://schemas.microsoft.com/office/drawing/2014/main" id="{AD9EB9C7-2CF8-48DA-DE6C-EF097B4790CE}"/>
              </a:ext>
            </a:extLst>
          </p:cNvPr>
          <p:cNvCxnSpPr>
            <a:cxnSpLocks/>
          </p:cNvCxnSpPr>
          <p:nvPr/>
        </p:nvCxnSpPr>
        <p:spPr>
          <a:xfrm flipV="1">
            <a:off x="1987403" y="3212976"/>
            <a:ext cx="0" cy="2016224"/>
          </a:xfrm>
          <a:prstGeom prst="line">
            <a:avLst/>
          </a:prstGeom>
          <a:ln w="254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4" name="Line 8">
            <a:extLst>
              <a:ext uri="{FF2B5EF4-FFF2-40B4-BE49-F238E27FC236}">
                <a16:creationId xmlns:a16="http://schemas.microsoft.com/office/drawing/2014/main" id="{69ECA769-1C75-EEA9-87AC-ACD0084D885B}"/>
              </a:ext>
            </a:extLst>
          </p:cNvPr>
          <p:cNvSpPr>
            <a:spLocks noChangeShapeType="1"/>
          </p:cNvSpPr>
          <p:nvPr/>
        </p:nvSpPr>
        <p:spPr bwMode="auto">
          <a:xfrm flipH="1" flipV="1">
            <a:off x="2016112" y="4735292"/>
            <a:ext cx="3047647" cy="1238296"/>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8">
            <a:extLst>
              <a:ext uri="{FF2B5EF4-FFF2-40B4-BE49-F238E27FC236}">
                <a16:creationId xmlns:a16="http://schemas.microsoft.com/office/drawing/2014/main" id="{135BCCE8-0F4D-649A-3D85-0105E6643F96}"/>
              </a:ext>
            </a:extLst>
          </p:cNvPr>
          <p:cNvSpPr>
            <a:spLocks noChangeShapeType="1"/>
          </p:cNvSpPr>
          <p:nvPr/>
        </p:nvSpPr>
        <p:spPr bwMode="auto">
          <a:xfrm>
            <a:off x="7079870" y="4952532"/>
            <a:ext cx="119685" cy="518773"/>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6" name="Imagen 25" descr="Un letrero de color negro&#10;&#10;Descripción generada automáticamente con confianza baja">
            <a:extLst>
              <a:ext uri="{FF2B5EF4-FFF2-40B4-BE49-F238E27FC236}">
                <a16:creationId xmlns:a16="http://schemas.microsoft.com/office/drawing/2014/main" id="{65961F57-E18E-5345-5BF6-268E330C4B3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47397" y="1377580"/>
            <a:ext cx="4678690" cy="2520701"/>
          </a:xfrm>
          <a:prstGeom prst="rect">
            <a:avLst/>
          </a:prstGeom>
        </p:spPr>
      </p:pic>
      <p:sp>
        <p:nvSpPr>
          <p:cNvPr id="27" name="Text Box 6">
            <a:extLst>
              <a:ext uri="{FF2B5EF4-FFF2-40B4-BE49-F238E27FC236}">
                <a16:creationId xmlns:a16="http://schemas.microsoft.com/office/drawing/2014/main" id="{72063050-DEC0-8E80-412A-F87427522F27}"/>
              </a:ext>
            </a:extLst>
          </p:cNvPr>
          <p:cNvSpPr txBox="1">
            <a:spLocks noChangeArrowheads="1"/>
          </p:cNvSpPr>
          <p:nvPr/>
        </p:nvSpPr>
        <p:spPr bwMode="auto">
          <a:xfrm>
            <a:off x="3501903" y="2200813"/>
            <a:ext cx="1250060"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cooling air flow</a:t>
            </a:r>
            <a:endParaRPr lang="en-GB" altLang="en-US" sz="1200" dirty="0">
              <a:solidFill>
                <a:srgbClr val="002060"/>
              </a:solidFill>
            </a:endParaRPr>
          </a:p>
        </p:txBody>
      </p:sp>
      <p:sp>
        <p:nvSpPr>
          <p:cNvPr id="28" name="Text Box 6">
            <a:extLst>
              <a:ext uri="{FF2B5EF4-FFF2-40B4-BE49-F238E27FC236}">
                <a16:creationId xmlns:a16="http://schemas.microsoft.com/office/drawing/2014/main" id="{37CEB772-3688-1585-73C3-895A7B989772}"/>
              </a:ext>
            </a:extLst>
          </p:cNvPr>
          <p:cNvSpPr txBox="1">
            <a:spLocks noChangeArrowheads="1"/>
          </p:cNvSpPr>
          <p:nvPr/>
        </p:nvSpPr>
        <p:spPr bwMode="auto">
          <a:xfrm>
            <a:off x="7309001" y="3155660"/>
            <a:ext cx="1147753"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hot air flow</a:t>
            </a:r>
            <a:endParaRPr lang="en-GB" altLang="en-US" sz="1200" dirty="0">
              <a:solidFill>
                <a:srgbClr val="002060"/>
              </a:solidFill>
            </a:endParaRPr>
          </a:p>
        </p:txBody>
      </p:sp>
      <p:sp>
        <p:nvSpPr>
          <p:cNvPr id="29" name="Line 8">
            <a:extLst>
              <a:ext uri="{FF2B5EF4-FFF2-40B4-BE49-F238E27FC236}">
                <a16:creationId xmlns:a16="http://schemas.microsoft.com/office/drawing/2014/main" id="{135AE382-6F74-1440-02A7-7414D4F31CB0}"/>
              </a:ext>
            </a:extLst>
          </p:cNvPr>
          <p:cNvSpPr>
            <a:spLocks noChangeShapeType="1"/>
          </p:cNvSpPr>
          <p:nvPr/>
        </p:nvSpPr>
        <p:spPr bwMode="auto">
          <a:xfrm flipH="1" flipV="1">
            <a:off x="6888970" y="2733026"/>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Line 8">
            <a:extLst>
              <a:ext uri="{FF2B5EF4-FFF2-40B4-BE49-F238E27FC236}">
                <a16:creationId xmlns:a16="http://schemas.microsoft.com/office/drawing/2014/main" id="{5A7D456C-FB88-19E6-DC15-2C97117D064A}"/>
              </a:ext>
            </a:extLst>
          </p:cNvPr>
          <p:cNvSpPr>
            <a:spLocks noChangeShapeType="1"/>
          </p:cNvSpPr>
          <p:nvPr/>
        </p:nvSpPr>
        <p:spPr bwMode="auto">
          <a:xfrm flipH="1" flipV="1">
            <a:off x="7309001" y="2676880"/>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Line 8">
            <a:extLst>
              <a:ext uri="{FF2B5EF4-FFF2-40B4-BE49-F238E27FC236}">
                <a16:creationId xmlns:a16="http://schemas.microsoft.com/office/drawing/2014/main" id="{EC1BFA1C-1F1D-6DE7-A692-E8905FB43C81}"/>
              </a:ext>
            </a:extLst>
          </p:cNvPr>
          <p:cNvSpPr>
            <a:spLocks noChangeShapeType="1"/>
          </p:cNvSpPr>
          <p:nvPr/>
        </p:nvSpPr>
        <p:spPr bwMode="auto">
          <a:xfrm flipH="1" flipV="1">
            <a:off x="5775307" y="1766003"/>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Line 8">
            <a:extLst>
              <a:ext uri="{FF2B5EF4-FFF2-40B4-BE49-F238E27FC236}">
                <a16:creationId xmlns:a16="http://schemas.microsoft.com/office/drawing/2014/main" id="{3AA1CE12-377A-5FBF-1D8B-B368996295D7}"/>
              </a:ext>
            </a:extLst>
          </p:cNvPr>
          <p:cNvSpPr>
            <a:spLocks noChangeShapeType="1"/>
          </p:cNvSpPr>
          <p:nvPr/>
        </p:nvSpPr>
        <p:spPr bwMode="auto">
          <a:xfrm flipH="1" flipV="1">
            <a:off x="6046746" y="1722588"/>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Line 9">
            <a:extLst>
              <a:ext uri="{FF2B5EF4-FFF2-40B4-BE49-F238E27FC236}">
                <a16:creationId xmlns:a16="http://schemas.microsoft.com/office/drawing/2014/main" id="{0A8B11A1-7F5A-6106-3E58-AF3B27E2F1C5}"/>
              </a:ext>
            </a:extLst>
          </p:cNvPr>
          <p:cNvSpPr>
            <a:spLocks noChangeShapeType="1"/>
          </p:cNvSpPr>
          <p:nvPr/>
        </p:nvSpPr>
        <p:spPr bwMode="auto">
          <a:xfrm flipV="1">
            <a:off x="4320081" y="2689090"/>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 name="Line 9">
            <a:extLst>
              <a:ext uri="{FF2B5EF4-FFF2-40B4-BE49-F238E27FC236}">
                <a16:creationId xmlns:a16="http://schemas.microsoft.com/office/drawing/2014/main" id="{2F337654-9F2E-A44F-8B18-FBFF6F972A0D}"/>
              </a:ext>
            </a:extLst>
          </p:cNvPr>
          <p:cNvSpPr>
            <a:spLocks noChangeShapeType="1"/>
          </p:cNvSpPr>
          <p:nvPr/>
        </p:nvSpPr>
        <p:spPr bwMode="auto">
          <a:xfrm flipV="1">
            <a:off x="8576156" y="1917424"/>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406193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12</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95536" y="1087016"/>
            <a:ext cx="8112726"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Numerical results of temperature</a:t>
            </a:r>
            <a:endParaRPr lang="en-US" altLang="en-US" sz="2400" dirty="0">
              <a:solidFill>
                <a:schemeClr val="tx2"/>
              </a:solidFill>
            </a:endParaRPr>
          </a:p>
        </p:txBody>
      </p:sp>
      <p:sp>
        <p:nvSpPr>
          <p:cNvPr id="2" name="Segnaposto piè di pagina 3">
            <a:extLst>
              <a:ext uri="{FF2B5EF4-FFF2-40B4-BE49-F238E27FC236}">
                <a16:creationId xmlns:a16="http://schemas.microsoft.com/office/drawing/2014/main" id="{20E0CF58-1C01-8D77-82A9-39C5E4C6E89E}"/>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3" name="Segnaposto data 2">
            <a:extLst>
              <a:ext uri="{FF2B5EF4-FFF2-40B4-BE49-F238E27FC236}">
                <a16:creationId xmlns:a16="http://schemas.microsoft.com/office/drawing/2014/main" id="{7F1FCF37-C18A-7F84-51F8-5F9A52EBAB15}"/>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7" name="Imagen 6" descr="Gráfico&#10;&#10;Descripción generada automáticamente">
            <a:extLst>
              <a:ext uri="{FF2B5EF4-FFF2-40B4-BE49-F238E27FC236}">
                <a16:creationId xmlns:a16="http://schemas.microsoft.com/office/drawing/2014/main" id="{B86B03F2-496A-8B49-1B8D-EE8A0C1B09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21" y="1762032"/>
            <a:ext cx="4004018" cy="2156010"/>
          </a:xfrm>
          <a:prstGeom prst="rect">
            <a:avLst/>
          </a:prstGeom>
        </p:spPr>
      </p:pic>
      <p:pic>
        <p:nvPicPr>
          <p:cNvPr id="10" name="Imagen 9" descr="Imagen que contiene Diagrama&#10;&#10;Descripción generada automáticamente">
            <a:extLst>
              <a:ext uri="{FF2B5EF4-FFF2-40B4-BE49-F238E27FC236}">
                <a16:creationId xmlns:a16="http://schemas.microsoft.com/office/drawing/2014/main" id="{BE5DCE30-323F-1138-1079-5A6ECBCFDF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41409" y="3578747"/>
            <a:ext cx="4210821" cy="2268631"/>
          </a:xfrm>
          <a:prstGeom prst="rect">
            <a:avLst/>
          </a:prstGeom>
        </p:spPr>
      </p:pic>
      <p:pic>
        <p:nvPicPr>
          <p:cNvPr id="12" name="Imagen 11" descr="Imagen que contiene Histograma&#10;&#10;Descripción generada automáticamente">
            <a:extLst>
              <a:ext uri="{FF2B5EF4-FFF2-40B4-BE49-F238E27FC236}">
                <a16:creationId xmlns:a16="http://schemas.microsoft.com/office/drawing/2014/main" id="{6D376EC9-F301-7B89-0BF7-DF3CCF241D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4754" y="4301420"/>
            <a:ext cx="3742952" cy="2016561"/>
          </a:xfrm>
          <a:prstGeom prst="rect">
            <a:avLst/>
          </a:prstGeom>
        </p:spPr>
      </p:pic>
      <p:sp>
        <p:nvSpPr>
          <p:cNvPr id="13" name="Line 8">
            <a:extLst>
              <a:ext uri="{FF2B5EF4-FFF2-40B4-BE49-F238E27FC236}">
                <a16:creationId xmlns:a16="http://schemas.microsoft.com/office/drawing/2014/main" id="{1E273AF4-23D0-5EC9-AF47-C519682DFC19}"/>
              </a:ext>
            </a:extLst>
          </p:cNvPr>
          <p:cNvSpPr>
            <a:spLocks noChangeShapeType="1"/>
          </p:cNvSpPr>
          <p:nvPr/>
        </p:nvSpPr>
        <p:spPr bwMode="auto">
          <a:xfrm flipV="1">
            <a:off x="2200896" y="4868838"/>
            <a:ext cx="3610637" cy="360361"/>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14" name="Conector recto 13">
            <a:extLst>
              <a:ext uri="{FF2B5EF4-FFF2-40B4-BE49-F238E27FC236}">
                <a16:creationId xmlns:a16="http://schemas.microsoft.com/office/drawing/2014/main" id="{CEE06632-0D94-3D1A-DCA1-3D04ADEAAA46}"/>
              </a:ext>
            </a:extLst>
          </p:cNvPr>
          <p:cNvCxnSpPr>
            <a:cxnSpLocks/>
          </p:cNvCxnSpPr>
          <p:nvPr/>
        </p:nvCxnSpPr>
        <p:spPr>
          <a:xfrm>
            <a:off x="747474" y="5229200"/>
            <a:ext cx="2366154" cy="0"/>
          </a:xfrm>
          <a:prstGeom prst="line">
            <a:avLst/>
          </a:prstGeom>
          <a:ln w="2540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21DBF8E9-18FA-6CC9-5BFF-5A790BD5EA16}"/>
              </a:ext>
            </a:extLst>
          </p:cNvPr>
          <p:cNvCxnSpPr>
            <a:cxnSpLocks/>
          </p:cNvCxnSpPr>
          <p:nvPr/>
        </p:nvCxnSpPr>
        <p:spPr>
          <a:xfrm>
            <a:off x="1660204" y="4653136"/>
            <a:ext cx="540693" cy="0"/>
          </a:xfrm>
          <a:prstGeom prst="line">
            <a:avLst/>
          </a:prstGeom>
          <a:ln w="254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9" name="Line 8">
            <a:extLst>
              <a:ext uri="{FF2B5EF4-FFF2-40B4-BE49-F238E27FC236}">
                <a16:creationId xmlns:a16="http://schemas.microsoft.com/office/drawing/2014/main" id="{AF81A216-26EB-7686-FBD5-64E66DB74442}"/>
              </a:ext>
            </a:extLst>
          </p:cNvPr>
          <p:cNvSpPr>
            <a:spLocks noChangeShapeType="1"/>
          </p:cNvSpPr>
          <p:nvPr/>
        </p:nvSpPr>
        <p:spPr bwMode="auto">
          <a:xfrm flipH="1" flipV="1">
            <a:off x="971600" y="3564356"/>
            <a:ext cx="772972" cy="1009715"/>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CuadroTexto 19">
            <a:extLst>
              <a:ext uri="{FF2B5EF4-FFF2-40B4-BE49-F238E27FC236}">
                <a16:creationId xmlns:a16="http://schemas.microsoft.com/office/drawing/2014/main" id="{0C17500E-2557-F51D-2F35-FCFF88F87037}"/>
              </a:ext>
            </a:extLst>
          </p:cNvPr>
          <p:cNvSpPr txBox="1"/>
          <p:nvPr/>
        </p:nvSpPr>
        <p:spPr>
          <a:xfrm>
            <a:off x="636984" y="1585095"/>
            <a:ext cx="6163816" cy="307777"/>
          </a:xfrm>
          <a:prstGeom prst="rect">
            <a:avLst/>
          </a:prstGeom>
          <a:noFill/>
        </p:spPr>
        <p:txBody>
          <a:bodyPr wrap="square">
            <a:spAutoFit/>
          </a:bodyPr>
          <a:lstStyle/>
          <a:p>
            <a:r>
              <a:rPr lang="en-US" sz="1400" b="1" dirty="0">
                <a:solidFill>
                  <a:schemeClr val="tx2"/>
                </a:solidFill>
              </a:rPr>
              <a:t>replacing water with air at the same inlet temperature of 312 K</a:t>
            </a:r>
            <a:endParaRPr lang="es-CR" sz="1400" b="1" dirty="0">
              <a:solidFill>
                <a:schemeClr val="tx2"/>
              </a:solidFill>
            </a:endParaRPr>
          </a:p>
        </p:txBody>
      </p:sp>
      <p:pic>
        <p:nvPicPr>
          <p:cNvPr id="22" name="Imagen 21" descr="Un letrero de color negro&#10;&#10;Descripción generada automáticamente con confianza baja">
            <a:extLst>
              <a:ext uri="{FF2B5EF4-FFF2-40B4-BE49-F238E27FC236}">
                <a16:creationId xmlns:a16="http://schemas.microsoft.com/office/drawing/2014/main" id="{8E9606F4-8606-C497-CD47-D5B308E8501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47397" y="1377580"/>
            <a:ext cx="4678690" cy="2520701"/>
          </a:xfrm>
          <a:prstGeom prst="rect">
            <a:avLst/>
          </a:prstGeom>
        </p:spPr>
      </p:pic>
      <p:sp>
        <p:nvSpPr>
          <p:cNvPr id="23" name="Line 8">
            <a:extLst>
              <a:ext uri="{FF2B5EF4-FFF2-40B4-BE49-F238E27FC236}">
                <a16:creationId xmlns:a16="http://schemas.microsoft.com/office/drawing/2014/main" id="{97289631-0547-13CF-C4A1-ADD6F9C74659}"/>
              </a:ext>
            </a:extLst>
          </p:cNvPr>
          <p:cNvSpPr>
            <a:spLocks noChangeShapeType="1"/>
          </p:cNvSpPr>
          <p:nvPr/>
        </p:nvSpPr>
        <p:spPr bwMode="auto">
          <a:xfrm flipH="1" flipV="1">
            <a:off x="5811534" y="1775709"/>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Line 8">
            <a:extLst>
              <a:ext uri="{FF2B5EF4-FFF2-40B4-BE49-F238E27FC236}">
                <a16:creationId xmlns:a16="http://schemas.microsoft.com/office/drawing/2014/main" id="{F04EA97E-3487-80B6-FE05-F73E506040AA}"/>
              </a:ext>
            </a:extLst>
          </p:cNvPr>
          <p:cNvSpPr>
            <a:spLocks noChangeShapeType="1"/>
          </p:cNvSpPr>
          <p:nvPr/>
        </p:nvSpPr>
        <p:spPr bwMode="auto">
          <a:xfrm flipH="1" flipV="1">
            <a:off x="6067575" y="1719405"/>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8">
            <a:extLst>
              <a:ext uri="{FF2B5EF4-FFF2-40B4-BE49-F238E27FC236}">
                <a16:creationId xmlns:a16="http://schemas.microsoft.com/office/drawing/2014/main" id="{9625711F-7350-CF1D-8BB4-645D1ECE7D30}"/>
              </a:ext>
            </a:extLst>
          </p:cNvPr>
          <p:cNvSpPr>
            <a:spLocks noChangeShapeType="1"/>
          </p:cNvSpPr>
          <p:nvPr/>
        </p:nvSpPr>
        <p:spPr bwMode="auto">
          <a:xfrm flipH="1" flipV="1">
            <a:off x="6888970" y="2733026"/>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8">
            <a:extLst>
              <a:ext uri="{FF2B5EF4-FFF2-40B4-BE49-F238E27FC236}">
                <a16:creationId xmlns:a16="http://schemas.microsoft.com/office/drawing/2014/main" id="{8B49C5C9-F564-DEE0-FCCB-7F4B4B289486}"/>
              </a:ext>
            </a:extLst>
          </p:cNvPr>
          <p:cNvSpPr>
            <a:spLocks noChangeShapeType="1"/>
          </p:cNvSpPr>
          <p:nvPr/>
        </p:nvSpPr>
        <p:spPr bwMode="auto">
          <a:xfrm flipH="1" flipV="1">
            <a:off x="7309001" y="2676880"/>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9">
            <a:extLst>
              <a:ext uri="{FF2B5EF4-FFF2-40B4-BE49-F238E27FC236}">
                <a16:creationId xmlns:a16="http://schemas.microsoft.com/office/drawing/2014/main" id="{6598B0AA-A7FE-00C7-FE28-E744E581365F}"/>
              </a:ext>
            </a:extLst>
          </p:cNvPr>
          <p:cNvSpPr>
            <a:spLocks noChangeShapeType="1"/>
          </p:cNvSpPr>
          <p:nvPr/>
        </p:nvSpPr>
        <p:spPr bwMode="auto">
          <a:xfrm flipV="1">
            <a:off x="4320081" y="2689090"/>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 name="Line 9">
            <a:extLst>
              <a:ext uri="{FF2B5EF4-FFF2-40B4-BE49-F238E27FC236}">
                <a16:creationId xmlns:a16="http://schemas.microsoft.com/office/drawing/2014/main" id="{8F413255-3F03-3C36-A7F3-7EC9251EE5B0}"/>
              </a:ext>
            </a:extLst>
          </p:cNvPr>
          <p:cNvSpPr>
            <a:spLocks noChangeShapeType="1"/>
          </p:cNvSpPr>
          <p:nvPr/>
        </p:nvSpPr>
        <p:spPr bwMode="auto">
          <a:xfrm flipV="1">
            <a:off x="8576156" y="1917424"/>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 name="Text Box 6">
            <a:extLst>
              <a:ext uri="{FF2B5EF4-FFF2-40B4-BE49-F238E27FC236}">
                <a16:creationId xmlns:a16="http://schemas.microsoft.com/office/drawing/2014/main" id="{BA2B27AC-A41A-ED5D-B615-CE32639280D9}"/>
              </a:ext>
            </a:extLst>
          </p:cNvPr>
          <p:cNvSpPr txBox="1">
            <a:spLocks noChangeArrowheads="1"/>
          </p:cNvSpPr>
          <p:nvPr/>
        </p:nvSpPr>
        <p:spPr bwMode="auto">
          <a:xfrm>
            <a:off x="4284119" y="2891842"/>
            <a:ext cx="1250060"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cooling air flow</a:t>
            </a:r>
            <a:endParaRPr lang="en-GB" altLang="en-US" sz="1200" dirty="0">
              <a:solidFill>
                <a:srgbClr val="002060"/>
              </a:solidFill>
            </a:endParaRPr>
          </a:p>
        </p:txBody>
      </p:sp>
      <p:sp>
        <p:nvSpPr>
          <p:cNvPr id="30" name="Text Box 6">
            <a:extLst>
              <a:ext uri="{FF2B5EF4-FFF2-40B4-BE49-F238E27FC236}">
                <a16:creationId xmlns:a16="http://schemas.microsoft.com/office/drawing/2014/main" id="{81A9BCB7-FFC4-8FF6-0C5F-5802F7584131}"/>
              </a:ext>
            </a:extLst>
          </p:cNvPr>
          <p:cNvSpPr txBox="1">
            <a:spLocks noChangeArrowheads="1"/>
          </p:cNvSpPr>
          <p:nvPr/>
        </p:nvSpPr>
        <p:spPr bwMode="auto">
          <a:xfrm>
            <a:off x="7309001" y="3155660"/>
            <a:ext cx="1147753"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hot air flow</a:t>
            </a:r>
            <a:endParaRPr lang="en-GB" altLang="en-US" sz="1200" dirty="0">
              <a:solidFill>
                <a:srgbClr val="002060"/>
              </a:solidFill>
            </a:endParaRPr>
          </a:p>
        </p:txBody>
      </p:sp>
      <p:sp>
        <p:nvSpPr>
          <p:cNvPr id="31" name="CuadroTexto 30">
            <a:extLst>
              <a:ext uri="{FF2B5EF4-FFF2-40B4-BE49-F238E27FC236}">
                <a16:creationId xmlns:a16="http://schemas.microsoft.com/office/drawing/2014/main" id="{7D7757D6-89D9-1607-083F-BA99DA2EA81B}"/>
              </a:ext>
            </a:extLst>
          </p:cNvPr>
          <p:cNvSpPr txBox="1"/>
          <p:nvPr/>
        </p:nvSpPr>
        <p:spPr>
          <a:xfrm>
            <a:off x="790451" y="2305152"/>
            <a:ext cx="2323177" cy="954107"/>
          </a:xfrm>
          <a:prstGeom prst="rect">
            <a:avLst/>
          </a:prstGeom>
          <a:noFill/>
        </p:spPr>
        <p:txBody>
          <a:bodyPr wrap="square">
            <a:spAutoFit/>
          </a:bodyPr>
          <a:lstStyle/>
          <a:p>
            <a:r>
              <a:rPr lang="en-US" sz="1400" b="1" dirty="0">
                <a:solidFill>
                  <a:schemeClr val="tx2"/>
                </a:solidFill>
              </a:rPr>
              <a:t>along the two central tubes, the hot air temperature decreases at outlets until </a:t>
            </a:r>
          </a:p>
          <a:p>
            <a:r>
              <a:rPr lang="en-US" sz="1400" b="1" dirty="0">
                <a:solidFill>
                  <a:schemeClr val="tx2"/>
                </a:solidFill>
              </a:rPr>
              <a:t>300 K, approximately</a:t>
            </a:r>
            <a:endParaRPr lang="es-CR" sz="1400" b="1" dirty="0">
              <a:solidFill>
                <a:schemeClr val="tx2"/>
              </a:solidFill>
            </a:endParaRPr>
          </a:p>
        </p:txBody>
      </p:sp>
      <p:sp>
        <p:nvSpPr>
          <p:cNvPr id="32" name="Line 8">
            <a:extLst>
              <a:ext uri="{FF2B5EF4-FFF2-40B4-BE49-F238E27FC236}">
                <a16:creationId xmlns:a16="http://schemas.microsoft.com/office/drawing/2014/main" id="{FD9CCCAB-5B89-B07A-B71E-987DD7B6B5E1}"/>
              </a:ext>
            </a:extLst>
          </p:cNvPr>
          <p:cNvSpPr>
            <a:spLocks noChangeShapeType="1"/>
          </p:cNvSpPr>
          <p:nvPr/>
        </p:nvSpPr>
        <p:spPr bwMode="auto">
          <a:xfrm flipV="1">
            <a:off x="2076230" y="2086512"/>
            <a:ext cx="1568784" cy="2499040"/>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CuadroTexto 33">
            <a:extLst>
              <a:ext uri="{FF2B5EF4-FFF2-40B4-BE49-F238E27FC236}">
                <a16:creationId xmlns:a16="http://schemas.microsoft.com/office/drawing/2014/main" id="{BC9D2D52-50F1-3EAE-3503-1F1387D617F6}"/>
              </a:ext>
            </a:extLst>
          </p:cNvPr>
          <p:cNvSpPr txBox="1"/>
          <p:nvPr/>
        </p:nvSpPr>
        <p:spPr>
          <a:xfrm>
            <a:off x="4475178" y="5919866"/>
            <a:ext cx="4678690" cy="738664"/>
          </a:xfrm>
          <a:prstGeom prst="rect">
            <a:avLst/>
          </a:prstGeom>
          <a:noFill/>
        </p:spPr>
        <p:txBody>
          <a:bodyPr wrap="square">
            <a:spAutoFit/>
          </a:bodyPr>
          <a:lstStyle/>
          <a:p>
            <a:r>
              <a:rPr lang="en-US" sz="1400" b="1" dirty="0">
                <a:solidFill>
                  <a:schemeClr val="tx2"/>
                </a:solidFill>
              </a:rPr>
              <a:t>cold air temperature increase of 1 ℃ approximately, a much lesser value than 11 ℃ , as computed before for the heat exchanger with water as hot fluid</a:t>
            </a:r>
            <a:endParaRPr lang="es-CR" sz="1400" b="1" dirty="0">
              <a:solidFill>
                <a:schemeClr val="tx2"/>
              </a:solidFill>
            </a:endParaRPr>
          </a:p>
        </p:txBody>
      </p:sp>
    </p:spTree>
    <p:extLst>
      <p:ext uri="{BB962C8B-B14F-4D97-AF65-F5344CB8AC3E}">
        <p14:creationId xmlns:p14="http://schemas.microsoft.com/office/powerpoint/2010/main" val="1222729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13</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89790" y="1024256"/>
            <a:ext cx="8112726"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Numerical results of temperature</a:t>
            </a:r>
            <a:endParaRPr lang="en-US" altLang="en-US" sz="2400" dirty="0">
              <a:solidFill>
                <a:schemeClr val="tx2"/>
              </a:solidFill>
            </a:endParaRPr>
          </a:p>
        </p:txBody>
      </p:sp>
      <p:sp>
        <p:nvSpPr>
          <p:cNvPr id="2" name="Segnaposto piè di pagina 3">
            <a:extLst>
              <a:ext uri="{FF2B5EF4-FFF2-40B4-BE49-F238E27FC236}">
                <a16:creationId xmlns:a16="http://schemas.microsoft.com/office/drawing/2014/main" id="{20E0CF58-1C01-8D77-82A9-39C5E4C6E89E}"/>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3" name="Segnaposto data 2">
            <a:extLst>
              <a:ext uri="{FF2B5EF4-FFF2-40B4-BE49-F238E27FC236}">
                <a16:creationId xmlns:a16="http://schemas.microsoft.com/office/drawing/2014/main" id="{7F1FCF37-C18A-7F84-51F8-5F9A52EBAB15}"/>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10" name="Imagen 9" descr="Imagen que contiene oscuro, tabla, iluminado, frente&#10;&#10;Descripción generada automáticamente">
            <a:extLst>
              <a:ext uri="{FF2B5EF4-FFF2-40B4-BE49-F238E27FC236}">
                <a16:creationId xmlns:a16="http://schemas.microsoft.com/office/drawing/2014/main" id="{8CE737ED-FB8A-3DC3-4AB2-838341E6A7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1732" y="2781974"/>
            <a:ext cx="4212262" cy="2266990"/>
          </a:xfrm>
          <a:prstGeom prst="rect">
            <a:avLst/>
          </a:prstGeom>
        </p:spPr>
      </p:pic>
      <p:pic>
        <p:nvPicPr>
          <p:cNvPr id="14" name="Imagen 13" descr="Diagrama&#10;&#10;Descripción generada automáticamente con confianza media">
            <a:extLst>
              <a:ext uri="{FF2B5EF4-FFF2-40B4-BE49-F238E27FC236}">
                <a16:creationId xmlns:a16="http://schemas.microsoft.com/office/drawing/2014/main" id="{187A7D1F-EE0B-476C-1A3B-793E97EE8B4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54014" y="3708281"/>
            <a:ext cx="4210821" cy="2268631"/>
          </a:xfrm>
          <a:prstGeom prst="rect">
            <a:avLst/>
          </a:prstGeom>
        </p:spPr>
      </p:pic>
      <p:sp>
        <p:nvSpPr>
          <p:cNvPr id="7" name="CuadroTexto 6">
            <a:extLst>
              <a:ext uri="{FF2B5EF4-FFF2-40B4-BE49-F238E27FC236}">
                <a16:creationId xmlns:a16="http://schemas.microsoft.com/office/drawing/2014/main" id="{468E1AC7-0087-A81C-2840-345D160FACCA}"/>
              </a:ext>
            </a:extLst>
          </p:cNvPr>
          <p:cNvSpPr txBox="1"/>
          <p:nvPr/>
        </p:nvSpPr>
        <p:spPr>
          <a:xfrm>
            <a:off x="389790" y="1518071"/>
            <a:ext cx="6463710" cy="307777"/>
          </a:xfrm>
          <a:prstGeom prst="rect">
            <a:avLst/>
          </a:prstGeom>
          <a:noFill/>
        </p:spPr>
        <p:txBody>
          <a:bodyPr wrap="square">
            <a:spAutoFit/>
          </a:bodyPr>
          <a:lstStyle/>
          <a:p>
            <a:r>
              <a:rPr lang="en-US" sz="1400" b="1" dirty="0">
                <a:solidFill>
                  <a:schemeClr val="tx2"/>
                </a:solidFill>
              </a:rPr>
              <a:t>with three nude copper tubes for the water flow, without the open-cell foam</a:t>
            </a:r>
            <a:endParaRPr lang="es-CR" sz="1400" b="1" dirty="0">
              <a:solidFill>
                <a:schemeClr val="tx2"/>
              </a:solidFill>
            </a:endParaRPr>
          </a:p>
        </p:txBody>
      </p:sp>
      <p:sp>
        <p:nvSpPr>
          <p:cNvPr id="9" name="CuadroTexto 8">
            <a:extLst>
              <a:ext uri="{FF2B5EF4-FFF2-40B4-BE49-F238E27FC236}">
                <a16:creationId xmlns:a16="http://schemas.microsoft.com/office/drawing/2014/main" id="{EC86E35C-0C52-412D-665A-874ADCBDC7E4}"/>
              </a:ext>
            </a:extLst>
          </p:cNvPr>
          <p:cNvSpPr txBox="1"/>
          <p:nvPr/>
        </p:nvSpPr>
        <p:spPr>
          <a:xfrm>
            <a:off x="813929" y="5900906"/>
            <a:ext cx="7921840" cy="523220"/>
          </a:xfrm>
          <a:prstGeom prst="rect">
            <a:avLst/>
          </a:prstGeom>
          <a:noFill/>
        </p:spPr>
        <p:txBody>
          <a:bodyPr wrap="square">
            <a:spAutoFit/>
          </a:bodyPr>
          <a:lstStyle/>
          <a:p>
            <a:r>
              <a:rPr lang="en-US" sz="1400" b="1" dirty="0">
                <a:solidFill>
                  <a:schemeClr val="tx2"/>
                </a:solidFill>
              </a:rPr>
              <a:t>According to the computational results, the energy transfer of the exchanger was enhanced using a copper sponge (high porosity and large specific surface area) </a:t>
            </a:r>
            <a:endParaRPr lang="es-CR" sz="1400" b="1" dirty="0">
              <a:solidFill>
                <a:schemeClr val="tx2"/>
              </a:solidFill>
            </a:endParaRPr>
          </a:p>
        </p:txBody>
      </p:sp>
      <p:pic>
        <p:nvPicPr>
          <p:cNvPr id="12" name="Imagen 11" descr="Dibujo de una persona&#10;&#10;Descripción generada automáticamente con confianza baja">
            <a:extLst>
              <a:ext uri="{FF2B5EF4-FFF2-40B4-BE49-F238E27FC236}">
                <a16:creationId xmlns:a16="http://schemas.microsoft.com/office/drawing/2014/main" id="{1D8EDDF6-BF4E-A974-F1F9-8002430EE02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6098" y="1182331"/>
            <a:ext cx="4210821" cy="2268631"/>
          </a:xfrm>
          <a:prstGeom prst="rect">
            <a:avLst/>
          </a:prstGeom>
        </p:spPr>
      </p:pic>
      <p:pic>
        <p:nvPicPr>
          <p:cNvPr id="13" name="Picture 1">
            <a:extLst>
              <a:ext uri="{FF2B5EF4-FFF2-40B4-BE49-F238E27FC236}">
                <a16:creationId xmlns:a16="http://schemas.microsoft.com/office/drawing/2014/main" id="{2218EC3E-BCD3-FFF0-1EBF-3DE82FE2250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r="13071" b="22914"/>
          <a:stretch>
            <a:fillRect/>
          </a:stretch>
        </p:blipFill>
        <p:spPr bwMode="auto">
          <a:xfrm>
            <a:off x="7441843" y="1603130"/>
            <a:ext cx="1589758" cy="187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Line 8">
            <a:extLst>
              <a:ext uri="{FF2B5EF4-FFF2-40B4-BE49-F238E27FC236}">
                <a16:creationId xmlns:a16="http://schemas.microsoft.com/office/drawing/2014/main" id="{35FBB47E-5E04-7119-80CA-A7C282499D5A}"/>
              </a:ext>
            </a:extLst>
          </p:cNvPr>
          <p:cNvSpPr>
            <a:spLocks noChangeShapeType="1"/>
          </p:cNvSpPr>
          <p:nvPr/>
        </p:nvSpPr>
        <p:spPr bwMode="auto">
          <a:xfrm flipH="1" flipV="1">
            <a:off x="6084168" y="2199509"/>
            <a:ext cx="2418348" cy="677107"/>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CuadroTexto 16">
            <a:extLst>
              <a:ext uri="{FF2B5EF4-FFF2-40B4-BE49-F238E27FC236}">
                <a16:creationId xmlns:a16="http://schemas.microsoft.com/office/drawing/2014/main" id="{5D6A4951-6602-7948-9204-5D7E011D68F3}"/>
              </a:ext>
            </a:extLst>
          </p:cNvPr>
          <p:cNvSpPr txBox="1"/>
          <p:nvPr/>
        </p:nvSpPr>
        <p:spPr>
          <a:xfrm>
            <a:off x="5652120" y="3522970"/>
            <a:ext cx="3491880" cy="261610"/>
          </a:xfrm>
          <a:prstGeom prst="rect">
            <a:avLst/>
          </a:prstGeom>
          <a:noFill/>
        </p:spPr>
        <p:txBody>
          <a:bodyPr wrap="square">
            <a:spAutoFit/>
          </a:bodyPr>
          <a:lstStyle/>
          <a:p>
            <a:r>
              <a:rPr lang="en-US" altLang="en-US" sz="1100" b="1" dirty="0">
                <a:solidFill>
                  <a:srgbClr val="002060"/>
                </a:solidFill>
              </a:rPr>
              <a:t>nude copper tubes for the water flow, without foam </a:t>
            </a:r>
            <a:endParaRPr lang="es-CR" sz="1100" b="1" dirty="0">
              <a:solidFill>
                <a:srgbClr val="002060"/>
              </a:solidFill>
            </a:endParaRPr>
          </a:p>
        </p:txBody>
      </p:sp>
      <p:sp>
        <p:nvSpPr>
          <p:cNvPr id="18" name="Rectángulo 17">
            <a:extLst>
              <a:ext uri="{FF2B5EF4-FFF2-40B4-BE49-F238E27FC236}">
                <a16:creationId xmlns:a16="http://schemas.microsoft.com/office/drawing/2014/main" id="{66B21221-10F8-9C0E-9F72-EFD0F0F13615}"/>
              </a:ext>
            </a:extLst>
          </p:cNvPr>
          <p:cNvSpPr/>
          <p:nvPr/>
        </p:nvSpPr>
        <p:spPr>
          <a:xfrm>
            <a:off x="7441843" y="1459734"/>
            <a:ext cx="1589758" cy="103378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9" name="Text Box 6">
            <a:extLst>
              <a:ext uri="{FF2B5EF4-FFF2-40B4-BE49-F238E27FC236}">
                <a16:creationId xmlns:a16="http://schemas.microsoft.com/office/drawing/2014/main" id="{B0E2C45E-3A3D-91BE-4253-3A474D15D201}"/>
              </a:ext>
            </a:extLst>
          </p:cNvPr>
          <p:cNvSpPr txBox="1">
            <a:spLocks noChangeArrowheads="1"/>
          </p:cNvSpPr>
          <p:nvPr/>
        </p:nvSpPr>
        <p:spPr bwMode="auto">
          <a:xfrm>
            <a:off x="6076544" y="2657513"/>
            <a:ext cx="1147753"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hot water flow</a:t>
            </a:r>
            <a:endParaRPr lang="en-GB" altLang="en-US" sz="1200" dirty="0">
              <a:solidFill>
                <a:srgbClr val="002060"/>
              </a:solidFill>
            </a:endParaRPr>
          </a:p>
        </p:txBody>
      </p:sp>
      <p:sp>
        <p:nvSpPr>
          <p:cNvPr id="20" name="Text Box 6">
            <a:extLst>
              <a:ext uri="{FF2B5EF4-FFF2-40B4-BE49-F238E27FC236}">
                <a16:creationId xmlns:a16="http://schemas.microsoft.com/office/drawing/2014/main" id="{CE5981A7-D4F3-64A9-A818-8FAA11EB7E5B}"/>
              </a:ext>
            </a:extLst>
          </p:cNvPr>
          <p:cNvSpPr txBox="1">
            <a:spLocks noChangeArrowheads="1"/>
          </p:cNvSpPr>
          <p:nvPr/>
        </p:nvSpPr>
        <p:spPr bwMode="auto">
          <a:xfrm>
            <a:off x="2434803" y="2205633"/>
            <a:ext cx="1250060" cy="276999"/>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200" b="1" i="1" dirty="0">
                <a:solidFill>
                  <a:srgbClr val="002060"/>
                </a:solidFill>
              </a:rPr>
              <a:t>cooling air flow</a:t>
            </a:r>
            <a:endParaRPr lang="en-GB" altLang="en-US" sz="1200" dirty="0">
              <a:solidFill>
                <a:srgbClr val="002060"/>
              </a:solidFill>
            </a:endParaRPr>
          </a:p>
        </p:txBody>
      </p:sp>
      <p:sp>
        <p:nvSpPr>
          <p:cNvPr id="21" name="Line 9">
            <a:extLst>
              <a:ext uri="{FF2B5EF4-FFF2-40B4-BE49-F238E27FC236}">
                <a16:creationId xmlns:a16="http://schemas.microsoft.com/office/drawing/2014/main" id="{C9A66951-4BDB-8C5C-6BCF-12074BD7FB9D}"/>
              </a:ext>
            </a:extLst>
          </p:cNvPr>
          <p:cNvSpPr>
            <a:spLocks noChangeShapeType="1"/>
          </p:cNvSpPr>
          <p:nvPr/>
        </p:nvSpPr>
        <p:spPr bwMode="auto">
          <a:xfrm flipV="1">
            <a:off x="3395205" y="2639478"/>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2" name="Line 9">
            <a:extLst>
              <a:ext uri="{FF2B5EF4-FFF2-40B4-BE49-F238E27FC236}">
                <a16:creationId xmlns:a16="http://schemas.microsoft.com/office/drawing/2014/main" id="{8C21C927-3F75-5A60-2B90-3DC2A576904C}"/>
              </a:ext>
            </a:extLst>
          </p:cNvPr>
          <p:cNvSpPr>
            <a:spLocks noChangeShapeType="1"/>
          </p:cNvSpPr>
          <p:nvPr/>
        </p:nvSpPr>
        <p:spPr bwMode="auto">
          <a:xfrm flipV="1">
            <a:off x="7383730" y="1586296"/>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 name="Line 8">
            <a:extLst>
              <a:ext uri="{FF2B5EF4-FFF2-40B4-BE49-F238E27FC236}">
                <a16:creationId xmlns:a16="http://schemas.microsoft.com/office/drawing/2014/main" id="{336BD041-14BF-DCA4-1EDB-B1E454948BA4}"/>
              </a:ext>
            </a:extLst>
          </p:cNvPr>
          <p:cNvSpPr>
            <a:spLocks noChangeShapeType="1"/>
          </p:cNvSpPr>
          <p:nvPr/>
        </p:nvSpPr>
        <p:spPr bwMode="auto">
          <a:xfrm flipH="1" flipV="1">
            <a:off x="6101198" y="2311619"/>
            <a:ext cx="529085" cy="233784"/>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Line 8">
            <a:extLst>
              <a:ext uri="{FF2B5EF4-FFF2-40B4-BE49-F238E27FC236}">
                <a16:creationId xmlns:a16="http://schemas.microsoft.com/office/drawing/2014/main" id="{55C53923-87E4-BDDB-E2BF-A4540A5D7DAE}"/>
              </a:ext>
            </a:extLst>
          </p:cNvPr>
          <p:cNvSpPr>
            <a:spLocks noChangeShapeType="1"/>
          </p:cNvSpPr>
          <p:nvPr/>
        </p:nvSpPr>
        <p:spPr bwMode="auto">
          <a:xfrm flipH="1" flipV="1">
            <a:off x="4854014" y="1825847"/>
            <a:ext cx="289001" cy="127649"/>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5" name="Conector recto 24">
            <a:extLst>
              <a:ext uri="{FF2B5EF4-FFF2-40B4-BE49-F238E27FC236}">
                <a16:creationId xmlns:a16="http://schemas.microsoft.com/office/drawing/2014/main" id="{A544B905-B37B-3C63-475A-62AB487F260C}"/>
              </a:ext>
            </a:extLst>
          </p:cNvPr>
          <p:cNvCxnSpPr>
            <a:cxnSpLocks/>
          </p:cNvCxnSpPr>
          <p:nvPr/>
        </p:nvCxnSpPr>
        <p:spPr>
          <a:xfrm flipV="1">
            <a:off x="119530" y="3438758"/>
            <a:ext cx="3705781" cy="820748"/>
          </a:xfrm>
          <a:prstGeom prst="line">
            <a:avLst/>
          </a:prstGeom>
          <a:ln w="254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9" name="Line 8">
            <a:extLst>
              <a:ext uri="{FF2B5EF4-FFF2-40B4-BE49-F238E27FC236}">
                <a16:creationId xmlns:a16="http://schemas.microsoft.com/office/drawing/2014/main" id="{8FB9AC5E-BCBF-6DB7-3539-A62155A4B3C3}"/>
              </a:ext>
            </a:extLst>
          </p:cNvPr>
          <p:cNvSpPr>
            <a:spLocks noChangeShapeType="1"/>
          </p:cNvSpPr>
          <p:nvPr/>
        </p:nvSpPr>
        <p:spPr bwMode="auto">
          <a:xfrm>
            <a:off x="2651258" y="3708282"/>
            <a:ext cx="3491880" cy="1091452"/>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CuadroTexto 30">
            <a:extLst>
              <a:ext uri="{FF2B5EF4-FFF2-40B4-BE49-F238E27FC236}">
                <a16:creationId xmlns:a16="http://schemas.microsoft.com/office/drawing/2014/main" id="{19BB64CA-D471-98E3-EBF9-2545DD16346B}"/>
              </a:ext>
            </a:extLst>
          </p:cNvPr>
          <p:cNvSpPr txBox="1"/>
          <p:nvPr/>
        </p:nvSpPr>
        <p:spPr>
          <a:xfrm>
            <a:off x="148803" y="4984020"/>
            <a:ext cx="3271069" cy="523220"/>
          </a:xfrm>
          <a:prstGeom prst="rect">
            <a:avLst/>
          </a:prstGeom>
          <a:noFill/>
        </p:spPr>
        <p:txBody>
          <a:bodyPr wrap="square">
            <a:spAutoFit/>
          </a:bodyPr>
          <a:lstStyle/>
          <a:p>
            <a:pPr algn="just"/>
            <a:r>
              <a:rPr lang="en-US" sz="1400" b="1" dirty="0">
                <a:solidFill>
                  <a:schemeClr val="tx2"/>
                </a:solidFill>
              </a:rPr>
              <a:t>air temperature difference between the inlet and the outlet is approximately 3 ℃</a:t>
            </a:r>
            <a:endParaRPr lang="es-CR" sz="1400" b="1" dirty="0">
              <a:solidFill>
                <a:schemeClr val="tx2"/>
              </a:solidFill>
            </a:endParaRPr>
          </a:p>
        </p:txBody>
      </p:sp>
      <p:sp>
        <p:nvSpPr>
          <p:cNvPr id="32" name="Flecha: a la derecha 31">
            <a:extLst>
              <a:ext uri="{FF2B5EF4-FFF2-40B4-BE49-F238E27FC236}">
                <a16:creationId xmlns:a16="http://schemas.microsoft.com/office/drawing/2014/main" id="{3875ED86-7260-1544-7E26-FA485CB4A812}"/>
              </a:ext>
            </a:extLst>
          </p:cNvPr>
          <p:cNvSpPr/>
          <p:nvPr/>
        </p:nvSpPr>
        <p:spPr>
          <a:xfrm>
            <a:off x="433615" y="5976912"/>
            <a:ext cx="360040" cy="31847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Tree>
    <p:extLst>
      <p:ext uri="{BB962C8B-B14F-4D97-AF65-F5344CB8AC3E}">
        <p14:creationId xmlns:p14="http://schemas.microsoft.com/office/powerpoint/2010/main" val="713133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14</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636984" y="1087016"/>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Conclusions</a:t>
            </a:r>
            <a:endParaRPr lang="en-US" altLang="en-US" sz="2400" dirty="0">
              <a:solidFill>
                <a:schemeClr val="tx2"/>
              </a:solidFill>
            </a:endParaRPr>
          </a:p>
        </p:txBody>
      </p:sp>
      <p:sp>
        <p:nvSpPr>
          <p:cNvPr id="9" name="Text Box 75"/>
          <p:cNvSpPr txBox="1">
            <a:spLocks noChangeArrowheads="1"/>
          </p:cNvSpPr>
          <p:nvPr/>
        </p:nvSpPr>
        <p:spPr bwMode="auto">
          <a:xfrm>
            <a:off x="636984" y="1802971"/>
            <a:ext cx="8111480" cy="3293209"/>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a:buFont typeface="Arial" panose="020B0604020202020204" pitchFamily="34" charset="0"/>
              <a:buChar char="•"/>
            </a:pPr>
            <a:r>
              <a:rPr lang="en-US" sz="1600" dirty="0">
                <a:solidFill>
                  <a:srgbClr val="002060"/>
                </a:solidFill>
                <a:latin typeface="Calibri" panose="020F0502020204030204" pitchFamily="34" charset="0"/>
              </a:rPr>
              <a:t>It has been developed a computational model of the fluid flow and heat transfer in a 3D prototype of an open-cell foam heat exchanger. </a:t>
            </a:r>
          </a:p>
          <a:p>
            <a:pPr marL="285750" indent="-285750" algn="just">
              <a:buFont typeface="Arial" panose="020B0604020202020204" pitchFamily="34" charset="0"/>
              <a:buChar char="•"/>
            </a:pPr>
            <a:endParaRPr lang="en-US" sz="1600" dirty="0">
              <a:solidFill>
                <a:srgbClr val="002060"/>
              </a:solidFill>
              <a:latin typeface="Calibri" panose="020F0502020204030204" pitchFamily="34" charset="0"/>
            </a:endParaRPr>
          </a:p>
          <a:p>
            <a:pPr marL="285750" indent="-285750" algn="just">
              <a:buFont typeface="Arial" panose="020B0604020202020204" pitchFamily="34" charset="0"/>
              <a:buChar char="•"/>
            </a:pPr>
            <a:r>
              <a:rPr lang="en-US" sz="1600" dirty="0">
                <a:solidFill>
                  <a:srgbClr val="002060"/>
                </a:solidFill>
                <a:latin typeface="Calibri" panose="020F0502020204030204" pitchFamily="34" charset="0"/>
              </a:rPr>
              <a:t>The numerical findings of the simulations show that the energy transfer of the exchanger is enhanced owing to the copper sponge's high porosity and large specific surface area. </a:t>
            </a:r>
          </a:p>
          <a:p>
            <a:pPr marL="285750" indent="-285750" algn="just">
              <a:buFont typeface="Arial" panose="020B0604020202020204" pitchFamily="34" charset="0"/>
              <a:buChar char="•"/>
            </a:pPr>
            <a:endParaRPr lang="en-US" sz="1600" dirty="0">
              <a:solidFill>
                <a:srgbClr val="002060"/>
              </a:solidFill>
              <a:latin typeface="Calibri" panose="020F0502020204030204" pitchFamily="34" charset="0"/>
            </a:endParaRPr>
          </a:p>
          <a:p>
            <a:pPr marL="285750" indent="-285750" algn="just">
              <a:buFont typeface="Arial" panose="020B0604020202020204" pitchFamily="34" charset="0"/>
              <a:buChar char="•"/>
            </a:pPr>
            <a:r>
              <a:rPr lang="en-US" sz="1600" dirty="0">
                <a:solidFill>
                  <a:srgbClr val="002060"/>
                </a:solidFill>
                <a:latin typeface="Calibri" panose="020F0502020204030204" pitchFamily="34" charset="0"/>
              </a:rPr>
              <a:t>Despite of the improved heat transfer experimented by the cooling air, the reduction of the hot water temperature is low, also constrained by the short tube length, therefore requiring some improvements of the device (introduction of coils, narrow channels, etc.).  </a:t>
            </a:r>
          </a:p>
          <a:p>
            <a:pPr marL="285750" indent="-285750" algn="just">
              <a:buFont typeface="Arial" panose="020B0604020202020204" pitchFamily="34" charset="0"/>
              <a:buChar char="•"/>
            </a:pPr>
            <a:endParaRPr lang="en-US" sz="1600" dirty="0">
              <a:solidFill>
                <a:srgbClr val="002060"/>
              </a:solidFill>
              <a:latin typeface="Calibri" panose="020F0502020204030204" pitchFamily="34" charset="0"/>
            </a:endParaRPr>
          </a:p>
          <a:p>
            <a:pPr marL="285750" indent="-285750" algn="just">
              <a:buFont typeface="Arial" panose="020B0604020202020204" pitchFamily="34" charset="0"/>
              <a:buChar char="•"/>
            </a:pPr>
            <a:r>
              <a:rPr lang="en-US" sz="1600" dirty="0">
                <a:solidFill>
                  <a:srgbClr val="002060"/>
                </a:solidFill>
                <a:latin typeface="Calibri" panose="020F0502020204030204" pitchFamily="34" charset="0"/>
              </a:rPr>
              <a:t>The results, also confirmed by experimental work, show that the computational model developed with COMSOL Multiphysics® is effective for modelling the conjugate heat transfer process of this compact device. </a:t>
            </a:r>
            <a:endParaRPr lang="es-CR" sz="1600" dirty="0">
              <a:solidFill>
                <a:srgbClr val="002060"/>
              </a:solidFill>
              <a:latin typeface="Calibri" panose="020F0502020204030204" pitchFamily="34" charset="0"/>
            </a:endParaRPr>
          </a:p>
        </p:txBody>
      </p:sp>
      <p:sp>
        <p:nvSpPr>
          <p:cNvPr id="2" name="Segnaposto piè di pagina 3">
            <a:extLst>
              <a:ext uri="{FF2B5EF4-FFF2-40B4-BE49-F238E27FC236}">
                <a16:creationId xmlns:a16="http://schemas.microsoft.com/office/drawing/2014/main" id="{4753A8E6-88AB-E419-42D0-40BEF43EA5BD}"/>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3" name="Segnaposto data 2">
            <a:extLst>
              <a:ext uri="{FF2B5EF4-FFF2-40B4-BE49-F238E27FC236}">
                <a16:creationId xmlns:a16="http://schemas.microsoft.com/office/drawing/2014/main" id="{CC564CC4-CDE3-6E69-25C2-67D048BB39C3}"/>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Tree>
    <p:extLst>
      <p:ext uri="{BB962C8B-B14F-4D97-AF65-F5344CB8AC3E}">
        <p14:creationId xmlns:p14="http://schemas.microsoft.com/office/powerpoint/2010/main" val="2491063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15</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400000" y="1032847"/>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References</a:t>
            </a:r>
            <a:endParaRPr lang="en-US" altLang="en-US" sz="2400" dirty="0">
              <a:solidFill>
                <a:schemeClr val="tx2"/>
              </a:solidFill>
            </a:endParaRPr>
          </a:p>
        </p:txBody>
      </p:sp>
      <p:sp>
        <p:nvSpPr>
          <p:cNvPr id="3" name="Segnaposto piè di pagina 3">
            <a:extLst>
              <a:ext uri="{FF2B5EF4-FFF2-40B4-BE49-F238E27FC236}">
                <a16:creationId xmlns:a16="http://schemas.microsoft.com/office/drawing/2014/main" id="{2B345B0E-479D-9C61-C29E-67E1B899DB75}"/>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5" name="Segnaposto data 2">
            <a:extLst>
              <a:ext uri="{FF2B5EF4-FFF2-40B4-BE49-F238E27FC236}">
                <a16:creationId xmlns:a16="http://schemas.microsoft.com/office/drawing/2014/main" id="{7EE2A0C2-36EA-70E2-0140-F2085BDA4F69}"/>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
        <p:nvSpPr>
          <p:cNvPr id="10" name="CuadroTexto 9">
            <a:extLst>
              <a:ext uri="{FF2B5EF4-FFF2-40B4-BE49-F238E27FC236}">
                <a16:creationId xmlns:a16="http://schemas.microsoft.com/office/drawing/2014/main" id="{DC574915-E681-01DA-A33B-F819A5FD6419}"/>
              </a:ext>
            </a:extLst>
          </p:cNvPr>
          <p:cNvSpPr txBox="1"/>
          <p:nvPr/>
        </p:nvSpPr>
        <p:spPr>
          <a:xfrm>
            <a:off x="323528" y="1826716"/>
            <a:ext cx="8424936" cy="3435749"/>
          </a:xfrm>
          <a:prstGeom prst="rect">
            <a:avLst/>
          </a:prstGeom>
          <a:noFill/>
        </p:spPr>
        <p:txBody>
          <a:bodyPr wrap="square">
            <a:spAutoFit/>
          </a:bodyPr>
          <a:lstStyle/>
          <a:p>
            <a:pPr algn="just"/>
            <a:r>
              <a:rPr lang="en-US" sz="800" dirty="0">
                <a:solidFill>
                  <a:srgbClr val="002060"/>
                </a:solidFill>
                <a:effectLst/>
                <a:latin typeface="+mj-lt"/>
                <a:ea typeface="Times New Roman" panose="02020603050405020304" pitchFamily="18" charset="0"/>
              </a:rPr>
              <a:t>[1] F. Garcia-Moreno, "Commercial Applications of Metal Foams: Their Properties and Production", </a:t>
            </a:r>
            <a:r>
              <a:rPr lang="en-US" sz="800" i="1" dirty="0">
                <a:solidFill>
                  <a:srgbClr val="002060"/>
                </a:solidFill>
                <a:effectLst/>
                <a:latin typeface="+mj-lt"/>
                <a:ea typeface="Times New Roman" panose="02020603050405020304" pitchFamily="18" charset="0"/>
              </a:rPr>
              <a:t>Materials</a:t>
            </a:r>
            <a:r>
              <a:rPr lang="en-US" sz="800" dirty="0">
                <a:solidFill>
                  <a:srgbClr val="002060"/>
                </a:solidFill>
                <a:effectLst/>
                <a:latin typeface="+mj-lt"/>
                <a:ea typeface="Times New Roman" panose="02020603050405020304" pitchFamily="18" charset="0"/>
              </a:rPr>
              <a:t>, 9, 85; doi:10.3390/ma9020085, 2016.</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[2] T.J. Lu, H.A. Stone and M.F. Ashby, "Heat transfer in open-cell metal foams", </a:t>
            </a:r>
            <a:r>
              <a:rPr lang="en-US" sz="800" i="1" dirty="0">
                <a:solidFill>
                  <a:srgbClr val="002060"/>
                </a:solidFill>
                <a:effectLst/>
                <a:latin typeface="+mj-lt"/>
                <a:ea typeface="Times New Roman" panose="02020603050405020304" pitchFamily="18" charset="0"/>
              </a:rPr>
              <a:t>Acta </a:t>
            </a:r>
            <a:r>
              <a:rPr lang="en-US" sz="800" i="1" dirty="0" err="1">
                <a:solidFill>
                  <a:srgbClr val="002060"/>
                </a:solidFill>
                <a:effectLst/>
                <a:latin typeface="+mj-lt"/>
                <a:ea typeface="Times New Roman" panose="02020603050405020304" pitchFamily="18" charset="0"/>
              </a:rPr>
              <a:t>Materialia</a:t>
            </a:r>
            <a:r>
              <a:rPr lang="en-US" sz="800" dirty="0">
                <a:solidFill>
                  <a:srgbClr val="002060"/>
                </a:solidFill>
                <a:effectLst/>
                <a:latin typeface="+mj-lt"/>
                <a:ea typeface="Times New Roman" panose="02020603050405020304" pitchFamily="18" charset="0"/>
              </a:rPr>
              <a:t>, 46(10), 3619-3635, 1998. </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[3] K. </a:t>
            </a:r>
            <a:r>
              <a:rPr lang="en-US" sz="800" dirty="0" err="1">
                <a:solidFill>
                  <a:srgbClr val="002060"/>
                </a:solidFill>
                <a:effectLst/>
                <a:latin typeface="+mj-lt"/>
                <a:ea typeface="Times New Roman" panose="02020603050405020304" pitchFamily="18" charset="0"/>
              </a:rPr>
              <a:t>Boomsma</a:t>
            </a:r>
            <a:r>
              <a:rPr lang="en-US" sz="800" dirty="0">
                <a:solidFill>
                  <a:srgbClr val="002060"/>
                </a:solidFill>
                <a:effectLst/>
                <a:latin typeface="+mj-lt"/>
                <a:ea typeface="Times New Roman" panose="02020603050405020304" pitchFamily="18" charset="0"/>
              </a:rPr>
              <a:t>, D. </a:t>
            </a:r>
            <a:r>
              <a:rPr lang="en-US" sz="800" dirty="0" err="1">
                <a:solidFill>
                  <a:srgbClr val="002060"/>
                </a:solidFill>
                <a:effectLst/>
                <a:latin typeface="+mj-lt"/>
                <a:ea typeface="Times New Roman" panose="02020603050405020304" pitchFamily="18" charset="0"/>
              </a:rPr>
              <a:t>Poulikakos</a:t>
            </a:r>
            <a:r>
              <a:rPr lang="en-US" sz="800" dirty="0">
                <a:solidFill>
                  <a:srgbClr val="002060"/>
                </a:solidFill>
                <a:effectLst/>
                <a:latin typeface="+mj-lt"/>
                <a:ea typeface="Times New Roman" panose="02020603050405020304" pitchFamily="18" charset="0"/>
              </a:rPr>
              <a:t> and F. Zwick, "Metal foams as compact high performance heat exchangers", </a:t>
            </a:r>
            <a:r>
              <a:rPr lang="en-US" sz="800" i="1" dirty="0">
                <a:solidFill>
                  <a:srgbClr val="002060"/>
                </a:solidFill>
                <a:effectLst/>
                <a:latin typeface="+mj-lt"/>
                <a:ea typeface="Times New Roman" panose="02020603050405020304" pitchFamily="18" charset="0"/>
              </a:rPr>
              <a:t>Mechanics of Materials, </a:t>
            </a:r>
            <a:r>
              <a:rPr lang="en-US" sz="800" dirty="0">
                <a:solidFill>
                  <a:srgbClr val="002060"/>
                </a:solidFill>
                <a:effectLst/>
                <a:latin typeface="+mj-lt"/>
                <a:ea typeface="Times New Roman" panose="02020603050405020304" pitchFamily="18" charset="0"/>
              </a:rPr>
              <a:t>35, 1161-1176, 2003.</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[4] A. </a:t>
            </a:r>
            <a:r>
              <a:rPr lang="en-US" sz="800" dirty="0" err="1">
                <a:solidFill>
                  <a:srgbClr val="002060"/>
                </a:solidFill>
                <a:effectLst/>
                <a:latin typeface="+mj-lt"/>
                <a:ea typeface="Times New Roman" panose="02020603050405020304" pitchFamily="18" charset="0"/>
              </a:rPr>
              <a:t>Kopanidis</a:t>
            </a:r>
            <a:r>
              <a:rPr lang="en-US" sz="800" dirty="0">
                <a:solidFill>
                  <a:srgbClr val="002060"/>
                </a:solidFill>
                <a:effectLst/>
                <a:latin typeface="+mj-lt"/>
                <a:ea typeface="Times New Roman" panose="02020603050405020304" pitchFamily="18" charset="0"/>
              </a:rPr>
              <a:t>, A. </a:t>
            </a:r>
            <a:r>
              <a:rPr lang="en-US" sz="800" dirty="0" err="1">
                <a:solidFill>
                  <a:srgbClr val="002060"/>
                </a:solidFill>
                <a:effectLst/>
                <a:latin typeface="+mj-lt"/>
                <a:ea typeface="Times New Roman" panose="02020603050405020304" pitchFamily="18" charset="0"/>
              </a:rPr>
              <a:t>Theodorakakos</a:t>
            </a:r>
            <a:r>
              <a:rPr lang="en-US" sz="800" dirty="0">
                <a:solidFill>
                  <a:srgbClr val="002060"/>
                </a:solidFill>
                <a:effectLst/>
                <a:latin typeface="+mj-lt"/>
                <a:ea typeface="Times New Roman" panose="02020603050405020304" pitchFamily="18" charset="0"/>
              </a:rPr>
              <a:t>, E. </a:t>
            </a:r>
            <a:r>
              <a:rPr lang="en-US" sz="800" dirty="0" err="1">
                <a:solidFill>
                  <a:srgbClr val="002060"/>
                </a:solidFill>
                <a:effectLst/>
                <a:latin typeface="+mj-lt"/>
                <a:ea typeface="Times New Roman" panose="02020603050405020304" pitchFamily="18" charset="0"/>
              </a:rPr>
              <a:t>Gavaises</a:t>
            </a:r>
            <a:r>
              <a:rPr lang="en-US" sz="800" dirty="0">
                <a:solidFill>
                  <a:srgbClr val="002060"/>
                </a:solidFill>
                <a:effectLst/>
                <a:latin typeface="+mj-lt"/>
                <a:ea typeface="Times New Roman" panose="02020603050405020304" pitchFamily="18" charset="0"/>
              </a:rPr>
              <a:t> and D. </a:t>
            </a:r>
            <a:r>
              <a:rPr lang="en-US" sz="800" dirty="0" err="1">
                <a:solidFill>
                  <a:srgbClr val="002060"/>
                </a:solidFill>
                <a:effectLst/>
                <a:latin typeface="+mj-lt"/>
                <a:ea typeface="Times New Roman" panose="02020603050405020304" pitchFamily="18" charset="0"/>
              </a:rPr>
              <a:t>Bouris</a:t>
            </a:r>
            <a:r>
              <a:rPr lang="en-US" sz="800" dirty="0">
                <a:solidFill>
                  <a:srgbClr val="002060"/>
                </a:solidFill>
                <a:effectLst/>
                <a:latin typeface="+mj-lt"/>
                <a:ea typeface="Times New Roman" panose="02020603050405020304" pitchFamily="18" charset="0"/>
              </a:rPr>
              <a:t>, "3D Numerical simulation of flow and conjugate heat transfer through a pore scale model of high porosity open cell foam", </a:t>
            </a:r>
            <a:r>
              <a:rPr lang="en-US" sz="800" i="1" dirty="0">
                <a:solidFill>
                  <a:srgbClr val="002060"/>
                </a:solidFill>
                <a:effectLst/>
                <a:latin typeface="+mj-lt"/>
                <a:ea typeface="Times New Roman" panose="02020603050405020304" pitchFamily="18" charset="0"/>
              </a:rPr>
              <a:t>Int. </a:t>
            </a:r>
            <a:r>
              <a:rPr lang="en-US" sz="800" i="1" dirty="0" err="1">
                <a:solidFill>
                  <a:srgbClr val="002060"/>
                </a:solidFill>
                <a:effectLst/>
                <a:latin typeface="+mj-lt"/>
                <a:ea typeface="Times New Roman" panose="02020603050405020304" pitchFamily="18" charset="0"/>
              </a:rPr>
              <a:t>Journ</a:t>
            </a:r>
            <a:r>
              <a:rPr lang="en-US" sz="800" i="1" dirty="0">
                <a:solidFill>
                  <a:srgbClr val="002060"/>
                </a:solidFill>
                <a:effectLst/>
                <a:latin typeface="+mj-lt"/>
                <a:ea typeface="Times New Roman" panose="02020603050405020304" pitchFamily="18" charset="0"/>
              </a:rPr>
              <a:t>. of Heat and Mass Transfer, </a:t>
            </a:r>
            <a:r>
              <a:rPr lang="en-US" sz="800" dirty="0">
                <a:solidFill>
                  <a:srgbClr val="002060"/>
                </a:solidFill>
                <a:effectLst/>
                <a:latin typeface="+mj-lt"/>
                <a:ea typeface="Times New Roman" panose="02020603050405020304" pitchFamily="18" charset="0"/>
              </a:rPr>
              <a:t>53, 2539-2550, 2010.</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[5] H. Wang, L.J. Guo and K. Chen, "Theoretical and experimental advances on heat transfer and flow characteristics of metal foams", </a:t>
            </a:r>
            <a:r>
              <a:rPr lang="en-US" sz="800" i="1" dirty="0">
                <a:solidFill>
                  <a:srgbClr val="002060"/>
                </a:solidFill>
                <a:effectLst/>
                <a:latin typeface="+mj-lt"/>
                <a:ea typeface="Times New Roman" panose="02020603050405020304" pitchFamily="18" charset="0"/>
              </a:rPr>
              <a:t>Sci. China Tech. Sci</a:t>
            </a:r>
            <a:r>
              <a:rPr lang="en-US" sz="800" dirty="0">
                <a:solidFill>
                  <a:srgbClr val="002060"/>
                </a:solidFill>
                <a:effectLst/>
                <a:latin typeface="+mj-lt"/>
                <a:ea typeface="Times New Roman" panose="02020603050405020304" pitchFamily="18" charset="0"/>
              </a:rPr>
              <a:t>, 63, 705-718, 2020.</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[6] S. </a:t>
            </a:r>
            <a:r>
              <a:rPr lang="en-US" sz="800" dirty="0" err="1">
                <a:solidFill>
                  <a:srgbClr val="002060"/>
                </a:solidFill>
                <a:effectLst/>
                <a:latin typeface="+mj-lt"/>
                <a:ea typeface="Times New Roman" panose="02020603050405020304" pitchFamily="18" charset="0"/>
              </a:rPr>
              <a:t>Meinicke</a:t>
            </a:r>
            <a:r>
              <a:rPr lang="en-US" sz="800" dirty="0">
                <a:solidFill>
                  <a:srgbClr val="002060"/>
                </a:solidFill>
                <a:effectLst/>
                <a:latin typeface="+mj-lt"/>
                <a:ea typeface="Times New Roman" panose="02020603050405020304" pitchFamily="18" charset="0"/>
              </a:rPr>
              <a:t>, T. Wetzel and B. Dietrich, "CFD Modeling of single-phase hydrodynamics and heat transfer in solid sponges", </a:t>
            </a:r>
            <a:r>
              <a:rPr lang="en-US" sz="800" i="1" dirty="0">
                <a:solidFill>
                  <a:srgbClr val="002060"/>
                </a:solidFill>
                <a:effectLst/>
                <a:latin typeface="+mj-lt"/>
                <a:ea typeface="Times New Roman" panose="02020603050405020304" pitchFamily="18" charset="0"/>
              </a:rPr>
              <a:t>11</a:t>
            </a:r>
            <a:r>
              <a:rPr lang="en-US" sz="800" i="1" baseline="30000" dirty="0">
                <a:solidFill>
                  <a:srgbClr val="002060"/>
                </a:solidFill>
                <a:effectLst/>
                <a:latin typeface="+mj-lt"/>
                <a:ea typeface="Times New Roman" panose="02020603050405020304" pitchFamily="18" charset="0"/>
              </a:rPr>
              <a:t>th</a:t>
            </a:r>
            <a:r>
              <a:rPr lang="en-US" sz="800" i="1" dirty="0">
                <a:solidFill>
                  <a:srgbClr val="002060"/>
                </a:solidFill>
                <a:effectLst/>
                <a:latin typeface="+mj-lt"/>
                <a:ea typeface="Times New Roman" panose="02020603050405020304" pitchFamily="18" charset="0"/>
              </a:rPr>
              <a:t> Int. Confer. on CFD in the Minerals and Process Industry-CSIRO</a:t>
            </a:r>
            <a:r>
              <a:rPr lang="en-US" sz="800" dirty="0">
                <a:solidFill>
                  <a:srgbClr val="002060"/>
                </a:solidFill>
                <a:effectLst/>
                <a:latin typeface="+mj-lt"/>
                <a:ea typeface="Times New Roman" panose="02020603050405020304" pitchFamily="18" charset="0"/>
              </a:rPr>
              <a:t>, Melbourne, Australia, 7-9 December 2015.</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[7] T. Dixit and I. Ghosh, "Simulation intricacies of open-cell metal foam fin subjected to convective flow", </a:t>
            </a:r>
            <a:r>
              <a:rPr lang="en-US" sz="800" i="1" dirty="0">
                <a:solidFill>
                  <a:srgbClr val="002060"/>
                </a:solidFill>
                <a:effectLst/>
                <a:latin typeface="+mj-lt"/>
                <a:ea typeface="Times New Roman" panose="02020603050405020304" pitchFamily="18" charset="0"/>
              </a:rPr>
              <a:t>App. Thermal Engin.</a:t>
            </a:r>
            <a:r>
              <a:rPr lang="en-US" sz="800" dirty="0">
                <a:solidFill>
                  <a:srgbClr val="002060"/>
                </a:solidFill>
                <a:effectLst/>
                <a:latin typeface="+mj-lt"/>
                <a:ea typeface="Times New Roman" panose="02020603050405020304" pitchFamily="18" charset="0"/>
              </a:rPr>
              <a:t>,137, 532-544, 2018 </a:t>
            </a:r>
            <a:endParaRPr lang="es-CR" sz="800" dirty="0">
              <a:solidFill>
                <a:srgbClr val="002060"/>
              </a:solidFill>
              <a:effectLst/>
              <a:latin typeface="+mj-lt"/>
              <a:ea typeface="Times New Roman" panose="02020603050405020304" pitchFamily="18" charset="0"/>
            </a:endParaRPr>
          </a:p>
          <a:p>
            <a:pPr algn="just"/>
            <a:r>
              <a:rPr lang="en-US" sz="800" dirty="0">
                <a:solidFill>
                  <a:srgbClr val="002060"/>
                </a:solidFill>
                <a:effectLst/>
                <a:latin typeface="+mj-lt"/>
                <a:ea typeface="Times New Roman" panose="02020603050405020304" pitchFamily="18" charset="0"/>
              </a:rPr>
              <a:t>[8] A. </a:t>
            </a:r>
            <a:r>
              <a:rPr lang="en-US" sz="800" dirty="0" err="1">
                <a:solidFill>
                  <a:srgbClr val="002060"/>
                </a:solidFill>
                <a:effectLst/>
                <a:latin typeface="+mj-lt"/>
                <a:ea typeface="Times New Roman" panose="02020603050405020304" pitchFamily="18" charset="0"/>
              </a:rPr>
              <a:t>Jafarizade</a:t>
            </a:r>
            <a:r>
              <a:rPr lang="en-US" sz="800" dirty="0">
                <a:solidFill>
                  <a:srgbClr val="002060"/>
                </a:solidFill>
                <a:effectLst/>
                <a:latin typeface="+mj-lt"/>
                <a:ea typeface="Times New Roman" panose="02020603050405020304" pitchFamily="18" charset="0"/>
              </a:rPr>
              <a:t>, M. </a:t>
            </a:r>
            <a:r>
              <a:rPr lang="en-US" sz="800" dirty="0" err="1">
                <a:solidFill>
                  <a:srgbClr val="002060"/>
                </a:solidFill>
                <a:effectLst/>
                <a:latin typeface="+mj-lt"/>
                <a:ea typeface="Times New Roman" panose="02020603050405020304" pitchFamily="18" charset="0"/>
              </a:rPr>
              <a:t>Panjepour</a:t>
            </a:r>
            <a:r>
              <a:rPr lang="en-US" sz="800" dirty="0">
                <a:solidFill>
                  <a:srgbClr val="002060"/>
                </a:solidFill>
                <a:effectLst/>
                <a:latin typeface="+mj-lt"/>
                <a:ea typeface="Times New Roman" panose="02020603050405020304" pitchFamily="18" charset="0"/>
              </a:rPr>
              <a:t>, M. </a:t>
            </a:r>
            <a:r>
              <a:rPr lang="en-US" sz="800" dirty="0" err="1">
                <a:solidFill>
                  <a:srgbClr val="002060"/>
                </a:solidFill>
                <a:effectLst/>
                <a:latin typeface="+mj-lt"/>
                <a:ea typeface="Times New Roman" panose="02020603050405020304" pitchFamily="18" charset="0"/>
              </a:rPr>
              <a:t>Meratian</a:t>
            </a:r>
            <a:r>
              <a:rPr lang="en-US" sz="800" dirty="0">
                <a:solidFill>
                  <a:srgbClr val="002060"/>
                </a:solidFill>
                <a:effectLst/>
                <a:latin typeface="+mj-lt"/>
                <a:ea typeface="Times New Roman" panose="02020603050405020304" pitchFamily="18" charset="0"/>
              </a:rPr>
              <a:t> and M.D. </a:t>
            </a:r>
            <a:r>
              <a:rPr lang="en-US" sz="800" dirty="0" err="1">
                <a:solidFill>
                  <a:srgbClr val="002060"/>
                </a:solidFill>
                <a:effectLst/>
                <a:latin typeface="+mj-lt"/>
                <a:ea typeface="Times New Roman" panose="02020603050405020304" pitchFamily="18" charset="0"/>
              </a:rPr>
              <a:t>Emami</a:t>
            </a:r>
            <a:r>
              <a:rPr lang="en-US" sz="800" dirty="0">
                <a:solidFill>
                  <a:srgbClr val="002060"/>
                </a:solidFill>
                <a:effectLst/>
                <a:latin typeface="+mj-lt"/>
                <a:ea typeface="Times New Roman" panose="02020603050405020304" pitchFamily="18" charset="0"/>
              </a:rPr>
              <a:t>, "Numerical simulation of gas/solid heat transfer in metallic foams: A general correlation for different porosities and pore sizes", </a:t>
            </a:r>
            <a:r>
              <a:rPr lang="en-US" sz="800" i="1" dirty="0">
                <a:solidFill>
                  <a:srgbClr val="002060"/>
                </a:solidFill>
                <a:effectLst/>
                <a:latin typeface="+mj-lt"/>
                <a:ea typeface="Times New Roman" panose="02020603050405020304" pitchFamily="18" charset="0"/>
              </a:rPr>
              <a:t>Transport in porous media, </a:t>
            </a:r>
            <a:r>
              <a:rPr lang="en-US" sz="800" dirty="0">
                <a:solidFill>
                  <a:srgbClr val="002060"/>
                </a:solidFill>
                <a:effectLst/>
                <a:latin typeface="+mj-lt"/>
                <a:ea typeface="Times New Roman" panose="02020603050405020304" pitchFamily="18" charset="0"/>
              </a:rPr>
              <a:t>122(3), DOI 10.1007/s11242-018-1208-x, 2018.</a:t>
            </a:r>
          </a:p>
          <a:p>
            <a:pPr algn="just"/>
            <a:r>
              <a:rPr lang="en-US" sz="800" dirty="0">
                <a:solidFill>
                  <a:srgbClr val="002060"/>
                </a:solidFill>
                <a:effectLst/>
                <a:ea typeface="Times New Roman" panose="02020603050405020304" pitchFamily="18" charset="0"/>
              </a:rPr>
              <a:t>[9] A.M </a:t>
            </a:r>
            <a:r>
              <a:rPr lang="en-US" sz="800" dirty="0" err="1">
                <a:solidFill>
                  <a:srgbClr val="002060"/>
                </a:solidFill>
                <a:effectLst/>
                <a:ea typeface="Times New Roman" panose="02020603050405020304" pitchFamily="18" charset="0"/>
              </a:rPr>
              <a:t>Bayomy</a:t>
            </a:r>
            <a:r>
              <a:rPr lang="en-US" sz="800" dirty="0">
                <a:solidFill>
                  <a:srgbClr val="002060"/>
                </a:solidFill>
                <a:effectLst/>
                <a:ea typeface="Times New Roman" panose="02020603050405020304" pitchFamily="18" charset="0"/>
              </a:rPr>
              <a:t>. and M.Z. </a:t>
            </a:r>
            <a:r>
              <a:rPr lang="en-US" sz="800" dirty="0" err="1">
                <a:solidFill>
                  <a:srgbClr val="002060"/>
                </a:solidFill>
                <a:effectLst/>
                <a:ea typeface="Times New Roman" panose="02020603050405020304" pitchFamily="18" charset="0"/>
              </a:rPr>
              <a:t>Saghir</a:t>
            </a:r>
            <a:r>
              <a:rPr lang="en-US" sz="800" dirty="0">
                <a:solidFill>
                  <a:srgbClr val="002060"/>
                </a:solidFill>
                <a:effectLst/>
                <a:ea typeface="Times New Roman" panose="02020603050405020304" pitchFamily="18" charset="0"/>
              </a:rPr>
              <a:t>, "Experimental and numerical study of </a:t>
            </a:r>
            <a:r>
              <a:rPr lang="en-US" sz="800" dirty="0" err="1">
                <a:solidFill>
                  <a:srgbClr val="002060"/>
                </a:solidFill>
                <a:effectLst/>
                <a:ea typeface="Times New Roman" panose="02020603050405020304" pitchFamily="18" charset="0"/>
              </a:rPr>
              <a:t>aluminium</a:t>
            </a:r>
            <a:r>
              <a:rPr lang="en-US" sz="800" dirty="0">
                <a:solidFill>
                  <a:srgbClr val="002060"/>
                </a:solidFill>
                <a:effectLst/>
                <a:ea typeface="Times New Roman" panose="02020603050405020304" pitchFamily="18" charset="0"/>
              </a:rPr>
              <a:t> metal foam (with/without channels) subjected to steady water flow"</a:t>
            </a:r>
            <a:r>
              <a:rPr lang="en-US" sz="800" i="1" dirty="0">
                <a:solidFill>
                  <a:srgbClr val="002060"/>
                </a:solidFill>
                <a:effectLst/>
                <a:ea typeface="Times New Roman" panose="02020603050405020304" pitchFamily="18" charset="0"/>
              </a:rPr>
              <a:t>, </a:t>
            </a:r>
            <a:r>
              <a:rPr lang="en-US" sz="800" i="1" dirty="0" err="1">
                <a:solidFill>
                  <a:srgbClr val="002060"/>
                </a:solidFill>
                <a:effectLst/>
                <a:ea typeface="Times New Roman" panose="02020603050405020304" pitchFamily="18" charset="0"/>
              </a:rPr>
              <a:t>Pertanika</a:t>
            </a:r>
            <a:r>
              <a:rPr lang="en-US" sz="800" i="1" dirty="0">
                <a:solidFill>
                  <a:srgbClr val="002060"/>
                </a:solidFill>
                <a:effectLst/>
                <a:ea typeface="Times New Roman" panose="02020603050405020304" pitchFamily="18" charset="0"/>
              </a:rPr>
              <a:t> Journal of Science and Technology</a:t>
            </a:r>
            <a:r>
              <a:rPr lang="en-US" sz="800" dirty="0">
                <a:solidFill>
                  <a:srgbClr val="002060"/>
                </a:solidFill>
                <a:effectLst/>
                <a:ea typeface="Times New Roman" panose="02020603050405020304" pitchFamily="18" charset="0"/>
              </a:rPr>
              <a:t>, </a:t>
            </a:r>
            <a:r>
              <a:rPr lang="en-US" sz="800" b="1" dirty="0">
                <a:solidFill>
                  <a:srgbClr val="002060"/>
                </a:solidFill>
                <a:effectLst/>
                <a:ea typeface="Times New Roman" panose="02020603050405020304" pitchFamily="18" charset="0"/>
              </a:rPr>
              <a:t>25</a:t>
            </a:r>
            <a:r>
              <a:rPr lang="en-US" sz="800" dirty="0">
                <a:solidFill>
                  <a:srgbClr val="002060"/>
                </a:solidFill>
                <a:effectLst/>
                <a:ea typeface="Times New Roman" panose="02020603050405020304" pitchFamily="18" charset="0"/>
              </a:rPr>
              <a:t>(1), 221-246, 2017.</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[10] B. Bidar, F. </a:t>
            </a:r>
            <a:r>
              <a:rPr lang="en-US" sz="800" dirty="0" err="1">
                <a:solidFill>
                  <a:srgbClr val="002060"/>
                </a:solidFill>
                <a:effectLst/>
                <a:ea typeface="Times New Roman" panose="02020603050405020304" pitchFamily="18" charset="0"/>
              </a:rPr>
              <a:t>Shahraki</a:t>
            </a:r>
            <a:r>
              <a:rPr lang="en-US" sz="800" dirty="0">
                <a:solidFill>
                  <a:srgbClr val="002060"/>
                </a:solidFill>
                <a:effectLst/>
                <a:ea typeface="Times New Roman" panose="02020603050405020304" pitchFamily="18" charset="0"/>
              </a:rPr>
              <a:t> and D. M. </a:t>
            </a:r>
            <a:r>
              <a:rPr lang="en-US" sz="800" dirty="0" err="1">
                <a:solidFill>
                  <a:srgbClr val="002060"/>
                </a:solidFill>
                <a:effectLst/>
                <a:ea typeface="Times New Roman" panose="02020603050405020304" pitchFamily="18" charset="0"/>
              </a:rPr>
              <a:t>Kalhori</a:t>
            </a:r>
            <a:r>
              <a:rPr lang="en-US" sz="800" dirty="0">
                <a:solidFill>
                  <a:srgbClr val="002060"/>
                </a:solidFill>
                <a:effectLst/>
                <a:ea typeface="Times New Roman" panose="02020603050405020304" pitchFamily="18" charset="0"/>
              </a:rPr>
              <a:t>, "3D Numerical modelling of convective heat transfer through two-sided vertical channel symmetrically filled with metal foams", </a:t>
            </a:r>
            <a:r>
              <a:rPr lang="en-US" sz="800" i="1" dirty="0" err="1">
                <a:solidFill>
                  <a:srgbClr val="002060"/>
                </a:solidFill>
                <a:effectLst/>
                <a:ea typeface="Times New Roman" panose="02020603050405020304" pitchFamily="18" charset="0"/>
              </a:rPr>
              <a:t>Periodica</a:t>
            </a:r>
            <a:r>
              <a:rPr lang="en-US" sz="800" i="1" dirty="0">
                <a:solidFill>
                  <a:srgbClr val="002060"/>
                </a:solidFill>
                <a:effectLst/>
                <a:ea typeface="Times New Roman" panose="02020603050405020304" pitchFamily="18" charset="0"/>
              </a:rPr>
              <a:t> </a:t>
            </a:r>
            <a:r>
              <a:rPr lang="en-US" sz="800" i="1" dirty="0" err="1">
                <a:solidFill>
                  <a:srgbClr val="002060"/>
                </a:solidFill>
                <a:effectLst/>
                <a:ea typeface="Times New Roman" panose="02020603050405020304" pitchFamily="18" charset="0"/>
              </a:rPr>
              <a:t>Polytechnica</a:t>
            </a:r>
            <a:r>
              <a:rPr lang="en-US" sz="800" i="1" dirty="0">
                <a:solidFill>
                  <a:srgbClr val="002060"/>
                </a:solidFill>
                <a:effectLst/>
                <a:ea typeface="Times New Roman" panose="02020603050405020304" pitchFamily="18" charset="0"/>
              </a:rPr>
              <a:t> Mech. Engineer</a:t>
            </a:r>
            <a:r>
              <a:rPr lang="en-US" sz="800" dirty="0">
                <a:solidFill>
                  <a:srgbClr val="002060"/>
                </a:solidFill>
                <a:effectLst/>
                <a:ea typeface="Times New Roman" panose="02020603050405020304" pitchFamily="18" charset="0"/>
              </a:rPr>
              <a:t>., 60(4), 193-2012, 2016.</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[11] M. </a:t>
            </a:r>
            <a:r>
              <a:rPr lang="en-US" sz="800" dirty="0" err="1">
                <a:solidFill>
                  <a:srgbClr val="002060"/>
                </a:solidFill>
                <a:effectLst/>
                <a:ea typeface="Times New Roman" panose="02020603050405020304" pitchFamily="18" charset="0"/>
              </a:rPr>
              <a:t>Odabaee</a:t>
            </a:r>
            <a:r>
              <a:rPr lang="en-US" sz="800" dirty="0">
                <a:solidFill>
                  <a:srgbClr val="002060"/>
                </a:solidFill>
                <a:effectLst/>
                <a:ea typeface="Times New Roman" panose="02020603050405020304" pitchFamily="18" charset="0"/>
              </a:rPr>
              <a:t> and K. </a:t>
            </a:r>
            <a:r>
              <a:rPr lang="en-US" sz="800" dirty="0" err="1">
                <a:solidFill>
                  <a:srgbClr val="002060"/>
                </a:solidFill>
                <a:effectLst/>
                <a:ea typeface="Times New Roman" panose="02020603050405020304" pitchFamily="18" charset="0"/>
              </a:rPr>
              <a:t>Hooman</a:t>
            </a:r>
            <a:r>
              <a:rPr lang="en-US" sz="800" dirty="0">
                <a:solidFill>
                  <a:srgbClr val="002060"/>
                </a:solidFill>
                <a:effectLst/>
                <a:ea typeface="Times New Roman" panose="02020603050405020304" pitchFamily="18" charset="0"/>
              </a:rPr>
              <a:t>, "Metal foam heat exchangers for heat transfer augmentation from a tube bank", </a:t>
            </a:r>
            <a:r>
              <a:rPr lang="en-US" sz="800" i="1" dirty="0">
                <a:solidFill>
                  <a:srgbClr val="002060"/>
                </a:solidFill>
                <a:effectLst/>
                <a:ea typeface="Times New Roman" panose="02020603050405020304" pitchFamily="18" charset="0"/>
              </a:rPr>
              <a:t>App. Thermal </a:t>
            </a:r>
            <a:r>
              <a:rPr lang="en-US" sz="800" i="1" dirty="0" err="1">
                <a:solidFill>
                  <a:srgbClr val="002060"/>
                </a:solidFill>
                <a:effectLst/>
                <a:ea typeface="Times New Roman" panose="02020603050405020304" pitchFamily="18" charset="0"/>
              </a:rPr>
              <a:t>Engin</a:t>
            </a:r>
            <a:r>
              <a:rPr lang="en-US" sz="800" i="1" dirty="0">
                <a:solidFill>
                  <a:srgbClr val="002060"/>
                </a:solidFill>
                <a:effectLst/>
                <a:ea typeface="Times New Roman" panose="02020603050405020304" pitchFamily="18" charset="0"/>
              </a:rPr>
              <a:t>.</a:t>
            </a:r>
            <a:r>
              <a:rPr lang="en-US" sz="800" dirty="0">
                <a:solidFill>
                  <a:srgbClr val="002060"/>
                </a:solidFill>
                <a:effectLst/>
                <a:ea typeface="Times New Roman" panose="02020603050405020304" pitchFamily="18" charset="0"/>
              </a:rPr>
              <a:t>, 36, 456-463, 2012. </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[12] S. </a:t>
            </a:r>
            <a:r>
              <a:rPr lang="en-US" sz="800" dirty="0" err="1">
                <a:solidFill>
                  <a:srgbClr val="002060"/>
                </a:solidFill>
                <a:effectLst/>
                <a:ea typeface="Times New Roman" panose="02020603050405020304" pitchFamily="18" charset="0"/>
              </a:rPr>
              <a:t>Mancin</a:t>
            </a:r>
            <a:r>
              <a:rPr lang="en-US" sz="800" dirty="0">
                <a:solidFill>
                  <a:srgbClr val="002060"/>
                </a:solidFill>
                <a:effectLst/>
                <a:ea typeface="Times New Roman" panose="02020603050405020304" pitchFamily="18" charset="0"/>
              </a:rPr>
              <a:t>, C. </a:t>
            </a:r>
            <a:r>
              <a:rPr lang="en-US" sz="800" dirty="0" err="1">
                <a:solidFill>
                  <a:srgbClr val="002060"/>
                </a:solidFill>
                <a:effectLst/>
                <a:ea typeface="Times New Roman" panose="02020603050405020304" pitchFamily="18" charset="0"/>
              </a:rPr>
              <a:t>Zilio</a:t>
            </a:r>
            <a:r>
              <a:rPr lang="en-US" sz="800" dirty="0">
                <a:solidFill>
                  <a:srgbClr val="002060"/>
                </a:solidFill>
                <a:effectLst/>
                <a:ea typeface="Times New Roman" panose="02020603050405020304" pitchFamily="18" charset="0"/>
              </a:rPr>
              <a:t>, A. </a:t>
            </a:r>
            <a:r>
              <a:rPr lang="en-US" sz="800" dirty="0" err="1">
                <a:solidFill>
                  <a:srgbClr val="002060"/>
                </a:solidFill>
                <a:effectLst/>
                <a:ea typeface="Times New Roman" panose="02020603050405020304" pitchFamily="18" charset="0"/>
              </a:rPr>
              <a:t>Cavallini</a:t>
            </a:r>
            <a:r>
              <a:rPr lang="en-US" sz="800" dirty="0">
                <a:solidFill>
                  <a:srgbClr val="002060"/>
                </a:solidFill>
                <a:effectLst/>
                <a:ea typeface="Times New Roman" panose="02020603050405020304" pitchFamily="18" charset="0"/>
              </a:rPr>
              <a:t> and L. </a:t>
            </a:r>
            <a:r>
              <a:rPr lang="en-US" sz="800" dirty="0" err="1">
                <a:solidFill>
                  <a:srgbClr val="002060"/>
                </a:solidFill>
                <a:effectLst/>
                <a:ea typeface="Times New Roman" panose="02020603050405020304" pitchFamily="18" charset="0"/>
              </a:rPr>
              <a:t>Rossetto</a:t>
            </a:r>
            <a:r>
              <a:rPr lang="en-US" sz="800" dirty="0">
                <a:solidFill>
                  <a:srgbClr val="002060"/>
                </a:solidFill>
                <a:effectLst/>
                <a:ea typeface="Times New Roman" panose="02020603050405020304" pitchFamily="18" charset="0"/>
              </a:rPr>
              <a:t>, "</a:t>
            </a:r>
            <a:r>
              <a:rPr lang="en-US" sz="800" dirty="0">
                <a:solidFill>
                  <a:srgbClr val="002060"/>
                </a:solidFill>
                <a:effectLst/>
                <a:ea typeface="Times New Roman" panose="02020603050405020304" pitchFamily="18" charset="0"/>
                <a:cs typeface="NimbusSanL-Regu"/>
              </a:rPr>
              <a:t>Heat transfer during air flow in aluminum foams</a:t>
            </a:r>
            <a:r>
              <a:rPr lang="en-US" sz="800" dirty="0">
                <a:solidFill>
                  <a:srgbClr val="002060"/>
                </a:solidFill>
                <a:effectLst/>
                <a:ea typeface="Times New Roman" panose="02020603050405020304" pitchFamily="18" charset="0"/>
              </a:rPr>
              <a:t>", </a:t>
            </a:r>
            <a:r>
              <a:rPr lang="en-US" sz="800" i="1" dirty="0">
                <a:solidFill>
                  <a:srgbClr val="002060"/>
                </a:solidFill>
                <a:effectLst/>
                <a:ea typeface="Times New Roman" panose="02020603050405020304" pitchFamily="18" charset="0"/>
              </a:rPr>
              <a:t>Int. </a:t>
            </a:r>
            <a:r>
              <a:rPr lang="en-US" sz="800" i="1" dirty="0" err="1">
                <a:solidFill>
                  <a:srgbClr val="002060"/>
                </a:solidFill>
                <a:effectLst/>
                <a:ea typeface="Times New Roman" panose="02020603050405020304" pitchFamily="18" charset="0"/>
              </a:rPr>
              <a:t>Journ</a:t>
            </a:r>
            <a:r>
              <a:rPr lang="en-US" sz="800" i="1" dirty="0">
                <a:solidFill>
                  <a:srgbClr val="002060"/>
                </a:solidFill>
                <a:effectLst/>
                <a:ea typeface="Times New Roman" panose="02020603050405020304" pitchFamily="18" charset="0"/>
              </a:rPr>
              <a:t>. of Heat and Mass Transfer, </a:t>
            </a:r>
            <a:r>
              <a:rPr lang="en-US" sz="800" dirty="0">
                <a:solidFill>
                  <a:srgbClr val="002060"/>
                </a:solidFill>
                <a:effectLst/>
                <a:ea typeface="Times New Roman" panose="02020603050405020304" pitchFamily="18" charset="0"/>
              </a:rPr>
              <a:t>53, 4976-4984, 2010.</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[13] A.M. Hassan, A.A. </a:t>
            </a:r>
            <a:r>
              <a:rPr lang="en-US" sz="800" dirty="0" err="1">
                <a:solidFill>
                  <a:srgbClr val="002060"/>
                </a:solidFill>
                <a:effectLst/>
                <a:ea typeface="Times New Roman" panose="02020603050405020304" pitchFamily="18" charset="0"/>
              </a:rPr>
              <a:t>Alwan</a:t>
            </a:r>
            <a:r>
              <a:rPr lang="en-US" sz="800" dirty="0">
                <a:solidFill>
                  <a:srgbClr val="002060"/>
                </a:solidFill>
                <a:effectLst/>
                <a:ea typeface="Times New Roman" panose="02020603050405020304" pitchFamily="18" charset="0"/>
              </a:rPr>
              <a:t> and H.K. Hamzah, "Numerical study of fan coil heat exchanger with copper-foam", </a:t>
            </a:r>
            <a:r>
              <a:rPr lang="en-US" sz="800" i="1" dirty="0">
                <a:solidFill>
                  <a:srgbClr val="002060"/>
                </a:solidFill>
                <a:effectLst/>
                <a:ea typeface="Times New Roman" panose="02020603050405020304" pitchFamily="18" charset="0"/>
              </a:rPr>
              <a:t>Int. </a:t>
            </a:r>
            <a:r>
              <a:rPr lang="en-US" sz="800" i="1" dirty="0" err="1">
                <a:solidFill>
                  <a:srgbClr val="002060"/>
                </a:solidFill>
                <a:effectLst/>
                <a:ea typeface="Times New Roman" panose="02020603050405020304" pitchFamily="18" charset="0"/>
              </a:rPr>
              <a:t>Journ</a:t>
            </a:r>
            <a:r>
              <a:rPr lang="en-US" sz="800" i="1" dirty="0">
                <a:solidFill>
                  <a:srgbClr val="002060"/>
                </a:solidFill>
                <a:effectLst/>
                <a:ea typeface="Times New Roman" panose="02020603050405020304" pitchFamily="18" charset="0"/>
              </a:rPr>
              <a:t>. of  Fluid Machinery and Systems</a:t>
            </a:r>
            <a:r>
              <a:rPr lang="en-US" sz="800" dirty="0">
                <a:solidFill>
                  <a:srgbClr val="002060"/>
                </a:solidFill>
                <a:effectLst/>
                <a:ea typeface="Times New Roman" panose="02020603050405020304" pitchFamily="18" charset="0"/>
              </a:rPr>
              <a:t>, 16 (1), January-March, 2023.</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[14] K. Yang, K. Liu and J. Wang, "Pore-scale numerical simulation of convection heat transfer in high porosity open-cell metal foam under rotating conditions", </a:t>
            </a:r>
            <a:r>
              <a:rPr lang="en-US" sz="800" i="1" dirty="0">
                <a:solidFill>
                  <a:srgbClr val="002060"/>
                </a:solidFill>
                <a:effectLst/>
                <a:ea typeface="Times New Roman" panose="02020603050405020304" pitchFamily="18" charset="0"/>
              </a:rPr>
              <a:t>Applied Thermal Engineering</a:t>
            </a:r>
            <a:r>
              <a:rPr lang="en-US" sz="800" dirty="0">
                <a:solidFill>
                  <a:srgbClr val="002060"/>
                </a:solidFill>
                <a:effectLst/>
                <a:ea typeface="Times New Roman" panose="02020603050405020304" pitchFamily="18" charset="0"/>
              </a:rPr>
              <a:t>, 195, 117168, 2021.</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[15] B. </a:t>
            </a:r>
            <a:r>
              <a:rPr lang="en-US" sz="800" dirty="0" err="1">
                <a:solidFill>
                  <a:srgbClr val="002060"/>
                </a:solidFill>
                <a:effectLst/>
                <a:ea typeface="Times New Roman" panose="02020603050405020304" pitchFamily="18" charset="0"/>
              </a:rPr>
              <a:t>Pulvirenti</a:t>
            </a:r>
            <a:r>
              <a:rPr lang="en-US" sz="800" dirty="0">
                <a:solidFill>
                  <a:srgbClr val="002060"/>
                </a:solidFill>
                <a:effectLst/>
                <a:ea typeface="Times New Roman" panose="02020603050405020304" pitchFamily="18" charset="0"/>
              </a:rPr>
              <a:t>, M. Celli and A. Barletta, "Flow and convection in metal foams: A survey and new CFD results", Fluids, 5, 155; doi:10.3390/ fluids5030155, 2020.</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[16] K. Kumar, B. </a:t>
            </a:r>
            <a:r>
              <a:rPr lang="en-US" sz="800" dirty="0" err="1">
                <a:solidFill>
                  <a:srgbClr val="002060"/>
                </a:solidFill>
                <a:effectLst/>
                <a:ea typeface="Times New Roman" panose="02020603050405020304" pitchFamily="18" charset="0"/>
              </a:rPr>
              <a:t>Kotresha</a:t>
            </a:r>
            <a:r>
              <a:rPr lang="en-US" sz="800" dirty="0">
                <a:solidFill>
                  <a:srgbClr val="002060"/>
                </a:solidFill>
                <a:effectLst/>
                <a:ea typeface="Times New Roman" panose="02020603050405020304" pitchFamily="18" charset="0"/>
              </a:rPr>
              <a:t> and K. Naik, "Flow and heat transfer irreversibility in partial filled metal foams", </a:t>
            </a:r>
            <a:r>
              <a:rPr lang="en-US" sz="800" i="1" dirty="0">
                <a:solidFill>
                  <a:srgbClr val="002060"/>
                </a:solidFill>
                <a:effectLst/>
                <a:ea typeface="Times New Roman" panose="02020603050405020304" pitchFamily="18" charset="0"/>
              </a:rPr>
              <a:t>Int. </a:t>
            </a:r>
            <a:r>
              <a:rPr lang="en-US" sz="800" i="1" dirty="0" err="1">
                <a:solidFill>
                  <a:srgbClr val="002060"/>
                </a:solidFill>
                <a:effectLst/>
                <a:ea typeface="Times New Roman" panose="02020603050405020304" pitchFamily="18" charset="0"/>
              </a:rPr>
              <a:t>Journ</a:t>
            </a:r>
            <a:r>
              <a:rPr lang="en-US" sz="800" i="1" dirty="0">
                <a:solidFill>
                  <a:srgbClr val="002060"/>
                </a:solidFill>
                <a:effectLst/>
                <a:ea typeface="Times New Roman" panose="02020603050405020304" pitchFamily="18" charset="0"/>
              </a:rPr>
              <a:t>. of Thermal Sciences, </a:t>
            </a:r>
            <a:r>
              <a:rPr lang="en-US" sz="800" dirty="0">
                <a:solidFill>
                  <a:srgbClr val="002060"/>
                </a:solidFill>
                <a:effectLst/>
                <a:ea typeface="Times New Roman" panose="02020603050405020304" pitchFamily="18" charset="0"/>
              </a:rPr>
              <a:t>184, 107968, 2023.</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[17] N. H. </a:t>
            </a:r>
            <a:r>
              <a:rPr lang="en-US" sz="800" dirty="0" err="1">
                <a:solidFill>
                  <a:srgbClr val="002060"/>
                </a:solidFill>
                <a:effectLst/>
                <a:ea typeface="Times New Roman" panose="02020603050405020304" pitchFamily="18" charset="0"/>
              </a:rPr>
              <a:t>Roge</a:t>
            </a:r>
            <a:r>
              <a:rPr lang="en-US" sz="800" dirty="0">
                <a:solidFill>
                  <a:srgbClr val="002060"/>
                </a:solidFill>
                <a:effectLst/>
                <a:ea typeface="Times New Roman" panose="02020603050405020304" pitchFamily="18" charset="0"/>
              </a:rPr>
              <a:t>, K. Yogi, A. Singh, H. </a:t>
            </a:r>
            <a:r>
              <a:rPr lang="en-US" sz="800" dirty="0" err="1">
                <a:solidFill>
                  <a:srgbClr val="002060"/>
                </a:solidFill>
                <a:effectLst/>
                <a:ea typeface="Times New Roman" panose="02020603050405020304" pitchFamily="18" charset="0"/>
              </a:rPr>
              <a:t>Shrigondekar</a:t>
            </a:r>
            <a:r>
              <a:rPr lang="en-US" sz="800" dirty="0">
                <a:solidFill>
                  <a:srgbClr val="002060"/>
                </a:solidFill>
                <a:effectLst/>
                <a:ea typeface="Times New Roman" panose="02020603050405020304" pitchFamily="18" charset="0"/>
              </a:rPr>
              <a:t>, S. Krishnan and S.V. Prabhu, "Local heat transfer distribution of thermally developing region in a rectangular open-cell metal foamed channel", </a:t>
            </a:r>
            <a:r>
              <a:rPr lang="en-US" sz="800" i="1" dirty="0">
                <a:solidFill>
                  <a:srgbClr val="002060"/>
                </a:solidFill>
                <a:effectLst/>
                <a:ea typeface="Times New Roman" panose="02020603050405020304" pitchFamily="18" charset="0"/>
              </a:rPr>
              <a:t>Int. </a:t>
            </a:r>
            <a:r>
              <a:rPr lang="en-US" sz="800" i="1" dirty="0" err="1">
                <a:solidFill>
                  <a:srgbClr val="002060"/>
                </a:solidFill>
                <a:effectLst/>
                <a:ea typeface="Times New Roman" panose="02020603050405020304" pitchFamily="18" charset="0"/>
              </a:rPr>
              <a:t>Journ</a:t>
            </a:r>
            <a:r>
              <a:rPr lang="en-US" sz="800" i="1" dirty="0">
                <a:solidFill>
                  <a:srgbClr val="002060"/>
                </a:solidFill>
                <a:effectLst/>
                <a:ea typeface="Times New Roman" panose="02020603050405020304" pitchFamily="18" charset="0"/>
              </a:rPr>
              <a:t>. of Thermal Sciences, </a:t>
            </a:r>
            <a:r>
              <a:rPr lang="en-US" sz="800" dirty="0">
                <a:solidFill>
                  <a:srgbClr val="002060"/>
                </a:solidFill>
                <a:effectLst/>
                <a:ea typeface="Times New Roman" panose="02020603050405020304" pitchFamily="18" charset="0"/>
              </a:rPr>
              <a:t>203, 109138, 2024.</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[18] </a:t>
            </a:r>
            <a:r>
              <a:rPr lang="en-US" sz="800" dirty="0" err="1">
                <a:solidFill>
                  <a:srgbClr val="002060"/>
                </a:solidFill>
                <a:effectLst/>
                <a:ea typeface="Times New Roman" panose="02020603050405020304" pitchFamily="18" charset="0"/>
              </a:rPr>
              <a:t>Comsol</a:t>
            </a:r>
            <a:r>
              <a:rPr lang="en-US" sz="800" dirty="0">
                <a:solidFill>
                  <a:srgbClr val="002060"/>
                </a:solidFill>
                <a:effectLst/>
                <a:ea typeface="Times New Roman" panose="02020603050405020304" pitchFamily="18" charset="0"/>
              </a:rPr>
              <a:t> AB, </a:t>
            </a:r>
            <a:r>
              <a:rPr lang="en-US" sz="800" dirty="0" err="1">
                <a:solidFill>
                  <a:srgbClr val="002060"/>
                </a:solidFill>
                <a:effectLst/>
                <a:ea typeface="Times New Roman" panose="02020603050405020304" pitchFamily="18" charset="0"/>
              </a:rPr>
              <a:t>Comsol</a:t>
            </a:r>
            <a:r>
              <a:rPr lang="en-US" sz="800" dirty="0">
                <a:solidFill>
                  <a:srgbClr val="002060"/>
                </a:solidFill>
                <a:effectLst/>
                <a:ea typeface="Times New Roman" panose="02020603050405020304" pitchFamily="18" charset="0"/>
              </a:rPr>
              <a:t> Multiphysics-CFD Module, </a:t>
            </a:r>
            <a:r>
              <a:rPr lang="en-US" sz="800" i="1" dirty="0">
                <a:solidFill>
                  <a:srgbClr val="002060"/>
                </a:solidFill>
                <a:effectLst/>
                <a:ea typeface="Times New Roman" panose="02020603050405020304" pitchFamily="18" charset="0"/>
              </a:rPr>
              <a:t>User’s Guide</a:t>
            </a:r>
            <a:r>
              <a:rPr lang="en-US" sz="800" dirty="0">
                <a:solidFill>
                  <a:srgbClr val="002060"/>
                </a:solidFill>
                <a:effectLst/>
                <a:ea typeface="Times New Roman" panose="02020603050405020304" pitchFamily="18" charset="0"/>
              </a:rPr>
              <a:t>, Version 6.2,</a:t>
            </a:r>
            <a:r>
              <a:rPr lang="en-US" sz="800" b="1" dirty="0">
                <a:solidFill>
                  <a:srgbClr val="002060"/>
                </a:solidFill>
                <a:effectLst/>
                <a:ea typeface="Times New Roman" panose="02020603050405020304" pitchFamily="18" charset="0"/>
              </a:rPr>
              <a:t> </a:t>
            </a:r>
            <a:r>
              <a:rPr lang="en-US" sz="800" dirty="0">
                <a:solidFill>
                  <a:srgbClr val="002060"/>
                </a:solidFill>
                <a:effectLst/>
                <a:ea typeface="Times New Roman" panose="02020603050405020304" pitchFamily="18" charset="0"/>
              </a:rPr>
              <a:t>2023.</a:t>
            </a:r>
            <a:endParaRPr lang="es-CR" sz="800" dirty="0">
              <a:solidFill>
                <a:srgbClr val="002060"/>
              </a:solidFill>
              <a:effectLst/>
              <a:ea typeface="Times New Roman" panose="02020603050405020304" pitchFamily="18" charset="0"/>
            </a:endParaRPr>
          </a:p>
          <a:p>
            <a:pPr algn="just"/>
            <a:r>
              <a:rPr lang="en-US" sz="800" dirty="0">
                <a:solidFill>
                  <a:srgbClr val="002060"/>
                </a:solidFill>
                <a:effectLst/>
                <a:ea typeface="Times New Roman" panose="02020603050405020304" pitchFamily="18" charset="0"/>
              </a:rPr>
              <a:t>[19] </a:t>
            </a:r>
            <a:r>
              <a:rPr lang="en-US" sz="800" dirty="0" err="1">
                <a:solidFill>
                  <a:srgbClr val="002060"/>
                </a:solidFill>
                <a:effectLst/>
                <a:ea typeface="Times New Roman" panose="02020603050405020304" pitchFamily="18" charset="0"/>
              </a:rPr>
              <a:t>Comsol</a:t>
            </a:r>
            <a:r>
              <a:rPr lang="en-US" sz="800" dirty="0">
                <a:solidFill>
                  <a:srgbClr val="002060"/>
                </a:solidFill>
                <a:effectLst/>
                <a:ea typeface="Times New Roman" panose="02020603050405020304" pitchFamily="18" charset="0"/>
              </a:rPr>
              <a:t> AB, </a:t>
            </a:r>
            <a:r>
              <a:rPr lang="en-US" sz="800" dirty="0" err="1">
                <a:solidFill>
                  <a:srgbClr val="002060"/>
                </a:solidFill>
                <a:effectLst/>
                <a:ea typeface="Times New Roman" panose="02020603050405020304" pitchFamily="18" charset="0"/>
              </a:rPr>
              <a:t>Comsol</a:t>
            </a:r>
            <a:r>
              <a:rPr lang="en-US" sz="800" dirty="0">
                <a:solidFill>
                  <a:srgbClr val="002060"/>
                </a:solidFill>
                <a:effectLst/>
                <a:ea typeface="Times New Roman" panose="02020603050405020304" pitchFamily="18" charset="0"/>
              </a:rPr>
              <a:t> Multiphysics-Heat Transfer Module, </a:t>
            </a:r>
            <a:r>
              <a:rPr lang="en-US" sz="800" i="1" dirty="0">
                <a:solidFill>
                  <a:srgbClr val="002060"/>
                </a:solidFill>
                <a:effectLst/>
                <a:ea typeface="Times New Roman" panose="02020603050405020304" pitchFamily="18" charset="0"/>
              </a:rPr>
              <a:t>User’s Guide</a:t>
            </a:r>
            <a:r>
              <a:rPr lang="en-US" sz="800" dirty="0">
                <a:solidFill>
                  <a:srgbClr val="002060"/>
                </a:solidFill>
                <a:effectLst/>
                <a:ea typeface="Times New Roman" panose="02020603050405020304" pitchFamily="18" charset="0"/>
              </a:rPr>
              <a:t>, Version 6.2,</a:t>
            </a:r>
            <a:r>
              <a:rPr lang="en-US" sz="800" b="1" dirty="0">
                <a:solidFill>
                  <a:srgbClr val="002060"/>
                </a:solidFill>
                <a:effectLst/>
                <a:ea typeface="Times New Roman" panose="02020603050405020304" pitchFamily="18" charset="0"/>
              </a:rPr>
              <a:t> </a:t>
            </a:r>
            <a:r>
              <a:rPr lang="en-US" sz="800" dirty="0">
                <a:solidFill>
                  <a:srgbClr val="002060"/>
                </a:solidFill>
                <a:effectLst/>
                <a:ea typeface="Times New Roman" panose="02020603050405020304" pitchFamily="18" charset="0"/>
              </a:rPr>
              <a:t>2023.</a:t>
            </a:r>
            <a:endParaRPr lang="es-CR" sz="800" dirty="0">
              <a:solidFill>
                <a:srgbClr val="002060"/>
              </a:solidFill>
              <a:effectLst/>
              <a:ea typeface="Times New Roman" panose="02020603050405020304" pitchFamily="18" charset="0"/>
            </a:endParaRPr>
          </a:p>
          <a:p>
            <a:pPr algn="just">
              <a:lnSpc>
                <a:spcPts val="1200"/>
              </a:lnSpc>
            </a:pPr>
            <a:r>
              <a:rPr lang="en-US" sz="800" dirty="0">
                <a:solidFill>
                  <a:srgbClr val="002060"/>
                </a:solidFill>
                <a:effectLst/>
                <a:ea typeface="Roboto" panose="02000000000000000000" pitchFamily="2" charset="0"/>
              </a:rPr>
              <a:t>[20] T.L. Bergman, A.S. Lavine, F.P. </a:t>
            </a:r>
            <a:r>
              <a:rPr lang="en-US" sz="800" dirty="0" err="1">
                <a:solidFill>
                  <a:srgbClr val="002060"/>
                </a:solidFill>
                <a:effectLst/>
                <a:ea typeface="Roboto" panose="02000000000000000000" pitchFamily="2" charset="0"/>
              </a:rPr>
              <a:t>Incropera</a:t>
            </a:r>
            <a:r>
              <a:rPr lang="en-US" sz="800" dirty="0">
                <a:solidFill>
                  <a:srgbClr val="002060"/>
                </a:solidFill>
                <a:effectLst/>
                <a:ea typeface="Roboto" panose="02000000000000000000" pitchFamily="2" charset="0"/>
              </a:rPr>
              <a:t>  and D.P. Dewitt, </a:t>
            </a:r>
            <a:r>
              <a:rPr lang="en-US" sz="800" i="1" dirty="0">
                <a:solidFill>
                  <a:srgbClr val="002060"/>
                </a:solidFill>
                <a:effectLst/>
                <a:ea typeface="Roboto" panose="02000000000000000000" pitchFamily="2" charset="0"/>
              </a:rPr>
              <a:t>Fundamentals of heat and mass transfer, </a:t>
            </a:r>
            <a:r>
              <a:rPr lang="en-US" sz="800" dirty="0">
                <a:solidFill>
                  <a:srgbClr val="002060"/>
                </a:solidFill>
                <a:effectLst/>
                <a:ea typeface="Roboto" panose="02000000000000000000" pitchFamily="2" charset="0"/>
              </a:rPr>
              <a:t>7 ed., John Wiley and Sons, Hoboken (NJ), USA, 2011.</a:t>
            </a:r>
            <a:endParaRPr lang="es-CR" sz="800" dirty="0">
              <a:solidFill>
                <a:srgbClr val="002060"/>
              </a:solidFill>
              <a:effectLst/>
              <a:ea typeface="Times New Roman" panose="02020603050405020304" pitchFamily="18" charset="0"/>
            </a:endParaRPr>
          </a:p>
        </p:txBody>
      </p:sp>
    </p:spTree>
    <p:extLst>
      <p:ext uri="{BB962C8B-B14F-4D97-AF65-F5344CB8AC3E}">
        <p14:creationId xmlns:p14="http://schemas.microsoft.com/office/powerpoint/2010/main" val="652720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16</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636984" y="1010622"/>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3200" b="1" dirty="0">
                <a:solidFill>
                  <a:schemeClr val="tx2"/>
                </a:solidFill>
              </a:rPr>
              <a:t>Acknowledgements</a:t>
            </a:r>
            <a:endParaRPr lang="en-US" altLang="en-US" dirty="0">
              <a:solidFill>
                <a:schemeClr val="tx2"/>
              </a:solidFill>
            </a:endParaRPr>
          </a:p>
        </p:txBody>
      </p:sp>
      <p:pic>
        <p:nvPicPr>
          <p:cNvPr id="9" name="Picture 2" descr="Logo"/>
          <p:cNvPicPr>
            <a:picLocks noChangeAspect="1" noChangeArrowheads="1"/>
          </p:cNvPicPr>
          <p:nvPr/>
        </p:nvPicPr>
        <p:blipFill>
          <a:blip r:embed="rId3" cstate="print"/>
          <a:srcRect/>
          <a:stretch>
            <a:fillRect/>
          </a:stretch>
        </p:blipFill>
        <p:spPr bwMode="auto">
          <a:xfrm>
            <a:off x="755576" y="3954016"/>
            <a:ext cx="1857375" cy="381000"/>
          </a:xfrm>
          <a:prstGeom prst="rect">
            <a:avLst/>
          </a:prstGeom>
          <a:noFill/>
          <a:ln w="9525">
            <a:noFill/>
            <a:miter lim="800000"/>
            <a:headEnd/>
            <a:tailEnd/>
          </a:ln>
        </p:spPr>
      </p:pic>
      <p:sp>
        <p:nvSpPr>
          <p:cNvPr id="12" name="Text Box 70"/>
          <p:cNvSpPr txBox="1">
            <a:spLocks noChangeArrowheads="1"/>
          </p:cNvSpPr>
          <p:nvPr/>
        </p:nvSpPr>
        <p:spPr bwMode="auto">
          <a:xfrm>
            <a:off x="1479668" y="2092206"/>
            <a:ext cx="5972652" cy="52322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2800" b="1" dirty="0">
                <a:solidFill>
                  <a:schemeClr val="tx2"/>
                </a:solidFill>
              </a:rPr>
              <a:t>Many thanks for your attention !</a:t>
            </a:r>
            <a:endParaRPr lang="en-US" altLang="en-US" sz="2400" b="1" dirty="0">
              <a:solidFill>
                <a:schemeClr val="tx2"/>
              </a:solidFill>
            </a:endParaRPr>
          </a:p>
        </p:txBody>
      </p:sp>
      <p:sp>
        <p:nvSpPr>
          <p:cNvPr id="13" name="Text Box 70"/>
          <p:cNvSpPr txBox="1">
            <a:spLocks noChangeArrowheads="1"/>
          </p:cNvSpPr>
          <p:nvPr/>
        </p:nvSpPr>
        <p:spPr bwMode="auto">
          <a:xfrm>
            <a:off x="334898" y="3140968"/>
            <a:ext cx="5972652" cy="36933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b="1" dirty="0">
                <a:solidFill>
                  <a:schemeClr val="tx2"/>
                </a:solidFill>
              </a:rPr>
              <a:t>We would like to also acknowledge:</a:t>
            </a:r>
          </a:p>
        </p:txBody>
      </p:sp>
      <p:sp>
        <p:nvSpPr>
          <p:cNvPr id="14" name="Text Box 70"/>
          <p:cNvSpPr txBox="1">
            <a:spLocks noChangeArrowheads="1"/>
          </p:cNvSpPr>
          <p:nvPr/>
        </p:nvSpPr>
        <p:spPr bwMode="auto">
          <a:xfrm>
            <a:off x="2735327" y="3975239"/>
            <a:ext cx="5972652" cy="338554"/>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altLang="en-US" sz="1600" b="1" dirty="0">
                <a:solidFill>
                  <a:schemeClr val="tx2"/>
                </a:solidFill>
              </a:rPr>
              <a:t>Vicerrectoría de Investigación y Extensión</a:t>
            </a:r>
          </a:p>
        </p:txBody>
      </p:sp>
      <p:pic>
        <p:nvPicPr>
          <p:cNvPr id="2" name="Picture 2">
            <a:extLst>
              <a:ext uri="{FF2B5EF4-FFF2-40B4-BE49-F238E27FC236}">
                <a16:creationId xmlns:a16="http://schemas.microsoft.com/office/drawing/2014/main" id="{30684359-604D-66BA-CD1D-8047CE7512A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874" y="4727326"/>
            <a:ext cx="1810512" cy="768096"/>
          </a:xfrm>
          <a:prstGeom prst="rect">
            <a:avLst/>
          </a:prstGeom>
          <a:noFill/>
          <a:ln>
            <a:noFill/>
          </a:ln>
        </p:spPr>
      </p:pic>
      <p:sp>
        <p:nvSpPr>
          <p:cNvPr id="3" name="Segnaposto piè di pagina 3">
            <a:extLst>
              <a:ext uri="{FF2B5EF4-FFF2-40B4-BE49-F238E27FC236}">
                <a16:creationId xmlns:a16="http://schemas.microsoft.com/office/drawing/2014/main" id="{18F203D4-9AFC-1852-12EA-F9E3F91F2450}"/>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5" name="Segnaposto data 2">
            <a:extLst>
              <a:ext uri="{FF2B5EF4-FFF2-40B4-BE49-F238E27FC236}">
                <a16:creationId xmlns:a16="http://schemas.microsoft.com/office/drawing/2014/main" id="{61808DB8-21E3-FB4F-1AB3-48DA9C9D714C}"/>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Tree>
    <p:extLst>
      <p:ext uri="{BB962C8B-B14F-4D97-AF65-F5344CB8AC3E}">
        <p14:creationId xmlns:p14="http://schemas.microsoft.com/office/powerpoint/2010/main" val="1804263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2</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7" name="Segnaposto data 2"/>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
        <p:nvSpPr>
          <p:cNvPr id="8" name="Segnaposto piè di pagina 3"/>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16" name="Rectangle 2"/>
          <p:cNvSpPr txBox="1">
            <a:spLocks noChangeArrowheads="1"/>
          </p:cNvSpPr>
          <p:nvPr/>
        </p:nvSpPr>
        <p:spPr>
          <a:xfrm>
            <a:off x="659085" y="1052736"/>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Presentation overview</a:t>
            </a:r>
            <a:endParaRPr lang="en-US" altLang="en-US" sz="2400" dirty="0">
              <a:solidFill>
                <a:schemeClr val="tx2"/>
              </a:solidFill>
            </a:endParaRPr>
          </a:p>
        </p:txBody>
      </p:sp>
      <p:sp>
        <p:nvSpPr>
          <p:cNvPr id="14" name="Text Box 75"/>
          <p:cNvSpPr txBox="1">
            <a:spLocks noChangeArrowheads="1"/>
          </p:cNvSpPr>
          <p:nvPr/>
        </p:nvSpPr>
        <p:spPr bwMode="auto">
          <a:xfrm>
            <a:off x="659085" y="2265694"/>
            <a:ext cx="6288435" cy="161582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spcBef>
                <a:spcPct val="50000"/>
              </a:spcBef>
              <a:buFont typeface="Arial" panose="020B0604020202020204" pitchFamily="34" charset="0"/>
              <a:buChar char="•"/>
            </a:pPr>
            <a:r>
              <a:rPr lang="en-GB" altLang="en-US" b="1" dirty="0">
                <a:solidFill>
                  <a:schemeClr val="tx2"/>
                </a:solidFill>
                <a:sym typeface="Symbol" pitchFamily="18" charset="2"/>
              </a:rPr>
              <a:t>Open-cell metal foam, heat exchanger </a:t>
            </a:r>
          </a:p>
          <a:p>
            <a:pPr marL="285750" indent="-285750">
              <a:spcBef>
                <a:spcPct val="50000"/>
              </a:spcBef>
              <a:buFont typeface="Arial" panose="020B0604020202020204" pitchFamily="34" charset="0"/>
              <a:buChar char="•"/>
            </a:pPr>
            <a:r>
              <a:rPr lang="en-GB" altLang="en-US" b="1" dirty="0">
                <a:solidFill>
                  <a:schemeClr val="tx2"/>
                </a:solidFill>
                <a:sym typeface="Symbol" pitchFamily="18" charset="2"/>
              </a:rPr>
              <a:t>Geometry and governing equations</a:t>
            </a:r>
          </a:p>
          <a:p>
            <a:pPr marL="285750" indent="-285750">
              <a:spcBef>
                <a:spcPct val="50000"/>
              </a:spcBef>
              <a:buFont typeface="Arial" panose="020B0604020202020204" pitchFamily="34" charset="0"/>
              <a:buChar char="•"/>
            </a:pPr>
            <a:r>
              <a:rPr lang="en-GB" altLang="en-US" b="1" dirty="0">
                <a:solidFill>
                  <a:schemeClr val="tx2"/>
                </a:solidFill>
                <a:sym typeface="Symbol" pitchFamily="18" charset="2"/>
              </a:rPr>
              <a:t>Numerical results</a:t>
            </a:r>
          </a:p>
          <a:p>
            <a:pPr marL="285750" indent="-285750">
              <a:spcBef>
                <a:spcPct val="50000"/>
              </a:spcBef>
              <a:buFont typeface="Arial" panose="020B0604020202020204" pitchFamily="34" charset="0"/>
              <a:buChar char="•"/>
            </a:pPr>
            <a:r>
              <a:rPr lang="en-GB" altLang="en-US" b="1" dirty="0">
                <a:solidFill>
                  <a:schemeClr val="tx2"/>
                </a:solidFill>
                <a:sym typeface="Symbol" pitchFamily="18" charset="2"/>
              </a:rPr>
              <a:t>Conclusions</a:t>
            </a:r>
            <a:r>
              <a:rPr lang="es-ES_tradnl" altLang="en-US" sz="1400" i="1" dirty="0">
                <a:solidFill>
                  <a:schemeClr val="tx2"/>
                </a:solidFill>
                <a:sym typeface="Symbol" pitchFamily="18" charset="2"/>
              </a:rPr>
              <a:t>	   </a:t>
            </a:r>
            <a:r>
              <a:rPr lang="es-ES_tradnl" altLang="en-US" sz="1400" i="1" baseline="30000" dirty="0">
                <a:solidFill>
                  <a:schemeClr val="tx2"/>
                </a:solidFill>
                <a:sym typeface="Symbol" pitchFamily="18" charset="2"/>
              </a:rPr>
              <a:t>	     </a:t>
            </a:r>
          </a:p>
        </p:txBody>
      </p:sp>
      <p:pic>
        <p:nvPicPr>
          <p:cNvPr id="2" name="Imagen 1">
            <a:extLst>
              <a:ext uri="{FF2B5EF4-FFF2-40B4-BE49-F238E27FC236}">
                <a16:creationId xmlns:a16="http://schemas.microsoft.com/office/drawing/2014/main" id="{F4157BEF-E90A-A9FE-6704-2563C4B53C7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8184" y="2226155"/>
            <a:ext cx="1763395" cy="1767205"/>
          </a:xfrm>
          <a:prstGeom prst="rect">
            <a:avLst/>
          </a:prstGeom>
          <a:noFill/>
          <a:ln>
            <a:noFill/>
          </a:ln>
        </p:spPr>
      </p:pic>
    </p:spTree>
    <p:extLst>
      <p:ext uri="{BB962C8B-B14F-4D97-AF65-F5344CB8AC3E}">
        <p14:creationId xmlns:p14="http://schemas.microsoft.com/office/powerpoint/2010/main" val="4021374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 name="Rectangle 3"/>
          <p:cNvSpPr txBox="1">
            <a:spLocks noChangeArrowheads="1"/>
          </p:cNvSpPr>
          <p:nvPr/>
        </p:nvSpPr>
        <p:spPr>
          <a:xfrm>
            <a:off x="157225" y="1628800"/>
            <a:ext cx="4365959" cy="3972599"/>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just">
              <a:spcBef>
                <a:spcPts val="0"/>
              </a:spcBef>
              <a:buFont typeface="Arial" panose="020B0604020202020204" pitchFamily="34" charset="0"/>
              <a:buChar char="•"/>
            </a:pPr>
            <a:endParaRPr lang="en-US" sz="1400" dirty="0">
              <a:solidFill>
                <a:schemeClr val="tx2"/>
              </a:solidFill>
            </a:endParaRPr>
          </a:p>
          <a:p>
            <a:pPr marL="285750" indent="-285750" algn="just">
              <a:spcBef>
                <a:spcPts val="0"/>
              </a:spcBef>
              <a:buFont typeface="Arial" panose="020B0604020202020204" pitchFamily="34" charset="0"/>
              <a:buChar char="•"/>
            </a:pPr>
            <a:r>
              <a:rPr lang="en-US" sz="1400" dirty="0">
                <a:solidFill>
                  <a:schemeClr val="tx2"/>
                </a:solidFill>
              </a:rPr>
              <a:t>Open-cell metal foams (or metal sponge) can be used to enhance heat transfer in many applications, such as cryogenic heat exchanger, </a:t>
            </a:r>
            <a:r>
              <a:rPr lang="en-US" sz="1400" b="1" dirty="0">
                <a:solidFill>
                  <a:schemeClr val="tx2"/>
                </a:solidFill>
              </a:rPr>
              <a:t>compact heat sinks and heat exchanger.</a:t>
            </a:r>
          </a:p>
          <a:p>
            <a:pPr algn="just">
              <a:spcBef>
                <a:spcPts val="0"/>
              </a:spcBef>
            </a:pPr>
            <a:endParaRPr lang="en-US" altLang="en-US" sz="1400" i="1" dirty="0">
              <a:solidFill>
                <a:schemeClr val="tx2"/>
              </a:solidFill>
              <a:sym typeface="Symbol" pitchFamily="18" charset="2"/>
            </a:endParaRPr>
          </a:p>
          <a:p>
            <a:pPr marL="285750" indent="-285750" algn="just">
              <a:spcBef>
                <a:spcPts val="0"/>
              </a:spcBef>
              <a:buFont typeface="Arial" panose="020B0604020202020204" pitchFamily="34" charset="0"/>
              <a:buChar char="•"/>
            </a:pPr>
            <a:r>
              <a:rPr lang="en-US" sz="1400" dirty="0">
                <a:solidFill>
                  <a:schemeClr val="tx2"/>
                </a:solidFill>
              </a:rPr>
              <a:t>They are characterized by a </a:t>
            </a:r>
            <a:r>
              <a:rPr lang="en-US" sz="1400" b="1" dirty="0">
                <a:solidFill>
                  <a:schemeClr val="tx2"/>
                </a:solidFill>
              </a:rPr>
              <a:t>cellular structure </a:t>
            </a:r>
            <a:r>
              <a:rPr lang="en-US" sz="1400" dirty="0">
                <a:solidFill>
                  <a:schemeClr val="tx2"/>
                </a:solidFill>
              </a:rPr>
              <a:t>represented by a metal (or a metal alloy) and connected gas voids inside. </a:t>
            </a:r>
          </a:p>
          <a:p>
            <a:pPr algn="just">
              <a:spcBef>
                <a:spcPts val="0"/>
              </a:spcBef>
            </a:pPr>
            <a:endParaRPr lang="en-US" sz="1400" dirty="0">
              <a:solidFill>
                <a:schemeClr val="tx2"/>
              </a:solidFill>
            </a:endParaRPr>
          </a:p>
          <a:p>
            <a:pPr marL="285750" indent="-285750" algn="just">
              <a:spcBef>
                <a:spcPts val="0"/>
              </a:spcBef>
              <a:buFont typeface="Arial" panose="020B0604020202020204" pitchFamily="34" charset="0"/>
              <a:buChar char="•"/>
            </a:pPr>
            <a:r>
              <a:rPr lang="en-US" sz="1400" dirty="0">
                <a:solidFill>
                  <a:schemeClr val="tx2"/>
                </a:solidFill>
              </a:rPr>
              <a:t>Due to their intrinsic </a:t>
            </a:r>
            <a:r>
              <a:rPr lang="en-US" sz="1400" b="1" dirty="0">
                <a:solidFill>
                  <a:schemeClr val="tx2"/>
                </a:solidFill>
              </a:rPr>
              <a:t>high porosity and large specific surface area,</a:t>
            </a:r>
            <a:r>
              <a:rPr lang="en-US" sz="1400" dirty="0">
                <a:solidFill>
                  <a:schemeClr val="tx2"/>
                </a:solidFill>
              </a:rPr>
              <a:t> these materials are considered to have very promising properties to improve efficiency and minimize the required weight and volume of </a:t>
            </a:r>
            <a:r>
              <a:rPr lang="en-US" sz="1400" b="1" dirty="0">
                <a:solidFill>
                  <a:schemeClr val="tx2"/>
                </a:solidFill>
              </a:rPr>
              <a:t>novel industrial heat exchangers.</a:t>
            </a:r>
          </a:p>
          <a:p>
            <a:pPr marL="285750" indent="-285750" algn="just">
              <a:spcBef>
                <a:spcPts val="0"/>
              </a:spcBef>
              <a:buFont typeface="Arial" panose="020B0604020202020204" pitchFamily="34" charset="0"/>
              <a:buChar char="•"/>
            </a:pPr>
            <a:endParaRPr lang="en-US" sz="1400" b="1" dirty="0">
              <a:solidFill>
                <a:schemeClr val="tx2"/>
              </a:solidFill>
            </a:endParaRPr>
          </a:p>
          <a:p>
            <a:pPr marL="285750" indent="-285750" algn="just">
              <a:spcBef>
                <a:spcPts val="0"/>
              </a:spcBef>
              <a:buFont typeface="Arial" panose="020B0604020202020204" pitchFamily="34" charset="0"/>
              <a:buChar char="•"/>
            </a:pPr>
            <a:r>
              <a:rPr lang="en-US" sz="1400" dirty="0">
                <a:solidFill>
                  <a:schemeClr val="tx2"/>
                </a:solidFill>
              </a:rPr>
              <a:t>In this work, we use COMSOL Multiphysics® 6.2 to study fluid flow and heat transfer processes through a open-cell foam heat exchanger prototype.</a:t>
            </a:r>
            <a:endParaRPr lang="es-ES_tradnl" altLang="en-US" sz="1400" dirty="0">
              <a:solidFill>
                <a:schemeClr val="tx2"/>
              </a:solidFill>
              <a:sym typeface="Symbol" pitchFamily="18" charset="2"/>
            </a:endParaRPr>
          </a:p>
        </p:txBody>
      </p:sp>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3</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410558" y="1052736"/>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Open-cell metal foam, compact heat exchanger  </a:t>
            </a:r>
            <a:endParaRPr lang="en-US" altLang="en-US" sz="2400" dirty="0">
              <a:solidFill>
                <a:schemeClr val="tx2"/>
              </a:solidFill>
            </a:endParaRPr>
          </a:p>
        </p:txBody>
      </p:sp>
      <p:sp>
        <p:nvSpPr>
          <p:cNvPr id="28" name="Segnaposto piè di pagina 3"/>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pic>
        <p:nvPicPr>
          <p:cNvPr id="36" name="Immagine 4">
            <a:extLst>
              <a:ext uri="{FF2B5EF4-FFF2-40B4-BE49-F238E27FC236}">
                <a16:creationId xmlns:a16="http://schemas.microsoft.com/office/drawing/2014/main" id="{120ACA90-54C0-417D-84E8-49DABB9602D7}"/>
              </a:ext>
            </a:extLst>
          </p:cNvPr>
          <p:cNvPicPr>
            <a:picLocks noChangeAspect="1"/>
          </p:cNvPicPr>
          <p:nvPr/>
        </p:nvPicPr>
        <p:blipFill>
          <a:blip r:embed="rId4"/>
          <a:stretch>
            <a:fillRect/>
          </a:stretch>
        </p:blipFill>
        <p:spPr>
          <a:xfrm>
            <a:off x="5100954" y="2309114"/>
            <a:ext cx="3672000" cy="2754131"/>
          </a:xfrm>
          <a:prstGeom prst="rect">
            <a:avLst/>
          </a:prstGeom>
        </p:spPr>
      </p:pic>
      <p:sp>
        <p:nvSpPr>
          <p:cNvPr id="37" name="Text Box 6"/>
          <p:cNvSpPr txBox="1">
            <a:spLocks noChangeArrowheads="1"/>
          </p:cNvSpPr>
          <p:nvPr/>
        </p:nvSpPr>
        <p:spPr bwMode="auto">
          <a:xfrm>
            <a:off x="7843416" y="4502190"/>
            <a:ext cx="1147753" cy="523220"/>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400" b="1" i="1" dirty="0">
                <a:solidFill>
                  <a:srgbClr val="002060"/>
                </a:solidFill>
              </a:rPr>
              <a:t>hot water flow</a:t>
            </a:r>
            <a:endParaRPr lang="en-GB" altLang="en-US" sz="1400" dirty="0">
              <a:solidFill>
                <a:srgbClr val="002060"/>
              </a:solidFill>
            </a:endParaRPr>
          </a:p>
        </p:txBody>
      </p:sp>
      <p:sp>
        <p:nvSpPr>
          <p:cNvPr id="39" name="Text Box 6"/>
          <p:cNvSpPr txBox="1">
            <a:spLocks noChangeArrowheads="1"/>
          </p:cNvSpPr>
          <p:nvPr/>
        </p:nvSpPr>
        <p:spPr bwMode="auto">
          <a:xfrm>
            <a:off x="5481097" y="4412782"/>
            <a:ext cx="1061445" cy="523220"/>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400" b="1" i="1" dirty="0">
                <a:solidFill>
                  <a:srgbClr val="002060"/>
                </a:solidFill>
              </a:rPr>
              <a:t>cooling air flow</a:t>
            </a:r>
            <a:endParaRPr lang="en-GB" altLang="en-US" sz="1400" dirty="0">
              <a:solidFill>
                <a:srgbClr val="002060"/>
              </a:solidFill>
            </a:endParaRPr>
          </a:p>
        </p:txBody>
      </p:sp>
      <p:sp>
        <p:nvSpPr>
          <p:cNvPr id="41" name="Line 8"/>
          <p:cNvSpPr>
            <a:spLocks noChangeShapeType="1"/>
          </p:cNvSpPr>
          <p:nvPr/>
        </p:nvSpPr>
        <p:spPr bwMode="auto">
          <a:xfrm flipH="1" flipV="1">
            <a:off x="7867600" y="4001524"/>
            <a:ext cx="542368" cy="463988"/>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9"/>
          <p:cNvSpPr>
            <a:spLocks noChangeShapeType="1"/>
          </p:cNvSpPr>
          <p:nvPr/>
        </p:nvSpPr>
        <p:spPr bwMode="auto">
          <a:xfrm flipV="1">
            <a:off x="6119252" y="3734070"/>
            <a:ext cx="542367" cy="578156"/>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Segnaposto data 2"/>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2" name="Imagen 1">
            <a:extLst>
              <a:ext uri="{FF2B5EF4-FFF2-40B4-BE49-F238E27FC236}">
                <a16:creationId xmlns:a16="http://schemas.microsoft.com/office/drawing/2014/main" id="{7869DB22-BD73-9EB7-E25A-95E195A4F2B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53451" y="4959076"/>
            <a:ext cx="1316736" cy="1320476"/>
          </a:xfrm>
          <a:prstGeom prst="rect">
            <a:avLst/>
          </a:prstGeom>
          <a:noFill/>
          <a:ln>
            <a:noFill/>
          </a:ln>
        </p:spPr>
      </p:pic>
    </p:spTree>
    <p:extLst>
      <p:ext uri="{BB962C8B-B14F-4D97-AF65-F5344CB8AC3E}">
        <p14:creationId xmlns:p14="http://schemas.microsoft.com/office/powerpoint/2010/main" val="350808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1" name="Imagen 10" descr="Dibujo en blanco y negro&#10;&#10;Descripción generada automáticamente con confianza media">
            <a:extLst>
              <a:ext uri="{FF2B5EF4-FFF2-40B4-BE49-F238E27FC236}">
                <a16:creationId xmlns:a16="http://schemas.microsoft.com/office/drawing/2014/main" id="{DA31D051-5AC1-E4FC-4678-4C4017F77B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8252" y="4205345"/>
            <a:ext cx="4210821" cy="2268631"/>
          </a:xfrm>
          <a:prstGeom prst="rect">
            <a:avLst/>
          </a:prstGeom>
        </p:spPr>
      </p:pic>
      <p:sp>
        <p:nvSpPr>
          <p:cNvPr id="15" name="Rectangle 3"/>
          <p:cNvSpPr txBox="1">
            <a:spLocks noChangeArrowheads="1"/>
          </p:cNvSpPr>
          <p:nvPr/>
        </p:nvSpPr>
        <p:spPr>
          <a:xfrm>
            <a:off x="179506" y="1846639"/>
            <a:ext cx="7772400" cy="41148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Monotype Sorts" pitchFamily="2" charset="2"/>
              <a:buNone/>
            </a:pPr>
            <a:r>
              <a:rPr lang="en-GB" altLang="en-US" sz="1600" b="1" dirty="0">
                <a:solidFill>
                  <a:schemeClr val="tx2"/>
                </a:solidFill>
              </a:rPr>
              <a:t>			</a:t>
            </a:r>
            <a:r>
              <a:rPr lang="en-GB" altLang="en-US" sz="1600" b="1" i="1" dirty="0">
                <a:solidFill>
                  <a:schemeClr val="tx2"/>
                </a:solidFill>
                <a:sym typeface="Symbol" pitchFamily="18" charset="2"/>
              </a:rPr>
              <a:t>	</a:t>
            </a:r>
            <a:r>
              <a:rPr lang="es-ES_tradnl" altLang="en-US" sz="1800" i="1" dirty="0">
                <a:sym typeface="Symbol" pitchFamily="18" charset="2"/>
              </a:rPr>
              <a:t>				</a:t>
            </a:r>
            <a:r>
              <a:rPr lang="es-ES_tradnl" altLang="en-US" sz="2000" i="1" dirty="0">
                <a:sym typeface="Symbol" pitchFamily="18" charset="2"/>
              </a:rPr>
              <a:t>									</a:t>
            </a:r>
            <a:endParaRPr lang="es-ES_tradnl" altLang="en-US" sz="2000" dirty="0">
              <a:sym typeface="Symbol" pitchFamily="18" charset="2"/>
            </a:endParaRPr>
          </a:p>
          <a:p>
            <a:endParaRPr lang="es-ES_tradnl" altLang="en-US" sz="2000" i="1" baseline="-25000" dirty="0">
              <a:sym typeface="Symbol" pitchFamily="18" charset="2"/>
            </a:endParaRPr>
          </a:p>
        </p:txBody>
      </p:sp>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4</a:t>
            </a:fld>
            <a:endParaRPr lang="it-IT" sz="1400" dirty="0">
              <a:solidFill>
                <a:schemeClr val="tx2"/>
              </a:solidFill>
            </a:endParaRPr>
          </a:p>
        </p:txBody>
      </p:sp>
      <p:pic>
        <p:nvPicPr>
          <p:cNvPr id="6" name="Picture 2" descr="Logo"/>
          <p:cNvPicPr>
            <a:picLocks noChangeAspect="1" noChangeArrowheads="1"/>
          </p:cNvPicPr>
          <p:nvPr/>
        </p:nvPicPr>
        <p:blipFill>
          <a:blip r:embed="rId4"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75443" y="1086597"/>
            <a:ext cx="6578152"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Geometry of the open-cell foam heat exchanger</a:t>
            </a:r>
            <a:endParaRPr lang="en-US" altLang="en-US" sz="2400" dirty="0">
              <a:solidFill>
                <a:schemeClr val="tx2"/>
              </a:solidFill>
            </a:endParaRPr>
          </a:p>
        </p:txBody>
      </p:sp>
      <p:sp>
        <p:nvSpPr>
          <p:cNvPr id="39" name="Text Box 6"/>
          <p:cNvSpPr txBox="1">
            <a:spLocks noChangeArrowheads="1"/>
          </p:cNvSpPr>
          <p:nvPr/>
        </p:nvSpPr>
        <p:spPr bwMode="auto">
          <a:xfrm>
            <a:off x="3637643" y="5909774"/>
            <a:ext cx="1061445" cy="523220"/>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400" b="1" i="1" dirty="0">
                <a:solidFill>
                  <a:srgbClr val="002060"/>
                </a:solidFill>
              </a:rPr>
              <a:t>cooling air flow</a:t>
            </a:r>
            <a:endParaRPr lang="en-GB" altLang="en-US" sz="1400" dirty="0">
              <a:solidFill>
                <a:srgbClr val="002060"/>
              </a:solidFill>
            </a:endParaRPr>
          </a:p>
        </p:txBody>
      </p:sp>
      <p:sp>
        <p:nvSpPr>
          <p:cNvPr id="2" name="Segnaposto piè di pagina 3">
            <a:extLst>
              <a:ext uri="{FF2B5EF4-FFF2-40B4-BE49-F238E27FC236}">
                <a16:creationId xmlns:a16="http://schemas.microsoft.com/office/drawing/2014/main" id="{CF47899A-D62E-A05F-96C2-F077027A2259}"/>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3" name="Segnaposto data 2">
            <a:extLst>
              <a:ext uri="{FF2B5EF4-FFF2-40B4-BE49-F238E27FC236}">
                <a16:creationId xmlns:a16="http://schemas.microsoft.com/office/drawing/2014/main" id="{6712D399-172C-F8CA-C503-ABCDFEEB01EC}"/>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7" name="Imagen 6">
            <a:extLst>
              <a:ext uri="{FF2B5EF4-FFF2-40B4-BE49-F238E27FC236}">
                <a16:creationId xmlns:a16="http://schemas.microsoft.com/office/drawing/2014/main" id="{7287586D-C7FE-721F-8E13-84BEA8C83DE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821697" y="1480596"/>
            <a:ext cx="2097793" cy="3242572"/>
          </a:xfrm>
          <a:prstGeom prst="rect">
            <a:avLst/>
          </a:prstGeom>
          <a:noFill/>
          <a:ln>
            <a:noFill/>
          </a:ln>
        </p:spPr>
      </p:pic>
      <p:pic>
        <p:nvPicPr>
          <p:cNvPr id="8" name="Imagen 7">
            <a:extLst>
              <a:ext uri="{FF2B5EF4-FFF2-40B4-BE49-F238E27FC236}">
                <a16:creationId xmlns:a16="http://schemas.microsoft.com/office/drawing/2014/main" id="{723FE437-444F-2F44-B2D9-FAE5A6A7B30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872425" y="3442320"/>
            <a:ext cx="1954993" cy="3283916"/>
          </a:xfrm>
          <a:prstGeom prst="rect">
            <a:avLst/>
          </a:prstGeom>
          <a:noFill/>
          <a:ln>
            <a:noFill/>
          </a:ln>
        </p:spPr>
      </p:pic>
      <p:graphicFrame>
        <p:nvGraphicFramePr>
          <p:cNvPr id="9" name="Tabla 8">
            <a:extLst>
              <a:ext uri="{FF2B5EF4-FFF2-40B4-BE49-F238E27FC236}">
                <a16:creationId xmlns:a16="http://schemas.microsoft.com/office/drawing/2014/main" id="{8DC5ED7D-1012-7F83-0494-0B44E85D32E2}"/>
              </a:ext>
            </a:extLst>
          </p:cNvPr>
          <p:cNvGraphicFramePr>
            <a:graphicFrameLocks noGrp="1"/>
          </p:cNvGraphicFramePr>
          <p:nvPr>
            <p:extLst>
              <p:ext uri="{D42A27DB-BD31-4B8C-83A1-F6EECF244321}">
                <p14:modId xmlns:p14="http://schemas.microsoft.com/office/powerpoint/2010/main" val="838209597"/>
              </p:ext>
            </p:extLst>
          </p:nvPr>
        </p:nvGraphicFramePr>
        <p:xfrm>
          <a:off x="3793083" y="1733261"/>
          <a:ext cx="2514600" cy="1828800"/>
        </p:xfrm>
        <a:graphic>
          <a:graphicData uri="http://schemas.openxmlformats.org/drawingml/2006/table">
            <a:tbl>
              <a:tblPr firstRow="1" firstCol="1" bandRow="1">
                <a:tableStyleId>{5C22544A-7EE6-4342-B048-85BDC9FD1C3A}</a:tableStyleId>
              </a:tblPr>
              <a:tblGrid>
                <a:gridCol w="1792523">
                  <a:extLst>
                    <a:ext uri="{9D8B030D-6E8A-4147-A177-3AD203B41FA5}">
                      <a16:colId xmlns:a16="http://schemas.microsoft.com/office/drawing/2014/main" val="813090058"/>
                    </a:ext>
                  </a:extLst>
                </a:gridCol>
                <a:gridCol w="722077">
                  <a:extLst>
                    <a:ext uri="{9D8B030D-6E8A-4147-A177-3AD203B41FA5}">
                      <a16:colId xmlns:a16="http://schemas.microsoft.com/office/drawing/2014/main" val="676357572"/>
                    </a:ext>
                  </a:extLst>
                </a:gridCol>
              </a:tblGrid>
              <a:tr h="0">
                <a:tc>
                  <a:txBody>
                    <a:bodyPr/>
                    <a:lstStyle/>
                    <a:p>
                      <a:r>
                        <a:rPr lang="en-GB" sz="1000">
                          <a:effectLst/>
                        </a:rPr>
                        <a:t>Magnitude</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r>
                        <a:rPr lang="en-GB" sz="1000">
                          <a:effectLst/>
                        </a:rPr>
                        <a:t>Value</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266745972"/>
                  </a:ext>
                </a:extLst>
              </a:tr>
              <a:tr h="0">
                <a:tc>
                  <a:txBody>
                    <a:bodyPr/>
                    <a:lstStyle/>
                    <a:p>
                      <a:r>
                        <a:rPr lang="en-GB" sz="1000">
                          <a:effectLst/>
                        </a:rPr>
                        <a:t>Length  L</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230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1146564"/>
                  </a:ext>
                </a:extLst>
              </a:tr>
              <a:tr h="0">
                <a:tc>
                  <a:txBody>
                    <a:bodyPr/>
                    <a:lstStyle/>
                    <a:p>
                      <a:r>
                        <a:rPr lang="en-GB" sz="1000">
                          <a:effectLst/>
                        </a:rPr>
                        <a:t>Width W</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101.6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080481078"/>
                  </a:ext>
                </a:extLst>
              </a:tr>
              <a:tr h="0">
                <a:tc>
                  <a:txBody>
                    <a:bodyPr/>
                    <a:lstStyle/>
                    <a:p>
                      <a:r>
                        <a:rPr lang="en-GB" sz="1000">
                          <a:effectLst/>
                        </a:rPr>
                        <a:t>Height  H</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50.8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009124122"/>
                  </a:ext>
                </a:extLst>
              </a:tr>
              <a:tr h="0">
                <a:tc>
                  <a:txBody>
                    <a:bodyPr/>
                    <a:lstStyle/>
                    <a:p>
                      <a:r>
                        <a:rPr lang="en-GB" sz="1000">
                          <a:effectLst/>
                        </a:rPr>
                        <a:t>Wall thickness t</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5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879832467"/>
                  </a:ext>
                </a:extLst>
              </a:tr>
              <a:tr h="0">
                <a:tc>
                  <a:txBody>
                    <a:bodyPr/>
                    <a:lstStyle/>
                    <a:p>
                      <a:r>
                        <a:rPr lang="en-GB" sz="1000">
                          <a:effectLst/>
                        </a:rPr>
                        <a:t>Inner diameter D</a:t>
                      </a:r>
                      <a:r>
                        <a:rPr lang="en-GB" sz="1000" baseline="-25000">
                          <a:effectLst/>
                        </a:rPr>
                        <a:t>a</a:t>
                      </a:r>
                      <a:r>
                        <a:rPr lang="en-GB" sz="1000">
                          <a:effectLst/>
                        </a:rPr>
                        <a:t> of air inlet and outlet</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US" sz="1000">
                          <a:effectLst/>
                        </a:rPr>
                        <a:t>21.54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812274172"/>
                  </a:ext>
                </a:extLst>
              </a:tr>
              <a:tr h="0">
                <a:tc>
                  <a:txBody>
                    <a:bodyPr/>
                    <a:lstStyle/>
                    <a:p>
                      <a:r>
                        <a:rPr lang="en-GB" sz="1000">
                          <a:effectLst/>
                        </a:rPr>
                        <a:t>Inner diameter of the copper tubes for the water crossflow</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US" sz="1000">
                          <a:effectLst/>
                        </a:rPr>
                        <a:t>4.35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155114017"/>
                  </a:ext>
                </a:extLst>
              </a:tr>
              <a:tr h="0">
                <a:tc>
                  <a:txBody>
                    <a:bodyPr/>
                    <a:lstStyle/>
                    <a:p>
                      <a:r>
                        <a:rPr lang="en-GB" sz="1000">
                          <a:effectLst/>
                        </a:rPr>
                        <a:t>Copper sponge width w</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101.6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493255841"/>
                  </a:ext>
                </a:extLst>
              </a:tr>
              <a:tr h="0">
                <a:tc>
                  <a:txBody>
                    <a:bodyPr/>
                    <a:lstStyle/>
                    <a:p>
                      <a:r>
                        <a:rPr lang="en-GB" sz="1000">
                          <a:effectLst/>
                        </a:rPr>
                        <a:t>Copper sponge height h</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50.8 mm</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545638775"/>
                  </a:ext>
                </a:extLst>
              </a:tr>
              <a:tr h="0">
                <a:tc>
                  <a:txBody>
                    <a:bodyPr/>
                    <a:lstStyle/>
                    <a:p>
                      <a:r>
                        <a:rPr lang="en-GB" sz="1000">
                          <a:effectLst/>
                        </a:rPr>
                        <a:t>Copper sponge thickness s</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dirty="0">
                          <a:effectLst/>
                        </a:rPr>
                        <a:t>12.7 mm</a:t>
                      </a:r>
                      <a:endParaRPr lang="es-CR" sz="10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751902422"/>
                  </a:ext>
                </a:extLst>
              </a:tr>
            </a:tbl>
          </a:graphicData>
        </a:graphic>
      </p:graphicFrame>
      <p:pic>
        <p:nvPicPr>
          <p:cNvPr id="2049" name="Picture 1">
            <a:extLst>
              <a:ext uri="{FF2B5EF4-FFF2-40B4-BE49-F238E27FC236}">
                <a16:creationId xmlns:a16="http://schemas.microsoft.com/office/drawing/2014/main" id="{E190E775-8EF6-B3E9-D459-0FB076A25D7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13071" b="22914"/>
          <a:stretch>
            <a:fillRect/>
          </a:stretch>
        </p:blipFill>
        <p:spPr bwMode="auto">
          <a:xfrm>
            <a:off x="6917063" y="1709937"/>
            <a:ext cx="1987197" cy="234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Line 9"/>
          <p:cNvSpPr>
            <a:spLocks noChangeShapeType="1"/>
          </p:cNvSpPr>
          <p:nvPr/>
        </p:nvSpPr>
        <p:spPr bwMode="auto">
          <a:xfrm flipV="1">
            <a:off x="3926537" y="5685423"/>
            <a:ext cx="320487" cy="49450"/>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1" name="Line 8"/>
          <p:cNvSpPr>
            <a:spLocks noChangeShapeType="1"/>
          </p:cNvSpPr>
          <p:nvPr/>
        </p:nvSpPr>
        <p:spPr bwMode="auto">
          <a:xfrm flipH="1" flipV="1">
            <a:off x="6249745" y="5554618"/>
            <a:ext cx="320487" cy="261610"/>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Text Box 6"/>
          <p:cNvSpPr txBox="1">
            <a:spLocks noChangeArrowheads="1"/>
          </p:cNvSpPr>
          <p:nvPr/>
        </p:nvSpPr>
        <p:spPr bwMode="auto">
          <a:xfrm>
            <a:off x="6416077" y="5858108"/>
            <a:ext cx="1147753" cy="523220"/>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400" b="1" i="1" dirty="0">
                <a:solidFill>
                  <a:srgbClr val="002060"/>
                </a:solidFill>
              </a:rPr>
              <a:t>hot water flow</a:t>
            </a:r>
            <a:endParaRPr lang="en-GB" altLang="en-US" sz="1400" dirty="0">
              <a:solidFill>
                <a:srgbClr val="002060"/>
              </a:solidFill>
            </a:endParaRPr>
          </a:p>
        </p:txBody>
      </p:sp>
      <p:sp>
        <p:nvSpPr>
          <p:cNvPr id="12" name="Line 9">
            <a:extLst>
              <a:ext uri="{FF2B5EF4-FFF2-40B4-BE49-F238E27FC236}">
                <a16:creationId xmlns:a16="http://schemas.microsoft.com/office/drawing/2014/main" id="{B79B48CB-C43E-3D5B-939E-073098DE3D38}"/>
              </a:ext>
            </a:extLst>
          </p:cNvPr>
          <p:cNvSpPr>
            <a:spLocks noChangeShapeType="1"/>
          </p:cNvSpPr>
          <p:nvPr/>
        </p:nvSpPr>
        <p:spPr bwMode="auto">
          <a:xfrm flipV="1">
            <a:off x="7520516" y="4820806"/>
            <a:ext cx="390147" cy="116636"/>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3" name="Line 8">
            <a:extLst>
              <a:ext uri="{FF2B5EF4-FFF2-40B4-BE49-F238E27FC236}">
                <a16:creationId xmlns:a16="http://schemas.microsoft.com/office/drawing/2014/main" id="{3D1783B4-F00C-E85A-4A43-F4AF07B6E1FF}"/>
              </a:ext>
            </a:extLst>
          </p:cNvPr>
          <p:cNvSpPr>
            <a:spLocks noChangeShapeType="1"/>
          </p:cNvSpPr>
          <p:nvPr/>
        </p:nvSpPr>
        <p:spPr bwMode="auto">
          <a:xfrm flipH="1" flipV="1">
            <a:off x="5298376" y="4329167"/>
            <a:ext cx="288032" cy="222651"/>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Text Box 70">
            <a:extLst>
              <a:ext uri="{FF2B5EF4-FFF2-40B4-BE49-F238E27FC236}">
                <a16:creationId xmlns:a16="http://schemas.microsoft.com/office/drawing/2014/main" id="{7CB237B3-7843-4367-39C4-011A70532CE6}"/>
              </a:ext>
            </a:extLst>
          </p:cNvPr>
          <p:cNvSpPr txBox="1">
            <a:spLocks noChangeArrowheads="1"/>
          </p:cNvSpPr>
          <p:nvPr/>
        </p:nvSpPr>
        <p:spPr bwMode="auto">
          <a:xfrm>
            <a:off x="549244" y="1721973"/>
            <a:ext cx="2428887" cy="307777"/>
          </a:xfrm>
          <a:prstGeom prst="rect">
            <a:avLst/>
          </a:prstGeom>
          <a:noFill/>
          <a:ln>
            <a:noFill/>
          </a:ln>
          <a:effectLst/>
        </p:spPr>
        <p:txBody>
          <a:bodyPr wrap="square">
            <a:spAutoFit/>
          </a:bodyPr>
          <a:lstStyle/>
          <a:p>
            <a:pPr>
              <a:spcBef>
                <a:spcPct val="50000"/>
              </a:spcBef>
            </a:pPr>
            <a:r>
              <a:rPr lang="en-US" altLang="en-US" sz="1100" b="1" dirty="0">
                <a:solidFill>
                  <a:schemeClr val="tx2"/>
                </a:solidFill>
              </a:rPr>
              <a:t>end sections of the heat exchanger</a:t>
            </a:r>
          </a:p>
          <a:p>
            <a:pPr>
              <a:spcBef>
                <a:spcPct val="50000"/>
              </a:spcBef>
            </a:pPr>
            <a:endParaRPr lang="en-US" altLang="en-US" sz="200" b="1" dirty="0">
              <a:solidFill>
                <a:schemeClr val="tx2"/>
              </a:solidFill>
            </a:endParaRPr>
          </a:p>
        </p:txBody>
      </p:sp>
      <p:sp>
        <p:nvSpPr>
          <p:cNvPr id="10" name="CuadroTexto 9">
            <a:extLst>
              <a:ext uri="{FF2B5EF4-FFF2-40B4-BE49-F238E27FC236}">
                <a16:creationId xmlns:a16="http://schemas.microsoft.com/office/drawing/2014/main" id="{7DC578EA-2F4A-B1BF-3774-E5F201737307}"/>
              </a:ext>
            </a:extLst>
          </p:cNvPr>
          <p:cNvSpPr txBox="1"/>
          <p:nvPr/>
        </p:nvSpPr>
        <p:spPr>
          <a:xfrm>
            <a:off x="4280339" y="3752219"/>
            <a:ext cx="2798707" cy="307777"/>
          </a:xfrm>
          <a:prstGeom prst="rect">
            <a:avLst/>
          </a:prstGeom>
          <a:noFill/>
        </p:spPr>
        <p:txBody>
          <a:bodyPr wrap="square">
            <a:spAutoFit/>
          </a:bodyPr>
          <a:lstStyle/>
          <a:p>
            <a:r>
              <a:rPr lang="en-US" altLang="en-US" sz="1400" b="1" dirty="0">
                <a:solidFill>
                  <a:srgbClr val="002060"/>
                </a:solidFill>
              </a:rPr>
              <a:t>copper tubes for the water flow </a:t>
            </a:r>
            <a:endParaRPr lang="es-CR" sz="1400" b="1" dirty="0">
              <a:solidFill>
                <a:srgbClr val="002060"/>
              </a:solidFill>
            </a:endParaRPr>
          </a:p>
        </p:txBody>
      </p:sp>
      <p:sp>
        <p:nvSpPr>
          <p:cNvPr id="17" name="Line 8">
            <a:extLst>
              <a:ext uri="{FF2B5EF4-FFF2-40B4-BE49-F238E27FC236}">
                <a16:creationId xmlns:a16="http://schemas.microsoft.com/office/drawing/2014/main" id="{E45C091C-A7B1-25D2-06CE-86D1A7E8ADCC}"/>
              </a:ext>
            </a:extLst>
          </p:cNvPr>
          <p:cNvSpPr>
            <a:spLocks noChangeShapeType="1"/>
          </p:cNvSpPr>
          <p:nvPr/>
        </p:nvSpPr>
        <p:spPr bwMode="auto">
          <a:xfrm flipV="1">
            <a:off x="6249745" y="3284678"/>
            <a:ext cx="1827609" cy="546851"/>
          </a:xfrm>
          <a:prstGeom prst="line">
            <a:avLst/>
          </a:prstGeom>
          <a:noFill/>
          <a:ln w="1587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Text Box 70"/>
          <p:cNvSpPr txBox="1">
            <a:spLocks noChangeArrowheads="1"/>
          </p:cNvSpPr>
          <p:nvPr/>
        </p:nvSpPr>
        <p:spPr bwMode="auto">
          <a:xfrm>
            <a:off x="210680" y="5646121"/>
            <a:ext cx="1369861" cy="323165"/>
          </a:xfrm>
          <a:prstGeom prst="rect">
            <a:avLst/>
          </a:prstGeom>
          <a:noFill/>
          <a:ln>
            <a:noFill/>
          </a:ln>
          <a:effectLst/>
        </p:spPr>
        <p:txBody>
          <a:bodyPr wrap="square">
            <a:spAutoFit/>
          </a:bodyPr>
          <a:lstStyle/>
          <a:p>
            <a:pPr>
              <a:spcBef>
                <a:spcPct val="50000"/>
              </a:spcBef>
            </a:pPr>
            <a:r>
              <a:rPr lang="en-US" altLang="en-US" sz="1200" b="1" dirty="0">
                <a:solidFill>
                  <a:schemeClr val="tx2"/>
                </a:solidFill>
              </a:rPr>
              <a:t>dimensions in mm</a:t>
            </a:r>
          </a:p>
          <a:p>
            <a:pPr>
              <a:spcBef>
                <a:spcPct val="50000"/>
              </a:spcBef>
            </a:pPr>
            <a:endParaRPr lang="en-US" altLang="en-US" sz="200" b="1" dirty="0">
              <a:solidFill>
                <a:schemeClr val="tx2"/>
              </a:solidFill>
            </a:endParaRPr>
          </a:p>
        </p:txBody>
      </p:sp>
    </p:spTree>
    <p:extLst>
      <p:ext uri="{BB962C8B-B14F-4D97-AF65-F5344CB8AC3E}">
        <p14:creationId xmlns:p14="http://schemas.microsoft.com/office/powerpoint/2010/main" val="3478318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5</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284908" y="1057492"/>
            <a:ext cx="7443727" cy="685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Open-cell metal foam sandwiched to three copper tubes </a:t>
            </a:r>
            <a:endParaRPr lang="en-US" altLang="en-US" sz="2400" dirty="0">
              <a:solidFill>
                <a:schemeClr val="tx2"/>
              </a:solidFill>
            </a:endParaRPr>
          </a:p>
        </p:txBody>
      </p:sp>
      <p:sp>
        <p:nvSpPr>
          <p:cNvPr id="3" name="Segnaposto piè di pagina 3">
            <a:extLst>
              <a:ext uri="{FF2B5EF4-FFF2-40B4-BE49-F238E27FC236}">
                <a16:creationId xmlns:a16="http://schemas.microsoft.com/office/drawing/2014/main" id="{B25AF7AB-5951-5C90-6784-ED4D60E79359}"/>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7" name="Segnaposto data 2">
            <a:extLst>
              <a:ext uri="{FF2B5EF4-FFF2-40B4-BE49-F238E27FC236}">
                <a16:creationId xmlns:a16="http://schemas.microsoft.com/office/drawing/2014/main" id="{87312B96-DEF7-8234-C26B-574E87B24174}"/>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8" name="Imagen 7">
            <a:extLst>
              <a:ext uri="{FF2B5EF4-FFF2-40B4-BE49-F238E27FC236}">
                <a16:creationId xmlns:a16="http://schemas.microsoft.com/office/drawing/2014/main" id="{626DFA8D-DD4D-E883-7FD9-808372D0B7F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909" y="1737712"/>
            <a:ext cx="1463971" cy="1467134"/>
          </a:xfrm>
          <a:prstGeom prst="rect">
            <a:avLst/>
          </a:prstGeom>
          <a:noFill/>
          <a:ln>
            <a:noFill/>
          </a:ln>
        </p:spPr>
      </p:pic>
      <mc:AlternateContent xmlns:mc="http://schemas.openxmlformats.org/markup-compatibility/2006" xmlns:a14="http://schemas.microsoft.com/office/drawing/2010/main">
        <mc:Choice Requires="a14">
          <p:graphicFrame>
            <p:nvGraphicFramePr>
              <p:cNvPr id="9" name="Tabla 8">
                <a:extLst>
                  <a:ext uri="{FF2B5EF4-FFF2-40B4-BE49-F238E27FC236}">
                    <a16:creationId xmlns:a16="http://schemas.microsoft.com/office/drawing/2014/main" id="{2A672836-0318-62EC-1CE7-2A293ECC8D0A}"/>
                  </a:ext>
                </a:extLst>
              </p:cNvPr>
              <p:cNvGraphicFramePr>
                <a:graphicFrameLocks noGrp="1"/>
              </p:cNvGraphicFramePr>
              <p:nvPr>
                <p:extLst>
                  <p:ext uri="{D42A27DB-BD31-4B8C-83A1-F6EECF244321}">
                    <p14:modId xmlns:p14="http://schemas.microsoft.com/office/powerpoint/2010/main" val="1747432644"/>
                  </p:ext>
                </p:extLst>
              </p:nvPr>
            </p:nvGraphicFramePr>
            <p:xfrm>
              <a:off x="1908530" y="1734635"/>
              <a:ext cx="2514600" cy="2005140"/>
            </p:xfrm>
            <a:graphic>
              <a:graphicData uri="http://schemas.openxmlformats.org/drawingml/2006/table">
                <a:tbl>
                  <a:tblPr firstRow="1" firstCol="1" bandRow="1">
                    <a:tableStyleId>{5C22544A-7EE6-4342-B048-85BDC9FD1C3A}</a:tableStyleId>
                  </a:tblPr>
                  <a:tblGrid>
                    <a:gridCol w="1525634">
                      <a:extLst>
                        <a:ext uri="{9D8B030D-6E8A-4147-A177-3AD203B41FA5}">
                          <a16:colId xmlns:a16="http://schemas.microsoft.com/office/drawing/2014/main" val="4028008457"/>
                        </a:ext>
                      </a:extLst>
                    </a:gridCol>
                    <a:gridCol w="988966">
                      <a:extLst>
                        <a:ext uri="{9D8B030D-6E8A-4147-A177-3AD203B41FA5}">
                          <a16:colId xmlns:a16="http://schemas.microsoft.com/office/drawing/2014/main" val="1892474995"/>
                        </a:ext>
                      </a:extLst>
                    </a:gridCol>
                  </a:tblGrid>
                  <a:tr h="0">
                    <a:tc>
                      <a:txBody>
                        <a:bodyPr/>
                        <a:lstStyle/>
                        <a:p>
                          <a:r>
                            <a:rPr lang="en-GB" sz="1000">
                              <a:effectLst/>
                            </a:rPr>
                            <a:t>Magnitude</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Value</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032260843"/>
                      </a:ext>
                    </a:extLst>
                  </a:tr>
                  <a:tr h="0">
                    <a:tc>
                      <a:txBody>
                        <a:bodyPr/>
                        <a:lstStyle/>
                        <a:p>
                          <a:r>
                            <a:rPr lang="en-GB" sz="1000">
                              <a:effectLst/>
                            </a:rPr>
                            <a:t>Copper alloy</a:t>
                          </a:r>
                          <a:endParaRPr lang="es-C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r>
                            <a:rPr lang="en-GB" sz="1000">
                              <a:effectLst/>
                            </a:rPr>
                            <a:t>C10100</a:t>
                          </a:r>
                          <a:endParaRPr lang="es-CR" sz="1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04605144"/>
                      </a:ext>
                    </a:extLst>
                  </a:tr>
                  <a:tr h="0">
                    <a:tc>
                      <a:txBody>
                        <a:bodyPr/>
                        <a:lstStyle/>
                        <a:p>
                          <a:r>
                            <a:rPr lang="en-GB" sz="1000">
                              <a:effectLst/>
                            </a:rPr>
                            <a:t>Pore density (pores per linear inch)</a:t>
                          </a:r>
                          <a:endParaRPr lang="es-C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r>
                            <a:rPr lang="en-GB" sz="1000">
                              <a:effectLst/>
                            </a:rPr>
                            <a:t>40</a:t>
                          </a:r>
                          <a:endParaRPr lang="es-CR" sz="1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91479578"/>
                      </a:ext>
                    </a:extLst>
                  </a:tr>
                  <a:tr h="0">
                    <a:tc>
                      <a:txBody>
                        <a:bodyPr/>
                        <a:lstStyle/>
                        <a:p>
                          <a:r>
                            <a:rPr lang="en-GB" sz="1000">
                              <a:effectLst/>
                            </a:rPr>
                            <a:t>Relative density RD</a:t>
                          </a:r>
                          <a:endParaRPr lang="es-C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r>
                            <a:rPr lang="en-GB" sz="1000">
                              <a:effectLst/>
                            </a:rPr>
                            <a:t>10%</a:t>
                          </a:r>
                          <a:endParaRPr lang="es-CR" sz="1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42366107"/>
                      </a:ext>
                    </a:extLst>
                  </a:tr>
                  <a:tr h="0">
                    <a:tc>
                      <a:txBody>
                        <a:bodyPr/>
                        <a:lstStyle/>
                        <a:p>
                          <a:r>
                            <a:rPr lang="en-GB" sz="1000">
                              <a:effectLst/>
                            </a:rPr>
                            <a:t>Specific heat</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0.385 J/(g K)</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48350740"/>
                      </a:ext>
                    </a:extLst>
                  </a:tr>
                  <a:tr h="0">
                    <a:tc>
                      <a:txBody>
                        <a:bodyPr/>
                        <a:lstStyle/>
                        <a:p>
                          <a:r>
                            <a:rPr lang="en-GB" sz="1000">
                              <a:effectLst/>
                            </a:rPr>
                            <a:t>Porosity </a:t>
                          </a:r>
                          <a14:m>
                            <m:oMath xmlns:m="http://schemas.openxmlformats.org/officeDocument/2006/math">
                              <m:sSub>
                                <m:sSubPr>
                                  <m:ctrlPr>
                                    <a:rPr lang="es-CR" sz="1000" i="1">
                                      <a:effectLst/>
                                      <a:latin typeface="Cambria Math" panose="02040503050406030204" pitchFamily="18" charset="0"/>
                                    </a:rPr>
                                  </m:ctrlPr>
                                </m:sSubPr>
                                <m:e>
                                  <m:r>
                                    <a:rPr lang="en-US" sz="1000">
                                      <a:effectLst/>
                                      <a:latin typeface="Cambria Math" panose="02040503050406030204" pitchFamily="18" charset="0"/>
                                    </a:rPr>
                                    <m:t>𝜀</m:t>
                                  </m:r>
                                </m:e>
                                <m:sub>
                                  <m:r>
                                    <a:rPr lang="en-US" sz="1000">
                                      <a:effectLst/>
                                      <a:latin typeface="Cambria Math" panose="02040503050406030204" pitchFamily="18" charset="0"/>
                                    </a:rPr>
                                    <m:t>𝑝</m:t>
                                  </m:r>
                                </m:sub>
                              </m:sSub>
                            </m:oMath>
                          </a14:m>
                          <a:r>
                            <a:rPr lang="en-US" sz="1000">
                              <a:effectLst/>
                            </a:rPr>
                            <a:t> </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90%</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816544984"/>
                      </a:ext>
                    </a:extLst>
                  </a:tr>
                  <a:tr h="0">
                    <a:tc>
                      <a:txBody>
                        <a:bodyPr/>
                        <a:lstStyle/>
                        <a:p>
                          <a:r>
                            <a:rPr lang="en-GB" sz="1000">
                              <a:effectLst/>
                            </a:rPr>
                            <a:t>Specific surface area </a:t>
                          </a:r>
                          <a14:m>
                            <m:oMath xmlns:m="http://schemas.openxmlformats.org/officeDocument/2006/math">
                              <m:sSub>
                                <m:sSubPr>
                                  <m:ctrlPr>
                                    <a:rPr lang="es-CR" sz="1000" i="1">
                                      <a:effectLst/>
                                      <a:latin typeface="Cambria Math" panose="02040503050406030204" pitchFamily="18" charset="0"/>
                                    </a:rPr>
                                  </m:ctrlPr>
                                </m:sSubPr>
                                <m:e>
                                  <m:r>
                                    <a:rPr lang="en-US" sz="1000">
                                      <a:effectLst/>
                                      <a:latin typeface="Cambria Math" panose="02040503050406030204" pitchFamily="18" charset="0"/>
                                    </a:rPr>
                                    <m:t>𝑆</m:t>
                                  </m:r>
                                </m:e>
                                <m:sub>
                                  <m:r>
                                    <a:rPr lang="en-US" sz="1000">
                                      <a:effectLst/>
                                      <a:latin typeface="Cambria Math" panose="02040503050406030204" pitchFamily="18" charset="0"/>
                                    </a:rPr>
                                    <m:t>𝑏</m:t>
                                  </m:r>
                                </m:sub>
                              </m:sSub>
                            </m:oMath>
                          </a14:m>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  24 in</a:t>
                          </a:r>
                          <a:r>
                            <a:rPr lang="en-GB" sz="1000" baseline="30000">
                              <a:effectLst/>
                            </a:rPr>
                            <a:t>2</a:t>
                          </a:r>
                          <a:r>
                            <a:rPr lang="en-GB" sz="1000">
                              <a:effectLst/>
                            </a:rPr>
                            <a:t>/ in</a:t>
                          </a:r>
                          <a:r>
                            <a:rPr lang="en-GB" sz="1000" baseline="30000">
                              <a:effectLst/>
                            </a:rPr>
                            <a:t>3</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625285007"/>
                      </a:ext>
                    </a:extLst>
                  </a:tr>
                  <a:tr h="0">
                    <a:tc>
                      <a:txBody>
                        <a:bodyPr/>
                        <a:lstStyle/>
                        <a:p>
                          <a:r>
                            <a:rPr lang="en-GB" sz="1000">
                              <a:effectLst/>
                            </a:rPr>
                            <a:t>Total thermal conductivity</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13.2 W/ (m K)</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73664833"/>
                      </a:ext>
                    </a:extLst>
                  </a:tr>
                  <a:tr h="0">
                    <a:tc>
                      <a:txBody>
                        <a:bodyPr/>
                        <a:lstStyle/>
                        <a:p>
                          <a:r>
                            <a:rPr lang="en-GB" sz="1000">
                              <a:effectLst/>
                            </a:rPr>
                            <a:t>Permeability</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1.6 x10</a:t>
                          </a:r>
                          <a:r>
                            <a:rPr lang="en-GB" sz="1000" baseline="30000">
                              <a:effectLst/>
                            </a:rPr>
                            <a:t>-7</a:t>
                          </a:r>
                          <a:r>
                            <a:rPr lang="en-GB" sz="1000">
                              <a:effectLst/>
                            </a:rPr>
                            <a:t> m</a:t>
                          </a:r>
                          <a:r>
                            <a:rPr lang="en-GB" sz="1000" baseline="30000">
                              <a:effectLst/>
                            </a:rPr>
                            <a:t>2</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791751196"/>
                      </a:ext>
                    </a:extLst>
                  </a:tr>
                  <a:tr h="0">
                    <a:tc>
                      <a:txBody>
                        <a:bodyPr/>
                        <a:lstStyle/>
                        <a:p>
                          <a:r>
                            <a:rPr lang="en-GB" sz="1000">
                              <a:effectLst/>
                            </a:rPr>
                            <a:t>Interstitial heat transfer coefficient </a:t>
                          </a:r>
                          <a14:m>
                            <m:oMath xmlns:m="http://schemas.openxmlformats.org/officeDocument/2006/math">
                              <m:sSub>
                                <m:sSubPr>
                                  <m:ctrlPr>
                                    <a:rPr lang="es-CR" sz="1000" i="1">
                                      <a:effectLst/>
                                      <a:latin typeface="Cambria Math" panose="02040503050406030204" pitchFamily="18" charset="0"/>
                                    </a:rPr>
                                  </m:ctrlPr>
                                </m:sSubPr>
                                <m:e>
                                  <m:r>
                                    <a:rPr lang="en-US" sz="1000">
                                      <a:effectLst/>
                                      <a:latin typeface="Cambria Math" panose="02040503050406030204" pitchFamily="18" charset="0"/>
                                    </a:rPr>
                                    <m:t>h</m:t>
                                  </m:r>
                                </m:e>
                                <m:sub>
                                  <m:r>
                                    <a:rPr lang="en-US" sz="1000">
                                      <a:effectLst/>
                                      <a:latin typeface="Cambria Math" panose="02040503050406030204" pitchFamily="18" charset="0"/>
                                    </a:rPr>
                                    <m:t>𝑠𝑓</m:t>
                                  </m:r>
                                </m:sub>
                              </m:sSub>
                            </m:oMath>
                          </a14:m>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dirty="0">
                              <a:effectLst/>
                            </a:rPr>
                            <a:t>140 W/ (m</a:t>
                          </a:r>
                          <a:r>
                            <a:rPr lang="en-GB" sz="1000" baseline="30000" dirty="0">
                              <a:effectLst/>
                            </a:rPr>
                            <a:t>2</a:t>
                          </a:r>
                          <a:r>
                            <a:rPr lang="en-GB" sz="1000" dirty="0">
                              <a:effectLst/>
                            </a:rPr>
                            <a:t> K)</a:t>
                          </a:r>
                          <a:endParaRPr lang="es-CR" sz="10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855474105"/>
                      </a:ext>
                    </a:extLst>
                  </a:tr>
                </a:tbl>
              </a:graphicData>
            </a:graphic>
          </p:graphicFrame>
        </mc:Choice>
        <mc:Fallback xmlns="">
          <p:graphicFrame>
            <p:nvGraphicFramePr>
              <p:cNvPr id="9" name="Tabla 8">
                <a:extLst>
                  <a:ext uri="{FF2B5EF4-FFF2-40B4-BE49-F238E27FC236}">
                    <a16:creationId xmlns:a16="http://schemas.microsoft.com/office/drawing/2014/main" id="{2A672836-0318-62EC-1CE7-2A293ECC8D0A}"/>
                  </a:ext>
                </a:extLst>
              </p:cNvPr>
              <p:cNvGraphicFramePr>
                <a:graphicFrameLocks noGrp="1"/>
              </p:cNvGraphicFramePr>
              <p:nvPr>
                <p:extLst>
                  <p:ext uri="{D42A27DB-BD31-4B8C-83A1-F6EECF244321}">
                    <p14:modId xmlns:p14="http://schemas.microsoft.com/office/powerpoint/2010/main" val="1747432644"/>
                  </p:ext>
                </p:extLst>
              </p:nvPr>
            </p:nvGraphicFramePr>
            <p:xfrm>
              <a:off x="1908530" y="1734635"/>
              <a:ext cx="2514600" cy="2005140"/>
            </p:xfrm>
            <a:graphic>
              <a:graphicData uri="http://schemas.openxmlformats.org/drawingml/2006/table">
                <a:tbl>
                  <a:tblPr firstRow="1" firstCol="1" bandRow="1">
                    <a:tableStyleId>{5C22544A-7EE6-4342-B048-85BDC9FD1C3A}</a:tableStyleId>
                  </a:tblPr>
                  <a:tblGrid>
                    <a:gridCol w="1525634">
                      <a:extLst>
                        <a:ext uri="{9D8B030D-6E8A-4147-A177-3AD203B41FA5}">
                          <a16:colId xmlns:a16="http://schemas.microsoft.com/office/drawing/2014/main" val="4028008457"/>
                        </a:ext>
                      </a:extLst>
                    </a:gridCol>
                    <a:gridCol w="988966">
                      <a:extLst>
                        <a:ext uri="{9D8B030D-6E8A-4147-A177-3AD203B41FA5}">
                          <a16:colId xmlns:a16="http://schemas.microsoft.com/office/drawing/2014/main" val="1892474995"/>
                        </a:ext>
                      </a:extLst>
                    </a:gridCol>
                  </a:tblGrid>
                  <a:tr h="152400">
                    <a:tc>
                      <a:txBody>
                        <a:bodyPr/>
                        <a:lstStyle/>
                        <a:p>
                          <a:r>
                            <a:rPr lang="en-GB" sz="1000">
                              <a:effectLst/>
                            </a:rPr>
                            <a:t>Magnitude</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Value</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032260843"/>
                      </a:ext>
                    </a:extLst>
                  </a:tr>
                  <a:tr h="152400">
                    <a:tc>
                      <a:txBody>
                        <a:bodyPr/>
                        <a:lstStyle/>
                        <a:p>
                          <a:r>
                            <a:rPr lang="en-GB" sz="1000">
                              <a:effectLst/>
                            </a:rPr>
                            <a:t>Copper alloy</a:t>
                          </a:r>
                          <a:endParaRPr lang="es-C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r>
                            <a:rPr lang="en-GB" sz="1000">
                              <a:effectLst/>
                            </a:rPr>
                            <a:t>C10100</a:t>
                          </a:r>
                          <a:endParaRPr lang="es-CR" sz="1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04605144"/>
                      </a:ext>
                    </a:extLst>
                  </a:tr>
                  <a:tr h="304800">
                    <a:tc>
                      <a:txBody>
                        <a:bodyPr/>
                        <a:lstStyle/>
                        <a:p>
                          <a:r>
                            <a:rPr lang="en-GB" sz="1000">
                              <a:effectLst/>
                            </a:rPr>
                            <a:t>Pore density (pores per linear inch)</a:t>
                          </a:r>
                          <a:endParaRPr lang="es-C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r>
                            <a:rPr lang="en-GB" sz="1000">
                              <a:effectLst/>
                            </a:rPr>
                            <a:t>40</a:t>
                          </a:r>
                          <a:endParaRPr lang="es-CR" sz="1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91479578"/>
                      </a:ext>
                    </a:extLst>
                  </a:tr>
                  <a:tr h="152400">
                    <a:tc>
                      <a:txBody>
                        <a:bodyPr/>
                        <a:lstStyle/>
                        <a:p>
                          <a:r>
                            <a:rPr lang="en-GB" sz="1000">
                              <a:effectLst/>
                            </a:rPr>
                            <a:t>Relative density RD</a:t>
                          </a:r>
                          <a:endParaRPr lang="es-CR"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r>
                            <a:rPr lang="en-GB" sz="1000">
                              <a:effectLst/>
                            </a:rPr>
                            <a:t>10%</a:t>
                          </a:r>
                          <a:endParaRPr lang="es-CR" sz="1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42366107"/>
                      </a:ext>
                    </a:extLst>
                  </a:tr>
                  <a:tr h="152400">
                    <a:tc>
                      <a:txBody>
                        <a:bodyPr/>
                        <a:lstStyle/>
                        <a:p>
                          <a:r>
                            <a:rPr lang="en-GB" sz="1000">
                              <a:effectLst/>
                            </a:rPr>
                            <a:t>Specific heat</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0.385 J/(g K)</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48350740"/>
                      </a:ext>
                    </a:extLst>
                  </a:tr>
                  <a:tr h="164148">
                    <a:tc>
                      <a:txBody>
                        <a:bodyPr/>
                        <a:lstStyle/>
                        <a:p>
                          <a:endParaRPr lang="es-CR"/>
                        </a:p>
                      </a:txBody>
                      <a:tcPr marL="68580" marR="68580" marT="0" marB="0" anchor="ctr">
                        <a:blipFill>
                          <a:blip r:embed="rId5"/>
                          <a:stretch>
                            <a:fillRect l="-398" t="-553571" r="-66135" b="-582143"/>
                          </a:stretch>
                        </a:blipFill>
                      </a:tcPr>
                    </a:tc>
                    <a:tc>
                      <a:txBody>
                        <a:bodyPr/>
                        <a:lstStyle/>
                        <a:p>
                          <a:pPr algn="r"/>
                          <a:r>
                            <a:rPr lang="en-GB" sz="1000">
                              <a:effectLst/>
                            </a:rPr>
                            <a:t>   90%</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816544984"/>
                      </a:ext>
                    </a:extLst>
                  </a:tr>
                  <a:tr h="152400">
                    <a:tc>
                      <a:txBody>
                        <a:bodyPr/>
                        <a:lstStyle/>
                        <a:p>
                          <a:endParaRPr lang="es-CR"/>
                        </a:p>
                      </a:txBody>
                      <a:tcPr marL="68580" marR="68580" marT="0" marB="0" anchor="ctr">
                        <a:blipFill>
                          <a:blip r:embed="rId5"/>
                          <a:stretch>
                            <a:fillRect l="-398" t="-732000" r="-66135" b="-552000"/>
                          </a:stretch>
                        </a:blipFill>
                      </a:tcPr>
                    </a:tc>
                    <a:tc>
                      <a:txBody>
                        <a:bodyPr/>
                        <a:lstStyle/>
                        <a:p>
                          <a:pPr algn="r"/>
                          <a:r>
                            <a:rPr lang="en-GB" sz="1000">
                              <a:effectLst/>
                            </a:rPr>
                            <a:t>  24 in</a:t>
                          </a:r>
                          <a:r>
                            <a:rPr lang="en-GB" sz="1000" baseline="30000">
                              <a:effectLst/>
                            </a:rPr>
                            <a:t>2</a:t>
                          </a:r>
                          <a:r>
                            <a:rPr lang="en-GB" sz="1000">
                              <a:effectLst/>
                            </a:rPr>
                            <a:t>/ in</a:t>
                          </a:r>
                          <a:r>
                            <a:rPr lang="en-GB" sz="1000" baseline="30000">
                              <a:effectLst/>
                            </a:rPr>
                            <a:t>3</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625285007"/>
                      </a:ext>
                    </a:extLst>
                  </a:tr>
                  <a:tr h="304800">
                    <a:tc>
                      <a:txBody>
                        <a:bodyPr/>
                        <a:lstStyle/>
                        <a:p>
                          <a:r>
                            <a:rPr lang="en-GB" sz="1000">
                              <a:effectLst/>
                            </a:rPr>
                            <a:t>Total thermal conductivity</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13.2 W/ (m K)</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73664833"/>
                      </a:ext>
                    </a:extLst>
                  </a:tr>
                  <a:tr h="152400">
                    <a:tc>
                      <a:txBody>
                        <a:bodyPr/>
                        <a:lstStyle/>
                        <a:p>
                          <a:r>
                            <a:rPr lang="en-GB" sz="1000">
                              <a:effectLst/>
                            </a:rPr>
                            <a:t>Permeability</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r>
                            <a:rPr lang="en-GB" sz="1000">
                              <a:effectLst/>
                            </a:rPr>
                            <a:t>1.6 x10</a:t>
                          </a:r>
                          <a:r>
                            <a:rPr lang="en-GB" sz="1000" baseline="30000">
                              <a:effectLst/>
                            </a:rPr>
                            <a:t>-7</a:t>
                          </a:r>
                          <a:r>
                            <a:rPr lang="en-GB" sz="1000">
                              <a:effectLst/>
                            </a:rPr>
                            <a:t> m</a:t>
                          </a:r>
                          <a:r>
                            <a:rPr lang="en-GB" sz="1000" baseline="30000">
                              <a:effectLst/>
                            </a:rPr>
                            <a:t>2</a:t>
                          </a:r>
                          <a:endParaRPr lang="es-CR" sz="1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791751196"/>
                      </a:ext>
                    </a:extLst>
                  </a:tr>
                  <a:tr h="316992">
                    <a:tc>
                      <a:txBody>
                        <a:bodyPr/>
                        <a:lstStyle/>
                        <a:p>
                          <a:endParaRPr lang="es-CR"/>
                        </a:p>
                      </a:txBody>
                      <a:tcPr marL="68580" marR="68580" marT="0" marB="0" anchor="ctr">
                        <a:blipFill>
                          <a:blip r:embed="rId5"/>
                          <a:stretch>
                            <a:fillRect l="-398" t="-544231" r="-66135" b="-21154"/>
                          </a:stretch>
                        </a:blipFill>
                      </a:tcPr>
                    </a:tc>
                    <a:tc>
                      <a:txBody>
                        <a:bodyPr/>
                        <a:lstStyle/>
                        <a:p>
                          <a:pPr algn="r"/>
                          <a:r>
                            <a:rPr lang="en-GB" sz="1000" dirty="0">
                              <a:effectLst/>
                            </a:rPr>
                            <a:t>140 W/ (m</a:t>
                          </a:r>
                          <a:r>
                            <a:rPr lang="en-GB" sz="1000" baseline="30000" dirty="0">
                              <a:effectLst/>
                            </a:rPr>
                            <a:t>2</a:t>
                          </a:r>
                          <a:r>
                            <a:rPr lang="en-GB" sz="1000" dirty="0">
                              <a:effectLst/>
                            </a:rPr>
                            <a:t> K)</a:t>
                          </a:r>
                          <a:endParaRPr lang="es-CR" sz="10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855474105"/>
                      </a:ext>
                    </a:extLst>
                  </a:tr>
                </a:tbl>
              </a:graphicData>
            </a:graphic>
          </p:graphicFrame>
        </mc:Fallback>
      </mc:AlternateContent>
      <p:pic>
        <p:nvPicPr>
          <p:cNvPr id="2" name="Picture 1">
            <a:extLst>
              <a:ext uri="{FF2B5EF4-FFF2-40B4-BE49-F238E27FC236}">
                <a16:creationId xmlns:a16="http://schemas.microsoft.com/office/drawing/2014/main" id="{01F0E5CC-770F-1A67-61F0-46DB8AD8AB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r="13071" b="22914"/>
          <a:stretch>
            <a:fillRect/>
          </a:stretch>
        </p:blipFill>
        <p:spPr bwMode="auto">
          <a:xfrm>
            <a:off x="6570232" y="1732328"/>
            <a:ext cx="1987197" cy="234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6">
            <a:extLst>
              <a:ext uri="{FF2B5EF4-FFF2-40B4-BE49-F238E27FC236}">
                <a16:creationId xmlns:a16="http://schemas.microsoft.com/office/drawing/2014/main" id="{78EC7B05-A684-E984-565E-A9E05CB1F82D}"/>
              </a:ext>
            </a:extLst>
          </p:cNvPr>
          <p:cNvSpPr txBox="1">
            <a:spLocks noChangeArrowheads="1"/>
          </p:cNvSpPr>
          <p:nvPr/>
        </p:nvSpPr>
        <p:spPr bwMode="auto">
          <a:xfrm>
            <a:off x="5186484" y="3484830"/>
            <a:ext cx="1147753" cy="307777"/>
          </a:xfrm>
          <a:prstGeom prst="rect">
            <a:avLst/>
          </a:prstGeom>
          <a:solidFill>
            <a:srgbClr val="FFC000"/>
          </a:solidFill>
          <a:ln>
            <a:solidFill>
              <a:srgbClr val="002060"/>
            </a:solidFill>
          </a:ln>
          <a:effectLst/>
        </p:spPr>
        <p:txBody>
          <a:bodyPr wrap="square">
            <a:spAutoFit/>
          </a:bodyPr>
          <a:lstStyle/>
          <a:p>
            <a:pPr>
              <a:spcBef>
                <a:spcPct val="50000"/>
              </a:spcBef>
            </a:pPr>
            <a:r>
              <a:rPr lang="en-GB" altLang="en-US" sz="1400" b="1" i="1" dirty="0">
                <a:solidFill>
                  <a:srgbClr val="002060"/>
                </a:solidFill>
              </a:rPr>
              <a:t>copper foam</a:t>
            </a:r>
            <a:endParaRPr lang="en-GB" altLang="en-US" sz="1400" dirty="0">
              <a:solidFill>
                <a:srgbClr val="002060"/>
              </a:solidFill>
            </a:endParaRPr>
          </a:p>
        </p:txBody>
      </p:sp>
      <p:sp>
        <p:nvSpPr>
          <p:cNvPr id="10" name="Line 8">
            <a:extLst>
              <a:ext uri="{FF2B5EF4-FFF2-40B4-BE49-F238E27FC236}">
                <a16:creationId xmlns:a16="http://schemas.microsoft.com/office/drawing/2014/main" id="{EF2022C4-579C-0E9C-C32D-CB3F8A3B3D2C}"/>
              </a:ext>
            </a:extLst>
          </p:cNvPr>
          <p:cNvSpPr>
            <a:spLocks noChangeShapeType="1"/>
          </p:cNvSpPr>
          <p:nvPr/>
        </p:nvSpPr>
        <p:spPr bwMode="auto">
          <a:xfrm flipV="1">
            <a:off x="6329550" y="2708920"/>
            <a:ext cx="1626826" cy="773580"/>
          </a:xfrm>
          <a:prstGeom prst="line">
            <a:avLst/>
          </a:prstGeom>
          <a:noFill/>
          <a:ln w="1587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1" name="Imagen 10" descr="Imagen que contiene tráfico&#10;&#10;Descripción generada automáticamente">
            <a:extLst>
              <a:ext uri="{FF2B5EF4-FFF2-40B4-BE49-F238E27FC236}">
                <a16:creationId xmlns:a16="http://schemas.microsoft.com/office/drawing/2014/main" id="{C9D2631B-EA46-2790-5E02-2ED645B7DE8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79668" y="3811557"/>
            <a:ext cx="3696165" cy="1991354"/>
          </a:xfrm>
          <a:prstGeom prst="rect">
            <a:avLst/>
          </a:prstGeom>
        </p:spPr>
      </p:pic>
      <p:sp>
        <p:nvSpPr>
          <p:cNvPr id="12" name="Line 8">
            <a:extLst>
              <a:ext uri="{FF2B5EF4-FFF2-40B4-BE49-F238E27FC236}">
                <a16:creationId xmlns:a16="http://schemas.microsoft.com/office/drawing/2014/main" id="{B5A1DF01-33B8-184D-932B-0C088E0C1155}"/>
              </a:ext>
            </a:extLst>
          </p:cNvPr>
          <p:cNvSpPr>
            <a:spLocks noChangeShapeType="1"/>
          </p:cNvSpPr>
          <p:nvPr/>
        </p:nvSpPr>
        <p:spPr bwMode="auto">
          <a:xfrm flipH="1">
            <a:off x="3483900" y="3798300"/>
            <a:ext cx="1691933" cy="767361"/>
          </a:xfrm>
          <a:prstGeom prst="line">
            <a:avLst/>
          </a:prstGeom>
          <a:noFill/>
          <a:ln w="1587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Text Box 6">
            <a:extLst>
              <a:ext uri="{FF2B5EF4-FFF2-40B4-BE49-F238E27FC236}">
                <a16:creationId xmlns:a16="http://schemas.microsoft.com/office/drawing/2014/main" id="{63171401-E733-CB36-5E20-ED75EFE1285D}"/>
              </a:ext>
            </a:extLst>
          </p:cNvPr>
          <p:cNvSpPr txBox="1">
            <a:spLocks noChangeArrowheads="1"/>
          </p:cNvSpPr>
          <p:nvPr/>
        </p:nvSpPr>
        <p:spPr bwMode="auto">
          <a:xfrm>
            <a:off x="418223" y="5134478"/>
            <a:ext cx="1061445" cy="523220"/>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400" b="1" i="1" dirty="0">
                <a:solidFill>
                  <a:srgbClr val="002060"/>
                </a:solidFill>
              </a:rPr>
              <a:t>cooling air flow</a:t>
            </a:r>
            <a:endParaRPr lang="en-GB" altLang="en-US" sz="1400" dirty="0">
              <a:solidFill>
                <a:srgbClr val="002060"/>
              </a:solidFill>
            </a:endParaRPr>
          </a:p>
        </p:txBody>
      </p:sp>
      <p:sp>
        <p:nvSpPr>
          <p:cNvPr id="14" name="Text Box 6">
            <a:extLst>
              <a:ext uri="{FF2B5EF4-FFF2-40B4-BE49-F238E27FC236}">
                <a16:creationId xmlns:a16="http://schemas.microsoft.com/office/drawing/2014/main" id="{D1A71E0A-18AB-4127-C042-23E16B70BA47}"/>
              </a:ext>
            </a:extLst>
          </p:cNvPr>
          <p:cNvSpPr txBox="1">
            <a:spLocks noChangeArrowheads="1"/>
          </p:cNvSpPr>
          <p:nvPr/>
        </p:nvSpPr>
        <p:spPr bwMode="auto">
          <a:xfrm>
            <a:off x="4122182" y="5332337"/>
            <a:ext cx="1147753" cy="523220"/>
          </a:xfrm>
          <a:prstGeom prst="rect">
            <a:avLst/>
          </a:prstGeom>
          <a:solidFill>
            <a:srgbClr val="FFFF00"/>
          </a:solidFill>
          <a:ln>
            <a:solidFill>
              <a:srgbClr val="002060"/>
            </a:solidFill>
          </a:ln>
          <a:effectLst/>
        </p:spPr>
        <p:txBody>
          <a:bodyPr wrap="square">
            <a:spAutoFit/>
          </a:bodyPr>
          <a:lstStyle/>
          <a:p>
            <a:pPr>
              <a:spcBef>
                <a:spcPct val="50000"/>
              </a:spcBef>
            </a:pPr>
            <a:r>
              <a:rPr lang="en-GB" altLang="en-US" sz="1400" b="1" i="1" dirty="0">
                <a:solidFill>
                  <a:srgbClr val="002060"/>
                </a:solidFill>
              </a:rPr>
              <a:t>hot water flow</a:t>
            </a:r>
            <a:endParaRPr lang="en-GB" altLang="en-US" sz="1400" dirty="0">
              <a:solidFill>
                <a:srgbClr val="002060"/>
              </a:solidFill>
            </a:endParaRPr>
          </a:p>
        </p:txBody>
      </p:sp>
      <p:sp>
        <p:nvSpPr>
          <p:cNvPr id="15" name="Line 8">
            <a:extLst>
              <a:ext uri="{FF2B5EF4-FFF2-40B4-BE49-F238E27FC236}">
                <a16:creationId xmlns:a16="http://schemas.microsoft.com/office/drawing/2014/main" id="{DF7CAA76-84FB-1244-9CD9-4286C83965BE}"/>
              </a:ext>
            </a:extLst>
          </p:cNvPr>
          <p:cNvSpPr>
            <a:spLocks noChangeShapeType="1"/>
          </p:cNvSpPr>
          <p:nvPr/>
        </p:nvSpPr>
        <p:spPr bwMode="auto">
          <a:xfrm flipH="1" flipV="1">
            <a:off x="3670397" y="4986754"/>
            <a:ext cx="384767" cy="310803"/>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Line 9">
            <a:extLst>
              <a:ext uri="{FF2B5EF4-FFF2-40B4-BE49-F238E27FC236}">
                <a16:creationId xmlns:a16="http://schemas.microsoft.com/office/drawing/2014/main" id="{2C48C999-0D5A-0B5D-6AF7-3C77A1619D0E}"/>
              </a:ext>
            </a:extLst>
          </p:cNvPr>
          <p:cNvSpPr>
            <a:spLocks noChangeShapeType="1"/>
          </p:cNvSpPr>
          <p:nvPr/>
        </p:nvSpPr>
        <p:spPr bwMode="auto">
          <a:xfrm flipV="1">
            <a:off x="1259632" y="4937961"/>
            <a:ext cx="352701" cy="91226"/>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9" name="CuadroTexto 18">
            <a:extLst>
              <a:ext uri="{FF2B5EF4-FFF2-40B4-BE49-F238E27FC236}">
                <a16:creationId xmlns:a16="http://schemas.microsoft.com/office/drawing/2014/main" id="{E89A8379-1980-FBD3-2BDE-19C3AB516846}"/>
              </a:ext>
            </a:extLst>
          </p:cNvPr>
          <p:cNvSpPr txBox="1"/>
          <p:nvPr/>
        </p:nvSpPr>
        <p:spPr>
          <a:xfrm>
            <a:off x="1490319" y="5869438"/>
            <a:ext cx="3696165" cy="261610"/>
          </a:xfrm>
          <a:prstGeom prst="rect">
            <a:avLst/>
          </a:prstGeom>
          <a:noFill/>
        </p:spPr>
        <p:txBody>
          <a:bodyPr wrap="square">
            <a:spAutoFit/>
          </a:bodyPr>
          <a:lstStyle/>
          <a:p>
            <a:r>
              <a:rPr lang="en-US" sz="1100" i="1" dirty="0">
                <a:solidFill>
                  <a:srgbClr val="002060"/>
                </a:solidFill>
              </a:rPr>
              <a:t>compact heat exchanger reduced by symmetry</a:t>
            </a:r>
            <a:endParaRPr lang="es-CR" sz="1100" i="1" dirty="0">
              <a:solidFill>
                <a:srgbClr val="002060"/>
              </a:solidFill>
            </a:endParaRPr>
          </a:p>
        </p:txBody>
      </p:sp>
      <p:sp>
        <p:nvSpPr>
          <p:cNvPr id="20" name="Line 8">
            <a:extLst>
              <a:ext uri="{FF2B5EF4-FFF2-40B4-BE49-F238E27FC236}">
                <a16:creationId xmlns:a16="http://schemas.microsoft.com/office/drawing/2014/main" id="{C76A1080-9ACB-54AC-91FA-C83E8481AC77}"/>
              </a:ext>
            </a:extLst>
          </p:cNvPr>
          <p:cNvSpPr>
            <a:spLocks noChangeShapeType="1"/>
          </p:cNvSpPr>
          <p:nvPr/>
        </p:nvSpPr>
        <p:spPr bwMode="auto">
          <a:xfrm flipH="1" flipV="1">
            <a:off x="2555775" y="4081909"/>
            <a:ext cx="327071" cy="241719"/>
          </a:xfrm>
          <a:prstGeom prst="line">
            <a:avLst/>
          </a:prstGeom>
          <a:noFill/>
          <a:ln w="508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Line 9">
            <a:extLst>
              <a:ext uri="{FF2B5EF4-FFF2-40B4-BE49-F238E27FC236}">
                <a16:creationId xmlns:a16="http://schemas.microsoft.com/office/drawing/2014/main" id="{7AE17538-E0DA-E13B-1EDE-5DD6DF02625B}"/>
              </a:ext>
            </a:extLst>
          </p:cNvPr>
          <p:cNvSpPr>
            <a:spLocks noChangeShapeType="1"/>
          </p:cNvSpPr>
          <p:nvPr/>
        </p:nvSpPr>
        <p:spPr bwMode="auto">
          <a:xfrm flipV="1">
            <a:off x="4972217" y="4263401"/>
            <a:ext cx="391821" cy="93118"/>
          </a:xfrm>
          <a:prstGeom prst="line">
            <a:avLst/>
          </a:prstGeom>
          <a:noFill/>
          <a:ln w="508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 name="CuadroTexto 22">
            <a:extLst>
              <a:ext uri="{FF2B5EF4-FFF2-40B4-BE49-F238E27FC236}">
                <a16:creationId xmlns:a16="http://schemas.microsoft.com/office/drawing/2014/main" id="{019E8795-0F95-0B4F-91E9-A0C13BBA2DB6}"/>
              </a:ext>
            </a:extLst>
          </p:cNvPr>
          <p:cNvSpPr txBox="1"/>
          <p:nvPr/>
        </p:nvSpPr>
        <p:spPr>
          <a:xfrm>
            <a:off x="6237278" y="4448969"/>
            <a:ext cx="2798707" cy="307777"/>
          </a:xfrm>
          <a:prstGeom prst="rect">
            <a:avLst/>
          </a:prstGeom>
          <a:noFill/>
        </p:spPr>
        <p:txBody>
          <a:bodyPr wrap="square">
            <a:spAutoFit/>
          </a:bodyPr>
          <a:lstStyle/>
          <a:p>
            <a:r>
              <a:rPr lang="en-US" altLang="en-US" sz="1400" b="1" dirty="0">
                <a:solidFill>
                  <a:srgbClr val="002060"/>
                </a:solidFill>
              </a:rPr>
              <a:t>copper tubes for the water flow </a:t>
            </a:r>
            <a:endParaRPr lang="es-CR" sz="1400" b="1" dirty="0">
              <a:solidFill>
                <a:srgbClr val="002060"/>
              </a:solidFill>
            </a:endParaRPr>
          </a:p>
        </p:txBody>
      </p:sp>
      <p:sp>
        <p:nvSpPr>
          <p:cNvPr id="24" name="Line 8">
            <a:extLst>
              <a:ext uri="{FF2B5EF4-FFF2-40B4-BE49-F238E27FC236}">
                <a16:creationId xmlns:a16="http://schemas.microsoft.com/office/drawing/2014/main" id="{EE920816-D3B7-21AB-7D1B-EDA1E45F41D1}"/>
              </a:ext>
            </a:extLst>
          </p:cNvPr>
          <p:cNvSpPr>
            <a:spLocks noChangeShapeType="1"/>
          </p:cNvSpPr>
          <p:nvPr/>
        </p:nvSpPr>
        <p:spPr bwMode="auto">
          <a:xfrm flipV="1">
            <a:off x="7728636" y="3393868"/>
            <a:ext cx="227740" cy="1044943"/>
          </a:xfrm>
          <a:prstGeom prst="line">
            <a:avLst/>
          </a:prstGeom>
          <a:noFill/>
          <a:ln w="1587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Line 8">
            <a:extLst>
              <a:ext uri="{FF2B5EF4-FFF2-40B4-BE49-F238E27FC236}">
                <a16:creationId xmlns:a16="http://schemas.microsoft.com/office/drawing/2014/main" id="{EE5D309B-BE93-95AA-CD34-887C87B5DA10}"/>
              </a:ext>
            </a:extLst>
          </p:cNvPr>
          <p:cNvSpPr>
            <a:spLocks noChangeShapeType="1"/>
          </p:cNvSpPr>
          <p:nvPr/>
        </p:nvSpPr>
        <p:spPr bwMode="auto">
          <a:xfrm flipH="1">
            <a:off x="3670397" y="4607022"/>
            <a:ext cx="2566881" cy="201341"/>
          </a:xfrm>
          <a:prstGeom prst="line">
            <a:avLst/>
          </a:prstGeom>
          <a:noFill/>
          <a:ln w="1587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340944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7" name="Imagen 6" descr="Imagen que contiene tráfico&#10;&#10;Descripción generada automáticamente">
            <a:extLst>
              <a:ext uri="{FF2B5EF4-FFF2-40B4-BE49-F238E27FC236}">
                <a16:creationId xmlns:a16="http://schemas.microsoft.com/office/drawing/2014/main" id="{186A3943-60D7-77B2-3B95-0E30DC6057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837" y="2309154"/>
            <a:ext cx="3696165" cy="1991354"/>
          </a:xfrm>
          <a:prstGeom prst="rect">
            <a:avLst/>
          </a:prstGeom>
        </p:spPr>
      </p:pic>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6</a:t>
            </a:fld>
            <a:endParaRPr lang="it-IT" sz="1400" dirty="0">
              <a:solidFill>
                <a:schemeClr val="tx2"/>
              </a:solidFill>
            </a:endParaRPr>
          </a:p>
        </p:txBody>
      </p:sp>
      <p:pic>
        <p:nvPicPr>
          <p:cNvPr id="6" name="Picture 2" descr="Logo"/>
          <p:cNvPicPr>
            <a:picLocks noChangeAspect="1" noChangeArrowheads="1"/>
          </p:cNvPicPr>
          <p:nvPr/>
        </p:nvPicPr>
        <p:blipFill>
          <a:blip r:embed="rId4"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30892" y="1073111"/>
            <a:ext cx="5112568"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Governing equations of the model</a:t>
            </a:r>
            <a:endParaRPr lang="en-US" altLang="en-US" sz="2400" dirty="0">
              <a:solidFill>
                <a:schemeClr val="tx2"/>
              </a:solidFill>
            </a:endParaRPr>
          </a:p>
        </p:txBody>
      </p:sp>
      <p:sp>
        <p:nvSpPr>
          <p:cNvPr id="9" name="Rectangle 585"/>
          <p:cNvSpPr>
            <a:spLocks noChangeArrowheads="1"/>
          </p:cNvSpPr>
          <p:nvPr/>
        </p:nvSpPr>
        <p:spPr bwMode="auto">
          <a:xfrm>
            <a:off x="669031" y="1889727"/>
            <a:ext cx="1148842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CR"/>
          </a:p>
        </p:txBody>
      </p:sp>
      <p:sp>
        <p:nvSpPr>
          <p:cNvPr id="14" name="Rectangle 589"/>
          <p:cNvSpPr>
            <a:spLocks noChangeArrowheads="1"/>
          </p:cNvSpPr>
          <p:nvPr/>
        </p:nvSpPr>
        <p:spPr bwMode="auto">
          <a:xfrm>
            <a:off x="719170" y="2985589"/>
            <a:ext cx="1258413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CR"/>
          </a:p>
        </p:txBody>
      </p:sp>
      <p:sp>
        <p:nvSpPr>
          <p:cNvPr id="18" name="Rectangle 590"/>
          <p:cNvSpPr>
            <a:spLocks noChangeArrowheads="1"/>
          </p:cNvSpPr>
          <p:nvPr/>
        </p:nvSpPr>
        <p:spPr bwMode="auto">
          <a:xfrm>
            <a:off x="719170" y="3233239"/>
            <a:ext cx="1258413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CR"/>
          </a:p>
        </p:txBody>
      </p:sp>
      <p:sp>
        <p:nvSpPr>
          <p:cNvPr id="2" name="Rectángulo 1"/>
          <p:cNvSpPr/>
          <p:nvPr/>
        </p:nvSpPr>
        <p:spPr>
          <a:xfrm>
            <a:off x="4572000" y="1598568"/>
            <a:ext cx="4572000" cy="1384995"/>
          </a:xfrm>
          <a:prstGeom prst="rect">
            <a:avLst/>
          </a:prstGeom>
        </p:spPr>
        <p:txBody>
          <a:bodyPr>
            <a:spAutoFit/>
          </a:bodyPr>
          <a:lstStyle/>
          <a:p>
            <a:r>
              <a:rPr lang="en-US" sz="1400" dirty="0">
                <a:solidFill>
                  <a:schemeClr val="tx2"/>
                </a:solidFill>
              </a:rPr>
              <a:t>Heat transferred from a laminar, incompressible stream of hot water to a laminar, compressible flow of cold air.</a:t>
            </a:r>
          </a:p>
          <a:p>
            <a:endParaRPr lang="en-US" sz="1400" dirty="0">
              <a:solidFill>
                <a:schemeClr val="tx2"/>
              </a:solidFill>
            </a:endParaRPr>
          </a:p>
          <a:p>
            <a:r>
              <a:rPr lang="en-US" sz="1400" dirty="0">
                <a:solidFill>
                  <a:schemeClr val="tx2"/>
                </a:solidFill>
              </a:rPr>
              <a:t>Steady state compressible fluid flow and heat transfer through the 3D  heat exchanger section (Mass and Linear Momentum Conservation; Thermal Energy Conservation). </a:t>
            </a:r>
          </a:p>
        </p:txBody>
      </p:sp>
      <p:sp>
        <p:nvSpPr>
          <p:cNvPr id="3" name="Segnaposto piè di pagina 3">
            <a:extLst>
              <a:ext uri="{FF2B5EF4-FFF2-40B4-BE49-F238E27FC236}">
                <a16:creationId xmlns:a16="http://schemas.microsoft.com/office/drawing/2014/main" id="{AF2A8743-4BB7-6251-552A-4AB56640C634}"/>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5" name="Segnaposto data 2">
            <a:extLst>
              <a:ext uri="{FF2B5EF4-FFF2-40B4-BE49-F238E27FC236}">
                <a16:creationId xmlns:a16="http://schemas.microsoft.com/office/drawing/2014/main" id="{84242FA1-4A02-F2E4-A88C-E4B148BB51AC}"/>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
        <p:nvSpPr>
          <p:cNvPr id="15" name="Rectangle 1">
            <a:extLst>
              <a:ext uri="{FF2B5EF4-FFF2-40B4-BE49-F238E27FC236}">
                <a16:creationId xmlns:a16="http://schemas.microsoft.com/office/drawing/2014/main" id="{DA2C5BE8-BFAB-8B8B-1242-92D3FB224B36}"/>
              </a:ext>
            </a:extLst>
          </p:cNvPr>
          <p:cNvSpPr>
            <a:spLocks noChangeArrowheads="1"/>
          </p:cNvSpPr>
          <p:nvPr/>
        </p:nvSpPr>
        <p:spPr bwMode="auto">
          <a:xfrm>
            <a:off x="341103" y="214732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R"/>
          </a:p>
        </p:txBody>
      </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BD8A287C-238F-A152-C382-04E1D6EA15F5}"/>
                  </a:ext>
                </a:extLst>
              </p:cNvPr>
              <p:cNvSpPr txBox="1"/>
              <p:nvPr/>
            </p:nvSpPr>
            <p:spPr>
              <a:xfrm>
                <a:off x="340468" y="1756480"/>
                <a:ext cx="6653212" cy="307777"/>
              </a:xfrm>
              <a:prstGeom prst="rect">
                <a:avLst/>
              </a:prstGeom>
              <a:noFill/>
            </p:spPr>
            <p:txBody>
              <a:bodyPr wrap="square">
                <a:spAutoFit/>
              </a:bodyPr>
              <a:lstStyle/>
              <a:p>
                <a14:m>
                  <m:oMath xmlns:m="http://schemas.openxmlformats.org/officeDocument/2006/math">
                    <m:r>
                      <m:rPr>
                        <m:sty m:val="p"/>
                      </m:rPr>
                      <a:rPr lang="en-US" sz="1400" smtClean="0">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s-CR" sz="1400" i="1">
                            <a:effectLst/>
                            <a:latin typeface="Cambria Math" panose="02040503050406030204" pitchFamily="18" charset="0"/>
                          </a:rPr>
                        </m:ctrlPr>
                      </m:d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𝜌</m:t>
                        </m:r>
                        <m:r>
                          <a:rPr lang="en-US" sz="1400" b="1" i="1">
                            <a:effectLst/>
                            <a:latin typeface="Cambria Math" panose="02040503050406030204" pitchFamily="18" charset="0"/>
                            <a:ea typeface="Times New Roman" panose="02020603050405020304" pitchFamily="18" charset="0"/>
                            <a:cs typeface="Times New Roman" panose="02020603050405020304" pitchFamily="18" charset="0"/>
                          </a:rPr>
                          <m:t>𝐮</m:t>
                        </m:r>
                      </m:e>
                    </m:d>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=0</m:t>
                    </m:r>
                  </m:oMath>
                </a14:m>
                <a:r>
                  <a:rPr lang="fr-FR" sz="1400" dirty="0">
                    <a:effectLst/>
                    <a:latin typeface="Times New Roman" panose="02020603050405020304" pitchFamily="18" charset="0"/>
                    <a:ea typeface="Times New Roman" panose="02020603050405020304" pitchFamily="18" charset="0"/>
                  </a:rPr>
                  <a:t> </a:t>
                </a:r>
                <a:endParaRPr lang="es-CR" sz="1400" dirty="0"/>
              </a:p>
            </p:txBody>
          </p:sp>
        </mc:Choice>
        <mc:Fallback xmlns="">
          <p:sp>
            <p:nvSpPr>
              <p:cNvPr id="22" name="CuadroTexto 21">
                <a:extLst>
                  <a:ext uri="{FF2B5EF4-FFF2-40B4-BE49-F238E27FC236}">
                    <a16:creationId xmlns:a16="http://schemas.microsoft.com/office/drawing/2014/main" id="{BD8A287C-238F-A152-C382-04E1D6EA15F5}"/>
                  </a:ext>
                </a:extLst>
              </p:cNvPr>
              <p:cNvSpPr txBox="1">
                <a:spLocks noRot="1" noChangeAspect="1" noMove="1" noResize="1" noEditPoints="1" noAdjustHandles="1" noChangeArrowheads="1" noChangeShapeType="1" noTextEdit="1"/>
              </p:cNvSpPr>
              <p:nvPr/>
            </p:nvSpPr>
            <p:spPr>
              <a:xfrm>
                <a:off x="340468" y="1756480"/>
                <a:ext cx="6653212" cy="307777"/>
              </a:xfrm>
              <a:prstGeom prst="rect">
                <a:avLst/>
              </a:prstGeom>
              <a:blipFill>
                <a:blip r:embed="rId5"/>
                <a:stretch>
                  <a:fillRect/>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D0F4E5C0-B59F-8CCA-131B-3190F2580D73}"/>
                  </a:ext>
                </a:extLst>
              </p:cNvPr>
              <p:cNvSpPr txBox="1"/>
              <p:nvPr/>
            </p:nvSpPr>
            <p:spPr>
              <a:xfrm>
                <a:off x="330892" y="2029735"/>
                <a:ext cx="6653212" cy="307777"/>
              </a:xfrm>
              <a:prstGeom prst="rect">
                <a:avLst/>
              </a:prstGeom>
              <a:noFill/>
            </p:spPr>
            <p:txBody>
              <a:bodyPr wrap="square">
                <a:spAutoFit/>
              </a:bodyPr>
              <a:lstStyle/>
              <a:p>
                <a14:m>
                  <m:oMath xmlns:m="http://schemas.openxmlformats.org/officeDocument/2006/math">
                    <m:r>
                      <a:rPr lang="en-US" sz="1400" i="1" smtClean="0">
                        <a:effectLst/>
                        <a:latin typeface="Cambria Math" panose="02040503050406030204" pitchFamily="18" charset="0"/>
                        <a:ea typeface="Times New Roman" panose="02020603050405020304" pitchFamily="18" charset="0"/>
                        <a:cs typeface="Times New Roman" panose="02020603050405020304" pitchFamily="18" charset="0"/>
                      </a:rPr>
                      <m:t>𝜌</m:t>
                    </m:r>
                    <m:d>
                      <m:dPr>
                        <m:ctrlPr>
                          <a:rPr lang="es-CR" sz="1400" i="1">
                            <a:effectLst/>
                            <a:latin typeface="Cambria Math" panose="02040503050406030204" pitchFamily="18" charset="0"/>
                          </a:rPr>
                        </m:ctrlPr>
                      </m:dPr>
                      <m:e>
                        <m:r>
                          <a:rPr lang="en-US" sz="1400" b="1" i="1">
                            <a:effectLst/>
                            <a:latin typeface="Cambria Math" panose="02040503050406030204" pitchFamily="18" charset="0"/>
                            <a:ea typeface="Times New Roman" panose="02020603050405020304" pitchFamily="18" charset="0"/>
                            <a:cs typeface="Times New Roman" panose="02020603050405020304" pitchFamily="18" charset="0"/>
                          </a:rPr>
                          <m:t>𝐮</m:t>
                        </m:r>
                        <m:r>
                          <a:rPr lang="en-US" sz="1400" b="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t>
                        </m:r>
                      </m:e>
                    </m:d>
                    <m:r>
                      <a:rPr lang="en-US" sz="1400" b="1" i="1">
                        <a:effectLst/>
                        <a:latin typeface="Cambria Math" panose="02040503050406030204" pitchFamily="18" charset="0"/>
                        <a:ea typeface="Times New Roman" panose="02020603050405020304" pitchFamily="18" charset="0"/>
                        <a:cs typeface="Cambria Math" panose="02040503050406030204" pitchFamily="18" charset="0"/>
                      </a:rPr>
                      <m:t>𝐮</m:t>
                    </m:r>
                    <m:r>
                      <a:rPr lang="en-US" sz="1400">
                        <a:effectLst/>
                        <a:latin typeface="Cambria Math" panose="02040503050406030204" pitchFamily="18" charset="0"/>
                        <a:ea typeface="Times New Roman" panose="02020603050405020304" pitchFamily="18" charset="0"/>
                        <a:cs typeface="Cambria Math" panose="02040503050406030204" pitchFamily="18" charset="0"/>
                      </a:rPr>
                      <m:t> </m:t>
                    </m:r>
                  </m:oMath>
                </a14:m>
                <a:r>
                  <a:rPr lang="en-US" sz="1400" dirty="0">
                    <a:effectLst/>
                    <a:latin typeface="Times New Roman" panose="02020603050405020304" pitchFamily="18" charset="0"/>
                    <a:ea typeface="Times New Roman" panose="02020603050405020304" pitchFamily="18" charset="0"/>
                  </a:rPr>
                  <a:t>= </a:t>
                </a:r>
                <a:r>
                  <a:rPr lang="en-US" sz="1400" dirty="0">
                    <a:effectLst/>
                    <a:latin typeface="Cambria Math" panose="02040503050406030204" pitchFamily="18" charset="0"/>
                    <a:ea typeface="Times New Roman" panose="02020603050405020304" pitchFamily="18" charset="0"/>
                    <a:cs typeface="Cambria Math" panose="02040503050406030204" pitchFamily="18" charset="0"/>
                  </a:rPr>
                  <a:t>∇</a:t>
                </a:r>
                <a14:m>
                  <m:oMath xmlns:m="http://schemas.openxmlformats.org/officeDocument/2006/math">
                    <m:r>
                      <a:rPr lang="en-US" sz="1400" b="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400" i="1" dirty="0">
                    <a:effectLst/>
                    <a:latin typeface="Cambria Math" panose="02040503050406030204" pitchFamily="18" charset="0"/>
                    <a:ea typeface="Times New Roman" panose="02020603050405020304" pitchFamily="18" charset="0"/>
                    <a:cs typeface="Cambria Math" panose="02040503050406030204" pitchFamily="18" charset="0"/>
                  </a:rPr>
                  <a:t>p </a:t>
                </a:r>
                <a:r>
                  <a:rPr lang="en-US" sz="1400" b="1" dirty="0">
                    <a:effectLst/>
                    <a:latin typeface="Cambria Math" panose="02040503050406030204" pitchFamily="18" charset="0"/>
                    <a:ea typeface="Times New Roman" panose="02020603050405020304" pitchFamily="18" charset="0"/>
                    <a:cs typeface="Cambria Math" panose="02040503050406030204" pitchFamily="18" charset="0"/>
                  </a:rPr>
                  <a:t>I </a:t>
                </a:r>
                <a14:m>
                  <m:oMath xmlns:m="http://schemas.openxmlformats.org/officeDocument/2006/math">
                    <m:r>
                      <a:rPr lang="en-US" sz="1400">
                        <a:effectLst/>
                        <a:latin typeface="Cambria Math" panose="02040503050406030204" pitchFamily="18" charset="0"/>
                        <a:ea typeface="Times New Roman" panose="02020603050405020304" pitchFamily="18" charset="0"/>
                        <a:cs typeface="Cambria Math" panose="02040503050406030204" pitchFamily="18" charset="0"/>
                      </a:rPr>
                      <m:t>+</m:t>
                    </m:r>
                  </m:oMath>
                </a14:m>
                <a:r>
                  <a:rPr lang="en-US" sz="1400" dirty="0">
                    <a:effectLst/>
                    <a:latin typeface="Times New Roman" panose="02020603050405020304" pitchFamily="18" charset="0"/>
                    <a:ea typeface="Times New Roman" panose="02020603050405020304" pitchFamily="18" charset="0"/>
                  </a:rPr>
                  <a:t> </a:t>
                </a:r>
                <a:r>
                  <a:rPr lang="en-US" sz="1400" i="1" dirty="0">
                    <a:effectLst/>
                    <a:latin typeface="Times New Roman" panose="02020603050405020304" pitchFamily="18" charset="0"/>
                    <a:ea typeface="Times New Roman" panose="02020603050405020304" pitchFamily="18" charset="0"/>
                  </a:rPr>
                  <a:t>μ</a:t>
                </a:r>
                <a:r>
                  <a:rPr lang="en-US" sz="1400" dirty="0">
                    <a:effectLst/>
                    <a:latin typeface="Times New Roman" panose="02020603050405020304" pitchFamily="18" charset="0"/>
                    <a:ea typeface="Times New Roman" panose="02020603050405020304" pitchFamily="18" charset="0"/>
                  </a:rPr>
                  <a:t> [</a:t>
                </a:r>
                <a:r>
                  <a:rPr lang="en-US" sz="1400" dirty="0">
                    <a:effectLst/>
                    <a:latin typeface="Cambria Math" panose="02040503050406030204" pitchFamily="18" charset="0"/>
                    <a:ea typeface="Times New Roman" panose="02020603050405020304" pitchFamily="18" charset="0"/>
                    <a:cs typeface="Cambria Math" panose="02040503050406030204" pitchFamily="18" charset="0"/>
                  </a:rPr>
                  <a:t>∇</a:t>
                </a:r>
                <a:r>
                  <a:rPr lang="en-US" sz="1400" b="1" dirty="0">
                    <a:effectLst/>
                    <a:latin typeface="Times New Roman" panose="02020603050405020304" pitchFamily="18" charset="0"/>
                    <a:ea typeface="Times New Roman" panose="02020603050405020304" pitchFamily="18" charset="0"/>
                  </a:rPr>
                  <a:t>u </a:t>
                </a:r>
                <a:r>
                  <a:rPr lang="en-US" sz="1400" dirty="0">
                    <a:effectLst/>
                    <a:latin typeface="Times New Roman" panose="02020603050405020304" pitchFamily="18" charset="0"/>
                    <a:ea typeface="Times New Roman" panose="02020603050405020304" pitchFamily="18" charset="0"/>
                  </a:rPr>
                  <a:t>+ </a:t>
                </a:r>
                <a:endParaRPr lang="es-CR" sz="1400" dirty="0"/>
              </a:p>
            </p:txBody>
          </p:sp>
        </mc:Choice>
        <mc:Fallback xmlns="">
          <p:sp>
            <p:nvSpPr>
              <p:cNvPr id="24" name="CuadroTexto 23">
                <a:extLst>
                  <a:ext uri="{FF2B5EF4-FFF2-40B4-BE49-F238E27FC236}">
                    <a16:creationId xmlns:a16="http://schemas.microsoft.com/office/drawing/2014/main" id="{D0F4E5C0-B59F-8CCA-131B-3190F2580D73}"/>
                  </a:ext>
                </a:extLst>
              </p:cNvPr>
              <p:cNvSpPr txBox="1">
                <a:spLocks noRot="1" noChangeAspect="1" noMove="1" noResize="1" noEditPoints="1" noAdjustHandles="1" noChangeArrowheads="1" noChangeShapeType="1" noTextEdit="1"/>
              </p:cNvSpPr>
              <p:nvPr/>
            </p:nvSpPr>
            <p:spPr>
              <a:xfrm>
                <a:off x="330892" y="2029735"/>
                <a:ext cx="6653212" cy="307777"/>
              </a:xfrm>
              <a:prstGeom prst="rect">
                <a:avLst/>
              </a:prstGeom>
              <a:blipFill>
                <a:blip r:embed="rId6"/>
                <a:stretch>
                  <a:fillRect t="-6000" b="-20000"/>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F99C5947-ACFB-928F-9167-A2822D827EA4}"/>
                  </a:ext>
                </a:extLst>
              </p:cNvPr>
              <p:cNvSpPr txBox="1"/>
              <p:nvPr/>
            </p:nvSpPr>
            <p:spPr>
              <a:xfrm>
                <a:off x="2564903" y="1980851"/>
                <a:ext cx="2007097" cy="398058"/>
              </a:xfrm>
              <a:prstGeom prst="rect">
                <a:avLst/>
              </a:prstGeom>
              <a:noFill/>
            </p:spPr>
            <p:txBody>
              <a:bodyPr wrap="square">
                <a:spAutoFit/>
              </a:bodyPr>
              <a:lstStyle/>
              <a:p>
                <a:r>
                  <a:rPr lang="en-US" sz="1400" dirty="0">
                    <a:effectLst/>
                    <a:latin typeface="Times New Roman" panose="02020603050405020304" pitchFamily="18" charset="0"/>
                    <a:ea typeface="Times New Roman" panose="02020603050405020304" pitchFamily="18" charset="0"/>
                  </a:rPr>
                  <a:t>{</a:t>
                </a:r>
                <a:r>
                  <a:rPr lang="en-US" sz="1400" dirty="0">
                    <a:effectLst/>
                    <a:latin typeface="Cambria Math" panose="02040503050406030204" pitchFamily="18" charset="0"/>
                    <a:ea typeface="Times New Roman" panose="02020603050405020304" pitchFamily="18" charset="0"/>
                    <a:cs typeface="Cambria Math" panose="02040503050406030204" pitchFamily="18" charset="0"/>
                  </a:rPr>
                  <a:t>∇</a:t>
                </a:r>
                <a:r>
                  <a:rPr lang="en-US" sz="1400" b="1" dirty="0">
                    <a:effectLst/>
                    <a:latin typeface="Times New Roman" panose="02020603050405020304" pitchFamily="18" charset="0"/>
                    <a:ea typeface="Times New Roman" panose="02020603050405020304" pitchFamily="18" charset="0"/>
                  </a:rPr>
                  <a:t>u</a:t>
                </a:r>
                <a:r>
                  <a:rPr lang="en-US" sz="1400" dirty="0">
                    <a:effectLst/>
                    <a:latin typeface="Times New Roman" panose="02020603050405020304" pitchFamily="18" charset="0"/>
                    <a:ea typeface="Times New Roman" panose="02020603050405020304" pitchFamily="18" charset="0"/>
                  </a:rPr>
                  <a:t>}</a:t>
                </a:r>
                <a:r>
                  <a:rPr lang="en-US" sz="1400" baseline="30000" dirty="0">
                    <a:effectLst/>
                    <a:latin typeface="Times New Roman" panose="02020603050405020304" pitchFamily="18" charset="0"/>
                    <a:ea typeface="Times New Roman" panose="02020603050405020304" pitchFamily="18" charset="0"/>
                  </a:rPr>
                  <a:t>T</a:t>
                </a:r>
                <a:r>
                  <a:rPr lang="en-US" sz="1400" dirty="0">
                    <a:effectLst/>
                    <a:latin typeface="Times New Roman" panose="02020603050405020304" pitchFamily="18" charset="0"/>
                    <a:ea typeface="Times New Roman" panose="02020603050405020304" pitchFamily="18" charset="0"/>
                  </a:rPr>
                  <a:t>] –</a:t>
                </a:r>
                <a14:m>
                  <m:oMath xmlns:m="http://schemas.openxmlformats.org/officeDocument/2006/math">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s-CR" sz="1400" i="1">
                            <a:effectLst/>
                            <a:latin typeface="Cambria Math" panose="02040503050406030204" pitchFamily="18" charset="0"/>
                          </a:rPr>
                        </m:ctrlPr>
                      </m:fPr>
                      <m:num>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𝜇</m:t>
                    </m:r>
                    <m:d>
                      <m:dPr>
                        <m:begChr m:val="["/>
                        <m:endChr m:val="]"/>
                        <m:ctrlPr>
                          <a:rPr lang="es-CR" sz="1400" i="1">
                            <a:effectLst/>
                            <a:latin typeface="Cambria Math" panose="02040503050406030204" pitchFamily="18" charset="0"/>
                          </a:rPr>
                        </m:ctrlPr>
                      </m:dPr>
                      <m:e>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400" b="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400" b="1" i="1">
                            <a:effectLst/>
                            <a:latin typeface="Cambria Math" panose="02040503050406030204" pitchFamily="18" charset="0"/>
                            <a:ea typeface="Times New Roman" panose="02020603050405020304" pitchFamily="18" charset="0"/>
                            <a:cs typeface="Times New Roman" panose="02020603050405020304" pitchFamily="18" charset="0"/>
                          </a:rPr>
                          <m:t>𝐮</m:t>
                        </m:r>
                      </m:e>
                    </m:d>
                    <m:r>
                      <a:rPr lang="en-US" sz="1400" b="1" i="1">
                        <a:effectLst/>
                        <a:latin typeface="Cambria Math" panose="02040503050406030204" pitchFamily="18" charset="0"/>
                        <a:ea typeface="Times New Roman" panose="02020603050405020304" pitchFamily="18" charset="0"/>
                        <a:cs typeface="Cambria Math" panose="02040503050406030204" pitchFamily="18" charset="0"/>
                      </a:rPr>
                      <m:t>𝐈</m:t>
                    </m:r>
                  </m:oMath>
                </a14:m>
                <a:r>
                  <a:rPr lang="en-US" sz="1400" dirty="0">
                    <a:effectLst/>
                    <a:latin typeface="Times New Roman" panose="02020603050405020304" pitchFamily="18" charset="0"/>
                    <a:ea typeface="Times New Roman" panose="02020603050405020304" pitchFamily="18" charset="0"/>
                  </a:rPr>
                  <a:t>+ </a:t>
                </a:r>
                <a:r>
                  <a:rPr lang="en-US" sz="1400" b="1" dirty="0">
                    <a:effectLst/>
                    <a:latin typeface="Times New Roman" panose="02020603050405020304" pitchFamily="18" charset="0"/>
                    <a:ea typeface="Times New Roman" panose="02020603050405020304" pitchFamily="18" charset="0"/>
                  </a:rPr>
                  <a:t>F</a:t>
                </a:r>
                <a:endParaRPr lang="es-CR" sz="1400" dirty="0"/>
              </a:p>
            </p:txBody>
          </p:sp>
        </mc:Choice>
        <mc:Fallback xmlns="">
          <p:sp>
            <p:nvSpPr>
              <p:cNvPr id="26" name="CuadroTexto 25">
                <a:extLst>
                  <a:ext uri="{FF2B5EF4-FFF2-40B4-BE49-F238E27FC236}">
                    <a16:creationId xmlns:a16="http://schemas.microsoft.com/office/drawing/2014/main" id="{F99C5947-ACFB-928F-9167-A2822D827EA4}"/>
                  </a:ext>
                </a:extLst>
              </p:cNvPr>
              <p:cNvSpPr txBox="1">
                <a:spLocks noRot="1" noChangeAspect="1" noMove="1" noResize="1" noEditPoints="1" noAdjustHandles="1" noChangeArrowheads="1" noChangeShapeType="1" noTextEdit="1"/>
              </p:cNvSpPr>
              <p:nvPr/>
            </p:nvSpPr>
            <p:spPr>
              <a:xfrm>
                <a:off x="2564903" y="1980851"/>
                <a:ext cx="2007097" cy="398058"/>
              </a:xfrm>
              <a:prstGeom prst="rect">
                <a:avLst/>
              </a:prstGeom>
              <a:blipFill>
                <a:blip r:embed="rId7"/>
                <a:stretch>
                  <a:fillRect l="-912" b="-3077"/>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86FD0543-A475-9662-5539-8E9FFE60C18D}"/>
                  </a:ext>
                </a:extLst>
              </p:cNvPr>
              <p:cNvSpPr txBox="1"/>
              <p:nvPr/>
            </p:nvSpPr>
            <p:spPr>
              <a:xfrm>
                <a:off x="179506" y="2341261"/>
                <a:ext cx="2160240" cy="3243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sz="1400" i="1" smtClean="0">
                          <a:latin typeface="Cambria Math" panose="02040503050406030204" pitchFamily="18" charset="0"/>
                        </a:rPr>
                        <m:t>𝜌</m:t>
                      </m:r>
                      <m:sSub>
                        <m:sSubPr>
                          <m:ctrlPr>
                            <a:rPr lang="es-CR" sz="1400" i="1">
                              <a:solidFill>
                                <a:srgbClr val="836967"/>
                              </a:solidFill>
                              <a:latin typeface="Cambria Math" panose="02040503050406030204" pitchFamily="18" charset="0"/>
                            </a:rPr>
                          </m:ctrlPr>
                        </m:sSubPr>
                        <m:e>
                          <m:r>
                            <a:rPr lang="es-CR" sz="1400" i="1">
                              <a:latin typeface="Cambria Math" panose="02040503050406030204" pitchFamily="18" charset="0"/>
                            </a:rPr>
                            <m:t>𝑐</m:t>
                          </m:r>
                        </m:e>
                        <m:sub>
                          <m:r>
                            <a:rPr lang="es-CR" sz="1400" i="1">
                              <a:latin typeface="Cambria Math" panose="02040503050406030204" pitchFamily="18" charset="0"/>
                            </a:rPr>
                            <m:t>𝑝</m:t>
                          </m:r>
                        </m:sub>
                      </m:sSub>
                      <m:r>
                        <a:rPr lang="es-CR" sz="1400" i="0">
                          <a:latin typeface="Cambria Math" panose="02040503050406030204" pitchFamily="18" charset="0"/>
                        </a:rPr>
                        <m:t> </m:t>
                      </m:r>
                      <m:r>
                        <a:rPr lang="es-CR" sz="1400" b="1" i="0">
                          <a:latin typeface="Cambria Math" panose="02040503050406030204" pitchFamily="18" charset="0"/>
                        </a:rPr>
                        <m:t>𝐮</m:t>
                      </m:r>
                      <m:r>
                        <a:rPr lang="es-CR" sz="1400" b="0" i="0">
                          <a:latin typeface="Cambria Math" panose="02040503050406030204" pitchFamily="18" charset="0"/>
                        </a:rPr>
                        <m:t>·</m:t>
                      </m:r>
                      <m:r>
                        <m:rPr>
                          <m:sty m:val="p"/>
                        </m:rPr>
                        <a:rPr lang="es-CR" sz="1400" b="0" i="0">
                          <a:latin typeface="Cambria Math" panose="02040503050406030204" pitchFamily="18" charset="0"/>
                        </a:rPr>
                        <m:t>∇T</m:t>
                      </m:r>
                      <m:r>
                        <a:rPr lang="es-CR" sz="1400" b="0" i="0">
                          <a:latin typeface="Cambria Math" panose="02040503050406030204" pitchFamily="18" charset="0"/>
                        </a:rPr>
                        <m:t>+</m:t>
                      </m:r>
                      <m:r>
                        <m:rPr>
                          <m:sty m:val="p"/>
                        </m:rPr>
                        <a:rPr lang="es-CR" sz="1400" b="0" i="0">
                          <a:latin typeface="Cambria Math" panose="02040503050406030204" pitchFamily="18" charset="0"/>
                        </a:rPr>
                        <m:t>∇</m:t>
                      </m:r>
                      <m:r>
                        <a:rPr lang="es-CR" sz="1400" b="0" i="0">
                          <a:latin typeface="Cambria Math" panose="02040503050406030204" pitchFamily="18" charset="0"/>
                        </a:rPr>
                        <m:t>·</m:t>
                      </m:r>
                      <m:r>
                        <a:rPr lang="es-CR" sz="1400" b="1" i="0">
                          <a:latin typeface="Cambria Math" panose="02040503050406030204" pitchFamily="18" charset="0"/>
                        </a:rPr>
                        <m:t>𝐪</m:t>
                      </m:r>
                      <m:r>
                        <a:rPr lang="es-CR" sz="1400" b="0" i="0">
                          <a:latin typeface="Cambria Math" panose="02040503050406030204" pitchFamily="18" charset="0"/>
                        </a:rPr>
                        <m:t>=</m:t>
                      </m:r>
                      <m:r>
                        <a:rPr lang="es-CR" sz="1400" b="0" i="1">
                          <a:latin typeface="Cambria Math" panose="02040503050406030204" pitchFamily="18" charset="0"/>
                        </a:rPr>
                        <m:t>𝑄</m:t>
                      </m:r>
                      <m:r>
                        <a:rPr lang="es-CR" sz="1400" b="0" i="0">
                          <a:latin typeface="Cambria Math" panose="02040503050406030204" pitchFamily="18" charset="0"/>
                        </a:rPr>
                        <m:t> </m:t>
                      </m:r>
                    </m:oMath>
                  </m:oMathPara>
                </a14:m>
                <a:endParaRPr lang="es-CR" sz="1400" dirty="0"/>
              </a:p>
            </p:txBody>
          </p:sp>
        </mc:Choice>
        <mc:Fallback xmlns="">
          <p:sp>
            <p:nvSpPr>
              <p:cNvPr id="28" name="CuadroTexto 27">
                <a:extLst>
                  <a:ext uri="{FF2B5EF4-FFF2-40B4-BE49-F238E27FC236}">
                    <a16:creationId xmlns:a16="http://schemas.microsoft.com/office/drawing/2014/main" id="{86FD0543-A475-9662-5539-8E9FFE60C18D}"/>
                  </a:ext>
                </a:extLst>
              </p:cNvPr>
              <p:cNvSpPr txBox="1">
                <a:spLocks noRot="1" noChangeAspect="1" noMove="1" noResize="1" noEditPoints="1" noAdjustHandles="1" noChangeArrowheads="1" noChangeShapeType="1" noTextEdit="1"/>
              </p:cNvSpPr>
              <p:nvPr/>
            </p:nvSpPr>
            <p:spPr>
              <a:xfrm>
                <a:off x="179506" y="2341261"/>
                <a:ext cx="2160240" cy="324384"/>
              </a:xfrm>
              <a:prstGeom prst="rect">
                <a:avLst/>
              </a:prstGeom>
              <a:blipFill>
                <a:blip r:embed="rId8"/>
                <a:stretch>
                  <a:fillRect b="-3774"/>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33" name="CuadroTexto 32">
                <a:extLst>
                  <a:ext uri="{FF2B5EF4-FFF2-40B4-BE49-F238E27FC236}">
                    <a16:creationId xmlns:a16="http://schemas.microsoft.com/office/drawing/2014/main" id="{0669BAC1-8BBA-B538-D74E-078E330A6968}"/>
                  </a:ext>
                </a:extLst>
              </p:cNvPr>
              <p:cNvSpPr txBox="1"/>
              <p:nvPr/>
            </p:nvSpPr>
            <p:spPr>
              <a:xfrm>
                <a:off x="213471" y="4118326"/>
                <a:ext cx="7022825" cy="488082"/>
              </a:xfrm>
              <a:prstGeom prst="rect">
                <a:avLst/>
              </a:prstGeom>
              <a:noFill/>
            </p:spPr>
            <p:txBody>
              <a:bodyPr wrap="square">
                <a:spAutoFit/>
              </a:bodyPr>
              <a:lstStyle/>
              <a:p>
                <a14:m>
                  <m:oMath xmlns:m="http://schemas.openxmlformats.org/officeDocument/2006/math">
                    <m:f>
                      <m:fPr>
                        <m:ctrlPr>
                          <a:rPr lang="es-CR" sz="1400" i="1" smtClean="0">
                            <a:solidFill>
                              <a:srgbClr val="836967"/>
                            </a:solidFill>
                            <a:latin typeface="Cambria Math" panose="02040503050406030204" pitchFamily="18" charset="0"/>
                          </a:rPr>
                        </m:ctrlPr>
                      </m:fPr>
                      <m:num>
                        <m:r>
                          <a:rPr lang="es-CR" sz="1400" i="1">
                            <a:latin typeface="Cambria Math" panose="02040503050406030204" pitchFamily="18" charset="0"/>
                          </a:rPr>
                          <m:t>𝜌</m:t>
                        </m:r>
                      </m:num>
                      <m:den>
                        <m:sSub>
                          <m:sSubPr>
                            <m:ctrlPr>
                              <a:rPr lang="es-CR" sz="1400" i="1">
                                <a:solidFill>
                                  <a:srgbClr val="836967"/>
                                </a:solidFill>
                                <a:latin typeface="Cambria Math" panose="02040503050406030204" pitchFamily="18" charset="0"/>
                              </a:rPr>
                            </m:ctrlPr>
                          </m:sSubPr>
                          <m:e>
                            <m:r>
                              <a:rPr lang="es-CR" sz="1400" i="1">
                                <a:latin typeface="Cambria Math" panose="02040503050406030204" pitchFamily="18" charset="0"/>
                              </a:rPr>
                              <m:t>𝜀</m:t>
                            </m:r>
                          </m:e>
                          <m:sub>
                            <m:r>
                              <a:rPr lang="es-CR" sz="1400" i="1">
                                <a:latin typeface="Cambria Math" panose="02040503050406030204" pitchFamily="18" charset="0"/>
                              </a:rPr>
                              <m:t>𝑝</m:t>
                            </m:r>
                          </m:sub>
                        </m:sSub>
                      </m:den>
                    </m:f>
                    <m:d>
                      <m:dPr>
                        <m:ctrlPr>
                          <a:rPr lang="es-CR" sz="1400" i="1">
                            <a:solidFill>
                              <a:srgbClr val="836967"/>
                            </a:solidFill>
                            <a:latin typeface="Cambria Math" panose="02040503050406030204" pitchFamily="18" charset="0"/>
                          </a:rPr>
                        </m:ctrlPr>
                      </m:dPr>
                      <m:e>
                        <m:r>
                          <a:rPr lang="es-CR" sz="1400" b="1" i="1">
                            <a:latin typeface="Cambria Math" panose="02040503050406030204" pitchFamily="18" charset="0"/>
                          </a:rPr>
                          <m:t>𝒖</m:t>
                        </m:r>
                        <m:r>
                          <a:rPr lang="es-CR" sz="1400" b="0" i="0">
                            <a:latin typeface="Cambria Math" panose="02040503050406030204" pitchFamily="18" charset="0"/>
                          </a:rPr>
                          <m:t>•</m:t>
                        </m:r>
                        <m:r>
                          <m:rPr>
                            <m:sty m:val="p"/>
                          </m:rPr>
                          <a:rPr lang="es-CR" sz="1400" b="0" i="0">
                            <a:latin typeface="Cambria Math" panose="02040503050406030204" pitchFamily="18" charset="0"/>
                          </a:rPr>
                          <m:t>∇</m:t>
                        </m:r>
                      </m:e>
                    </m:d>
                    <m:r>
                      <a:rPr lang="es-CR" sz="1400" b="0" i="0">
                        <a:latin typeface="Cambria Math" panose="02040503050406030204" pitchFamily="18" charset="0"/>
                      </a:rPr>
                      <m:t> </m:t>
                    </m:r>
                    <m:f>
                      <m:fPr>
                        <m:ctrlPr>
                          <a:rPr lang="es-CR" sz="1400" b="0" i="1">
                            <a:solidFill>
                              <a:srgbClr val="836967"/>
                            </a:solidFill>
                            <a:latin typeface="Cambria Math" panose="02040503050406030204" pitchFamily="18" charset="0"/>
                          </a:rPr>
                        </m:ctrlPr>
                      </m:fPr>
                      <m:num>
                        <m:r>
                          <a:rPr lang="es-CR" sz="1400" b="1" i="1">
                            <a:latin typeface="Cambria Math" panose="02040503050406030204" pitchFamily="18" charset="0"/>
                          </a:rPr>
                          <m:t>𝒖</m:t>
                        </m:r>
                      </m:num>
                      <m:den>
                        <m:sSub>
                          <m:sSubPr>
                            <m:ctrlPr>
                              <a:rPr lang="es-CR" sz="1400" b="1" i="1">
                                <a:solidFill>
                                  <a:srgbClr val="836967"/>
                                </a:solidFill>
                                <a:latin typeface="Cambria Math" panose="02040503050406030204" pitchFamily="18" charset="0"/>
                              </a:rPr>
                            </m:ctrlPr>
                          </m:sSubPr>
                          <m:e>
                            <m:r>
                              <a:rPr lang="es-CR" sz="1400" b="0" i="1">
                                <a:latin typeface="Cambria Math" panose="02040503050406030204" pitchFamily="18" charset="0"/>
                              </a:rPr>
                              <m:t>𝜀</m:t>
                            </m:r>
                          </m:e>
                          <m:sub>
                            <m:r>
                              <a:rPr lang="es-CR" sz="1400" b="0" i="1">
                                <a:latin typeface="Cambria Math" panose="02040503050406030204" pitchFamily="18" charset="0"/>
                              </a:rPr>
                              <m:t>𝑝</m:t>
                            </m:r>
                          </m:sub>
                        </m:sSub>
                      </m:den>
                    </m:f>
                    <m:r>
                      <a:rPr lang="es-CR" sz="1400" b="0" i="0">
                        <a:latin typeface="Cambria Math" panose="02040503050406030204" pitchFamily="18" charset="0"/>
                      </a:rPr>
                      <m:t>=−</m:t>
                    </m:r>
                    <m:r>
                      <m:rPr>
                        <m:sty m:val="p"/>
                      </m:rPr>
                      <a:rPr lang="es-CR" sz="1400" b="0" i="0">
                        <a:latin typeface="Cambria Math" panose="02040503050406030204" pitchFamily="18" charset="0"/>
                      </a:rPr>
                      <m:t>∇</m:t>
                    </m:r>
                    <m:r>
                      <a:rPr lang="es-CR" sz="1400" b="0" i="1">
                        <a:latin typeface="Cambria Math" panose="02040503050406030204" pitchFamily="18" charset="0"/>
                      </a:rPr>
                      <m:t>𝑝</m:t>
                    </m:r>
                    <m:r>
                      <a:rPr lang="es-CR" sz="1400" b="0" i="0">
                        <a:latin typeface="Cambria Math" panose="02040503050406030204" pitchFamily="18" charset="0"/>
                      </a:rPr>
                      <m:t>+</m:t>
                    </m:r>
                    <m:r>
                      <m:rPr>
                        <m:sty m:val="p"/>
                      </m:rPr>
                      <a:rPr lang="es-CR" sz="1400" b="0" i="0">
                        <a:latin typeface="Cambria Math" panose="02040503050406030204" pitchFamily="18" charset="0"/>
                      </a:rPr>
                      <m:t>∇</m:t>
                    </m:r>
                    <m:r>
                      <a:rPr lang="es-CR" sz="1400" b="0" i="0">
                        <a:latin typeface="Cambria Math" panose="02040503050406030204" pitchFamily="18" charset="0"/>
                      </a:rPr>
                      <m:t>•</m:t>
                    </m:r>
                    <m:r>
                      <a:rPr lang="es-CR" sz="1400" b="0" i="1" smtClean="0">
                        <a:latin typeface="Cambria Math" panose="02040503050406030204" pitchFamily="18" charset="0"/>
                      </a:rPr>
                      <m:t>[</m:t>
                    </m:r>
                    <m:f>
                      <m:fPr>
                        <m:ctrlPr>
                          <a:rPr lang="es-CR" sz="1400" i="1">
                            <a:latin typeface="Cambria Math" panose="02040503050406030204" pitchFamily="18" charset="0"/>
                          </a:rPr>
                        </m:ctrlPr>
                      </m:fPr>
                      <m:num>
                        <m:r>
                          <a:rPr lang="es-CR" sz="1400" i="1">
                            <a:latin typeface="Cambria Math" panose="02040503050406030204" pitchFamily="18" charset="0"/>
                          </a:rPr>
                          <m:t>1</m:t>
                        </m:r>
                      </m:num>
                      <m:den>
                        <m:sSub>
                          <m:sSubPr>
                            <m:ctrlPr>
                              <a:rPr lang="es-CR" sz="1400" i="1">
                                <a:solidFill>
                                  <a:srgbClr val="836967"/>
                                </a:solidFill>
                                <a:latin typeface="Cambria Math" panose="02040503050406030204" pitchFamily="18" charset="0"/>
                              </a:rPr>
                            </m:ctrlPr>
                          </m:sSubPr>
                          <m:e>
                            <m:r>
                              <a:rPr lang="es-CR" sz="1400" i="1">
                                <a:latin typeface="Cambria Math" panose="02040503050406030204" pitchFamily="18" charset="0"/>
                              </a:rPr>
                              <m:t>𝜀</m:t>
                            </m:r>
                          </m:e>
                          <m:sub>
                            <m:r>
                              <a:rPr lang="es-CR" sz="1400" i="1">
                                <a:latin typeface="Cambria Math" panose="02040503050406030204" pitchFamily="18" charset="0"/>
                              </a:rPr>
                              <m:t>𝑝</m:t>
                            </m:r>
                          </m:sub>
                        </m:sSub>
                      </m:den>
                    </m:f>
                    <m:d>
                      <m:dPr>
                        <m:begChr m:val="{"/>
                        <m:endChr m:val="}"/>
                        <m:ctrlPr>
                          <a:rPr lang="es-CR" sz="1400" i="1">
                            <a:latin typeface="Cambria Math" panose="02040503050406030204" pitchFamily="18" charset="0"/>
                          </a:rPr>
                        </m:ctrlPr>
                      </m:dPr>
                      <m:e>
                        <m:r>
                          <m:rPr>
                            <m:sty m:val="p"/>
                          </m:rPr>
                          <a:rPr lang="en-US" sz="1400">
                            <a:latin typeface="Cambria Math" panose="02040503050406030204" pitchFamily="18" charset="0"/>
                          </a:rPr>
                          <m:t>μ</m:t>
                        </m:r>
                        <m:r>
                          <a:rPr lang="en-US" sz="1400" i="1">
                            <a:latin typeface="Cambria Math" panose="02040503050406030204" pitchFamily="18" charset="0"/>
                          </a:rPr>
                          <m:t>(</m:t>
                        </m:r>
                        <m:r>
                          <a:rPr lang="en-US" sz="1400" i="1">
                            <a:latin typeface="Cambria Math" panose="02040503050406030204" pitchFamily="18" charset="0"/>
                          </a:rPr>
                          <m:t>𝛻</m:t>
                        </m:r>
                        <m:r>
                          <a:rPr lang="en-US" sz="1400" b="1" i="1">
                            <a:latin typeface="Cambria Math" panose="02040503050406030204" pitchFamily="18" charset="0"/>
                          </a:rPr>
                          <m:t>𝒖</m:t>
                        </m:r>
                        <m:r>
                          <a:rPr lang="en-US" sz="1400" i="1">
                            <a:latin typeface="Cambria Math" panose="02040503050406030204" pitchFamily="18" charset="0"/>
                          </a:rPr>
                          <m:t>+ (</m:t>
                        </m:r>
                        <m:r>
                          <a:rPr lang="en-US" sz="1400" i="1">
                            <a:latin typeface="Cambria Math" panose="02040503050406030204" pitchFamily="18" charset="0"/>
                          </a:rPr>
                          <m:t>𝛻</m:t>
                        </m:r>
                        <m:r>
                          <a:rPr lang="en-US" sz="1400" b="1" i="1">
                            <a:latin typeface="Cambria Math" panose="02040503050406030204" pitchFamily="18" charset="0"/>
                          </a:rPr>
                          <m:t>𝒖</m:t>
                        </m:r>
                        <m:sSup>
                          <m:sSupPr>
                            <m:ctrlPr>
                              <a:rPr lang="es-CR" sz="1400" i="1">
                                <a:latin typeface="Cambria Math" panose="02040503050406030204" pitchFamily="18" charset="0"/>
                              </a:rPr>
                            </m:ctrlPr>
                          </m:sSupPr>
                          <m:e>
                            <m:r>
                              <a:rPr lang="en-US" sz="1400" i="1">
                                <a:latin typeface="Cambria Math" panose="02040503050406030204" pitchFamily="18" charset="0"/>
                              </a:rPr>
                              <m:t>)</m:t>
                            </m:r>
                          </m:e>
                          <m:sup>
                            <m:r>
                              <a:rPr lang="en-US" sz="1400" i="1">
                                <a:latin typeface="Cambria Math" panose="02040503050406030204" pitchFamily="18" charset="0"/>
                              </a:rPr>
                              <m:t>𝑇</m:t>
                            </m:r>
                          </m:sup>
                        </m:sSup>
                        <m:r>
                          <a:rPr lang="en-US" sz="1400" i="1">
                            <a:latin typeface="Cambria Math" panose="02040503050406030204" pitchFamily="18" charset="0"/>
                          </a:rPr>
                          <m:t>−</m:t>
                        </m:r>
                        <m:f>
                          <m:fPr>
                            <m:ctrlPr>
                              <a:rPr lang="es-CR" sz="1400" i="1">
                                <a:latin typeface="Cambria Math" panose="02040503050406030204" pitchFamily="18" charset="0"/>
                              </a:rPr>
                            </m:ctrlPr>
                          </m:fPr>
                          <m:num>
                            <m:r>
                              <a:rPr lang="en-US" sz="1400" i="1">
                                <a:latin typeface="Cambria Math" panose="02040503050406030204" pitchFamily="18" charset="0"/>
                              </a:rPr>
                              <m:t>2</m:t>
                            </m:r>
                            <m:r>
                              <m:rPr>
                                <m:sty m:val="p"/>
                              </m:rPr>
                              <a:rPr lang="en-US" sz="1400">
                                <a:latin typeface="Cambria Math" panose="02040503050406030204" pitchFamily="18" charset="0"/>
                              </a:rPr>
                              <m:t>μ</m:t>
                            </m:r>
                          </m:num>
                          <m:den>
                            <m:r>
                              <a:rPr lang="en-US" sz="1400" i="1">
                                <a:latin typeface="Cambria Math" panose="02040503050406030204" pitchFamily="18" charset="0"/>
                              </a:rPr>
                              <m:t>3</m:t>
                            </m:r>
                          </m:den>
                        </m:f>
                        <m:r>
                          <a:rPr lang="en-US" sz="1400" i="1">
                            <a:latin typeface="Cambria Math" panose="02040503050406030204" pitchFamily="18" charset="0"/>
                          </a:rPr>
                          <m:t>(</m:t>
                        </m:r>
                        <m:r>
                          <a:rPr lang="en-US" sz="1400" i="1">
                            <a:latin typeface="Cambria Math" panose="02040503050406030204" pitchFamily="18" charset="0"/>
                          </a:rPr>
                          <m:t>𝛻</m:t>
                        </m:r>
                        <m:r>
                          <a:rPr lang="en-US" sz="1400" i="1">
                            <a:latin typeface="Cambria Math" panose="02040503050406030204" pitchFamily="18" charset="0"/>
                          </a:rPr>
                          <m:t>•</m:t>
                        </m:r>
                        <m:r>
                          <a:rPr lang="en-US" sz="1400" b="1" i="1">
                            <a:latin typeface="Cambria Math" panose="02040503050406030204" pitchFamily="18" charset="0"/>
                          </a:rPr>
                          <m:t>𝒖</m:t>
                        </m:r>
                        <m:r>
                          <a:rPr lang="en-US" sz="1400" i="1">
                            <a:latin typeface="Cambria Math" panose="02040503050406030204" pitchFamily="18" charset="0"/>
                          </a:rPr>
                          <m:t>)</m:t>
                        </m:r>
                        <m:r>
                          <a:rPr lang="en-US" sz="1400" b="1" i="1">
                            <a:latin typeface="Cambria Math" panose="02040503050406030204" pitchFamily="18" charset="0"/>
                          </a:rPr>
                          <m:t>𝑰</m:t>
                        </m:r>
                      </m:e>
                    </m:d>
                    <m:r>
                      <a:rPr lang="es-CR" sz="1400" b="0" i="1" smtClean="0">
                        <a:latin typeface="Cambria Math" panose="02040503050406030204" pitchFamily="18" charset="0"/>
                      </a:rPr>
                      <m:t>]</m:t>
                    </m:r>
                  </m:oMath>
                </a14:m>
                <a:r>
                  <a:rPr lang="en-US" sz="1400" dirty="0"/>
                  <a:t> </a:t>
                </a:r>
                <a14:m>
                  <m:oMath xmlns:m="http://schemas.openxmlformats.org/officeDocument/2006/math">
                    <m:r>
                      <a:rPr lang="en-US" sz="1400" i="1">
                        <a:latin typeface="Cambria Math" panose="02040503050406030204" pitchFamily="18" charset="0"/>
                      </a:rPr>
                      <m:t>−</m:t>
                    </m:r>
                    <m:d>
                      <m:dPr>
                        <m:begChr m:val="["/>
                        <m:endChr m:val="]"/>
                        <m:ctrlPr>
                          <a:rPr lang="es-CR" sz="1400" i="1">
                            <a:latin typeface="Cambria Math" panose="02040503050406030204" pitchFamily="18" charset="0"/>
                          </a:rPr>
                        </m:ctrlPr>
                      </m:dPr>
                      <m:e>
                        <m:sSup>
                          <m:sSupPr>
                            <m:ctrlPr>
                              <a:rPr lang="es-CR" sz="1400" i="1">
                                <a:latin typeface="Cambria Math" panose="02040503050406030204" pitchFamily="18" charset="0"/>
                              </a:rPr>
                            </m:ctrlPr>
                          </m:sSupPr>
                          <m:e>
                            <m:r>
                              <a:rPr lang="en-US" sz="1400" i="1">
                                <a:latin typeface="Cambria Math" panose="02040503050406030204" pitchFamily="18" charset="0"/>
                              </a:rPr>
                              <m:t> </m:t>
                            </m:r>
                            <m:r>
                              <a:rPr lang="en-US" sz="1400" i="1">
                                <a:latin typeface="Cambria Math" panose="02040503050406030204" pitchFamily="18" charset="0"/>
                              </a:rPr>
                              <m:t>𝜅</m:t>
                            </m:r>
                          </m:e>
                          <m:sup>
                            <m:r>
                              <a:rPr lang="en-US" sz="1400" i="1">
                                <a:latin typeface="Cambria Math" panose="02040503050406030204" pitchFamily="18" charset="0"/>
                              </a:rPr>
                              <m:t>−1</m:t>
                            </m:r>
                          </m:sup>
                        </m:sSup>
                        <m:r>
                          <m:rPr>
                            <m:sty m:val="p"/>
                          </m:rPr>
                          <a:rPr lang="en-US" sz="1400">
                            <a:latin typeface="Cambria Math" panose="02040503050406030204" pitchFamily="18" charset="0"/>
                          </a:rPr>
                          <m:t>μ</m:t>
                        </m:r>
                        <m:r>
                          <a:rPr lang="en-US" sz="1400">
                            <a:latin typeface="Cambria Math" panose="02040503050406030204" pitchFamily="18" charset="0"/>
                          </a:rPr>
                          <m:t>+</m:t>
                        </m:r>
                        <m:r>
                          <m:rPr>
                            <m:sty m:val="p"/>
                          </m:rPr>
                          <a:rPr lang="en-US" sz="1400">
                            <a:latin typeface="Cambria Math" panose="02040503050406030204" pitchFamily="18" charset="0"/>
                          </a:rPr>
                          <m:t>ρβ</m:t>
                        </m:r>
                        <m:d>
                          <m:dPr>
                            <m:begChr m:val="|"/>
                            <m:endChr m:val="|"/>
                            <m:ctrlPr>
                              <a:rPr lang="es-CR" sz="1400" i="1">
                                <a:latin typeface="Cambria Math" panose="02040503050406030204" pitchFamily="18" charset="0"/>
                              </a:rPr>
                            </m:ctrlPr>
                          </m:dPr>
                          <m:e>
                            <m:r>
                              <a:rPr lang="es-ES" sz="1400" b="1" i="1">
                                <a:latin typeface="Cambria Math" panose="02040503050406030204" pitchFamily="18" charset="0"/>
                              </a:rPr>
                              <m:t>𝐮</m:t>
                            </m:r>
                          </m:e>
                        </m:d>
                        <m:r>
                          <a:rPr lang="en-US" sz="1400" i="1">
                            <a:latin typeface="Cambria Math" panose="02040503050406030204" pitchFamily="18" charset="0"/>
                          </a:rPr>
                          <m:t>+</m:t>
                        </m:r>
                        <m:f>
                          <m:fPr>
                            <m:ctrlPr>
                              <a:rPr lang="es-CR" sz="1400" i="1">
                                <a:latin typeface="Cambria Math" panose="02040503050406030204" pitchFamily="18" charset="0"/>
                              </a:rPr>
                            </m:ctrlPr>
                          </m:fPr>
                          <m:num>
                            <m:sSub>
                              <m:sSubPr>
                                <m:ctrlPr>
                                  <a:rPr lang="es-CR" sz="1400" i="1">
                                    <a:latin typeface="Cambria Math" panose="02040503050406030204" pitchFamily="18" charset="0"/>
                                  </a:rPr>
                                </m:ctrlPr>
                              </m:sSubPr>
                              <m:e>
                                <m:r>
                                  <a:rPr lang="en-US" sz="1400" i="1">
                                    <a:latin typeface="Cambria Math" panose="02040503050406030204" pitchFamily="18" charset="0"/>
                                  </a:rPr>
                                  <m:t>𝑄</m:t>
                                </m:r>
                              </m:e>
                              <m:sub>
                                <m:r>
                                  <a:rPr lang="en-US" sz="1400" i="1">
                                    <a:latin typeface="Cambria Math" panose="02040503050406030204" pitchFamily="18" charset="0"/>
                                  </a:rPr>
                                  <m:t>𝑚</m:t>
                                </m:r>
                              </m:sub>
                            </m:sSub>
                          </m:num>
                          <m:den>
                            <m:sSup>
                              <m:sSupPr>
                                <m:ctrlPr>
                                  <a:rPr lang="es-CR" sz="1400" i="1">
                                    <a:latin typeface="Cambria Math" panose="02040503050406030204" pitchFamily="18" charset="0"/>
                                  </a:rPr>
                                </m:ctrlPr>
                              </m:sSupPr>
                              <m:e>
                                <m:sSub>
                                  <m:sSubPr>
                                    <m:ctrlPr>
                                      <a:rPr lang="es-CR" sz="1400" i="1">
                                        <a:latin typeface="Cambria Math" panose="02040503050406030204" pitchFamily="18" charset="0"/>
                                      </a:rPr>
                                    </m:ctrlPr>
                                  </m:sSubPr>
                                  <m:e>
                                    <m:r>
                                      <a:rPr lang="en-US" sz="1400" i="1">
                                        <a:latin typeface="Cambria Math" panose="02040503050406030204" pitchFamily="18" charset="0"/>
                                      </a:rPr>
                                      <m:t>𝜀</m:t>
                                    </m:r>
                                  </m:e>
                                  <m:sub>
                                    <m:r>
                                      <a:rPr lang="en-US" sz="1400" i="1">
                                        <a:latin typeface="Cambria Math" panose="02040503050406030204" pitchFamily="18" charset="0"/>
                                      </a:rPr>
                                      <m:t>𝑝</m:t>
                                    </m:r>
                                  </m:sub>
                                </m:sSub>
                              </m:e>
                              <m:sup>
                                <m:r>
                                  <a:rPr lang="en-US" sz="1400" i="1">
                                    <a:latin typeface="Cambria Math" panose="02040503050406030204" pitchFamily="18" charset="0"/>
                                  </a:rPr>
                                  <m:t>2</m:t>
                                </m:r>
                              </m:sup>
                            </m:sSup>
                          </m:den>
                        </m:f>
                      </m:e>
                    </m:d>
                    <m:r>
                      <a:rPr lang="en-US" sz="1400" b="1" i="1">
                        <a:latin typeface="Cambria Math" panose="02040503050406030204" pitchFamily="18" charset="0"/>
                      </a:rPr>
                      <m:t>𝐮</m:t>
                    </m:r>
                    <m:r>
                      <a:rPr lang="en-US" sz="1400" i="1">
                        <a:latin typeface="Cambria Math" panose="02040503050406030204" pitchFamily="18" charset="0"/>
                      </a:rPr>
                      <m:t>+</m:t>
                    </m:r>
                    <m:r>
                      <a:rPr lang="en-US" sz="1400" b="1" i="1">
                        <a:latin typeface="Cambria Math" panose="02040503050406030204" pitchFamily="18" charset="0"/>
                      </a:rPr>
                      <m:t>𝐅</m:t>
                    </m:r>
                  </m:oMath>
                </a14:m>
                <a:endParaRPr lang="es-CR" sz="1400" dirty="0"/>
              </a:p>
            </p:txBody>
          </p:sp>
        </mc:Choice>
        <mc:Fallback xmlns="">
          <p:sp>
            <p:nvSpPr>
              <p:cNvPr id="33" name="CuadroTexto 32">
                <a:extLst>
                  <a:ext uri="{FF2B5EF4-FFF2-40B4-BE49-F238E27FC236}">
                    <a16:creationId xmlns:a16="http://schemas.microsoft.com/office/drawing/2014/main" id="{0669BAC1-8BBA-B538-D74E-078E330A6968}"/>
                  </a:ext>
                </a:extLst>
              </p:cNvPr>
              <p:cNvSpPr txBox="1">
                <a:spLocks noRot="1" noChangeAspect="1" noMove="1" noResize="1" noEditPoints="1" noAdjustHandles="1" noChangeArrowheads="1" noChangeShapeType="1" noTextEdit="1"/>
              </p:cNvSpPr>
              <p:nvPr/>
            </p:nvSpPr>
            <p:spPr>
              <a:xfrm>
                <a:off x="213471" y="4118326"/>
                <a:ext cx="7022825" cy="488082"/>
              </a:xfrm>
              <a:prstGeom prst="rect">
                <a:avLst/>
              </a:prstGeom>
              <a:blipFill>
                <a:blip r:embed="rId9"/>
                <a:stretch>
                  <a:fillRect/>
                </a:stretch>
              </a:blipFill>
            </p:spPr>
            <p:txBody>
              <a:bodyPr/>
              <a:lstStyle/>
              <a:p>
                <a:r>
                  <a:rPr lang="es-CR">
                    <a:noFill/>
                  </a:rPr>
                  <a:t> </a:t>
                </a:r>
              </a:p>
            </p:txBody>
          </p:sp>
        </mc:Fallback>
      </mc:AlternateContent>
      <p:sp>
        <p:nvSpPr>
          <p:cNvPr id="8" name="CuadroTexto 7">
            <a:extLst>
              <a:ext uri="{FF2B5EF4-FFF2-40B4-BE49-F238E27FC236}">
                <a16:creationId xmlns:a16="http://schemas.microsoft.com/office/drawing/2014/main" id="{5B9A5F69-5407-2028-30E7-6E2F4CB04CB9}"/>
              </a:ext>
            </a:extLst>
          </p:cNvPr>
          <p:cNvSpPr txBox="1"/>
          <p:nvPr/>
        </p:nvSpPr>
        <p:spPr>
          <a:xfrm>
            <a:off x="4589154" y="3045923"/>
            <a:ext cx="4514351" cy="523220"/>
          </a:xfrm>
          <a:prstGeom prst="rect">
            <a:avLst/>
          </a:prstGeom>
          <a:noFill/>
        </p:spPr>
        <p:txBody>
          <a:bodyPr wrap="square">
            <a:spAutoFit/>
          </a:bodyPr>
          <a:lstStyle/>
          <a:p>
            <a:r>
              <a:rPr lang="en-US" sz="1400" dirty="0">
                <a:solidFill>
                  <a:schemeClr val="tx2"/>
                </a:solidFill>
              </a:rPr>
              <a:t>Copper foam modelled as a porous medium with non-</a:t>
            </a:r>
            <a:r>
              <a:rPr lang="en-US" sz="1400" dirty="0" err="1">
                <a:solidFill>
                  <a:schemeClr val="tx2"/>
                </a:solidFill>
              </a:rPr>
              <a:t>Darcian</a:t>
            </a:r>
            <a:r>
              <a:rPr lang="en-US" sz="1400" dirty="0">
                <a:solidFill>
                  <a:schemeClr val="tx2"/>
                </a:solidFill>
              </a:rPr>
              <a:t> flow and in LTNE conditions.</a:t>
            </a:r>
            <a:endParaRPr lang="es-CR" sz="1400" dirty="0">
              <a:solidFill>
                <a:schemeClr val="tx2"/>
              </a:solidFill>
            </a:endParaRPr>
          </a:p>
        </p:txBody>
      </p:sp>
      <p:sp>
        <p:nvSpPr>
          <p:cNvPr id="10" name="Line 8">
            <a:extLst>
              <a:ext uri="{FF2B5EF4-FFF2-40B4-BE49-F238E27FC236}">
                <a16:creationId xmlns:a16="http://schemas.microsoft.com/office/drawing/2014/main" id="{70D41826-1849-D56E-665C-47B0631459FA}"/>
              </a:ext>
            </a:extLst>
          </p:cNvPr>
          <p:cNvSpPr>
            <a:spLocks noChangeShapeType="1"/>
          </p:cNvSpPr>
          <p:nvPr/>
        </p:nvSpPr>
        <p:spPr bwMode="auto">
          <a:xfrm flipH="1">
            <a:off x="2051718" y="3248437"/>
            <a:ext cx="2537435" cy="26058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CuadroTexto 11">
            <a:extLst>
              <a:ext uri="{FF2B5EF4-FFF2-40B4-BE49-F238E27FC236}">
                <a16:creationId xmlns:a16="http://schemas.microsoft.com/office/drawing/2014/main" id="{6D97574E-1F33-0EE8-B78E-D163E3D9CC00}"/>
              </a:ext>
            </a:extLst>
          </p:cNvPr>
          <p:cNvSpPr txBox="1"/>
          <p:nvPr/>
        </p:nvSpPr>
        <p:spPr>
          <a:xfrm>
            <a:off x="7205088" y="4195724"/>
            <a:ext cx="1687392" cy="307777"/>
          </a:xfrm>
          <a:prstGeom prst="rect">
            <a:avLst/>
          </a:prstGeom>
          <a:noFill/>
        </p:spPr>
        <p:txBody>
          <a:bodyPr wrap="square">
            <a:spAutoFit/>
          </a:bodyPr>
          <a:lstStyle/>
          <a:p>
            <a:r>
              <a:rPr lang="en-US" sz="1400" i="1" dirty="0">
                <a:solidFill>
                  <a:schemeClr val="tx2"/>
                </a:solidFill>
              </a:rPr>
              <a:t>Brinkman equations </a:t>
            </a:r>
            <a:endParaRPr lang="es-CR" sz="1400" i="1" dirty="0">
              <a:solidFill>
                <a:schemeClr val="tx2"/>
              </a:solidFill>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3305920E-35D9-94F8-124A-9849A274B67B}"/>
                  </a:ext>
                </a:extLst>
              </p:cNvPr>
              <p:cNvSpPr txBox="1"/>
              <p:nvPr/>
            </p:nvSpPr>
            <p:spPr>
              <a:xfrm>
                <a:off x="90934" y="4949241"/>
                <a:ext cx="1324134" cy="369332"/>
              </a:xfrm>
              <a:prstGeom prst="rect">
                <a:avLst/>
              </a:prstGeom>
              <a:noFill/>
            </p:spPr>
            <p:txBody>
              <a:bodyPr wrap="square">
                <a:spAutoFit/>
              </a:bodyPr>
              <a:lstStyle/>
              <a:p>
                <a:r>
                  <a:rPr lang="en-US" sz="1800" dirty="0">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s-CR" sz="1400" i="1">
                            <a:effectLst/>
                            <a:latin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𝑞</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𝑠𝑓</m:t>
                        </m:r>
                      </m:sub>
                    </m:s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s-CR" sz="1400" i="1">
                            <a:effectLst/>
                            <a:latin typeface="Cambria Math" panose="02040503050406030204" pitchFamily="18" charset="0"/>
                          </a:rPr>
                        </m:ctrlPr>
                      </m:dPr>
                      <m:e>
                        <m:sSub>
                          <m:sSubPr>
                            <m:ctrlPr>
                              <a:rPr lang="es-CR" sz="1400" i="1">
                                <a:effectLst/>
                                <a:latin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𝑠</m:t>
                            </m:r>
                          </m:sub>
                        </m:s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s-CR" sz="1400" i="1">
                                <a:effectLst/>
                                <a:latin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𝑓</m:t>
                            </m:r>
                          </m:sub>
                        </m:sSub>
                      </m:e>
                    </m:d>
                  </m:oMath>
                </a14:m>
                <a:r>
                  <a:rPr lang="en-US" sz="1400" dirty="0">
                    <a:effectLst/>
                    <a:latin typeface="Times New Roman" panose="02020603050405020304" pitchFamily="18" charset="0"/>
                    <a:ea typeface="Times New Roman" panose="02020603050405020304" pitchFamily="18" charset="0"/>
                  </a:rPr>
                  <a:t> </a:t>
                </a:r>
                <a:endParaRPr lang="es-CR" sz="1400" dirty="0"/>
              </a:p>
            </p:txBody>
          </p:sp>
        </mc:Choice>
        <mc:Fallback xmlns="">
          <p:sp>
            <p:nvSpPr>
              <p:cNvPr id="17" name="CuadroTexto 16">
                <a:extLst>
                  <a:ext uri="{FF2B5EF4-FFF2-40B4-BE49-F238E27FC236}">
                    <a16:creationId xmlns:a16="http://schemas.microsoft.com/office/drawing/2014/main" id="{3305920E-35D9-94F8-124A-9849A274B67B}"/>
                  </a:ext>
                </a:extLst>
              </p:cNvPr>
              <p:cNvSpPr txBox="1">
                <a:spLocks noRot="1" noChangeAspect="1" noMove="1" noResize="1" noEditPoints="1" noAdjustHandles="1" noChangeArrowheads="1" noChangeShapeType="1" noTextEdit="1"/>
              </p:cNvSpPr>
              <p:nvPr/>
            </p:nvSpPr>
            <p:spPr>
              <a:xfrm>
                <a:off x="90934" y="4949241"/>
                <a:ext cx="1324134" cy="369332"/>
              </a:xfrm>
              <a:prstGeom prst="rect">
                <a:avLst/>
              </a:prstGeom>
              <a:blipFill>
                <a:blip r:embed="rId10"/>
                <a:stretch>
                  <a:fillRect b="-3333"/>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E8E00DF6-086A-E8EA-8AD8-A821A30A47C5}"/>
                  </a:ext>
                </a:extLst>
              </p:cNvPr>
              <p:cNvSpPr txBox="1"/>
              <p:nvPr/>
            </p:nvSpPr>
            <p:spPr>
              <a:xfrm>
                <a:off x="110550" y="5318573"/>
                <a:ext cx="1304518" cy="340414"/>
              </a:xfrm>
              <a:prstGeom prst="rect">
                <a:avLst/>
              </a:prstGeom>
              <a:noFill/>
            </p:spPr>
            <p:txBody>
              <a:bodyPr wrap="square">
                <a:spAutoFit/>
              </a:bodyPr>
              <a:lstStyle/>
              <a:p>
                <a:r>
                  <a:rPr lang="en-US" sz="1400" dirty="0">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s-CR" sz="1400" i="1">
                            <a:effectLst/>
                            <a:latin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𝑞</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𝑠𝑓</m:t>
                        </m:r>
                      </m:sub>
                    </m:s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s-CR" sz="1400" i="1">
                            <a:effectLst/>
                            <a:latin typeface="Cambria Math" panose="02040503050406030204" pitchFamily="18" charset="0"/>
                          </a:rPr>
                        </m:ctrlPr>
                      </m:dPr>
                      <m:e>
                        <m:sSub>
                          <m:sSubPr>
                            <m:ctrlPr>
                              <a:rPr lang="es-CR" sz="1400" i="1">
                                <a:effectLst/>
                                <a:latin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𝑓</m:t>
                            </m:r>
                          </m:sub>
                        </m:s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s-CR" sz="1400" i="1">
                                <a:effectLst/>
                                <a:latin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𝑠</m:t>
                            </m:r>
                          </m:sub>
                        </m:sSub>
                      </m:e>
                    </m:d>
                  </m:oMath>
                </a14:m>
                <a:r>
                  <a:rPr lang="en-US" sz="1400" dirty="0">
                    <a:effectLst/>
                    <a:latin typeface="Times New Roman" panose="02020603050405020304" pitchFamily="18" charset="0"/>
                    <a:ea typeface="Times New Roman" panose="02020603050405020304" pitchFamily="18" charset="0"/>
                  </a:rPr>
                  <a:t> </a:t>
                </a:r>
                <a:endParaRPr lang="es-CR" sz="1400" dirty="0"/>
              </a:p>
            </p:txBody>
          </p:sp>
        </mc:Choice>
        <mc:Fallback xmlns="">
          <p:sp>
            <p:nvSpPr>
              <p:cNvPr id="20" name="CuadroTexto 19">
                <a:extLst>
                  <a:ext uri="{FF2B5EF4-FFF2-40B4-BE49-F238E27FC236}">
                    <a16:creationId xmlns:a16="http://schemas.microsoft.com/office/drawing/2014/main" id="{E8E00DF6-086A-E8EA-8AD8-A821A30A47C5}"/>
                  </a:ext>
                </a:extLst>
              </p:cNvPr>
              <p:cNvSpPr txBox="1">
                <a:spLocks noRot="1" noChangeAspect="1" noMove="1" noResize="1" noEditPoints="1" noAdjustHandles="1" noChangeArrowheads="1" noChangeShapeType="1" noTextEdit="1"/>
              </p:cNvSpPr>
              <p:nvPr/>
            </p:nvSpPr>
            <p:spPr>
              <a:xfrm>
                <a:off x="110550" y="5318573"/>
                <a:ext cx="1304518" cy="340414"/>
              </a:xfrm>
              <a:prstGeom prst="rect">
                <a:avLst/>
              </a:prstGeom>
              <a:blipFill>
                <a:blip r:embed="rId11"/>
                <a:stretch>
                  <a:fillRect b="-1786"/>
                </a:stretch>
              </a:blipFill>
            </p:spPr>
            <p:txBody>
              <a:bodyPr/>
              <a:lstStyle/>
              <a:p>
                <a:r>
                  <a:rPr lang="es-CR">
                    <a:noFill/>
                  </a:rPr>
                  <a:t> </a:t>
                </a:r>
              </a:p>
            </p:txBody>
          </p:sp>
        </mc:Fallback>
      </mc:AlternateContent>
      <p:sp>
        <p:nvSpPr>
          <p:cNvPr id="23" name="CuadroTexto 22">
            <a:extLst>
              <a:ext uri="{FF2B5EF4-FFF2-40B4-BE49-F238E27FC236}">
                <a16:creationId xmlns:a16="http://schemas.microsoft.com/office/drawing/2014/main" id="{F7709BDF-7FC3-65F8-8AE9-DABA5F796F93}"/>
              </a:ext>
            </a:extLst>
          </p:cNvPr>
          <p:cNvSpPr txBox="1"/>
          <p:nvPr/>
        </p:nvSpPr>
        <p:spPr>
          <a:xfrm>
            <a:off x="4532548" y="5818569"/>
            <a:ext cx="4536504" cy="523220"/>
          </a:xfrm>
          <a:prstGeom prst="rect">
            <a:avLst/>
          </a:prstGeom>
          <a:noFill/>
        </p:spPr>
        <p:txBody>
          <a:bodyPr wrap="square">
            <a:spAutoFit/>
          </a:bodyPr>
          <a:lstStyle/>
          <a:p>
            <a:r>
              <a:rPr lang="en-GB" sz="1400" dirty="0">
                <a:solidFill>
                  <a:schemeClr val="tx2"/>
                </a:solidFill>
              </a:rPr>
              <a:t>COMSOL Multiphysics® 6.2: </a:t>
            </a:r>
            <a:r>
              <a:rPr lang="en-US" sz="1400" dirty="0">
                <a:solidFill>
                  <a:schemeClr val="tx2"/>
                </a:solidFill>
              </a:rPr>
              <a:t>Heat Transfer and CFD modules</a:t>
            </a:r>
          </a:p>
          <a:p>
            <a:r>
              <a:rPr lang="en-US" sz="1400" u="sng" dirty="0">
                <a:solidFill>
                  <a:schemeClr val="tx2"/>
                </a:solidFill>
              </a:rPr>
              <a:t>Conjugate Heat Transfer physics interface </a:t>
            </a:r>
          </a:p>
        </p:txBody>
      </p:sp>
      <p:sp>
        <p:nvSpPr>
          <p:cNvPr id="27" name="CuadroTexto 26">
            <a:extLst>
              <a:ext uri="{FF2B5EF4-FFF2-40B4-BE49-F238E27FC236}">
                <a16:creationId xmlns:a16="http://schemas.microsoft.com/office/drawing/2014/main" id="{654B6566-32D8-EF3F-3009-48AA5FE7DCBE}"/>
              </a:ext>
            </a:extLst>
          </p:cNvPr>
          <p:cNvSpPr txBox="1"/>
          <p:nvPr/>
        </p:nvSpPr>
        <p:spPr>
          <a:xfrm>
            <a:off x="146798" y="4637075"/>
            <a:ext cx="2633033" cy="307777"/>
          </a:xfrm>
          <a:prstGeom prst="rect">
            <a:avLst/>
          </a:prstGeom>
          <a:noFill/>
        </p:spPr>
        <p:txBody>
          <a:bodyPr wrap="square">
            <a:spAutoFit/>
          </a:bodyPr>
          <a:lstStyle/>
          <a:p>
            <a:r>
              <a:rPr lang="en-GB" sz="1400" i="1" dirty="0">
                <a:solidFill>
                  <a:schemeClr val="tx2"/>
                </a:solidFill>
              </a:rPr>
              <a:t>additional source term (LTNE) </a:t>
            </a:r>
            <a:endParaRPr lang="es-CR" sz="1400" i="1" dirty="0">
              <a:solidFill>
                <a:schemeClr val="tx2"/>
              </a:solidFill>
            </a:endParaRPr>
          </a:p>
        </p:txBody>
      </p:sp>
      <p:sp>
        <p:nvSpPr>
          <p:cNvPr id="30" name="CuadroTexto 29">
            <a:extLst>
              <a:ext uri="{FF2B5EF4-FFF2-40B4-BE49-F238E27FC236}">
                <a16:creationId xmlns:a16="http://schemas.microsoft.com/office/drawing/2014/main" id="{3F4DB018-58C3-9EB1-8BFA-4163FE29B9BD}"/>
              </a:ext>
            </a:extLst>
          </p:cNvPr>
          <p:cNvSpPr txBox="1"/>
          <p:nvPr/>
        </p:nvSpPr>
        <p:spPr>
          <a:xfrm>
            <a:off x="1384395" y="4991151"/>
            <a:ext cx="3005562" cy="307777"/>
          </a:xfrm>
          <a:prstGeom prst="rect">
            <a:avLst/>
          </a:prstGeom>
          <a:noFill/>
        </p:spPr>
        <p:txBody>
          <a:bodyPr wrap="square">
            <a:spAutoFit/>
          </a:bodyPr>
          <a:lstStyle/>
          <a:p>
            <a:r>
              <a:rPr lang="en-GB" sz="1400" dirty="0">
                <a:solidFill>
                  <a:schemeClr val="tx2"/>
                </a:solidFill>
              </a:rPr>
              <a:t>for fluid thermal energy conservation</a:t>
            </a:r>
            <a:endParaRPr lang="es-CR" sz="1400" dirty="0">
              <a:solidFill>
                <a:schemeClr val="tx2"/>
              </a:solidFill>
            </a:endParaRPr>
          </a:p>
        </p:txBody>
      </p:sp>
      <p:sp>
        <p:nvSpPr>
          <p:cNvPr id="31" name="CuadroTexto 30">
            <a:extLst>
              <a:ext uri="{FF2B5EF4-FFF2-40B4-BE49-F238E27FC236}">
                <a16:creationId xmlns:a16="http://schemas.microsoft.com/office/drawing/2014/main" id="{73D3E407-3B64-07C0-6B1F-CB599DD62C39}"/>
              </a:ext>
            </a:extLst>
          </p:cNvPr>
          <p:cNvSpPr txBox="1"/>
          <p:nvPr/>
        </p:nvSpPr>
        <p:spPr>
          <a:xfrm>
            <a:off x="1365980" y="5372981"/>
            <a:ext cx="2951621" cy="307777"/>
          </a:xfrm>
          <a:prstGeom prst="rect">
            <a:avLst/>
          </a:prstGeom>
          <a:noFill/>
        </p:spPr>
        <p:txBody>
          <a:bodyPr wrap="square">
            <a:spAutoFit/>
          </a:bodyPr>
          <a:lstStyle/>
          <a:p>
            <a:r>
              <a:rPr lang="en-GB" sz="1400" dirty="0">
                <a:solidFill>
                  <a:schemeClr val="tx2"/>
                </a:solidFill>
              </a:rPr>
              <a:t>for solid thermal energy conservation</a:t>
            </a:r>
            <a:endParaRPr lang="es-CR" sz="1400" dirty="0">
              <a:solidFill>
                <a:schemeClr val="tx2"/>
              </a:solidFill>
            </a:endParaRPr>
          </a:p>
        </p:txBody>
      </p:sp>
      <p:sp>
        <p:nvSpPr>
          <p:cNvPr id="32" name="Flecha: a la derecha 31">
            <a:extLst>
              <a:ext uri="{FF2B5EF4-FFF2-40B4-BE49-F238E27FC236}">
                <a16:creationId xmlns:a16="http://schemas.microsoft.com/office/drawing/2014/main" id="{8BC03D21-3E37-3DC1-9F91-7D18EE522C79}"/>
              </a:ext>
            </a:extLst>
          </p:cNvPr>
          <p:cNvSpPr/>
          <p:nvPr/>
        </p:nvSpPr>
        <p:spPr>
          <a:xfrm rot="5400000">
            <a:off x="6408942" y="5456129"/>
            <a:ext cx="288032" cy="2794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Tree>
    <p:extLst>
      <p:ext uri="{BB962C8B-B14F-4D97-AF65-F5344CB8AC3E}">
        <p14:creationId xmlns:p14="http://schemas.microsoft.com/office/powerpoint/2010/main" val="883424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7</a:t>
            </a:fld>
            <a:endParaRPr lang="it-IT" sz="1400" dirty="0">
              <a:solidFill>
                <a:schemeClr val="tx2"/>
              </a:solidFill>
            </a:endParaRPr>
          </a:p>
        </p:txBody>
      </p:sp>
      <p:pic>
        <p:nvPicPr>
          <p:cNvPr id="6" name="Picture 2" descr="Logo"/>
          <p:cNvPicPr>
            <a:picLocks noChangeAspect="1" noChangeArrowheads="1"/>
          </p:cNvPicPr>
          <p:nvPr/>
        </p:nvPicPr>
        <p:blipFill>
          <a:blip r:embed="rId4"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92089" y="1042492"/>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Boundary conditions</a:t>
            </a:r>
            <a:endParaRPr lang="en-US" altLang="en-US" sz="2400" dirty="0">
              <a:solidFill>
                <a:schemeClr val="tx2"/>
              </a:solidFill>
            </a:endParaRPr>
          </a:p>
        </p:txBody>
      </p:sp>
      <p:sp>
        <p:nvSpPr>
          <p:cNvPr id="14" name="Rectángulo 13"/>
          <p:cNvSpPr/>
          <p:nvPr/>
        </p:nvSpPr>
        <p:spPr>
          <a:xfrm>
            <a:off x="3498700" y="1607987"/>
            <a:ext cx="5565973" cy="4893647"/>
          </a:xfrm>
          <a:prstGeom prst="rect">
            <a:avLst/>
          </a:prstGeom>
        </p:spPr>
        <p:txBody>
          <a:bodyPr wrap="square">
            <a:spAutoFit/>
          </a:bodyPr>
          <a:lstStyle/>
          <a:p>
            <a:r>
              <a:rPr lang="en-GB" sz="1400" u="sng" dirty="0">
                <a:solidFill>
                  <a:schemeClr val="tx2"/>
                </a:solidFill>
              </a:rPr>
              <a:t>Boundary conditions for the fluid flow:</a:t>
            </a:r>
          </a:p>
          <a:p>
            <a:pPr marL="285750" indent="-285750">
              <a:buFont typeface="Arial" panose="020B0604020202020204" pitchFamily="34" charset="0"/>
              <a:buChar char="•"/>
            </a:pPr>
            <a:r>
              <a:rPr lang="en-US" sz="1400" dirty="0">
                <a:solidFill>
                  <a:schemeClr val="tx2"/>
                </a:solidFill>
              </a:rPr>
              <a:t>a total flow rate of 1.893 L/min</a:t>
            </a:r>
            <a:r>
              <a:rPr lang="es-CR" sz="1400" dirty="0">
                <a:solidFill>
                  <a:schemeClr val="tx2"/>
                </a:solidFill>
              </a:rPr>
              <a:t> </a:t>
            </a:r>
            <a:r>
              <a:rPr lang="en-US" sz="1400" dirty="0">
                <a:solidFill>
                  <a:schemeClr val="tx2"/>
                </a:solidFill>
              </a:rPr>
              <a:t>for water (i</a:t>
            </a:r>
            <a:r>
              <a:rPr lang="en-GB" sz="1400" dirty="0" err="1">
                <a:solidFill>
                  <a:schemeClr val="tx2"/>
                </a:solidFill>
              </a:rPr>
              <a:t>nlet</a:t>
            </a:r>
            <a:r>
              <a:rPr lang="en-GB" sz="1400" dirty="0">
                <a:solidFill>
                  <a:schemeClr val="tx2"/>
                </a:solidFill>
              </a:rPr>
              <a:t> velocity </a:t>
            </a:r>
            <a:r>
              <a:rPr lang="en-GB" sz="1400" i="1" dirty="0" err="1">
                <a:solidFill>
                  <a:schemeClr val="tx2"/>
                </a:solidFill>
              </a:rPr>
              <a:t>U</a:t>
            </a:r>
            <a:r>
              <a:rPr lang="en-GB" sz="1400" i="1" baseline="-25000" dirty="0" err="1">
                <a:solidFill>
                  <a:schemeClr val="tx2"/>
                </a:solidFill>
              </a:rPr>
              <a:t>in,w</a:t>
            </a:r>
            <a:r>
              <a:rPr lang="en-GB" sz="1400" i="1" baseline="-25000" dirty="0">
                <a:solidFill>
                  <a:schemeClr val="tx2"/>
                </a:solidFill>
              </a:rPr>
              <a:t> </a:t>
            </a:r>
            <a:r>
              <a:rPr lang="en-GB" sz="1400" i="1" dirty="0">
                <a:solidFill>
                  <a:schemeClr val="tx2"/>
                </a:solidFill>
              </a:rPr>
              <a:t>= </a:t>
            </a:r>
            <a:r>
              <a:rPr lang="en-US" sz="1400" dirty="0">
                <a:solidFill>
                  <a:schemeClr val="tx2"/>
                </a:solidFill>
              </a:rPr>
              <a:t>0.708 m/s</a:t>
            </a:r>
            <a:r>
              <a:rPr lang="es-CR" sz="1400" dirty="0">
                <a:solidFill>
                  <a:schemeClr val="tx2"/>
                </a:solidFill>
              </a:rPr>
              <a:t> </a:t>
            </a:r>
            <a:r>
              <a:rPr lang="en-GB" sz="1400" dirty="0">
                <a:solidFill>
                  <a:schemeClr val="tx2"/>
                </a:solidFill>
              </a:rPr>
              <a:t>in each tube</a:t>
            </a:r>
            <a:r>
              <a:rPr lang="en-US" sz="1400" dirty="0">
                <a:solidFill>
                  <a:schemeClr val="tx2"/>
                </a:solidFill>
              </a:rPr>
              <a:t>)</a:t>
            </a:r>
          </a:p>
          <a:p>
            <a:pPr marL="285750" indent="-285750">
              <a:buFont typeface="Arial" panose="020B0604020202020204" pitchFamily="34" charset="0"/>
              <a:buChar char="•"/>
            </a:pPr>
            <a:r>
              <a:rPr lang="en-US" sz="1400" dirty="0">
                <a:solidFill>
                  <a:schemeClr val="tx2"/>
                </a:solidFill>
              </a:rPr>
              <a:t>a flow rate of 23.408 L/min</a:t>
            </a:r>
            <a:r>
              <a:rPr lang="es-CR" sz="1400" dirty="0">
                <a:solidFill>
                  <a:schemeClr val="tx2"/>
                </a:solidFill>
              </a:rPr>
              <a:t> </a:t>
            </a:r>
            <a:r>
              <a:rPr lang="en-US" sz="1400" dirty="0">
                <a:solidFill>
                  <a:schemeClr val="tx2"/>
                </a:solidFill>
              </a:rPr>
              <a:t>for the cooling air</a:t>
            </a:r>
            <a:r>
              <a:rPr lang="es-CR" sz="1400" dirty="0">
                <a:solidFill>
                  <a:schemeClr val="tx2"/>
                </a:solidFill>
              </a:rPr>
              <a:t> </a:t>
            </a:r>
            <a:r>
              <a:rPr lang="en-GB" sz="1400" dirty="0">
                <a:solidFill>
                  <a:schemeClr val="tx2"/>
                </a:solidFill>
              </a:rPr>
              <a:t>(inlet velocity </a:t>
            </a:r>
            <a:r>
              <a:rPr lang="en-GB" sz="1400" i="1" dirty="0" err="1">
                <a:solidFill>
                  <a:schemeClr val="tx2"/>
                </a:solidFill>
              </a:rPr>
              <a:t>U</a:t>
            </a:r>
            <a:r>
              <a:rPr lang="en-GB" sz="1400" i="1" baseline="-25000" dirty="0" err="1">
                <a:solidFill>
                  <a:schemeClr val="tx2"/>
                </a:solidFill>
              </a:rPr>
              <a:t>in,a</a:t>
            </a:r>
            <a:r>
              <a:rPr lang="en-GB" sz="1400" i="1" dirty="0">
                <a:solidFill>
                  <a:schemeClr val="tx2"/>
                </a:solidFill>
              </a:rPr>
              <a:t>= </a:t>
            </a:r>
            <a:r>
              <a:rPr lang="en-US" sz="1400" dirty="0">
                <a:solidFill>
                  <a:schemeClr val="tx2"/>
                </a:solidFill>
              </a:rPr>
              <a:t>1.071 m/s) </a:t>
            </a:r>
            <a:endParaRPr lang="en-GB" sz="1400" dirty="0">
              <a:solidFill>
                <a:schemeClr val="tx2"/>
              </a:solidFill>
            </a:endParaRPr>
          </a:p>
          <a:p>
            <a:pPr marL="285750" indent="-285750">
              <a:buFont typeface="Arial" panose="020B0604020202020204" pitchFamily="34" charset="0"/>
              <a:buChar char="•"/>
            </a:pPr>
            <a:r>
              <a:rPr lang="en-US" sz="1400" dirty="0">
                <a:solidFill>
                  <a:schemeClr val="tx2"/>
                </a:solidFill>
              </a:rPr>
              <a:t>at the outlets, a null gauge pressure</a:t>
            </a:r>
          </a:p>
          <a:p>
            <a:pPr marL="285750" indent="-285750">
              <a:buFont typeface="Arial" panose="020B0604020202020204" pitchFamily="34" charset="0"/>
              <a:buChar char="•"/>
            </a:pPr>
            <a:r>
              <a:rPr lang="en-US" sz="1400" dirty="0">
                <a:solidFill>
                  <a:schemeClr val="tx2"/>
                </a:solidFill>
              </a:rPr>
              <a:t>boundary condition of no slip on the solid walls </a:t>
            </a:r>
          </a:p>
          <a:p>
            <a:pPr marL="285750" indent="-285750">
              <a:buFont typeface="Arial" panose="020B0604020202020204" pitchFamily="34" charset="0"/>
              <a:buChar char="•"/>
            </a:pPr>
            <a:r>
              <a:rPr lang="en-US" sz="1400" dirty="0">
                <a:solidFill>
                  <a:schemeClr val="tx2"/>
                </a:solidFill>
              </a:rPr>
              <a:t>conditions of symmetry on the central longitudinal </a:t>
            </a:r>
            <a:r>
              <a:rPr lang="en-US" sz="1400" i="1" dirty="0">
                <a:solidFill>
                  <a:schemeClr val="tx2"/>
                </a:solidFill>
              </a:rPr>
              <a:t>y-z</a:t>
            </a:r>
            <a:r>
              <a:rPr lang="en-US" sz="1400" dirty="0">
                <a:solidFill>
                  <a:schemeClr val="tx2"/>
                </a:solidFill>
              </a:rPr>
              <a:t> plane of the device </a:t>
            </a:r>
          </a:p>
          <a:p>
            <a:endParaRPr lang="en-GB" sz="1400" dirty="0">
              <a:solidFill>
                <a:schemeClr val="tx2"/>
              </a:solidFill>
            </a:endParaRPr>
          </a:p>
          <a:p>
            <a:r>
              <a:rPr lang="en-GB" sz="1400" u="sng" dirty="0">
                <a:solidFill>
                  <a:schemeClr val="tx2"/>
                </a:solidFill>
              </a:rPr>
              <a:t>Boundary conditions for the heat transfer:</a:t>
            </a:r>
            <a:endParaRPr lang="en-GB" sz="800" u="sng" dirty="0">
              <a:solidFill>
                <a:schemeClr val="tx2"/>
              </a:solidFill>
            </a:endParaRPr>
          </a:p>
          <a:p>
            <a:pPr marL="285750" indent="-285750">
              <a:buFont typeface="Arial" panose="020B0604020202020204" pitchFamily="34" charset="0"/>
              <a:buChar char="•"/>
            </a:pPr>
            <a:r>
              <a:rPr lang="en-GB" sz="1400" dirty="0">
                <a:solidFill>
                  <a:schemeClr val="tx2"/>
                </a:solidFill>
              </a:rPr>
              <a:t>at the inlet, temperature </a:t>
            </a:r>
            <a:r>
              <a:rPr lang="en-US" sz="1400" i="1" dirty="0" err="1">
                <a:solidFill>
                  <a:schemeClr val="tx2"/>
                </a:solidFill>
              </a:rPr>
              <a:t>T</a:t>
            </a:r>
            <a:r>
              <a:rPr lang="en-US" sz="1200" i="1" dirty="0" err="1">
                <a:solidFill>
                  <a:schemeClr val="tx2"/>
                </a:solidFill>
              </a:rPr>
              <a:t>in,a</a:t>
            </a:r>
            <a:r>
              <a:rPr lang="en-US" sz="1200" dirty="0">
                <a:solidFill>
                  <a:schemeClr val="tx2"/>
                </a:solidFill>
              </a:rPr>
              <a:t> </a:t>
            </a:r>
            <a:r>
              <a:rPr lang="en-US" sz="1400" dirty="0">
                <a:solidFill>
                  <a:schemeClr val="tx2"/>
                </a:solidFill>
              </a:rPr>
              <a:t> </a:t>
            </a:r>
            <a:r>
              <a:rPr lang="en-GB" sz="1400" dirty="0">
                <a:solidFill>
                  <a:schemeClr val="tx2"/>
                </a:solidFill>
              </a:rPr>
              <a:t>of 300 K for the air inflow and temperature </a:t>
            </a:r>
            <a:r>
              <a:rPr lang="en-US" sz="1400" i="1" dirty="0" err="1">
                <a:solidFill>
                  <a:schemeClr val="tx2"/>
                </a:solidFill>
              </a:rPr>
              <a:t>T</a:t>
            </a:r>
            <a:r>
              <a:rPr lang="en-US" sz="1200" i="1" dirty="0" err="1">
                <a:solidFill>
                  <a:schemeClr val="tx2"/>
                </a:solidFill>
              </a:rPr>
              <a:t>in,w</a:t>
            </a:r>
            <a:r>
              <a:rPr lang="en-US" sz="1200" i="1" dirty="0">
                <a:solidFill>
                  <a:schemeClr val="tx2"/>
                </a:solidFill>
              </a:rPr>
              <a:t> </a:t>
            </a:r>
            <a:r>
              <a:rPr lang="en-US" sz="1400" dirty="0">
                <a:solidFill>
                  <a:schemeClr val="tx2"/>
                </a:solidFill>
              </a:rPr>
              <a:t> </a:t>
            </a:r>
            <a:r>
              <a:rPr lang="en-GB" sz="1400" dirty="0">
                <a:solidFill>
                  <a:schemeClr val="tx2"/>
                </a:solidFill>
              </a:rPr>
              <a:t>of 312 K for the water inflow </a:t>
            </a:r>
          </a:p>
          <a:p>
            <a:pPr marL="285750" indent="-285750">
              <a:buFont typeface="Arial" panose="020B0604020202020204" pitchFamily="34" charset="0"/>
              <a:buChar char="•"/>
            </a:pPr>
            <a:r>
              <a:rPr lang="en-GB" sz="1400" dirty="0">
                <a:solidFill>
                  <a:schemeClr val="tx2"/>
                </a:solidFill>
              </a:rPr>
              <a:t>at the outlets                    </a:t>
            </a:r>
            <a:r>
              <a:rPr lang="en-US" sz="1400" dirty="0">
                <a:solidFill>
                  <a:schemeClr val="tx2"/>
                </a:solidFill>
              </a:rPr>
              <a:t>for both fluids (</a:t>
            </a:r>
            <a:r>
              <a:rPr lang="en-US" sz="1400" b="1" dirty="0">
                <a:solidFill>
                  <a:schemeClr val="tx2"/>
                </a:solidFill>
              </a:rPr>
              <a:t>q</a:t>
            </a:r>
            <a:r>
              <a:rPr lang="en-US" sz="1400" dirty="0">
                <a:solidFill>
                  <a:schemeClr val="tx2"/>
                </a:solidFill>
              </a:rPr>
              <a:t> is the heat flux and </a:t>
            </a:r>
            <a:r>
              <a:rPr lang="en-US" sz="1400" b="1" dirty="0">
                <a:solidFill>
                  <a:schemeClr val="tx2"/>
                </a:solidFill>
              </a:rPr>
              <a:t>n</a:t>
            </a:r>
            <a:r>
              <a:rPr lang="en-US" sz="1400" dirty="0">
                <a:solidFill>
                  <a:schemeClr val="tx2"/>
                </a:solidFill>
              </a:rPr>
              <a:t> is the normal direction)</a:t>
            </a:r>
          </a:p>
          <a:p>
            <a:pPr marL="285750" indent="-285750">
              <a:buFont typeface="Arial" panose="020B0604020202020204" pitchFamily="34" charset="0"/>
              <a:buChar char="•"/>
            </a:pPr>
            <a:r>
              <a:rPr lang="en-GB" sz="1400" dirty="0">
                <a:solidFill>
                  <a:schemeClr val="tx2"/>
                </a:solidFill>
              </a:rPr>
              <a:t>local thermal non-equilibrium boundary condition is used for the walls adjacent to the porous foam domain</a:t>
            </a:r>
            <a:endParaRPr lang="en-US" sz="1400" dirty="0">
              <a:solidFill>
                <a:schemeClr val="tx2"/>
              </a:solidFill>
            </a:endParaRPr>
          </a:p>
          <a:p>
            <a:pPr marL="285750" indent="-285750">
              <a:buFont typeface="Arial" panose="020B0604020202020204" pitchFamily="34" charset="0"/>
              <a:buChar char="•"/>
            </a:pPr>
            <a:r>
              <a:rPr lang="en-US" sz="1400" dirty="0">
                <a:solidFill>
                  <a:schemeClr val="tx2"/>
                </a:solidFill>
              </a:rPr>
              <a:t>conditions of symmetry on the central longitudinal </a:t>
            </a:r>
            <a:r>
              <a:rPr lang="en-US" sz="1400" i="1" dirty="0">
                <a:solidFill>
                  <a:schemeClr val="tx2"/>
                </a:solidFill>
              </a:rPr>
              <a:t>y-z</a:t>
            </a:r>
            <a:r>
              <a:rPr lang="en-US" sz="1400" dirty="0">
                <a:solidFill>
                  <a:schemeClr val="tx2"/>
                </a:solidFill>
              </a:rPr>
              <a:t> plane of the device </a:t>
            </a:r>
          </a:p>
          <a:p>
            <a:pPr marL="285750" indent="-285750">
              <a:buFont typeface="Arial" panose="020B0604020202020204" pitchFamily="34" charset="0"/>
              <a:buChar char="•"/>
            </a:pPr>
            <a:r>
              <a:rPr lang="en-GB" sz="1400" dirty="0">
                <a:solidFill>
                  <a:schemeClr val="tx2"/>
                </a:solidFill>
              </a:rPr>
              <a:t>no thermal resistance is considered between the copper tubes and the porous medium</a:t>
            </a:r>
            <a:endParaRPr lang="en-US" sz="1400" dirty="0">
              <a:solidFill>
                <a:schemeClr val="tx2"/>
              </a:solidFill>
            </a:endParaRPr>
          </a:p>
          <a:p>
            <a:pPr marL="285750" indent="-285750">
              <a:buFont typeface="Arial" panose="020B0604020202020204" pitchFamily="34" charset="0"/>
              <a:buChar char="•"/>
            </a:pPr>
            <a:r>
              <a:rPr lang="en-US" sz="1400" dirty="0">
                <a:solidFill>
                  <a:schemeClr val="tx2"/>
                </a:solidFill>
              </a:rPr>
              <a:t>conditions of thermal insulation on the rest of the surfaces  </a:t>
            </a:r>
            <a:endParaRPr lang="es-CR" sz="1400" dirty="0">
              <a:solidFill>
                <a:schemeClr val="tx2"/>
              </a:solidFill>
            </a:endParaRPr>
          </a:p>
        </p:txBody>
      </p:sp>
      <p:sp>
        <p:nvSpPr>
          <p:cNvPr id="19"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s-CR"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the outlets, </a:t>
            </a:r>
            <a:endParaRPr kumimoji="0" lang="en-GB" altLang="es-CR" sz="1800" b="0" i="0" u="none" strike="noStrike" cap="none" normalizeH="0" baseline="0">
              <a:ln>
                <a:noFill/>
              </a:ln>
              <a:solidFill>
                <a:schemeClr val="tx1"/>
              </a:solidFill>
              <a:effectLst/>
              <a:latin typeface="Arial" panose="020B0604020202020204" pitchFamily="34" charset="0"/>
            </a:endParaRPr>
          </a:p>
        </p:txBody>
      </p:sp>
      <p:graphicFrame>
        <p:nvGraphicFramePr>
          <p:cNvPr id="20" name="Objeto 19"/>
          <p:cNvGraphicFramePr>
            <a:graphicFrameLocks noChangeAspect="1"/>
          </p:cNvGraphicFramePr>
          <p:nvPr/>
        </p:nvGraphicFramePr>
        <p:xfrm>
          <a:off x="0" y="0"/>
          <a:ext cx="600075" cy="171450"/>
        </p:xfrm>
        <a:graphic>
          <a:graphicData uri="http://schemas.openxmlformats.org/presentationml/2006/ole">
            <mc:AlternateContent xmlns:mc="http://schemas.openxmlformats.org/markup-compatibility/2006">
              <mc:Choice xmlns:v="urn:schemas-microsoft-com:vml" Requires="v">
                <p:oleObj spid="_x0000_s1026" r:id="rId5" imgW="609336" imgH="177723" progId="Equation.3">
                  <p:embed/>
                </p:oleObj>
              </mc:Choice>
              <mc:Fallback>
                <p:oleObj r:id="rId5" imgW="609336" imgH="177723"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600075" cy="171450"/>
                      </a:xfrm>
                      <a:prstGeom prst="rect">
                        <a:avLst/>
                      </a:prstGeom>
                      <a:noFill/>
                    </p:spPr>
                  </p:pic>
                </p:oleObj>
              </mc:Fallback>
            </mc:AlternateContent>
          </a:graphicData>
        </a:graphic>
      </p:graphicFrame>
      <p:sp>
        <p:nvSpPr>
          <p:cNvPr id="26"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s-CR"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b) at the outlets, </a:t>
            </a:r>
            <a:endParaRPr kumimoji="0" lang="en-GB" altLang="es-CR" sz="1800" b="0" i="0" u="none" strike="noStrike" cap="none" normalizeH="0" baseline="0">
              <a:ln>
                <a:noFill/>
              </a:ln>
              <a:solidFill>
                <a:schemeClr val="tx1"/>
              </a:solidFill>
              <a:effectLst/>
              <a:latin typeface="Arial" panose="020B0604020202020204" pitchFamily="34" charset="0"/>
            </a:endParaRPr>
          </a:p>
        </p:txBody>
      </p:sp>
      <p:graphicFrame>
        <p:nvGraphicFramePr>
          <p:cNvPr id="27" name="Objeto 26"/>
          <p:cNvGraphicFramePr>
            <a:graphicFrameLocks noChangeAspect="1"/>
          </p:cNvGraphicFramePr>
          <p:nvPr/>
        </p:nvGraphicFramePr>
        <p:xfrm>
          <a:off x="0" y="0"/>
          <a:ext cx="600075" cy="171450"/>
        </p:xfrm>
        <a:graphic>
          <a:graphicData uri="http://schemas.openxmlformats.org/presentationml/2006/ole">
            <mc:AlternateContent xmlns:mc="http://schemas.openxmlformats.org/markup-compatibility/2006">
              <mc:Choice xmlns:v="urn:schemas-microsoft-com:vml" Requires="v">
                <p:oleObj spid="_x0000_s1027" r:id="rId7" imgW="609336" imgH="177723" progId="Equation.3">
                  <p:embed/>
                </p:oleObj>
              </mc:Choice>
              <mc:Fallback>
                <p:oleObj r:id="rId7" imgW="609336" imgH="177723" progId="Equation.3">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600075" cy="171450"/>
                      </a:xfrm>
                      <a:prstGeom prst="rect">
                        <a:avLst/>
                      </a:prstGeom>
                      <a:noFill/>
                    </p:spPr>
                  </p:pic>
                </p:oleObj>
              </mc:Fallback>
            </mc:AlternateContent>
          </a:graphicData>
        </a:graphic>
      </p:graphicFrame>
      <p:sp>
        <p:nvSpPr>
          <p:cNvPr id="29" name="Rectangle 24"/>
          <p:cNvSpPr>
            <a:spLocks noChangeArrowheads="1"/>
          </p:cNvSpPr>
          <p:nvPr/>
        </p:nvSpPr>
        <p:spPr bwMode="auto">
          <a:xfrm>
            <a:off x="300037" y="69269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R"/>
          </a:p>
        </p:txBody>
      </p:sp>
      <p:graphicFrame>
        <p:nvGraphicFramePr>
          <p:cNvPr id="30" name="Objeto 29"/>
          <p:cNvGraphicFramePr>
            <a:graphicFrameLocks noChangeAspect="1"/>
          </p:cNvGraphicFramePr>
          <p:nvPr>
            <p:extLst>
              <p:ext uri="{D42A27DB-BD31-4B8C-83A1-F6EECF244321}">
                <p14:modId xmlns:p14="http://schemas.microsoft.com/office/powerpoint/2010/main" val="1912807639"/>
              </p:ext>
            </p:extLst>
          </p:nvPr>
        </p:nvGraphicFramePr>
        <p:xfrm>
          <a:off x="4872037" y="4432362"/>
          <a:ext cx="756084" cy="216024"/>
        </p:xfrm>
        <a:graphic>
          <a:graphicData uri="http://schemas.openxmlformats.org/presentationml/2006/ole">
            <mc:AlternateContent xmlns:mc="http://schemas.openxmlformats.org/markup-compatibility/2006">
              <mc:Choice xmlns:v="urn:schemas-microsoft-com:vml" Requires="v">
                <p:oleObj spid="_x0000_s1028" r:id="rId8" imgW="609336" imgH="177723" progId="Equation.3">
                  <p:embed/>
                </p:oleObj>
              </mc:Choice>
              <mc:Fallback>
                <p:oleObj r:id="rId8" imgW="609336" imgH="177723"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2037" y="4432362"/>
                        <a:ext cx="756084" cy="216024"/>
                      </a:xfrm>
                      <a:prstGeom prst="rect">
                        <a:avLst/>
                      </a:prstGeom>
                      <a:noFill/>
                    </p:spPr>
                  </p:pic>
                </p:oleObj>
              </mc:Fallback>
            </mc:AlternateContent>
          </a:graphicData>
        </a:graphic>
      </p:graphicFrame>
      <p:sp>
        <p:nvSpPr>
          <p:cNvPr id="21" name="Segnaposto data 2"/>
          <p:cNvSpPr>
            <a:spLocks noGrp="1"/>
          </p:cNvSpPr>
          <p:nvPr>
            <p:ph type="dt" sz="half" idx="10"/>
          </p:nvPr>
        </p:nvSpPr>
        <p:spPr>
          <a:xfrm>
            <a:off x="7215136" y="6453336"/>
            <a:ext cx="957264" cy="332656"/>
          </a:xfrm>
        </p:spPr>
        <p:txBody>
          <a:bodyPr/>
          <a:lstStyle/>
          <a:p>
            <a:r>
              <a:rPr lang="it-IT" dirty="0">
                <a:solidFill>
                  <a:schemeClr val="tx2"/>
                </a:solidFill>
              </a:rPr>
              <a:t>23/10/2024</a:t>
            </a:r>
          </a:p>
        </p:txBody>
      </p:sp>
      <p:sp>
        <p:nvSpPr>
          <p:cNvPr id="2" name="Segnaposto piè di pagina 3">
            <a:extLst>
              <a:ext uri="{FF2B5EF4-FFF2-40B4-BE49-F238E27FC236}">
                <a16:creationId xmlns:a16="http://schemas.microsoft.com/office/drawing/2014/main" id="{F2D362B1-0DEA-1E52-C3DC-F19482A08954}"/>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pic>
        <p:nvPicPr>
          <p:cNvPr id="3" name="Imagen 2" descr="Imagen que contiene tráfico&#10;&#10;Descripción generada automáticamente">
            <a:extLst>
              <a:ext uri="{FF2B5EF4-FFF2-40B4-BE49-F238E27FC236}">
                <a16:creationId xmlns:a16="http://schemas.microsoft.com/office/drawing/2014/main" id="{DE93F45B-64F8-BFED-8CA2-5D7BF3FBDBC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99" y="2549020"/>
            <a:ext cx="3696165" cy="1991354"/>
          </a:xfrm>
          <a:prstGeom prst="rect">
            <a:avLst/>
          </a:prstGeom>
        </p:spPr>
      </p:pic>
    </p:spTree>
    <p:extLst>
      <p:ext uri="{BB962C8B-B14F-4D97-AF65-F5344CB8AC3E}">
        <p14:creationId xmlns:p14="http://schemas.microsoft.com/office/powerpoint/2010/main" val="536403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8</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539552" y="1087016"/>
            <a:ext cx="77724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Solution with COMSOL Multiphysics 6.2</a:t>
            </a:r>
            <a:endParaRPr lang="en-US" altLang="en-US" sz="2400" i="1" dirty="0">
              <a:solidFill>
                <a:schemeClr val="tx2"/>
              </a:solidFill>
            </a:endParaRPr>
          </a:p>
        </p:txBody>
      </p:sp>
      <p:sp>
        <p:nvSpPr>
          <p:cNvPr id="8" name="Rectángulo 7"/>
          <p:cNvSpPr/>
          <p:nvPr/>
        </p:nvSpPr>
        <p:spPr>
          <a:xfrm>
            <a:off x="636984" y="1513185"/>
            <a:ext cx="8297416" cy="1015663"/>
          </a:xfrm>
          <a:prstGeom prst="rect">
            <a:avLst/>
          </a:prstGeom>
        </p:spPr>
        <p:txBody>
          <a:bodyPr wrap="square">
            <a:spAutoFit/>
          </a:bodyPr>
          <a:lstStyle/>
          <a:p>
            <a:endParaRPr lang="en-GB" dirty="0">
              <a:solidFill>
                <a:srgbClr val="002060"/>
              </a:solidFill>
              <a:latin typeface="Calibri" panose="020F0502020204030204" pitchFamily="34" charset="0"/>
              <a:ea typeface="Times New Roman" panose="02020603050405020304" pitchFamily="18" charset="0"/>
            </a:endParaRPr>
          </a:p>
          <a:p>
            <a:pPr indent="-285750">
              <a:buFont typeface="Arial" panose="020B0604020202020204" pitchFamily="34" charset="0"/>
              <a:buChar char="•"/>
            </a:pPr>
            <a:r>
              <a:rPr lang="en-GB" sz="1400" dirty="0">
                <a:solidFill>
                  <a:srgbClr val="002060"/>
                </a:solidFill>
                <a:latin typeface="Calibri" panose="020F0502020204030204" pitchFamily="34" charset="0"/>
              </a:rPr>
              <a:t>free tetrahedral mesh in the air inlet and outlet sections, porous medium, and in the cylindrical tubes</a:t>
            </a:r>
          </a:p>
          <a:p>
            <a:pPr indent="-285750">
              <a:buFont typeface="Arial" panose="020B0604020202020204" pitchFamily="34" charset="0"/>
              <a:buChar char="•"/>
            </a:pPr>
            <a:r>
              <a:rPr lang="en-GB" sz="1400" dirty="0">
                <a:solidFill>
                  <a:srgbClr val="002060"/>
                </a:solidFill>
                <a:latin typeface="Calibri" panose="020F0502020204030204" pitchFamily="34" charset="0"/>
              </a:rPr>
              <a:t>rest of the device is divided in structured quadrilateral elements</a:t>
            </a:r>
          </a:p>
          <a:p>
            <a:pPr marL="285750" indent="-285750">
              <a:buFont typeface="Arial" panose="020B0604020202020204" pitchFamily="34" charset="0"/>
              <a:buChar char="•"/>
            </a:pPr>
            <a:r>
              <a:rPr lang="en-GB" sz="1400" dirty="0">
                <a:solidFill>
                  <a:srgbClr val="002060"/>
                </a:solidFill>
                <a:latin typeface="Calibri" panose="020F0502020204030204" pitchFamily="34" charset="0"/>
                <a:ea typeface="Times New Roman" panose="02020603050405020304" pitchFamily="18" charset="0"/>
              </a:rPr>
              <a:t>boundary layers on the solid walls, using default values of the software</a:t>
            </a:r>
          </a:p>
        </p:txBody>
      </p:sp>
      <p:graphicFrame>
        <p:nvGraphicFramePr>
          <p:cNvPr id="9" name="Tabla 8"/>
          <p:cNvGraphicFramePr>
            <a:graphicFrameLocks noGrp="1"/>
          </p:cNvGraphicFramePr>
          <p:nvPr>
            <p:extLst>
              <p:ext uri="{D42A27DB-BD31-4B8C-83A1-F6EECF244321}">
                <p14:modId xmlns:p14="http://schemas.microsoft.com/office/powerpoint/2010/main" val="1581709182"/>
              </p:ext>
            </p:extLst>
          </p:nvPr>
        </p:nvGraphicFramePr>
        <p:xfrm>
          <a:off x="606940" y="3218694"/>
          <a:ext cx="3188221" cy="1315454"/>
        </p:xfrm>
        <a:graphic>
          <a:graphicData uri="http://schemas.openxmlformats.org/drawingml/2006/table">
            <a:tbl>
              <a:tblPr firstRow="1" firstCol="1" bandRow="1">
                <a:tableStyleId>{5C22544A-7EE6-4342-B048-85BDC9FD1C3A}</a:tableStyleId>
              </a:tblPr>
              <a:tblGrid>
                <a:gridCol w="1532038">
                  <a:extLst>
                    <a:ext uri="{9D8B030D-6E8A-4147-A177-3AD203B41FA5}">
                      <a16:colId xmlns:a16="http://schemas.microsoft.com/office/drawing/2014/main" val="349158826"/>
                    </a:ext>
                  </a:extLst>
                </a:gridCol>
                <a:gridCol w="1656183">
                  <a:extLst>
                    <a:ext uri="{9D8B030D-6E8A-4147-A177-3AD203B41FA5}">
                      <a16:colId xmlns:a16="http://schemas.microsoft.com/office/drawing/2014/main" val="2900950096"/>
                    </a:ext>
                  </a:extLst>
                </a:gridCol>
              </a:tblGrid>
              <a:tr h="331934">
                <a:tc>
                  <a:txBody>
                    <a:bodyPr/>
                    <a:lstStyle/>
                    <a:p>
                      <a:pPr>
                        <a:spcAft>
                          <a:spcPts val="0"/>
                        </a:spcAft>
                      </a:pPr>
                      <a:r>
                        <a:rPr lang="en-GB" sz="1400" b="1" kern="1200" dirty="0">
                          <a:solidFill>
                            <a:srgbClr val="002060"/>
                          </a:solidFill>
                          <a:effectLst/>
                          <a:latin typeface="+mn-lt"/>
                          <a:ea typeface="+mn-ea"/>
                          <a:cs typeface="+mn-cs"/>
                        </a:rPr>
                        <a:t>Parameter</a:t>
                      </a:r>
                      <a:endParaRPr lang="es-CR" sz="1400" b="1" kern="1200" dirty="0">
                        <a:solidFill>
                          <a:srgbClr val="002060"/>
                        </a:solidFill>
                        <a:effectLst/>
                        <a:latin typeface="+mn-lt"/>
                        <a:ea typeface="+mn-ea"/>
                        <a:cs typeface="+mn-cs"/>
                      </a:endParaRPr>
                    </a:p>
                  </a:txBody>
                  <a:tcPr marL="68580" marR="68580" marT="0" marB="0" anchor="ctr">
                    <a:noFill/>
                  </a:tcPr>
                </a:tc>
                <a:tc>
                  <a:txBody>
                    <a:bodyPr/>
                    <a:lstStyle/>
                    <a:p>
                      <a:pPr>
                        <a:spcAft>
                          <a:spcPts val="0"/>
                        </a:spcAft>
                      </a:pPr>
                      <a:r>
                        <a:rPr lang="en-GB" sz="1400" b="1" kern="1200" dirty="0">
                          <a:solidFill>
                            <a:srgbClr val="002060"/>
                          </a:solidFill>
                          <a:effectLst/>
                          <a:latin typeface="+mn-lt"/>
                          <a:ea typeface="+mn-ea"/>
                          <a:cs typeface="+mn-cs"/>
                        </a:rPr>
                        <a:t>Size </a:t>
                      </a:r>
                      <a:endParaRPr lang="es-CR" sz="1400" b="1" kern="1200" dirty="0">
                        <a:solidFill>
                          <a:srgbClr val="002060"/>
                        </a:solidFill>
                        <a:effectLst/>
                        <a:latin typeface="+mn-lt"/>
                        <a:ea typeface="+mn-ea"/>
                        <a:cs typeface="+mn-cs"/>
                      </a:endParaRPr>
                    </a:p>
                  </a:txBody>
                  <a:tcPr marL="68580" marR="68580" marT="0" marB="0" anchor="ctr">
                    <a:noFill/>
                  </a:tcPr>
                </a:tc>
                <a:extLst>
                  <a:ext uri="{0D108BD9-81ED-4DB2-BD59-A6C34878D82A}">
                    <a16:rowId xmlns:a16="http://schemas.microsoft.com/office/drawing/2014/main" val="146713999"/>
                  </a:ext>
                </a:extLst>
              </a:tr>
              <a:tr h="491760">
                <a:tc>
                  <a:txBody>
                    <a:bodyPr/>
                    <a:lstStyle/>
                    <a:p>
                      <a:pPr>
                        <a:spcAft>
                          <a:spcPts val="0"/>
                        </a:spcAft>
                      </a:pPr>
                      <a:r>
                        <a:rPr lang="en-GB" sz="1400" b="1" kern="1200" dirty="0">
                          <a:solidFill>
                            <a:srgbClr val="002060"/>
                          </a:solidFill>
                          <a:effectLst/>
                          <a:latin typeface="+mn-lt"/>
                          <a:ea typeface="+mn-ea"/>
                          <a:cs typeface="+mn-cs"/>
                        </a:rPr>
                        <a:t>maximum element size </a:t>
                      </a:r>
                      <a:endParaRPr lang="es-CR" sz="1400" b="1" kern="1200" dirty="0">
                        <a:solidFill>
                          <a:srgbClr val="002060"/>
                        </a:solidFill>
                        <a:effectLst/>
                        <a:latin typeface="+mn-lt"/>
                        <a:ea typeface="+mn-ea"/>
                        <a:cs typeface="+mn-cs"/>
                      </a:endParaRPr>
                    </a:p>
                  </a:txBody>
                  <a:tcPr marL="68580" marR="68580" marT="0" marB="0" anchor="ctr">
                    <a:noFill/>
                  </a:tcPr>
                </a:tc>
                <a:tc>
                  <a:txBody>
                    <a:bodyPr/>
                    <a:lstStyle/>
                    <a:p>
                      <a:pPr>
                        <a:spcAft>
                          <a:spcPts val="0"/>
                        </a:spcAft>
                      </a:pPr>
                      <a:r>
                        <a:rPr lang="en-GB" sz="1400" b="1" kern="1200" dirty="0">
                          <a:solidFill>
                            <a:srgbClr val="002060"/>
                          </a:solidFill>
                          <a:effectLst/>
                          <a:latin typeface="+mn-lt"/>
                          <a:ea typeface="+mn-ea"/>
                          <a:cs typeface="+mn-cs"/>
                        </a:rPr>
                        <a:t>3.94 mm </a:t>
                      </a:r>
                    </a:p>
                    <a:p>
                      <a:pPr>
                        <a:spcAft>
                          <a:spcPts val="0"/>
                        </a:spcAft>
                      </a:pPr>
                      <a:r>
                        <a:rPr lang="en-GB" sz="1400" b="1" kern="1200" dirty="0">
                          <a:solidFill>
                            <a:srgbClr val="002060"/>
                          </a:solidFill>
                          <a:effectLst/>
                          <a:latin typeface="+mn-lt"/>
                          <a:ea typeface="+mn-ea"/>
                          <a:cs typeface="+mn-cs"/>
                        </a:rPr>
                        <a:t>2.75 mm  (tubes)</a:t>
                      </a:r>
                      <a:endParaRPr lang="es-CR" sz="1400" b="1" kern="1200" dirty="0">
                        <a:solidFill>
                          <a:srgbClr val="002060"/>
                        </a:solidFill>
                        <a:effectLst/>
                        <a:latin typeface="+mn-lt"/>
                        <a:ea typeface="+mn-ea"/>
                        <a:cs typeface="+mn-cs"/>
                      </a:endParaRPr>
                    </a:p>
                  </a:txBody>
                  <a:tcPr marL="68580" marR="68580" marT="0" marB="0" anchor="ctr">
                    <a:noFill/>
                  </a:tcPr>
                </a:tc>
                <a:extLst>
                  <a:ext uri="{0D108BD9-81ED-4DB2-BD59-A6C34878D82A}">
                    <a16:rowId xmlns:a16="http://schemas.microsoft.com/office/drawing/2014/main" val="2421778753"/>
                  </a:ext>
                </a:extLst>
              </a:tr>
              <a:tr h="491760">
                <a:tc>
                  <a:txBody>
                    <a:bodyPr/>
                    <a:lstStyle/>
                    <a:p>
                      <a:pPr>
                        <a:spcAft>
                          <a:spcPts val="0"/>
                        </a:spcAft>
                      </a:pPr>
                      <a:r>
                        <a:rPr lang="en-GB" sz="1400" b="1" kern="1200" dirty="0">
                          <a:solidFill>
                            <a:srgbClr val="002060"/>
                          </a:solidFill>
                          <a:effectLst/>
                          <a:latin typeface="+mn-lt"/>
                          <a:ea typeface="+mn-ea"/>
                          <a:cs typeface="+mn-cs"/>
                        </a:rPr>
                        <a:t>minimum element size</a:t>
                      </a:r>
                      <a:endParaRPr lang="es-CR" sz="1400" b="1" kern="1200" dirty="0">
                        <a:solidFill>
                          <a:srgbClr val="002060"/>
                        </a:solidFill>
                        <a:effectLst/>
                        <a:latin typeface="+mn-lt"/>
                        <a:ea typeface="+mn-ea"/>
                        <a:cs typeface="+mn-cs"/>
                      </a:endParaRPr>
                    </a:p>
                  </a:txBody>
                  <a:tcPr marL="68580" marR="68580" marT="0" marB="0" anchor="ctr">
                    <a:noFill/>
                  </a:tcPr>
                </a:tc>
                <a:tc>
                  <a:txBody>
                    <a:bodyPr/>
                    <a:lstStyle/>
                    <a:p>
                      <a:pPr>
                        <a:spcAft>
                          <a:spcPts val="0"/>
                        </a:spcAft>
                      </a:pPr>
                      <a:r>
                        <a:rPr lang="en-GB" sz="1400" b="1" kern="1200" dirty="0">
                          <a:solidFill>
                            <a:srgbClr val="002060"/>
                          </a:solidFill>
                          <a:effectLst/>
                          <a:latin typeface="+mn-lt"/>
                          <a:ea typeface="+mn-ea"/>
                          <a:cs typeface="+mn-cs"/>
                        </a:rPr>
                        <a:t>0.744 mm </a:t>
                      </a:r>
                    </a:p>
                    <a:p>
                      <a:pPr>
                        <a:spcAft>
                          <a:spcPts val="0"/>
                        </a:spcAft>
                      </a:pPr>
                      <a:r>
                        <a:rPr lang="en-GB" sz="1400" b="1" kern="1200" dirty="0">
                          <a:solidFill>
                            <a:srgbClr val="002060"/>
                          </a:solidFill>
                          <a:effectLst/>
                          <a:latin typeface="+mn-lt"/>
                          <a:ea typeface="+mn-ea"/>
                          <a:cs typeface="+mn-cs"/>
                        </a:rPr>
                        <a:t>0.298 mm (tubes)</a:t>
                      </a:r>
                      <a:endParaRPr lang="es-CR" sz="1400" b="1" kern="1200" dirty="0">
                        <a:solidFill>
                          <a:srgbClr val="002060"/>
                        </a:solidFill>
                        <a:effectLst/>
                        <a:latin typeface="+mn-lt"/>
                        <a:ea typeface="+mn-ea"/>
                        <a:cs typeface="+mn-cs"/>
                      </a:endParaRPr>
                    </a:p>
                  </a:txBody>
                  <a:tcPr marL="68580" marR="68580" marT="0" marB="0" anchor="ctr">
                    <a:noFill/>
                  </a:tcPr>
                </a:tc>
                <a:extLst>
                  <a:ext uri="{0D108BD9-81ED-4DB2-BD59-A6C34878D82A}">
                    <a16:rowId xmlns:a16="http://schemas.microsoft.com/office/drawing/2014/main" val="2485622696"/>
                  </a:ext>
                </a:extLst>
              </a:tr>
            </a:tbl>
          </a:graphicData>
        </a:graphic>
      </p:graphicFrame>
      <p:sp>
        <p:nvSpPr>
          <p:cNvPr id="3" name="Segnaposto piè di pagina 3">
            <a:extLst>
              <a:ext uri="{FF2B5EF4-FFF2-40B4-BE49-F238E27FC236}">
                <a16:creationId xmlns:a16="http://schemas.microsoft.com/office/drawing/2014/main" id="{487F816F-B4F0-9288-52F8-683BB9F43622}"/>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5" name="Segnaposto data 2">
            <a:extLst>
              <a:ext uri="{FF2B5EF4-FFF2-40B4-BE49-F238E27FC236}">
                <a16:creationId xmlns:a16="http://schemas.microsoft.com/office/drawing/2014/main" id="{14F27FF9-9754-E660-88C0-ED142717CCDE}"/>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14" name="Imagen 13" descr="Imagen en blanco y negro de una jaula&#10;&#10;Descripción generada automáticamente con confianza media">
            <a:extLst>
              <a:ext uri="{FF2B5EF4-FFF2-40B4-BE49-F238E27FC236}">
                <a16:creationId xmlns:a16="http://schemas.microsoft.com/office/drawing/2014/main" id="{8DE0B5A0-691B-2F22-4473-88FABD56F9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74363" y="2714221"/>
            <a:ext cx="4678690" cy="2520701"/>
          </a:xfrm>
          <a:prstGeom prst="rect">
            <a:avLst/>
          </a:prstGeom>
        </p:spPr>
      </p:pic>
      <p:sp>
        <p:nvSpPr>
          <p:cNvPr id="10" name="CuadroTexto 9">
            <a:extLst>
              <a:ext uri="{FF2B5EF4-FFF2-40B4-BE49-F238E27FC236}">
                <a16:creationId xmlns:a16="http://schemas.microsoft.com/office/drawing/2014/main" id="{7051EB56-A01D-4043-9A9F-B521E9C0BF4F}"/>
              </a:ext>
            </a:extLst>
          </p:cNvPr>
          <p:cNvSpPr txBox="1"/>
          <p:nvPr/>
        </p:nvSpPr>
        <p:spPr>
          <a:xfrm>
            <a:off x="1335710" y="5827297"/>
            <a:ext cx="6567558" cy="307777"/>
          </a:xfrm>
          <a:prstGeom prst="rect">
            <a:avLst/>
          </a:prstGeom>
          <a:noFill/>
        </p:spPr>
        <p:txBody>
          <a:bodyPr wrap="square">
            <a:spAutoFit/>
          </a:bodyPr>
          <a:lstStyle/>
          <a:p>
            <a:r>
              <a:rPr lang="en-GB" sz="1400" b="1" dirty="0">
                <a:solidFill>
                  <a:srgbClr val="002060"/>
                </a:solidFill>
                <a:latin typeface="Calibri" panose="020F0502020204030204" pitchFamily="34" charset="0"/>
                <a:ea typeface="Times New Roman" panose="02020603050405020304" pitchFamily="18" charset="0"/>
              </a:rPr>
              <a:t>t</a:t>
            </a:r>
            <a:r>
              <a:rPr lang="en-US" sz="1400" b="1" dirty="0">
                <a:solidFill>
                  <a:srgbClr val="002060"/>
                </a:solidFill>
                <a:latin typeface="Calibri" panose="020F0502020204030204" pitchFamily="34" charset="0"/>
                <a:ea typeface="Times New Roman" panose="02020603050405020304" pitchFamily="18" charset="0"/>
              </a:rPr>
              <a:t>he number of degrees of freedom is approximately 6.7x10</a:t>
            </a:r>
            <a:r>
              <a:rPr lang="en-US" sz="1400" b="1" baseline="30000" dirty="0">
                <a:solidFill>
                  <a:srgbClr val="002060"/>
                </a:solidFill>
                <a:latin typeface="Calibri" panose="020F0502020204030204" pitchFamily="34" charset="0"/>
                <a:ea typeface="Times New Roman" panose="02020603050405020304" pitchFamily="18" charset="0"/>
              </a:rPr>
              <a:t>5</a:t>
            </a:r>
            <a:r>
              <a:rPr lang="en-US" sz="1400" b="1" dirty="0">
                <a:solidFill>
                  <a:srgbClr val="002060"/>
                </a:solidFill>
                <a:latin typeface="Calibri" panose="020F0502020204030204" pitchFamily="34" charset="0"/>
                <a:ea typeface="Times New Roman" panose="02020603050405020304" pitchFamily="18" charset="0"/>
              </a:rPr>
              <a:t> plus 6x10</a:t>
            </a:r>
            <a:r>
              <a:rPr lang="en-US" sz="1400" b="1" baseline="30000" dirty="0">
                <a:solidFill>
                  <a:srgbClr val="002060"/>
                </a:solidFill>
                <a:latin typeface="Calibri" panose="020F0502020204030204" pitchFamily="34" charset="0"/>
                <a:ea typeface="Times New Roman" panose="02020603050405020304" pitchFamily="18" charset="0"/>
              </a:rPr>
              <a:t>4</a:t>
            </a:r>
            <a:r>
              <a:rPr lang="en-US" sz="1400" b="1" dirty="0">
                <a:solidFill>
                  <a:srgbClr val="002060"/>
                </a:solidFill>
                <a:latin typeface="Calibri" panose="020F0502020204030204" pitchFamily="34" charset="0"/>
                <a:ea typeface="Times New Roman" panose="02020603050405020304" pitchFamily="18" charset="0"/>
              </a:rPr>
              <a:t> internal DOFs </a:t>
            </a:r>
          </a:p>
        </p:txBody>
      </p:sp>
      <p:sp>
        <p:nvSpPr>
          <p:cNvPr id="11" name="Line 8">
            <a:extLst>
              <a:ext uri="{FF2B5EF4-FFF2-40B4-BE49-F238E27FC236}">
                <a16:creationId xmlns:a16="http://schemas.microsoft.com/office/drawing/2014/main" id="{C0E98AD3-B2A2-FA26-24DE-75B36078DD85}"/>
              </a:ext>
            </a:extLst>
          </p:cNvPr>
          <p:cNvSpPr>
            <a:spLocks noChangeShapeType="1"/>
          </p:cNvSpPr>
          <p:nvPr/>
        </p:nvSpPr>
        <p:spPr bwMode="auto">
          <a:xfrm flipV="1">
            <a:off x="3497494" y="3429000"/>
            <a:ext cx="3116214" cy="495482"/>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Line 8">
            <a:extLst>
              <a:ext uri="{FF2B5EF4-FFF2-40B4-BE49-F238E27FC236}">
                <a16:creationId xmlns:a16="http://schemas.microsoft.com/office/drawing/2014/main" id="{0BDBCAE2-4DF3-B109-2586-97F823B498D0}"/>
              </a:ext>
            </a:extLst>
          </p:cNvPr>
          <p:cNvSpPr>
            <a:spLocks noChangeShapeType="1"/>
          </p:cNvSpPr>
          <p:nvPr/>
        </p:nvSpPr>
        <p:spPr bwMode="auto">
          <a:xfrm flipV="1">
            <a:off x="3557733" y="3501007"/>
            <a:ext cx="3055975" cy="880955"/>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510517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800800" y="6381328"/>
            <a:ext cx="2133600" cy="365125"/>
          </a:xfrm>
        </p:spPr>
        <p:txBody>
          <a:bodyPr/>
          <a:lstStyle/>
          <a:p>
            <a:fld id="{DFE928D2-604C-4BD3-B51A-A5E3A315941F}" type="slidenum">
              <a:rPr lang="it-IT" sz="1400" smtClean="0">
                <a:solidFill>
                  <a:schemeClr val="tx2"/>
                </a:solidFill>
              </a:rPr>
              <a:pPr/>
              <a:t>9</a:t>
            </a:fld>
            <a:endParaRPr lang="it-IT" sz="1400" dirty="0">
              <a:solidFill>
                <a:schemeClr val="tx2"/>
              </a:solidFill>
            </a:endParaRPr>
          </a:p>
        </p:txBody>
      </p:sp>
      <p:pic>
        <p:nvPicPr>
          <p:cNvPr id="6" name="Picture 2" descr="Logo"/>
          <p:cNvPicPr>
            <a:picLocks noChangeAspect="1" noChangeArrowheads="1"/>
          </p:cNvPicPr>
          <p:nvPr/>
        </p:nvPicPr>
        <p:blipFill>
          <a:blip r:embed="rId3" cstate="print"/>
          <a:srcRect/>
          <a:stretch>
            <a:fillRect/>
          </a:stretch>
        </p:blipFill>
        <p:spPr bwMode="auto">
          <a:xfrm>
            <a:off x="179506" y="433874"/>
            <a:ext cx="2600325" cy="533400"/>
          </a:xfrm>
          <a:prstGeom prst="rect">
            <a:avLst/>
          </a:prstGeom>
          <a:noFill/>
          <a:ln w="9525">
            <a:noFill/>
            <a:miter lim="800000"/>
            <a:headEnd/>
            <a:tailEnd/>
          </a:ln>
        </p:spPr>
      </p:pic>
      <p:sp>
        <p:nvSpPr>
          <p:cNvPr id="16" name="Rectangle 2"/>
          <p:cNvSpPr txBox="1">
            <a:spLocks noChangeArrowheads="1"/>
          </p:cNvSpPr>
          <p:nvPr/>
        </p:nvSpPr>
        <p:spPr>
          <a:xfrm>
            <a:off x="374477" y="1077309"/>
            <a:ext cx="8297413"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2400" b="1" dirty="0">
                <a:solidFill>
                  <a:schemeClr val="tx2"/>
                </a:solidFill>
              </a:rPr>
              <a:t>Numerical results: temperature and velocity </a:t>
            </a:r>
            <a:endParaRPr lang="en-US" altLang="en-US" sz="2400" dirty="0">
              <a:solidFill>
                <a:schemeClr val="tx2"/>
              </a:solidFill>
            </a:endParaRPr>
          </a:p>
        </p:txBody>
      </p:sp>
      <p:sp>
        <p:nvSpPr>
          <p:cNvPr id="3" name="Segnaposto piè di pagina 3">
            <a:extLst>
              <a:ext uri="{FF2B5EF4-FFF2-40B4-BE49-F238E27FC236}">
                <a16:creationId xmlns:a16="http://schemas.microsoft.com/office/drawing/2014/main" id="{B3A97BFC-1AA8-CAEE-FED4-966E83DCF99D}"/>
              </a:ext>
            </a:extLst>
          </p:cNvPr>
          <p:cNvSpPr>
            <a:spLocks noGrp="1"/>
          </p:cNvSpPr>
          <p:nvPr>
            <p:ph type="ftr" sz="quarter" idx="11"/>
          </p:nvPr>
        </p:nvSpPr>
        <p:spPr>
          <a:xfrm>
            <a:off x="107504" y="6453336"/>
            <a:ext cx="3312368" cy="318475"/>
          </a:xfrm>
        </p:spPr>
        <p:txBody>
          <a:bodyPr/>
          <a:lstStyle/>
          <a:p>
            <a:r>
              <a:rPr lang="it-IT" dirty="0">
                <a:solidFill>
                  <a:schemeClr val="tx2"/>
                </a:solidFill>
              </a:rPr>
              <a:t>COMSOL CONFERENCE 2024 FLORENCE</a:t>
            </a:r>
          </a:p>
        </p:txBody>
      </p:sp>
      <p:sp>
        <p:nvSpPr>
          <p:cNvPr id="5" name="Segnaposto data 2">
            <a:extLst>
              <a:ext uri="{FF2B5EF4-FFF2-40B4-BE49-F238E27FC236}">
                <a16:creationId xmlns:a16="http://schemas.microsoft.com/office/drawing/2014/main" id="{1886A330-4094-0A77-087F-44398DFCB199}"/>
              </a:ext>
            </a:extLst>
          </p:cNvPr>
          <p:cNvSpPr>
            <a:spLocks noGrp="1"/>
          </p:cNvSpPr>
          <p:nvPr>
            <p:ph type="dt" sz="half" idx="10"/>
          </p:nvPr>
        </p:nvSpPr>
        <p:spPr>
          <a:xfrm>
            <a:off x="7215136" y="6453336"/>
            <a:ext cx="957264" cy="332656"/>
          </a:xfrm>
        </p:spPr>
        <p:txBody>
          <a:bodyPr/>
          <a:lstStyle/>
          <a:p>
            <a:r>
              <a:rPr lang="it-IT" dirty="0">
                <a:solidFill>
                  <a:schemeClr val="tx2"/>
                </a:solidFill>
              </a:rPr>
              <a:t>23/10/2024</a:t>
            </a:r>
          </a:p>
        </p:txBody>
      </p:sp>
      <p:pic>
        <p:nvPicPr>
          <p:cNvPr id="10" name="Imagen 9" descr="Imagen que contiene iluminado, luz, tabla, oscuro&#10;&#10;Descripción generada automáticamente">
            <a:extLst>
              <a:ext uri="{FF2B5EF4-FFF2-40B4-BE49-F238E27FC236}">
                <a16:creationId xmlns:a16="http://schemas.microsoft.com/office/drawing/2014/main" id="{8CC38721-64B3-A464-BB2E-4B2F3F3038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726936"/>
            <a:ext cx="4678690" cy="2520701"/>
          </a:xfrm>
          <a:prstGeom prst="rect">
            <a:avLst/>
          </a:prstGeom>
        </p:spPr>
      </p:pic>
      <p:pic>
        <p:nvPicPr>
          <p:cNvPr id="26" name="Imagen 25">
            <a:extLst>
              <a:ext uri="{FF2B5EF4-FFF2-40B4-BE49-F238E27FC236}">
                <a16:creationId xmlns:a16="http://schemas.microsoft.com/office/drawing/2014/main" id="{0010DDED-1702-CC49-E52E-BEB747BA1E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3877" y="2693668"/>
            <a:ext cx="4678690" cy="2520701"/>
          </a:xfrm>
          <a:prstGeom prst="rect">
            <a:avLst/>
          </a:prstGeom>
        </p:spPr>
      </p:pic>
      <p:sp>
        <p:nvSpPr>
          <p:cNvPr id="8" name="CuadroTexto 7">
            <a:extLst>
              <a:ext uri="{FF2B5EF4-FFF2-40B4-BE49-F238E27FC236}">
                <a16:creationId xmlns:a16="http://schemas.microsoft.com/office/drawing/2014/main" id="{9DB94A10-6BF4-A957-8594-EF0CD8A2C713}"/>
              </a:ext>
            </a:extLst>
          </p:cNvPr>
          <p:cNvSpPr txBox="1"/>
          <p:nvPr/>
        </p:nvSpPr>
        <p:spPr>
          <a:xfrm>
            <a:off x="4856584" y="5264653"/>
            <a:ext cx="3888432" cy="430887"/>
          </a:xfrm>
          <a:prstGeom prst="rect">
            <a:avLst/>
          </a:prstGeom>
          <a:noFill/>
        </p:spPr>
        <p:txBody>
          <a:bodyPr wrap="square">
            <a:spAutoFit/>
          </a:bodyPr>
          <a:lstStyle/>
          <a:p>
            <a:r>
              <a:rPr lang="en-US" sz="1100" i="1" dirty="0">
                <a:solidFill>
                  <a:schemeClr val="tx2"/>
                </a:solidFill>
              </a:rPr>
              <a:t>velocity magnitude (m/s) and velocity arrows on the longitudinal central y-z plane</a:t>
            </a:r>
            <a:endParaRPr lang="es-CR" sz="1100" i="1" dirty="0">
              <a:solidFill>
                <a:schemeClr val="tx2"/>
              </a:solidFill>
            </a:endParaRPr>
          </a:p>
        </p:txBody>
      </p:sp>
      <p:sp>
        <p:nvSpPr>
          <p:cNvPr id="11" name="CuadroTexto 10">
            <a:extLst>
              <a:ext uri="{FF2B5EF4-FFF2-40B4-BE49-F238E27FC236}">
                <a16:creationId xmlns:a16="http://schemas.microsoft.com/office/drawing/2014/main" id="{B033AC68-B0AB-FA2D-20FA-3F1ADAE89DA6}"/>
              </a:ext>
            </a:extLst>
          </p:cNvPr>
          <p:cNvSpPr txBox="1"/>
          <p:nvPr/>
        </p:nvSpPr>
        <p:spPr>
          <a:xfrm>
            <a:off x="690865" y="5247637"/>
            <a:ext cx="3162892" cy="261610"/>
          </a:xfrm>
          <a:prstGeom prst="rect">
            <a:avLst/>
          </a:prstGeom>
          <a:noFill/>
        </p:spPr>
        <p:txBody>
          <a:bodyPr wrap="square">
            <a:spAutoFit/>
          </a:bodyPr>
          <a:lstStyle/>
          <a:p>
            <a:pPr algn="just">
              <a:spcAft>
                <a:spcPts val="1000"/>
              </a:spcAft>
            </a:pPr>
            <a:r>
              <a:rPr lang="en-US" sz="1100" i="1" dirty="0">
                <a:solidFill>
                  <a:schemeClr val="tx2"/>
                </a:solidFill>
              </a:rPr>
              <a:t>temperature iso-surfaces (K) in the heat exchanger</a:t>
            </a:r>
            <a:endParaRPr lang="es-CR" sz="1100" i="1" dirty="0">
              <a:solidFill>
                <a:schemeClr val="tx2"/>
              </a:solidFill>
            </a:endParaRPr>
          </a:p>
        </p:txBody>
      </p:sp>
      <p:sp>
        <p:nvSpPr>
          <p:cNvPr id="22" name="CuadroTexto 21">
            <a:extLst>
              <a:ext uri="{FF2B5EF4-FFF2-40B4-BE49-F238E27FC236}">
                <a16:creationId xmlns:a16="http://schemas.microsoft.com/office/drawing/2014/main" id="{8BD868DE-36D4-1442-1103-9384F350666A}"/>
              </a:ext>
            </a:extLst>
          </p:cNvPr>
          <p:cNvSpPr txBox="1"/>
          <p:nvPr/>
        </p:nvSpPr>
        <p:spPr>
          <a:xfrm>
            <a:off x="2272311" y="2094348"/>
            <a:ext cx="2077127" cy="646331"/>
          </a:xfrm>
          <a:prstGeom prst="rect">
            <a:avLst/>
          </a:prstGeom>
          <a:noFill/>
        </p:spPr>
        <p:txBody>
          <a:bodyPr wrap="square">
            <a:spAutoFit/>
          </a:bodyPr>
          <a:lstStyle/>
          <a:p>
            <a:pPr algn="just"/>
            <a:r>
              <a:rPr lang="en-US" sz="1200" b="1" dirty="0">
                <a:solidFill>
                  <a:schemeClr val="tx2"/>
                </a:solidFill>
              </a:rPr>
              <a:t>air temperature increases through the open-cell foams up to a value close to 312 K</a:t>
            </a:r>
            <a:endParaRPr lang="es-CR" sz="1200" b="1" dirty="0">
              <a:solidFill>
                <a:schemeClr val="tx2"/>
              </a:solidFill>
            </a:endParaRPr>
          </a:p>
        </p:txBody>
      </p:sp>
      <p:sp>
        <p:nvSpPr>
          <p:cNvPr id="23" name="Line 8">
            <a:extLst>
              <a:ext uri="{FF2B5EF4-FFF2-40B4-BE49-F238E27FC236}">
                <a16:creationId xmlns:a16="http://schemas.microsoft.com/office/drawing/2014/main" id="{4C2C07B9-A284-18EA-AE90-B1113F9383BF}"/>
              </a:ext>
            </a:extLst>
          </p:cNvPr>
          <p:cNvSpPr>
            <a:spLocks noChangeShapeType="1"/>
          </p:cNvSpPr>
          <p:nvPr/>
        </p:nvSpPr>
        <p:spPr bwMode="auto">
          <a:xfrm flipH="1">
            <a:off x="2195736" y="2726936"/>
            <a:ext cx="936104" cy="1125297"/>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CuadroTexto 24">
            <a:extLst>
              <a:ext uri="{FF2B5EF4-FFF2-40B4-BE49-F238E27FC236}">
                <a16:creationId xmlns:a16="http://schemas.microsoft.com/office/drawing/2014/main" id="{EAC48234-3CDD-8FF4-825C-06D3782F6B28}"/>
              </a:ext>
            </a:extLst>
          </p:cNvPr>
          <p:cNvSpPr txBox="1"/>
          <p:nvPr/>
        </p:nvSpPr>
        <p:spPr>
          <a:xfrm>
            <a:off x="234440" y="2140886"/>
            <a:ext cx="1869430" cy="646331"/>
          </a:xfrm>
          <a:prstGeom prst="rect">
            <a:avLst/>
          </a:prstGeom>
          <a:noFill/>
        </p:spPr>
        <p:txBody>
          <a:bodyPr wrap="square">
            <a:spAutoFit/>
          </a:bodyPr>
          <a:lstStyle/>
          <a:p>
            <a:r>
              <a:rPr lang="en-US" sz="1200" b="1" dirty="0">
                <a:solidFill>
                  <a:schemeClr val="tx2"/>
                </a:solidFill>
              </a:rPr>
              <a:t>water temperature doesn’t show a significant variation</a:t>
            </a:r>
            <a:endParaRPr lang="es-CR" sz="1200" b="1" dirty="0">
              <a:solidFill>
                <a:schemeClr val="tx2"/>
              </a:solidFill>
            </a:endParaRPr>
          </a:p>
        </p:txBody>
      </p:sp>
      <p:sp>
        <p:nvSpPr>
          <p:cNvPr id="27" name="Line 8">
            <a:extLst>
              <a:ext uri="{FF2B5EF4-FFF2-40B4-BE49-F238E27FC236}">
                <a16:creationId xmlns:a16="http://schemas.microsoft.com/office/drawing/2014/main" id="{363288DE-A3E3-944D-8C37-8BD025027120}"/>
              </a:ext>
            </a:extLst>
          </p:cNvPr>
          <p:cNvSpPr>
            <a:spLocks noChangeShapeType="1"/>
          </p:cNvSpPr>
          <p:nvPr/>
        </p:nvSpPr>
        <p:spPr bwMode="auto">
          <a:xfrm>
            <a:off x="1039332" y="2599897"/>
            <a:ext cx="868371" cy="819907"/>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CuadroTexto 28">
            <a:extLst>
              <a:ext uri="{FF2B5EF4-FFF2-40B4-BE49-F238E27FC236}">
                <a16:creationId xmlns:a16="http://schemas.microsoft.com/office/drawing/2014/main" id="{203188E4-FDE9-7500-9DF4-F5F3BF5B1533}"/>
              </a:ext>
            </a:extLst>
          </p:cNvPr>
          <p:cNvSpPr txBox="1"/>
          <p:nvPr/>
        </p:nvSpPr>
        <p:spPr>
          <a:xfrm>
            <a:off x="5652120" y="2083197"/>
            <a:ext cx="2934726" cy="461665"/>
          </a:xfrm>
          <a:prstGeom prst="rect">
            <a:avLst/>
          </a:prstGeom>
          <a:noFill/>
        </p:spPr>
        <p:txBody>
          <a:bodyPr wrap="square">
            <a:spAutoFit/>
          </a:bodyPr>
          <a:lstStyle/>
          <a:p>
            <a:r>
              <a:rPr lang="en-US" sz="1200" b="1" dirty="0">
                <a:solidFill>
                  <a:schemeClr val="tx2"/>
                </a:solidFill>
              </a:rPr>
              <a:t>two main recirculating streams between the central air jet and the solid walls </a:t>
            </a:r>
            <a:endParaRPr lang="es-CR" sz="1200" b="1" dirty="0">
              <a:solidFill>
                <a:schemeClr val="tx2"/>
              </a:solidFill>
            </a:endParaRPr>
          </a:p>
        </p:txBody>
      </p:sp>
      <p:sp>
        <p:nvSpPr>
          <p:cNvPr id="30" name="Line 8">
            <a:extLst>
              <a:ext uri="{FF2B5EF4-FFF2-40B4-BE49-F238E27FC236}">
                <a16:creationId xmlns:a16="http://schemas.microsoft.com/office/drawing/2014/main" id="{F5D59702-4695-DD3B-9D9E-0AF8BA1C051E}"/>
              </a:ext>
            </a:extLst>
          </p:cNvPr>
          <p:cNvSpPr>
            <a:spLocks noChangeShapeType="1"/>
          </p:cNvSpPr>
          <p:nvPr/>
        </p:nvSpPr>
        <p:spPr bwMode="auto">
          <a:xfrm flipH="1">
            <a:off x="6342242" y="2577807"/>
            <a:ext cx="750037" cy="1735331"/>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Line 8">
            <a:extLst>
              <a:ext uri="{FF2B5EF4-FFF2-40B4-BE49-F238E27FC236}">
                <a16:creationId xmlns:a16="http://schemas.microsoft.com/office/drawing/2014/main" id="{DE03AFC8-A8F2-5CA3-CC33-40A7577F7552}"/>
              </a:ext>
            </a:extLst>
          </p:cNvPr>
          <p:cNvSpPr>
            <a:spLocks noChangeShapeType="1"/>
          </p:cNvSpPr>
          <p:nvPr/>
        </p:nvSpPr>
        <p:spPr bwMode="auto">
          <a:xfrm flipH="1">
            <a:off x="6342243" y="2577807"/>
            <a:ext cx="268923" cy="897614"/>
          </a:xfrm>
          <a:prstGeom prst="line">
            <a:avLst/>
          </a:prstGeom>
          <a:noFill/>
          <a:ln w="15875">
            <a:solidFill>
              <a:schemeClr val="bg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33844749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19101</TotalTime>
  <Words>2388</Words>
  <Application>Microsoft Office PowerPoint</Application>
  <PresentationFormat>On-screen Show (4:3)</PresentationFormat>
  <Paragraphs>250</Paragraphs>
  <Slides>16</Slides>
  <Notes>16</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7" baseType="lpstr">
      <vt:lpstr>Arial</vt:lpstr>
      <vt:lpstr>Calibri</vt:lpstr>
      <vt:lpstr>Cambria Math</vt:lpstr>
      <vt:lpstr>Monotype Sorts</vt:lpstr>
      <vt:lpstr>NimbusSanL-Regu</vt:lpstr>
      <vt:lpstr>Roboto</vt:lpstr>
      <vt:lpstr>Symbol</vt:lpstr>
      <vt:lpstr>Times New Roman</vt:lpstr>
      <vt:lpstr>Tema di Office</vt:lpstr>
      <vt:lpstr>Diseño personalizado</vt:lpstr>
      <vt:lpstr>Equation.3</vt:lpstr>
      <vt:lpstr>Modeling an Open-Cell Foam Heat Exchanger B. Chinè1, F. Rodriguez-Mendez1, M. Meneses-Guzman2  1 School of Materials Science and Engineering, Costa Rica Institute of Technology, Cartago, Costa Rica  2  School of Industrial Production Engineering, Costa Rica Institute of Technology, Cartago, Costa Rica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Chinè</dc:creator>
  <cp:lastModifiedBy>Mara Pagani</cp:lastModifiedBy>
  <cp:revision>1948</cp:revision>
  <dcterms:created xsi:type="dcterms:W3CDTF">2012-06-26T10:16:53Z</dcterms:created>
  <dcterms:modified xsi:type="dcterms:W3CDTF">2024-10-08T09:14:12Z</dcterms:modified>
</cp:coreProperties>
</file>