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5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Your poster" id="{FBD8B3AE-BE91-4C46-B2EC-4082CAFA89BA}">
          <p14:sldIdLst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EE72CE0-794F-99E4-6CBD-F4C42B388CE9}" name="Matthew Hancock" initials="MH" userId="S::MHancock@veryst.com::98e4f286-f267-4427-a010-7488a10b4b29" providerId="AD"/>
  <p188:author id="{A20905EC-2150-86C2-1BFE-80A0716FEDBF}" name="Sean Teller" initials="ST" userId="S::STeller@veryst.com::e608eaf9-56a9-4cb7-9910-0e0966663e3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CB6"/>
    <a:srgbClr val="006FAC"/>
    <a:srgbClr val="E1EAF1"/>
    <a:srgbClr val="DAE5EE"/>
    <a:srgbClr val="D5E1EB"/>
    <a:srgbClr val="D2E0EB"/>
    <a:srgbClr val="CDDCE8"/>
    <a:srgbClr val="CAD8E6"/>
    <a:srgbClr val="C2D3E3"/>
    <a:srgbClr val="B8CB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07" autoAdjust="0"/>
    <p:restoredTop sz="96405" autoAdjust="0"/>
  </p:normalViewPr>
  <p:slideViewPr>
    <p:cSldViewPr snapToGrid="0">
      <p:cViewPr varScale="1">
        <p:scale>
          <a:sx n="20" d="100"/>
          <a:sy n="20" d="100"/>
        </p:scale>
        <p:origin x="120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ryst.com/" TargetMode="External"/><Relationship Id="rId2" Type="http://schemas.openxmlformats.org/officeDocument/2006/relationships/hyperlink" Target="mailto:contact@veryst.com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759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00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76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8203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The Title of Poster (try to keep short, font size is 90-120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8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Affiliation (30-40 </a:t>
            </a:r>
            <a:r>
              <a:rPr lang="en-US" noProof="0" dirty="0" err="1"/>
              <a:t>pt</a:t>
            </a:r>
            <a:r>
              <a:rPr lang="en-US" noProof="0" dirty="0"/>
              <a:t>)</a:t>
            </a:r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simulation results (export the image from COMSOL using the image snap shot with the format: PNG &amp; Background: transparent)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935963" y="42681175"/>
            <a:ext cx="15200764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Boston</a:t>
            </a: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methods here.</a:t>
            </a:r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81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Add your references here.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866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21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REFERENCES</a:t>
            </a:r>
            <a:endParaRPr lang="en-US" sz="4101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12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noProof="0" dirty="0"/>
              <a:t>Short 1-2 sentence introductory information about your project (font size 50-60 </a:t>
            </a:r>
            <a:r>
              <a:rPr lang="en-US" noProof="0" dirty="0" err="1"/>
              <a:t>pt</a:t>
            </a:r>
            <a:r>
              <a:rPr lang="en-US" noProof="0" dirty="0"/>
              <a:t>).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This space is best used for including your paper abstract/introduction and conclusions. Do NOT include images here. Keep the text in two columns as it is set </a:t>
            </a:r>
            <a:br>
              <a:rPr lang="en-US" noProof="0" dirty="0"/>
            </a:br>
            <a:r>
              <a:rPr lang="en-US" noProof="0" dirty="0"/>
              <a:t>(text in just 1 column would not be readable). </a:t>
            </a:r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 either: Abstract, Introduction, or Goals)</a:t>
            </a:r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Methodology)</a:t>
            </a:r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Your organization logo</a:t>
            </a:r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10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Write your results here.</a:t>
            </a:r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141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Subtitle (write: Results)</a:t>
            </a:r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345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noProof="0" dirty="0"/>
              <a:t>Include relevant images and diagrams here</a:t>
            </a:r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8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en-US" noProof="0" dirty="0"/>
              <a:t>Captions should be 18–40 pt. Write captions: “FIGURE #. Text…” </a:t>
            </a:r>
          </a:p>
        </p:txBody>
      </p:sp>
      <p:sp>
        <p:nvSpPr>
          <p:cNvPr id="3" name="Rechteck 11">
            <a:extLst>
              <a:ext uri="{FF2B5EF4-FFF2-40B4-BE49-F238E27FC236}">
                <a16:creationId xmlns:a16="http://schemas.microsoft.com/office/drawing/2014/main" id="{A5236067-E7E1-608E-1B76-9C5BD2F1815F}"/>
              </a:ext>
            </a:extLst>
          </p:cNvPr>
          <p:cNvSpPr/>
          <p:nvPr userDrawn="1"/>
        </p:nvSpPr>
        <p:spPr>
          <a:xfrm>
            <a:off x="27139296" y="42681174"/>
            <a:ext cx="457881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contact@veryst.com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hteck 11">
            <a:extLst>
              <a:ext uri="{FF2B5EF4-FFF2-40B4-BE49-F238E27FC236}">
                <a16:creationId xmlns:a16="http://schemas.microsoft.com/office/drawing/2014/main" id="{5F4C00E9-C69C-4BF6-B519-7779E03B8D6C}"/>
              </a:ext>
            </a:extLst>
          </p:cNvPr>
          <p:cNvSpPr/>
          <p:nvPr userDrawn="1"/>
        </p:nvSpPr>
        <p:spPr>
          <a:xfrm>
            <a:off x="1196912" y="42681174"/>
            <a:ext cx="373563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www.veryst.com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824" userDrawn="1">
          <p15:clr>
            <a:srgbClr val="FBAE40"/>
          </p15:clr>
        </p15:guide>
        <p15:guide id="2" pos="103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04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57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916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7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47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6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1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steller@veryst.com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hyperlink" Target="mailto:agonzalez@veryst.com" TargetMode="External"/><Relationship Id="rId10" Type="http://schemas.openxmlformats.org/officeDocument/2006/relationships/image" Target="../media/image6.png"/><Relationship Id="rId4" Type="http://schemas.openxmlformats.org/officeDocument/2006/relationships/hyperlink" Target="mailto:nbvasios@veryst.com" TargetMode="External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black background with colorful lines&#10;&#10;Description automatically generated">
            <a:extLst>
              <a:ext uri="{FF2B5EF4-FFF2-40B4-BE49-F238E27FC236}">
                <a16:creationId xmlns:a16="http://schemas.microsoft.com/office/drawing/2014/main" id="{19BB312E-F9C7-E8D2-60A0-F52A5A5F34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912" y="21136107"/>
            <a:ext cx="10251819" cy="55063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50B9D7-42F7-4B50-93BD-21299D6C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0" dirty="0">
                <a:latin typeface="+mn-lt"/>
              </a:rPr>
              <a:t>Non-Linear Solid Material Modeling in COMSOL®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C8F3F-7BC6-4E8C-81F3-43C909BB185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numCol="3"/>
          <a:lstStyle/>
          <a:p>
            <a:pPr>
              <a:spcBef>
                <a:spcPts val="0"/>
              </a:spcBef>
            </a:pPr>
            <a:r>
              <a:rPr lang="en-US" sz="4000" dirty="0">
                <a:latin typeface="+mn-lt"/>
              </a:rPr>
              <a:t>Sean Teller, Ph.D.</a:t>
            </a: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</a:rPr>
              <a:t>Nick Vasios, Ph.D.</a:t>
            </a: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</a:rPr>
              <a:t>Adriel Gonzalez, M.S.</a:t>
            </a: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  <a:hlinkClick r:id="rId3"/>
              </a:rPr>
              <a:t>steller@veryst.com</a:t>
            </a:r>
            <a:endParaRPr lang="en-US" sz="4000" dirty="0"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  <a:hlinkClick r:id="rId4"/>
              </a:rPr>
              <a:t>nvasios@veryst.com</a:t>
            </a:r>
            <a:endParaRPr lang="en-US" sz="4000" dirty="0"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  <a:hlinkClick r:id="rId5"/>
              </a:rPr>
              <a:t>agonzalez@veryst.com</a:t>
            </a:r>
            <a:endParaRPr lang="en-US" sz="4000" dirty="0">
              <a:latin typeface="+mn-lt"/>
            </a:endParaRP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</a:rPr>
              <a:t>Veryst Engineering</a:t>
            </a:r>
          </a:p>
          <a:p>
            <a:pPr>
              <a:spcBef>
                <a:spcPts val="0"/>
              </a:spcBef>
            </a:pPr>
            <a:r>
              <a:rPr lang="en-US" sz="4000" dirty="0">
                <a:latin typeface="+mn-lt"/>
              </a:rPr>
              <a:t>Needham, MA, USA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1C6298-FDF9-47FA-8627-A8259918CF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4000" dirty="0"/>
              <a:t>We performed material testing on a Polycarbonate (PC) material to capture the time-dependent behavior of this common engineering polymer.  We performed monotonic and cyclic tension tests (Figure 1) to capture the large-strain viscoplastic behavior.  We also performed compression tests (not shown) to capture yield stress pressure-dependence.</a:t>
            </a:r>
          </a:p>
          <a:p>
            <a:r>
              <a:rPr lang="en-US" sz="4000" dirty="0"/>
              <a:t>We then selected the Bergstrom-Bischoff material model (a Polymer Viscoplasticity model) available in COMSOL® and calibrated its 12 parameters with the Parameter Estimation workflow. The dashed lines in Figure 1 show the calibrated model predictions.  </a:t>
            </a:r>
          </a:p>
          <a:p>
            <a:endParaRPr lang="en-US" sz="40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42342DC-D9D3-46BB-BC5F-F6390941017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COMSOL Documentation, version 6.2, 2023.</a:t>
            </a:r>
          </a:p>
          <a:p>
            <a:r>
              <a:rPr lang="en-US" dirty="0">
                <a:latin typeface="+mn-lt"/>
              </a:rPr>
              <a:t>Bergstrom and Bischoff. "An Advanced Thermomechanical Constitutive Model for UHMWPE." The International Journal of Structural Changes in Solids 2.1: 31-39.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D742B11-619C-436F-BD05-D925F2036DEF}"/>
              </a:ext>
            </a:extLst>
          </p:cNvPr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Polymers’ time-dependent behavior is critical to capture for advanced Multiphysics simulations.  Advanced material testing and material modeling in COMSOL® enable high accuracy models.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70161-6EDA-42E3-AC05-0552171DAD1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R="0">
              <a:spcAft>
                <a:spcPts val="800"/>
              </a:spcAft>
            </a:pPr>
            <a:r>
              <a:rPr lang="en-US" sz="4000" dirty="0"/>
              <a:t>Polymers are increasingly used in many sectors that use </a:t>
            </a:r>
            <a:r>
              <a:rPr lang="en-US" sz="4000" dirty="0" err="1"/>
              <a:t>multiphysics</a:t>
            </a:r>
            <a:r>
              <a:rPr lang="en-US" sz="4000" dirty="0"/>
              <a:t> simulation to predict product performance, optimize design, and prevent failure during service. Advanced simulations require correctly modeling the non-linear and time-dependent response of polymers, and COMSOL Multiphysics® has advanced solid mechanics constitutive models to capture these effects. Well-calibrated material models based on high-quality test data increase predictive capabilities of models in COMSOL®. </a:t>
            </a:r>
          </a:p>
          <a:p>
            <a:pPr>
              <a:spcBef>
                <a:spcPts val="0"/>
              </a:spcBef>
            </a:pPr>
            <a:r>
              <a:rPr lang="en-US" sz="4000" dirty="0"/>
              <a:t>Polymers exhibit:</a:t>
            </a:r>
          </a:p>
          <a:p>
            <a:pPr marL="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 Strain-rate dependence</a:t>
            </a:r>
          </a:p>
          <a:p>
            <a:pPr marL="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 Temperature dependence</a:t>
            </a:r>
          </a:p>
          <a:p>
            <a:pPr marL="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 Creep and relaxation</a:t>
            </a:r>
          </a:p>
          <a:p>
            <a:pPr marL="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 Material anisotropy</a:t>
            </a:r>
          </a:p>
          <a:p>
            <a:pPr marL="5715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4000" dirty="0"/>
              <a:t> Rate-, temperature-, and loading-dependent failure</a:t>
            </a:r>
          </a:p>
          <a:p>
            <a:pPr marR="0">
              <a:spcAft>
                <a:spcPts val="800"/>
              </a:spcAft>
            </a:pPr>
            <a:r>
              <a:rPr lang="en-US" sz="4000" dirty="0"/>
              <a:t>All of these behaviors can be captured with COMSOL® using the Parameter Estimation toolbox. 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8D710F8-ACEB-4930-B23B-03F5CB4E1A4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B8190DE-FA50-4E4C-B86F-982C65891F6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C644384-6DB7-4296-B34C-E6674D4A428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sz="4000" dirty="0"/>
              <a:t>Figure 1. Uniaxial tension data and model predictions for a PC material at multiple strain rates, including cyclic loading. The inset image shows experimental strain contours from DIC.  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ACA5A39-8C41-455A-9700-610CD1B519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4000" dirty="0"/>
              <a:t>The calibrated material model predictions shown in Figure 1 agree well with experimental data. We performed a validation test using an ASTM D624 tear test specimen and loaded the sample to large strain. We then created a finite element model of the simulation, with von Mises stress contours shown in Figure 2.</a:t>
            </a:r>
          </a:p>
          <a:p>
            <a:r>
              <a:rPr lang="en-US" sz="4000" dirty="0"/>
              <a:t>The measured force vs. displacement results correlate well with the simulation results, with minimal error. The model captures the advanced, rate-dependent response of the polymer well, and can be used to perform time-dependent multiphysics simulations with COMSOL®.  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23F0EBA-2A90-4C5D-8253-43734D3504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699D37B-2F3A-487B-B2C4-0E90B616EB0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4000" dirty="0"/>
              <a:t>Figure 2. Model validation sample (top) and simulation stress result based on ASTM D624 sample for a tear test. The simulated force vs. displacement matches the experimental results well (not shown). 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27F8E6-F250-9B25-2839-4360DF5AE6B5}"/>
              </a:ext>
            </a:extLst>
          </p:cNvPr>
          <p:cNvSpPr txBox="1"/>
          <p:nvPr/>
        </p:nvSpPr>
        <p:spPr>
          <a:xfrm>
            <a:off x="9896292" y="24421310"/>
            <a:ext cx="14921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cs typeface="Calibri" panose="020F0502020204030204" pitchFamily="34" charset="0"/>
              </a:rPr>
              <a:t>0.1/s</a:t>
            </a:r>
          </a:p>
          <a:p>
            <a:r>
              <a:rPr lang="en-US" sz="3200" dirty="0">
                <a:solidFill>
                  <a:srgbClr val="00B050"/>
                </a:solidFill>
                <a:cs typeface="Calibri" panose="020F0502020204030204" pitchFamily="34" charset="0"/>
              </a:rPr>
              <a:t>0.01/s</a:t>
            </a:r>
          </a:p>
          <a:p>
            <a:r>
              <a:rPr lang="en-US" sz="3200" dirty="0">
                <a:solidFill>
                  <a:srgbClr val="4966EF"/>
                </a:solidFill>
                <a:cs typeface="Calibri" panose="020F0502020204030204" pitchFamily="34" charset="0"/>
              </a:rPr>
              <a:t>0.001/s</a:t>
            </a:r>
          </a:p>
        </p:txBody>
      </p:sp>
      <p:pic>
        <p:nvPicPr>
          <p:cNvPr id="37" name="Picture 36" descr="Logo&#10;&#10;Description automatically generated">
            <a:extLst>
              <a:ext uri="{FF2B5EF4-FFF2-40B4-BE49-F238E27FC236}">
                <a16:creationId xmlns:a16="http://schemas.microsoft.com/office/drawing/2014/main" id="{B43DEBC5-EB1A-803D-9F06-ECA13C6696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6730" y="39197973"/>
            <a:ext cx="14557082" cy="2286000"/>
          </a:xfrm>
          <a:prstGeom prst="rect">
            <a:avLst/>
          </a:prstGeom>
        </p:spPr>
      </p:pic>
      <p:pic>
        <p:nvPicPr>
          <p:cNvPr id="118" name="Picture 117" descr="Diagram&#10;&#10;Description automatically generated">
            <a:extLst>
              <a:ext uri="{FF2B5EF4-FFF2-40B4-BE49-F238E27FC236}">
                <a16:creationId xmlns:a16="http://schemas.microsoft.com/office/drawing/2014/main" id="{33E77F1A-DE09-A415-2F61-2F38B2E649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585698"/>
            <a:ext cx="13187172" cy="11397272"/>
          </a:xfrm>
          <a:prstGeom prst="rect">
            <a:avLst/>
          </a:prstGeom>
        </p:spPr>
      </p:pic>
      <p:pic>
        <p:nvPicPr>
          <p:cNvPr id="11" name="Picture 10" descr="A qr code with a black and white background&#10;&#10;Description automatically generated">
            <a:extLst>
              <a:ext uri="{FF2B5EF4-FFF2-40B4-BE49-F238E27FC236}">
                <a16:creationId xmlns:a16="http://schemas.microsoft.com/office/drawing/2014/main" id="{55989EBF-337E-74C5-80F6-8EB9B7D0F1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4645" y="41939122"/>
            <a:ext cx="1541283" cy="1541283"/>
          </a:xfrm>
          <a:prstGeom prst="rect">
            <a:avLst/>
          </a:prstGeom>
        </p:spPr>
      </p:pic>
      <p:pic>
        <p:nvPicPr>
          <p:cNvPr id="13" name="Picture 12" descr="A qr code with a black and white background&#10;&#10;Description automatically generated">
            <a:extLst>
              <a:ext uri="{FF2B5EF4-FFF2-40B4-BE49-F238E27FC236}">
                <a16:creationId xmlns:a16="http://schemas.microsoft.com/office/drawing/2014/main" id="{81AD4B02-F2C7-B166-B8D1-F447D2C2B3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44" y="41977060"/>
            <a:ext cx="1541283" cy="1541283"/>
          </a:xfrm>
          <a:prstGeom prst="rect">
            <a:avLst/>
          </a:prstGeom>
        </p:spPr>
      </p:pic>
      <p:pic>
        <p:nvPicPr>
          <p:cNvPr id="16" name="Picture 15" descr="A rainbow colored rectangular object&#10;&#10;Description automatically generated">
            <a:extLst>
              <a:ext uri="{FF2B5EF4-FFF2-40B4-BE49-F238E27FC236}">
                <a16:creationId xmlns:a16="http://schemas.microsoft.com/office/drawing/2014/main" id="{1F1C59F7-FA12-3ED2-3C44-6D03692D488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9913" y="20663993"/>
            <a:ext cx="1693235" cy="5943600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BAD1B5C-2218-D282-232C-452D8127FE3A}"/>
              </a:ext>
            </a:extLst>
          </p:cNvPr>
          <p:cNvCxnSpPr>
            <a:cxnSpLocks/>
          </p:cNvCxnSpPr>
          <p:nvPr/>
        </p:nvCxnSpPr>
        <p:spPr>
          <a:xfrm>
            <a:off x="6615610" y="24994922"/>
            <a:ext cx="5910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4B6F83A-7742-A24F-14AE-AC8BE90839EA}"/>
              </a:ext>
            </a:extLst>
          </p:cNvPr>
          <p:cNvCxnSpPr>
            <a:cxnSpLocks/>
          </p:cNvCxnSpPr>
          <p:nvPr/>
        </p:nvCxnSpPr>
        <p:spPr>
          <a:xfrm>
            <a:off x="6615610" y="25459068"/>
            <a:ext cx="591012" cy="0"/>
          </a:xfrm>
          <a:prstGeom prst="line">
            <a:avLst/>
          </a:prstGeom>
          <a:ln w="317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C30B38A-04D0-FA6C-AC64-8B38C6A6A7FF}"/>
              </a:ext>
            </a:extLst>
          </p:cNvPr>
          <p:cNvSpPr txBox="1"/>
          <p:nvPr/>
        </p:nvSpPr>
        <p:spPr>
          <a:xfrm>
            <a:off x="7206622" y="24667531"/>
            <a:ext cx="3414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cs typeface="Calibri" panose="020F0502020204030204" pitchFamily="34" charset="0"/>
              </a:rPr>
              <a:t>Experimental</a:t>
            </a:r>
          </a:p>
          <a:p>
            <a:r>
              <a:rPr lang="en-US" sz="3200" dirty="0">
                <a:cs typeface="Calibri" panose="020F0502020204030204" pitchFamily="34" charset="0"/>
              </a:rPr>
              <a:t>Predictions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998B97-6853-8C3A-601B-EB3794502434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34588" r="36412"/>
          <a:stretch/>
        </p:blipFill>
        <p:spPr>
          <a:xfrm rot="5400000">
            <a:off x="20893303" y="30305876"/>
            <a:ext cx="3195358" cy="896887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2CE23E-E867-65CC-71C9-1438AE96A20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74280" t="18707"/>
          <a:stretch/>
        </p:blipFill>
        <p:spPr>
          <a:xfrm>
            <a:off x="29222011" y="29963454"/>
            <a:ext cx="2451801" cy="630753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FCD380-1B80-F78E-1E35-24EDB52694AC}"/>
              </a:ext>
            </a:extLst>
          </p:cNvPr>
          <p:cNvSpPr txBox="1"/>
          <p:nvPr/>
        </p:nvSpPr>
        <p:spPr>
          <a:xfrm rot="16200000">
            <a:off x="26370461" y="32492592"/>
            <a:ext cx="49952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von Mises Stress (MPa)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65D54B4-06AF-531B-6E6D-7A90318B4340}"/>
              </a:ext>
            </a:extLst>
          </p:cNvPr>
          <p:cNvCxnSpPr>
            <a:cxnSpLocks/>
          </p:cNvCxnSpPr>
          <p:nvPr/>
        </p:nvCxnSpPr>
        <p:spPr>
          <a:xfrm>
            <a:off x="26721752" y="34558762"/>
            <a:ext cx="1257300" cy="0"/>
          </a:xfrm>
          <a:prstGeom prst="straightConnector1">
            <a:avLst/>
          </a:prstGeom>
          <a:ln w="152400">
            <a:solidFill>
              <a:srgbClr val="0F6CB6"/>
            </a:solidFill>
            <a:headEnd w="med" len="lg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514067-6520-6F98-9FCE-7313A307C194}"/>
              </a:ext>
            </a:extLst>
          </p:cNvPr>
          <p:cNvCxnSpPr>
            <a:cxnSpLocks/>
          </p:cNvCxnSpPr>
          <p:nvPr/>
        </p:nvCxnSpPr>
        <p:spPr>
          <a:xfrm flipH="1">
            <a:off x="16958793" y="34532284"/>
            <a:ext cx="1333500" cy="0"/>
          </a:xfrm>
          <a:prstGeom prst="straightConnector1">
            <a:avLst/>
          </a:prstGeom>
          <a:ln w="152400">
            <a:solidFill>
              <a:srgbClr val="0F6CB6"/>
            </a:solidFill>
            <a:headEnd w="med" len="lg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9CB29B9E-C09F-9251-E321-335F2DCA5326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6348" r="36158"/>
          <a:stretch/>
        </p:blipFill>
        <p:spPr>
          <a:xfrm rot="5400000">
            <a:off x="20958862" y="27663159"/>
            <a:ext cx="3030028" cy="897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17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2334</TotalTime>
  <Words>503</Words>
  <Application>Microsoft Office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Non-Linear Solid Material Modeling in COMSOL®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Sean Teller</cp:lastModifiedBy>
  <cp:revision>114</cp:revision>
  <cp:lastPrinted>2023-01-06T15:48:30Z</cp:lastPrinted>
  <dcterms:created xsi:type="dcterms:W3CDTF">2023-01-03T14:57:49Z</dcterms:created>
  <dcterms:modified xsi:type="dcterms:W3CDTF">2024-08-30T03:14:41Z</dcterms:modified>
</cp:coreProperties>
</file>