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34"/>
  </p:notesMasterIdLst>
  <p:sldIdLst>
    <p:sldId id="397" r:id="rId2"/>
    <p:sldId id="570" r:id="rId3"/>
    <p:sldId id="529" r:id="rId4"/>
    <p:sldId id="568" r:id="rId5"/>
    <p:sldId id="592" r:id="rId6"/>
    <p:sldId id="569" r:id="rId7"/>
    <p:sldId id="573" r:id="rId8"/>
    <p:sldId id="574" r:id="rId9"/>
    <p:sldId id="575" r:id="rId10"/>
    <p:sldId id="576" r:id="rId11"/>
    <p:sldId id="589" r:id="rId12"/>
    <p:sldId id="590" r:id="rId13"/>
    <p:sldId id="591" r:id="rId14"/>
    <p:sldId id="577" r:id="rId15"/>
    <p:sldId id="583" r:id="rId16"/>
    <p:sldId id="579" r:id="rId17"/>
    <p:sldId id="578" r:id="rId18"/>
    <p:sldId id="475" r:id="rId19"/>
    <p:sldId id="524" r:id="rId20"/>
    <p:sldId id="525" r:id="rId21"/>
    <p:sldId id="526" r:id="rId22"/>
    <p:sldId id="554" r:id="rId23"/>
    <p:sldId id="580" r:id="rId24"/>
    <p:sldId id="581" r:id="rId25"/>
    <p:sldId id="593" r:id="rId26"/>
    <p:sldId id="556" r:id="rId27"/>
    <p:sldId id="582" r:id="rId28"/>
    <p:sldId id="566" r:id="rId29"/>
    <p:sldId id="515" r:id="rId30"/>
    <p:sldId id="560" r:id="rId31"/>
    <p:sldId id="586" r:id="rId32"/>
    <p:sldId id="58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57F"/>
    <a:srgbClr val="2C54A8"/>
    <a:srgbClr val="294E95"/>
    <a:srgbClr val="4585F1"/>
    <a:srgbClr val="0052B5"/>
    <a:srgbClr val="006BB5"/>
    <a:srgbClr val="003CB5"/>
    <a:srgbClr val="0012C3"/>
    <a:srgbClr val="0316CB"/>
    <a:srgbClr val="336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939"/>
  </p:normalViewPr>
  <p:slideViewPr>
    <p:cSldViewPr snapToGrid="0" snapToObjects="1">
      <p:cViewPr varScale="1">
        <p:scale>
          <a:sx n="68" d="100"/>
          <a:sy n="68" d="100"/>
        </p:scale>
        <p:origin x="85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CEF24-1AA5-D24A-8B03-156AC173CB91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D9BC3-CB68-5549-9E6F-B9F4A1340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7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D9BC3-CB68-5549-9E6F-B9F4A1340C8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3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AC893-8062-F94D-8F27-3705D8B6F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A37D-BB22-4140-B929-4F19FA27B9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CE046-7674-684F-B59E-70E2FA81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1E4-D799-C34C-9B63-B4C616C16927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2910C-6B3C-AC44-B988-7F6CD270A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F1686F-5E9C-2B40-8F8B-898450F0C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5893" y="63362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9AFA1-B95A-AE49-825F-F6F2FE896A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6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37DAD-CB57-A84E-B706-2F8EEBE4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C15FF-CA69-984D-8C01-F995ECC30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4ACAC-491C-564F-B688-A5CBEB78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6DCB-9502-0949-A81B-F253D450FD10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15ADF-09B1-DC49-BD09-6D779E89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4CBED46-DDC6-0F44-8562-C16713E6E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5893" y="63362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9AFA1-B95A-AE49-825F-F6F2FE896A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3D21E9-575E-E546-AD22-B04C1CE31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693B1-BA12-504F-AD90-9E16D1CE6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449F3-5533-5B4D-B072-03C22A467F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7DD6A-E8AD-1040-B441-3031EDABE116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0CD2F-0758-494F-947A-F280DC9FA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A70F3-93CB-144F-A4CF-809BD176D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5893" y="63362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9AFA1-B95A-AE49-825F-F6F2FE896A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6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4.png"/><Relationship Id="rId15" Type="http://schemas.openxmlformats.org/officeDocument/2006/relationships/image" Target="../media/image26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18.tif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1.emf"/><Relationship Id="rId7" Type="http://schemas.openxmlformats.org/officeDocument/2006/relationships/image" Target="../media/image29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image" Target="../media/image32.emf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9.png"/><Relationship Id="rId3" Type="http://schemas.openxmlformats.org/officeDocument/2006/relationships/image" Target="../media/image29.png"/><Relationship Id="rId7" Type="http://schemas.openxmlformats.org/officeDocument/2006/relationships/image" Target="../media/image44.png"/><Relationship Id="rId12" Type="http://schemas.openxmlformats.org/officeDocument/2006/relationships/image" Target="../media/image54.png"/><Relationship Id="rId2" Type="http://schemas.openxmlformats.org/officeDocument/2006/relationships/image" Target="../media/image40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53.png"/><Relationship Id="rId5" Type="http://schemas.openxmlformats.org/officeDocument/2006/relationships/image" Target="../media/image42.png"/><Relationship Id="rId15" Type="http://schemas.openxmlformats.org/officeDocument/2006/relationships/image" Target="../media/image61.png"/><Relationship Id="rId10" Type="http://schemas.openxmlformats.org/officeDocument/2006/relationships/image" Target="../media/image52.png"/><Relationship Id="rId4" Type="http://schemas.openxmlformats.org/officeDocument/2006/relationships/image" Target="../media/image50.png"/><Relationship Id="rId9" Type="http://schemas.openxmlformats.org/officeDocument/2006/relationships/image" Target="../media/image51.png"/><Relationship Id="rId1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4.png"/><Relationship Id="rId18" Type="http://schemas.openxmlformats.org/officeDocument/2006/relationships/image" Target="../media/image76.png"/><Relationship Id="rId3" Type="http://schemas.openxmlformats.org/officeDocument/2006/relationships/image" Target="../media/image56.png"/><Relationship Id="rId7" Type="http://schemas.openxmlformats.org/officeDocument/2006/relationships/image" Target="../media/image64.png"/><Relationship Id="rId12" Type="http://schemas.openxmlformats.org/officeDocument/2006/relationships/image" Target="../media/image73.png"/><Relationship Id="rId17" Type="http://schemas.openxmlformats.org/officeDocument/2006/relationships/image" Target="../media/image75.png"/><Relationship Id="rId2" Type="http://schemas.openxmlformats.org/officeDocument/2006/relationships/image" Target="../media/image55.png"/><Relationship Id="rId16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72.png"/><Relationship Id="rId5" Type="http://schemas.openxmlformats.org/officeDocument/2006/relationships/image" Target="../media/image58.png"/><Relationship Id="rId15" Type="http://schemas.openxmlformats.org/officeDocument/2006/relationships/image" Target="../media/image31.emf"/><Relationship Id="rId10" Type="http://schemas.openxmlformats.org/officeDocument/2006/relationships/image" Target="../media/image67.png"/><Relationship Id="rId4" Type="http://schemas.openxmlformats.org/officeDocument/2006/relationships/image" Target="../media/image57.png"/><Relationship Id="rId9" Type="http://schemas.openxmlformats.org/officeDocument/2006/relationships/image" Target="../media/image66.png"/><Relationship Id="rId1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77.png"/><Relationship Id="rId3" Type="http://schemas.openxmlformats.org/officeDocument/2006/relationships/image" Target="../media/image69.png"/><Relationship Id="rId7" Type="http://schemas.openxmlformats.org/officeDocument/2006/relationships/image" Target="../media/image72.emf"/><Relationship Id="rId12" Type="http://schemas.openxmlformats.org/officeDocument/2006/relationships/image" Target="../media/image8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11" Type="http://schemas.openxmlformats.org/officeDocument/2006/relationships/image" Target="../media/image85.png"/><Relationship Id="rId5" Type="http://schemas.openxmlformats.org/officeDocument/2006/relationships/image" Target="../media/image70.emf"/><Relationship Id="rId10" Type="http://schemas.openxmlformats.org/officeDocument/2006/relationships/image" Target="../media/image84.png"/><Relationship Id="rId4" Type="http://schemas.microsoft.com/office/2007/relationships/hdphoto" Target="../media/hdphoto1.wdp"/><Relationship Id="rId9" Type="http://schemas.openxmlformats.org/officeDocument/2006/relationships/image" Target="../media/image83.png"/><Relationship Id="rId1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emf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8.png"/><Relationship Id="rId7" Type="http://schemas.openxmlformats.org/officeDocument/2006/relationships/image" Target="../media/image83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emf"/><Relationship Id="rId5" Type="http://schemas.openxmlformats.org/officeDocument/2006/relationships/image" Target="../media/image80.emf"/><Relationship Id="rId4" Type="http://schemas.openxmlformats.org/officeDocument/2006/relationships/image" Target="../media/image79.emf"/><Relationship Id="rId9" Type="http://schemas.openxmlformats.org/officeDocument/2006/relationships/image" Target="../media/image9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78.png"/><Relationship Id="rId7" Type="http://schemas.openxmlformats.org/officeDocument/2006/relationships/image" Target="../media/image84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emf"/><Relationship Id="rId5" Type="http://schemas.openxmlformats.org/officeDocument/2006/relationships/image" Target="../media/image80.emf"/><Relationship Id="rId10" Type="http://schemas.openxmlformats.org/officeDocument/2006/relationships/image" Target="../media/image95.png"/><Relationship Id="rId4" Type="http://schemas.openxmlformats.org/officeDocument/2006/relationships/image" Target="../media/image79.emf"/><Relationship Id="rId9" Type="http://schemas.openxmlformats.org/officeDocument/2006/relationships/image" Target="../media/image81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3" Type="http://schemas.openxmlformats.org/officeDocument/2006/relationships/image" Target="../media/image84.emf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6.emf"/><Relationship Id="rId4" Type="http://schemas.openxmlformats.org/officeDocument/2006/relationships/image" Target="../media/image8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4.emf"/><Relationship Id="rId7" Type="http://schemas.openxmlformats.org/officeDocument/2006/relationships/image" Target="../media/image86.e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emf"/><Relationship Id="rId5" Type="http://schemas.openxmlformats.org/officeDocument/2006/relationships/image" Target="../media/image102.png"/><Relationship Id="rId10" Type="http://schemas.openxmlformats.org/officeDocument/2006/relationships/image" Target="../media/image88.emf"/><Relationship Id="rId4" Type="http://schemas.openxmlformats.org/officeDocument/2006/relationships/image" Target="../media/image83.emf"/><Relationship Id="rId9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101.png"/><Relationship Id="rId7" Type="http://schemas.openxmlformats.org/officeDocument/2006/relationships/image" Target="../media/image85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11" Type="http://schemas.openxmlformats.org/officeDocument/2006/relationships/image" Target="../media/image88.emf"/><Relationship Id="rId5" Type="http://schemas.openxmlformats.org/officeDocument/2006/relationships/image" Target="../media/image83.emf"/><Relationship Id="rId10" Type="http://schemas.microsoft.com/office/2007/relationships/hdphoto" Target="../media/hdphoto3.wdp"/><Relationship Id="rId4" Type="http://schemas.openxmlformats.org/officeDocument/2006/relationships/image" Target="../media/image84.emf"/><Relationship Id="rId9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7" Type="http://schemas.microsoft.com/office/2007/relationships/hdphoto" Target="../media/hdphoto3.wdp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8.emf"/><Relationship Id="rId4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0.emf"/><Relationship Id="rId7" Type="http://schemas.openxmlformats.org/officeDocument/2006/relationships/image" Target="../media/image87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emf"/><Relationship Id="rId5" Type="http://schemas.openxmlformats.org/officeDocument/2006/relationships/image" Target="../media/image105.png"/><Relationship Id="rId4" Type="http://schemas.openxmlformats.org/officeDocument/2006/relationships/image" Target="../media/image8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image" Target="../media/image90.emf"/><Relationship Id="rId3" Type="http://schemas.openxmlformats.org/officeDocument/2006/relationships/image" Target="../media/image95.emf"/><Relationship Id="rId7" Type="http://schemas.microsoft.com/office/2007/relationships/hdphoto" Target="../media/hdphoto4.wdp"/><Relationship Id="rId12" Type="http://schemas.openxmlformats.org/officeDocument/2006/relationships/image" Target="../media/image113.png"/><Relationship Id="rId17" Type="http://schemas.microsoft.com/office/2007/relationships/hdphoto" Target="../media/hdphoto3.wdp"/><Relationship Id="rId2" Type="http://schemas.openxmlformats.org/officeDocument/2006/relationships/image" Target="../media/image82.emf"/><Relationship Id="rId16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11" Type="http://schemas.openxmlformats.org/officeDocument/2006/relationships/image" Target="../media/image81.emf"/><Relationship Id="rId5" Type="http://schemas.microsoft.com/office/2007/relationships/hdphoto" Target="../media/hdphoto1.wdp"/><Relationship Id="rId15" Type="http://schemas.openxmlformats.org/officeDocument/2006/relationships/image" Target="../media/image114.png"/><Relationship Id="rId10" Type="http://schemas.openxmlformats.org/officeDocument/2006/relationships/image" Target="../media/image83.emf"/><Relationship Id="rId4" Type="http://schemas.openxmlformats.org/officeDocument/2006/relationships/image" Target="../media/image69.png"/><Relationship Id="rId9" Type="http://schemas.openxmlformats.org/officeDocument/2006/relationships/image" Target="../media/image84.emf"/><Relationship Id="rId14" Type="http://schemas.openxmlformats.org/officeDocument/2006/relationships/image" Target="../media/image8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22.png"/><Relationship Id="rId2" Type="http://schemas.openxmlformats.org/officeDocument/2006/relationships/image" Target="../media/image16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18.tif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26E659F-56D8-8AFF-2F5A-6EE75CAA7840}"/>
              </a:ext>
            </a:extLst>
          </p:cNvPr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7" name="Picture 6" descr="A picture containing chain, food&#10;&#10;Description automatically generated">
              <a:extLst>
                <a:ext uri="{FF2B5EF4-FFF2-40B4-BE49-F238E27FC236}">
                  <a16:creationId xmlns:a16="http://schemas.microsoft.com/office/drawing/2014/main" id="{C4CDAF1B-C4FD-8145-85F9-25620E6223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091" r="33352" b="2271"/>
            <a:stretch/>
          </p:blipFill>
          <p:spPr>
            <a:xfrm>
              <a:off x="1674688" y="1"/>
              <a:ext cx="10517312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15972EA-A641-2F47-BB61-CBFB9341ECFA}"/>
                </a:ext>
              </a:extLst>
            </p:cNvPr>
            <p:cNvSpPr/>
            <p:nvPr/>
          </p:nvSpPr>
          <p:spPr>
            <a:xfrm>
              <a:off x="1674688" y="0"/>
              <a:ext cx="10517312" cy="6858000"/>
            </a:xfrm>
            <a:prstGeom prst="rect">
              <a:avLst/>
            </a:prstGeom>
            <a:gradFill flip="none" rotWithShape="1">
              <a:gsLst>
                <a:gs pos="7000">
                  <a:schemeClr val="bg1">
                    <a:lumMod val="100000"/>
                  </a:schemeClr>
                </a:gs>
                <a:gs pos="100000">
                  <a:schemeClr val="bg1">
                    <a:lumMod val="10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72BF619B-E3DF-6F46-9098-FD82846EC646}"/>
                </a:ext>
              </a:extLst>
            </p:cNvPr>
            <p:cNvSpPr txBox="1">
              <a:spLocks/>
            </p:cNvSpPr>
            <p:nvPr/>
          </p:nvSpPr>
          <p:spPr>
            <a:xfrm>
              <a:off x="319265" y="2993983"/>
              <a:ext cx="7058820" cy="176349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ts val="3040"/>
                </a:lnSpc>
              </a:pPr>
              <a:r>
                <a:rPr 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Pragalv Karki</a:t>
              </a:r>
              <a:r>
                <a:rPr lang="en-US" sz="3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1</a:t>
              </a:r>
              <a:r>
                <a:rPr 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 and Jayson Paulose</a:t>
              </a:r>
              <a:r>
                <a:rPr lang="en-US" sz="3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2</a:t>
              </a:r>
              <a:endPara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Cond" panose="020B0506020202020204" pitchFamily="34" charset="0"/>
                <a:cs typeface="Futura Condensed Medium" panose="020B0602020204020303" pitchFamily="34" charset="-79"/>
              </a:endParaRPr>
            </a:p>
            <a:p>
              <a:pPr algn="l">
                <a:lnSpc>
                  <a:spcPct val="100000"/>
                </a:lnSpc>
              </a:pPr>
              <a:r>
                <a:rPr lang="en-US" sz="1800" dirty="0">
                  <a:solidFill>
                    <a:schemeClr val="bg2">
                      <a:lumMod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1. Department of Radiology, Mayo Clinic, Rochester, MN, USA</a:t>
              </a:r>
            </a:p>
            <a:p>
              <a:pPr algn="l">
                <a:lnSpc>
                  <a:spcPct val="100000"/>
                </a:lnSpc>
              </a:pPr>
              <a:r>
                <a:rPr lang="en-US" sz="1800" dirty="0">
                  <a:solidFill>
                    <a:schemeClr val="bg2">
                      <a:lumMod val="25000"/>
                    </a:schemeClr>
                  </a:solidFill>
                  <a:latin typeface="Arial Nova Cond" panose="020B0506020202020204" pitchFamily="34" charset="0"/>
                  <a:cs typeface="Futura Condensed Medium" panose="020B0602020204020303" pitchFamily="34" charset="-79"/>
                </a:rPr>
                <a:t>2. Department of Physics, University of Oregon, OR, USA</a:t>
              </a:r>
            </a:p>
            <a:p>
              <a:pPr algn="l">
                <a:lnSpc>
                  <a:spcPts val="3040"/>
                </a:lnSpc>
              </a:pPr>
              <a:endParaRPr lang="en-US" sz="1800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cs typeface="Futura Condensed Medium" panose="020B0602020204020303" pitchFamily="34" charset="-79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A85154B5-09B8-3C44-8EE6-2C7A4951CFEE}"/>
                </a:ext>
              </a:extLst>
            </p:cNvPr>
            <p:cNvSpPr/>
            <p:nvPr/>
          </p:nvSpPr>
          <p:spPr>
            <a:xfrm>
              <a:off x="0" y="1664411"/>
              <a:ext cx="12191999" cy="1448657"/>
            </a:xfrm>
            <a:prstGeom prst="roundRect">
              <a:avLst>
                <a:gd name="adj" fmla="val 0"/>
              </a:avLst>
            </a:prstGeom>
            <a:solidFill>
              <a:srgbClr val="26457F">
                <a:alpha val="80000"/>
              </a:srgbClr>
            </a:solidFill>
            <a:ln>
              <a:solidFill>
                <a:schemeClr val="accent1">
                  <a:lumMod val="7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64C63C-95B8-88A5-F561-DD0D2143E5C1}"/>
                </a:ext>
              </a:extLst>
            </p:cNvPr>
            <p:cNvSpPr txBox="1"/>
            <p:nvPr/>
          </p:nvSpPr>
          <p:spPr>
            <a:xfrm>
              <a:off x="329540" y="1698105"/>
              <a:ext cx="1151236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kern="1400" spc="-50" dirty="0">
                  <a:solidFill>
                    <a:schemeClr val="bg1"/>
                  </a:solidFill>
                  <a:effectLst/>
                  <a:latin typeface="Arial Nova Cond" panose="020B0506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Modifying the bonding character of coupled states of thin-plate elastic resonators via prestress modulation </a:t>
              </a:r>
            </a:p>
            <a:p>
              <a:endParaRPr lang="en-US" sz="4000" b="1" dirty="0">
                <a:solidFill>
                  <a:schemeClr val="bg1"/>
                </a:solidFill>
                <a:latin typeface="Arial Nova Cond" panose="020B0506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5843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/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ad>
                      <m:radPr>
                        <m:degHide m:val="on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blipFill>
                <a:blip r:embed="rId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8DC644F-E0BE-6B35-6E09-69A7C5463EB3}"/>
              </a:ext>
            </a:extLst>
          </p:cNvPr>
          <p:cNvGrpSpPr/>
          <p:nvPr/>
        </p:nvGrpSpPr>
        <p:grpSpPr>
          <a:xfrm>
            <a:off x="-180554" y="2791637"/>
            <a:ext cx="2589888" cy="1719072"/>
            <a:chOff x="1751821" y="486434"/>
            <a:chExt cx="2589888" cy="1719072"/>
          </a:xfrm>
        </p:grpSpPr>
        <p:pic>
          <p:nvPicPr>
            <p:cNvPr id="9" name="Picture 8" descr="A hexagon shaped object with black lines&#10;&#10;Description automatically generated">
              <a:extLst>
                <a:ext uri="{FF2B5EF4-FFF2-40B4-BE49-F238E27FC236}">
                  <a16:creationId xmlns:a16="http://schemas.microsoft.com/office/drawing/2014/main" id="{E7B49567-02A0-C602-5FB9-89DA7A736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1821" y="486434"/>
              <a:ext cx="2589888" cy="1719072"/>
            </a:xfrm>
            <a:prstGeom prst="rect">
              <a:avLst/>
            </a:prstGeom>
          </p:spPr>
        </p:pic>
        <p:sp>
          <p:nvSpPr>
            <p:cNvPr id="10" name="Octagon 9">
              <a:extLst>
                <a:ext uri="{FF2B5EF4-FFF2-40B4-BE49-F238E27FC236}">
                  <a16:creationId xmlns:a16="http://schemas.microsoft.com/office/drawing/2014/main" id="{4FEF0515-6118-DE28-1CC4-03E495978F24}"/>
                </a:ext>
              </a:extLst>
            </p:cNvPr>
            <p:cNvSpPr/>
            <p:nvPr/>
          </p:nvSpPr>
          <p:spPr>
            <a:xfrm>
              <a:off x="2266082" y="562938"/>
              <a:ext cx="1568439" cy="1561406"/>
            </a:xfrm>
            <a:prstGeom prst="octagon">
              <a:avLst>
                <a:gd name="adj" fmla="val 23004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47DA22-EDA8-2B58-A196-DE9E3210FE52}"/>
              </a:ext>
            </a:extLst>
          </p:cNvPr>
          <p:cNvCxnSpPr>
            <a:cxnSpLocks/>
          </p:cNvCxnSpPr>
          <p:nvPr/>
        </p:nvCxnSpPr>
        <p:spPr>
          <a:xfrm rot="16200000">
            <a:off x="1222708" y="3651826"/>
            <a:ext cx="1568439" cy="1069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/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blipFill>
                <a:blip r:embed="rId4"/>
                <a:stretch>
                  <a:fillRect l="-29032" r="-22581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/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/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/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/>
              <p:nvPr/>
            </p:nvSpPr>
            <p:spPr>
              <a:xfrm>
                <a:off x="6199330" y="1794559"/>
                <a:ext cx="61468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330" y="1794559"/>
                <a:ext cx="6146800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385629" y="1171408"/>
            <a:ext cx="32712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Full dynamical equation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02EDCA-2FF9-95A5-58A1-8680C4FB3E95}"/>
              </a:ext>
            </a:extLst>
          </p:cNvPr>
          <p:cNvSpPr txBox="1"/>
          <p:nvPr/>
        </p:nvSpPr>
        <p:spPr>
          <a:xfrm>
            <a:off x="3590777" y="2374661"/>
            <a:ext cx="13006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Rescale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D4F2A1-A61B-C8F1-A65B-C73ECC471301}"/>
              </a:ext>
            </a:extLst>
          </p:cNvPr>
          <p:cNvSpPr txBox="1"/>
          <p:nvPr/>
        </p:nvSpPr>
        <p:spPr>
          <a:xfrm>
            <a:off x="1161302" y="4898377"/>
            <a:ext cx="2095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Drop the bars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3A7070-AEE4-6BCE-32B8-A63C009B7C6C}"/>
              </a:ext>
            </a:extLst>
          </p:cNvPr>
          <p:cNvSpPr txBox="1"/>
          <p:nvPr/>
        </p:nvSpPr>
        <p:spPr>
          <a:xfrm>
            <a:off x="8022233" y="1336942"/>
            <a:ext cx="27817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problem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E881FF-BAEE-9A71-A2F7-351C2477EFE1}"/>
              </a:ext>
            </a:extLst>
          </p:cNvPr>
          <p:cNvGrpSpPr/>
          <p:nvPr/>
        </p:nvGrpSpPr>
        <p:grpSpPr>
          <a:xfrm>
            <a:off x="6067125" y="3536062"/>
            <a:ext cx="2328422" cy="1467690"/>
            <a:chOff x="6278471" y="3182106"/>
            <a:chExt cx="2328422" cy="146769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A307CA3-7797-FBFC-C390-258C70BE0A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31062" y="3735396"/>
              <a:ext cx="1195609" cy="914400"/>
              <a:chOff x="1221351" y="3065667"/>
              <a:chExt cx="1733436" cy="1325729"/>
            </a:xfrm>
          </p:grpSpPr>
          <p:pic>
            <p:nvPicPr>
              <p:cNvPr id="46" name="Picture 45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DE9DFCF8-07D1-B6BB-02C7-B1DFF1E76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62274" y="3065667"/>
                <a:ext cx="1257743" cy="1325729"/>
              </a:xfrm>
              <a:prstGeom prst="rect">
                <a:avLst/>
              </a:prstGeom>
            </p:spPr>
          </p:pic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FD21F8-F2E9-69CB-78B0-B56AE7C4A9B9}"/>
                  </a:ext>
                </a:extLst>
              </p:cNvPr>
              <p:cNvSpPr/>
              <p:nvPr/>
            </p:nvSpPr>
            <p:spPr>
              <a:xfrm rot="2895996">
                <a:off x="2552608" y="3964164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88B9456-DD94-5526-284C-F3AA56161078}"/>
                  </a:ext>
                </a:extLst>
              </p:cNvPr>
              <p:cNvSpPr/>
              <p:nvPr/>
            </p:nvSpPr>
            <p:spPr>
              <a:xfrm rot="18637201">
                <a:off x="1511195" y="3978971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E0B57B7-2EF1-C3D3-B6EF-B607853A59A3}"/>
                  </a:ext>
                </a:extLst>
              </p:cNvPr>
              <p:cNvSpPr/>
              <p:nvPr/>
            </p:nvSpPr>
            <p:spPr>
              <a:xfrm rot="2923452">
                <a:off x="1443399" y="3234573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FF369F8-C888-DB84-522A-419CFA2181AC}"/>
                  </a:ext>
                </a:extLst>
              </p:cNvPr>
              <p:cNvSpPr/>
              <p:nvPr/>
            </p:nvSpPr>
            <p:spPr>
              <a:xfrm rot="18648666">
                <a:off x="2597985" y="3223426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9D91213-7065-CB9A-065E-1898865A253D}"/>
                    </a:ext>
                  </a:extLst>
                </p:cNvPr>
                <p:cNvSpPr txBox="1"/>
                <p:nvPr/>
              </p:nvSpPr>
              <p:spPr>
                <a:xfrm>
                  <a:off x="6278471" y="3182106"/>
                  <a:ext cx="23284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sz="1600" dirty="0">
                      <a:latin typeface="Arial Nova Cond" panose="020B0506020202020204" pitchFamily="34" charset="0"/>
                      <a:ea typeface="CMU Serif Roman" panose="02000603000000000000" pitchFamily="2" charset="0"/>
                      <a:cs typeface="CMU Serif Roman" panose="02000603000000000000" pitchFamily="2" charset="0"/>
                    </a:rPr>
                    <a:t>Normalizing mode </a:t>
                  </a:r>
                </a:p>
                <a:p>
                  <a:pPr algn="ctr">
                    <a:lnSpc>
                      <a:spcPts val="2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𝑇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dirty="0">
                            <a:latin typeface="Arial Nova Cond" panose="020B0506020202020204" pitchFamily="34" charset="0"/>
                            <a:ea typeface="Latin Modern Math" panose="02000503000000000000" pitchFamily="2" charset="77"/>
                            <a:cs typeface="CMU Serif Roman" panose="02000603000000000000" pitchFamily="2" charset="0"/>
                          </a:rPr>
                          <m:t>= 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9D91213-7065-CB9A-065E-1898865A25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8471" y="3182106"/>
                  <a:ext cx="2328422" cy="605294"/>
                </a:xfrm>
                <a:prstGeom prst="rect">
                  <a:avLst/>
                </a:prstGeom>
                <a:blipFill>
                  <a:blip r:embed="rId10"/>
                  <a:stretch>
                    <a:fillRect t="-40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F1F57E8-376F-5BB4-FEBE-018B5C93C61B}"/>
                    </a:ext>
                  </a:extLst>
                </p:cNvPr>
                <p:cNvSpPr txBox="1"/>
                <p:nvPr/>
              </p:nvSpPr>
              <p:spPr>
                <a:xfrm>
                  <a:off x="6699220" y="4107501"/>
                  <a:ext cx="262892" cy="2405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𝜔</m:t>
                        </m:r>
                        <m:r>
                          <a:rPr lang="en-US" sz="1600" b="0" i="1" baseline="-25000" smtClean="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0</m:t>
                        </m:r>
                      </m:oMath>
                    </m:oMathPara>
                  </a14:m>
                  <a:endParaRPr lang="en-US" sz="1600" baseline="-25000" dirty="0">
                    <a:latin typeface="Arial Nova Cond" panose="020B0506020202020204" pitchFamily="34" charset="0"/>
                    <a:ea typeface="Latin Modern Math" panose="02000503000000000000" pitchFamily="2" charset="77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F1F57E8-376F-5BB4-FEBE-018B5C93C6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9220" y="4107501"/>
                  <a:ext cx="262892" cy="240579"/>
                </a:xfrm>
                <a:prstGeom prst="rect">
                  <a:avLst/>
                </a:prstGeom>
                <a:blipFill>
                  <a:blip r:embed="rId11"/>
                  <a:stretch>
                    <a:fillRect l="-11628" r="-9302" b="-205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EC17F8D-6019-7613-21E9-8DAE31A485C9}"/>
              </a:ext>
            </a:extLst>
          </p:cNvPr>
          <p:cNvSpPr/>
          <p:nvPr/>
        </p:nvSpPr>
        <p:spPr>
          <a:xfrm>
            <a:off x="6449374" y="3545669"/>
            <a:ext cx="1541774" cy="1530597"/>
          </a:xfrm>
          <a:prstGeom prst="roundRect">
            <a:avLst>
              <a:gd name="adj" fmla="val 619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0B49C4B-6607-3964-AFC2-B4CF2F0CC4CE}"/>
              </a:ext>
            </a:extLst>
          </p:cNvPr>
          <p:cNvGrpSpPr/>
          <p:nvPr/>
        </p:nvGrpSpPr>
        <p:grpSpPr>
          <a:xfrm>
            <a:off x="8220729" y="2514075"/>
            <a:ext cx="3480388" cy="3903967"/>
            <a:chOff x="8220729" y="2514075"/>
            <a:chExt cx="3480388" cy="390396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2AE1802-6220-E2AB-2BEB-7C9599089F02}"/>
                </a:ext>
              </a:extLst>
            </p:cNvPr>
            <p:cNvGrpSpPr/>
            <p:nvPr/>
          </p:nvGrpSpPr>
          <p:grpSpPr>
            <a:xfrm>
              <a:off x="8656779" y="2514075"/>
              <a:ext cx="3044338" cy="3903967"/>
              <a:chOff x="5430264" y="794483"/>
              <a:chExt cx="3044338" cy="3903967"/>
            </a:xfrm>
          </p:grpSpPr>
          <p:pic>
            <p:nvPicPr>
              <p:cNvPr id="5" name="Picture 4" descr="A graph of a curve&#10;&#10;Description automatically generated">
                <a:extLst>
                  <a:ext uri="{FF2B5EF4-FFF2-40B4-BE49-F238E27FC236}">
                    <a16:creationId xmlns:a16="http://schemas.microsoft.com/office/drawing/2014/main" id="{4AFDC259-FC95-2803-9155-DA734E7B67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430264" y="1158300"/>
                <a:ext cx="3044338" cy="3218688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DD1976-94A7-D03F-660B-A4B2F4592472}"/>
                  </a:ext>
                </a:extLst>
              </p:cNvPr>
              <p:cNvSpPr txBox="1"/>
              <p:nvPr/>
            </p:nvSpPr>
            <p:spPr>
              <a:xfrm>
                <a:off x="6628127" y="4329118"/>
                <a:ext cx="1127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Tension </a:t>
                </a:r>
                <a:r>
                  <a:rPr lang="en-US" i="1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</a:t>
                </a:r>
                <a:r>
                  <a:rPr lang="en-US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 </a:t>
                </a:r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  <p:sp>
            <p:nvSpPr>
              <p:cNvPr id="11" name="Triangle 45">
                <a:extLst>
                  <a:ext uri="{FF2B5EF4-FFF2-40B4-BE49-F238E27FC236}">
                    <a16:creationId xmlns:a16="http://schemas.microsoft.com/office/drawing/2014/main" id="{82E164CD-03C5-8E37-535D-B26B9674DD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3852" y="1926782"/>
                <a:ext cx="73152" cy="73152"/>
              </a:xfrm>
              <a:prstGeom prst="triangle">
                <a:avLst/>
              </a:prstGeom>
              <a:noFill/>
              <a:ln w="19050">
                <a:solidFill>
                  <a:srgbClr val="115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C0E6C2F-6D08-E92A-5750-52FE1F25C2B1}"/>
                  </a:ext>
                </a:extLst>
              </p:cNvPr>
              <p:cNvSpPr/>
              <p:nvPr/>
            </p:nvSpPr>
            <p:spPr>
              <a:xfrm>
                <a:off x="7065132" y="3377630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DF0205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B46A67-D35A-DD13-7557-2FC18F4EDB56}"/>
                  </a:ext>
                </a:extLst>
              </p:cNvPr>
              <p:cNvSpPr txBox="1"/>
              <p:nvPr/>
            </p:nvSpPr>
            <p:spPr>
              <a:xfrm>
                <a:off x="6138329" y="1169725"/>
                <a:ext cx="81304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Bonding</a:t>
                </a:r>
              </a:p>
            </p:txBody>
          </p:sp>
          <p:pic>
            <p:nvPicPr>
              <p:cNvPr id="17" name="Picture 16" descr="A blue and yellow circles&#10;&#10;Description automatically generated">
                <a:extLst>
                  <a:ext uri="{FF2B5EF4-FFF2-40B4-BE49-F238E27FC236}">
                    <a16:creationId xmlns:a16="http://schemas.microsoft.com/office/drawing/2014/main" id="{4296AA45-7B86-6169-F73E-B4A806EE70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191954" y="2895698"/>
                <a:ext cx="1055405" cy="1051560"/>
              </a:xfrm>
              <a:prstGeom prst="rect">
                <a:avLst/>
              </a:prstGeom>
            </p:spPr>
          </p:pic>
          <p:pic>
            <p:nvPicPr>
              <p:cNvPr id="20" name="Picture 19" descr="A blue and yellow logo&#10;&#10;Description automatically generated">
                <a:extLst>
                  <a:ext uri="{FF2B5EF4-FFF2-40B4-BE49-F238E27FC236}">
                    <a16:creationId xmlns:a16="http://schemas.microsoft.com/office/drawing/2014/main" id="{80FD8E02-F988-4246-E779-A93DB88130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00606" y="1438235"/>
                <a:ext cx="1055393" cy="105156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7634D61-79A4-8131-BC29-69E68B16AF08}"/>
                  </a:ext>
                </a:extLst>
              </p:cNvPr>
              <p:cNvSpPr txBox="1"/>
              <p:nvPr/>
            </p:nvSpPr>
            <p:spPr>
              <a:xfrm>
                <a:off x="6475957" y="794483"/>
                <a:ext cx="1345240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900" dirty="0">
                    <a:latin typeface="Arial Nova Cond" panose="020B0506020202020204" pitchFamily="34" charset="0"/>
                  </a:rPr>
                  <a:t>2D coupling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D8A6D8A-33C1-C0A9-396E-8F89EDFB7E7F}"/>
                    </a:ext>
                  </a:extLst>
                </p:cNvPr>
                <p:cNvSpPr txBox="1"/>
                <p:nvPr/>
              </p:nvSpPr>
              <p:spPr>
                <a:xfrm rot="16200000">
                  <a:off x="7007640" y="4158149"/>
                  <a:ext cx="27955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latin typeface="Arial Nova Cond" panose="020B0506020202020204" pitchFamily="34" charset="0"/>
                      <a:ea typeface="CMU Serif Roman" panose="02000603000000000000" pitchFamily="2" charset="0"/>
                      <a:cs typeface="CMU Serif Roman" panose="02000603000000000000" pitchFamily="2" charset="0"/>
                    </a:rPr>
                    <a:t>Normalized frequency</a:t>
                  </a:r>
                  <a:r>
                    <a:rPr lang="en-US" dirty="0">
                      <a:latin typeface="Arial Nova Cond" panose="020B0506020202020204" pitchFamily="34" charset="0"/>
                      <a:ea typeface="Latin Modern Math" panose="02000503000000000000" pitchFamily="2" charset="77"/>
                      <a:cs typeface="CMU Serif Roman" panose="02000603000000000000" pitchFamily="2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pc="-150">
                          <a:latin typeface="Cambria Math" panose="02040503050406030204" pitchFamily="18" charset="0"/>
                          <a:ea typeface="Latin Modern Math" panose="02000503000000000000" pitchFamily="2" charset="77"/>
                        </a:rPr>
                        <m:t>𝜔</m:t>
                      </m:r>
                      <m:r>
                        <a:rPr lang="en-US" b="0" i="1" spc="-150" smtClean="0">
                          <a:latin typeface="Cambria Math" panose="02040503050406030204" pitchFamily="18" charset="0"/>
                          <a:ea typeface="Latin Modern Math" panose="02000503000000000000" pitchFamily="2" charset="77"/>
                        </a:rPr>
                        <m:t>/</m:t>
                      </m:r>
                      <m:sSub>
                        <m:sSubPr>
                          <m:ctrlPr>
                            <a:rPr lang="en-US" b="0" i="1" spc="300" smtClean="0">
                              <a:latin typeface="Cambria Math" panose="02040503050406030204" pitchFamily="18" charset="0"/>
                              <a:ea typeface="Latin Modern Math" panose="02000503000000000000" pitchFamily="2" charset="77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b="0" i="1" spc="300" smtClean="0">
                              <a:latin typeface="Arial Nova Cond" panose="020B0506020202020204" pitchFamily="34" charset="0"/>
                              <a:ea typeface="Latin Modern Math" panose="02000503000000000000" pitchFamily="2" charset="77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spc="300" baseline="-25000" smtClean="0">
                              <a:latin typeface="Arial Nova Cond" panose="020B0506020202020204" pitchFamily="34" charset="0"/>
                              <a:ea typeface="Latin Modern Math" panose="02000503000000000000" pitchFamily="2" charset="77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i="1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D8A6D8A-33C1-C0A9-396E-8F89EDFB7E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007640" y="4158149"/>
                  <a:ext cx="2795509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8333" r="-28333" b="-17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44E75D4-7700-707E-5099-4ED7687C832A}"/>
                  </a:ext>
                </a:extLst>
              </p:cNvPr>
              <p:cNvSpPr txBox="1"/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44E75D4-7700-707E-5099-4ED7687C8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D40E7BF2-0DD2-EDDF-9C3E-2A12DEB6A47F}"/>
              </a:ext>
            </a:extLst>
          </p:cNvPr>
          <p:cNvSpPr txBox="1"/>
          <p:nvPr/>
        </p:nvSpPr>
        <p:spPr>
          <a:xfrm>
            <a:off x="2792821" y="3503195"/>
            <a:ext cx="32335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Non-dimensional form </a:t>
            </a:r>
          </a:p>
        </p:txBody>
      </p:sp>
    </p:spTree>
    <p:extLst>
      <p:ext uri="{BB962C8B-B14F-4D97-AF65-F5344CB8AC3E}">
        <p14:creationId xmlns:p14="http://schemas.microsoft.com/office/powerpoint/2010/main" val="3697791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/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D13A7070-AEE4-6BCE-32B8-A63C009B7C6C}"/>
              </a:ext>
            </a:extLst>
          </p:cNvPr>
          <p:cNvSpPr txBox="1"/>
          <p:nvPr/>
        </p:nvSpPr>
        <p:spPr>
          <a:xfrm>
            <a:off x="1938799" y="1370042"/>
            <a:ext cx="27817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/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                       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Γ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</m:oMath>
                    <m:oMath xmlns:m="http://schemas.openxmlformats.org/officeDocument/2006/math">
                      <m:r>
                        <a:rPr lang="en-US" sz="18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44D9B2CA-3126-DD64-9FDF-F78B167BEB7A}"/>
              </a:ext>
            </a:extLst>
          </p:cNvPr>
          <p:cNvSpPr txBox="1"/>
          <p:nvPr/>
        </p:nvSpPr>
        <p:spPr>
          <a:xfrm>
            <a:off x="922584" y="2709829"/>
            <a:ext cx="52923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Study in General Form PDE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/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4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𝑇𝑢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𝑇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5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75ADA28F-544D-9C58-7C63-B81FDF754549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CC70BA-3353-7819-0DD3-EA439B07B425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COMSOL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318969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COMSOL implementation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/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D13A7070-AEE4-6BCE-32B8-A63C009B7C6C}"/>
              </a:ext>
            </a:extLst>
          </p:cNvPr>
          <p:cNvSpPr txBox="1"/>
          <p:nvPr/>
        </p:nvSpPr>
        <p:spPr>
          <a:xfrm>
            <a:off x="1938799" y="1370042"/>
            <a:ext cx="27817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/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                       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Γ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</m:oMath>
                    <m:oMath xmlns:m="http://schemas.openxmlformats.org/officeDocument/2006/math">
                      <m:r>
                        <a:rPr lang="en-US" sz="18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44D9B2CA-3126-DD64-9FDF-F78B167BEB7A}"/>
              </a:ext>
            </a:extLst>
          </p:cNvPr>
          <p:cNvSpPr txBox="1"/>
          <p:nvPr/>
        </p:nvSpPr>
        <p:spPr>
          <a:xfrm>
            <a:off x="922584" y="2709829"/>
            <a:ext cx="52923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Study in General Form PDE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/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4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𝑇𝑢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𝑇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5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C7624F-FF17-2514-DA19-F8E0B2458F10}"/>
                  </a:ext>
                </a:extLst>
              </p:cNvPr>
              <p:cNvSpPr txBox="1"/>
              <p:nvPr/>
            </p:nvSpPr>
            <p:spPr>
              <a:xfrm>
                <a:off x="6363126" y="2118140"/>
                <a:ext cx="6195316" cy="582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end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𝑦𝑦</m:t>
                              </m:r>
                            </m:sub>
                          </m:sSub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C7624F-FF17-2514-DA19-F8E0B2458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126" y="2118140"/>
                <a:ext cx="6195316" cy="5821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CF26E4D-EB19-8DDB-0F33-C4F3E8FDF8D0}"/>
                  </a:ext>
                </a:extLst>
              </p:cNvPr>
              <p:cNvSpPr txBox="1"/>
              <p:nvPr/>
            </p:nvSpPr>
            <p:spPr>
              <a:xfrm>
                <a:off x="5360539" y="2723642"/>
                <a:ext cx="62415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CF26E4D-EB19-8DDB-0F33-C4F3E8FDF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539" y="2723642"/>
                <a:ext cx="6241550" cy="369332"/>
              </a:xfrm>
              <a:prstGeom prst="rect">
                <a:avLst/>
              </a:prstGeom>
              <a:blipFill>
                <a:blip r:embed="rId6"/>
                <a:stretch>
                  <a:fillRect t="-118333" b="-1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2E37E4B-C916-706D-F124-508978BAD113}"/>
                  </a:ext>
                </a:extLst>
              </p:cNvPr>
              <p:cNvSpPr txBox="1"/>
              <p:nvPr/>
            </p:nvSpPr>
            <p:spPr>
              <a:xfrm>
                <a:off x="7600305" y="2711566"/>
                <a:ext cx="6241550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II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2E37E4B-C916-706D-F124-508978BAD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305" y="2711566"/>
                <a:ext cx="6241550" cy="391261"/>
              </a:xfrm>
              <a:prstGeom prst="rect">
                <a:avLst/>
              </a:prstGeom>
              <a:blipFill>
                <a:blip r:embed="rId7"/>
                <a:stretch>
                  <a:fillRect t="-112500" b="-17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887B705-8D48-7CFB-349E-946E15FF2F86}"/>
                  </a:ext>
                </a:extLst>
              </p:cNvPr>
              <p:cNvSpPr txBox="1"/>
              <p:nvPr/>
            </p:nvSpPr>
            <p:spPr>
              <a:xfrm>
                <a:off x="5039472" y="3216085"/>
                <a:ext cx="68836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4=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887B705-8D48-7CFB-349E-946E15FF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472" y="3216085"/>
                <a:ext cx="6883684" cy="369332"/>
              </a:xfrm>
              <a:prstGeom prst="rect">
                <a:avLst/>
              </a:prstGeom>
              <a:blipFill>
                <a:blip r:embed="rId8"/>
                <a:stretch>
                  <a:fillRect t="-118333" b="-1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9ECB208-2D25-51CC-5D46-7C6E06A860CB}"/>
                  </a:ext>
                </a:extLst>
              </p:cNvPr>
              <p:cNvSpPr txBox="1"/>
              <p:nvPr/>
            </p:nvSpPr>
            <p:spPr>
              <a:xfrm>
                <a:off x="7279238" y="3143328"/>
                <a:ext cx="6883684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5=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9ECB208-2D25-51CC-5D46-7C6E06A86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9238" y="3143328"/>
                <a:ext cx="6883684" cy="391261"/>
              </a:xfrm>
              <a:prstGeom prst="rect">
                <a:avLst/>
              </a:prstGeom>
              <a:blipFill>
                <a:blip r:embed="rId9"/>
                <a:stretch>
                  <a:fillRect t="-112500" b="-17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Box 68">
            <a:extLst>
              <a:ext uri="{FF2B5EF4-FFF2-40B4-BE49-F238E27FC236}">
                <a16:creationId xmlns:a16="http://schemas.microsoft.com/office/drawing/2014/main" id="{003E2695-704D-CC26-A724-14853BC05F80}"/>
              </a:ext>
            </a:extLst>
          </p:cNvPr>
          <p:cNvSpPr txBox="1"/>
          <p:nvPr/>
        </p:nvSpPr>
        <p:spPr>
          <a:xfrm>
            <a:off x="7677928" y="1707267"/>
            <a:ext cx="37255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We get 5 sets of equations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6058C6C0-77E5-D5CA-570A-066B55D3C5C1}"/>
              </a:ext>
            </a:extLst>
          </p:cNvPr>
          <p:cNvCxnSpPr>
            <a:cxnSpLocks/>
          </p:cNvCxnSpPr>
          <p:nvPr/>
        </p:nvCxnSpPr>
        <p:spPr>
          <a:xfrm flipV="1">
            <a:off x="6025051" y="1963762"/>
            <a:ext cx="822960" cy="3566160"/>
          </a:xfrm>
          <a:prstGeom prst="bentConnector3">
            <a:avLst>
              <a:gd name="adj1" fmla="val 50000"/>
            </a:avLst>
          </a:prstGeom>
          <a:ln w="34925">
            <a:solidFill>
              <a:schemeClr val="bg1">
                <a:lumMod val="50000"/>
              </a:schemeClr>
            </a:solidFill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6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/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6" y="1827659"/>
                <a:ext cx="6146800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D13A7070-AEE4-6BCE-32B8-A63C009B7C6C}"/>
              </a:ext>
            </a:extLst>
          </p:cNvPr>
          <p:cNvSpPr txBox="1"/>
          <p:nvPr/>
        </p:nvSpPr>
        <p:spPr>
          <a:xfrm>
            <a:off x="1938799" y="1370042"/>
            <a:ext cx="27817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/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                       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Γ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𝑓</m:t>
                      </m:r>
                    </m:oMath>
                    <m:oMath xmlns:m="http://schemas.openxmlformats.org/officeDocument/2006/math">
                      <m:r>
                        <a:rPr lang="en-US" sz="18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𝐮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3,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4,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63BB8F-055A-D394-9B29-C1A4D210E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1308" y="3199647"/>
                <a:ext cx="6097712" cy="17313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44D9B2CA-3126-DD64-9FDF-F78B167BEB7A}"/>
              </a:ext>
            </a:extLst>
          </p:cNvPr>
          <p:cNvSpPr txBox="1"/>
          <p:nvPr/>
        </p:nvSpPr>
        <p:spPr>
          <a:xfrm>
            <a:off x="922584" y="2709829"/>
            <a:ext cx="52923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Study in General Form PDE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/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4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𝑇𝑢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𝑇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𝑓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</a:rPr>
                                            <m:t>5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18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1AFE519-5903-ADAF-AFFC-501E90C35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28" y="4890571"/>
                <a:ext cx="6549774" cy="13308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C7624F-FF17-2514-DA19-F8E0B2458F10}"/>
                  </a:ext>
                </a:extLst>
              </p:cNvPr>
              <p:cNvSpPr txBox="1"/>
              <p:nvPr/>
            </p:nvSpPr>
            <p:spPr>
              <a:xfrm>
                <a:off x="6363126" y="2118140"/>
                <a:ext cx="6195316" cy="582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end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𝑦𝑦</m:t>
                              </m:r>
                            </m:sub>
                          </m:sSub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C7624F-FF17-2514-DA19-F8E0B2458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126" y="2118140"/>
                <a:ext cx="6195316" cy="5821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CF26E4D-EB19-8DDB-0F33-C4F3E8FDF8D0}"/>
                  </a:ext>
                </a:extLst>
              </p:cNvPr>
              <p:cNvSpPr txBox="1"/>
              <p:nvPr/>
            </p:nvSpPr>
            <p:spPr>
              <a:xfrm>
                <a:off x="5360539" y="2723642"/>
                <a:ext cx="62415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CF26E4D-EB19-8DDB-0F33-C4F3E8FDF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539" y="2723642"/>
                <a:ext cx="6241550" cy="369332"/>
              </a:xfrm>
              <a:prstGeom prst="rect">
                <a:avLst/>
              </a:prstGeom>
              <a:blipFill>
                <a:blip r:embed="rId6"/>
                <a:stretch>
                  <a:fillRect t="-118333" b="-1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2E37E4B-C916-706D-F124-508978BAD113}"/>
                  </a:ext>
                </a:extLst>
              </p:cNvPr>
              <p:cNvSpPr txBox="1"/>
              <p:nvPr/>
            </p:nvSpPr>
            <p:spPr>
              <a:xfrm>
                <a:off x="7600305" y="2711566"/>
                <a:ext cx="6241550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II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2E37E4B-C916-706D-F124-508978BAD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305" y="2711566"/>
                <a:ext cx="6241550" cy="391261"/>
              </a:xfrm>
              <a:prstGeom prst="rect">
                <a:avLst/>
              </a:prstGeom>
              <a:blipFill>
                <a:blip r:embed="rId7"/>
                <a:stretch>
                  <a:fillRect t="-112500" b="-17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887B705-8D48-7CFB-349E-946E15FF2F86}"/>
                  </a:ext>
                </a:extLst>
              </p:cNvPr>
              <p:cNvSpPr txBox="1"/>
              <p:nvPr/>
            </p:nvSpPr>
            <p:spPr>
              <a:xfrm>
                <a:off x="5039472" y="3216085"/>
                <a:ext cx="68836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4=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887B705-8D48-7CFB-349E-946E15FF2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472" y="3216085"/>
                <a:ext cx="6883684" cy="369332"/>
              </a:xfrm>
              <a:prstGeom prst="rect">
                <a:avLst/>
              </a:prstGeom>
              <a:blipFill>
                <a:blip r:embed="rId8"/>
                <a:stretch>
                  <a:fillRect t="-118333" b="-1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9ECB208-2D25-51CC-5D46-7C6E06A860CB}"/>
                  </a:ext>
                </a:extLst>
              </p:cNvPr>
              <p:cNvSpPr txBox="1"/>
              <p:nvPr/>
            </p:nvSpPr>
            <p:spPr>
              <a:xfrm>
                <a:off x="7279238" y="3143328"/>
                <a:ext cx="6883684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5=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9ECB208-2D25-51CC-5D46-7C6E06A86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9238" y="3143328"/>
                <a:ext cx="6883684" cy="391261"/>
              </a:xfrm>
              <a:prstGeom prst="rect">
                <a:avLst/>
              </a:prstGeom>
              <a:blipFill>
                <a:blip r:embed="rId9"/>
                <a:stretch>
                  <a:fillRect t="-112500" b="-17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5869E19-FF6D-9144-2AE6-8FB904EF5619}"/>
                  </a:ext>
                </a:extLst>
              </p:cNvPr>
              <p:cNvSpPr txBox="1"/>
              <p:nvPr/>
            </p:nvSpPr>
            <p:spPr>
              <a:xfrm>
                <a:off x="5863974" y="4765257"/>
                <a:ext cx="7042934" cy="720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1,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5869E19-FF6D-9144-2AE6-8FB904EF5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974" y="4765257"/>
                <a:ext cx="7042934" cy="7203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5C5BE4C-00BC-E5C1-4A70-E53822085A57}"/>
                  </a:ext>
                </a:extLst>
              </p:cNvPr>
              <p:cNvSpPr txBox="1"/>
              <p:nvPr/>
            </p:nvSpPr>
            <p:spPr>
              <a:xfrm>
                <a:off x="5494107" y="5597361"/>
                <a:ext cx="70429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              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5C5BE4C-00BC-E5C1-4A70-E53822085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107" y="5597361"/>
                <a:ext cx="7042934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77027EAD-BA8D-9F1E-D824-59E8E60AA450}"/>
              </a:ext>
            </a:extLst>
          </p:cNvPr>
          <p:cNvSpPr txBox="1"/>
          <p:nvPr/>
        </p:nvSpPr>
        <p:spPr>
          <a:xfrm>
            <a:off x="7997453" y="4291706"/>
            <a:ext cx="26900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Which simplifies to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03E2695-704D-CC26-A724-14853BC05F80}"/>
              </a:ext>
            </a:extLst>
          </p:cNvPr>
          <p:cNvSpPr txBox="1"/>
          <p:nvPr/>
        </p:nvSpPr>
        <p:spPr>
          <a:xfrm>
            <a:off x="7677928" y="1707267"/>
            <a:ext cx="37255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We get 5 sets of equations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6058C6C0-77E5-D5CA-570A-066B55D3C5C1}"/>
              </a:ext>
            </a:extLst>
          </p:cNvPr>
          <p:cNvCxnSpPr>
            <a:cxnSpLocks/>
          </p:cNvCxnSpPr>
          <p:nvPr/>
        </p:nvCxnSpPr>
        <p:spPr>
          <a:xfrm flipV="1">
            <a:off x="6025051" y="1963762"/>
            <a:ext cx="822960" cy="3566160"/>
          </a:xfrm>
          <a:prstGeom prst="bentConnector3">
            <a:avLst>
              <a:gd name="adj1" fmla="val 50000"/>
            </a:avLst>
          </a:prstGeom>
          <a:ln w="34925">
            <a:solidFill>
              <a:schemeClr val="bg1">
                <a:lumMod val="50000"/>
              </a:schemeClr>
            </a:solidFill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BBFC7AE-B29A-AA50-4494-EC43A97E28D3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B707FD-17EC-52A6-265B-9D3D44F13E2F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COMSOL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2568209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calculation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741764" y="1883668"/>
            <a:ext cx="24688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Bloch periodicity: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4F250E4-22AB-B24A-7709-F3FDD63E506F}"/>
              </a:ext>
            </a:extLst>
          </p:cNvPr>
          <p:cNvGrpSpPr>
            <a:grpSpLocks noChangeAspect="1"/>
          </p:cNvGrpSpPr>
          <p:nvPr/>
        </p:nvGrpSpPr>
        <p:grpSpPr>
          <a:xfrm>
            <a:off x="1406177" y="3636549"/>
            <a:ext cx="3030720" cy="2011680"/>
            <a:chOff x="1626182" y="4361256"/>
            <a:chExt cx="2960856" cy="1965307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2F9189F-5FF5-8ACE-3A45-9BC9CBAAF043}"/>
                </a:ext>
              </a:extLst>
            </p:cNvPr>
            <p:cNvGrpSpPr/>
            <p:nvPr/>
          </p:nvGrpSpPr>
          <p:grpSpPr>
            <a:xfrm>
              <a:off x="1626182" y="4361256"/>
              <a:ext cx="2960856" cy="1965307"/>
              <a:chOff x="1707249" y="809174"/>
              <a:chExt cx="2960856" cy="1965307"/>
            </a:xfrm>
          </p:grpSpPr>
          <p:pic>
            <p:nvPicPr>
              <p:cNvPr id="58" name="Picture 57" descr="A grey octagon with black border&#10;&#10;Description automatically generated">
                <a:extLst>
                  <a:ext uri="{FF2B5EF4-FFF2-40B4-BE49-F238E27FC236}">
                    <a16:creationId xmlns:a16="http://schemas.microsoft.com/office/drawing/2014/main" id="{B44A43B7-37B0-899E-4D42-C9D236BAD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07249" y="809174"/>
                <a:ext cx="2960856" cy="1965307"/>
              </a:xfrm>
              <a:prstGeom prst="rect">
                <a:avLst/>
              </a:prstGeom>
            </p:spPr>
          </p:pic>
          <p:sp>
            <p:nvSpPr>
              <p:cNvPr id="59" name="Octagon 58">
                <a:extLst>
                  <a:ext uri="{FF2B5EF4-FFF2-40B4-BE49-F238E27FC236}">
                    <a16:creationId xmlns:a16="http://schemas.microsoft.com/office/drawing/2014/main" id="{8DE2A9C0-B20F-779C-4B9C-4784FFC58FBE}"/>
                  </a:ext>
                </a:extLst>
              </p:cNvPr>
              <p:cNvSpPr/>
              <p:nvPr/>
            </p:nvSpPr>
            <p:spPr>
              <a:xfrm>
                <a:off x="2252168" y="861349"/>
                <a:ext cx="1872791" cy="1864393"/>
              </a:xfrm>
              <a:prstGeom prst="octagon">
                <a:avLst>
                  <a:gd name="adj" fmla="val 23004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3C9AAB0-9C95-A35B-E5B3-E86E3D04133F}"/>
                </a:ext>
              </a:extLst>
            </p:cNvPr>
            <p:cNvCxnSpPr/>
            <p:nvPr/>
          </p:nvCxnSpPr>
          <p:spPr>
            <a:xfrm>
              <a:off x="2179577" y="4848060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5C5FC1-6C57-C293-0AEA-4F917E91B2A8}"/>
                </a:ext>
              </a:extLst>
            </p:cNvPr>
            <p:cNvCxnSpPr/>
            <p:nvPr/>
          </p:nvCxnSpPr>
          <p:spPr>
            <a:xfrm>
              <a:off x="4038812" y="4845703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AB783E8-B2CC-9488-976D-D7A9F136A237}"/>
                </a:ext>
              </a:extLst>
            </p:cNvPr>
            <p:cNvCxnSpPr/>
            <p:nvPr/>
          </p:nvCxnSpPr>
          <p:spPr>
            <a:xfrm>
              <a:off x="2154177" y="4906589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96BEAE0-3560-AFB2-54FA-D0603A0E3F3C}"/>
                </a:ext>
              </a:extLst>
            </p:cNvPr>
            <p:cNvCxnSpPr/>
            <p:nvPr/>
          </p:nvCxnSpPr>
          <p:spPr>
            <a:xfrm>
              <a:off x="4057862" y="4896697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DFF0F5D-506D-1CDF-21DB-38997E279E50}"/>
              </a:ext>
            </a:extLst>
          </p:cNvPr>
          <p:cNvSpPr txBox="1"/>
          <p:nvPr/>
        </p:nvSpPr>
        <p:spPr>
          <a:xfrm>
            <a:off x="2421626" y="3226165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1D lattice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/>
              <p:nvPr/>
            </p:nvSpPr>
            <p:spPr>
              <a:xfrm>
                <a:off x="1015937" y="2367675"/>
                <a:ext cx="3921824" cy="515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37" y="2367675"/>
                <a:ext cx="3921824" cy="5157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2E6124A-B4EB-0B45-6C1B-E11D7CAAAB16}"/>
              </a:ext>
            </a:extLst>
          </p:cNvPr>
          <p:cNvCxnSpPr>
            <a:cxnSpLocks/>
          </p:cNvCxnSpPr>
          <p:nvPr/>
        </p:nvCxnSpPr>
        <p:spPr>
          <a:xfrm>
            <a:off x="5450536" y="1135782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550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calculation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741764" y="1883668"/>
            <a:ext cx="24688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Bloch periodicity: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2BBC77A-3B72-5FD5-E561-7E76D631EA5A}"/>
              </a:ext>
            </a:extLst>
          </p:cNvPr>
          <p:cNvGrpSpPr>
            <a:grpSpLocks noChangeAspect="1"/>
          </p:cNvGrpSpPr>
          <p:nvPr/>
        </p:nvGrpSpPr>
        <p:grpSpPr>
          <a:xfrm>
            <a:off x="9358817" y="3679955"/>
            <a:ext cx="2312770" cy="2324500"/>
            <a:chOff x="7390804" y="3914999"/>
            <a:chExt cx="2608181" cy="262140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C2A052-E9F2-DB3E-59FC-06D30A5EF53A}"/>
                </a:ext>
              </a:extLst>
            </p:cNvPr>
            <p:cNvGrpSpPr/>
            <p:nvPr/>
          </p:nvGrpSpPr>
          <p:grpSpPr>
            <a:xfrm>
              <a:off x="7390804" y="4287838"/>
              <a:ext cx="2285630" cy="2248568"/>
              <a:chOff x="7390804" y="4287838"/>
              <a:chExt cx="2285630" cy="2248568"/>
            </a:xfrm>
          </p:grpSpPr>
          <p:sp>
            <p:nvSpPr>
              <p:cNvPr id="29" name="Right Triangle 28">
                <a:extLst>
                  <a:ext uri="{FF2B5EF4-FFF2-40B4-BE49-F238E27FC236}">
                    <a16:creationId xmlns:a16="http://schemas.microsoft.com/office/drawing/2014/main" id="{24E5F73A-AE78-B68E-60E1-C85F15118C29}"/>
                  </a:ext>
                </a:extLst>
              </p:cNvPr>
              <p:cNvSpPr/>
              <p:nvPr/>
            </p:nvSpPr>
            <p:spPr>
              <a:xfrm rot="16200000">
                <a:off x="8396471" y="4532632"/>
                <a:ext cx="1005840" cy="1005840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831D272-FFCD-AACF-A2DF-20D29D91590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90804" y="4412605"/>
                <a:ext cx="2285630" cy="2123801"/>
                <a:chOff x="6944757" y="2710049"/>
                <a:chExt cx="3249324" cy="3019257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F57A958E-417A-BFDD-AE1A-4CA932376C30}"/>
                    </a:ext>
                  </a:extLst>
                </p:cNvPr>
                <p:cNvSpPr/>
                <p:nvPr/>
              </p:nvSpPr>
              <p:spPr>
                <a:xfrm>
                  <a:off x="6944757" y="2869442"/>
                  <a:ext cx="2859867" cy="2859864"/>
                </a:xfrm>
                <a:prstGeom prst="rect">
                  <a:avLst/>
                </a:prstGeom>
                <a:solidFill>
                  <a:schemeClr val="bg1">
                    <a:alpha val="38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5524B5BD-C597-6C01-67D8-072F8845BB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495646" y="4416602"/>
                  <a:ext cx="269275" cy="259988"/>
                </a:xfrm>
                <a:prstGeom prst="rect">
                  <a:avLst/>
                </a:prstGeom>
              </p:spPr>
            </p:pic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ED16C798-A339-E2EE-9716-CFCF82CB13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869096" y="2710049"/>
                  <a:ext cx="324985" cy="259988"/>
                </a:xfrm>
                <a:prstGeom prst="rect">
                  <a:avLst/>
                </a:prstGeom>
              </p:spPr>
            </p:pic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C5A1E2B3-9000-1737-7057-1D70A15976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063947" y="4171320"/>
                  <a:ext cx="213561" cy="259988"/>
                </a:xfrm>
                <a:prstGeom prst="rect">
                  <a:avLst/>
                </a:prstGeom>
              </p:spPr>
            </p:pic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1F244AD3-F0D3-8061-82CA-C33E86FF23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9166" y="4287838"/>
                <a:ext cx="0" cy="1254867"/>
              </a:xfrm>
              <a:prstGeom prst="straightConnector1">
                <a:avLst/>
              </a:prstGeom>
              <a:ln w="44450">
                <a:solidFill>
                  <a:schemeClr val="accent5"/>
                </a:solidFill>
                <a:prstDash val="sysDot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E9377211-6B27-6704-81E5-1B0B3B396FD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9013582" y="4912256"/>
                <a:ext cx="0" cy="1254867"/>
              </a:xfrm>
              <a:prstGeom prst="straightConnector1">
                <a:avLst/>
              </a:prstGeom>
              <a:ln w="44450">
                <a:solidFill>
                  <a:schemeClr val="accent2"/>
                </a:solidFill>
                <a:prstDash val="sysDot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D6537B2-EDA5-8B30-6C30-C91AAB197B8F}"/>
                    </a:ext>
                  </a:extLst>
                </p:cNvPr>
                <p:cNvSpPr txBox="1"/>
                <p:nvPr/>
              </p:nvSpPr>
              <p:spPr>
                <a:xfrm>
                  <a:off x="9653777" y="5398156"/>
                  <a:ext cx="345208" cy="3123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accent2"/>
                    </a:solidFill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D6537B2-EDA5-8B30-6C30-C91AAB197B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53777" y="5398156"/>
                  <a:ext cx="345208" cy="312380"/>
                </a:xfrm>
                <a:prstGeom prst="rect">
                  <a:avLst/>
                </a:prstGeom>
                <a:blipFill>
                  <a:blip r:embed="rId5"/>
                  <a:stretch>
                    <a:fillRect l="-17647" r="-1961" b="-1521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003EFFF-EBBD-82A7-B40C-BADFAABE5057}"/>
                    </a:ext>
                  </a:extLst>
                </p:cNvPr>
                <p:cNvSpPr txBox="1"/>
                <p:nvPr/>
              </p:nvSpPr>
              <p:spPr>
                <a:xfrm>
                  <a:off x="8264630" y="3914999"/>
                  <a:ext cx="348824" cy="3410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accent5"/>
                    </a:solidFill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003EFFF-EBBD-82A7-B40C-BADFAABE50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4630" y="3914999"/>
                  <a:ext cx="348824" cy="341087"/>
                </a:xfrm>
                <a:prstGeom prst="rect">
                  <a:avLst/>
                </a:prstGeom>
                <a:blipFill>
                  <a:blip r:embed="rId6"/>
                  <a:stretch>
                    <a:fillRect l="-17647" r="-9804" b="-224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4F250E4-22AB-B24A-7709-F3FDD63E506F}"/>
              </a:ext>
            </a:extLst>
          </p:cNvPr>
          <p:cNvGrpSpPr>
            <a:grpSpLocks noChangeAspect="1"/>
          </p:cNvGrpSpPr>
          <p:nvPr/>
        </p:nvGrpSpPr>
        <p:grpSpPr>
          <a:xfrm>
            <a:off x="1406177" y="3636549"/>
            <a:ext cx="3030720" cy="2011680"/>
            <a:chOff x="1626182" y="4361256"/>
            <a:chExt cx="2960856" cy="1965307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2F9189F-5FF5-8ACE-3A45-9BC9CBAAF043}"/>
                </a:ext>
              </a:extLst>
            </p:cNvPr>
            <p:cNvGrpSpPr/>
            <p:nvPr/>
          </p:nvGrpSpPr>
          <p:grpSpPr>
            <a:xfrm>
              <a:off x="1626182" y="4361256"/>
              <a:ext cx="2960856" cy="1965307"/>
              <a:chOff x="1707249" y="809174"/>
              <a:chExt cx="2960856" cy="1965307"/>
            </a:xfrm>
          </p:grpSpPr>
          <p:pic>
            <p:nvPicPr>
              <p:cNvPr id="58" name="Picture 57" descr="A grey octagon with black border&#10;&#10;Description automatically generated">
                <a:extLst>
                  <a:ext uri="{FF2B5EF4-FFF2-40B4-BE49-F238E27FC236}">
                    <a16:creationId xmlns:a16="http://schemas.microsoft.com/office/drawing/2014/main" id="{B44A43B7-37B0-899E-4D42-C9D236BAD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7249" y="809174"/>
                <a:ext cx="2960856" cy="1965307"/>
              </a:xfrm>
              <a:prstGeom prst="rect">
                <a:avLst/>
              </a:prstGeom>
            </p:spPr>
          </p:pic>
          <p:sp>
            <p:nvSpPr>
              <p:cNvPr id="59" name="Octagon 58">
                <a:extLst>
                  <a:ext uri="{FF2B5EF4-FFF2-40B4-BE49-F238E27FC236}">
                    <a16:creationId xmlns:a16="http://schemas.microsoft.com/office/drawing/2014/main" id="{8DE2A9C0-B20F-779C-4B9C-4784FFC58FBE}"/>
                  </a:ext>
                </a:extLst>
              </p:cNvPr>
              <p:cNvSpPr/>
              <p:nvPr/>
            </p:nvSpPr>
            <p:spPr>
              <a:xfrm>
                <a:off x="2252168" y="861349"/>
                <a:ext cx="1872791" cy="1864393"/>
              </a:xfrm>
              <a:prstGeom prst="octagon">
                <a:avLst>
                  <a:gd name="adj" fmla="val 23004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3C9AAB0-9C95-A35B-E5B3-E86E3D04133F}"/>
                </a:ext>
              </a:extLst>
            </p:cNvPr>
            <p:cNvCxnSpPr/>
            <p:nvPr/>
          </p:nvCxnSpPr>
          <p:spPr>
            <a:xfrm>
              <a:off x="2179577" y="4848060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5C5FC1-6C57-C293-0AEA-4F917E91B2A8}"/>
                </a:ext>
              </a:extLst>
            </p:cNvPr>
            <p:cNvCxnSpPr/>
            <p:nvPr/>
          </p:nvCxnSpPr>
          <p:spPr>
            <a:xfrm>
              <a:off x="4038812" y="4845703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AB783E8-B2CC-9488-976D-D7A9F136A237}"/>
                </a:ext>
              </a:extLst>
            </p:cNvPr>
            <p:cNvCxnSpPr/>
            <p:nvPr/>
          </p:nvCxnSpPr>
          <p:spPr>
            <a:xfrm>
              <a:off x="2154177" y="4906589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96BEAE0-3560-AFB2-54FA-D0603A0E3F3C}"/>
                </a:ext>
              </a:extLst>
            </p:cNvPr>
            <p:cNvCxnSpPr/>
            <p:nvPr/>
          </p:nvCxnSpPr>
          <p:spPr>
            <a:xfrm>
              <a:off x="4057862" y="4896697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2D0895E-2BA7-90A6-A18E-026C0E2E4029}"/>
              </a:ext>
            </a:extLst>
          </p:cNvPr>
          <p:cNvGrpSpPr/>
          <p:nvPr/>
        </p:nvGrpSpPr>
        <p:grpSpPr>
          <a:xfrm>
            <a:off x="5747914" y="4039148"/>
            <a:ext cx="2960856" cy="1965307"/>
            <a:chOff x="4240925" y="4361257"/>
            <a:chExt cx="2960856" cy="1965307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7497390-9EA3-A660-9525-F867D5765888}"/>
                </a:ext>
              </a:extLst>
            </p:cNvPr>
            <p:cNvGrpSpPr/>
            <p:nvPr/>
          </p:nvGrpSpPr>
          <p:grpSpPr>
            <a:xfrm>
              <a:off x="4240925" y="4361257"/>
              <a:ext cx="2960856" cy="1965307"/>
              <a:chOff x="1707249" y="809174"/>
              <a:chExt cx="2960856" cy="1965307"/>
            </a:xfrm>
          </p:grpSpPr>
          <p:pic>
            <p:nvPicPr>
              <p:cNvPr id="72" name="Picture 71" descr="A grey octagon with black border&#10;&#10;Description automatically generated">
                <a:extLst>
                  <a:ext uri="{FF2B5EF4-FFF2-40B4-BE49-F238E27FC236}">
                    <a16:creationId xmlns:a16="http://schemas.microsoft.com/office/drawing/2014/main" id="{1C34FE5B-7EA6-FBF9-0EBC-29579AA004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7249" y="809174"/>
                <a:ext cx="2960856" cy="1965307"/>
              </a:xfrm>
              <a:prstGeom prst="rect">
                <a:avLst/>
              </a:prstGeom>
            </p:spPr>
          </p:pic>
          <p:sp>
            <p:nvSpPr>
              <p:cNvPr id="73" name="Octagon 72">
                <a:extLst>
                  <a:ext uri="{FF2B5EF4-FFF2-40B4-BE49-F238E27FC236}">
                    <a16:creationId xmlns:a16="http://schemas.microsoft.com/office/drawing/2014/main" id="{5DF8F68E-878D-7DA0-44C2-EC93A7900A0E}"/>
                  </a:ext>
                </a:extLst>
              </p:cNvPr>
              <p:cNvSpPr/>
              <p:nvPr/>
            </p:nvSpPr>
            <p:spPr>
              <a:xfrm>
                <a:off x="2252168" y="861349"/>
                <a:ext cx="1872791" cy="1864393"/>
              </a:xfrm>
              <a:prstGeom prst="octagon">
                <a:avLst>
                  <a:gd name="adj" fmla="val 23004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1BF8245-7C99-F49F-5F45-B1D603C59A16}"/>
                </a:ext>
              </a:extLst>
            </p:cNvPr>
            <p:cNvCxnSpPr/>
            <p:nvPr/>
          </p:nvCxnSpPr>
          <p:spPr>
            <a:xfrm>
              <a:off x="4789875" y="4850417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3381AD9-9A24-3E10-B519-2A24DBA0923C}"/>
                </a:ext>
              </a:extLst>
            </p:cNvPr>
            <p:cNvCxnSpPr/>
            <p:nvPr/>
          </p:nvCxnSpPr>
          <p:spPr>
            <a:xfrm>
              <a:off x="6653343" y="4848060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FE94B47-2ACC-A1D7-3C0A-13C9DCF1077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1353" y="5773683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2EAC73B-9512-4705-113B-2548895325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1353" y="3917562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C80291A-0E74-B716-DD97-E7F24C6E4BDC}"/>
                </a:ext>
              </a:extLst>
            </p:cNvPr>
            <p:cNvCxnSpPr/>
            <p:nvPr/>
          </p:nvCxnSpPr>
          <p:spPr>
            <a:xfrm>
              <a:off x="4768708" y="4871103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1F2D107-2484-14A7-96FC-4BE7E5A04612}"/>
                </a:ext>
              </a:extLst>
            </p:cNvPr>
            <p:cNvCxnSpPr/>
            <p:nvPr/>
          </p:nvCxnSpPr>
          <p:spPr>
            <a:xfrm>
              <a:off x="6674513" y="4873826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3589DE9-9CD5-71F4-BD10-DF929C06E6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13175" y="5798605"/>
              <a:ext cx="0" cy="1005840"/>
            </a:xfrm>
            <a:prstGeom prst="line">
              <a:avLst/>
            </a:prstGeom>
            <a:ln w="88900">
              <a:solidFill>
                <a:schemeClr val="accent5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5C22961-46D9-9F3C-3626-4E4559D565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6113" y="3888296"/>
              <a:ext cx="0" cy="1005840"/>
            </a:xfrm>
            <a:prstGeom prst="line">
              <a:avLst/>
            </a:prstGeom>
            <a:ln w="88900">
              <a:solidFill>
                <a:schemeClr val="accent5"/>
              </a:solidFill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DFF0F5D-506D-1CDF-21DB-38997E279E50}"/>
              </a:ext>
            </a:extLst>
          </p:cNvPr>
          <p:cNvSpPr txBox="1"/>
          <p:nvPr/>
        </p:nvSpPr>
        <p:spPr>
          <a:xfrm>
            <a:off x="2421626" y="3226165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1D lattice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DF31AE2-AF2C-AA73-D382-BFB6A35801E3}"/>
              </a:ext>
            </a:extLst>
          </p:cNvPr>
          <p:cNvSpPr txBox="1"/>
          <p:nvPr/>
        </p:nvSpPr>
        <p:spPr>
          <a:xfrm>
            <a:off x="6352360" y="3650684"/>
            <a:ext cx="1900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2D square lattice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/>
              <p:nvPr/>
            </p:nvSpPr>
            <p:spPr>
              <a:xfrm>
                <a:off x="1015937" y="2367675"/>
                <a:ext cx="3921824" cy="515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37" y="2367675"/>
                <a:ext cx="3921824" cy="5157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TextBox 77">
            <a:extLst>
              <a:ext uri="{FF2B5EF4-FFF2-40B4-BE49-F238E27FC236}">
                <a16:creationId xmlns:a16="http://schemas.microsoft.com/office/drawing/2014/main" id="{938890B3-3B3D-9A30-6CDD-31ED6EB558E1}"/>
              </a:ext>
            </a:extLst>
          </p:cNvPr>
          <p:cNvSpPr txBox="1"/>
          <p:nvPr/>
        </p:nvSpPr>
        <p:spPr>
          <a:xfrm>
            <a:off x="9218182" y="3162441"/>
            <a:ext cx="238558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1</a:t>
            </a:r>
            <a:r>
              <a:rPr lang="en-US" sz="26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st</a:t>
            </a:r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Brillouin zone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C38B431-CA1F-0B3B-707F-9484C857FC63}"/>
              </a:ext>
            </a:extLst>
          </p:cNvPr>
          <p:cNvSpPr txBox="1"/>
          <p:nvPr/>
        </p:nvSpPr>
        <p:spPr>
          <a:xfrm>
            <a:off x="7464148" y="1367792"/>
            <a:ext cx="24688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Bloch periodicity: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9CDB049-1A86-FB5E-5787-00F2E9BF20D1}"/>
                  </a:ext>
                </a:extLst>
              </p:cNvPr>
              <p:cNvSpPr txBox="1"/>
              <p:nvPr/>
            </p:nvSpPr>
            <p:spPr>
              <a:xfrm>
                <a:off x="6738321" y="1851799"/>
                <a:ext cx="3921824" cy="528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9CDB049-1A86-FB5E-5787-00F2E9BF2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321" y="1851799"/>
                <a:ext cx="3921824" cy="52841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DC8A5C0-8CCB-1D88-7AD9-789D47F91709}"/>
                  </a:ext>
                </a:extLst>
              </p:cNvPr>
              <p:cNvSpPr txBox="1"/>
              <p:nvPr/>
            </p:nvSpPr>
            <p:spPr>
              <a:xfrm>
                <a:off x="6774711" y="2368875"/>
                <a:ext cx="3921824" cy="560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DC8A5C0-8CCB-1D88-7AD9-789D47F91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711" y="2368875"/>
                <a:ext cx="3921824" cy="56092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2E6124A-B4EB-0B45-6C1B-E11D7CAAAB16}"/>
              </a:ext>
            </a:extLst>
          </p:cNvPr>
          <p:cNvCxnSpPr>
            <a:cxnSpLocks/>
          </p:cNvCxnSpPr>
          <p:nvPr/>
        </p:nvCxnSpPr>
        <p:spPr>
          <a:xfrm>
            <a:off x="5450536" y="1135782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189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153F408-9DB8-0983-C8EB-F3B8CD9523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025"/>
          <a:stretch/>
        </p:blipFill>
        <p:spPr>
          <a:xfrm>
            <a:off x="3810756" y="2650744"/>
            <a:ext cx="7123800" cy="374904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calculation – 1D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976611" y="2298917"/>
            <a:ext cx="176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Bloch periodicity: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4F250E4-22AB-B24A-7709-F3FDD63E506F}"/>
              </a:ext>
            </a:extLst>
          </p:cNvPr>
          <p:cNvGrpSpPr>
            <a:grpSpLocks noChangeAspect="1"/>
          </p:cNvGrpSpPr>
          <p:nvPr/>
        </p:nvGrpSpPr>
        <p:grpSpPr>
          <a:xfrm>
            <a:off x="701695" y="3512647"/>
            <a:ext cx="2066400" cy="1371600"/>
            <a:chOff x="1626182" y="4361256"/>
            <a:chExt cx="2960856" cy="1965307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2F9189F-5FF5-8ACE-3A45-9BC9CBAAF043}"/>
                </a:ext>
              </a:extLst>
            </p:cNvPr>
            <p:cNvGrpSpPr/>
            <p:nvPr/>
          </p:nvGrpSpPr>
          <p:grpSpPr>
            <a:xfrm>
              <a:off x="1626182" y="4361256"/>
              <a:ext cx="2960856" cy="1965307"/>
              <a:chOff x="1707249" y="809174"/>
              <a:chExt cx="2960856" cy="1965307"/>
            </a:xfrm>
          </p:grpSpPr>
          <p:pic>
            <p:nvPicPr>
              <p:cNvPr id="58" name="Picture 57" descr="A grey octagon with black border&#10;&#10;Description automatically generated">
                <a:extLst>
                  <a:ext uri="{FF2B5EF4-FFF2-40B4-BE49-F238E27FC236}">
                    <a16:creationId xmlns:a16="http://schemas.microsoft.com/office/drawing/2014/main" id="{B44A43B7-37B0-899E-4D42-C9D236BAD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07249" y="809174"/>
                <a:ext cx="2960856" cy="1965307"/>
              </a:xfrm>
              <a:prstGeom prst="rect">
                <a:avLst/>
              </a:prstGeom>
            </p:spPr>
          </p:pic>
          <p:sp>
            <p:nvSpPr>
              <p:cNvPr id="59" name="Octagon 58">
                <a:extLst>
                  <a:ext uri="{FF2B5EF4-FFF2-40B4-BE49-F238E27FC236}">
                    <a16:creationId xmlns:a16="http://schemas.microsoft.com/office/drawing/2014/main" id="{8DE2A9C0-B20F-779C-4B9C-4784FFC58FBE}"/>
                  </a:ext>
                </a:extLst>
              </p:cNvPr>
              <p:cNvSpPr/>
              <p:nvPr/>
            </p:nvSpPr>
            <p:spPr>
              <a:xfrm>
                <a:off x="2252168" y="861349"/>
                <a:ext cx="1872791" cy="1864393"/>
              </a:xfrm>
              <a:prstGeom prst="octagon">
                <a:avLst>
                  <a:gd name="adj" fmla="val 23004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3C9AAB0-9C95-A35B-E5B3-E86E3D04133F}"/>
                </a:ext>
              </a:extLst>
            </p:cNvPr>
            <p:cNvCxnSpPr/>
            <p:nvPr/>
          </p:nvCxnSpPr>
          <p:spPr>
            <a:xfrm>
              <a:off x="2179577" y="4848060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5C5FC1-6C57-C293-0AEA-4F917E91B2A8}"/>
                </a:ext>
              </a:extLst>
            </p:cNvPr>
            <p:cNvCxnSpPr/>
            <p:nvPr/>
          </p:nvCxnSpPr>
          <p:spPr>
            <a:xfrm>
              <a:off x="4038812" y="4845703"/>
              <a:ext cx="0" cy="1005840"/>
            </a:xfrm>
            <a:prstGeom prst="line">
              <a:avLst/>
            </a:prstGeom>
            <a:ln w="57150">
              <a:solidFill>
                <a:srgbClr val="C8C8C8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AB783E8-B2CC-9488-976D-D7A9F136A237}"/>
                </a:ext>
              </a:extLst>
            </p:cNvPr>
            <p:cNvCxnSpPr/>
            <p:nvPr/>
          </p:nvCxnSpPr>
          <p:spPr>
            <a:xfrm>
              <a:off x="2154177" y="4906589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96BEAE0-3560-AFB2-54FA-D0603A0E3F3C}"/>
                </a:ext>
              </a:extLst>
            </p:cNvPr>
            <p:cNvCxnSpPr/>
            <p:nvPr/>
          </p:nvCxnSpPr>
          <p:spPr>
            <a:xfrm>
              <a:off x="4057862" y="4896697"/>
              <a:ext cx="0" cy="1005840"/>
            </a:xfrm>
            <a:prstGeom prst="line">
              <a:avLst/>
            </a:prstGeom>
            <a:ln w="8890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DFF0F5D-506D-1CDF-21DB-38997E279E50}"/>
              </a:ext>
            </a:extLst>
          </p:cNvPr>
          <p:cNvSpPr txBox="1"/>
          <p:nvPr/>
        </p:nvSpPr>
        <p:spPr>
          <a:xfrm>
            <a:off x="1204282" y="3171695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1D </a:t>
            </a:r>
            <a:r>
              <a:rPr lang="en-US" dirty="0">
                <a:latin typeface="Arial Nova Cond" panose="020B0506020202020204" pitchFamily="34" charset="0"/>
              </a:rPr>
              <a:t>lattice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/>
              <p:nvPr/>
            </p:nvSpPr>
            <p:spPr>
              <a:xfrm>
                <a:off x="-57583" y="2628919"/>
                <a:ext cx="3921824" cy="4097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072115-FBE0-0FEC-70A8-E965A7F16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583" y="2628919"/>
                <a:ext cx="3921824" cy="409792"/>
              </a:xfrm>
              <a:prstGeom prst="rect">
                <a:avLst/>
              </a:prstGeom>
              <a:blipFill>
                <a:blip r:embed="rId4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9D392F92-3A16-DCA5-1885-A03B89F1F98E}"/>
              </a:ext>
            </a:extLst>
          </p:cNvPr>
          <p:cNvGrpSpPr/>
          <p:nvPr/>
        </p:nvGrpSpPr>
        <p:grpSpPr>
          <a:xfrm>
            <a:off x="5159530" y="1005840"/>
            <a:ext cx="4573758" cy="1530337"/>
            <a:chOff x="3700895" y="4970754"/>
            <a:chExt cx="4573758" cy="153033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AC43897-7F8C-85C7-4C6E-424163757ABF}"/>
                </a:ext>
              </a:extLst>
            </p:cNvPr>
            <p:cNvSpPr txBox="1"/>
            <p:nvPr/>
          </p:nvSpPr>
          <p:spPr>
            <a:xfrm rot="16200000">
              <a:off x="3471505" y="5491533"/>
              <a:ext cx="843501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>
                  <a:latin typeface="Arial Nova Cond" panose="020B0506020202020204" pitchFamily="34" charset="0"/>
                </a:rPr>
                <a:t>Modes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3F9DCB2-86C6-1C66-C320-8F11073D1A8B}"/>
                </a:ext>
              </a:extLst>
            </p:cNvPr>
            <p:cNvGrpSpPr/>
            <p:nvPr/>
          </p:nvGrpSpPr>
          <p:grpSpPr>
            <a:xfrm>
              <a:off x="3984977" y="4974882"/>
              <a:ext cx="999424" cy="731520"/>
              <a:chOff x="4386420" y="5164450"/>
              <a:chExt cx="999424" cy="731520"/>
            </a:xfrm>
          </p:grpSpPr>
          <p:pic>
            <p:nvPicPr>
              <p:cNvPr id="43" name="Picture 42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93B2FDE2-7EDC-0819-5D41-44C4E7CE50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34188" y="5164450"/>
                <a:ext cx="751656" cy="731520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E61DFB1-6C95-6A11-6B1D-D1B564F32A8A}"/>
                  </a:ext>
                </a:extLst>
              </p:cNvPr>
              <p:cNvSpPr txBox="1"/>
              <p:nvPr/>
            </p:nvSpPr>
            <p:spPr>
              <a:xfrm>
                <a:off x="4386420" y="532343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1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F142E1E-4AD5-B4D5-A370-C378832893CE}"/>
                </a:ext>
              </a:extLst>
            </p:cNvPr>
            <p:cNvGrpSpPr/>
            <p:nvPr/>
          </p:nvGrpSpPr>
          <p:grpSpPr>
            <a:xfrm>
              <a:off x="5046561" y="4970754"/>
              <a:ext cx="1044085" cy="731520"/>
              <a:chOff x="5275040" y="5159520"/>
              <a:chExt cx="1044085" cy="731520"/>
            </a:xfrm>
          </p:grpSpPr>
          <p:pic>
            <p:nvPicPr>
              <p:cNvPr id="38" name="Picture 37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305197F1-9E95-EB9D-8479-CB4FD51A2A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78573" y="5159520"/>
                <a:ext cx="740552" cy="73152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0402B1B-15E1-F4D5-D142-FB51BF141AF4}"/>
                  </a:ext>
                </a:extLst>
              </p:cNvPr>
              <p:cNvSpPr txBox="1"/>
              <p:nvPr/>
            </p:nvSpPr>
            <p:spPr>
              <a:xfrm>
                <a:off x="5275040" y="53103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3677FB9-3466-845E-C7F6-C4538F04946B}"/>
                </a:ext>
              </a:extLst>
            </p:cNvPr>
            <p:cNvGrpSpPr/>
            <p:nvPr/>
          </p:nvGrpSpPr>
          <p:grpSpPr>
            <a:xfrm>
              <a:off x="6176412" y="4974132"/>
              <a:ext cx="1016819" cy="731520"/>
              <a:chOff x="6225051" y="5169145"/>
              <a:chExt cx="1016819" cy="731520"/>
            </a:xfrm>
          </p:grpSpPr>
          <p:pic>
            <p:nvPicPr>
              <p:cNvPr id="32" name="Picture 31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40819C39-02C7-F9C7-C09E-9D6C756199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03598" y="5169145"/>
                <a:ext cx="738272" cy="731520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533F99F-F925-EBE4-7571-2F49CDEF3A3A}"/>
                  </a:ext>
                </a:extLst>
              </p:cNvPr>
              <p:cNvSpPr txBox="1"/>
              <p:nvPr/>
            </p:nvSpPr>
            <p:spPr>
              <a:xfrm>
                <a:off x="6225051" y="5308981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3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983966-32C4-A828-345E-DF83121096C4}"/>
                </a:ext>
              </a:extLst>
            </p:cNvPr>
            <p:cNvGrpSpPr/>
            <p:nvPr/>
          </p:nvGrpSpPr>
          <p:grpSpPr>
            <a:xfrm>
              <a:off x="7282702" y="4973826"/>
              <a:ext cx="991951" cy="731520"/>
              <a:chOff x="7449159" y="5165785"/>
              <a:chExt cx="991951" cy="731520"/>
            </a:xfrm>
          </p:grpSpPr>
          <p:pic>
            <p:nvPicPr>
              <p:cNvPr id="22" name="Picture 21" descr="A picture containing food, flower&#10;&#10;Description automatically generated">
                <a:extLst>
                  <a:ext uri="{FF2B5EF4-FFF2-40B4-BE49-F238E27FC236}">
                    <a16:creationId xmlns:a16="http://schemas.microsoft.com/office/drawing/2014/main" id="{7A7586EC-6BBA-EF86-ABB6-53A76B0B1C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18486" y="5165785"/>
                <a:ext cx="722624" cy="73152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2F08B49-E783-2A8D-E723-D07F5FE006F1}"/>
                  </a:ext>
                </a:extLst>
              </p:cNvPr>
              <p:cNvSpPr txBox="1"/>
              <p:nvPr/>
            </p:nvSpPr>
            <p:spPr>
              <a:xfrm>
                <a:off x="7449159" y="531172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4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71C9006-DDE3-EFC1-F744-1AB56608E8AD}"/>
                </a:ext>
              </a:extLst>
            </p:cNvPr>
            <p:cNvGrpSpPr/>
            <p:nvPr/>
          </p:nvGrpSpPr>
          <p:grpSpPr>
            <a:xfrm>
              <a:off x="3997951" y="5769571"/>
              <a:ext cx="974750" cy="731520"/>
              <a:chOff x="4406391" y="5807856"/>
              <a:chExt cx="974750" cy="731520"/>
            </a:xfrm>
          </p:grpSpPr>
          <p:pic>
            <p:nvPicPr>
              <p:cNvPr id="20" name="Picture 19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DE6C64B4-B92A-843D-E80A-063A847834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49621" y="5807856"/>
                <a:ext cx="731520" cy="73152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A0E57E-8A99-DC6D-BBBB-B10E83F91842}"/>
                  </a:ext>
                </a:extLst>
              </p:cNvPr>
              <p:cNvSpPr txBox="1"/>
              <p:nvPr/>
            </p:nvSpPr>
            <p:spPr>
              <a:xfrm>
                <a:off x="4406391" y="5977993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5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3049544-32F1-5EE2-C84F-09C9C39783B7}"/>
                </a:ext>
              </a:extLst>
            </p:cNvPr>
            <p:cNvGrpSpPr/>
            <p:nvPr/>
          </p:nvGrpSpPr>
          <p:grpSpPr>
            <a:xfrm>
              <a:off x="5033771" y="5754222"/>
              <a:ext cx="1033379" cy="731520"/>
              <a:chOff x="5265932" y="5807602"/>
              <a:chExt cx="1033379" cy="731520"/>
            </a:xfrm>
          </p:grpSpPr>
          <p:pic>
            <p:nvPicPr>
              <p:cNvPr id="18" name="Picture 17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0AD9E525-2399-2BAC-CFA0-4CB54B2507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54247" y="5807602"/>
                <a:ext cx="745064" cy="73152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88AC4D-E0CA-DB54-243E-897E80F0C28E}"/>
                  </a:ext>
                </a:extLst>
              </p:cNvPr>
              <p:cNvSpPr txBox="1"/>
              <p:nvPr/>
            </p:nvSpPr>
            <p:spPr>
              <a:xfrm>
                <a:off x="5265932" y="599358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6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FB0FEDE-3F1D-1DC1-D80E-538ABD1C0901}"/>
                </a:ext>
              </a:extLst>
            </p:cNvPr>
            <p:cNvGrpSpPr/>
            <p:nvPr/>
          </p:nvGrpSpPr>
          <p:grpSpPr>
            <a:xfrm>
              <a:off x="6166786" y="5763847"/>
              <a:ext cx="1013787" cy="731520"/>
              <a:chOff x="6164490" y="5796724"/>
              <a:chExt cx="1013787" cy="731520"/>
            </a:xfrm>
          </p:grpSpPr>
          <p:pic>
            <p:nvPicPr>
              <p:cNvPr id="16" name="Picture 15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8149DAC6-38EF-6DEE-3F75-53B7C42A1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26621" y="5796724"/>
                <a:ext cx="751656" cy="731520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5FFDA75-AE3C-C939-E861-96C6F2974B4F}"/>
                  </a:ext>
                </a:extLst>
              </p:cNvPr>
              <p:cNvSpPr txBox="1"/>
              <p:nvPr/>
            </p:nvSpPr>
            <p:spPr>
              <a:xfrm>
                <a:off x="6164490" y="591954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7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8520B18-2045-66DF-7C3F-BD80DD8C1D57}"/>
                </a:ext>
              </a:extLst>
            </p:cNvPr>
            <p:cNvGrpSpPr/>
            <p:nvPr/>
          </p:nvGrpSpPr>
          <p:grpSpPr>
            <a:xfrm>
              <a:off x="7288038" y="5757294"/>
              <a:ext cx="974534" cy="731520"/>
              <a:chOff x="7493695" y="5810674"/>
              <a:chExt cx="974534" cy="731520"/>
            </a:xfrm>
          </p:grpSpPr>
          <p:pic>
            <p:nvPicPr>
              <p:cNvPr id="14" name="Picture 1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8F270D3A-4978-BF84-7528-C1A069DE8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734453" y="5810674"/>
                <a:ext cx="733776" cy="73152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4A5538-B10C-FE43-4588-74CAA28BF9F8}"/>
                  </a:ext>
                </a:extLst>
              </p:cNvPr>
              <p:cNvSpPr txBox="1"/>
              <p:nvPr/>
            </p:nvSpPr>
            <p:spPr>
              <a:xfrm>
                <a:off x="7493695" y="593437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 Nova Cond" panose="020B0506020202020204" pitchFamily="34" charset="0"/>
                  </a:rPr>
                  <a:t>8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B86AAA-CA6A-EA3A-01B9-8954CBD56819}"/>
              </a:ext>
            </a:extLst>
          </p:cNvPr>
          <p:cNvGrpSpPr/>
          <p:nvPr/>
        </p:nvGrpSpPr>
        <p:grpSpPr>
          <a:xfrm>
            <a:off x="3657600" y="2651760"/>
            <a:ext cx="6386429" cy="4082811"/>
            <a:chOff x="2177414" y="2712693"/>
            <a:chExt cx="6386429" cy="4082811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1863631-C5DF-C32D-3F32-C93E2322FE6F}"/>
                </a:ext>
              </a:extLst>
            </p:cNvPr>
            <p:cNvGrpSpPr/>
            <p:nvPr/>
          </p:nvGrpSpPr>
          <p:grpSpPr>
            <a:xfrm>
              <a:off x="2177414" y="2884459"/>
              <a:ext cx="5172496" cy="3911045"/>
              <a:chOff x="2177414" y="2884459"/>
              <a:chExt cx="5172496" cy="3911045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7DA6EC62-DDB7-1E17-F8F1-5FA1D47D28C5}"/>
                  </a:ext>
                </a:extLst>
              </p:cNvPr>
              <p:cNvGrpSpPr/>
              <p:nvPr/>
            </p:nvGrpSpPr>
            <p:grpSpPr>
              <a:xfrm>
                <a:off x="2177414" y="2884459"/>
                <a:ext cx="1281668" cy="3050766"/>
                <a:chOff x="1776890" y="1027353"/>
                <a:chExt cx="1281668" cy="3050766"/>
              </a:xfrm>
            </p:grpSpPr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0359DCD1-4A63-5B38-0C1A-6CD4FF0E0801}"/>
                    </a:ext>
                  </a:extLst>
                </p:cNvPr>
                <p:cNvSpPr txBox="1"/>
                <p:nvPr/>
              </p:nvSpPr>
              <p:spPr>
                <a:xfrm rot="16200000">
                  <a:off x="818519" y="2492211"/>
                  <a:ext cx="2301464" cy="3847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900" dirty="0">
                      <a:latin typeface="Arial Nova Cond" panose="020B0506020202020204" pitchFamily="34" charset="0"/>
                    </a:rPr>
                    <a:t>Normalized frequency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6B3D839C-1350-6FD6-CA57-EF706F04F55F}"/>
                    </a:ext>
                  </a:extLst>
                </p:cNvPr>
                <p:cNvSpPr txBox="1"/>
                <p:nvPr/>
              </p:nvSpPr>
              <p:spPr>
                <a:xfrm>
                  <a:off x="2779556" y="377034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1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7481A9C-2A1A-B9AD-B53A-E6ABD32467D7}"/>
                    </a:ext>
                  </a:extLst>
                </p:cNvPr>
                <p:cNvSpPr txBox="1"/>
                <p:nvPr/>
              </p:nvSpPr>
              <p:spPr>
                <a:xfrm>
                  <a:off x="2779766" y="3150437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2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B53DD50C-022E-11EA-5247-3DEC03AB5014}"/>
                    </a:ext>
                  </a:extLst>
                </p:cNvPr>
                <p:cNvSpPr txBox="1"/>
                <p:nvPr/>
              </p:nvSpPr>
              <p:spPr>
                <a:xfrm>
                  <a:off x="2782520" y="278455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3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4F8B4B3F-A48E-1348-72D6-BE90F3CAEA01}"/>
                    </a:ext>
                  </a:extLst>
                </p:cNvPr>
                <p:cNvSpPr txBox="1"/>
                <p:nvPr/>
              </p:nvSpPr>
              <p:spPr>
                <a:xfrm>
                  <a:off x="2780930" y="2467801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4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E126E2F6-F732-D469-9D63-AC638A64F4B7}"/>
                    </a:ext>
                  </a:extLst>
                </p:cNvPr>
                <p:cNvSpPr txBox="1"/>
                <p:nvPr/>
              </p:nvSpPr>
              <p:spPr>
                <a:xfrm>
                  <a:off x="2779556" y="201454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5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0AB975C6-6987-7041-98A4-B1194C29A0A0}"/>
                    </a:ext>
                  </a:extLst>
                </p:cNvPr>
                <p:cNvSpPr txBox="1"/>
                <p:nvPr/>
              </p:nvSpPr>
              <p:spPr>
                <a:xfrm>
                  <a:off x="2782520" y="176828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6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64218F7C-DABA-31FA-BE46-70BCAFD7B13E}"/>
                    </a:ext>
                  </a:extLst>
                </p:cNvPr>
                <p:cNvSpPr txBox="1"/>
                <p:nvPr/>
              </p:nvSpPr>
              <p:spPr>
                <a:xfrm>
                  <a:off x="2778602" y="1462866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7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0B7BB33F-AFBB-F3EB-5402-107A6A030825}"/>
                    </a:ext>
                  </a:extLst>
                </p:cNvPr>
                <p:cNvSpPr txBox="1"/>
                <p:nvPr/>
              </p:nvSpPr>
              <p:spPr>
                <a:xfrm>
                  <a:off x="2779556" y="1027353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8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779F6D93-BCC6-3369-CA35-9BFBBADE73E7}"/>
                      </a:ext>
                    </a:extLst>
                  </p:cNvPr>
                  <p:cNvSpPr txBox="1"/>
                  <p:nvPr/>
                </p:nvSpPr>
                <p:spPr>
                  <a:xfrm>
                    <a:off x="5004268" y="6410783"/>
                    <a:ext cx="2345642" cy="3847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900" dirty="0">
                        <a:latin typeface="Arial Nova Cond" panose="020B0506020202020204" pitchFamily="34" charset="0"/>
                      </a:rPr>
                      <a:t>Crystal momentum</a:t>
                    </a:r>
                    <a14:m>
                      <m:oMath xmlns:m="http://schemas.openxmlformats.org/officeDocument/2006/math">
                        <m:r>
                          <a:rPr lang="en-US" sz="19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9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a14:m>
                    <a:endParaRPr lang="en-US" sz="1900" dirty="0">
                      <a:latin typeface="Arial Nova Cond" panose="020B0506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779F6D93-BCC6-3369-CA35-9BFBBADE73E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268" y="6410783"/>
                    <a:ext cx="2345642" cy="38472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597" t="-7937" b="-2698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CF574C7-D31D-9E68-8D74-3103F168FB84}"/>
                    </a:ext>
                  </a:extLst>
                </p:cNvPr>
                <p:cNvSpPr txBox="1"/>
                <p:nvPr/>
              </p:nvSpPr>
              <p:spPr>
                <a:xfrm>
                  <a:off x="3491368" y="2715739"/>
                  <a:ext cx="56412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600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CF574C7-D31D-9E68-8D74-3103F168FB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1368" y="2715739"/>
                  <a:ext cx="564129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7609" r="-6522" b="-73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309077E-FB3F-E83E-2B94-B5B220252609}"/>
                    </a:ext>
                  </a:extLst>
                </p:cNvPr>
                <p:cNvSpPr txBox="1"/>
                <p:nvPr/>
              </p:nvSpPr>
              <p:spPr>
                <a:xfrm>
                  <a:off x="5572322" y="2712693"/>
                  <a:ext cx="83343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=13.4</m:t>
                        </m:r>
                      </m:oMath>
                    </m:oMathPara>
                  </a14:m>
                  <a:endParaRPr lang="en-US" sz="1600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309077E-FB3F-E83E-2B94-B5B220252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2322" y="2712693"/>
                  <a:ext cx="833433" cy="246221"/>
                </a:xfrm>
                <a:prstGeom prst="rect">
                  <a:avLst/>
                </a:prstGeom>
                <a:blipFill>
                  <a:blip r:embed="rId15"/>
                  <a:stretch>
                    <a:fillRect l="-5109" r="-3650" b="-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E3B8600-F238-CE81-E6EA-407FB5595BF2}"/>
                    </a:ext>
                  </a:extLst>
                </p:cNvPr>
                <p:cNvSpPr txBox="1"/>
                <p:nvPr/>
              </p:nvSpPr>
              <p:spPr>
                <a:xfrm>
                  <a:off x="7885902" y="2715739"/>
                  <a:ext cx="67794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=28</m:t>
                        </m:r>
                      </m:oMath>
                    </m:oMathPara>
                  </a14:m>
                  <a:endParaRPr lang="en-US" sz="1600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E3B8600-F238-CE81-E6EA-407FB5595B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5902" y="2715739"/>
                  <a:ext cx="677941" cy="246221"/>
                </a:xfrm>
                <a:prstGeom prst="rect">
                  <a:avLst/>
                </a:prstGeom>
                <a:blipFill>
                  <a:blip r:embed="rId16"/>
                  <a:stretch>
                    <a:fillRect l="-5357" r="-4464" b="-73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2723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calculation – 2D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CD6D97C-5E29-918D-35B8-C447AC3EB89C}"/>
              </a:ext>
            </a:extLst>
          </p:cNvPr>
          <p:cNvGrpSpPr/>
          <p:nvPr/>
        </p:nvGrpSpPr>
        <p:grpSpPr>
          <a:xfrm>
            <a:off x="5180550" y="1005840"/>
            <a:ext cx="4454779" cy="1601375"/>
            <a:chOff x="3204367" y="873314"/>
            <a:chExt cx="4454779" cy="1601375"/>
          </a:xfrm>
        </p:grpSpPr>
        <p:pic>
          <p:nvPicPr>
            <p:cNvPr id="93" name="Picture 92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DA4A0022-E528-F383-7B60-B067C4AD9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28768" y="873314"/>
              <a:ext cx="799447" cy="777240"/>
            </a:xfrm>
            <a:prstGeom prst="rect">
              <a:avLst/>
            </a:prstGeom>
          </p:spPr>
        </p:pic>
        <p:pic>
          <p:nvPicPr>
            <p:cNvPr id="94" name="Picture 93" descr="A close up of a logo&#10;&#10;Description automatically generated">
              <a:extLst>
                <a:ext uri="{FF2B5EF4-FFF2-40B4-BE49-F238E27FC236}">
                  <a16:creationId xmlns:a16="http://schemas.microsoft.com/office/drawing/2014/main" id="{3354FBBA-2290-167F-75E3-BA579715F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8913" y="890984"/>
              <a:ext cx="777240" cy="777240"/>
            </a:xfrm>
            <a:prstGeom prst="rect">
              <a:avLst/>
            </a:prstGeom>
          </p:spPr>
        </p:pic>
        <p:pic>
          <p:nvPicPr>
            <p:cNvPr id="95" name="Picture 94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2697FA7E-3609-B5BD-9508-1FEEA6FD6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5622" y="889257"/>
              <a:ext cx="800101" cy="777240"/>
            </a:xfrm>
            <a:prstGeom prst="rect">
              <a:avLst/>
            </a:prstGeom>
          </p:spPr>
        </p:pic>
        <p:pic>
          <p:nvPicPr>
            <p:cNvPr id="96" name="Picture 95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EFC96EC8-907D-1842-E147-133D304B5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2097" y="891508"/>
              <a:ext cx="734060" cy="777240"/>
            </a:xfrm>
            <a:prstGeom prst="rect">
              <a:avLst/>
            </a:prstGeom>
          </p:spPr>
        </p:pic>
        <p:pic>
          <p:nvPicPr>
            <p:cNvPr id="97" name="Picture 96" descr="A picture containing light&#10;&#10;Description automatically generated">
              <a:extLst>
                <a:ext uri="{FF2B5EF4-FFF2-40B4-BE49-F238E27FC236}">
                  <a16:creationId xmlns:a16="http://schemas.microsoft.com/office/drawing/2014/main" id="{E43A48BE-331C-8EF5-DC2F-07E2777D7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8391" y="1697449"/>
              <a:ext cx="777240" cy="777240"/>
            </a:xfrm>
            <a:prstGeom prst="rect">
              <a:avLst/>
            </a:prstGeom>
          </p:spPr>
        </p:pic>
        <p:pic>
          <p:nvPicPr>
            <p:cNvPr id="98" name="Picture 97" descr="A close up of a logo&#10;&#10;Description automatically generated">
              <a:extLst>
                <a:ext uri="{FF2B5EF4-FFF2-40B4-BE49-F238E27FC236}">
                  <a16:creationId xmlns:a16="http://schemas.microsoft.com/office/drawing/2014/main" id="{3820E979-890D-B4E9-9B07-D902F3D11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80388" y="1697449"/>
              <a:ext cx="800100" cy="777240"/>
            </a:xfrm>
            <a:prstGeom prst="rect">
              <a:avLst/>
            </a:prstGeom>
          </p:spPr>
        </p:pic>
        <p:pic>
          <p:nvPicPr>
            <p:cNvPr id="99" name="Picture 98" descr="A close up of a logo&#10;&#10;Description automatically generated">
              <a:extLst>
                <a:ext uri="{FF2B5EF4-FFF2-40B4-BE49-F238E27FC236}">
                  <a16:creationId xmlns:a16="http://schemas.microsoft.com/office/drawing/2014/main" id="{2D7E57C1-FCC7-B9C7-9AAD-BCCEE6360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63542" y="1697449"/>
              <a:ext cx="734060" cy="777240"/>
            </a:xfrm>
            <a:prstGeom prst="rect">
              <a:avLst/>
            </a:prstGeom>
          </p:spPr>
        </p:pic>
        <p:pic>
          <p:nvPicPr>
            <p:cNvPr id="100" name="Picture 9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608C2BA5-B0E8-60E4-7801-70A5ACCED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36186" y="1695725"/>
              <a:ext cx="822960" cy="777240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FC5C40F-2516-EAAE-86A3-2307CE08C1BA}"/>
                </a:ext>
              </a:extLst>
            </p:cNvPr>
            <p:cNvSpPr txBox="1"/>
            <p:nvPr/>
          </p:nvSpPr>
          <p:spPr>
            <a:xfrm rot="16200000">
              <a:off x="2974977" y="1401157"/>
              <a:ext cx="843501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>
                  <a:latin typeface="Arial Nova Cond" panose="020B0506020202020204" pitchFamily="34" charset="0"/>
                </a:rPr>
                <a:t>Modes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45307D0-B594-5AB3-0FED-DD78887CA1D5}"/>
                </a:ext>
              </a:extLst>
            </p:cNvPr>
            <p:cNvSpPr txBox="1"/>
            <p:nvPr/>
          </p:nvSpPr>
          <p:spPr>
            <a:xfrm>
              <a:off x="3503868" y="11195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1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598BB53-60B0-359B-271B-39B6E538FE5A}"/>
                </a:ext>
              </a:extLst>
            </p:cNvPr>
            <p:cNvSpPr txBox="1"/>
            <p:nvPr/>
          </p:nvSpPr>
          <p:spPr>
            <a:xfrm>
              <a:off x="4562871" y="113616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2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BE37C62-226D-B090-ACA3-455F4A8A0892}"/>
                </a:ext>
              </a:extLst>
            </p:cNvPr>
            <p:cNvSpPr txBox="1"/>
            <p:nvPr/>
          </p:nvSpPr>
          <p:spPr>
            <a:xfrm>
              <a:off x="5612377" y="114776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3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721D1F-8913-74F9-79C1-E3EC50C23177}"/>
                </a:ext>
              </a:extLst>
            </p:cNvPr>
            <p:cNvSpPr txBox="1"/>
            <p:nvPr/>
          </p:nvSpPr>
          <p:spPr>
            <a:xfrm>
              <a:off x="6612921" y="114816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4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1F7B7B3-59CD-C45C-B084-FCC77C18AA22}"/>
                </a:ext>
              </a:extLst>
            </p:cNvPr>
            <p:cNvSpPr txBox="1"/>
            <p:nvPr/>
          </p:nvSpPr>
          <p:spPr>
            <a:xfrm>
              <a:off x="3512265" y="18641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5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B47C00E-6173-33B9-3530-E68A29A143D8}"/>
                </a:ext>
              </a:extLst>
            </p:cNvPr>
            <p:cNvSpPr txBox="1"/>
            <p:nvPr/>
          </p:nvSpPr>
          <p:spPr>
            <a:xfrm>
              <a:off x="4559706" y="186463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6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C91244D-8DBF-6021-1ACA-2EF365739ADA}"/>
                </a:ext>
              </a:extLst>
            </p:cNvPr>
            <p:cNvSpPr txBox="1"/>
            <p:nvPr/>
          </p:nvSpPr>
          <p:spPr>
            <a:xfrm>
              <a:off x="5623528" y="18718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7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B09B170-73EA-5926-358C-20F2A6EB5B0B}"/>
                </a:ext>
              </a:extLst>
            </p:cNvPr>
            <p:cNvSpPr txBox="1"/>
            <p:nvPr/>
          </p:nvSpPr>
          <p:spPr>
            <a:xfrm>
              <a:off x="6606649" y="186011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</a:rPr>
                <a:t>8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B085F83-82FC-E0FF-FD22-41CA20768592}"/>
              </a:ext>
            </a:extLst>
          </p:cNvPr>
          <p:cNvGrpSpPr/>
          <p:nvPr/>
        </p:nvGrpSpPr>
        <p:grpSpPr>
          <a:xfrm>
            <a:off x="3657600" y="2651760"/>
            <a:ext cx="6975722" cy="4072537"/>
            <a:chOff x="2312982" y="2578881"/>
            <a:chExt cx="6975722" cy="4072537"/>
          </a:xfrm>
        </p:grpSpPr>
        <p:pic>
          <p:nvPicPr>
            <p:cNvPr id="112" name="Picture 111" descr="A graph of different types of lines&#10;&#10;Description automatically generated with medium confidence">
              <a:extLst>
                <a:ext uri="{FF2B5EF4-FFF2-40B4-BE49-F238E27FC236}">
                  <a16:creationId xmlns:a16="http://schemas.microsoft.com/office/drawing/2014/main" id="{FA0A7D3C-8BB1-DA6A-91D6-44A88287B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73187" y="2776520"/>
              <a:ext cx="6615517" cy="3575304"/>
            </a:xfrm>
            <a:prstGeom prst="rect">
              <a:avLst/>
            </a:prstGeom>
          </p:spPr>
        </p:pic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83CD748-2162-18F7-9B9E-058F74822A56}"/>
                </a:ext>
              </a:extLst>
            </p:cNvPr>
            <p:cNvGrpSpPr/>
            <p:nvPr/>
          </p:nvGrpSpPr>
          <p:grpSpPr>
            <a:xfrm>
              <a:off x="2312982" y="2578881"/>
              <a:ext cx="6418128" cy="4072537"/>
              <a:chOff x="2312982" y="2578881"/>
              <a:chExt cx="6418128" cy="4072537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2830B29C-92EB-3C9E-2ED3-BD8903541FFC}"/>
                  </a:ext>
                </a:extLst>
              </p:cNvPr>
              <p:cNvGrpSpPr/>
              <p:nvPr/>
            </p:nvGrpSpPr>
            <p:grpSpPr>
              <a:xfrm>
                <a:off x="2312982" y="2853986"/>
                <a:ext cx="1350784" cy="2962667"/>
                <a:chOff x="1667134" y="1130692"/>
                <a:chExt cx="1350784" cy="2962667"/>
              </a:xfrm>
            </p:grpSpPr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56670498-B378-68B2-0DB2-48DD062D866F}"/>
                    </a:ext>
                  </a:extLst>
                </p:cNvPr>
                <p:cNvSpPr txBox="1"/>
                <p:nvPr/>
              </p:nvSpPr>
              <p:spPr>
                <a:xfrm rot="16200000">
                  <a:off x="708763" y="2492211"/>
                  <a:ext cx="2301464" cy="3847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900" dirty="0">
                      <a:latin typeface="Arial Nova Cond" panose="020B0506020202020204" pitchFamily="34" charset="0"/>
                    </a:rPr>
                    <a:t>Normalized frequency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FFECCD07-7181-09BE-4B14-AEEBD561752D}"/>
                    </a:ext>
                  </a:extLst>
                </p:cNvPr>
                <p:cNvSpPr txBox="1"/>
                <p:nvPr/>
              </p:nvSpPr>
              <p:spPr>
                <a:xfrm>
                  <a:off x="2738916" y="378558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1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64D90A26-0DFC-FECF-0C30-DE34A881C5D3}"/>
                    </a:ext>
                  </a:extLst>
                </p:cNvPr>
                <p:cNvSpPr txBox="1"/>
                <p:nvPr/>
              </p:nvSpPr>
              <p:spPr>
                <a:xfrm>
                  <a:off x="2739126" y="3246957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2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18DD47E8-FE17-5300-01F4-93DBFB072FC7}"/>
                    </a:ext>
                  </a:extLst>
                </p:cNvPr>
                <p:cNvSpPr txBox="1"/>
                <p:nvPr/>
              </p:nvSpPr>
              <p:spPr>
                <a:xfrm>
                  <a:off x="2741880" y="306141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3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DE413F2B-887E-0C58-D89A-232F6B22F5F9}"/>
                    </a:ext>
                  </a:extLst>
                </p:cNvPr>
                <p:cNvSpPr txBox="1"/>
                <p:nvPr/>
              </p:nvSpPr>
              <p:spPr>
                <a:xfrm>
                  <a:off x="2740290" y="2814511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4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40D712EC-8BEE-E521-8A0E-F61BE5C4FDB8}"/>
                    </a:ext>
                  </a:extLst>
                </p:cNvPr>
                <p:cNvSpPr txBox="1"/>
                <p:nvPr/>
              </p:nvSpPr>
              <p:spPr>
                <a:xfrm>
                  <a:off x="2738916" y="236760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5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C0A8E347-4600-7F7B-DDE4-EB18EFAF2519}"/>
                    </a:ext>
                  </a:extLst>
                </p:cNvPr>
                <p:cNvSpPr txBox="1"/>
                <p:nvPr/>
              </p:nvSpPr>
              <p:spPr>
                <a:xfrm>
                  <a:off x="2741880" y="2018474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6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DA22B6AE-BBB2-A7BB-4EA8-44F7187488EF}"/>
                    </a:ext>
                  </a:extLst>
                </p:cNvPr>
                <p:cNvSpPr txBox="1"/>
                <p:nvPr/>
              </p:nvSpPr>
              <p:spPr>
                <a:xfrm>
                  <a:off x="2737962" y="1681306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7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C784B434-CE54-456E-DB57-CB30FAEF4B35}"/>
                    </a:ext>
                  </a:extLst>
                </p:cNvPr>
                <p:cNvSpPr txBox="1"/>
                <p:nvPr/>
              </p:nvSpPr>
              <p:spPr>
                <a:xfrm>
                  <a:off x="2737962" y="113069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 Nova Cond" panose="020B0506020202020204" pitchFamily="34" charset="0"/>
                    </a:rPr>
                    <a:t>8</a:t>
                  </a:r>
                </a:p>
              </p:txBody>
            </p:sp>
          </p:grp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4C026A7-98FF-9974-7335-52AD2938ABCF}"/>
                  </a:ext>
                </a:extLst>
              </p:cNvPr>
              <p:cNvSpPr txBox="1"/>
              <p:nvPr/>
            </p:nvSpPr>
            <p:spPr>
              <a:xfrm>
                <a:off x="5305960" y="6266697"/>
                <a:ext cx="1846659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900" dirty="0">
                    <a:latin typeface="Arial Nova Cond" panose="020B0506020202020204" pitchFamily="34" charset="0"/>
                  </a:rPr>
                  <a:t>Symmetry points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9D01855E-6980-FAED-998B-FA29EC726DC2}"/>
                      </a:ext>
                    </a:extLst>
                  </p:cNvPr>
                  <p:cNvSpPr txBox="1"/>
                  <p:nvPr/>
                </p:nvSpPr>
                <p:spPr>
                  <a:xfrm>
                    <a:off x="3647484" y="2581927"/>
                    <a:ext cx="564129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oMath>
                      </m:oMathPara>
                    </a14:m>
                    <a:endParaRPr lang="en-US" sz="1600" dirty="0">
                      <a:latin typeface="Arial Nova Cond" panose="020B0506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9D01855E-6980-FAED-998B-FA29EC726D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47484" y="2581927"/>
                    <a:ext cx="564129" cy="24622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7609" r="-6522" b="-731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D7CFD079-37DF-E5E1-E60C-1D149E316B59}"/>
                      </a:ext>
                    </a:extLst>
                  </p:cNvPr>
                  <p:cNvSpPr txBox="1"/>
                  <p:nvPr/>
                </p:nvSpPr>
                <p:spPr>
                  <a:xfrm>
                    <a:off x="5796585" y="2578881"/>
                    <a:ext cx="677941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=21</m:t>
                          </m:r>
                        </m:oMath>
                      </m:oMathPara>
                    </a14:m>
                    <a:endParaRPr lang="en-US" sz="1600" dirty="0">
                      <a:latin typeface="Arial Nova Cond" panose="020B0506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D7CFD079-37DF-E5E1-E60C-1D149E316B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96585" y="2578881"/>
                    <a:ext cx="677941" cy="24622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357" r="-4464" b="-75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4E735AD2-E06E-D387-0D35-AD06663C4E9A}"/>
                      </a:ext>
                    </a:extLst>
                  </p:cNvPr>
                  <p:cNvSpPr txBox="1"/>
                  <p:nvPr/>
                </p:nvSpPr>
                <p:spPr>
                  <a:xfrm>
                    <a:off x="8053169" y="2581927"/>
                    <a:ext cx="677941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=44</m:t>
                          </m:r>
                        </m:oMath>
                      </m:oMathPara>
                    </a14:m>
                    <a:endParaRPr lang="en-US" sz="1600" dirty="0">
                      <a:latin typeface="Arial Nova Cond" panose="020B0506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4E735AD2-E06E-D387-0D35-AD06663C4E9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53169" y="2581927"/>
                    <a:ext cx="677941" cy="24622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6306" r="-4505" b="-731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879A59A-499E-E0CB-4B76-3E16904895EF}"/>
              </a:ext>
            </a:extLst>
          </p:cNvPr>
          <p:cNvGrpSpPr>
            <a:grpSpLocks noChangeAspect="1"/>
          </p:cNvGrpSpPr>
          <p:nvPr/>
        </p:nvGrpSpPr>
        <p:grpSpPr>
          <a:xfrm>
            <a:off x="977994" y="2919612"/>
            <a:ext cx="2312770" cy="2324500"/>
            <a:chOff x="7390804" y="3914999"/>
            <a:chExt cx="2608181" cy="2621407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1B47157E-087A-0531-8F68-E1BC10FB9F48}"/>
                </a:ext>
              </a:extLst>
            </p:cNvPr>
            <p:cNvGrpSpPr/>
            <p:nvPr/>
          </p:nvGrpSpPr>
          <p:grpSpPr>
            <a:xfrm>
              <a:off x="7390804" y="4287838"/>
              <a:ext cx="2285630" cy="2248568"/>
              <a:chOff x="7390804" y="4287838"/>
              <a:chExt cx="2285630" cy="2248568"/>
            </a:xfrm>
          </p:grpSpPr>
          <p:sp>
            <p:nvSpPr>
              <p:cNvPr id="134" name="Right Triangle 133">
                <a:extLst>
                  <a:ext uri="{FF2B5EF4-FFF2-40B4-BE49-F238E27FC236}">
                    <a16:creationId xmlns:a16="http://schemas.microsoft.com/office/drawing/2014/main" id="{6000EC79-A6C5-B65F-8A4E-798D3D9A49E3}"/>
                  </a:ext>
                </a:extLst>
              </p:cNvPr>
              <p:cNvSpPr/>
              <p:nvPr/>
            </p:nvSpPr>
            <p:spPr>
              <a:xfrm rot="16200000">
                <a:off x="8396471" y="4532632"/>
                <a:ext cx="1005840" cy="1005840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1E1F992B-13DD-C333-FA46-51F7B2E651B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90804" y="4412605"/>
                <a:ext cx="2285630" cy="2123801"/>
                <a:chOff x="6944757" y="2710049"/>
                <a:chExt cx="3249324" cy="3019257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6ADF00FC-0042-00B8-B1CD-2E9EBB7B30F0}"/>
                    </a:ext>
                  </a:extLst>
                </p:cNvPr>
                <p:cNvSpPr/>
                <p:nvPr/>
              </p:nvSpPr>
              <p:spPr>
                <a:xfrm>
                  <a:off x="6944757" y="2869442"/>
                  <a:ext cx="2859867" cy="2859864"/>
                </a:xfrm>
                <a:prstGeom prst="rect">
                  <a:avLst/>
                </a:prstGeom>
                <a:solidFill>
                  <a:schemeClr val="bg1">
                    <a:alpha val="38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  <p:pic>
              <p:nvPicPr>
                <p:cNvPr id="139" name="Picture 138">
                  <a:extLst>
                    <a:ext uri="{FF2B5EF4-FFF2-40B4-BE49-F238E27FC236}">
                      <a16:creationId xmlns:a16="http://schemas.microsoft.com/office/drawing/2014/main" id="{8B0243E3-BFD2-69E6-2302-629BF72420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495646" y="4416602"/>
                  <a:ext cx="269275" cy="259988"/>
                </a:xfrm>
                <a:prstGeom prst="rect">
                  <a:avLst/>
                </a:prstGeom>
              </p:spPr>
            </p:pic>
            <p:pic>
              <p:nvPicPr>
                <p:cNvPr id="140" name="Picture 139">
                  <a:extLst>
                    <a:ext uri="{FF2B5EF4-FFF2-40B4-BE49-F238E27FC236}">
                      <a16:creationId xmlns:a16="http://schemas.microsoft.com/office/drawing/2014/main" id="{212DDE36-3EAA-E6C6-9BFF-87D576E676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9869096" y="2710049"/>
                  <a:ext cx="324985" cy="259988"/>
                </a:xfrm>
                <a:prstGeom prst="rect">
                  <a:avLst/>
                </a:prstGeom>
              </p:spPr>
            </p:pic>
            <p:pic>
              <p:nvPicPr>
                <p:cNvPr id="141" name="Picture 140">
                  <a:extLst>
                    <a:ext uri="{FF2B5EF4-FFF2-40B4-BE49-F238E27FC236}">
                      <a16:creationId xmlns:a16="http://schemas.microsoft.com/office/drawing/2014/main" id="{3D8EF9FC-A36F-DEF1-7E47-F4BB3E1626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063947" y="4171320"/>
                  <a:ext cx="213561" cy="259988"/>
                </a:xfrm>
                <a:prstGeom prst="rect">
                  <a:avLst/>
                </a:prstGeom>
              </p:spPr>
            </p:pic>
          </p:grp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09E64777-A090-CA44-067B-96F7637340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9166" y="4287838"/>
                <a:ext cx="0" cy="1254867"/>
              </a:xfrm>
              <a:prstGeom prst="straightConnector1">
                <a:avLst/>
              </a:prstGeom>
              <a:ln w="44450">
                <a:solidFill>
                  <a:schemeClr val="accent5"/>
                </a:solidFill>
                <a:prstDash val="sysDot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0335396A-42FD-9CFE-0DF7-BB7BF05A88C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9013582" y="4912256"/>
                <a:ext cx="0" cy="1254867"/>
              </a:xfrm>
              <a:prstGeom prst="straightConnector1">
                <a:avLst/>
              </a:prstGeom>
              <a:ln w="44450">
                <a:solidFill>
                  <a:schemeClr val="accent2"/>
                </a:solidFill>
                <a:prstDash val="sysDot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5C3F7F0D-EC67-D44E-0D04-0276CE85EA60}"/>
                    </a:ext>
                  </a:extLst>
                </p:cNvPr>
                <p:cNvSpPr txBox="1"/>
                <p:nvPr/>
              </p:nvSpPr>
              <p:spPr>
                <a:xfrm>
                  <a:off x="9653777" y="5398156"/>
                  <a:ext cx="345208" cy="3123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accent2"/>
                    </a:solidFill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5C3F7F0D-EC67-D44E-0D04-0276CE85E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53777" y="5398156"/>
                  <a:ext cx="345208" cy="312380"/>
                </a:xfrm>
                <a:prstGeom prst="rect">
                  <a:avLst/>
                </a:prstGeom>
                <a:blipFill>
                  <a:blip r:embed="rId17"/>
                  <a:stretch>
                    <a:fillRect l="-20000" r="-2000" b="-1555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93966BCE-3CFC-0EE1-3552-13F9C23302B3}"/>
                    </a:ext>
                  </a:extLst>
                </p:cNvPr>
                <p:cNvSpPr txBox="1"/>
                <p:nvPr/>
              </p:nvSpPr>
              <p:spPr>
                <a:xfrm>
                  <a:off x="8264630" y="3914999"/>
                  <a:ext cx="348824" cy="3410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accent5"/>
                    </a:solidFill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93966BCE-3CFC-0EE1-3552-13F9C23302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4630" y="3914999"/>
                  <a:ext cx="348824" cy="341087"/>
                </a:xfrm>
                <a:prstGeom prst="rect">
                  <a:avLst/>
                </a:prstGeom>
                <a:blipFill>
                  <a:blip r:embed="rId18"/>
                  <a:stretch>
                    <a:fillRect l="-20000" r="-10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02FB5AC5-16F8-1FE1-FAC0-6038C9640A62}"/>
              </a:ext>
            </a:extLst>
          </p:cNvPr>
          <p:cNvSpPr txBox="1"/>
          <p:nvPr/>
        </p:nvSpPr>
        <p:spPr>
          <a:xfrm>
            <a:off x="837359" y="2402098"/>
            <a:ext cx="238558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1</a:t>
            </a:r>
            <a:r>
              <a:rPr lang="en-US" sz="26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st</a:t>
            </a:r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Brillouin zone</a:t>
            </a:r>
          </a:p>
        </p:txBody>
      </p:sp>
    </p:spTree>
    <p:extLst>
      <p:ext uri="{BB962C8B-B14F-4D97-AF65-F5344CB8AC3E}">
        <p14:creationId xmlns:p14="http://schemas.microsoft.com/office/powerpoint/2010/main" val="757057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805DA8-B8B4-4B44-8A6C-76B4B2DCAE2E}"/>
              </a:ext>
            </a:extLst>
          </p:cNvPr>
          <p:cNvCxnSpPr>
            <a:cxnSpLocks/>
          </p:cNvCxnSpPr>
          <p:nvPr/>
        </p:nvCxnSpPr>
        <p:spPr>
          <a:xfrm>
            <a:off x="5570818" y="3179486"/>
            <a:ext cx="681104" cy="9144"/>
          </a:xfrm>
          <a:prstGeom prst="straightConnector1">
            <a:avLst/>
          </a:prstGeom>
          <a:ln w="34925">
            <a:headEnd type="stealth" w="lg" len="med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2" name="Picture 81" descr="A picture containing light&#10;&#10;Description automatically generated">
            <a:extLst>
              <a:ext uri="{FF2B5EF4-FFF2-40B4-BE49-F238E27FC236}">
                <a16:creationId xmlns:a16="http://schemas.microsoft.com/office/drawing/2014/main" id="{2A6AC1BB-1271-C047-B59B-59C8AE0134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707" r="6158" b="7826"/>
          <a:stretch/>
        </p:blipFill>
        <p:spPr>
          <a:xfrm>
            <a:off x="2301415" y="2458544"/>
            <a:ext cx="2972090" cy="1359240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AEBE1DA-7CD8-2B46-85F6-4F533AAAA4A7}"/>
              </a:ext>
            </a:extLst>
          </p:cNvPr>
          <p:cNvCxnSpPr>
            <a:cxnSpLocks/>
          </p:cNvCxnSpPr>
          <p:nvPr/>
        </p:nvCxnSpPr>
        <p:spPr>
          <a:xfrm>
            <a:off x="5570818" y="5439498"/>
            <a:ext cx="681104" cy="9144"/>
          </a:xfrm>
          <a:prstGeom prst="straightConnector1">
            <a:avLst/>
          </a:prstGeom>
          <a:ln w="34925">
            <a:headEnd type="stealth" w="lg" len="med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B2A31884-1393-B740-807F-1EE3D6D91C79}"/>
              </a:ext>
            </a:extLst>
          </p:cNvPr>
          <p:cNvSpPr txBox="1"/>
          <p:nvPr/>
        </p:nvSpPr>
        <p:spPr>
          <a:xfrm>
            <a:off x="3194188" y="2064522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Bonding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703B1B2-DBBD-0542-9BD5-6F59C03DB3C0}"/>
              </a:ext>
            </a:extLst>
          </p:cNvPr>
          <p:cNvSpPr txBox="1"/>
          <p:nvPr/>
        </p:nvSpPr>
        <p:spPr>
          <a:xfrm>
            <a:off x="3068166" y="4253386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Anti-bonding </a:t>
            </a:r>
          </a:p>
        </p:txBody>
      </p:sp>
      <p:pic>
        <p:nvPicPr>
          <p:cNvPr id="44" name="Picture 43" descr="A picture containing light&#10;&#10;Description automatically generated">
            <a:extLst>
              <a:ext uri="{FF2B5EF4-FFF2-40B4-BE49-F238E27FC236}">
                <a16:creationId xmlns:a16="http://schemas.microsoft.com/office/drawing/2014/main" id="{9FC90D5E-8633-FB44-BF61-F36EA446D5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319" t="18697" r="6927" b="18035"/>
          <a:stretch/>
        </p:blipFill>
        <p:spPr>
          <a:xfrm>
            <a:off x="2373536" y="4634014"/>
            <a:ext cx="2972090" cy="16323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CB48733-D686-BE88-7135-74A598998277}"/>
              </a:ext>
            </a:extLst>
          </p:cNvPr>
          <p:cNvGrpSpPr/>
          <p:nvPr/>
        </p:nvGrpSpPr>
        <p:grpSpPr>
          <a:xfrm>
            <a:off x="6451672" y="2556452"/>
            <a:ext cx="3302411" cy="1082491"/>
            <a:chOff x="3102301" y="2083842"/>
            <a:chExt cx="3302411" cy="108249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88DF0F26-3C2A-2C41-8B22-FFB5E68DB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012240" flipV="1">
              <a:off x="4757246" y="2370942"/>
              <a:ext cx="1033982" cy="132958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245DBD65-77D9-0A45-9C7A-0AE790EE4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5326981" y="2553225"/>
              <a:ext cx="912701" cy="174951"/>
            </a:xfrm>
            <a:prstGeom prst="rect">
              <a:avLst/>
            </a:prstGeom>
          </p:spPr>
        </p:pic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ECBC73E-9EC8-0A4D-BD08-5501D129CDB6}"/>
                </a:ext>
              </a:extLst>
            </p:cNvPr>
            <p:cNvSpPr/>
            <p:nvPr/>
          </p:nvSpPr>
          <p:spPr>
            <a:xfrm>
              <a:off x="5682747" y="2091641"/>
              <a:ext cx="201168" cy="201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  <a:latin typeface="Arial Nova Cond" panose="020B0506020202020204" pitchFamily="34" charset="0"/>
              </a:endParaRP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5CD2D1D8-1C88-FB48-9A51-F9D1C52D5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61553" y="2553226"/>
              <a:ext cx="912701" cy="174951"/>
            </a:xfrm>
            <a:prstGeom prst="rect">
              <a:avLst/>
            </a:prstGeom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84B6BE0C-0808-824F-80BD-A8C04A2E7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4541484" y="2827521"/>
              <a:ext cx="395160" cy="17495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38A8013-1CC2-644F-8573-E7B1B6918DB2}"/>
                    </a:ext>
                  </a:extLst>
                </p:cNvPr>
                <p:cNvSpPr txBox="1"/>
                <p:nvPr/>
              </p:nvSpPr>
              <p:spPr>
                <a:xfrm>
                  <a:off x="3102301" y="2198556"/>
                  <a:ext cx="415627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38A8013-1CC2-644F-8573-E7B1B6918D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2301" y="2198556"/>
                  <a:ext cx="415627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1594" r="-5797" b="-282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27FEF52-A2E9-1A4D-AFDA-D43995C3F58B}"/>
                    </a:ext>
                  </a:extLst>
                </p:cNvPr>
                <p:cNvSpPr txBox="1"/>
                <p:nvPr/>
              </p:nvSpPr>
              <p:spPr>
                <a:xfrm>
                  <a:off x="5983763" y="2198556"/>
                  <a:ext cx="420949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27FEF52-A2E9-1A4D-AFDA-D43995C3F5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3763" y="2198556"/>
                  <a:ext cx="42094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1594" r="-7246" b="-282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2B9F640-8277-8744-AEC5-03EE86B357EF}"/>
                </a:ext>
              </a:extLst>
            </p:cNvPr>
            <p:cNvCxnSpPr>
              <a:cxnSpLocks/>
            </p:cNvCxnSpPr>
            <p:nvPr/>
          </p:nvCxnSpPr>
          <p:spPr>
            <a:xfrm>
              <a:off x="3517928" y="2136798"/>
              <a:ext cx="0" cy="508003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817C8BF-A342-B24D-B453-E7805DE63A5E}"/>
                    </a:ext>
                  </a:extLst>
                </p:cNvPr>
                <p:cNvSpPr txBox="1"/>
                <p:nvPr/>
              </p:nvSpPr>
              <p:spPr>
                <a:xfrm>
                  <a:off x="3800653" y="2734346"/>
                  <a:ext cx="28687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817C8BF-A342-B24D-B453-E7805DE63A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0653" y="2734346"/>
                  <a:ext cx="286873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9149" r="-6383" b="-195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87E5270-A148-394E-86DD-59A5FD4BA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2399714">
              <a:off x="3682811" y="2367556"/>
              <a:ext cx="1047407" cy="137792"/>
            </a:xfrm>
            <a:prstGeom prst="rect">
              <a:avLst/>
            </a:prstGeom>
          </p:spPr>
        </p:pic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22CFACC-A526-1A4A-8AF7-C84CCE247F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8302" y="3120890"/>
              <a:ext cx="976462" cy="1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D13C1C8-C21A-7048-8CD6-AC81880FF4F3}"/>
                </a:ext>
              </a:extLst>
            </p:cNvPr>
            <p:cNvSpPr/>
            <p:nvPr/>
          </p:nvSpPr>
          <p:spPr>
            <a:xfrm>
              <a:off x="3684096" y="3062822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C2C20106-4CD2-9247-8391-660D13274328}"/>
                </a:ext>
              </a:extLst>
            </p:cNvPr>
            <p:cNvSpPr/>
            <p:nvPr/>
          </p:nvSpPr>
          <p:spPr>
            <a:xfrm>
              <a:off x="5743438" y="3074893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6A67052-11D0-A649-90AD-2B64D51EF137}"/>
                </a:ext>
              </a:extLst>
            </p:cNvPr>
            <p:cNvSpPr/>
            <p:nvPr/>
          </p:nvSpPr>
          <p:spPr>
            <a:xfrm>
              <a:off x="4700915" y="3069335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377BFBA-BF5E-3040-94C3-8760C0B8F254}"/>
                </a:ext>
              </a:extLst>
            </p:cNvPr>
            <p:cNvCxnSpPr>
              <a:cxnSpLocks/>
            </p:cNvCxnSpPr>
            <p:nvPr/>
          </p:nvCxnSpPr>
          <p:spPr>
            <a:xfrm>
              <a:off x="3530180" y="2654264"/>
              <a:ext cx="2472203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DAE28251-EE79-7E4D-BC68-C828F4CA7FBD}"/>
                    </a:ext>
                  </a:extLst>
                </p:cNvPr>
                <p:cNvSpPr txBox="1"/>
                <p:nvPr/>
              </p:nvSpPr>
              <p:spPr>
                <a:xfrm>
                  <a:off x="4239706" y="2083842"/>
                  <a:ext cx="214481" cy="3385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US" sz="2200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DAE28251-EE79-7E4D-BC68-C828F4CA7F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9706" y="2083842"/>
                  <a:ext cx="214481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14286" r="-11429" b="-17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83DFF7A-CC8D-6C40-9B20-E1E0077740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5302" y="3115055"/>
              <a:ext cx="978136" cy="1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F38B153-7E0D-5A46-806D-604D39B492E3}"/>
                </a:ext>
              </a:extLst>
            </p:cNvPr>
            <p:cNvCxnSpPr>
              <a:cxnSpLocks/>
            </p:cNvCxnSpPr>
            <p:nvPr/>
          </p:nvCxnSpPr>
          <p:spPr>
            <a:xfrm>
              <a:off x="5956375" y="2125296"/>
              <a:ext cx="0" cy="523217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C55AC57-B4A9-2446-97E7-F5B84D5EF207}"/>
                </a:ext>
              </a:extLst>
            </p:cNvPr>
            <p:cNvSpPr/>
            <p:nvPr/>
          </p:nvSpPr>
          <p:spPr>
            <a:xfrm>
              <a:off x="3617319" y="2091642"/>
              <a:ext cx="201168" cy="201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  <a:latin typeface="Arial Nova Cond" panose="020B0506020202020204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FEEA264-256C-E240-9091-148E54FF84BB}"/>
                </a:ext>
              </a:extLst>
            </p:cNvPr>
            <p:cNvSpPr/>
            <p:nvPr/>
          </p:nvSpPr>
          <p:spPr>
            <a:xfrm>
              <a:off x="4638813" y="2553578"/>
              <a:ext cx="201168" cy="2011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56E140C-9EE5-0C41-8B32-AE4E1369DFFF}"/>
                    </a:ext>
                  </a:extLst>
                </p:cNvPr>
                <p:cNvSpPr txBox="1"/>
                <p:nvPr/>
              </p:nvSpPr>
              <p:spPr>
                <a:xfrm>
                  <a:off x="4832501" y="2821316"/>
                  <a:ext cx="28687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Arial Nova Cond" panose="020B0506020202020204" pitchFamily="34" charset="0"/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56E140C-9EE5-0C41-8B32-AE4E1369DF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2501" y="2821316"/>
                  <a:ext cx="28687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1277" r="-8511" b="-195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" name="Picture 1" descr="A close - up of a logo&#10;&#10;Description automatically generated with low confidence">
              <a:extLst>
                <a:ext uri="{FF2B5EF4-FFF2-40B4-BE49-F238E27FC236}">
                  <a16:creationId xmlns:a16="http://schemas.microsoft.com/office/drawing/2014/main" id="{E71AC448-D12B-1A57-373A-04C178E1BB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5932" b="94068" l="4192" r="91617">
                          <a14:foregroundMark x1="4192" y1="30508" x2="4192" y2="30508"/>
                          <a14:foregroundMark x1="18563" y1="8475" x2="18563" y2="8475"/>
                          <a14:foregroundMark x1="44311" y1="93220" x2="44311" y2="93220"/>
                          <a14:foregroundMark x1="55689" y1="94915" x2="55689" y2="94915"/>
                          <a14:foregroundMark x1="91617" y1="30508" x2="91617" y2="30508"/>
                          <a14:foregroundMark x1="79042" y1="7627" x2="79042" y2="7627"/>
                          <a14:foregroundMark x1="18563" y1="5932" x2="18563" y2="5932"/>
                        </a14:backgroundRemoval>
                      </a14:imgEffect>
                    </a14:imgLayer>
                  </a14:imgProps>
                </a:ext>
              </a:extLst>
            </a:blip>
            <a:srcRect t="41235"/>
            <a:stretch/>
          </p:blipFill>
          <p:spPr>
            <a:xfrm flipH="1" flipV="1">
              <a:off x="4441220" y="2340406"/>
              <a:ext cx="568204" cy="217651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E9BB5FC-323C-8F4A-869C-980BAA254A98}"/>
              </a:ext>
            </a:extLst>
          </p:cNvPr>
          <p:cNvGrpSpPr/>
          <p:nvPr/>
        </p:nvGrpSpPr>
        <p:grpSpPr>
          <a:xfrm>
            <a:off x="6916337" y="4539978"/>
            <a:ext cx="2256258" cy="1811614"/>
            <a:chOff x="3566966" y="4406416"/>
            <a:chExt cx="2256258" cy="1811614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BF4D2E7-B550-D849-A5BE-9DF44192C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9265871" flipV="1">
              <a:off x="4603411" y="4851571"/>
              <a:ext cx="1182213" cy="152019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09B4371E-AE5C-574E-8C2C-E48F0EB29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9265871" flipV="1">
              <a:off x="3601866" y="5703268"/>
              <a:ext cx="1182213" cy="152019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2FAC3A8-C21F-A441-BD3B-71B00940E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305043" y="5610927"/>
              <a:ext cx="746651" cy="174951"/>
            </a:xfrm>
            <a:prstGeom prst="rect">
              <a:avLst/>
            </a:prstGeom>
          </p:spPr>
        </p:pic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F6EE999-314D-F145-B55E-C534458A5E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0720" y="5337426"/>
              <a:ext cx="976462" cy="1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32AFA5E-72A2-4847-ABD4-5B9FB35FCEB1}"/>
                </a:ext>
              </a:extLst>
            </p:cNvPr>
            <p:cNvSpPr/>
            <p:nvPr/>
          </p:nvSpPr>
          <p:spPr>
            <a:xfrm>
              <a:off x="3636514" y="5279358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71D80F3A-FD84-6341-B3ED-288FFE30C026}"/>
                </a:ext>
              </a:extLst>
            </p:cNvPr>
            <p:cNvSpPr/>
            <p:nvPr/>
          </p:nvSpPr>
          <p:spPr>
            <a:xfrm>
              <a:off x="4653333" y="5285871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EFFA71C-1F91-6842-94DC-AA5685F2AA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7720" y="5331591"/>
              <a:ext cx="978136" cy="1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D330E83-178F-B546-9BDD-3C4CD040C1CF}"/>
                </a:ext>
              </a:extLst>
            </p:cNvPr>
            <p:cNvSpPr/>
            <p:nvPr/>
          </p:nvSpPr>
          <p:spPr>
            <a:xfrm>
              <a:off x="3566966" y="6016862"/>
              <a:ext cx="201168" cy="201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  <a:latin typeface="Arial Nova Cond" panose="020B0506020202020204" pitchFamily="34" charset="0"/>
              </a:endParaRP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921B6B6-89D2-F84B-A766-AF243F9F1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5362423" y="4870790"/>
              <a:ext cx="746651" cy="174951"/>
            </a:xfrm>
            <a:prstGeom prst="rect">
              <a:avLst/>
            </a:prstGeom>
          </p:spPr>
        </p:pic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977F92B-4DBB-7447-B467-83FF07EE3B66}"/>
                </a:ext>
              </a:extLst>
            </p:cNvPr>
            <p:cNvSpPr/>
            <p:nvPr/>
          </p:nvSpPr>
          <p:spPr>
            <a:xfrm>
              <a:off x="5682747" y="5279358"/>
              <a:ext cx="91440" cy="914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A7CD221-1F87-564E-8140-A63FBD7E35AB}"/>
                </a:ext>
              </a:extLst>
            </p:cNvPr>
            <p:cNvSpPr/>
            <p:nvPr/>
          </p:nvSpPr>
          <p:spPr>
            <a:xfrm>
              <a:off x="5619557" y="4406416"/>
              <a:ext cx="201168" cy="201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  <a:latin typeface="Arial Nova Cond" panose="020B0506020202020204" pitchFamily="34" charset="0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38F0A4E-AED2-614B-A8E2-8D9E3CA05EE6}"/>
                </a:ext>
              </a:extLst>
            </p:cNvPr>
            <p:cNvSpPr/>
            <p:nvPr/>
          </p:nvSpPr>
          <p:spPr>
            <a:xfrm>
              <a:off x="4595314" y="5231007"/>
              <a:ext cx="201168" cy="2011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scene3d>
              <a:camera prst="orthographicFront"/>
              <a:lightRig rig="soft" dir="t"/>
            </a:scene3d>
            <a:sp3d prstMaterial="plastic">
              <a:bevelT w="109220" h="109220"/>
              <a:bevelB w="109220" h="10922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pic>
          <p:nvPicPr>
            <p:cNvPr id="4" name="Picture 3" descr="A close - up of a logo&#10;&#10;Description automatically generated with low confidence">
              <a:extLst>
                <a:ext uri="{FF2B5EF4-FFF2-40B4-BE49-F238E27FC236}">
                  <a16:creationId xmlns:a16="http://schemas.microsoft.com/office/drawing/2014/main" id="{E2F8F23B-CC6E-72F8-1DD9-865F35EAFC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5932" b="94068" l="4192" r="91617">
                          <a14:foregroundMark x1="4192" y1="30508" x2="4192" y2="30508"/>
                          <a14:foregroundMark x1="18563" y1="8475" x2="18563" y2="8475"/>
                          <a14:foregroundMark x1="44311" y1="93220" x2="44311" y2="93220"/>
                          <a14:foregroundMark x1="55689" y1="94915" x2="55689" y2="94915"/>
                          <a14:foregroundMark x1="91617" y1="30508" x2="91617" y2="30508"/>
                          <a14:foregroundMark x1="79042" y1="7627" x2="79042" y2="7627"/>
                          <a14:foregroundMark x1="18563" y1="5932" x2="18563" y2="5932"/>
                        </a14:backgroundRemoval>
                      </a14:imgEffect>
                    </a14:imgLayer>
                  </a14:imgProps>
                </a:ext>
              </a:extLst>
            </a:blip>
            <a:srcRect t="38578" b="-2"/>
            <a:stretch/>
          </p:blipFill>
          <p:spPr>
            <a:xfrm rot="8353451">
              <a:off x="4251699" y="5073302"/>
              <a:ext cx="632306" cy="274426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54DA498-2FA2-7C08-2C2C-4016A8996167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B9696A-D53B-FB26-D746-623CA18916E4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Mapping to a discrete spring mass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13E5DC-BBF3-FF64-ECF8-54FD2BA2DE03}"/>
              </a:ext>
            </a:extLst>
          </p:cNvPr>
          <p:cNvSpPr txBox="1"/>
          <p:nvPr/>
        </p:nvSpPr>
        <p:spPr>
          <a:xfrm>
            <a:off x="2464421" y="1045148"/>
            <a:ext cx="6998080" cy="577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rial Nova Cond" panose="020B0506020202020204" pitchFamily="34" charset="0"/>
              </a:rPr>
              <a:t>P. Karki 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</a:rPr>
              <a:t>and J. Paulose, 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</a:rPr>
              <a:t>Physical Review Applied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</a:rPr>
              <a:t>, 2021.</a:t>
            </a:r>
          </a:p>
        </p:txBody>
      </p:sp>
    </p:spTree>
    <p:extLst>
      <p:ext uri="{BB962C8B-B14F-4D97-AF65-F5344CB8AC3E}">
        <p14:creationId xmlns:p14="http://schemas.microsoft.com/office/powerpoint/2010/main" val="413916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59940A1E-ABC5-4646-A9D3-4A02BB16BFCA}"/>
              </a:ext>
            </a:extLst>
          </p:cNvPr>
          <p:cNvSpPr txBox="1"/>
          <p:nvPr/>
        </p:nvSpPr>
        <p:spPr>
          <a:xfrm>
            <a:off x="5419260" y="5745992"/>
            <a:ext cx="201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Quasi-momentum</a:t>
            </a:r>
            <a:r>
              <a:rPr lang="en-US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/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Normalized frequency</a:t>
                </a:r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/</m:t>
                    </m:r>
                    <m:sSub>
                      <m:sSubPr>
                        <m:ctrlPr>
                          <a:rPr lang="en-US" i="1" spc="3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spc="3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pc="300" baseline="-250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blipFill>
                <a:blip r:embed="rId2"/>
                <a:stretch>
                  <a:fillRect l="-8333" r="-28333" b="-1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0ACB264-30F8-974B-8EA9-8AEE441979D5}"/>
              </a:ext>
            </a:extLst>
          </p:cNvPr>
          <p:cNvSpPr txBox="1"/>
          <p:nvPr/>
        </p:nvSpPr>
        <p:spPr>
          <a:xfrm>
            <a:off x="813597" y="1745586"/>
            <a:ext cx="275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Periodic boundary condition</a:t>
            </a:r>
          </a:p>
        </p:txBody>
      </p:sp>
      <p:pic>
        <p:nvPicPr>
          <p:cNvPr id="38" name="Picture 37" descr="Diagram&#10;&#10;Description automatically generated with low confidence">
            <a:extLst>
              <a:ext uri="{FF2B5EF4-FFF2-40B4-BE49-F238E27FC236}">
                <a16:creationId xmlns:a16="http://schemas.microsoft.com/office/drawing/2014/main" id="{845DAD0D-F556-F64C-A170-468AFFC91A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9" b="52867"/>
          <a:stretch/>
        </p:blipFill>
        <p:spPr>
          <a:xfrm>
            <a:off x="962784" y="4192760"/>
            <a:ext cx="2153052" cy="152016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F6DC7DC-3FCF-644D-9B8C-3B578901606D}"/>
              </a:ext>
            </a:extLst>
          </p:cNvPr>
          <p:cNvSpPr txBox="1"/>
          <p:nvPr/>
        </p:nvSpPr>
        <p:spPr>
          <a:xfrm>
            <a:off x="1771362" y="478714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F4F399-081D-F746-B352-4819DA3EC133}"/>
              </a:ext>
            </a:extLst>
          </p:cNvPr>
          <p:cNvSpPr txBox="1"/>
          <p:nvPr/>
        </p:nvSpPr>
        <p:spPr>
          <a:xfrm>
            <a:off x="2449943" y="47871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n=+1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6D5FE1-4A5E-D348-970A-153F3674E658}"/>
              </a:ext>
            </a:extLst>
          </p:cNvPr>
          <p:cNvSpPr txBox="1"/>
          <p:nvPr/>
        </p:nvSpPr>
        <p:spPr>
          <a:xfrm>
            <a:off x="1051819" y="478714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n=-1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A534481-1746-404A-88C1-0A6CA22E8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12" y="5795877"/>
            <a:ext cx="2169041" cy="2695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438D4EF-3AD2-D548-9AA7-13AC86ED8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691" y="2188392"/>
            <a:ext cx="1993512" cy="269563"/>
          </a:xfrm>
          <a:prstGeom prst="rect">
            <a:avLst/>
          </a:prstGeom>
        </p:spPr>
      </p:pic>
      <p:pic>
        <p:nvPicPr>
          <p:cNvPr id="46" name="Picture 45" descr="Diagram&#10;&#10;Description automatically generated with low confidence">
            <a:extLst>
              <a:ext uri="{FF2B5EF4-FFF2-40B4-BE49-F238E27FC236}">
                <a16:creationId xmlns:a16="http://schemas.microsoft.com/office/drawing/2014/main" id="{9678DD04-738E-AF48-B0D2-7CBFA61AA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4" t="68933" r="-3924" b="6554"/>
          <a:stretch/>
        </p:blipFill>
        <p:spPr>
          <a:xfrm>
            <a:off x="1041309" y="2596401"/>
            <a:ext cx="2080028" cy="840679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367EA66-06E2-FB49-B771-127CB622DE37}"/>
              </a:ext>
            </a:extLst>
          </p:cNvPr>
          <p:cNvCxnSpPr/>
          <p:nvPr/>
        </p:nvCxnSpPr>
        <p:spPr>
          <a:xfrm>
            <a:off x="1918699" y="345033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3AF9686-612A-D648-8BFE-4B9794EC282D}"/>
              </a:ext>
            </a:extLst>
          </p:cNvPr>
          <p:cNvCxnSpPr>
            <a:cxnSpLocks/>
          </p:cNvCxnSpPr>
          <p:nvPr/>
        </p:nvCxnSpPr>
        <p:spPr>
          <a:xfrm flipV="1">
            <a:off x="1934464" y="397059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EF1E523-EE9F-B247-8BD7-C672EB9084D2}"/>
              </a:ext>
            </a:extLst>
          </p:cNvPr>
          <p:cNvSpPr txBox="1"/>
          <p:nvPr/>
        </p:nvSpPr>
        <p:spPr>
          <a:xfrm>
            <a:off x="1645145" y="362230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Cond" panose="020B0506020202020204" pitchFamily="34" charset="0"/>
              </a:rPr>
              <a:t>Unit cell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4C268D8-273B-5B44-B511-4843980F71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5142" y="4450896"/>
            <a:ext cx="3558779" cy="128116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5C57F71-BD80-7147-B958-53F1F68E9DD9}"/>
              </a:ext>
            </a:extLst>
          </p:cNvPr>
          <p:cNvSpPr txBox="1"/>
          <p:nvPr/>
        </p:nvSpPr>
        <p:spPr>
          <a:xfrm>
            <a:off x="4993929" y="340115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CA7234-A702-894C-8F05-A687B2137D96}"/>
              </a:ext>
            </a:extLst>
          </p:cNvPr>
          <p:cNvCxnSpPr/>
          <p:nvPr/>
        </p:nvCxnSpPr>
        <p:spPr>
          <a:xfrm>
            <a:off x="6742420" y="3577649"/>
            <a:ext cx="228600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F44AD25-EE38-A847-A548-43F616DF9BB2}"/>
              </a:ext>
            </a:extLst>
          </p:cNvPr>
          <p:cNvSpPr txBox="1"/>
          <p:nvPr/>
        </p:nvSpPr>
        <p:spPr>
          <a:xfrm>
            <a:off x="6918379" y="3393286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Theory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B1EDE8-4BD8-CD4D-AA8C-3A174B9B1A34}"/>
              </a:ext>
            </a:extLst>
          </p:cNvPr>
          <p:cNvSpPr/>
          <p:nvPr/>
        </p:nvSpPr>
        <p:spPr>
          <a:xfrm>
            <a:off x="4917621" y="3539794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250247-0B0C-E443-974C-9B53592FB7F7}"/>
              </a:ext>
            </a:extLst>
          </p:cNvPr>
          <p:cNvSpPr txBox="1"/>
          <p:nvPr/>
        </p:nvSpPr>
        <p:spPr>
          <a:xfrm>
            <a:off x="5783610" y="463729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F7822B-0A2B-6E14-A287-BFEA3E5F560D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C35460-2F37-D9A4-F916-42D6D56826A7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of 1D chain</a:t>
            </a:r>
          </a:p>
        </p:txBody>
      </p:sp>
    </p:spTree>
    <p:extLst>
      <p:ext uri="{BB962C8B-B14F-4D97-AF65-F5344CB8AC3E}">
        <p14:creationId xmlns:p14="http://schemas.microsoft.com/office/powerpoint/2010/main" val="1757121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Bonding character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6A4A7C-D555-CCA6-8DD6-946BD0FCB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02"/>
          <a:stretch/>
        </p:blipFill>
        <p:spPr bwMode="auto">
          <a:xfrm>
            <a:off x="103511" y="2255605"/>
            <a:ext cx="6386879" cy="327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2C31EF-F764-C1F1-E0BD-FCD782B0D5A8}"/>
              </a:ext>
            </a:extLst>
          </p:cNvPr>
          <p:cNvSpPr txBox="1"/>
          <p:nvPr/>
        </p:nvSpPr>
        <p:spPr>
          <a:xfrm>
            <a:off x="596671" y="5527497"/>
            <a:ext cx="3003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G. Pettifor, arXiv:1112.4638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607356-BD7D-9D2A-E60E-97D16EAF2354}"/>
              </a:ext>
            </a:extLst>
          </p:cNvPr>
          <p:cNvCxnSpPr>
            <a:cxnSpLocks/>
          </p:cNvCxnSpPr>
          <p:nvPr/>
        </p:nvCxnSpPr>
        <p:spPr>
          <a:xfrm>
            <a:off x="6924933" y="1070891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82E4AC1-EA21-2E19-7494-2EEABDF5ECA5}"/>
              </a:ext>
            </a:extLst>
          </p:cNvPr>
          <p:cNvSpPr txBox="1"/>
          <p:nvPr/>
        </p:nvSpPr>
        <p:spPr>
          <a:xfrm>
            <a:off x="-30746" y="1256747"/>
            <a:ext cx="73630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Diatomic molecule with expected bonding character</a:t>
            </a:r>
          </a:p>
        </p:txBody>
      </p:sp>
    </p:spTree>
    <p:extLst>
      <p:ext uri="{BB962C8B-B14F-4D97-AF65-F5344CB8AC3E}">
        <p14:creationId xmlns:p14="http://schemas.microsoft.com/office/powerpoint/2010/main" val="1289634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59940A1E-ABC5-4646-A9D3-4A02BB16BFCA}"/>
              </a:ext>
            </a:extLst>
          </p:cNvPr>
          <p:cNvSpPr txBox="1"/>
          <p:nvPr/>
        </p:nvSpPr>
        <p:spPr>
          <a:xfrm>
            <a:off x="5419260" y="5745992"/>
            <a:ext cx="201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Quasi-momentum</a:t>
            </a:r>
            <a:r>
              <a:rPr lang="en-US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/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Normalized frequency</a:t>
                </a:r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/</m:t>
                    </m:r>
                    <m:sSub>
                      <m:sSubPr>
                        <m:ctrlPr>
                          <a:rPr lang="en-US" i="1" spc="3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spc="3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pc="300" baseline="-250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blipFill>
                <a:blip r:embed="rId2"/>
                <a:stretch>
                  <a:fillRect l="-8333" r="-28333" b="-1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0ACB264-30F8-974B-8EA9-8AEE441979D5}"/>
              </a:ext>
            </a:extLst>
          </p:cNvPr>
          <p:cNvSpPr txBox="1"/>
          <p:nvPr/>
        </p:nvSpPr>
        <p:spPr>
          <a:xfrm>
            <a:off x="813597" y="1745586"/>
            <a:ext cx="275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Periodic boundary condition</a:t>
            </a:r>
          </a:p>
        </p:txBody>
      </p:sp>
      <p:pic>
        <p:nvPicPr>
          <p:cNvPr id="38" name="Picture 37" descr="Diagram&#10;&#10;Description automatically generated with low confidence">
            <a:extLst>
              <a:ext uri="{FF2B5EF4-FFF2-40B4-BE49-F238E27FC236}">
                <a16:creationId xmlns:a16="http://schemas.microsoft.com/office/drawing/2014/main" id="{845DAD0D-F556-F64C-A170-468AFFC91A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9" b="52867"/>
          <a:stretch/>
        </p:blipFill>
        <p:spPr>
          <a:xfrm>
            <a:off x="962784" y="4192760"/>
            <a:ext cx="2153052" cy="152016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F6DC7DC-3FCF-644D-9B8C-3B578901606D}"/>
              </a:ext>
            </a:extLst>
          </p:cNvPr>
          <p:cNvSpPr txBox="1"/>
          <p:nvPr/>
        </p:nvSpPr>
        <p:spPr>
          <a:xfrm>
            <a:off x="1771362" y="478714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F4F399-081D-F746-B352-4819DA3EC133}"/>
              </a:ext>
            </a:extLst>
          </p:cNvPr>
          <p:cNvSpPr txBox="1"/>
          <p:nvPr/>
        </p:nvSpPr>
        <p:spPr>
          <a:xfrm>
            <a:off x="2449943" y="47871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n=+1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6D5FE1-4A5E-D348-970A-153F3674E658}"/>
              </a:ext>
            </a:extLst>
          </p:cNvPr>
          <p:cNvSpPr txBox="1"/>
          <p:nvPr/>
        </p:nvSpPr>
        <p:spPr>
          <a:xfrm>
            <a:off x="1051819" y="478714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n=-1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A534481-1746-404A-88C1-0A6CA22E8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12" y="5795877"/>
            <a:ext cx="2169041" cy="2695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438D4EF-3AD2-D548-9AA7-13AC86ED8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691" y="2188392"/>
            <a:ext cx="1993512" cy="269563"/>
          </a:xfrm>
          <a:prstGeom prst="rect">
            <a:avLst/>
          </a:prstGeom>
        </p:spPr>
      </p:pic>
      <p:pic>
        <p:nvPicPr>
          <p:cNvPr id="46" name="Picture 45" descr="Diagram&#10;&#10;Description automatically generated with low confidence">
            <a:extLst>
              <a:ext uri="{FF2B5EF4-FFF2-40B4-BE49-F238E27FC236}">
                <a16:creationId xmlns:a16="http://schemas.microsoft.com/office/drawing/2014/main" id="{9678DD04-738E-AF48-B0D2-7CBFA61AA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4" t="68933" r="-3924" b="6554"/>
          <a:stretch/>
        </p:blipFill>
        <p:spPr>
          <a:xfrm>
            <a:off x="1041309" y="2596401"/>
            <a:ext cx="2080028" cy="840679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367EA66-06E2-FB49-B771-127CB622DE37}"/>
              </a:ext>
            </a:extLst>
          </p:cNvPr>
          <p:cNvCxnSpPr/>
          <p:nvPr/>
        </p:nvCxnSpPr>
        <p:spPr>
          <a:xfrm>
            <a:off x="1918699" y="345033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3AF9686-612A-D648-8BFE-4B9794EC282D}"/>
              </a:ext>
            </a:extLst>
          </p:cNvPr>
          <p:cNvCxnSpPr>
            <a:cxnSpLocks/>
          </p:cNvCxnSpPr>
          <p:nvPr/>
        </p:nvCxnSpPr>
        <p:spPr>
          <a:xfrm flipV="1">
            <a:off x="1934464" y="397059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EF1E523-EE9F-B247-8BD7-C672EB9084D2}"/>
              </a:ext>
            </a:extLst>
          </p:cNvPr>
          <p:cNvSpPr txBox="1"/>
          <p:nvPr/>
        </p:nvSpPr>
        <p:spPr>
          <a:xfrm>
            <a:off x="1645145" y="362230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Cond" panose="020B0506020202020204" pitchFamily="34" charset="0"/>
              </a:rPr>
              <a:t>Unit cell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A7529C3-58AF-4F4F-B37B-C6AC8F0ABD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717" y="2637567"/>
            <a:ext cx="2392464" cy="25856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C0A3F0D-D2E9-1744-88C9-5CB3096D07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941"/>
          <a:stretch/>
        </p:blipFill>
        <p:spPr>
          <a:xfrm>
            <a:off x="4405142" y="3315984"/>
            <a:ext cx="3558779" cy="10897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4C268D8-273B-5B44-B511-4843980F71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5142" y="4450896"/>
            <a:ext cx="3558779" cy="128116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5C57F71-BD80-7147-B958-53F1F68E9DD9}"/>
              </a:ext>
            </a:extLst>
          </p:cNvPr>
          <p:cNvSpPr txBox="1"/>
          <p:nvPr/>
        </p:nvSpPr>
        <p:spPr>
          <a:xfrm>
            <a:off x="4993929" y="340115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CA7234-A702-894C-8F05-A687B2137D96}"/>
              </a:ext>
            </a:extLst>
          </p:cNvPr>
          <p:cNvCxnSpPr/>
          <p:nvPr/>
        </p:nvCxnSpPr>
        <p:spPr>
          <a:xfrm>
            <a:off x="6742420" y="3577649"/>
            <a:ext cx="228600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F44AD25-EE38-A847-A548-43F616DF9BB2}"/>
              </a:ext>
            </a:extLst>
          </p:cNvPr>
          <p:cNvSpPr txBox="1"/>
          <p:nvPr/>
        </p:nvSpPr>
        <p:spPr>
          <a:xfrm>
            <a:off x="6918379" y="3393286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Theory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B1EDE8-4BD8-CD4D-AA8C-3A174B9B1A34}"/>
              </a:ext>
            </a:extLst>
          </p:cNvPr>
          <p:cNvSpPr/>
          <p:nvPr/>
        </p:nvSpPr>
        <p:spPr>
          <a:xfrm>
            <a:off x="4917621" y="3539794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459A84-E57F-B24C-94A7-34A3A6D637FF}"/>
              </a:ext>
            </a:extLst>
          </p:cNvPr>
          <p:cNvSpPr txBox="1"/>
          <p:nvPr/>
        </p:nvSpPr>
        <p:spPr>
          <a:xfrm>
            <a:off x="9487328" y="5264513"/>
            <a:ext cx="112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Tension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B9C1DC-9845-AF44-B6A6-F941607E45D9}"/>
              </a:ext>
            </a:extLst>
          </p:cNvPr>
          <p:cNvSpPr txBox="1"/>
          <p:nvPr/>
        </p:nvSpPr>
        <p:spPr>
          <a:xfrm>
            <a:off x="5512703" y="37994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baseline="-250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fb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=46.55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250247-0B0C-E443-974C-9B53592FB7F7}"/>
              </a:ext>
            </a:extLst>
          </p:cNvPr>
          <p:cNvSpPr txBox="1"/>
          <p:nvPr/>
        </p:nvSpPr>
        <p:spPr>
          <a:xfrm>
            <a:off x="5783610" y="463729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4E86AF1-B482-C64A-8D3C-45B93549AC3E}"/>
                  </a:ext>
                </a:extLst>
              </p:cNvPr>
              <p:cNvSpPr txBox="1"/>
              <p:nvPr/>
            </p:nvSpPr>
            <p:spPr>
              <a:xfrm>
                <a:off x="9533035" y="2327456"/>
                <a:ext cx="85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</m:oMath>
                </a14:m>
                <a:r>
                  <a:rPr lang="en-US" i="1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:r>
                  <a:rPr lang="en-US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vs </a:t>
                </a:r>
                <a:r>
                  <a:rPr lang="en-US" i="1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</a:t>
                </a:r>
                <a:r>
                  <a:rPr lang="en-US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4E86AF1-B482-C64A-8D3C-45B93549A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035" y="2327456"/>
                <a:ext cx="851643" cy="369332"/>
              </a:xfrm>
              <a:prstGeom prst="rect">
                <a:avLst/>
              </a:prstGeom>
              <a:blipFill>
                <a:blip r:embed="rId9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0763D15-2BBE-A549-BC95-C67C6B1B4977}"/>
              </a:ext>
            </a:extLst>
          </p:cNvPr>
          <p:cNvCxnSpPr>
            <a:cxnSpLocks/>
          </p:cNvCxnSpPr>
          <p:nvPr/>
        </p:nvCxnSpPr>
        <p:spPr>
          <a:xfrm flipH="1">
            <a:off x="8040229" y="3848721"/>
            <a:ext cx="1631631" cy="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F36F8ABF-9900-7443-9081-C3A80E446107}"/>
              </a:ext>
            </a:extLst>
          </p:cNvPr>
          <p:cNvSpPr/>
          <p:nvPr/>
        </p:nvSpPr>
        <p:spPr>
          <a:xfrm>
            <a:off x="9671860" y="3685793"/>
            <a:ext cx="347472" cy="350117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E9D403-A709-CD4B-9D48-04762E56A347}"/>
              </a:ext>
            </a:extLst>
          </p:cNvPr>
          <p:cNvSpPr txBox="1"/>
          <p:nvPr/>
        </p:nvSpPr>
        <p:spPr>
          <a:xfrm>
            <a:off x="9169643" y="1987735"/>
            <a:ext cx="1572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Mode-crossing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2FE7FE-29CD-98B9-A6B9-20E4AD174870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C90EAB-D210-E589-360B-3F0DD1D29D37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of 1D chain</a:t>
            </a:r>
          </a:p>
        </p:txBody>
      </p:sp>
    </p:spTree>
    <p:extLst>
      <p:ext uri="{BB962C8B-B14F-4D97-AF65-F5344CB8AC3E}">
        <p14:creationId xmlns:p14="http://schemas.microsoft.com/office/powerpoint/2010/main" val="2267040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59940A1E-ABC5-4646-A9D3-4A02BB16BFCA}"/>
              </a:ext>
            </a:extLst>
          </p:cNvPr>
          <p:cNvSpPr txBox="1"/>
          <p:nvPr/>
        </p:nvSpPr>
        <p:spPr>
          <a:xfrm>
            <a:off x="5419260" y="5745992"/>
            <a:ext cx="201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Quasi-momentum</a:t>
            </a:r>
            <a:r>
              <a:rPr lang="en-US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/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Normalized frequency</a:t>
                </a:r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/</m:t>
                    </m:r>
                    <m:sSub>
                      <m:sSubPr>
                        <m:ctrlPr>
                          <a:rPr lang="en-US" i="1" spc="3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spc="3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pc="300" baseline="-250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0EBE33-A7C3-B04A-80EF-37F291BC2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80520" y="3704556"/>
                <a:ext cx="2795252" cy="369332"/>
              </a:xfrm>
              <a:prstGeom prst="rect">
                <a:avLst/>
              </a:prstGeom>
              <a:blipFill>
                <a:blip r:embed="rId2"/>
                <a:stretch>
                  <a:fillRect l="-8333" r="-28333" b="-1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0ACB264-30F8-974B-8EA9-8AEE441979D5}"/>
              </a:ext>
            </a:extLst>
          </p:cNvPr>
          <p:cNvSpPr txBox="1"/>
          <p:nvPr/>
        </p:nvSpPr>
        <p:spPr>
          <a:xfrm>
            <a:off x="813597" y="1745586"/>
            <a:ext cx="275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Periodic boundary condition</a:t>
            </a:r>
          </a:p>
        </p:txBody>
      </p:sp>
      <p:pic>
        <p:nvPicPr>
          <p:cNvPr id="38" name="Picture 37" descr="Diagram&#10;&#10;Description automatically generated with low confidence">
            <a:extLst>
              <a:ext uri="{FF2B5EF4-FFF2-40B4-BE49-F238E27FC236}">
                <a16:creationId xmlns:a16="http://schemas.microsoft.com/office/drawing/2014/main" id="{845DAD0D-F556-F64C-A170-468AFFC91A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9" b="52867"/>
          <a:stretch/>
        </p:blipFill>
        <p:spPr>
          <a:xfrm>
            <a:off x="962784" y="4192760"/>
            <a:ext cx="2153052" cy="152016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F6DC7DC-3FCF-644D-9B8C-3B578901606D}"/>
              </a:ext>
            </a:extLst>
          </p:cNvPr>
          <p:cNvSpPr txBox="1"/>
          <p:nvPr/>
        </p:nvSpPr>
        <p:spPr>
          <a:xfrm>
            <a:off x="1771362" y="478714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F4F399-081D-F746-B352-4819DA3EC133}"/>
              </a:ext>
            </a:extLst>
          </p:cNvPr>
          <p:cNvSpPr txBox="1"/>
          <p:nvPr/>
        </p:nvSpPr>
        <p:spPr>
          <a:xfrm>
            <a:off x="2449943" y="47871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n=+1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6D5FE1-4A5E-D348-970A-153F3674E658}"/>
              </a:ext>
            </a:extLst>
          </p:cNvPr>
          <p:cNvSpPr txBox="1"/>
          <p:nvPr/>
        </p:nvSpPr>
        <p:spPr>
          <a:xfrm>
            <a:off x="1051819" y="478714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33C96"/>
                </a:solidFill>
                <a:latin typeface="Arial Nova Cond" panose="020B0506020202020204" pitchFamily="34" charset="0"/>
              </a:rPr>
              <a:t>n=-1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A534481-1746-404A-88C1-0A6CA22E8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12" y="5795877"/>
            <a:ext cx="2169041" cy="2695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438D4EF-3AD2-D548-9AA7-13AC86ED8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691" y="2188392"/>
            <a:ext cx="1993512" cy="269563"/>
          </a:xfrm>
          <a:prstGeom prst="rect">
            <a:avLst/>
          </a:prstGeom>
        </p:spPr>
      </p:pic>
      <p:pic>
        <p:nvPicPr>
          <p:cNvPr id="46" name="Picture 45" descr="Diagram&#10;&#10;Description automatically generated with low confidence">
            <a:extLst>
              <a:ext uri="{FF2B5EF4-FFF2-40B4-BE49-F238E27FC236}">
                <a16:creationId xmlns:a16="http://schemas.microsoft.com/office/drawing/2014/main" id="{9678DD04-738E-AF48-B0D2-7CBFA61AA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4" t="68933" r="-3924" b="6554"/>
          <a:stretch/>
        </p:blipFill>
        <p:spPr>
          <a:xfrm>
            <a:off x="1041309" y="2596401"/>
            <a:ext cx="2080028" cy="840679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367EA66-06E2-FB49-B771-127CB622DE37}"/>
              </a:ext>
            </a:extLst>
          </p:cNvPr>
          <p:cNvCxnSpPr/>
          <p:nvPr/>
        </p:nvCxnSpPr>
        <p:spPr>
          <a:xfrm>
            <a:off x="1918699" y="345033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3AF9686-612A-D648-8BFE-4B9794EC282D}"/>
              </a:ext>
            </a:extLst>
          </p:cNvPr>
          <p:cNvCxnSpPr>
            <a:cxnSpLocks/>
          </p:cNvCxnSpPr>
          <p:nvPr/>
        </p:nvCxnSpPr>
        <p:spPr>
          <a:xfrm flipV="1">
            <a:off x="1934464" y="3970591"/>
            <a:ext cx="105103" cy="213774"/>
          </a:xfrm>
          <a:prstGeom prst="straightConnector1">
            <a:avLst/>
          </a:prstGeom>
          <a:ln w="22225"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EF1E523-EE9F-B247-8BD7-C672EB9084D2}"/>
              </a:ext>
            </a:extLst>
          </p:cNvPr>
          <p:cNvSpPr txBox="1"/>
          <p:nvPr/>
        </p:nvSpPr>
        <p:spPr>
          <a:xfrm>
            <a:off x="1645145" y="362230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Cond" panose="020B0506020202020204" pitchFamily="34" charset="0"/>
              </a:rPr>
              <a:t>Unit cell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A7529C3-58AF-4F4F-B37B-C6AC8F0ABD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717" y="2637567"/>
            <a:ext cx="2392464" cy="25856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7659AA-9555-264C-A879-A59476B7B86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382"/>
          <a:stretch/>
        </p:blipFill>
        <p:spPr>
          <a:xfrm>
            <a:off x="4405142" y="2189675"/>
            <a:ext cx="3558779" cy="110971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C0A3F0D-D2E9-1744-88C9-5CB3096D07D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941"/>
          <a:stretch/>
        </p:blipFill>
        <p:spPr>
          <a:xfrm>
            <a:off x="4405142" y="3315984"/>
            <a:ext cx="3558779" cy="10897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4C268D8-273B-5B44-B511-4843980F71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5142" y="4450896"/>
            <a:ext cx="3558779" cy="128116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5C57F71-BD80-7147-B958-53F1F68E9DD9}"/>
              </a:ext>
            </a:extLst>
          </p:cNvPr>
          <p:cNvSpPr txBox="1"/>
          <p:nvPr/>
        </p:nvSpPr>
        <p:spPr>
          <a:xfrm>
            <a:off x="4993929" y="340115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CA7234-A702-894C-8F05-A687B2137D96}"/>
              </a:ext>
            </a:extLst>
          </p:cNvPr>
          <p:cNvCxnSpPr/>
          <p:nvPr/>
        </p:nvCxnSpPr>
        <p:spPr>
          <a:xfrm>
            <a:off x="6742420" y="3577649"/>
            <a:ext cx="228600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F44AD25-EE38-A847-A548-43F616DF9BB2}"/>
              </a:ext>
            </a:extLst>
          </p:cNvPr>
          <p:cNvSpPr txBox="1"/>
          <p:nvPr/>
        </p:nvSpPr>
        <p:spPr>
          <a:xfrm>
            <a:off x="6918379" y="3393286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Theory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B1EDE8-4BD8-CD4D-AA8C-3A174B9B1A34}"/>
              </a:ext>
            </a:extLst>
          </p:cNvPr>
          <p:cNvSpPr/>
          <p:nvPr/>
        </p:nvSpPr>
        <p:spPr>
          <a:xfrm>
            <a:off x="4917621" y="3539794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05C00EC-C1D1-034A-8957-CDB1D29E4042}"/>
              </a:ext>
            </a:extLst>
          </p:cNvPr>
          <p:cNvSpPr txBox="1"/>
          <p:nvPr/>
        </p:nvSpPr>
        <p:spPr>
          <a:xfrm>
            <a:off x="5743551" y="2637567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=120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459A84-E57F-B24C-94A7-34A3A6D637FF}"/>
              </a:ext>
            </a:extLst>
          </p:cNvPr>
          <p:cNvSpPr txBox="1"/>
          <p:nvPr/>
        </p:nvSpPr>
        <p:spPr>
          <a:xfrm>
            <a:off x="9487328" y="5264513"/>
            <a:ext cx="112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Tension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B9C1DC-9845-AF44-B6A6-F941607E45D9}"/>
              </a:ext>
            </a:extLst>
          </p:cNvPr>
          <p:cNvSpPr txBox="1"/>
          <p:nvPr/>
        </p:nvSpPr>
        <p:spPr>
          <a:xfrm>
            <a:off x="5512703" y="37994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baseline="-250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fb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=46.55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250247-0B0C-E443-974C-9B53592FB7F7}"/>
              </a:ext>
            </a:extLst>
          </p:cNvPr>
          <p:cNvSpPr txBox="1"/>
          <p:nvPr/>
        </p:nvSpPr>
        <p:spPr>
          <a:xfrm>
            <a:off x="5783610" y="463729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4E86AF1-B482-C64A-8D3C-45B93549AC3E}"/>
                  </a:ext>
                </a:extLst>
              </p:cNvPr>
              <p:cNvSpPr txBox="1"/>
              <p:nvPr/>
            </p:nvSpPr>
            <p:spPr>
              <a:xfrm>
                <a:off x="9533035" y="2327456"/>
                <a:ext cx="85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</m:oMath>
                </a14:m>
                <a:r>
                  <a:rPr lang="en-US" i="1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:r>
                  <a:rPr lang="en-US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vs </a:t>
                </a:r>
                <a:r>
                  <a:rPr lang="en-US" i="1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</a:t>
                </a:r>
                <a:r>
                  <a:rPr lang="en-US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4E86AF1-B482-C64A-8D3C-45B93549A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035" y="2327456"/>
                <a:ext cx="851643" cy="369332"/>
              </a:xfrm>
              <a:prstGeom prst="rect">
                <a:avLst/>
              </a:prstGeom>
              <a:blipFill>
                <a:blip r:embed="rId10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0763D15-2BBE-A549-BC95-C67C6B1B4977}"/>
              </a:ext>
            </a:extLst>
          </p:cNvPr>
          <p:cNvCxnSpPr>
            <a:cxnSpLocks/>
          </p:cNvCxnSpPr>
          <p:nvPr/>
        </p:nvCxnSpPr>
        <p:spPr>
          <a:xfrm flipH="1">
            <a:off x="8040229" y="3848721"/>
            <a:ext cx="1631631" cy="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F36F8ABF-9900-7443-9081-C3A80E446107}"/>
              </a:ext>
            </a:extLst>
          </p:cNvPr>
          <p:cNvSpPr/>
          <p:nvPr/>
        </p:nvSpPr>
        <p:spPr>
          <a:xfrm>
            <a:off x="9671860" y="3685793"/>
            <a:ext cx="347472" cy="350117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E9D403-A709-CD4B-9D48-04762E56A347}"/>
              </a:ext>
            </a:extLst>
          </p:cNvPr>
          <p:cNvSpPr txBox="1"/>
          <p:nvPr/>
        </p:nvSpPr>
        <p:spPr>
          <a:xfrm>
            <a:off x="9169643" y="1987735"/>
            <a:ext cx="1572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Mode-crossing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82D7EE-A723-9C1E-B565-C40C2B6959A5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0ACC4-EB0E-6ECF-46CF-55EC7A5FE189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Band structure of 1D chain</a:t>
            </a:r>
          </a:p>
        </p:txBody>
      </p:sp>
    </p:spTree>
    <p:extLst>
      <p:ext uri="{BB962C8B-B14F-4D97-AF65-F5344CB8AC3E}">
        <p14:creationId xmlns:p14="http://schemas.microsoft.com/office/powerpoint/2010/main" val="3259980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67AFACCD-BE90-E346-89F4-94172797D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382"/>
          <a:stretch/>
        </p:blipFill>
        <p:spPr>
          <a:xfrm>
            <a:off x="1813448" y="1798709"/>
            <a:ext cx="3660427" cy="114140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2AD2254-C5A7-CC4F-A679-1E449F549EDB}"/>
              </a:ext>
            </a:extLst>
          </p:cNvPr>
          <p:cNvSpPr/>
          <p:nvPr/>
        </p:nvSpPr>
        <p:spPr>
          <a:xfrm>
            <a:off x="4471465" y="1798709"/>
            <a:ext cx="259667" cy="1463040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48689A1-175D-3341-BA9D-04EBD3582BBA}"/>
              </a:ext>
            </a:extLst>
          </p:cNvPr>
          <p:cNvCxnSpPr>
            <a:cxnSpLocks/>
          </p:cNvCxnSpPr>
          <p:nvPr/>
        </p:nvCxnSpPr>
        <p:spPr>
          <a:xfrm flipH="1" flipV="1">
            <a:off x="4109013" y="1686453"/>
            <a:ext cx="351556" cy="559134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8937D1-2F5A-D74A-9174-78FE8E3E035A}"/>
              </a:ext>
            </a:extLst>
          </p:cNvPr>
          <p:cNvSpPr txBox="1"/>
          <p:nvPr/>
        </p:nvSpPr>
        <p:spPr>
          <a:xfrm>
            <a:off x="2137720" y="3039755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03E9BE-1347-724C-A0DD-C5043A8BBD45}"/>
              </a:ext>
            </a:extLst>
          </p:cNvPr>
          <p:cNvSpPr txBox="1"/>
          <p:nvPr/>
        </p:nvSpPr>
        <p:spPr>
          <a:xfrm>
            <a:off x="3225123" y="226634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=120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063223E-20B4-C947-8945-4D4F3EBB1167}"/>
              </a:ext>
            </a:extLst>
          </p:cNvPr>
          <p:cNvSpPr/>
          <p:nvPr/>
        </p:nvSpPr>
        <p:spPr>
          <a:xfrm>
            <a:off x="2040767" y="3182917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9E3B7BA-69C3-4C4B-B953-7521207484EC}"/>
              </a:ext>
            </a:extLst>
          </p:cNvPr>
          <p:cNvSpPr/>
          <p:nvPr/>
        </p:nvSpPr>
        <p:spPr>
          <a:xfrm>
            <a:off x="7222177" y="1447831"/>
            <a:ext cx="334668" cy="3490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C32468-7C03-AA48-856E-1B9D43DFA576}"/>
              </a:ext>
            </a:extLst>
          </p:cNvPr>
          <p:cNvSpPr/>
          <p:nvPr/>
        </p:nvSpPr>
        <p:spPr>
          <a:xfrm rot="5400000">
            <a:off x="8641061" y="61720"/>
            <a:ext cx="128755" cy="3015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DA1AD63-7E9F-F049-B5E3-B288003C8D2F}"/>
              </a:ext>
            </a:extLst>
          </p:cNvPr>
          <p:cNvSpPr/>
          <p:nvPr/>
        </p:nvSpPr>
        <p:spPr>
          <a:xfrm>
            <a:off x="7218345" y="4857404"/>
            <a:ext cx="360343" cy="1827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AF13E3C-80F5-F748-A9F8-EE33E7CEDA6B}"/>
              </a:ext>
            </a:extLst>
          </p:cNvPr>
          <p:cNvCxnSpPr>
            <a:cxnSpLocks/>
          </p:cNvCxnSpPr>
          <p:nvPr/>
        </p:nvCxnSpPr>
        <p:spPr>
          <a:xfrm>
            <a:off x="5848221" y="2323143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5B9D5B6-C883-D24E-AAB6-4E8CC627876F}"/>
              </a:ext>
            </a:extLst>
          </p:cNvPr>
          <p:cNvSpPr txBox="1"/>
          <p:nvPr/>
        </p:nvSpPr>
        <p:spPr>
          <a:xfrm>
            <a:off x="413522" y="1262858"/>
            <a:ext cx="229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Gaussian  wave-packet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1A5D286-CB64-B94F-B5CC-CBC90AA117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24484"/>
          <a:stretch/>
        </p:blipFill>
        <p:spPr>
          <a:xfrm>
            <a:off x="2545116" y="1275021"/>
            <a:ext cx="3406818" cy="378696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AF74A1E1-E61F-A146-8177-C8B5431D129C}"/>
              </a:ext>
            </a:extLst>
          </p:cNvPr>
          <p:cNvSpPr/>
          <p:nvPr/>
        </p:nvSpPr>
        <p:spPr>
          <a:xfrm>
            <a:off x="413522" y="1218717"/>
            <a:ext cx="5751297" cy="43502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A68CA8-6A9B-1048-F003-2A004D52E8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3730"/>
          <a:stretch/>
        </p:blipFill>
        <p:spPr>
          <a:xfrm>
            <a:off x="7477482" y="1695611"/>
            <a:ext cx="3383852" cy="1244508"/>
          </a:xfrm>
          <a:prstGeom prst="rect">
            <a:avLst/>
          </a:prstGeom>
        </p:spPr>
      </p:pic>
      <p:pic>
        <p:nvPicPr>
          <p:cNvPr id="4" name="Picture 3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B1B47BAA-028B-DE05-92DF-057603FFE4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9697" b="69630" l="8179" r="33252">
                        <a14:foregroundMark x1="9448" y1="53535" x2="9448" y2="53535"/>
                        <a14:foregroundMark x1="32129" y1="54209" x2="32129" y2="54209"/>
                        <a14:foregroundMark x1="33276" y1="53535" x2="33276" y2="53535"/>
                        <a14:foregroundMark x1="8179" y1="53199" x2="8179" y2="5319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309" t="24842" r="65940" b="25366"/>
          <a:stretch/>
        </p:blipFill>
        <p:spPr>
          <a:xfrm>
            <a:off x="8452076" y="873649"/>
            <a:ext cx="1454099" cy="9390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0F9248-5416-FEA9-0B8B-12CF224B5D1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053" t="4031" r="57658" b="78647"/>
          <a:stretch/>
        </p:blipFill>
        <p:spPr>
          <a:xfrm>
            <a:off x="10891913" y="3480627"/>
            <a:ext cx="935049" cy="7689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3F8629-F514-E85F-8C5F-BABDD0C804C4}"/>
              </a:ext>
            </a:extLst>
          </p:cNvPr>
          <p:cNvCxnSpPr>
            <a:cxnSpLocks/>
          </p:cNvCxnSpPr>
          <p:nvPr/>
        </p:nvCxnSpPr>
        <p:spPr>
          <a:xfrm flipV="1">
            <a:off x="8452082" y="1578996"/>
            <a:ext cx="157239" cy="185449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2E47EB6-9EB2-93B3-B673-AD2175DF0894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2FFDC-D62D-C286-2DCD-51E39C9D7E3B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</p:spTree>
    <p:extLst>
      <p:ext uri="{BB962C8B-B14F-4D97-AF65-F5344CB8AC3E}">
        <p14:creationId xmlns:p14="http://schemas.microsoft.com/office/powerpoint/2010/main" val="1642656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8788B3-F194-ED45-8B15-2CE69B724A4A}"/>
                  </a:ext>
                </a:extLst>
              </p:cNvPr>
              <p:cNvSpPr txBox="1"/>
              <p:nvPr/>
            </p:nvSpPr>
            <p:spPr>
              <a:xfrm rot="16200000">
                <a:off x="186105" y="3843030"/>
                <a:ext cx="2795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Normalized frequency</a:t>
                </a:r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/</m:t>
                    </m:r>
                    <m:sSub>
                      <m:sSubPr>
                        <m:ctrlPr>
                          <a:rPr lang="en-US" i="1" spc="3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spc="3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pc="300" baseline="-250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8788B3-F194-ED45-8B15-2CE69B724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6105" y="3843030"/>
                <a:ext cx="2795252" cy="369332"/>
              </a:xfrm>
              <a:prstGeom prst="rect">
                <a:avLst/>
              </a:prstGeom>
              <a:blipFill>
                <a:blip r:embed="rId2"/>
                <a:stretch>
                  <a:fillRect l="-8333" r="-28333" b="-1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67AFACCD-BE90-E346-89F4-94172797D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382"/>
          <a:stretch/>
        </p:blipFill>
        <p:spPr>
          <a:xfrm>
            <a:off x="1813448" y="1798709"/>
            <a:ext cx="3660427" cy="11414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6E4EB29-FD1E-6840-8F50-A5B93078A8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941"/>
          <a:stretch/>
        </p:blipFill>
        <p:spPr>
          <a:xfrm>
            <a:off x="1813448" y="3544453"/>
            <a:ext cx="3660427" cy="1120863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2AD2254-C5A7-CC4F-A679-1E449F549EDB}"/>
              </a:ext>
            </a:extLst>
          </p:cNvPr>
          <p:cNvSpPr/>
          <p:nvPr/>
        </p:nvSpPr>
        <p:spPr>
          <a:xfrm>
            <a:off x="4471465" y="1798709"/>
            <a:ext cx="259667" cy="3108960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48689A1-175D-3341-BA9D-04EBD3582BBA}"/>
              </a:ext>
            </a:extLst>
          </p:cNvPr>
          <p:cNvCxnSpPr>
            <a:cxnSpLocks/>
          </p:cNvCxnSpPr>
          <p:nvPr/>
        </p:nvCxnSpPr>
        <p:spPr>
          <a:xfrm flipH="1" flipV="1">
            <a:off x="4109013" y="1686453"/>
            <a:ext cx="351556" cy="559134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8937D1-2F5A-D74A-9174-78FE8E3E035A}"/>
              </a:ext>
            </a:extLst>
          </p:cNvPr>
          <p:cNvSpPr txBox="1"/>
          <p:nvPr/>
        </p:nvSpPr>
        <p:spPr>
          <a:xfrm>
            <a:off x="2137720" y="3039755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BFFF83-1E4F-B147-A158-E5D8EED0360C}"/>
              </a:ext>
            </a:extLst>
          </p:cNvPr>
          <p:cNvCxnSpPr/>
          <p:nvPr/>
        </p:nvCxnSpPr>
        <p:spPr>
          <a:xfrm>
            <a:off x="2009807" y="4923131"/>
            <a:ext cx="228600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6E05142-85A8-474D-B39E-0D98A0D5AA68}"/>
              </a:ext>
            </a:extLst>
          </p:cNvPr>
          <p:cNvSpPr txBox="1"/>
          <p:nvPr/>
        </p:nvSpPr>
        <p:spPr>
          <a:xfrm>
            <a:off x="2196916" y="4738769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Theory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03E9BE-1347-724C-A0DD-C5043A8BBD45}"/>
              </a:ext>
            </a:extLst>
          </p:cNvPr>
          <p:cNvSpPr txBox="1"/>
          <p:nvPr/>
        </p:nvSpPr>
        <p:spPr>
          <a:xfrm>
            <a:off x="3225123" y="226634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7D19765-277C-DE41-9E47-6EAB8BCE22CD}"/>
                  </a:ext>
                </a:extLst>
              </p:cNvPr>
              <p:cNvSpPr txBox="1"/>
              <p:nvPr/>
            </p:nvSpPr>
            <p:spPr>
              <a:xfrm>
                <a:off x="3194306" y="3676552"/>
                <a:ext cx="7505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</a:t>
                </a:r>
                <a:r>
                  <a:rPr lang="en-US" sz="1600" baseline="-250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fb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 Roman" panose="02000603000000000000" pitchFamily="2" charset="0"/>
                      </a:rPr>
                      <m:t>≈</m:t>
                    </m:r>
                  </m:oMath>
                </a14:m>
                <a:r>
                  <a:rPr lang="en-US" sz="16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45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7D19765-277C-DE41-9E47-6EAB8BCE2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306" y="3676552"/>
                <a:ext cx="750526" cy="338554"/>
              </a:xfrm>
              <a:prstGeom prst="rect">
                <a:avLst/>
              </a:prstGeom>
              <a:blipFill>
                <a:blip r:embed="rId5"/>
                <a:stretch>
                  <a:fillRect l="-4065" t="-5357" r="-3252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 47">
            <a:extLst>
              <a:ext uri="{FF2B5EF4-FFF2-40B4-BE49-F238E27FC236}">
                <a16:creationId xmlns:a16="http://schemas.microsoft.com/office/drawing/2014/main" id="{4063223E-20B4-C947-8945-4D4F3EBB1167}"/>
              </a:ext>
            </a:extLst>
          </p:cNvPr>
          <p:cNvSpPr/>
          <p:nvPr/>
        </p:nvSpPr>
        <p:spPr>
          <a:xfrm>
            <a:off x="2040767" y="3182917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7FA2FA4-2869-DC46-886E-3049849997C3}"/>
              </a:ext>
            </a:extLst>
          </p:cNvPr>
          <p:cNvCxnSpPr>
            <a:cxnSpLocks/>
          </p:cNvCxnSpPr>
          <p:nvPr/>
        </p:nvCxnSpPr>
        <p:spPr>
          <a:xfrm>
            <a:off x="5848221" y="4059069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D9E3B7BA-69C3-4C4B-B953-7521207484EC}"/>
              </a:ext>
            </a:extLst>
          </p:cNvPr>
          <p:cNvSpPr/>
          <p:nvPr/>
        </p:nvSpPr>
        <p:spPr>
          <a:xfrm>
            <a:off x="7222177" y="1447831"/>
            <a:ext cx="334668" cy="3490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C32468-7C03-AA48-856E-1B9D43DFA576}"/>
              </a:ext>
            </a:extLst>
          </p:cNvPr>
          <p:cNvSpPr/>
          <p:nvPr/>
        </p:nvSpPr>
        <p:spPr>
          <a:xfrm rot="5400000">
            <a:off x="8641061" y="61720"/>
            <a:ext cx="128755" cy="3015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DA1AD63-7E9F-F049-B5E3-B288003C8D2F}"/>
              </a:ext>
            </a:extLst>
          </p:cNvPr>
          <p:cNvSpPr/>
          <p:nvPr/>
        </p:nvSpPr>
        <p:spPr>
          <a:xfrm>
            <a:off x="7218345" y="4857404"/>
            <a:ext cx="360343" cy="1827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AF13E3C-80F5-F748-A9F8-EE33E7CEDA6B}"/>
              </a:ext>
            </a:extLst>
          </p:cNvPr>
          <p:cNvCxnSpPr>
            <a:cxnSpLocks/>
          </p:cNvCxnSpPr>
          <p:nvPr/>
        </p:nvCxnSpPr>
        <p:spPr>
          <a:xfrm>
            <a:off x="5848221" y="2323143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5B9D5B6-C883-D24E-AAB6-4E8CC627876F}"/>
              </a:ext>
            </a:extLst>
          </p:cNvPr>
          <p:cNvSpPr txBox="1"/>
          <p:nvPr/>
        </p:nvSpPr>
        <p:spPr>
          <a:xfrm>
            <a:off x="413522" y="1262858"/>
            <a:ext cx="229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Gaussian  wave-packet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1A5D286-CB64-B94F-B5CC-CBC90AA1173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" b="24484"/>
          <a:stretch/>
        </p:blipFill>
        <p:spPr>
          <a:xfrm>
            <a:off x="2545116" y="1275021"/>
            <a:ext cx="3406818" cy="378696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AF74A1E1-E61F-A146-8177-C8B5431D129C}"/>
              </a:ext>
            </a:extLst>
          </p:cNvPr>
          <p:cNvSpPr/>
          <p:nvPr/>
        </p:nvSpPr>
        <p:spPr>
          <a:xfrm>
            <a:off x="413522" y="1218717"/>
            <a:ext cx="5751297" cy="43502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A68CA8-6A9B-1048-F003-2A004D52E84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5762"/>
          <a:stretch/>
        </p:blipFill>
        <p:spPr>
          <a:xfrm>
            <a:off x="7477482" y="1695610"/>
            <a:ext cx="3383852" cy="3043159"/>
          </a:xfrm>
          <a:prstGeom prst="rect">
            <a:avLst/>
          </a:prstGeom>
        </p:spPr>
      </p:pic>
      <p:pic>
        <p:nvPicPr>
          <p:cNvPr id="4" name="Picture 3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B1B47BAA-028B-DE05-92DF-057603FFE4D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9697" b="69630" l="8179" r="33252">
                        <a14:foregroundMark x1="9448" y1="53535" x2="9448" y2="53535"/>
                        <a14:foregroundMark x1="32129" y1="54209" x2="32129" y2="54209"/>
                        <a14:foregroundMark x1="33276" y1="53535" x2="33276" y2="53535"/>
                        <a14:foregroundMark x1="8179" y1="53199" x2="8179" y2="5319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309" t="24842" r="65940" b="25366"/>
          <a:stretch/>
        </p:blipFill>
        <p:spPr>
          <a:xfrm>
            <a:off x="8452076" y="873649"/>
            <a:ext cx="1454099" cy="9390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0F9248-5416-FEA9-0B8B-12CF224B5D1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053" t="4031" r="57658" b="78647"/>
          <a:stretch/>
        </p:blipFill>
        <p:spPr>
          <a:xfrm>
            <a:off x="10891913" y="3480627"/>
            <a:ext cx="935049" cy="7689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3F8629-F514-E85F-8C5F-BABDD0C804C4}"/>
              </a:ext>
            </a:extLst>
          </p:cNvPr>
          <p:cNvCxnSpPr>
            <a:cxnSpLocks/>
          </p:cNvCxnSpPr>
          <p:nvPr/>
        </p:nvCxnSpPr>
        <p:spPr>
          <a:xfrm flipV="1">
            <a:off x="8452082" y="1578996"/>
            <a:ext cx="157239" cy="185449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2E47EB6-9EB2-93B3-B673-AD2175DF0894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2FFDC-D62D-C286-2DCD-51E39C9D7E3B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</p:spTree>
    <p:extLst>
      <p:ext uri="{BB962C8B-B14F-4D97-AF65-F5344CB8AC3E}">
        <p14:creationId xmlns:p14="http://schemas.microsoft.com/office/powerpoint/2010/main" val="1990924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F9148699-D17A-3849-8089-BD6C247DB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448" y="5171977"/>
            <a:ext cx="3660427" cy="1317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8788B3-F194-ED45-8B15-2CE69B724A4A}"/>
                  </a:ext>
                </a:extLst>
              </p:cNvPr>
              <p:cNvSpPr txBox="1"/>
              <p:nvPr/>
            </p:nvSpPr>
            <p:spPr>
              <a:xfrm rot="16200000">
                <a:off x="186105" y="3843030"/>
                <a:ext cx="2795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Normalized frequency</a:t>
                </a:r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/</m:t>
                    </m:r>
                    <m:sSub>
                      <m:sSubPr>
                        <m:ctrlPr>
                          <a:rPr lang="en-US" i="1" spc="3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i="1" spc="3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pc="300" baseline="-25000">
                            <a:latin typeface="Arial Nova Cond" panose="020B0506020202020204" pitchFamily="34" charset="0"/>
                            <a:ea typeface="Latin Modern Math" panose="02000503000000000000" pitchFamily="2" charset="77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Arial Nova Cond" panose="020B0506020202020204" pitchFamily="34" charset="0"/>
                  <a:ea typeface="Latin Modern Math" panose="02000503000000000000" pitchFamily="2" charset="77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8788B3-F194-ED45-8B15-2CE69B724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6105" y="3843030"/>
                <a:ext cx="2795252" cy="369332"/>
              </a:xfrm>
              <a:prstGeom prst="rect">
                <a:avLst/>
              </a:prstGeom>
              <a:blipFill>
                <a:blip r:embed="rId3"/>
                <a:stretch>
                  <a:fillRect l="-8333" r="-28333" b="-1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CBECA056-A819-2C4D-8FAD-469EABB55A5A}"/>
              </a:ext>
            </a:extLst>
          </p:cNvPr>
          <p:cNvSpPr txBox="1"/>
          <p:nvPr/>
        </p:nvSpPr>
        <p:spPr>
          <a:xfrm>
            <a:off x="2827489" y="6415228"/>
            <a:ext cx="207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Quasi-momentum</a:t>
            </a:r>
            <a:r>
              <a:rPr lang="en-US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en-US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q</a:t>
            </a:r>
            <a:r>
              <a:rPr lang="en-US" i="1" baseline="-250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x</a:t>
            </a:r>
            <a:endParaRPr lang="en-US" dirty="0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7AFACCD-BE90-E346-89F4-94172797D6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382"/>
          <a:stretch/>
        </p:blipFill>
        <p:spPr>
          <a:xfrm>
            <a:off x="1813448" y="1798709"/>
            <a:ext cx="3660427" cy="11414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6E4EB29-FD1E-6840-8F50-A5B93078A8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941"/>
          <a:stretch/>
        </p:blipFill>
        <p:spPr>
          <a:xfrm>
            <a:off x="1813448" y="3544453"/>
            <a:ext cx="3660427" cy="1120863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2AD2254-C5A7-CC4F-A679-1E449F549EDB}"/>
              </a:ext>
            </a:extLst>
          </p:cNvPr>
          <p:cNvSpPr/>
          <p:nvPr/>
        </p:nvSpPr>
        <p:spPr>
          <a:xfrm>
            <a:off x="4471465" y="1798709"/>
            <a:ext cx="259667" cy="4462847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48689A1-175D-3341-BA9D-04EBD3582BBA}"/>
              </a:ext>
            </a:extLst>
          </p:cNvPr>
          <p:cNvCxnSpPr>
            <a:cxnSpLocks/>
          </p:cNvCxnSpPr>
          <p:nvPr/>
        </p:nvCxnSpPr>
        <p:spPr>
          <a:xfrm flipH="1" flipV="1">
            <a:off x="4109013" y="1686453"/>
            <a:ext cx="351556" cy="559134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8937D1-2F5A-D74A-9174-78FE8E3E035A}"/>
              </a:ext>
            </a:extLst>
          </p:cNvPr>
          <p:cNvSpPr txBox="1"/>
          <p:nvPr/>
        </p:nvSpPr>
        <p:spPr>
          <a:xfrm>
            <a:off x="2137720" y="3039755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COMSOL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BFFF83-1E4F-B147-A158-E5D8EED0360C}"/>
              </a:ext>
            </a:extLst>
          </p:cNvPr>
          <p:cNvCxnSpPr/>
          <p:nvPr/>
        </p:nvCxnSpPr>
        <p:spPr>
          <a:xfrm>
            <a:off x="2009807" y="4923131"/>
            <a:ext cx="228600" cy="0"/>
          </a:xfrm>
          <a:prstGeom prst="lin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6E05142-85A8-474D-B39E-0D98A0D5AA68}"/>
              </a:ext>
            </a:extLst>
          </p:cNvPr>
          <p:cNvSpPr txBox="1"/>
          <p:nvPr/>
        </p:nvSpPr>
        <p:spPr>
          <a:xfrm>
            <a:off x="2196916" y="4738769"/>
            <a:ext cx="8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Theory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03E9BE-1347-724C-A0DD-C5043A8BBD45}"/>
              </a:ext>
            </a:extLst>
          </p:cNvPr>
          <p:cNvSpPr txBox="1"/>
          <p:nvPr/>
        </p:nvSpPr>
        <p:spPr>
          <a:xfrm>
            <a:off x="3225123" y="226634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7D19765-277C-DE41-9E47-6EAB8BCE22CD}"/>
                  </a:ext>
                </a:extLst>
              </p:cNvPr>
              <p:cNvSpPr txBox="1"/>
              <p:nvPr/>
            </p:nvSpPr>
            <p:spPr>
              <a:xfrm>
                <a:off x="3194306" y="3676552"/>
                <a:ext cx="7505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T</a:t>
                </a:r>
                <a:r>
                  <a:rPr lang="en-US" sz="1600" baseline="-250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fb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 Roman" panose="02000603000000000000" pitchFamily="2" charset="0"/>
                      </a:rPr>
                      <m:t>≈</m:t>
                    </m:r>
                  </m:oMath>
                </a14:m>
                <a:r>
                  <a:rPr lang="en-US" sz="16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45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7D19765-277C-DE41-9E47-6EAB8BCE2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306" y="3676552"/>
                <a:ext cx="750526" cy="338554"/>
              </a:xfrm>
              <a:prstGeom prst="rect">
                <a:avLst/>
              </a:prstGeom>
              <a:blipFill>
                <a:blip r:embed="rId6"/>
                <a:stretch>
                  <a:fillRect l="-4065" t="-5357" r="-3252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665AD273-7345-4A4A-B90D-EDB416A53494}"/>
              </a:ext>
            </a:extLst>
          </p:cNvPr>
          <p:cNvSpPr txBox="1"/>
          <p:nvPr/>
        </p:nvSpPr>
        <p:spPr>
          <a:xfrm>
            <a:off x="3316930" y="5405940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</a:t>
            </a:r>
            <a:r>
              <a:rPr lang="en-US" sz="16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=1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063223E-20B4-C947-8945-4D4F3EBB1167}"/>
              </a:ext>
            </a:extLst>
          </p:cNvPr>
          <p:cNvSpPr/>
          <p:nvPr/>
        </p:nvSpPr>
        <p:spPr>
          <a:xfrm>
            <a:off x="2040767" y="3182917"/>
            <a:ext cx="91440" cy="91440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7FA2FA4-2869-DC46-886E-3049849997C3}"/>
              </a:ext>
            </a:extLst>
          </p:cNvPr>
          <p:cNvCxnSpPr>
            <a:cxnSpLocks/>
          </p:cNvCxnSpPr>
          <p:nvPr/>
        </p:nvCxnSpPr>
        <p:spPr>
          <a:xfrm>
            <a:off x="5848221" y="4059069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D9E3B7BA-69C3-4C4B-B953-7521207484EC}"/>
              </a:ext>
            </a:extLst>
          </p:cNvPr>
          <p:cNvSpPr/>
          <p:nvPr/>
        </p:nvSpPr>
        <p:spPr>
          <a:xfrm>
            <a:off x="7222177" y="1447831"/>
            <a:ext cx="334668" cy="3490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C32468-7C03-AA48-856E-1B9D43DFA576}"/>
              </a:ext>
            </a:extLst>
          </p:cNvPr>
          <p:cNvSpPr/>
          <p:nvPr/>
        </p:nvSpPr>
        <p:spPr>
          <a:xfrm rot="5400000">
            <a:off x="8641061" y="61720"/>
            <a:ext cx="128755" cy="3015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DA1AD63-7E9F-F049-B5E3-B288003C8D2F}"/>
              </a:ext>
            </a:extLst>
          </p:cNvPr>
          <p:cNvSpPr/>
          <p:nvPr/>
        </p:nvSpPr>
        <p:spPr>
          <a:xfrm>
            <a:off x="7218345" y="4857404"/>
            <a:ext cx="360343" cy="1827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AF13E3C-80F5-F748-A9F8-EE33E7CEDA6B}"/>
              </a:ext>
            </a:extLst>
          </p:cNvPr>
          <p:cNvCxnSpPr>
            <a:cxnSpLocks/>
          </p:cNvCxnSpPr>
          <p:nvPr/>
        </p:nvCxnSpPr>
        <p:spPr>
          <a:xfrm>
            <a:off x="5848221" y="2323143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527CDC8-CE46-7348-8C9C-3D6217F00486}"/>
              </a:ext>
            </a:extLst>
          </p:cNvPr>
          <p:cNvCxnSpPr>
            <a:cxnSpLocks/>
          </p:cNvCxnSpPr>
          <p:nvPr/>
        </p:nvCxnSpPr>
        <p:spPr>
          <a:xfrm>
            <a:off x="5848221" y="5732179"/>
            <a:ext cx="1104087" cy="0"/>
          </a:xfrm>
          <a:prstGeom prst="straightConnector1">
            <a:avLst/>
          </a:prstGeom>
          <a:ln w="38100">
            <a:tailEnd type="stealth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5B9D5B6-C883-D24E-AAB6-4E8CC627876F}"/>
              </a:ext>
            </a:extLst>
          </p:cNvPr>
          <p:cNvSpPr txBox="1"/>
          <p:nvPr/>
        </p:nvSpPr>
        <p:spPr>
          <a:xfrm>
            <a:off x="413522" y="1262858"/>
            <a:ext cx="229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Gaussian  wave-packet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1A5D286-CB64-B94F-B5CC-CBC90AA117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" b="24484"/>
          <a:stretch/>
        </p:blipFill>
        <p:spPr>
          <a:xfrm>
            <a:off x="2545116" y="1275021"/>
            <a:ext cx="3406818" cy="378696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AF74A1E1-E61F-A146-8177-C8B5431D129C}"/>
              </a:ext>
            </a:extLst>
          </p:cNvPr>
          <p:cNvSpPr/>
          <p:nvPr/>
        </p:nvSpPr>
        <p:spPr>
          <a:xfrm>
            <a:off x="413522" y="1218717"/>
            <a:ext cx="5751297" cy="43502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A68CA8-6A9B-1048-F003-2A004D52E8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77482" y="1695610"/>
            <a:ext cx="3383852" cy="4737351"/>
          </a:xfrm>
          <a:prstGeom prst="rect">
            <a:avLst/>
          </a:prstGeom>
        </p:spPr>
      </p:pic>
      <p:pic>
        <p:nvPicPr>
          <p:cNvPr id="4" name="Picture 3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B1B47BAA-028B-DE05-92DF-057603FFE4D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9697" b="69630" l="8179" r="33252">
                        <a14:foregroundMark x1="9448" y1="53535" x2="9448" y2="53535"/>
                        <a14:foregroundMark x1="32129" y1="54209" x2="32129" y2="54209"/>
                        <a14:foregroundMark x1="33276" y1="53535" x2="33276" y2="53535"/>
                        <a14:foregroundMark x1="8179" y1="53199" x2="8179" y2="5319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309" t="24842" r="65940" b="25366"/>
          <a:stretch/>
        </p:blipFill>
        <p:spPr>
          <a:xfrm>
            <a:off x="8452076" y="873649"/>
            <a:ext cx="1454099" cy="9390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0F9248-5416-FEA9-0B8B-12CF224B5D1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2053" t="4031" r="57658" b="78647"/>
          <a:stretch/>
        </p:blipFill>
        <p:spPr>
          <a:xfrm>
            <a:off x="10891913" y="3480627"/>
            <a:ext cx="935049" cy="7689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3F8629-F514-E85F-8C5F-BABDD0C804C4}"/>
              </a:ext>
            </a:extLst>
          </p:cNvPr>
          <p:cNvCxnSpPr>
            <a:cxnSpLocks/>
          </p:cNvCxnSpPr>
          <p:nvPr/>
        </p:nvCxnSpPr>
        <p:spPr>
          <a:xfrm flipV="1">
            <a:off x="8452082" y="1578996"/>
            <a:ext cx="157239" cy="185449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2E47EB6-9EB2-93B3-B673-AD2175DF0894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2FFDC-D62D-C286-2DCD-51E39C9D7E3B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</p:spTree>
    <p:extLst>
      <p:ext uri="{BB962C8B-B14F-4D97-AF65-F5344CB8AC3E}">
        <p14:creationId xmlns:p14="http://schemas.microsoft.com/office/powerpoint/2010/main" val="2955852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2E47EB6-9EB2-93B3-B673-AD2175DF0894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2FFDC-D62D-C286-2DCD-51E39C9D7E3B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  <p:pic>
        <p:nvPicPr>
          <p:cNvPr id="2" name="My Movie-WP(Final)">
            <a:hlinkClick r:id="" action="ppaction://media"/>
            <a:extLst>
              <a:ext uri="{FF2B5EF4-FFF2-40B4-BE49-F238E27FC236}">
                <a16:creationId xmlns:a16="http://schemas.microsoft.com/office/drawing/2014/main" id="{EFAEFD68-ECF4-F34B-35D9-45DA6E3E484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3645" y="922506"/>
            <a:ext cx="10466351" cy="588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1A1AA3DF-B538-4F41-BF4F-A8392193A8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3"/>
          <a:stretch/>
        </p:blipFill>
        <p:spPr>
          <a:xfrm>
            <a:off x="486622" y="1543431"/>
            <a:ext cx="3288382" cy="487818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E5688EA-4EA0-D147-9961-E9BFFFE76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664" y="2258477"/>
            <a:ext cx="2934729" cy="4108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A5CB50-E7AA-B34D-9DD2-441F21E8550B}"/>
                  </a:ext>
                </a:extLst>
              </p:cNvPr>
              <p:cNvSpPr txBox="1"/>
              <p:nvPr/>
            </p:nvSpPr>
            <p:spPr>
              <a:xfrm rot="16200000">
                <a:off x="-1090678" y="3652757"/>
                <a:ext cx="26712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Rescaled time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sz="2000" i="1" spc="300" baseline="-250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0</m:t>
                    </m:r>
                    <m:r>
                      <a:rPr lang="en-US" sz="2000" i="1" spc="3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𝑡</m:t>
                    </m:r>
                  </m:oMath>
                </a14:m>
                <a:endParaRPr lang="en-US" sz="2000" spc="300" dirty="0">
                  <a:latin typeface="Arial Nova Cond" panose="020B0506020202020204" pitchFamily="34" charset="0"/>
                  <a:ea typeface="Latin Modern Math" panose="02000503000000000000" pitchFamily="2" charset="77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A5CB50-E7AA-B34D-9DD2-441F21E85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090678" y="3652757"/>
                <a:ext cx="2671281" cy="400110"/>
              </a:xfrm>
              <a:prstGeom prst="rect">
                <a:avLst/>
              </a:prstGeom>
              <a:blipFill>
                <a:blip r:embed="rId4"/>
                <a:stretch>
                  <a:fillRect l="-6061" r="-27273" b="-2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F58C4C75-BF00-8046-9761-D98B4CE13E12}"/>
              </a:ext>
            </a:extLst>
          </p:cNvPr>
          <p:cNvSpPr txBox="1"/>
          <p:nvPr/>
        </p:nvSpPr>
        <p:spPr>
          <a:xfrm>
            <a:off x="2441635" y="6354669"/>
            <a:ext cx="247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Position (lattice units)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FA3A72-2FC7-1A4B-9848-66610A2C4F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53" t="4031" r="57658" b="78647"/>
          <a:stretch/>
        </p:blipFill>
        <p:spPr>
          <a:xfrm>
            <a:off x="3338462" y="1337361"/>
            <a:ext cx="935049" cy="768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6054FA-BCF9-CB4D-ABEF-D3D9BE86DF97}"/>
              </a:ext>
            </a:extLst>
          </p:cNvPr>
          <p:cNvSpPr txBox="1"/>
          <p:nvPr/>
        </p:nvSpPr>
        <p:spPr>
          <a:xfrm>
            <a:off x="1422187" y="1047418"/>
            <a:ext cx="171944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Discrete 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63DD2-12BB-8E4F-BA02-AF196AC1F3C5}"/>
              </a:ext>
            </a:extLst>
          </p:cNvPr>
          <p:cNvSpPr txBox="1"/>
          <p:nvPr/>
        </p:nvSpPr>
        <p:spPr>
          <a:xfrm>
            <a:off x="4960413" y="1047418"/>
            <a:ext cx="1111202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COMSOL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772DF5-782A-8A1D-899E-9A25EC626EE5}"/>
              </a:ext>
            </a:extLst>
          </p:cNvPr>
          <p:cNvGrpSpPr/>
          <p:nvPr/>
        </p:nvGrpSpPr>
        <p:grpSpPr>
          <a:xfrm>
            <a:off x="4455302" y="1355410"/>
            <a:ext cx="1765087" cy="1030700"/>
            <a:chOff x="4338117" y="2209833"/>
            <a:chExt cx="1587617" cy="790161"/>
          </a:xfrm>
        </p:grpSpPr>
        <p:pic>
          <p:nvPicPr>
            <p:cNvPr id="39" name="Picture 38" descr="A picture containing rectangle&#10;&#10;Description automatically generated">
              <a:extLst>
                <a:ext uri="{FF2B5EF4-FFF2-40B4-BE49-F238E27FC236}">
                  <a16:creationId xmlns:a16="http://schemas.microsoft.com/office/drawing/2014/main" id="{42AA9558-B4F1-FD4A-8366-C33B05CE9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697" b="69630" l="8179" r="33252">
                          <a14:foregroundMark x1="9448" y1="53535" x2="9448" y2="53535"/>
                          <a14:foregroundMark x1="32129" y1="54209" x2="32129" y2="54209"/>
                          <a14:foregroundMark x1="33276" y1="53535" x2="33276" y2="53535"/>
                          <a14:foregroundMark x1="8179" y1="53199" x2="8179" y2="53199"/>
                        </a14:backgroundRemoval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309" t="24842" r="65940" b="25366"/>
            <a:stretch/>
          </p:blipFill>
          <p:spPr>
            <a:xfrm>
              <a:off x="4520515" y="2209833"/>
              <a:ext cx="1223570" cy="790161"/>
            </a:xfrm>
            <a:prstGeom prst="rect">
              <a:avLst/>
            </a:prstGeom>
          </p:spPr>
        </p:pic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F0F68D7-6862-5241-A026-090631F38591}"/>
                </a:ext>
              </a:extLst>
            </p:cNvPr>
            <p:cNvCxnSpPr>
              <a:cxnSpLocks/>
            </p:cNvCxnSpPr>
            <p:nvPr/>
          </p:nvCxnSpPr>
          <p:spPr>
            <a:xfrm>
              <a:off x="4338117" y="2657880"/>
              <a:ext cx="15378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8CFE14-32C3-854B-A633-2962B7164C23}"/>
                </a:ext>
              </a:extLst>
            </p:cNvPr>
            <p:cNvCxnSpPr>
              <a:cxnSpLocks/>
            </p:cNvCxnSpPr>
            <p:nvPr/>
          </p:nvCxnSpPr>
          <p:spPr>
            <a:xfrm>
              <a:off x="5771952" y="2668766"/>
              <a:ext cx="15378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DF464DF-FD8C-7A43-B365-68B8072B37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2838" y="2794974"/>
              <a:ext cx="157239" cy="185449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headEnd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51E8251-4E5C-F797-A7D5-AFD2863D3BB0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5633DA-F7E2-C394-6350-9CCC550B708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</p:spTree>
    <p:extLst>
      <p:ext uri="{BB962C8B-B14F-4D97-AF65-F5344CB8AC3E}">
        <p14:creationId xmlns:p14="http://schemas.microsoft.com/office/powerpoint/2010/main" val="333835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D331E16-9DAC-3189-6110-7FB53303366A}"/>
              </a:ext>
            </a:extLst>
          </p:cNvPr>
          <p:cNvGrpSpPr/>
          <p:nvPr/>
        </p:nvGrpSpPr>
        <p:grpSpPr>
          <a:xfrm>
            <a:off x="7751309" y="853822"/>
            <a:ext cx="3585650" cy="5611257"/>
            <a:chOff x="7689665" y="1049028"/>
            <a:chExt cx="3585650" cy="5611257"/>
          </a:xfrm>
        </p:grpSpPr>
        <p:pic>
          <p:nvPicPr>
            <p:cNvPr id="9" name="Picture 8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2FB964A-DC37-3527-AEE8-EE4780AC8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89665" y="1049028"/>
              <a:ext cx="3585650" cy="561125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D937C1C-3E68-B460-BC51-E5C969011BE7}"/>
                </a:ext>
              </a:extLst>
            </p:cNvPr>
            <p:cNvSpPr/>
            <p:nvPr/>
          </p:nvSpPr>
          <p:spPr>
            <a:xfrm>
              <a:off x="7689665" y="1337361"/>
              <a:ext cx="41840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1A1AA3DF-B538-4F41-BF4F-A8392193A8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3"/>
          <a:stretch/>
        </p:blipFill>
        <p:spPr>
          <a:xfrm>
            <a:off x="486622" y="1543431"/>
            <a:ext cx="3288382" cy="487818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E5688EA-4EA0-D147-9961-E9BFFFE76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664" y="2258477"/>
            <a:ext cx="2934729" cy="4108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A5CB50-E7AA-B34D-9DD2-441F21E8550B}"/>
                  </a:ext>
                </a:extLst>
              </p:cNvPr>
              <p:cNvSpPr txBox="1"/>
              <p:nvPr/>
            </p:nvSpPr>
            <p:spPr>
              <a:xfrm rot="16200000">
                <a:off x="-1090678" y="3652757"/>
                <a:ext cx="26712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Rescaled time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sz="2000" i="1" spc="300" baseline="-250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0</m:t>
                    </m:r>
                    <m:r>
                      <a:rPr lang="en-US" sz="2000" i="1" spc="3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𝑡</m:t>
                    </m:r>
                  </m:oMath>
                </a14:m>
                <a:endParaRPr lang="en-US" sz="2000" spc="300" dirty="0">
                  <a:latin typeface="Arial Nova Cond" panose="020B0506020202020204" pitchFamily="34" charset="0"/>
                  <a:ea typeface="Latin Modern Math" panose="02000503000000000000" pitchFamily="2" charset="77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A5CB50-E7AA-B34D-9DD2-441F21E85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090678" y="3652757"/>
                <a:ext cx="2671281" cy="400110"/>
              </a:xfrm>
              <a:prstGeom prst="rect">
                <a:avLst/>
              </a:prstGeom>
              <a:blipFill>
                <a:blip r:embed="rId5"/>
                <a:stretch>
                  <a:fillRect l="-6061" r="-27273" b="-2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F58C4C75-BF00-8046-9761-D98B4CE13E12}"/>
              </a:ext>
            </a:extLst>
          </p:cNvPr>
          <p:cNvSpPr txBox="1"/>
          <p:nvPr/>
        </p:nvSpPr>
        <p:spPr>
          <a:xfrm>
            <a:off x="2441635" y="6354669"/>
            <a:ext cx="247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Position (lattice units)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FA3A72-2FC7-1A4B-9848-66610A2C4F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053" t="4031" r="57658" b="78647"/>
          <a:stretch/>
        </p:blipFill>
        <p:spPr>
          <a:xfrm>
            <a:off x="3338462" y="1337361"/>
            <a:ext cx="935049" cy="768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6054FA-BCF9-CB4D-ABEF-D3D9BE86DF97}"/>
              </a:ext>
            </a:extLst>
          </p:cNvPr>
          <p:cNvSpPr txBox="1"/>
          <p:nvPr/>
        </p:nvSpPr>
        <p:spPr>
          <a:xfrm>
            <a:off x="1422187" y="1047418"/>
            <a:ext cx="171944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Discrete 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63DD2-12BB-8E4F-BA02-AF196AC1F3C5}"/>
              </a:ext>
            </a:extLst>
          </p:cNvPr>
          <p:cNvSpPr txBox="1"/>
          <p:nvPr/>
        </p:nvSpPr>
        <p:spPr>
          <a:xfrm>
            <a:off x="4960413" y="1047418"/>
            <a:ext cx="1111202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 Cond" panose="020B0506020202020204" pitchFamily="34" charset="0"/>
              </a:rPr>
              <a:t>COMSOL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772DF5-782A-8A1D-899E-9A25EC626EE5}"/>
              </a:ext>
            </a:extLst>
          </p:cNvPr>
          <p:cNvGrpSpPr/>
          <p:nvPr/>
        </p:nvGrpSpPr>
        <p:grpSpPr>
          <a:xfrm>
            <a:off x="4455302" y="1355410"/>
            <a:ext cx="1765087" cy="1030700"/>
            <a:chOff x="4338117" y="2209833"/>
            <a:chExt cx="1587617" cy="790161"/>
          </a:xfrm>
        </p:grpSpPr>
        <p:pic>
          <p:nvPicPr>
            <p:cNvPr id="39" name="Picture 38" descr="A picture containing rectangle&#10;&#10;Description automatically generated">
              <a:extLst>
                <a:ext uri="{FF2B5EF4-FFF2-40B4-BE49-F238E27FC236}">
                  <a16:creationId xmlns:a16="http://schemas.microsoft.com/office/drawing/2014/main" id="{42AA9558-B4F1-FD4A-8366-C33B05CE9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9697" b="69630" l="8179" r="33252">
                          <a14:foregroundMark x1="9448" y1="53535" x2="9448" y2="53535"/>
                          <a14:foregroundMark x1="32129" y1="54209" x2="32129" y2="54209"/>
                          <a14:foregroundMark x1="33276" y1="53535" x2="33276" y2="53535"/>
                          <a14:foregroundMark x1="8179" y1="53199" x2="8179" y2="53199"/>
                        </a14:backgroundRemoval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309" t="24842" r="65940" b="25366"/>
            <a:stretch/>
          </p:blipFill>
          <p:spPr>
            <a:xfrm>
              <a:off x="4520515" y="2209833"/>
              <a:ext cx="1223570" cy="790161"/>
            </a:xfrm>
            <a:prstGeom prst="rect">
              <a:avLst/>
            </a:prstGeom>
          </p:spPr>
        </p:pic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F0F68D7-6862-5241-A026-090631F38591}"/>
                </a:ext>
              </a:extLst>
            </p:cNvPr>
            <p:cNvCxnSpPr>
              <a:cxnSpLocks/>
            </p:cNvCxnSpPr>
            <p:nvPr/>
          </p:nvCxnSpPr>
          <p:spPr>
            <a:xfrm>
              <a:off x="4338117" y="2657880"/>
              <a:ext cx="15378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98CFE14-32C3-854B-A633-2962B7164C23}"/>
                </a:ext>
              </a:extLst>
            </p:cNvPr>
            <p:cNvCxnSpPr>
              <a:cxnSpLocks/>
            </p:cNvCxnSpPr>
            <p:nvPr/>
          </p:nvCxnSpPr>
          <p:spPr>
            <a:xfrm>
              <a:off x="5771952" y="2668766"/>
              <a:ext cx="15378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DF464DF-FD8C-7A43-B365-68B8072B37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2838" y="2794974"/>
              <a:ext cx="157239" cy="185449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headEnd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51E8251-4E5C-F797-A7D5-AFD2863D3BB0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5633DA-F7E2-C394-6350-9CCC550B708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Stopping and reversing sound </a:t>
            </a:r>
          </a:p>
        </p:txBody>
      </p:sp>
    </p:spTree>
    <p:extLst>
      <p:ext uri="{BB962C8B-B14F-4D97-AF65-F5344CB8AC3E}">
        <p14:creationId xmlns:p14="http://schemas.microsoft.com/office/powerpoint/2010/main" val="4150306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close up of a logo&#10;&#10;Description automatically generated">
            <a:extLst>
              <a:ext uri="{FF2B5EF4-FFF2-40B4-BE49-F238E27FC236}">
                <a16:creationId xmlns:a16="http://schemas.microsoft.com/office/drawing/2014/main" id="{03D172A7-A639-DB4D-A2CF-FD40EE98A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60000">
            <a:off x="853572" y="4082692"/>
            <a:ext cx="9760400" cy="1846752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E2117E5-CDB4-2D47-919E-DE6BA5CC7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990" y="1889819"/>
            <a:ext cx="3571941" cy="200921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ECEAD4F-E244-A045-B465-EBF7B39DD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068" y="1889819"/>
            <a:ext cx="3571941" cy="200921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E5461F4-CFCC-9343-B3FF-54FB2F4F503D}"/>
              </a:ext>
            </a:extLst>
          </p:cNvPr>
          <p:cNvSpPr txBox="1"/>
          <p:nvPr/>
        </p:nvSpPr>
        <p:spPr>
          <a:xfrm>
            <a:off x="5204869" y="1253037"/>
            <a:ext cx="1558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 Nova Cond" panose="020B0506020202020204" pitchFamily="34" charset="0"/>
              </a:rPr>
              <a:t>Graphene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99D488B-4D82-0F4C-9E21-EF6412C4D91D}"/>
              </a:ext>
            </a:extLst>
          </p:cNvPr>
          <p:cNvSpPr/>
          <p:nvPr/>
        </p:nvSpPr>
        <p:spPr>
          <a:xfrm>
            <a:off x="1244324" y="5860757"/>
            <a:ext cx="48824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 Nova Cond" panose="020B0506020202020204" pitchFamily="34" charset="0"/>
              </a:rPr>
              <a:t>Benjamín </a:t>
            </a:r>
            <a:r>
              <a:rPr lang="en-US" sz="1600" dirty="0" err="1">
                <a:latin typeface="Arial Nova Cond" panose="020B0506020202020204" pitchFamily="34" charset="0"/>
              </a:rPr>
              <a:t>Alemán</a:t>
            </a:r>
            <a:r>
              <a:rPr lang="en-US" sz="1600" dirty="0">
                <a:latin typeface="Arial Nova Cond" panose="020B0506020202020204" pitchFamily="34" charset="0"/>
              </a:rPr>
              <a:t> group, University of Oregon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40139C-87F8-1CE5-6158-4905724207DD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6F9EDA-951B-6C5B-E012-5B00B7F810F0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Potential experimental system </a:t>
            </a:r>
          </a:p>
        </p:txBody>
      </p:sp>
    </p:spTree>
    <p:extLst>
      <p:ext uri="{BB962C8B-B14F-4D97-AF65-F5344CB8AC3E}">
        <p14:creationId xmlns:p14="http://schemas.microsoft.com/office/powerpoint/2010/main" val="369975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8A461D-441D-F54F-A83B-309B90A04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19" y="2095347"/>
            <a:ext cx="3059095" cy="1892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72894B-1A97-E946-B1DF-20527593F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804" y="5211650"/>
            <a:ext cx="1254021" cy="760816"/>
          </a:xfrm>
          <a:prstGeom prst="rect">
            <a:avLst/>
          </a:prstGeom>
        </p:spPr>
      </p:pic>
      <p:pic>
        <p:nvPicPr>
          <p:cNvPr id="10" name="Picture 9" descr="A picture containing light&#10;&#10;Description automatically generated">
            <a:extLst>
              <a:ext uri="{FF2B5EF4-FFF2-40B4-BE49-F238E27FC236}">
                <a16:creationId xmlns:a16="http://schemas.microsoft.com/office/drawing/2014/main" id="{8A54A262-CAC5-474E-B88D-367E044203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319" t="18697" r="6927" b="18035"/>
          <a:stretch/>
        </p:blipFill>
        <p:spPr>
          <a:xfrm>
            <a:off x="2218685" y="5218205"/>
            <a:ext cx="1277139" cy="760819"/>
          </a:xfrm>
          <a:prstGeom prst="rect">
            <a:avLst/>
          </a:prstGeom>
        </p:spPr>
      </p:pic>
      <p:pic>
        <p:nvPicPr>
          <p:cNvPr id="11" name="Picture 10" descr="A picture containing light&#10;&#10;Description automatically generated">
            <a:extLst>
              <a:ext uri="{FF2B5EF4-FFF2-40B4-BE49-F238E27FC236}">
                <a16:creationId xmlns:a16="http://schemas.microsoft.com/office/drawing/2014/main" id="{91C74F18-EC74-BC43-81BD-68976CE4C3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5707" r="6158" b="7826"/>
          <a:stretch/>
        </p:blipFill>
        <p:spPr>
          <a:xfrm>
            <a:off x="2210087" y="4286946"/>
            <a:ext cx="1277139" cy="62540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0ED81CC-6A70-DD47-8467-6C96BABCA0DA}"/>
              </a:ext>
            </a:extLst>
          </p:cNvPr>
          <p:cNvCxnSpPr>
            <a:cxnSpLocks/>
          </p:cNvCxnSpPr>
          <p:nvPr/>
        </p:nvCxnSpPr>
        <p:spPr>
          <a:xfrm>
            <a:off x="622273" y="5569972"/>
            <a:ext cx="24688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8C1CB9-DB07-984A-9C9E-D01203E999B2}"/>
              </a:ext>
            </a:extLst>
          </p:cNvPr>
          <p:cNvCxnSpPr>
            <a:cxnSpLocks/>
          </p:cNvCxnSpPr>
          <p:nvPr/>
        </p:nvCxnSpPr>
        <p:spPr>
          <a:xfrm>
            <a:off x="622273" y="4627286"/>
            <a:ext cx="246888" cy="0"/>
          </a:xfrm>
          <a:prstGeom prst="line">
            <a:avLst/>
          </a:prstGeom>
          <a:ln w="25400">
            <a:solidFill>
              <a:srgbClr val="115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8FFEC45-D93B-9242-BC67-6F6E96807B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805" y="4354341"/>
            <a:ext cx="1277139" cy="5580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D256F2-E9EF-BC4E-A1FF-4BCB7E4F19AC}"/>
              </a:ext>
            </a:extLst>
          </p:cNvPr>
          <p:cNvSpPr txBox="1"/>
          <p:nvPr/>
        </p:nvSpPr>
        <p:spPr>
          <a:xfrm>
            <a:off x="844837" y="1575514"/>
            <a:ext cx="2673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Vibrational modes crossing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4167DC-1307-C44C-8CA7-F145DBE68744}"/>
              </a:ext>
            </a:extLst>
          </p:cNvPr>
          <p:cNvSpPr txBox="1"/>
          <p:nvPr/>
        </p:nvSpPr>
        <p:spPr>
          <a:xfrm>
            <a:off x="4225180" y="1576466"/>
            <a:ext cx="2973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Changing dispersion character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84E1E1A-7B01-334D-B5BD-BCFD3D4A304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343" b="13382"/>
          <a:stretch/>
        </p:blipFill>
        <p:spPr>
          <a:xfrm>
            <a:off x="4204187" y="2392892"/>
            <a:ext cx="2803899" cy="95389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B53B2A7-2213-ED40-A014-FC89F15DAC1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342" b="14941"/>
          <a:stretch/>
        </p:blipFill>
        <p:spPr>
          <a:xfrm>
            <a:off x="4204186" y="3678473"/>
            <a:ext cx="2803899" cy="93672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41559EB-C4C7-E043-969B-A634DC6E678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8376"/>
          <a:stretch/>
        </p:blipFill>
        <p:spPr>
          <a:xfrm>
            <a:off x="4204185" y="4948198"/>
            <a:ext cx="2805147" cy="11021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A5113EC-ACCC-DA4D-835F-FBA112BDE3B2}"/>
                  </a:ext>
                </a:extLst>
              </p:cNvPr>
              <p:cNvSpPr txBox="1"/>
              <p:nvPr/>
            </p:nvSpPr>
            <p:spPr>
              <a:xfrm>
                <a:off x="5293791" y="2065587"/>
                <a:ext cx="9650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 </m:t>
                    </m:r>
                    <m:r>
                      <m:rPr>
                        <m:nor/>
                      </m:rPr>
                      <a:rPr lang="en-US" b="0" i="0" spc="-151" smtClean="0">
                        <a:latin typeface="Arial Nova Cond" panose="020B0506020202020204" pitchFamily="34" charset="0"/>
                        <a:ea typeface="Latin Modern Math" panose="02000503000000000000" pitchFamily="2" charset="77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latin typeface="Arial Nova Cond" panose="020B0506020202020204" pitchFamily="34" charset="0"/>
                        <a:ea typeface="Latin Modern Math" panose="02000503000000000000" pitchFamily="2" charset="77"/>
                      </a:rPr>
                      <m:t>vs</m:t>
                    </m:r>
                    <m:r>
                      <m:rPr>
                        <m:nor/>
                      </m:rPr>
                      <a:rPr lang="en-US" b="0" i="0" smtClean="0">
                        <a:latin typeface="Arial Nova Cond" panose="020B0506020202020204" pitchFamily="34" charset="0"/>
                        <a:ea typeface="Latin Modern Math" panose="02000503000000000000" pitchFamily="2" charset="77"/>
                      </a:rPr>
                      <m:t> </m:t>
                    </m:r>
                    <m:r>
                      <a:rPr lang="en-US" i="1" spc="-15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 </m:t>
                    </m:r>
                  </m:oMath>
                </a14:m>
                <a:r>
                  <a:rPr lang="en-US" i="1" dirty="0">
                    <a:latin typeface="Arial Nova Cond" panose="020B0506020202020204" pitchFamily="34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q</a:t>
                </a:r>
                <a:r>
                  <a:rPr lang="en-US" i="1" baseline="-25000" dirty="0">
                    <a:latin typeface="Arial Nova Cond" panose="020B0506020202020204" pitchFamily="34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x</a:t>
                </a:r>
                <a:r>
                  <a:rPr lang="en-US" i="1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A5113EC-ACCC-DA4D-835F-FBA112BDE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791" y="2065587"/>
                <a:ext cx="965072" cy="369332"/>
              </a:xfrm>
              <a:prstGeom prst="rect">
                <a:avLst/>
              </a:prstGeom>
              <a:blipFill>
                <a:blip r:embed="rId12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75F8F3F8-1857-E740-AA81-D0F40E5FBBF4}"/>
              </a:ext>
            </a:extLst>
          </p:cNvPr>
          <p:cNvSpPr/>
          <p:nvPr/>
        </p:nvSpPr>
        <p:spPr>
          <a:xfrm>
            <a:off x="1816924" y="2819937"/>
            <a:ext cx="347472" cy="350117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B69D734-969A-0243-AF00-35CEBD2D737F}"/>
              </a:ext>
            </a:extLst>
          </p:cNvPr>
          <p:cNvSpPr/>
          <p:nvPr/>
        </p:nvSpPr>
        <p:spPr>
          <a:xfrm>
            <a:off x="6116199" y="2397833"/>
            <a:ext cx="193535" cy="894808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BBABBFC-E1D9-D642-BD22-17C2A2F5E690}"/>
              </a:ext>
            </a:extLst>
          </p:cNvPr>
          <p:cNvCxnSpPr>
            <a:cxnSpLocks/>
            <a:stCxn id="18" idx="5"/>
          </p:cNvCxnSpPr>
          <p:nvPr/>
        </p:nvCxnSpPr>
        <p:spPr>
          <a:xfrm>
            <a:off x="2113510" y="3118781"/>
            <a:ext cx="667311" cy="93626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A4F1948-0D53-B145-9F1E-29E36E24FF33}"/>
              </a:ext>
            </a:extLst>
          </p:cNvPr>
          <p:cNvCxnSpPr>
            <a:cxnSpLocks/>
          </p:cNvCxnSpPr>
          <p:nvPr/>
        </p:nvCxnSpPr>
        <p:spPr>
          <a:xfrm>
            <a:off x="2780821" y="4060001"/>
            <a:ext cx="129881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4772D54-1BD5-3E45-99D2-A64870E03B24}"/>
              </a:ext>
            </a:extLst>
          </p:cNvPr>
          <p:cNvSpPr txBox="1"/>
          <p:nvPr/>
        </p:nvSpPr>
        <p:spPr>
          <a:xfrm>
            <a:off x="5510744" y="3403940"/>
            <a:ext cx="1444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wave-packet modes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9D4AA9-D0E5-8A44-A6B3-A718A82E8D9A}"/>
              </a:ext>
            </a:extLst>
          </p:cNvPr>
          <p:cNvSpPr txBox="1"/>
          <p:nvPr/>
        </p:nvSpPr>
        <p:spPr>
          <a:xfrm>
            <a:off x="8426565" y="1575514"/>
            <a:ext cx="294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Stopping and reversing sound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929F8A43-F028-F843-8433-7CD8968FCE4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573"/>
          <a:stretch/>
        </p:blipFill>
        <p:spPr>
          <a:xfrm>
            <a:off x="7658721" y="2169567"/>
            <a:ext cx="2113981" cy="329925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F568CBC-8E7A-294B-BB3C-36A6861C26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84222" y="2657937"/>
            <a:ext cx="1886545" cy="2804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5A9DB84-5B38-8F46-8822-72026B752A20}"/>
                  </a:ext>
                </a:extLst>
              </p:cNvPr>
              <p:cNvSpPr txBox="1"/>
              <p:nvPr/>
            </p:nvSpPr>
            <p:spPr>
              <a:xfrm rot="16200000">
                <a:off x="6721368" y="3596639"/>
                <a:ext cx="172650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Rescaled time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𝜔</m:t>
                    </m:r>
                    <m:r>
                      <a:rPr lang="en-US" sz="1400" i="1" spc="300" baseline="-250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0</m:t>
                    </m:r>
                    <m:r>
                      <a:rPr lang="en-US" sz="1400" i="1" spc="300">
                        <a:latin typeface="Cambria Math" panose="02040503050406030204" pitchFamily="18" charset="0"/>
                        <a:ea typeface="Latin Modern Math" panose="02000503000000000000" pitchFamily="2" charset="77"/>
                      </a:rPr>
                      <m:t>𝑡</m:t>
                    </m:r>
                  </m:oMath>
                </a14:m>
                <a:endParaRPr lang="en-US" sz="1400" spc="300" dirty="0">
                  <a:latin typeface="Arial Nova Cond" panose="020B0506020202020204" pitchFamily="34" charset="0"/>
                  <a:ea typeface="Latin Modern Math" panose="02000503000000000000" pitchFamily="2" charset="77"/>
                </a:endParaRPr>
              </a:p>
              <a:p>
                <a:endParaRPr lang="en-US" sz="1400" i="1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5A9DB84-5B38-8F46-8822-72026B752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721368" y="3596639"/>
                <a:ext cx="1726509" cy="523220"/>
              </a:xfrm>
              <a:prstGeom prst="rect">
                <a:avLst/>
              </a:prstGeom>
              <a:blipFill>
                <a:blip r:embed="rId15"/>
                <a:stretch>
                  <a:fillRect l="-1163" b="-10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272791D1-A705-8942-B361-382974718EF2}"/>
              </a:ext>
            </a:extLst>
          </p:cNvPr>
          <p:cNvSpPr txBox="1"/>
          <p:nvPr/>
        </p:nvSpPr>
        <p:spPr>
          <a:xfrm>
            <a:off x="8852014" y="5499284"/>
            <a:ext cx="16826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Position (lattice units) </a:t>
            </a:r>
          </a:p>
        </p:txBody>
      </p:sp>
      <p:pic>
        <p:nvPicPr>
          <p:cNvPr id="53" name="Picture 52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5EAC05DE-656C-444A-8618-937A18C8FCC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9697" b="69630" l="8179" r="33252">
                        <a14:foregroundMark x1="9448" y1="53535" x2="9448" y2="53535"/>
                        <a14:foregroundMark x1="32129" y1="54209" x2="32129" y2="54209"/>
                        <a14:foregroundMark x1="33276" y1="53535" x2="33276" y2="53535"/>
                        <a14:foregroundMark x1="8179" y1="53199" x2="8179" y2="5319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309" t="24842" r="65940" b="25366"/>
          <a:stretch/>
        </p:blipFill>
        <p:spPr>
          <a:xfrm>
            <a:off x="9984709" y="1997811"/>
            <a:ext cx="1223570" cy="790161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F20933F-FCEA-904F-A3BA-F3C871AD38AD}"/>
              </a:ext>
            </a:extLst>
          </p:cNvPr>
          <p:cNvCxnSpPr>
            <a:cxnSpLocks/>
          </p:cNvCxnSpPr>
          <p:nvPr/>
        </p:nvCxnSpPr>
        <p:spPr>
          <a:xfrm>
            <a:off x="9834281" y="2439401"/>
            <a:ext cx="124705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EF7FD94-9566-B94D-AE6E-6126390F8F43}"/>
              </a:ext>
            </a:extLst>
          </p:cNvPr>
          <p:cNvCxnSpPr>
            <a:cxnSpLocks/>
          </p:cNvCxnSpPr>
          <p:nvPr/>
        </p:nvCxnSpPr>
        <p:spPr>
          <a:xfrm flipV="1">
            <a:off x="10038383" y="2533171"/>
            <a:ext cx="109664" cy="193704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6813384-A4B6-1A42-B4B9-10B716D32CC2}"/>
              </a:ext>
            </a:extLst>
          </p:cNvPr>
          <p:cNvCxnSpPr>
            <a:cxnSpLocks/>
          </p:cNvCxnSpPr>
          <p:nvPr/>
        </p:nvCxnSpPr>
        <p:spPr>
          <a:xfrm>
            <a:off x="11226207" y="2440969"/>
            <a:ext cx="124705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AC41E1A-1472-0048-B383-CD4788BE8AFA}"/>
              </a:ext>
            </a:extLst>
          </p:cNvPr>
          <p:cNvCxnSpPr>
            <a:cxnSpLocks/>
          </p:cNvCxnSpPr>
          <p:nvPr/>
        </p:nvCxnSpPr>
        <p:spPr>
          <a:xfrm>
            <a:off x="6206802" y="3052610"/>
            <a:ext cx="0" cy="400063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44B2D95-2D03-B152-8922-835266613EF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833F6-B660-48E0-E63C-815A6ECC62AE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Summary in 1D </a:t>
            </a:r>
          </a:p>
        </p:txBody>
      </p:sp>
    </p:spTree>
    <p:extLst>
      <p:ext uri="{BB962C8B-B14F-4D97-AF65-F5344CB8AC3E}">
        <p14:creationId xmlns:p14="http://schemas.microsoft.com/office/powerpoint/2010/main" val="2680516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Bonding character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6A4A7C-D555-CCA6-8DD6-946BD0FCB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02"/>
          <a:stretch/>
        </p:blipFill>
        <p:spPr bwMode="auto">
          <a:xfrm>
            <a:off x="103511" y="2255605"/>
            <a:ext cx="6386879" cy="327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2C31EF-F764-C1F1-E0BD-FCD782B0D5A8}"/>
              </a:ext>
            </a:extLst>
          </p:cNvPr>
          <p:cNvSpPr txBox="1"/>
          <p:nvPr/>
        </p:nvSpPr>
        <p:spPr>
          <a:xfrm>
            <a:off x="596671" y="5527497"/>
            <a:ext cx="3003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G. Pettifor, arXiv:1112.4638</a:t>
            </a:r>
          </a:p>
        </p:txBody>
      </p:sp>
      <p:pic>
        <p:nvPicPr>
          <p:cNvPr id="3" name="Picture 2" descr="A picture containing propeller&#10;&#10;Description automatically generated">
            <a:extLst>
              <a:ext uri="{FF2B5EF4-FFF2-40B4-BE49-F238E27FC236}">
                <a16:creationId xmlns:a16="http://schemas.microsoft.com/office/drawing/2014/main" id="{3958A396-57D3-C65F-7F95-5C69728C8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723" y="4483851"/>
            <a:ext cx="3106936" cy="1814204"/>
          </a:xfrm>
          <a:prstGeom prst="rect">
            <a:avLst/>
          </a:prstGeom>
        </p:spPr>
      </p:pic>
      <p:pic>
        <p:nvPicPr>
          <p:cNvPr id="5" name="Picture 4" descr="A picture containing light, helmet, hat, umbrella&#10;&#10;Description automatically generated">
            <a:extLst>
              <a:ext uri="{FF2B5EF4-FFF2-40B4-BE49-F238E27FC236}">
                <a16:creationId xmlns:a16="http://schemas.microsoft.com/office/drawing/2014/main" id="{17686C98-2A18-11E0-406C-5AF4E8D0F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149" y="2686231"/>
            <a:ext cx="3106937" cy="1218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D0A796-7220-E3B2-7077-AD354DF7DFA8}"/>
              </a:ext>
            </a:extLst>
          </p:cNvPr>
          <p:cNvSpPr txBox="1"/>
          <p:nvPr/>
        </p:nvSpPr>
        <p:spPr>
          <a:xfrm>
            <a:off x="9035592" y="4300537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Anti-bonding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953293-337E-6186-16F4-EA3C0CC69343}"/>
              </a:ext>
            </a:extLst>
          </p:cNvPr>
          <p:cNvSpPr txBox="1"/>
          <p:nvPr/>
        </p:nvSpPr>
        <p:spPr>
          <a:xfrm>
            <a:off x="8856536" y="2232914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Bonding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2BA239-AEB9-3CBD-1747-A443FFF3A3EF}"/>
              </a:ext>
            </a:extLst>
          </p:cNvPr>
          <p:cNvSpPr txBox="1"/>
          <p:nvPr/>
        </p:nvSpPr>
        <p:spPr>
          <a:xfrm>
            <a:off x="7241715" y="1010064"/>
            <a:ext cx="457920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Reversing the bonding character </a:t>
            </a:r>
          </a:p>
          <a:p>
            <a:pPr algn="ctr"/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in thin elastic plates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5A9D1-8036-C6D5-B7C4-415EE6EBB4C4}"/>
              </a:ext>
            </a:extLst>
          </p:cNvPr>
          <p:cNvSpPr txBox="1"/>
          <p:nvPr/>
        </p:nvSpPr>
        <p:spPr>
          <a:xfrm>
            <a:off x="-30746" y="1256747"/>
            <a:ext cx="73630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Diatomic molecule with expected bonding character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607356-BD7D-9D2A-E60E-97D16EAF2354}"/>
              </a:ext>
            </a:extLst>
          </p:cNvPr>
          <p:cNvCxnSpPr>
            <a:cxnSpLocks/>
          </p:cNvCxnSpPr>
          <p:nvPr/>
        </p:nvCxnSpPr>
        <p:spPr>
          <a:xfrm>
            <a:off x="6924933" y="1070891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9647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C74EF52-9A29-D1A0-1A71-0BDAFF9210E6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CDDBDE-FAFB-E5DF-5597-DD7340BFE48D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Singular flat band in 2D </a:t>
            </a:r>
          </a:p>
        </p:txBody>
      </p:sp>
      <p:pic>
        <p:nvPicPr>
          <p:cNvPr id="3" name="Picture 2" descr="A diagram of a hexagon with different colored spheres&#10;&#10;Description automatically generated with medium confidence">
            <a:extLst>
              <a:ext uri="{FF2B5EF4-FFF2-40B4-BE49-F238E27FC236}">
                <a16:creationId xmlns:a16="http://schemas.microsoft.com/office/drawing/2014/main" id="{CE5C97CD-A23B-DFF4-247A-411ACB089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51" y="917939"/>
            <a:ext cx="4772543" cy="591203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94F636-FBAD-FBD4-EFEC-B74CBD3A1819}"/>
              </a:ext>
            </a:extLst>
          </p:cNvPr>
          <p:cNvCxnSpPr>
            <a:cxnSpLocks/>
          </p:cNvCxnSpPr>
          <p:nvPr/>
        </p:nvCxnSpPr>
        <p:spPr>
          <a:xfrm>
            <a:off x="5378618" y="1135782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796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C74EF52-9A29-D1A0-1A71-0BDAFF9210E6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CDDBDE-FAFB-E5DF-5597-DD7340BFE48D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Singular flat band in 2D </a:t>
            </a:r>
          </a:p>
        </p:txBody>
      </p:sp>
      <p:pic>
        <p:nvPicPr>
          <p:cNvPr id="3" name="Picture 2" descr="A diagram of a hexagon with different colored spheres&#10;&#10;Description automatically generated with medium confidence">
            <a:extLst>
              <a:ext uri="{FF2B5EF4-FFF2-40B4-BE49-F238E27FC236}">
                <a16:creationId xmlns:a16="http://schemas.microsoft.com/office/drawing/2014/main" id="{CE5C97CD-A23B-DFF4-247A-411ACB089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51" y="917939"/>
            <a:ext cx="4772543" cy="5912033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7752AD1-8795-C604-68C4-1A864F9DB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647" y="1512894"/>
            <a:ext cx="6167989" cy="484680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94F636-FBAD-FBD4-EFEC-B74CBD3A1819}"/>
              </a:ext>
            </a:extLst>
          </p:cNvPr>
          <p:cNvCxnSpPr>
            <a:cxnSpLocks/>
          </p:cNvCxnSpPr>
          <p:nvPr/>
        </p:nvCxnSpPr>
        <p:spPr>
          <a:xfrm>
            <a:off x="5378618" y="1135782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4414951-1692-37F9-59D6-BDEAACCBDC1F}"/>
              </a:ext>
            </a:extLst>
          </p:cNvPr>
          <p:cNvSpPr/>
          <p:nvPr/>
        </p:nvSpPr>
        <p:spPr>
          <a:xfrm>
            <a:off x="6167035" y="958842"/>
            <a:ext cx="5506981" cy="457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Karki and J. Paulose, </a:t>
            </a:r>
            <a:r>
              <a:rPr lang="en-US" sz="1800" i="1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Physical Review Research, </a:t>
            </a:r>
            <a:r>
              <a:rPr lang="en-US" sz="18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en-US" dirty="0">
              <a:solidFill>
                <a:schemeClr val="bg2">
                  <a:lumMod val="25000"/>
                </a:schemeClr>
              </a:solidFill>
              <a:latin typeface="Arial Nova Cond" panose="020B0506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449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C74EF52-9A29-D1A0-1A71-0BDAFF9210E6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CDDBDE-FAFB-E5DF-5597-DD7340BFE48D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Conclusions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5D6048-487F-FA0F-D427-9F3338EA0FDF}"/>
              </a:ext>
            </a:extLst>
          </p:cNvPr>
          <p:cNvSpPr txBox="1"/>
          <p:nvPr/>
        </p:nvSpPr>
        <p:spPr>
          <a:xfrm>
            <a:off x="370637" y="1424248"/>
            <a:ext cx="1103615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We created a custom model for coupled thin-plate elastic resonators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Arial Nova Cond" panose="020B0506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We modified the bonding character of the ground state of a fourth order coupled thin-plate elastic resonator system via prestress modulation</a:t>
            </a:r>
            <a:endParaRPr lang="en-US" sz="3200" dirty="0">
              <a:latin typeface="Arial Nova Cond" panose="020B0506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effectLst/>
              <a:latin typeface="Arial Nova Cond" panose="020B0506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We imported solutions from eigenvalue problem to time-dependent studies to perform dynamical simulations</a:t>
            </a:r>
          </a:p>
          <a:p>
            <a:endParaRPr lang="en-US" sz="3200" dirty="0">
              <a:effectLst/>
              <a:latin typeface="Arial Nova Cond" panose="020B0506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0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Fourth order plate to thin elastic plate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071A9C-B566-58C8-EF90-38BFF3E529F7}"/>
              </a:ext>
            </a:extLst>
          </p:cNvPr>
          <p:cNvGrpSpPr>
            <a:grpSpLocks noChangeAspect="1"/>
          </p:cNvGrpSpPr>
          <p:nvPr/>
        </p:nvGrpSpPr>
        <p:grpSpPr>
          <a:xfrm>
            <a:off x="583510" y="4331040"/>
            <a:ext cx="5461116" cy="2103120"/>
            <a:chOff x="1115716" y="4121985"/>
            <a:chExt cx="5287721" cy="2036344"/>
          </a:xfrm>
        </p:grpSpPr>
        <p:pic>
          <p:nvPicPr>
            <p:cNvPr id="7" name="Picture 6" descr="A graph of a waveform&#10;&#10;Description automatically generated with medium confidence">
              <a:extLst>
                <a:ext uri="{FF2B5EF4-FFF2-40B4-BE49-F238E27FC236}">
                  <a16:creationId xmlns:a16="http://schemas.microsoft.com/office/drawing/2014/main" id="{D79CA5BA-B231-6B9F-200D-6C90EC145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716" y="4121985"/>
              <a:ext cx="5287721" cy="2036344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D4DEA0C-C2CF-DE80-2AD9-A95BF53BDE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0855" y="5022850"/>
              <a:ext cx="65320" cy="827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2EFF0B-A93D-C978-6C97-7B058FDF1D17}"/>
                  </a:ext>
                </a:extLst>
              </p:cNvPr>
              <p:cNvSpPr txBox="1"/>
              <p:nvPr/>
            </p:nvSpPr>
            <p:spPr>
              <a:xfrm>
                <a:off x="113329" y="1903973"/>
                <a:ext cx="60976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clamped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boundary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2EFF0B-A93D-C978-6C97-7B058FDF1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29" y="1903973"/>
                <a:ext cx="6097604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1EDA57-354E-8826-80B7-34D426C1C9E7}"/>
                  </a:ext>
                </a:extLst>
              </p:cNvPr>
              <p:cNvSpPr txBox="1"/>
              <p:nvPr/>
            </p:nvSpPr>
            <p:spPr>
              <a:xfrm>
                <a:off x="-553388" y="1524044"/>
                <a:ext cx="609760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  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domain</m:t>
                      </m:r>
                    </m:oMath>
                  </m:oMathPara>
                </a14:m>
                <a:endParaRPr lang="en-US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1EDA57-354E-8826-80B7-34D426C1C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53388" y="1524044"/>
                <a:ext cx="6097604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B1668F7-DF4B-FAB8-C8CB-CB55BE17FF1A}"/>
              </a:ext>
            </a:extLst>
          </p:cNvPr>
          <p:cNvSpPr txBox="1"/>
          <p:nvPr/>
        </p:nvSpPr>
        <p:spPr>
          <a:xfrm>
            <a:off x="1294538" y="1039853"/>
            <a:ext cx="25639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Fourth order plate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ECDF09D-B3D8-FF27-ACAE-DFB1659F4DB8}"/>
              </a:ext>
            </a:extLst>
          </p:cNvPr>
          <p:cNvGrpSpPr>
            <a:grpSpLocks noChangeAspect="1"/>
          </p:cNvGrpSpPr>
          <p:nvPr/>
        </p:nvGrpSpPr>
        <p:grpSpPr>
          <a:xfrm>
            <a:off x="583510" y="2265158"/>
            <a:ext cx="5402326" cy="2194560"/>
            <a:chOff x="1170963" y="1730920"/>
            <a:chExt cx="5177229" cy="2103120"/>
          </a:xfrm>
        </p:grpSpPr>
        <p:pic>
          <p:nvPicPr>
            <p:cNvPr id="26" name="Picture 25" descr="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5CA23AD7-8A3B-AE92-7D41-744F92EA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0963" y="1730920"/>
              <a:ext cx="5177229" cy="2103120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AE576C2-04BF-94E8-71D2-2B54E57E4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1612" y="2592263"/>
              <a:ext cx="166313" cy="19339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A3749CD-730A-751C-ACEB-B9004368BF96}"/>
              </a:ext>
            </a:extLst>
          </p:cNvPr>
          <p:cNvSpPr txBox="1"/>
          <p:nvPr/>
        </p:nvSpPr>
        <p:spPr>
          <a:xfrm>
            <a:off x="1555755" y="2345223"/>
            <a:ext cx="10084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1</a:t>
            </a:r>
            <a:r>
              <a:rPr lang="en-US" baseline="30000" dirty="0">
                <a:latin typeface="Arial Nova Cond" panose="020B0506020202020204" pitchFamily="34" charset="0"/>
              </a:rPr>
              <a:t>st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7741C4-C24D-BEEF-EB2B-2BDB1BFAFC1E}"/>
              </a:ext>
            </a:extLst>
          </p:cNvPr>
          <p:cNvSpPr txBox="1"/>
          <p:nvPr/>
        </p:nvSpPr>
        <p:spPr>
          <a:xfrm>
            <a:off x="4316601" y="2351510"/>
            <a:ext cx="1058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2</a:t>
            </a:r>
            <a:r>
              <a:rPr lang="en-US" baseline="30000" dirty="0">
                <a:latin typeface="Arial Nova Cond" panose="020B0506020202020204" pitchFamily="34" charset="0"/>
              </a:rPr>
              <a:t>nd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35A4A0-6E0C-DD1F-4A91-360BD7A31277}"/>
              </a:ext>
            </a:extLst>
          </p:cNvPr>
          <p:cNvSpPr txBox="1"/>
          <p:nvPr/>
        </p:nvSpPr>
        <p:spPr>
          <a:xfrm>
            <a:off x="1555755" y="4428675"/>
            <a:ext cx="10084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1</a:t>
            </a:r>
            <a:r>
              <a:rPr lang="en-US" baseline="30000" dirty="0">
                <a:latin typeface="Arial Nova Cond" panose="020B0506020202020204" pitchFamily="34" charset="0"/>
              </a:rPr>
              <a:t>st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8C0370-008A-32BF-42D0-157A3454EA0B}"/>
              </a:ext>
            </a:extLst>
          </p:cNvPr>
          <p:cNvSpPr txBox="1"/>
          <p:nvPr/>
        </p:nvSpPr>
        <p:spPr>
          <a:xfrm>
            <a:off x="4316601" y="4434962"/>
            <a:ext cx="1058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2</a:t>
            </a:r>
            <a:r>
              <a:rPr lang="en-US" baseline="30000" dirty="0">
                <a:latin typeface="Arial Nova Cond" panose="020B0506020202020204" pitchFamily="34" charset="0"/>
              </a:rPr>
              <a:t>nd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7CDC815-3571-68C7-4CD7-5B3F4BE75CAC}"/>
              </a:ext>
            </a:extLst>
          </p:cNvPr>
          <p:cNvSpPr txBox="1"/>
          <p:nvPr/>
        </p:nvSpPr>
        <p:spPr>
          <a:xfrm>
            <a:off x="435733" y="6396590"/>
            <a:ext cx="65337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G. </a:t>
            </a:r>
            <a:r>
              <a:rPr lang="en-US" sz="1600" dirty="0" err="1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Sweers</a:t>
            </a:r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Electronic Journal of Differential Equations (EJDE) </a:t>
            </a:r>
            <a:r>
              <a:rPr lang="en-US" sz="1600" i="1" dirty="0">
                <a:latin typeface="Arial Nova Cond" panose="020B0506020202020204" pitchFamily="34" charset="0"/>
                <a:ea typeface="Times New Roman" panose="02020603050405020304" pitchFamily="18" charset="0"/>
              </a:rPr>
              <a:t>,</a:t>
            </a:r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 2001</a:t>
            </a:r>
            <a:endParaRPr lang="en-US" sz="1600" dirty="0">
              <a:latin typeface="Arial Nova Cond" panose="020B05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44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Fourth order </a:t>
            </a:r>
            <a:r>
              <a:rPr lang="en-US" sz="4000" b="1">
                <a:solidFill>
                  <a:schemeClr val="bg1"/>
                </a:solidFill>
                <a:latin typeface="Arial Nova Cond" panose="020B0506020202020204" pitchFamily="34" charset="0"/>
              </a:rPr>
              <a:t>plate to 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071A9C-B566-58C8-EF90-38BFF3E529F7}"/>
              </a:ext>
            </a:extLst>
          </p:cNvPr>
          <p:cNvGrpSpPr>
            <a:grpSpLocks noChangeAspect="1"/>
          </p:cNvGrpSpPr>
          <p:nvPr/>
        </p:nvGrpSpPr>
        <p:grpSpPr>
          <a:xfrm>
            <a:off x="583510" y="4331040"/>
            <a:ext cx="5461116" cy="2103120"/>
            <a:chOff x="1115716" y="4121985"/>
            <a:chExt cx="5287721" cy="2036344"/>
          </a:xfrm>
        </p:grpSpPr>
        <p:pic>
          <p:nvPicPr>
            <p:cNvPr id="7" name="Picture 6" descr="A graph of a waveform&#10;&#10;Description automatically generated with medium confidence">
              <a:extLst>
                <a:ext uri="{FF2B5EF4-FFF2-40B4-BE49-F238E27FC236}">
                  <a16:creationId xmlns:a16="http://schemas.microsoft.com/office/drawing/2014/main" id="{D79CA5BA-B231-6B9F-200D-6C90EC145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716" y="4121985"/>
              <a:ext cx="5287721" cy="2036344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D4DEA0C-C2CF-DE80-2AD9-A95BF53BDE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0855" y="5022850"/>
              <a:ext cx="65320" cy="827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2EFF0B-A93D-C978-6C97-7B058FDF1D17}"/>
                  </a:ext>
                </a:extLst>
              </p:cNvPr>
              <p:cNvSpPr txBox="1"/>
              <p:nvPr/>
            </p:nvSpPr>
            <p:spPr>
              <a:xfrm>
                <a:off x="113329" y="1903973"/>
                <a:ext cx="60976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clamped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boundary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2EFF0B-A93D-C978-6C97-7B058FDF1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29" y="1903973"/>
                <a:ext cx="6097604" cy="369332"/>
              </a:xfrm>
              <a:prstGeom prst="rect">
                <a:avLst/>
              </a:prstGeom>
              <a:blipFill>
                <a:blip r:embed="rId3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1EDA57-354E-8826-80B7-34D426C1C9E7}"/>
                  </a:ext>
                </a:extLst>
              </p:cNvPr>
              <p:cNvSpPr txBox="1"/>
              <p:nvPr/>
            </p:nvSpPr>
            <p:spPr>
              <a:xfrm>
                <a:off x="-553388" y="1524044"/>
                <a:ext cx="609760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  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domain</m:t>
                      </m:r>
                    </m:oMath>
                  </m:oMathPara>
                </a14:m>
                <a:endParaRPr lang="en-US" sz="20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1EDA57-354E-8826-80B7-34D426C1C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53388" y="1524044"/>
                <a:ext cx="6097604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B1668F7-DF4B-FAB8-C8CB-CB55BE17FF1A}"/>
              </a:ext>
            </a:extLst>
          </p:cNvPr>
          <p:cNvSpPr txBox="1"/>
          <p:nvPr/>
        </p:nvSpPr>
        <p:spPr>
          <a:xfrm>
            <a:off x="1294538" y="1039853"/>
            <a:ext cx="25639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Fourth order plate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ECDF09D-B3D8-FF27-ACAE-DFB1659F4DB8}"/>
              </a:ext>
            </a:extLst>
          </p:cNvPr>
          <p:cNvGrpSpPr>
            <a:grpSpLocks noChangeAspect="1"/>
          </p:cNvGrpSpPr>
          <p:nvPr/>
        </p:nvGrpSpPr>
        <p:grpSpPr>
          <a:xfrm>
            <a:off x="583510" y="2265158"/>
            <a:ext cx="5402326" cy="2194560"/>
            <a:chOff x="1170963" y="1730920"/>
            <a:chExt cx="5177229" cy="2103120"/>
          </a:xfrm>
        </p:grpSpPr>
        <p:pic>
          <p:nvPicPr>
            <p:cNvPr id="26" name="Picture 25" descr="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5CA23AD7-8A3B-AE92-7D41-744F92EA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0963" y="1730920"/>
              <a:ext cx="5177229" cy="2103120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AE576C2-04BF-94E8-71D2-2B54E57E4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1612" y="2592263"/>
              <a:ext cx="166313" cy="19339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A3749CD-730A-751C-ACEB-B9004368BF96}"/>
              </a:ext>
            </a:extLst>
          </p:cNvPr>
          <p:cNvSpPr txBox="1"/>
          <p:nvPr/>
        </p:nvSpPr>
        <p:spPr>
          <a:xfrm>
            <a:off x="1555755" y="2345223"/>
            <a:ext cx="10084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1</a:t>
            </a:r>
            <a:r>
              <a:rPr lang="en-US" baseline="30000" dirty="0">
                <a:latin typeface="Arial Nova Cond" panose="020B0506020202020204" pitchFamily="34" charset="0"/>
              </a:rPr>
              <a:t>st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7741C4-C24D-BEEF-EB2B-2BDB1BFAFC1E}"/>
              </a:ext>
            </a:extLst>
          </p:cNvPr>
          <p:cNvSpPr txBox="1"/>
          <p:nvPr/>
        </p:nvSpPr>
        <p:spPr>
          <a:xfrm>
            <a:off x="4316601" y="2351510"/>
            <a:ext cx="1058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2</a:t>
            </a:r>
            <a:r>
              <a:rPr lang="en-US" baseline="30000" dirty="0">
                <a:latin typeface="Arial Nova Cond" panose="020B0506020202020204" pitchFamily="34" charset="0"/>
              </a:rPr>
              <a:t>nd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35A4A0-6E0C-DD1F-4A91-360BD7A31277}"/>
              </a:ext>
            </a:extLst>
          </p:cNvPr>
          <p:cNvSpPr txBox="1"/>
          <p:nvPr/>
        </p:nvSpPr>
        <p:spPr>
          <a:xfrm>
            <a:off x="1555755" y="4428675"/>
            <a:ext cx="10084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1</a:t>
            </a:r>
            <a:r>
              <a:rPr lang="en-US" baseline="30000" dirty="0">
                <a:latin typeface="Arial Nova Cond" panose="020B0506020202020204" pitchFamily="34" charset="0"/>
              </a:rPr>
              <a:t>st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8C0370-008A-32BF-42D0-157A3454EA0B}"/>
              </a:ext>
            </a:extLst>
          </p:cNvPr>
          <p:cNvSpPr txBox="1"/>
          <p:nvPr/>
        </p:nvSpPr>
        <p:spPr>
          <a:xfrm>
            <a:off x="4316601" y="4434962"/>
            <a:ext cx="1058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2</a:t>
            </a:r>
            <a:r>
              <a:rPr lang="en-US" baseline="30000" dirty="0">
                <a:latin typeface="Arial Nova Cond" panose="020B0506020202020204" pitchFamily="34" charset="0"/>
              </a:rPr>
              <a:t>nd</a:t>
            </a:r>
            <a:r>
              <a:rPr lang="en-US" dirty="0">
                <a:latin typeface="Arial Nova Cond" panose="020B0506020202020204" pitchFamily="34" charset="0"/>
              </a:rPr>
              <a:t> mode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ED20F6C-A0B8-CD1A-35E3-DF420BCE898B}"/>
              </a:ext>
            </a:extLst>
          </p:cNvPr>
          <p:cNvGrpSpPr/>
          <p:nvPr/>
        </p:nvGrpSpPr>
        <p:grpSpPr>
          <a:xfrm>
            <a:off x="6877650" y="2398720"/>
            <a:ext cx="4231145" cy="4230646"/>
            <a:chOff x="6877650" y="2398720"/>
            <a:chExt cx="4231145" cy="4230646"/>
          </a:xfrm>
        </p:grpSpPr>
        <p:pic>
          <p:nvPicPr>
            <p:cNvPr id="33" name="Picture 32" descr="A diagram of a couple of graphs&#10;&#10;Description automatically generated with medium confidence">
              <a:extLst>
                <a:ext uri="{FF2B5EF4-FFF2-40B4-BE49-F238E27FC236}">
                  <a16:creationId xmlns:a16="http://schemas.microsoft.com/office/drawing/2014/main" id="{13768160-1852-112B-E9EA-76BE8AAE8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282" r="47169"/>
            <a:stretch/>
          </p:blipFill>
          <p:spPr>
            <a:xfrm>
              <a:off x="6877650" y="2398720"/>
              <a:ext cx="4231145" cy="4230646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DC0F394-4930-5D5F-1880-F3EE16AEE368}"/>
                </a:ext>
              </a:extLst>
            </p:cNvPr>
            <p:cNvSpPr/>
            <p:nvPr/>
          </p:nvSpPr>
          <p:spPr>
            <a:xfrm>
              <a:off x="6938831" y="2398720"/>
              <a:ext cx="347494" cy="3252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CF21311-E204-0FF2-8F64-03A04D862FBB}"/>
                  </a:ext>
                </a:extLst>
              </p:cNvPr>
              <p:cNvSpPr txBox="1"/>
              <p:nvPr/>
            </p:nvSpPr>
            <p:spPr>
              <a:xfrm>
                <a:off x="5785402" y="1902693"/>
                <a:ext cx="60976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clamped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boundary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CF21311-E204-0FF2-8F64-03A04D862F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5402" y="1902693"/>
                <a:ext cx="6097604" cy="369332"/>
              </a:xfrm>
              <a:prstGeom prst="rect">
                <a:avLst/>
              </a:prstGeom>
              <a:blipFill>
                <a:blip r:embed="rId7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95BFF52-ED92-43ED-451E-479311DFADFD}"/>
                  </a:ext>
                </a:extLst>
              </p:cNvPr>
              <p:cNvSpPr txBox="1"/>
              <p:nvPr/>
            </p:nvSpPr>
            <p:spPr>
              <a:xfrm>
                <a:off x="5580700" y="1522764"/>
                <a:ext cx="6097604" cy="407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𝑢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  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on</m:t>
                      </m:r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domain</m:t>
                      </m:r>
                    </m:oMath>
                  </m:oMathPara>
                </a14:m>
                <a:endParaRPr lang="en-US" sz="2000" dirty="0">
                  <a:effectLst/>
                  <a:latin typeface="Arial Nova Cond" panose="020B050602020202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95BFF52-ED92-43ED-451E-479311DFA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700" y="1522764"/>
                <a:ext cx="6097604" cy="4070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A6C72A3D-2866-0EE5-16E7-5400EDE3699C}"/>
              </a:ext>
            </a:extLst>
          </p:cNvPr>
          <p:cNvSpPr txBox="1"/>
          <p:nvPr/>
        </p:nvSpPr>
        <p:spPr>
          <a:xfrm>
            <a:off x="6966611" y="1038573"/>
            <a:ext cx="51678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Thin elastic plate (</a:t>
            </a:r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038DE3-6218-4E94-4183-FD967EB0C384}"/>
              </a:ext>
            </a:extLst>
          </p:cNvPr>
          <p:cNvSpPr txBox="1"/>
          <p:nvPr/>
        </p:nvSpPr>
        <p:spPr>
          <a:xfrm>
            <a:off x="435733" y="6396590"/>
            <a:ext cx="65337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G. </a:t>
            </a:r>
            <a:r>
              <a:rPr lang="en-US" sz="1600" dirty="0" err="1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Sweers</a:t>
            </a:r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Electronic Journal of Differential Equations (EJDE) </a:t>
            </a:r>
            <a:r>
              <a:rPr lang="en-US" sz="1600" i="1" dirty="0">
                <a:latin typeface="Arial Nova Cond" panose="020B0506020202020204" pitchFamily="34" charset="0"/>
                <a:ea typeface="Times New Roman" panose="02020603050405020304" pitchFamily="18" charset="0"/>
              </a:rPr>
              <a:t>,</a:t>
            </a:r>
            <a:r>
              <a:rPr lang="en-US" sz="1600" dirty="0">
                <a:effectLst/>
                <a:latin typeface="Arial Nova Cond" panose="020B0506020202020204" pitchFamily="34" charset="0"/>
                <a:ea typeface="Times New Roman" panose="02020603050405020304" pitchFamily="18" charset="0"/>
              </a:rPr>
              <a:t> 2001</a:t>
            </a:r>
            <a:endParaRPr lang="en-US" sz="1600" dirty="0">
              <a:latin typeface="Arial Nova Cond" panose="020B05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54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/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385629" y="1171408"/>
            <a:ext cx="32712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Full dynamical equation</a:t>
            </a:r>
          </a:p>
        </p:txBody>
      </p:sp>
    </p:spTree>
    <p:extLst>
      <p:ext uri="{BB962C8B-B14F-4D97-AF65-F5344CB8AC3E}">
        <p14:creationId xmlns:p14="http://schemas.microsoft.com/office/powerpoint/2010/main" val="304432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3DF64EF-1803-3930-89F0-EB261B3FB9FE}"/>
                  </a:ext>
                </a:extLst>
              </p:cNvPr>
              <p:cNvSpPr txBox="1"/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3DF64EF-1803-3930-89F0-EB261B3FB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/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ad>
                      <m:radPr>
                        <m:degHide m:val="on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blipFill>
                <a:blip r:embed="rId3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8DC644F-E0BE-6B35-6E09-69A7C5463EB3}"/>
              </a:ext>
            </a:extLst>
          </p:cNvPr>
          <p:cNvGrpSpPr/>
          <p:nvPr/>
        </p:nvGrpSpPr>
        <p:grpSpPr>
          <a:xfrm>
            <a:off x="-180554" y="2791637"/>
            <a:ext cx="2589888" cy="1719072"/>
            <a:chOff x="1751821" y="486434"/>
            <a:chExt cx="2589888" cy="1719072"/>
          </a:xfrm>
        </p:grpSpPr>
        <p:pic>
          <p:nvPicPr>
            <p:cNvPr id="9" name="Picture 8" descr="A hexagon shaped object with black lines&#10;&#10;Description automatically generated">
              <a:extLst>
                <a:ext uri="{FF2B5EF4-FFF2-40B4-BE49-F238E27FC236}">
                  <a16:creationId xmlns:a16="http://schemas.microsoft.com/office/drawing/2014/main" id="{E7B49567-02A0-C602-5FB9-89DA7A736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1821" y="486434"/>
              <a:ext cx="2589888" cy="1719072"/>
            </a:xfrm>
            <a:prstGeom prst="rect">
              <a:avLst/>
            </a:prstGeom>
          </p:spPr>
        </p:pic>
        <p:sp>
          <p:nvSpPr>
            <p:cNvPr id="10" name="Octagon 9">
              <a:extLst>
                <a:ext uri="{FF2B5EF4-FFF2-40B4-BE49-F238E27FC236}">
                  <a16:creationId xmlns:a16="http://schemas.microsoft.com/office/drawing/2014/main" id="{4FEF0515-6118-DE28-1CC4-03E495978F24}"/>
                </a:ext>
              </a:extLst>
            </p:cNvPr>
            <p:cNvSpPr/>
            <p:nvPr/>
          </p:nvSpPr>
          <p:spPr>
            <a:xfrm>
              <a:off x="2266082" y="562938"/>
              <a:ext cx="1568439" cy="1561406"/>
            </a:xfrm>
            <a:prstGeom prst="octagon">
              <a:avLst>
                <a:gd name="adj" fmla="val 23004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47DA22-EDA8-2B58-A196-DE9E3210FE52}"/>
              </a:ext>
            </a:extLst>
          </p:cNvPr>
          <p:cNvCxnSpPr>
            <a:cxnSpLocks/>
          </p:cNvCxnSpPr>
          <p:nvPr/>
        </p:nvCxnSpPr>
        <p:spPr>
          <a:xfrm rot="16200000">
            <a:off x="1222708" y="3651826"/>
            <a:ext cx="1568439" cy="1069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/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blipFill>
                <a:blip r:embed="rId5"/>
                <a:stretch>
                  <a:fillRect l="-29032" r="-22581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/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385629" y="1171408"/>
            <a:ext cx="32712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Full dynamical equation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02EDCA-2FF9-95A5-58A1-8680C4FB3E95}"/>
              </a:ext>
            </a:extLst>
          </p:cNvPr>
          <p:cNvSpPr txBox="1"/>
          <p:nvPr/>
        </p:nvSpPr>
        <p:spPr>
          <a:xfrm>
            <a:off x="3590777" y="2374661"/>
            <a:ext cx="13006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Rescale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3B0680-1A6D-770B-CE8A-674BCE54221B}"/>
              </a:ext>
            </a:extLst>
          </p:cNvPr>
          <p:cNvSpPr txBox="1"/>
          <p:nvPr/>
        </p:nvSpPr>
        <p:spPr>
          <a:xfrm>
            <a:off x="2792821" y="3503195"/>
            <a:ext cx="32335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Non-dimensional form </a:t>
            </a:r>
          </a:p>
        </p:txBody>
      </p:sp>
    </p:spTree>
    <p:extLst>
      <p:ext uri="{BB962C8B-B14F-4D97-AF65-F5344CB8AC3E}">
        <p14:creationId xmlns:p14="http://schemas.microsoft.com/office/powerpoint/2010/main" val="4207173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/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ad>
                      <m:radPr>
                        <m:degHide m:val="on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blipFill>
                <a:blip r:embed="rId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8DC644F-E0BE-6B35-6E09-69A7C5463EB3}"/>
              </a:ext>
            </a:extLst>
          </p:cNvPr>
          <p:cNvGrpSpPr/>
          <p:nvPr/>
        </p:nvGrpSpPr>
        <p:grpSpPr>
          <a:xfrm>
            <a:off x="-180554" y="2791637"/>
            <a:ext cx="2589888" cy="1719072"/>
            <a:chOff x="1751821" y="486434"/>
            <a:chExt cx="2589888" cy="1719072"/>
          </a:xfrm>
        </p:grpSpPr>
        <p:pic>
          <p:nvPicPr>
            <p:cNvPr id="9" name="Picture 8" descr="A hexagon shaped object with black lines&#10;&#10;Description automatically generated">
              <a:extLst>
                <a:ext uri="{FF2B5EF4-FFF2-40B4-BE49-F238E27FC236}">
                  <a16:creationId xmlns:a16="http://schemas.microsoft.com/office/drawing/2014/main" id="{E7B49567-02A0-C602-5FB9-89DA7A736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1821" y="486434"/>
              <a:ext cx="2589888" cy="1719072"/>
            </a:xfrm>
            <a:prstGeom prst="rect">
              <a:avLst/>
            </a:prstGeom>
          </p:spPr>
        </p:pic>
        <p:sp>
          <p:nvSpPr>
            <p:cNvPr id="10" name="Octagon 9">
              <a:extLst>
                <a:ext uri="{FF2B5EF4-FFF2-40B4-BE49-F238E27FC236}">
                  <a16:creationId xmlns:a16="http://schemas.microsoft.com/office/drawing/2014/main" id="{4FEF0515-6118-DE28-1CC4-03E495978F24}"/>
                </a:ext>
              </a:extLst>
            </p:cNvPr>
            <p:cNvSpPr/>
            <p:nvPr/>
          </p:nvSpPr>
          <p:spPr>
            <a:xfrm>
              <a:off x="2266082" y="562938"/>
              <a:ext cx="1568439" cy="1561406"/>
            </a:xfrm>
            <a:prstGeom prst="octagon">
              <a:avLst>
                <a:gd name="adj" fmla="val 23004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47DA22-EDA8-2B58-A196-DE9E3210FE52}"/>
              </a:ext>
            </a:extLst>
          </p:cNvPr>
          <p:cNvCxnSpPr>
            <a:cxnSpLocks/>
          </p:cNvCxnSpPr>
          <p:nvPr/>
        </p:nvCxnSpPr>
        <p:spPr>
          <a:xfrm rot="16200000">
            <a:off x="1222708" y="3651826"/>
            <a:ext cx="1568439" cy="1069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/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blipFill>
                <a:blip r:embed="rId4"/>
                <a:stretch>
                  <a:fillRect l="-29032" r="-22581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/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/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/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385629" y="1171408"/>
            <a:ext cx="32712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Full dynamical equation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02EDCA-2FF9-95A5-58A1-8680C4FB3E95}"/>
              </a:ext>
            </a:extLst>
          </p:cNvPr>
          <p:cNvSpPr txBox="1"/>
          <p:nvPr/>
        </p:nvSpPr>
        <p:spPr>
          <a:xfrm>
            <a:off x="3590777" y="2374661"/>
            <a:ext cx="13006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Rescale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D4F2A1-A61B-C8F1-A65B-C73ECC471301}"/>
              </a:ext>
            </a:extLst>
          </p:cNvPr>
          <p:cNvSpPr txBox="1"/>
          <p:nvPr/>
        </p:nvSpPr>
        <p:spPr>
          <a:xfrm>
            <a:off x="1161302" y="4898377"/>
            <a:ext cx="2095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Drop the bars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4B19B0-D24B-1423-7CFA-586A9312DF8E}"/>
                  </a:ext>
                </a:extLst>
              </p:cNvPr>
              <p:cNvSpPr txBox="1"/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4B19B0-D24B-1423-7CFA-586A9312D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CA15B76-6C15-B3A4-2158-D2650AE845F2}"/>
              </a:ext>
            </a:extLst>
          </p:cNvPr>
          <p:cNvSpPr txBox="1"/>
          <p:nvPr/>
        </p:nvSpPr>
        <p:spPr>
          <a:xfrm>
            <a:off x="2792821" y="3503195"/>
            <a:ext cx="32335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Non-dimensional form </a:t>
            </a:r>
          </a:p>
        </p:txBody>
      </p:sp>
    </p:spTree>
    <p:extLst>
      <p:ext uri="{BB962C8B-B14F-4D97-AF65-F5344CB8AC3E}">
        <p14:creationId xmlns:p14="http://schemas.microsoft.com/office/powerpoint/2010/main" val="438159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3CC6419-75BB-354F-B091-90DDA2E1FD88}"/>
              </a:ext>
            </a:extLst>
          </p:cNvPr>
          <p:cNvSpPr/>
          <p:nvPr/>
        </p:nvSpPr>
        <p:spPr>
          <a:xfrm>
            <a:off x="0" y="1"/>
            <a:ext cx="12192000" cy="871135"/>
          </a:xfrm>
          <a:prstGeom prst="rect">
            <a:avLst/>
          </a:prstGeom>
          <a:solidFill>
            <a:srgbClr val="264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ova Cond" panose="020B0506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A89B2-8AFF-B248-D019-4B689E21B9E3}"/>
              </a:ext>
            </a:extLst>
          </p:cNvPr>
          <p:cNvSpPr txBox="1"/>
          <p:nvPr/>
        </p:nvSpPr>
        <p:spPr>
          <a:xfrm>
            <a:off x="370637" y="-452303"/>
            <a:ext cx="11512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400" spc="-50" dirty="0">
                <a:solidFill>
                  <a:schemeClr val="bg1"/>
                </a:solidFill>
                <a:effectLst/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Thin elastic plate 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</a:rPr>
              <a:t>Föppl–von Kármán</a:t>
            </a:r>
            <a:r>
              <a:rPr lang="en-US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  <a:r>
              <a:rPr lang="en-US" sz="40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334545-CEDB-C6F6-B473-2C748B4E59D3}"/>
              </a:ext>
            </a:extLst>
          </p:cNvPr>
          <p:cNvCxnSpPr>
            <a:cxnSpLocks/>
          </p:cNvCxnSpPr>
          <p:nvPr/>
        </p:nvCxnSpPr>
        <p:spPr>
          <a:xfrm>
            <a:off x="6287935" y="1183907"/>
            <a:ext cx="0" cy="5370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/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1800" dirty="0">
                    <a:effectLst/>
                    <a:latin typeface="Arial Nova Cond" panose="020B0506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acc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ad>
                      <m:radPr>
                        <m:degHide m:val="on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C432F6-8369-6642-CDCA-21DC0657D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955" y="2779057"/>
                <a:ext cx="3666844" cy="427746"/>
              </a:xfrm>
              <a:prstGeom prst="rect">
                <a:avLst/>
              </a:prstGeom>
              <a:blipFill>
                <a:blip r:embed="rId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8DC644F-E0BE-6B35-6E09-69A7C5463EB3}"/>
              </a:ext>
            </a:extLst>
          </p:cNvPr>
          <p:cNvGrpSpPr/>
          <p:nvPr/>
        </p:nvGrpSpPr>
        <p:grpSpPr>
          <a:xfrm>
            <a:off x="-180554" y="2791637"/>
            <a:ext cx="2589888" cy="1719072"/>
            <a:chOff x="1751821" y="486434"/>
            <a:chExt cx="2589888" cy="1719072"/>
          </a:xfrm>
        </p:grpSpPr>
        <p:pic>
          <p:nvPicPr>
            <p:cNvPr id="9" name="Picture 8" descr="A hexagon shaped object with black lines&#10;&#10;Description automatically generated">
              <a:extLst>
                <a:ext uri="{FF2B5EF4-FFF2-40B4-BE49-F238E27FC236}">
                  <a16:creationId xmlns:a16="http://schemas.microsoft.com/office/drawing/2014/main" id="{E7B49567-02A0-C602-5FB9-89DA7A736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1821" y="486434"/>
              <a:ext cx="2589888" cy="1719072"/>
            </a:xfrm>
            <a:prstGeom prst="rect">
              <a:avLst/>
            </a:prstGeom>
          </p:spPr>
        </p:pic>
        <p:sp>
          <p:nvSpPr>
            <p:cNvPr id="10" name="Octagon 9">
              <a:extLst>
                <a:ext uri="{FF2B5EF4-FFF2-40B4-BE49-F238E27FC236}">
                  <a16:creationId xmlns:a16="http://schemas.microsoft.com/office/drawing/2014/main" id="{4FEF0515-6118-DE28-1CC4-03E495978F24}"/>
                </a:ext>
              </a:extLst>
            </p:cNvPr>
            <p:cNvSpPr/>
            <p:nvPr/>
          </p:nvSpPr>
          <p:spPr>
            <a:xfrm>
              <a:off x="2266082" y="562938"/>
              <a:ext cx="1568439" cy="1561406"/>
            </a:xfrm>
            <a:prstGeom prst="octagon">
              <a:avLst>
                <a:gd name="adj" fmla="val 23004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47DA22-EDA8-2B58-A196-DE9E3210FE52}"/>
              </a:ext>
            </a:extLst>
          </p:cNvPr>
          <p:cNvCxnSpPr>
            <a:cxnSpLocks/>
          </p:cNvCxnSpPr>
          <p:nvPr/>
        </p:nvCxnSpPr>
        <p:spPr>
          <a:xfrm rot="16200000">
            <a:off x="1222708" y="3651826"/>
            <a:ext cx="1568439" cy="1069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/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F6ECD2-D343-9F8F-92BA-181E1A81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367" y="3464086"/>
                <a:ext cx="192296" cy="276999"/>
              </a:xfrm>
              <a:prstGeom prst="rect">
                <a:avLst/>
              </a:prstGeom>
              <a:blipFill>
                <a:blip r:embed="rId4"/>
                <a:stretch>
                  <a:fillRect l="-29032" r="-22581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/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C9F27E-7845-D92B-7A36-E8BAC8ECE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513" y="1599538"/>
                <a:ext cx="6097712" cy="6649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/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3D93DE-E4A6-F97C-EAB7-8848440B3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6029" y="5299201"/>
                <a:ext cx="1119051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/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155EA4-236B-5E9F-6C3F-7633FE056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54" y="5313543"/>
                <a:ext cx="3240038" cy="6649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/>
              <p:nvPr/>
            </p:nvSpPr>
            <p:spPr>
              <a:xfrm>
                <a:off x="6199330" y="1794559"/>
                <a:ext cx="61468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719881-D66A-2E95-158D-6DEF2BD2B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330" y="1794559"/>
                <a:ext cx="6146800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ED4A00F2-24B9-957D-48A8-04895A612C95}"/>
              </a:ext>
            </a:extLst>
          </p:cNvPr>
          <p:cNvSpPr txBox="1"/>
          <p:nvPr/>
        </p:nvSpPr>
        <p:spPr>
          <a:xfrm>
            <a:off x="1385629" y="1171408"/>
            <a:ext cx="32712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Full dynamical equation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02EDCA-2FF9-95A5-58A1-8680C4FB3E95}"/>
              </a:ext>
            </a:extLst>
          </p:cNvPr>
          <p:cNvSpPr txBox="1"/>
          <p:nvPr/>
        </p:nvSpPr>
        <p:spPr>
          <a:xfrm>
            <a:off x="3590777" y="2374661"/>
            <a:ext cx="13006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Rescale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D4F2A1-A61B-C8F1-A65B-C73ECC471301}"/>
              </a:ext>
            </a:extLst>
          </p:cNvPr>
          <p:cNvSpPr txBox="1"/>
          <p:nvPr/>
        </p:nvSpPr>
        <p:spPr>
          <a:xfrm>
            <a:off x="1161302" y="4898377"/>
            <a:ext cx="2095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Drop the bars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3A7070-AEE4-6BCE-32B8-A63C009B7C6C}"/>
              </a:ext>
            </a:extLst>
          </p:cNvPr>
          <p:cNvSpPr txBox="1"/>
          <p:nvPr/>
        </p:nvSpPr>
        <p:spPr>
          <a:xfrm>
            <a:off x="8022233" y="1336942"/>
            <a:ext cx="27817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Eigenvalue problem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E881FF-BAEE-9A71-A2F7-351C2477EFE1}"/>
              </a:ext>
            </a:extLst>
          </p:cNvPr>
          <p:cNvGrpSpPr/>
          <p:nvPr/>
        </p:nvGrpSpPr>
        <p:grpSpPr>
          <a:xfrm>
            <a:off x="6067125" y="3536062"/>
            <a:ext cx="2328422" cy="1467690"/>
            <a:chOff x="6278471" y="3182106"/>
            <a:chExt cx="2328422" cy="146769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A307CA3-7797-FBFC-C390-258C70BE0A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31062" y="3735396"/>
              <a:ext cx="1195609" cy="914400"/>
              <a:chOff x="1221351" y="3065667"/>
              <a:chExt cx="1733436" cy="1325729"/>
            </a:xfrm>
          </p:grpSpPr>
          <p:pic>
            <p:nvPicPr>
              <p:cNvPr id="46" name="Picture 45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DE9DFCF8-07D1-B6BB-02C7-B1DFF1E76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62274" y="3065667"/>
                <a:ext cx="1257743" cy="1325729"/>
              </a:xfrm>
              <a:prstGeom prst="rect">
                <a:avLst/>
              </a:prstGeom>
            </p:spPr>
          </p:pic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FD21F8-F2E9-69CB-78B0-B56AE7C4A9B9}"/>
                  </a:ext>
                </a:extLst>
              </p:cNvPr>
              <p:cNvSpPr/>
              <p:nvPr/>
            </p:nvSpPr>
            <p:spPr>
              <a:xfrm rot="2895996">
                <a:off x="2552608" y="3964164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88B9456-DD94-5526-284C-F3AA56161078}"/>
                  </a:ext>
                </a:extLst>
              </p:cNvPr>
              <p:cNvSpPr/>
              <p:nvPr/>
            </p:nvSpPr>
            <p:spPr>
              <a:xfrm rot="18637201">
                <a:off x="1511195" y="3978971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E0B57B7-2EF1-C3D3-B6EF-B607853A59A3}"/>
                  </a:ext>
                </a:extLst>
              </p:cNvPr>
              <p:cNvSpPr/>
              <p:nvPr/>
            </p:nvSpPr>
            <p:spPr>
              <a:xfrm rot="2923452">
                <a:off x="1443399" y="3234573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FF369F8-C888-DB84-522A-419CFA2181AC}"/>
                  </a:ext>
                </a:extLst>
              </p:cNvPr>
              <p:cNvSpPr/>
              <p:nvPr/>
            </p:nvSpPr>
            <p:spPr>
              <a:xfrm rot="18648666">
                <a:off x="2597985" y="3223426"/>
                <a:ext cx="134753" cy="578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 Nova Cond" panose="020B0506020202020204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9D91213-7065-CB9A-065E-1898865A253D}"/>
                    </a:ext>
                  </a:extLst>
                </p:cNvPr>
                <p:cNvSpPr txBox="1"/>
                <p:nvPr/>
              </p:nvSpPr>
              <p:spPr>
                <a:xfrm>
                  <a:off x="6278471" y="3182106"/>
                  <a:ext cx="23284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sz="1600" dirty="0">
                      <a:latin typeface="Arial Nova Cond" panose="020B0506020202020204" pitchFamily="34" charset="0"/>
                      <a:ea typeface="CMU Serif Roman" panose="02000603000000000000" pitchFamily="2" charset="0"/>
                      <a:cs typeface="CMU Serif Roman" panose="02000603000000000000" pitchFamily="2" charset="0"/>
                    </a:rPr>
                    <a:t>Normalizing mode </a:t>
                  </a:r>
                </a:p>
                <a:p>
                  <a:pPr algn="ctr">
                    <a:lnSpc>
                      <a:spcPts val="2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𝑇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dirty="0">
                            <a:latin typeface="Arial Nova Cond" panose="020B0506020202020204" pitchFamily="34" charset="0"/>
                            <a:ea typeface="Latin Modern Math" panose="02000503000000000000" pitchFamily="2" charset="77"/>
                            <a:cs typeface="CMU Serif Roman" panose="02000603000000000000" pitchFamily="2" charset="0"/>
                          </a:rPr>
                          <m:t>= 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latin typeface="Arial Nova Cond" panose="020B0506020202020204" pitchFamily="34" charset="0"/>
                    <a:ea typeface="CMU Serif Roman" panose="02000603000000000000" pitchFamily="2" charset="0"/>
                    <a:cs typeface="CMU Serif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9D91213-7065-CB9A-065E-1898865A25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8471" y="3182106"/>
                  <a:ext cx="2328422" cy="605294"/>
                </a:xfrm>
                <a:prstGeom prst="rect">
                  <a:avLst/>
                </a:prstGeom>
                <a:blipFill>
                  <a:blip r:embed="rId10"/>
                  <a:stretch>
                    <a:fillRect t="-40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F1F57E8-376F-5BB4-FEBE-018B5C93C61B}"/>
                    </a:ext>
                  </a:extLst>
                </p:cNvPr>
                <p:cNvSpPr txBox="1"/>
                <p:nvPr/>
              </p:nvSpPr>
              <p:spPr>
                <a:xfrm>
                  <a:off x="6699220" y="4107501"/>
                  <a:ext cx="262892" cy="2405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𝜔</m:t>
                        </m:r>
                        <m:r>
                          <a:rPr lang="en-US" sz="1600" b="0" i="1" baseline="-25000" smtClean="0">
                            <a:latin typeface="Cambria Math" panose="02040503050406030204" pitchFamily="18" charset="0"/>
                            <a:ea typeface="Latin Modern Math" panose="02000503000000000000" pitchFamily="2" charset="77"/>
                          </a:rPr>
                          <m:t>0</m:t>
                        </m:r>
                      </m:oMath>
                    </m:oMathPara>
                  </a14:m>
                  <a:endParaRPr lang="en-US" sz="1600" baseline="-25000" dirty="0">
                    <a:latin typeface="Arial Nova Cond" panose="020B0506020202020204" pitchFamily="34" charset="0"/>
                    <a:ea typeface="Latin Modern Math" panose="02000503000000000000" pitchFamily="2" charset="77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F1F57E8-376F-5BB4-FEBE-018B5C93C6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9220" y="4107501"/>
                  <a:ext cx="262892" cy="240579"/>
                </a:xfrm>
                <a:prstGeom prst="rect">
                  <a:avLst/>
                </a:prstGeom>
                <a:blipFill>
                  <a:blip r:embed="rId11"/>
                  <a:stretch>
                    <a:fillRect l="-11628" r="-9302" b="-205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805CA14-8956-D5D9-14AC-2FC501363D98}"/>
              </a:ext>
            </a:extLst>
          </p:cNvPr>
          <p:cNvGrpSpPr/>
          <p:nvPr/>
        </p:nvGrpSpPr>
        <p:grpSpPr>
          <a:xfrm>
            <a:off x="8220729" y="2514075"/>
            <a:ext cx="3545906" cy="3901526"/>
            <a:chOff x="1843085" y="796924"/>
            <a:chExt cx="3545906" cy="3901526"/>
          </a:xfrm>
        </p:grpSpPr>
        <p:pic>
          <p:nvPicPr>
            <p:cNvPr id="54" name="Picture 53" descr="A graph of a line&#10;&#10;Description automatically generated">
              <a:extLst>
                <a:ext uri="{FF2B5EF4-FFF2-40B4-BE49-F238E27FC236}">
                  <a16:creationId xmlns:a16="http://schemas.microsoft.com/office/drawing/2014/main" id="{953B42DB-F94D-F7BD-2D32-FE157836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251012" y="1158300"/>
              <a:ext cx="3137979" cy="3218688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B1C9982-F54B-F0EA-E26E-C8A40D47D32C}"/>
                </a:ext>
              </a:extLst>
            </p:cNvPr>
            <p:cNvSpPr txBox="1"/>
            <p:nvPr/>
          </p:nvSpPr>
          <p:spPr>
            <a:xfrm>
              <a:off x="3371537" y="4329118"/>
              <a:ext cx="1127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rPr>
                <a:t>Tension </a:t>
              </a:r>
              <a:r>
                <a:rPr lang="en-US" i="1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rPr>
                <a:t>T</a:t>
              </a:r>
              <a:r>
                <a:rPr lang="en-US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rPr>
                <a:t> </a:t>
              </a:r>
              <a:endParaRPr lang="en-US" i="1" dirty="0">
                <a:latin typeface="Arial Nova Cond" panose="020B0506020202020204" pitchFamily="34" charset="0"/>
                <a:ea typeface="Latin Modern Math" panose="02000503000000000000" pitchFamily="2" charset="77"/>
                <a:cs typeface="CMU Serif Roman" panose="02000603000000000000" pitchFamily="2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D8A6D8A-33C1-C0A9-396E-8F89EDFB7E7F}"/>
                    </a:ext>
                  </a:extLst>
                </p:cNvPr>
                <p:cNvSpPr txBox="1"/>
                <p:nvPr/>
              </p:nvSpPr>
              <p:spPr>
                <a:xfrm rot="16200000">
                  <a:off x="629996" y="2440998"/>
                  <a:ext cx="27955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latin typeface="Arial Nova Cond" panose="020B0506020202020204" pitchFamily="34" charset="0"/>
                      <a:ea typeface="CMU Serif Roman" panose="02000603000000000000" pitchFamily="2" charset="0"/>
                      <a:cs typeface="CMU Serif Roman" panose="02000603000000000000" pitchFamily="2" charset="0"/>
                    </a:rPr>
                    <a:t>Normalized frequency</a:t>
                  </a:r>
                  <a:r>
                    <a:rPr lang="en-US" dirty="0">
                      <a:latin typeface="Arial Nova Cond" panose="020B0506020202020204" pitchFamily="34" charset="0"/>
                      <a:ea typeface="Latin Modern Math" panose="02000503000000000000" pitchFamily="2" charset="77"/>
                      <a:cs typeface="CMU Serif Roman" panose="02000603000000000000" pitchFamily="2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pc="-150">
                          <a:latin typeface="Cambria Math" panose="02040503050406030204" pitchFamily="18" charset="0"/>
                          <a:ea typeface="Latin Modern Math" panose="02000503000000000000" pitchFamily="2" charset="77"/>
                        </a:rPr>
                        <m:t>𝜔</m:t>
                      </m:r>
                      <m:r>
                        <a:rPr lang="en-US" b="0" i="1" spc="-150" smtClean="0">
                          <a:latin typeface="Cambria Math" panose="02040503050406030204" pitchFamily="18" charset="0"/>
                          <a:ea typeface="Latin Modern Math" panose="02000503000000000000" pitchFamily="2" charset="77"/>
                        </a:rPr>
                        <m:t>/</m:t>
                      </m:r>
                      <m:sSub>
                        <m:sSubPr>
                          <m:ctrlPr>
                            <a:rPr lang="en-US" b="0" i="1" spc="300" smtClean="0">
                              <a:latin typeface="Cambria Math" panose="02040503050406030204" pitchFamily="18" charset="0"/>
                              <a:ea typeface="Latin Modern Math" panose="02000503000000000000" pitchFamily="2" charset="77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b="0" i="1" spc="300" smtClean="0">
                              <a:latin typeface="Arial Nova Cond" panose="020B0506020202020204" pitchFamily="34" charset="0"/>
                              <a:ea typeface="Latin Modern Math" panose="02000503000000000000" pitchFamily="2" charset="77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spc="300" baseline="-25000" smtClean="0">
                              <a:latin typeface="Arial Nova Cond" panose="020B0506020202020204" pitchFamily="34" charset="0"/>
                              <a:ea typeface="Latin Modern Math" panose="02000503000000000000" pitchFamily="2" charset="77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i="1" dirty="0">
                    <a:latin typeface="Arial Nova Cond" panose="020B0506020202020204" pitchFamily="34" charset="0"/>
                    <a:ea typeface="Latin Modern Math" panose="02000503000000000000" pitchFamily="2" charset="77"/>
                    <a:cs typeface="CMU Serif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D8A6D8A-33C1-C0A9-396E-8F89EDFB7E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29996" y="2440998"/>
                  <a:ext cx="2795509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8333" r="-28333" b="-17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7" name="Picture 56" descr="A picture containing propeller&#10;&#10;Description automatically generated">
              <a:extLst>
                <a:ext uri="{FF2B5EF4-FFF2-40B4-BE49-F238E27FC236}">
                  <a16:creationId xmlns:a16="http://schemas.microsoft.com/office/drawing/2014/main" id="{78421463-E745-E594-7A21-D7E6526D6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681895" y="2934496"/>
              <a:ext cx="1440126" cy="1005840"/>
            </a:xfrm>
            <a:prstGeom prst="rect">
              <a:avLst/>
            </a:prstGeom>
          </p:spPr>
        </p:pic>
        <p:pic>
          <p:nvPicPr>
            <p:cNvPr id="58" name="Picture 57" descr="A picture containing light, helmet, hat, umbrella&#10;&#10;Description automatically generated">
              <a:extLst>
                <a:ext uri="{FF2B5EF4-FFF2-40B4-BE49-F238E27FC236}">
                  <a16:creationId xmlns:a16="http://schemas.microsoft.com/office/drawing/2014/main" id="{6672F710-43C8-C43C-5A3F-B7FD380B3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764959" y="1508249"/>
              <a:ext cx="1444752" cy="696722"/>
            </a:xfrm>
            <a:prstGeom prst="rect">
              <a:avLst/>
            </a:prstGeom>
          </p:spPr>
        </p:pic>
        <p:sp>
          <p:nvSpPr>
            <p:cNvPr id="59" name="Triangle 45">
              <a:extLst>
                <a:ext uri="{FF2B5EF4-FFF2-40B4-BE49-F238E27FC236}">
                  <a16:creationId xmlns:a16="http://schemas.microsoft.com/office/drawing/2014/main" id="{00A28192-B932-D8E6-5739-24F20FC622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202" y="1780732"/>
              <a:ext cx="73152" cy="73152"/>
            </a:xfrm>
            <a:prstGeom prst="triangle">
              <a:avLst/>
            </a:prstGeom>
            <a:noFill/>
            <a:ln w="19050">
              <a:solidFill>
                <a:srgbClr val="115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351BAF1-D3B0-AB07-BAC7-C0767EA0C8D7}"/>
                </a:ext>
              </a:extLst>
            </p:cNvPr>
            <p:cNvSpPr/>
            <p:nvPr/>
          </p:nvSpPr>
          <p:spPr>
            <a:xfrm>
              <a:off x="3559932" y="3415730"/>
              <a:ext cx="91440" cy="91440"/>
            </a:xfrm>
            <a:prstGeom prst="ellipse">
              <a:avLst/>
            </a:prstGeom>
            <a:noFill/>
            <a:ln w="19050">
              <a:solidFill>
                <a:srgbClr val="DF0205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ova Cond" panose="020B0506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7B67B84-AA9A-AE32-6F02-20A58E268DFE}"/>
                </a:ext>
              </a:extLst>
            </p:cNvPr>
            <p:cNvSpPr txBox="1"/>
            <p:nvPr/>
          </p:nvSpPr>
          <p:spPr>
            <a:xfrm>
              <a:off x="4042245" y="2712931"/>
              <a:ext cx="116089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rPr>
                <a:t>Anti-bonding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DE509FD-E562-4AD2-657E-5CAA79073DAA}"/>
                </a:ext>
              </a:extLst>
            </p:cNvPr>
            <p:cNvSpPr txBox="1"/>
            <p:nvPr/>
          </p:nvSpPr>
          <p:spPr>
            <a:xfrm>
              <a:off x="3109387" y="1271325"/>
              <a:ext cx="81304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Arial Nova Cond" panose="020B0506020202020204" pitchFamily="34" charset="0"/>
                  <a:ea typeface="CMU Serif Roman" panose="02000603000000000000" pitchFamily="2" charset="0"/>
                  <a:cs typeface="CMU Serif Roman" panose="02000603000000000000" pitchFamily="2" charset="0"/>
                </a:rPr>
                <a:t>Bonding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D68B23B-E8FA-F719-7143-01C9811CBB1A}"/>
                </a:ext>
              </a:extLst>
            </p:cNvPr>
            <p:cNvSpPr txBox="1"/>
            <p:nvPr/>
          </p:nvSpPr>
          <p:spPr>
            <a:xfrm>
              <a:off x="3330441" y="796924"/>
              <a:ext cx="134524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>
                  <a:latin typeface="Arial Nova Cond" panose="020B0506020202020204" pitchFamily="34" charset="0"/>
                </a:rPr>
                <a:t>1D coupling</a:t>
              </a:r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EC17F8D-6019-7613-21E9-8DAE31A485C9}"/>
              </a:ext>
            </a:extLst>
          </p:cNvPr>
          <p:cNvSpPr/>
          <p:nvPr/>
        </p:nvSpPr>
        <p:spPr>
          <a:xfrm>
            <a:off x="6449374" y="3545669"/>
            <a:ext cx="1541774" cy="1530597"/>
          </a:xfrm>
          <a:prstGeom prst="roundRect">
            <a:avLst>
              <a:gd name="adj" fmla="val 619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ova Cond" panose="020B0506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6DB98D-2B6C-0989-D12D-C04DDA3FD830}"/>
                  </a:ext>
                </a:extLst>
              </p:cNvPr>
              <p:cNvSpPr txBox="1"/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Arial Nova Cond" panose="020B0506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6DB98D-2B6C-0989-D12D-C04DDA3FD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097" y="3952402"/>
                <a:ext cx="6097712" cy="65517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44E37FD-1FE5-551A-CE8A-B8B7942A4161}"/>
              </a:ext>
            </a:extLst>
          </p:cNvPr>
          <p:cNvSpPr txBox="1"/>
          <p:nvPr/>
        </p:nvSpPr>
        <p:spPr>
          <a:xfrm>
            <a:off x="2792821" y="3503195"/>
            <a:ext cx="32335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Cond" panose="020B0506020202020204" pitchFamily="34" charset="0"/>
                <a:ea typeface="CMU Serif Roman" panose="02000603000000000000" pitchFamily="2" charset="0"/>
                <a:cs typeface="CMU Serif Roman" panose="02000603000000000000" pitchFamily="2" charset="0"/>
              </a:rPr>
              <a:t>Non-dimensional form </a:t>
            </a:r>
          </a:p>
        </p:txBody>
      </p:sp>
    </p:spTree>
    <p:extLst>
      <p:ext uri="{BB962C8B-B14F-4D97-AF65-F5344CB8AC3E}">
        <p14:creationId xmlns:p14="http://schemas.microsoft.com/office/powerpoint/2010/main" val="280072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7201</TotalTime>
  <Words>1340</Words>
  <Application>Microsoft Office PowerPoint</Application>
  <PresentationFormat>Widescreen</PresentationFormat>
  <Paragraphs>335</Paragraphs>
  <Slides>32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Arial Nova Cond</vt:lpstr>
      <vt:lpstr>Calibri</vt:lpstr>
      <vt:lpstr>Calibri Light</vt:lpstr>
      <vt:lpstr>Cambria Math</vt:lpstr>
      <vt:lpstr>CMU Serif</vt:lpstr>
      <vt:lpstr>CMU Serif Roman</vt:lpstr>
      <vt:lpstr>Futura Condensed Medium</vt:lpstr>
      <vt:lpstr>Latin Modern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Yeswanth Rao</cp:lastModifiedBy>
  <cp:revision>274</cp:revision>
  <dcterms:created xsi:type="dcterms:W3CDTF">2020-10-01T20:31:11Z</dcterms:created>
  <dcterms:modified xsi:type="dcterms:W3CDTF">2024-08-29T15:38:40Z</dcterms:modified>
</cp:coreProperties>
</file>