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omments/modernComment_106_E1F1C871.xml" ContentType="application/vnd.ms-powerpoint.comments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diagrams/data3.xml" ContentType="application/vnd.openxmlformats-officedocument.drawingml.diagramData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19"/>
  </p:notesMasterIdLst>
  <p:sldIdLst>
    <p:sldId id="259" r:id="rId5"/>
    <p:sldId id="260" r:id="rId6"/>
    <p:sldId id="262" r:id="rId7"/>
    <p:sldId id="273" r:id="rId8"/>
    <p:sldId id="261" r:id="rId9"/>
    <p:sldId id="263" r:id="rId10"/>
    <p:sldId id="266" r:id="rId11"/>
    <p:sldId id="274" r:id="rId12"/>
    <p:sldId id="269" r:id="rId13"/>
    <p:sldId id="271" r:id="rId14"/>
    <p:sldId id="275" r:id="rId15"/>
    <p:sldId id="267" r:id="rId16"/>
    <p:sldId id="272" r:id="rId17"/>
    <p:sldId id="270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Title" id="{3B75F973-006B-044F-AFED-1605F01ED369}">
          <p14:sldIdLst>
            <p14:sldId id="259"/>
          </p14:sldIdLst>
        </p14:section>
        <p14:section name="Introduction: explain the project" id="{93FBAA92-BE94-1A4E-A83E-0B5BB1550756}">
          <p14:sldIdLst>
            <p14:sldId id="260"/>
          </p14:sldIdLst>
        </p14:section>
        <p14:section name="Methods and use of COMSOL Multiphysics®" id="{8A8DBBAA-16CF-4C40-9012-5C0969D79D24}">
          <p14:sldIdLst>
            <p14:sldId id="262"/>
            <p14:sldId id="273"/>
            <p14:sldId id="261"/>
          </p14:sldIdLst>
        </p14:section>
        <p14:section name="Results" id="{A94D52AA-9261-B741-B6C9-5AB8AE38FA85}">
          <p14:sldIdLst>
            <p14:sldId id="263"/>
            <p14:sldId id="266"/>
            <p14:sldId id="274"/>
            <p14:sldId id="269"/>
            <p14:sldId id="271"/>
            <p14:sldId id="275"/>
            <p14:sldId id="267"/>
            <p14:sldId id="272"/>
          </p14:sldIdLst>
        </p14:section>
        <p14:section name="Conclusion" id="{857989CE-FEDC-A247-BEEC-5B346E675955}">
          <p14:sldIdLst>
            <p14:sldId id="270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F1A699D2-FD82-601C-EDCE-6820E64385AB}" name="Jean-Sebastien Dick" initials="JSD" userId="S::js.dick@generalfusion.com::dc712121-683a-47d2-b957-fd786a10118b" providerId="AD"/>
  <p188:author id="{A20905EC-2150-86C2-1BFE-80A0716FEDBF}" name="Sean Teller" initials="ST" userId="S::STeller@veryst.com::e608eaf9-56a9-4cb7-9910-0e0966663e36" providerId="AD"/>
  <p188:author id="{8838F8F7-35E3-46B8-7B51-DA0F1E69B931}" name="Sean Teller" initials="ST" userId="S::steller_veryst.com#ext#@generalfusion.onmicrosoft.com::d6128200-66fe-47e7-a2af-07886aa67b20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BD4"/>
    <a:srgbClr val="E0F782"/>
    <a:srgbClr val="33B885"/>
    <a:srgbClr val="0079C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2981" autoAdjust="0"/>
  </p:normalViewPr>
  <p:slideViewPr>
    <p:cSldViewPr snapToGrid="0">
      <p:cViewPr varScale="1">
        <p:scale>
          <a:sx n="94" d="100"/>
          <a:sy n="94" d="100"/>
        </p:scale>
        <p:origin x="119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microsoft.com/office/2018/10/relationships/authors" Target="author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comments/modernComment_106_E1F1C871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D99C8516-2DC1-49B9-866C-8A7F3ED2E6CA}" authorId="{8838F8F7-35E3-46B8-7B51-DA0F1E69B931}" status="resolved" created="2024-08-26T20:04:25.308" complete="100000">
    <ac:txMkLst xmlns:ac="http://schemas.microsoft.com/office/drawing/2013/main/command">
      <pc:docMk xmlns:pc="http://schemas.microsoft.com/office/powerpoint/2013/main/command"/>
      <pc:sldMk xmlns:pc="http://schemas.microsoft.com/office/powerpoint/2013/main/command" cId="3790719089" sldId="262"/>
      <ac:spMk id="2" creationId="{92FB9620-3008-B9CF-8604-62BC0DE69B3C}"/>
      <ac:txMk cp="11" len="10">
        <ac:context len="22" hash="1958071944"/>
      </ac:txMk>
    </ac:txMkLst>
    <p188:pos x="2651760" y="487680"/>
    <p188:txBody>
      <a:bodyPr/>
      <a:lstStyle/>
      <a:p>
        <a:r>
          <a:rPr lang="en-US"/>
          <a:t>Maybe Simulation Challenges?</a:t>
        </a:r>
      </a:p>
    </p188:txBody>
  </p188:cm>
</p188:cmLst>
</file>

<file path=ppt/diagrams/_rels/data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00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23337C9-0550-43B1-B9E1-4909759EBEF4}" type="doc">
      <dgm:prSet loTypeId="urn:microsoft.com/office/officeart/2005/8/layout/arrow2" loCatId="process" qsTypeId="urn:microsoft.com/office/officeart/2005/8/quickstyle/3d3" qsCatId="3D" csTypeId="urn:microsoft.com/office/officeart/2005/8/colors/accent1_2" csCatId="accent1" phldr="1"/>
      <dgm:spPr/>
    </dgm:pt>
    <dgm:pt modelId="{3B72225E-34E2-4D4A-9339-D2E7C7C59622}">
      <dgm:prSet phldrT="[Text]" custT="1"/>
      <dgm:spPr/>
      <dgm:t>
        <a:bodyPr/>
        <a:lstStyle/>
        <a:p>
          <a:r>
            <a:rPr lang="en-US" sz="1600"/>
            <a:t>Lithium Ring Compressor (2023)</a:t>
          </a:r>
        </a:p>
      </dgm:t>
    </dgm:pt>
    <dgm:pt modelId="{61B1DE5D-5271-4712-8DC3-3B08D8E4F3ED}" type="parTrans" cxnId="{EB620801-83EA-49F2-8D93-95583FE5BCA3}">
      <dgm:prSet/>
      <dgm:spPr/>
      <dgm:t>
        <a:bodyPr/>
        <a:lstStyle/>
        <a:p>
          <a:endParaRPr lang="en-US" sz="2000"/>
        </a:p>
      </dgm:t>
    </dgm:pt>
    <dgm:pt modelId="{21C8A6AA-87EA-4679-9260-E9F1EE2EF75E}" type="sibTrans" cxnId="{EB620801-83EA-49F2-8D93-95583FE5BCA3}">
      <dgm:prSet/>
      <dgm:spPr/>
      <dgm:t>
        <a:bodyPr/>
        <a:lstStyle/>
        <a:p>
          <a:endParaRPr lang="en-US" sz="2000"/>
        </a:p>
      </dgm:t>
    </dgm:pt>
    <dgm:pt modelId="{466BC0CF-F720-4D8D-9920-C8451CFA530E}">
      <dgm:prSet phldrT="[Text]" custT="1"/>
      <dgm:spPr/>
      <dgm:t>
        <a:bodyPr/>
        <a:lstStyle/>
        <a:p>
          <a:r>
            <a:rPr lang="en-US" sz="1600"/>
            <a:t>Lithium Cylinder Compressor (2024)</a:t>
          </a:r>
        </a:p>
      </dgm:t>
    </dgm:pt>
    <dgm:pt modelId="{C00AF9A6-2921-4A51-BF3D-A9A666D5C1B0}" type="parTrans" cxnId="{840E299B-E02D-47E6-977C-3F474556FC88}">
      <dgm:prSet/>
      <dgm:spPr/>
      <dgm:t>
        <a:bodyPr/>
        <a:lstStyle/>
        <a:p>
          <a:endParaRPr lang="en-US" sz="2000"/>
        </a:p>
      </dgm:t>
    </dgm:pt>
    <dgm:pt modelId="{BAC33E44-C29E-4CC9-9CAF-905C6BA012E5}" type="sibTrans" cxnId="{840E299B-E02D-47E6-977C-3F474556FC88}">
      <dgm:prSet/>
      <dgm:spPr/>
      <dgm:t>
        <a:bodyPr/>
        <a:lstStyle/>
        <a:p>
          <a:endParaRPr lang="en-US" sz="2000"/>
        </a:p>
      </dgm:t>
    </dgm:pt>
    <dgm:pt modelId="{66186292-2DA7-43C5-8109-B753A2832152}">
      <dgm:prSet phldrT="[Text]" custT="1"/>
      <dgm:spPr/>
      <dgm:t>
        <a:bodyPr/>
        <a:lstStyle/>
        <a:p>
          <a:r>
            <a:rPr lang="en-US" sz="1600"/>
            <a:t>Large Magnetized Plasma Compressor (2025)</a:t>
          </a:r>
        </a:p>
      </dgm:t>
    </dgm:pt>
    <dgm:pt modelId="{F74B8159-D8B2-4C3C-87DD-91528F209A51}" type="parTrans" cxnId="{BF4FE192-DAD9-4222-8253-F6550CD1CC75}">
      <dgm:prSet/>
      <dgm:spPr/>
      <dgm:t>
        <a:bodyPr/>
        <a:lstStyle/>
        <a:p>
          <a:endParaRPr lang="en-US" sz="2000"/>
        </a:p>
      </dgm:t>
    </dgm:pt>
    <dgm:pt modelId="{6E65BC5F-FADB-4B1E-95F1-D1E16DD13FC8}" type="sibTrans" cxnId="{BF4FE192-DAD9-4222-8253-F6550CD1CC75}">
      <dgm:prSet/>
      <dgm:spPr/>
      <dgm:t>
        <a:bodyPr/>
        <a:lstStyle/>
        <a:p>
          <a:endParaRPr lang="en-US" sz="2000"/>
        </a:p>
      </dgm:t>
    </dgm:pt>
    <dgm:pt modelId="{0CBB68FE-D7A7-48A7-93F3-B2548120B204}" type="pres">
      <dgm:prSet presAssocID="{C23337C9-0550-43B1-B9E1-4909759EBEF4}" presName="arrowDiagram" presStyleCnt="0">
        <dgm:presLayoutVars>
          <dgm:chMax val="5"/>
          <dgm:dir/>
          <dgm:resizeHandles val="exact"/>
        </dgm:presLayoutVars>
      </dgm:prSet>
      <dgm:spPr/>
    </dgm:pt>
    <dgm:pt modelId="{B05A3002-0EEA-4071-8B59-087115A1361C}" type="pres">
      <dgm:prSet presAssocID="{C23337C9-0550-43B1-B9E1-4909759EBEF4}" presName="arrow" presStyleLbl="bgShp" presStyleIdx="0" presStyleCnt="1" custLinFactNeighborX="-2529" custLinFactNeighborY="-8374"/>
      <dgm:spPr>
        <a:ln>
          <a:solidFill>
            <a:schemeClr val="tx1"/>
          </a:solidFill>
        </a:ln>
      </dgm:spPr>
    </dgm:pt>
    <dgm:pt modelId="{20AE35FC-79E2-4E25-B6C0-402202601BD3}" type="pres">
      <dgm:prSet presAssocID="{C23337C9-0550-43B1-B9E1-4909759EBEF4}" presName="arrowDiagram3" presStyleCnt="0"/>
      <dgm:spPr/>
    </dgm:pt>
    <dgm:pt modelId="{50C1281B-38FE-4DDE-9ECB-B34E0F8AEDC1}" type="pres">
      <dgm:prSet presAssocID="{3B72225E-34E2-4D4A-9339-D2E7C7C59622}" presName="bullet3a" presStyleLbl="node1" presStyleIdx="0" presStyleCnt="3"/>
      <dgm:spPr/>
    </dgm:pt>
    <dgm:pt modelId="{D6EB838F-9899-4335-81DB-BE14C5B3736F}" type="pres">
      <dgm:prSet presAssocID="{3B72225E-34E2-4D4A-9339-D2E7C7C59622}" presName="textBox3a" presStyleLbl="revTx" presStyleIdx="0" presStyleCnt="3">
        <dgm:presLayoutVars>
          <dgm:bulletEnabled val="1"/>
        </dgm:presLayoutVars>
      </dgm:prSet>
      <dgm:spPr/>
    </dgm:pt>
    <dgm:pt modelId="{AD0A38B5-A463-4F69-84EB-090F748973EE}" type="pres">
      <dgm:prSet presAssocID="{466BC0CF-F720-4D8D-9920-C8451CFA530E}" presName="bullet3b" presStyleLbl="node1" presStyleIdx="1" presStyleCnt="3"/>
      <dgm:spPr/>
    </dgm:pt>
    <dgm:pt modelId="{7B2B2D2C-0C41-4E56-9598-25D07319CAB0}" type="pres">
      <dgm:prSet presAssocID="{466BC0CF-F720-4D8D-9920-C8451CFA530E}" presName="textBox3b" presStyleLbl="revTx" presStyleIdx="1" presStyleCnt="3">
        <dgm:presLayoutVars>
          <dgm:bulletEnabled val="1"/>
        </dgm:presLayoutVars>
      </dgm:prSet>
      <dgm:spPr/>
    </dgm:pt>
    <dgm:pt modelId="{E0FE6132-D5C6-462F-AA66-049E37B27A48}" type="pres">
      <dgm:prSet presAssocID="{66186292-2DA7-43C5-8109-B753A2832152}" presName="bullet3c" presStyleLbl="node1" presStyleIdx="2" presStyleCnt="3"/>
      <dgm:spPr/>
    </dgm:pt>
    <dgm:pt modelId="{E25F8399-B377-4ECD-8466-2EBDB150023D}" type="pres">
      <dgm:prSet presAssocID="{66186292-2DA7-43C5-8109-B753A2832152}" presName="textBox3c" presStyleLbl="revTx" presStyleIdx="2" presStyleCnt="3" custScaleX="131398" custLinFactNeighborX="0" custLinFactNeighborY="8289">
        <dgm:presLayoutVars>
          <dgm:bulletEnabled val="1"/>
        </dgm:presLayoutVars>
      </dgm:prSet>
      <dgm:spPr/>
    </dgm:pt>
  </dgm:ptLst>
  <dgm:cxnLst>
    <dgm:cxn modelId="{EB620801-83EA-49F2-8D93-95583FE5BCA3}" srcId="{C23337C9-0550-43B1-B9E1-4909759EBEF4}" destId="{3B72225E-34E2-4D4A-9339-D2E7C7C59622}" srcOrd="0" destOrd="0" parTransId="{61B1DE5D-5271-4712-8DC3-3B08D8E4F3ED}" sibTransId="{21C8A6AA-87EA-4679-9260-E9F1EE2EF75E}"/>
    <dgm:cxn modelId="{2B293577-0A33-49F8-B205-FAE792F1C334}" type="presOf" srcId="{466BC0CF-F720-4D8D-9920-C8451CFA530E}" destId="{7B2B2D2C-0C41-4E56-9598-25D07319CAB0}" srcOrd="0" destOrd="0" presId="urn:microsoft.com/office/officeart/2005/8/layout/arrow2"/>
    <dgm:cxn modelId="{D9C3AA78-D3BB-4043-86D4-12580B0E9875}" type="presOf" srcId="{66186292-2DA7-43C5-8109-B753A2832152}" destId="{E25F8399-B377-4ECD-8466-2EBDB150023D}" srcOrd="0" destOrd="0" presId="urn:microsoft.com/office/officeart/2005/8/layout/arrow2"/>
    <dgm:cxn modelId="{BF4FE192-DAD9-4222-8253-F6550CD1CC75}" srcId="{C23337C9-0550-43B1-B9E1-4909759EBEF4}" destId="{66186292-2DA7-43C5-8109-B753A2832152}" srcOrd="2" destOrd="0" parTransId="{F74B8159-D8B2-4C3C-87DD-91528F209A51}" sibTransId="{6E65BC5F-FADB-4B1E-95F1-D1E16DD13FC8}"/>
    <dgm:cxn modelId="{840E299B-E02D-47E6-977C-3F474556FC88}" srcId="{C23337C9-0550-43B1-B9E1-4909759EBEF4}" destId="{466BC0CF-F720-4D8D-9920-C8451CFA530E}" srcOrd="1" destOrd="0" parTransId="{C00AF9A6-2921-4A51-BF3D-A9A666D5C1B0}" sibTransId="{BAC33E44-C29E-4CC9-9CAF-905C6BA012E5}"/>
    <dgm:cxn modelId="{98ACFDB9-F88E-4CBA-8FE7-37B3BFE0E480}" type="presOf" srcId="{3B72225E-34E2-4D4A-9339-D2E7C7C59622}" destId="{D6EB838F-9899-4335-81DB-BE14C5B3736F}" srcOrd="0" destOrd="0" presId="urn:microsoft.com/office/officeart/2005/8/layout/arrow2"/>
    <dgm:cxn modelId="{712FF7EA-6DF4-4CB1-A63B-C1D574D9FCEB}" type="presOf" srcId="{C23337C9-0550-43B1-B9E1-4909759EBEF4}" destId="{0CBB68FE-D7A7-48A7-93F3-B2548120B204}" srcOrd="0" destOrd="0" presId="urn:microsoft.com/office/officeart/2005/8/layout/arrow2"/>
    <dgm:cxn modelId="{376C5013-43C5-4E4B-928D-10B1014A7045}" type="presParOf" srcId="{0CBB68FE-D7A7-48A7-93F3-B2548120B204}" destId="{B05A3002-0EEA-4071-8B59-087115A1361C}" srcOrd="0" destOrd="0" presId="urn:microsoft.com/office/officeart/2005/8/layout/arrow2"/>
    <dgm:cxn modelId="{D45D05BF-6FAA-4786-B515-D2553AF5C47F}" type="presParOf" srcId="{0CBB68FE-D7A7-48A7-93F3-B2548120B204}" destId="{20AE35FC-79E2-4E25-B6C0-402202601BD3}" srcOrd="1" destOrd="0" presId="urn:microsoft.com/office/officeart/2005/8/layout/arrow2"/>
    <dgm:cxn modelId="{E6BEA03B-D28C-43B4-883A-42B957FFA6DE}" type="presParOf" srcId="{20AE35FC-79E2-4E25-B6C0-402202601BD3}" destId="{50C1281B-38FE-4DDE-9ECB-B34E0F8AEDC1}" srcOrd="0" destOrd="0" presId="urn:microsoft.com/office/officeart/2005/8/layout/arrow2"/>
    <dgm:cxn modelId="{0E522B0C-18D6-45A1-A43B-272EC9600E19}" type="presParOf" srcId="{20AE35FC-79E2-4E25-B6C0-402202601BD3}" destId="{D6EB838F-9899-4335-81DB-BE14C5B3736F}" srcOrd="1" destOrd="0" presId="urn:microsoft.com/office/officeart/2005/8/layout/arrow2"/>
    <dgm:cxn modelId="{4D242C63-0174-41E9-BFC7-0BFC96E643FE}" type="presParOf" srcId="{20AE35FC-79E2-4E25-B6C0-402202601BD3}" destId="{AD0A38B5-A463-4F69-84EB-090F748973EE}" srcOrd="2" destOrd="0" presId="urn:microsoft.com/office/officeart/2005/8/layout/arrow2"/>
    <dgm:cxn modelId="{FC5509E5-1552-40D4-BEF7-4DDE1127FD41}" type="presParOf" srcId="{20AE35FC-79E2-4E25-B6C0-402202601BD3}" destId="{7B2B2D2C-0C41-4E56-9598-25D07319CAB0}" srcOrd="3" destOrd="0" presId="urn:microsoft.com/office/officeart/2005/8/layout/arrow2"/>
    <dgm:cxn modelId="{A54A6C78-FC42-4DFC-912B-0EE07507F4D1}" type="presParOf" srcId="{20AE35FC-79E2-4E25-B6C0-402202601BD3}" destId="{E0FE6132-D5C6-462F-AA66-049E37B27A48}" srcOrd="4" destOrd="0" presId="urn:microsoft.com/office/officeart/2005/8/layout/arrow2"/>
    <dgm:cxn modelId="{5E19060A-DCCC-4B63-B54E-B157CC74B694}" type="presParOf" srcId="{20AE35FC-79E2-4E25-B6C0-402202601BD3}" destId="{E25F8399-B377-4ECD-8466-2EBDB150023D}" srcOrd="5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C902BC9-A5A9-40C0-BB71-98141B366F9D}" type="doc">
      <dgm:prSet loTypeId="urn:microsoft.com/office/officeart/2005/8/layout/hProcess4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CA"/>
        </a:p>
      </dgm:t>
    </dgm:pt>
    <dgm:pt modelId="{FC66E91E-A48C-4B18-B63E-18BF52968A25}">
      <dgm:prSet phldrT="[Text]"/>
      <dgm:spPr/>
      <dgm:t>
        <a:bodyPr/>
        <a:lstStyle/>
        <a:p>
          <a:r>
            <a:rPr lang="en-US" dirty="0"/>
            <a:t>Material Characterization</a:t>
          </a:r>
          <a:endParaRPr lang="fr-CA" dirty="0"/>
        </a:p>
      </dgm:t>
    </dgm:pt>
    <dgm:pt modelId="{14196033-A490-4252-82E1-5670B3F90CD1}" type="parTrans" cxnId="{B7BACACB-D30E-4BB3-8699-D2F4F672F078}">
      <dgm:prSet/>
      <dgm:spPr/>
      <dgm:t>
        <a:bodyPr/>
        <a:lstStyle/>
        <a:p>
          <a:endParaRPr lang="fr-CA"/>
        </a:p>
      </dgm:t>
    </dgm:pt>
    <dgm:pt modelId="{006CE445-5EDD-4E91-84F2-92BA3A7DB759}" type="sibTrans" cxnId="{B7BACACB-D30E-4BB3-8699-D2F4F672F078}">
      <dgm:prSet/>
      <dgm:spPr/>
      <dgm:t>
        <a:bodyPr/>
        <a:lstStyle/>
        <a:p>
          <a:endParaRPr lang="fr-CA"/>
        </a:p>
      </dgm:t>
    </dgm:pt>
    <dgm:pt modelId="{76954AB9-3A4F-420F-B8BD-A585FBADF0E7}">
      <dgm:prSet phldrT="[Text]"/>
      <dgm:spPr/>
      <dgm:t>
        <a:bodyPr/>
        <a:lstStyle/>
        <a:p>
          <a:r>
            <a:rPr lang="en-US" dirty="0"/>
            <a:t>Tension/Compression</a:t>
          </a:r>
          <a:endParaRPr lang="fr-CA" dirty="0"/>
        </a:p>
      </dgm:t>
    </dgm:pt>
    <dgm:pt modelId="{0010C5E8-D8D2-4591-B8D7-7FDDC3C16823}" type="parTrans" cxnId="{64BD9EFB-9EAC-40DF-8D00-91BE96F93042}">
      <dgm:prSet/>
      <dgm:spPr/>
      <dgm:t>
        <a:bodyPr/>
        <a:lstStyle/>
        <a:p>
          <a:endParaRPr lang="fr-CA"/>
        </a:p>
      </dgm:t>
    </dgm:pt>
    <dgm:pt modelId="{A420B7A8-AF1B-49B8-BF7C-E308EE434A4F}" type="sibTrans" cxnId="{64BD9EFB-9EAC-40DF-8D00-91BE96F93042}">
      <dgm:prSet/>
      <dgm:spPr/>
      <dgm:t>
        <a:bodyPr/>
        <a:lstStyle/>
        <a:p>
          <a:endParaRPr lang="fr-CA"/>
        </a:p>
      </dgm:t>
    </dgm:pt>
    <dgm:pt modelId="{4BBE541B-217F-4E61-9DCF-FE1E96DC9964}">
      <dgm:prSet phldrT="[Text]"/>
      <dgm:spPr/>
      <dgm:t>
        <a:bodyPr/>
        <a:lstStyle/>
        <a:p>
          <a:r>
            <a:rPr lang="en-US" dirty="0"/>
            <a:t>Strain &amp; strain-rate hardening</a:t>
          </a:r>
          <a:endParaRPr lang="fr-CA" dirty="0"/>
        </a:p>
      </dgm:t>
    </dgm:pt>
    <dgm:pt modelId="{877E6ECD-4120-41B1-BDEE-B580A14838D7}" type="parTrans" cxnId="{0D871FC8-53F3-4AF3-BF34-9C90C1590674}">
      <dgm:prSet/>
      <dgm:spPr/>
      <dgm:t>
        <a:bodyPr/>
        <a:lstStyle/>
        <a:p>
          <a:endParaRPr lang="fr-CA"/>
        </a:p>
      </dgm:t>
    </dgm:pt>
    <dgm:pt modelId="{A5939A7F-EB06-4E69-9100-9648B1564FCA}" type="sibTrans" cxnId="{0D871FC8-53F3-4AF3-BF34-9C90C1590674}">
      <dgm:prSet/>
      <dgm:spPr/>
      <dgm:t>
        <a:bodyPr/>
        <a:lstStyle/>
        <a:p>
          <a:endParaRPr lang="fr-CA"/>
        </a:p>
      </dgm:t>
    </dgm:pt>
    <dgm:pt modelId="{8122A1BF-2F70-4754-83FC-8FB671FE3EF1}">
      <dgm:prSet phldrT="[Text]"/>
      <dgm:spPr/>
      <dgm:t>
        <a:bodyPr/>
        <a:lstStyle/>
        <a:p>
          <a:r>
            <a:rPr lang="en-US"/>
            <a:t>Lithium Ring Compressor</a:t>
          </a:r>
          <a:endParaRPr lang="fr-CA"/>
        </a:p>
      </dgm:t>
    </dgm:pt>
    <dgm:pt modelId="{FCD69E3E-FD53-4A7A-8DCF-1F631EC25051}" type="parTrans" cxnId="{031553DD-4706-435C-9EB6-4E28F1AADAB9}">
      <dgm:prSet/>
      <dgm:spPr/>
      <dgm:t>
        <a:bodyPr/>
        <a:lstStyle/>
        <a:p>
          <a:endParaRPr lang="fr-CA"/>
        </a:p>
      </dgm:t>
    </dgm:pt>
    <dgm:pt modelId="{0F724F8D-C47E-442A-A838-3CDA93EBCD7E}" type="sibTrans" cxnId="{031553DD-4706-435C-9EB6-4E28F1AADAB9}">
      <dgm:prSet/>
      <dgm:spPr/>
      <dgm:t>
        <a:bodyPr/>
        <a:lstStyle/>
        <a:p>
          <a:endParaRPr lang="fr-CA"/>
        </a:p>
      </dgm:t>
    </dgm:pt>
    <dgm:pt modelId="{EEFA6FE6-3973-4E36-884A-AD1385F74E93}">
      <dgm:prSet phldrT="[Text]"/>
      <dgm:spPr/>
      <dgm:t>
        <a:bodyPr/>
        <a:lstStyle/>
        <a:p>
          <a:r>
            <a:rPr lang="en-US"/>
            <a:t>Azimuthal symmetry</a:t>
          </a:r>
          <a:endParaRPr lang="fr-CA"/>
        </a:p>
      </dgm:t>
    </dgm:pt>
    <dgm:pt modelId="{A25F6FB2-8837-4842-9898-E1AACD63F528}" type="parTrans" cxnId="{47E85029-630E-482B-BAD0-1E48313E2310}">
      <dgm:prSet/>
      <dgm:spPr/>
      <dgm:t>
        <a:bodyPr/>
        <a:lstStyle/>
        <a:p>
          <a:endParaRPr lang="fr-CA"/>
        </a:p>
      </dgm:t>
    </dgm:pt>
    <dgm:pt modelId="{485E297A-2092-4080-B71D-CF34F6DC4EB9}" type="sibTrans" cxnId="{47E85029-630E-482B-BAD0-1E48313E2310}">
      <dgm:prSet/>
      <dgm:spPr/>
      <dgm:t>
        <a:bodyPr/>
        <a:lstStyle/>
        <a:p>
          <a:endParaRPr lang="fr-CA"/>
        </a:p>
      </dgm:t>
    </dgm:pt>
    <dgm:pt modelId="{F4922676-2CD4-457F-B118-58D14F92C4CC}">
      <dgm:prSet phldrT="[Text]"/>
      <dgm:spPr/>
      <dgm:t>
        <a:bodyPr/>
        <a:lstStyle/>
        <a:p>
          <a:r>
            <a:rPr lang="en-US" dirty="0"/>
            <a:t>Ring trajectory validation with COMSOL</a:t>
          </a:r>
          <a:endParaRPr lang="fr-CA" dirty="0"/>
        </a:p>
      </dgm:t>
    </dgm:pt>
    <dgm:pt modelId="{2640F2F1-1A04-48BF-B367-5658EB66A7AC}" type="parTrans" cxnId="{D90B1719-82EC-4A1E-A274-7B699928699F}">
      <dgm:prSet/>
      <dgm:spPr/>
      <dgm:t>
        <a:bodyPr/>
        <a:lstStyle/>
        <a:p>
          <a:endParaRPr lang="fr-CA"/>
        </a:p>
      </dgm:t>
    </dgm:pt>
    <dgm:pt modelId="{E3A205E2-A014-4DFB-A51E-AB2850BC3ACD}" type="sibTrans" cxnId="{D90B1719-82EC-4A1E-A274-7B699928699F}">
      <dgm:prSet/>
      <dgm:spPr/>
      <dgm:t>
        <a:bodyPr/>
        <a:lstStyle/>
        <a:p>
          <a:endParaRPr lang="fr-CA"/>
        </a:p>
      </dgm:t>
    </dgm:pt>
    <dgm:pt modelId="{7E02273A-012A-49CD-9CD2-0CF8FA2DD408}">
      <dgm:prSet phldrT="[Text]"/>
      <dgm:spPr/>
      <dgm:t>
        <a:bodyPr/>
        <a:lstStyle/>
        <a:p>
          <a:r>
            <a:rPr lang="en-US"/>
            <a:t>Lithium Cylinder Compressor</a:t>
          </a:r>
          <a:endParaRPr lang="fr-CA"/>
        </a:p>
      </dgm:t>
    </dgm:pt>
    <dgm:pt modelId="{4E16C2B3-648F-43F6-9570-065910F1DE8E}" type="parTrans" cxnId="{7F8C6A80-E206-45DE-A71D-7BC5821C9966}">
      <dgm:prSet/>
      <dgm:spPr/>
      <dgm:t>
        <a:bodyPr/>
        <a:lstStyle/>
        <a:p>
          <a:endParaRPr lang="fr-CA"/>
        </a:p>
      </dgm:t>
    </dgm:pt>
    <dgm:pt modelId="{F92A2DD8-CFF1-4AAC-8264-33520CD0E623}" type="sibTrans" cxnId="{7F8C6A80-E206-45DE-A71D-7BC5821C9966}">
      <dgm:prSet/>
      <dgm:spPr/>
      <dgm:t>
        <a:bodyPr/>
        <a:lstStyle/>
        <a:p>
          <a:endParaRPr lang="fr-CA"/>
        </a:p>
      </dgm:t>
    </dgm:pt>
    <dgm:pt modelId="{221FA9B2-7E92-4876-BB02-A9C1F2C434EF}">
      <dgm:prSet phldrT="[Text]"/>
      <dgm:spPr/>
      <dgm:t>
        <a:bodyPr/>
        <a:lstStyle/>
        <a:p>
          <a:r>
            <a:rPr lang="en-US" dirty="0"/>
            <a:t>Lithium / cone high speed impact</a:t>
          </a:r>
          <a:endParaRPr lang="fr-CA" dirty="0"/>
        </a:p>
      </dgm:t>
    </dgm:pt>
    <dgm:pt modelId="{9CF38601-F2AF-407F-9B63-830E4DFC4304}" type="parTrans" cxnId="{B78D6B52-97C2-4A59-86C7-76E26E3C3E5C}">
      <dgm:prSet/>
      <dgm:spPr/>
      <dgm:t>
        <a:bodyPr/>
        <a:lstStyle/>
        <a:p>
          <a:endParaRPr lang="fr-CA"/>
        </a:p>
      </dgm:t>
    </dgm:pt>
    <dgm:pt modelId="{5FC8025D-B3CC-4C30-A200-B1E0BBDCE13D}" type="sibTrans" cxnId="{B78D6B52-97C2-4A59-86C7-76E26E3C3E5C}">
      <dgm:prSet/>
      <dgm:spPr/>
      <dgm:t>
        <a:bodyPr/>
        <a:lstStyle/>
        <a:p>
          <a:endParaRPr lang="fr-CA"/>
        </a:p>
      </dgm:t>
    </dgm:pt>
    <dgm:pt modelId="{0D718F7D-F754-43BE-B6CA-6A4C3385DB74}">
      <dgm:prSet phldrT="[Text]"/>
      <dgm:spPr/>
      <dgm:t>
        <a:bodyPr/>
        <a:lstStyle/>
        <a:p>
          <a:r>
            <a:rPr lang="en-US" dirty="0"/>
            <a:t>Cylinder shape validation with COMSOL</a:t>
          </a:r>
          <a:endParaRPr lang="fr-CA" dirty="0"/>
        </a:p>
      </dgm:t>
    </dgm:pt>
    <dgm:pt modelId="{B02C7D77-D9A7-4F32-9265-FF272055A920}" type="parTrans" cxnId="{5A31D66D-C8E1-4B7C-9C12-E3EE9759EB51}">
      <dgm:prSet/>
      <dgm:spPr/>
      <dgm:t>
        <a:bodyPr/>
        <a:lstStyle/>
        <a:p>
          <a:endParaRPr lang="fr-CA"/>
        </a:p>
      </dgm:t>
    </dgm:pt>
    <dgm:pt modelId="{F9D0C7A2-9FCA-489C-B345-6980A8CCA9E7}" type="sibTrans" cxnId="{5A31D66D-C8E1-4B7C-9C12-E3EE9759EB51}">
      <dgm:prSet/>
      <dgm:spPr/>
      <dgm:t>
        <a:bodyPr/>
        <a:lstStyle/>
        <a:p>
          <a:endParaRPr lang="fr-CA"/>
        </a:p>
      </dgm:t>
    </dgm:pt>
    <mc:AlternateContent xmlns:mc="http://schemas.openxmlformats.org/markup-compatibility/2006" xmlns:a14="http://schemas.microsoft.com/office/drawing/2010/main">
      <mc:Choice Requires="a14">
        <dgm:pt modelId="{4BD8835B-BD50-441F-8322-E8CD31CF7A84}">
          <dgm:prSet phldrT="[Text]"/>
          <dgm:spPr/>
          <dgm:t>
            <a:bodyPr/>
            <a:lstStyle/>
            <a:p>
              <a:r>
                <a:rPr lang="en-US"/>
                <a:t>Temperature range (20– 120</a:t>
              </a:r>
              <a14:m>
                <m:oMath xmlns:m="http://schemas.openxmlformats.org/officeDocument/2006/math">
                  <m:r>
                    <a:rPr lang="en-US" i="1" smtClean="0">
                      <a:latin typeface="Cambria Math" panose="02040503050406030204" pitchFamily="18" charset="0"/>
                      <a:ea typeface="Cambria Math" panose="02040503050406030204" pitchFamily="18" charset="0"/>
                    </a:rPr>
                    <m:t>°</m:t>
                  </m:r>
                  <m:r>
                    <m:rPr>
                      <m:sty m:val="p"/>
                    </m:rPr>
                    <a:rPr lang="en-US" b="0" i="0" smtClean="0">
                      <a:latin typeface="Cambria Math" panose="02040503050406030204" pitchFamily="18" charset="0"/>
                      <a:ea typeface="Cambria Math" panose="02040503050406030204" pitchFamily="18" charset="0"/>
                    </a:rPr>
                    <m:t>C</m:t>
                  </m:r>
                </m:oMath>
              </a14:m>
              <a:r>
                <a:rPr lang="en-US"/>
                <a:t>)</a:t>
              </a:r>
              <a:endParaRPr lang="fr-CA"/>
            </a:p>
          </dgm:t>
        </dgm:pt>
      </mc:Choice>
      <mc:Fallback xmlns="">
        <dgm:pt modelId="{4BD8835B-BD50-441F-8322-E8CD31CF7A84}">
          <dgm:prSet phldrT="[Text]"/>
          <dgm:spPr/>
          <dgm:t>
            <a:bodyPr/>
            <a:lstStyle/>
            <a:p>
              <a:r>
                <a:rPr lang="en-US"/>
                <a:t>Temperature range (20– 120</a:t>
              </a:r>
              <a:r>
                <a:rPr lang="en-US" i="0">
                  <a:latin typeface="Cambria Math" panose="02040503050406030204" pitchFamily="18" charset="0"/>
                  <a:ea typeface="Cambria Math" panose="02040503050406030204" pitchFamily="18" charset="0"/>
                </a:rPr>
                <a:t>°</a:t>
              </a:r>
              <a:r>
                <a:rPr lang="en-US" b="0" i="0">
                  <a:latin typeface="Cambria Math" panose="02040503050406030204" pitchFamily="18" charset="0"/>
                  <a:ea typeface="Cambria Math" panose="02040503050406030204" pitchFamily="18" charset="0"/>
                </a:rPr>
                <a:t>C</a:t>
              </a:r>
              <a:r>
                <a:rPr lang="en-US"/>
                <a:t>)</a:t>
              </a:r>
              <a:endParaRPr lang="fr-CA"/>
            </a:p>
          </dgm:t>
        </dgm:pt>
      </mc:Fallback>
    </mc:AlternateContent>
    <dgm:pt modelId="{E4A99132-B543-4639-92B5-A8D4808976AD}" type="parTrans" cxnId="{02659F97-F0E1-4F65-AA32-BCF03012CF3A}">
      <dgm:prSet/>
      <dgm:spPr/>
      <dgm:t>
        <a:bodyPr/>
        <a:lstStyle/>
        <a:p>
          <a:endParaRPr lang="fr-CA"/>
        </a:p>
      </dgm:t>
    </dgm:pt>
    <dgm:pt modelId="{CC232802-3365-40EF-84F7-A4DBC14E5528}" type="sibTrans" cxnId="{02659F97-F0E1-4F65-AA32-BCF03012CF3A}">
      <dgm:prSet/>
      <dgm:spPr/>
      <dgm:t>
        <a:bodyPr/>
        <a:lstStyle/>
        <a:p>
          <a:endParaRPr lang="fr-CA"/>
        </a:p>
      </dgm:t>
    </dgm:pt>
    <dgm:pt modelId="{502F60EE-AC0A-40C4-8855-26704D643956}" type="pres">
      <dgm:prSet presAssocID="{AC902BC9-A5A9-40C0-BB71-98141B366F9D}" presName="Name0" presStyleCnt="0">
        <dgm:presLayoutVars>
          <dgm:dir/>
          <dgm:animLvl val="lvl"/>
          <dgm:resizeHandles val="exact"/>
        </dgm:presLayoutVars>
      </dgm:prSet>
      <dgm:spPr/>
    </dgm:pt>
    <dgm:pt modelId="{00DD5620-E6DB-4B39-81B8-3EE3C673813A}" type="pres">
      <dgm:prSet presAssocID="{AC902BC9-A5A9-40C0-BB71-98141B366F9D}" presName="tSp" presStyleCnt="0"/>
      <dgm:spPr/>
    </dgm:pt>
    <dgm:pt modelId="{CDF3B352-9AC3-4B60-9B88-65185661C724}" type="pres">
      <dgm:prSet presAssocID="{AC902BC9-A5A9-40C0-BB71-98141B366F9D}" presName="bSp" presStyleCnt="0"/>
      <dgm:spPr/>
    </dgm:pt>
    <dgm:pt modelId="{C3896517-3E06-4D9C-BA74-B61AD11E4737}" type="pres">
      <dgm:prSet presAssocID="{AC902BC9-A5A9-40C0-BB71-98141B366F9D}" presName="process" presStyleCnt="0"/>
      <dgm:spPr/>
    </dgm:pt>
    <dgm:pt modelId="{203C4CCA-8969-4E98-B235-6E5BCC0463E0}" type="pres">
      <dgm:prSet presAssocID="{FC66E91E-A48C-4B18-B63E-18BF52968A25}" presName="composite1" presStyleCnt="0"/>
      <dgm:spPr/>
    </dgm:pt>
    <dgm:pt modelId="{5223D0F1-0D6E-485E-AFBD-63E5FA4F0FF1}" type="pres">
      <dgm:prSet presAssocID="{FC66E91E-A48C-4B18-B63E-18BF52968A25}" presName="dummyNode1" presStyleLbl="node1" presStyleIdx="0" presStyleCnt="3"/>
      <dgm:spPr/>
    </dgm:pt>
    <dgm:pt modelId="{468953B3-217E-48E6-89F4-A81631E6757E}" type="pres">
      <dgm:prSet presAssocID="{FC66E91E-A48C-4B18-B63E-18BF52968A25}" presName="childNode1" presStyleLbl="bgAcc1" presStyleIdx="0" presStyleCnt="3">
        <dgm:presLayoutVars>
          <dgm:bulletEnabled val="1"/>
        </dgm:presLayoutVars>
      </dgm:prSet>
      <dgm:spPr/>
    </dgm:pt>
    <dgm:pt modelId="{B9AEC02D-DD97-4760-B011-C8C95E77FC8D}" type="pres">
      <dgm:prSet presAssocID="{FC66E91E-A48C-4B18-B63E-18BF52968A25}" presName="childNode1tx" presStyleLbl="bgAcc1" presStyleIdx="0" presStyleCnt="3">
        <dgm:presLayoutVars>
          <dgm:bulletEnabled val="1"/>
        </dgm:presLayoutVars>
      </dgm:prSet>
      <dgm:spPr/>
    </dgm:pt>
    <dgm:pt modelId="{CB440E3B-C621-4BC9-B817-49D6EF0ADA7D}" type="pres">
      <dgm:prSet presAssocID="{FC66E91E-A48C-4B18-B63E-18BF52968A25}" presName="parentNode1" presStyleLbl="node1" presStyleIdx="0" presStyleCnt="3">
        <dgm:presLayoutVars>
          <dgm:chMax val="1"/>
          <dgm:bulletEnabled val="1"/>
        </dgm:presLayoutVars>
      </dgm:prSet>
      <dgm:spPr/>
    </dgm:pt>
    <dgm:pt modelId="{9E86AAE2-8685-4F1B-8A15-9E7126F6D4DB}" type="pres">
      <dgm:prSet presAssocID="{FC66E91E-A48C-4B18-B63E-18BF52968A25}" presName="connSite1" presStyleCnt="0"/>
      <dgm:spPr/>
    </dgm:pt>
    <dgm:pt modelId="{FACD3E0D-8A4B-4DA9-8C67-3A007F37A5DB}" type="pres">
      <dgm:prSet presAssocID="{006CE445-5EDD-4E91-84F2-92BA3A7DB759}" presName="Name9" presStyleLbl="sibTrans2D1" presStyleIdx="0" presStyleCnt="2"/>
      <dgm:spPr/>
    </dgm:pt>
    <dgm:pt modelId="{E86FF5D9-9385-41F8-97B9-2EA675E67163}" type="pres">
      <dgm:prSet presAssocID="{8122A1BF-2F70-4754-83FC-8FB671FE3EF1}" presName="composite2" presStyleCnt="0"/>
      <dgm:spPr/>
    </dgm:pt>
    <dgm:pt modelId="{853CF5E9-5975-4D40-9815-DDF8A385BFB0}" type="pres">
      <dgm:prSet presAssocID="{8122A1BF-2F70-4754-83FC-8FB671FE3EF1}" presName="dummyNode2" presStyleLbl="node1" presStyleIdx="0" presStyleCnt="3"/>
      <dgm:spPr/>
    </dgm:pt>
    <dgm:pt modelId="{BF47016A-9743-45FC-9118-5DD24A989C4B}" type="pres">
      <dgm:prSet presAssocID="{8122A1BF-2F70-4754-83FC-8FB671FE3EF1}" presName="childNode2" presStyleLbl="bgAcc1" presStyleIdx="1" presStyleCnt="3">
        <dgm:presLayoutVars>
          <dgm:bulletEnabled val="1"/>
        </dgm:presLayoutVars>
      </dgm:prSet>
      <dgm:spPr/>
    </dgm:pt>
    <dgm:pt modelId="{00F75470-967F-40C5-8A79-A2BFEEFAB2B9}" type="pres">
      <dgm:prSet presAssocID="{8122A1BF-2F70-4754-83FC-8FB671FE3EF1}" presName="childNode2tx" presStyleLbl="bgAcc1" presStyleIdx="1" presStyleCnt="3">
        <dgm:presLayoutVars>
          <dgm:bulletEnabled val="1"/>
        </dgm:presLayoutVars>
      </dgm:prSet>
      <dgm:spPr/>
    </dgm:pt>
    <dgm:pt modelId="{98791B28-3CEE-4CB4-ACEA-CD23903A3D40}" type="pres">
      <dgm:prSet presAssocID="{8122A1BF-2F70-4754-83FC-8FB671FE3EF1}" presName="parentNode2" presStyleLbl="node1" presStyleIdx="1" presStyleCnt="3">
        <dgm:presLayoutVars>
          <dgm:chMax val="0"/>
          <dgm:bulletEnabled val="1"/>
        </dgm:presLayoutVars>
      </dgm:prSet>
      <dgm:spPr/>
    </dgm:pt>
    <dgm:pt modelId="{6C6132C5-A66B-4FB2-9223-B35E0B8E6912}" type="pres">
      <dgm:prSet presAssocID="{8122A1BF-2F70-4754-83FC-8FB671FE3EF1}" presName="connSite2" presStyleCnt="0"/>
      <dgm:spPr/>
    </dgm:pt>
    <dgm:pt modelId="{257B3AFB-24A8-4089-8B0F-E8B525150E1D}" type="pres">
      <dgm:prSet presAssocID="{0F724F8D-C47E-442A-A838-3CDA93EBCD7E}" presName="Name18" presStyleLbl="sibTrans2D1" presStyleIdx="1" presStyleCnt="2"/>
      <dgm:spPr/>
    </dgm:pt>
    <dgm:pt modelId="{BF292494-7ECD-458D-9ABB-74D92CBACB95}" type="pres">
      <dgm:prSet presAssocID="{7E02273A-012A-49CD-9CD2-0CF8FA2DD408}" presName="composite1" presStyleCnt="0"/>
      <dgm:spPr/>
    </dgm:pt>
    <dgm:pt modelId="{7C7FDFBF-75FA-4AE0-8E20-DD45DC29D3C8}" type="pres">
      <dgm:prSet presAssocID="{7E02273A-012A-49CD-9CD2-0CF8FA2DD408}" presName="dummyNode1" presStyleLbl="node1" presStyleIdx="1" presStyleCnt="3"/>
      <dgm:spPr/>
    </dgm:pt>
    <dgm:pt modelId="{E932708F-6682-414E-96A2-BA26EA7F1AE2}" type="pres">
      <dgm:prSet presAssocID="{7E02273A-012A-49CD-9CD2-0CF8FA2DD408}" presName="childNode1" presStyleLbl="bgAcc1" presStyleIdx="2" presStyleCnt="3">
        <dgm:presLayoutVars>
          <dgm:bulletEnabled val="1"/>
        </dgm:presLayoutVars>
      </dgm:prSet>
      <dgm:spPr/>
    </dgm:pt>
    <dgm:pt modelId="{EE5CDEB0-EBC4-4373-83A9-E6E917145105}" type="pres">
      <dgm:prSet presAssocID="{7E02273A-012A-49CD-9CD2-0CF8FA2DD408}" presName="childNode1tx" presStyleLbl="bgAcc1" presStyleIdx="2" presStyleCnt="3">
        <dgm:presLayoutVars>
          <dgm:bulletEnabled val="1"/>
        </dgm:presLayoutVars>
      </dgm:prSet>
      <dgm:spPr/>
    </dgm:pt>
    <dgm:pt modelId="{3026B909-AF4D-4059-B219-39FAFFFDD962}" type="pres">
      <dgm:prSet presAssocID="{7E02273A-012A-49CD-9CD2-0CF8FA2DD408}" presName="parentNode1" presStyleLbl="node1" presStyleIdx="2" presStyleCnt="3">
        <dgm:presLayoutVars>
          <dgm:chMax val="1"/>
          <dgm:bulletEnabled val="1"/>
        </dgm:presLayoutVars>
      </dgm:prSet>
      <dgm:spPr/>
    </dgm:pt>
    <dgm:pt modelId="{8D1E0AFF-BC9C-4180-AF01-0EBB96ABFAB8}" type="pres">
      <dgm:prSet presAssocID="{7E02273A-012A-49CD-9CD2-0CF8FA2DD408}" presName="connSite1" presStyleCnt="0"/>
      <dgm:spPr/>
    </dgm:pt>
  </dgm:ptLst>
  <dgm:cxnLst>
    <dgm:cxn modelId="{7F70E811-CB5E-46F8-A663-802D09254889}" type="presOf" srcId="{EEFA6FE6-3973-4E36-884A-AD1385F74E93}" destId="{BF47016A-9743-45FC-9118-5DD24A989C4B}" srcOrd="0" destOrd="0" presId="urn:microsoft.com/office/officeart/2005/8/layout/hProcess4"/>
    <dgm:cxn modelId="{D90B1719-82EC-4A1E-A274-7B699928699F}" srcId="{8122A1BF-2F70-4754-83FC-8FB671FE3EF1}" destId="{F4922676-2CD4-457F-B118-58D14F92C4CC}" srcOrd="1" destOrd="0" parTransId="{2640F2F1-1A04-48BF-B367-5658EB66A7AC}" sibTransId="{E3A205E2-A014-4DFB-A51E-AB2850BC3ACD}"/>
    <dgm:cxn modelId="{47E85029-630E-482B-BAD0-1E48313E2310}" srcId="{8122A1BF-2F70-4754-83FC-8FB671FE3EF1}" destId="{EEFA6FE6-3973-4E36-884A-AD1385F74E93}" srcOrd="0" destOrd="0" parTransId="{A25F6FB2-8837-4842-9898-E1AACD63F528}" sibTransId="{485E297A-2092-4080-B71D-CF34F6DC4EB9}"/>
    <dgm:cxn modelId="{7B97125C-EADC-4CCB-A201-123610A86502}" type="presOf" srcId="{F4922676-2CD4-457F-B118-58D14F92C4CC}" destId="{00F75470-967F-40C5-8A79-A2BFEEFAB2B9}" srcOrd="1" destOrd="1" presId="urn:microsoft.com/office/officeart/2005/8/layout/hProcess4"/>
    <dgm:cxn modelId="{F177E45D-DFB7-484D-92B2-BB17DF0E2C9F}" type="presOf" srcId="{0D718F7D-F754-43BE-B6CA-6A4C3385DB74}" destId="{EE5CDEB0-EBC4-4373-83A9-E6E917145105}" srcOrd="1" destOrd="1" presId="urn:microsoft.com/office/officeart/2005/8/layout/hProcess4"/>
    <dgm:cxn modelId="{5A31D66D-C8E1-4B7C-9C12-E3EE9759EB51}" srcId="{7E02273A-012A-49CD-9CD2-0CF8FA2DD408}" destId="{0D718F7D-F754-43BE-B6CA-6A4C3385DB74}" srcOrd="1" destOrd="0" parTransId="{B02C7D77-D9A7-4F32-9265-FF272055A920}" sibTransId="{F9D0C7A2-9FCA-489C-B345-6980A8CCA9E7}"/>
    <dgm:cxn modelId="{8676364E-04FC-496F-BF80-602604C6E312}" type="presOf" srcId="{221FA9B2-7E92-4876-BB02-A9C1F2C434EF}" destId="{EE5CDEB0-EBC4-4373-83A9-E6E917145105}" srcOrd="1" destOrd="0" presId="urn:microsoft.com/office/officeart/2005/8/layout/hProcess4"/>
    <dgm:cxn modelId="{B78D6B52-97C2-4A59-86C7-76E26E3C3E5C}" srcId="{7E02273A-012A-49CD-9CD2-0CF8FA2DD408}" destId="{221FA9B2-7E92-4876-BB02-A9C1F2C434EF}" srcOrd="0" destOrd="0" parTransId="{9CF38601-F2AF-407F-9B63-830E4DFC4304}" sibTransId="{5FC8025D-B3CC-4C30-A200-B1E0BBDCE13D}"/>
    <dgm:cxn modelId="{BCD6D179-D030-4B7B-ADAB-7D287ABD38FE}" type="presOf" srcId="{4BD8835B-BD50-441F-8322-E8CD31CF7A84}" destId="{468953B3-217E-48E6-89F4-A81631E6757E}" srcOrd="0" destOrd="1" presId="urn:microsoft.com/office/officeart/2005/8/layout/hProcess4"/>
    <dgm:cxn modelId="{176BE75A-D7BF-42B0-A970-55D8192453E0}" type="presOf" srcId="{4BBE541B-217F-4E61-9DCF-FE1E96DC9964}" destId="{B9AEC02D-DD97-4760-B011-C8C95E77FC8D}" srcOrd="1" destOrd="2" presId="urn:microsoft.com/office/officeart/2005/8/layout/hProcess4"/>
    <dgm:cxn modelId="{7F8C6A80-E206-45DE-A71D-7BC5821C9966}" srcId="{AC902BC9-A5A9-40C0-BB71-98141B366F9D}" destId="{7E02273A-012A-49CD-9CD2-0CF8FA2DD408}" srcOrd="2" destOrd="0" parTransId="{4E16C2B3-648F-43F6-9570-065910F1DE8E}" sibTransId="{F92A2DD8-CFF1-4AAC-8264-33520CD0E623}"/>
    <dgm:cxn modelId="{464EFE80-70CF-400D-9275-8DEDC6314AE8}" type="presOf" srcId="{0D718F7D-F754-43BE-B6CA-6A4C3385DB74}" destId="{E932708F-6682-414E-96A2-BA26EA7F1AE2}" srcOrd="0" destOrd="1" presId="urn:microsoft.com/office/officeart/2005/8/layout/hProcess4"/>
    <dgm:cxn modelId="{27311B86-A8B2-4E2D-BA2D-CF7D37E45009}" type="presOf" srcId="{4BBE541B-217F-4E61-9DCF-FE1E96DC9964}" destId="{468953B3-217E-48E6-89F4-A81631E6757E}" srcOrd="0" destOrd="2" presId="urn:microsoft.com/office/officeart/2005/8/layout/hProcess4"/>
    <dgm:cxn modelId="{F00B6394-5AFC-441D-8C83-FFFB4BEC1DE5}" type="presOf" srcId="{4BD8835B-BD50-441F-8322-E8CD31CF7A84}" destId="{B9AEC02D-DD97-4760-B011-C8C95E77FC8D}" srcOrd="1" destOrd="1" presId="urn:microsoft.com/office/officeart/2005/8/layout/hProcess4"/>
    <dgm:cxn modelId="{02659F97-F0E1-4F65-AA32-BCF03012CF3A}" srcId="{FC66E91E-A48C-4B18-B63E-18BF52968A25}" destId="{4BD8835B-BD50-441F-8322-E8CD31CF7A84}" srcOrd="1" destOrd="0" parTransId="{E4A99132-B543-4639-92B5-A8D4808976AD}" sibTransId="{CC232802-3365-40EF-84F7-A4DBC14E5528}"/>
    <dgm:cxn modelId="{38B19F98-01B7-40E9-9AF5-6112A310A937}" type="presOf" srcId="{FC66E91E-A48C-4B18-B63E-18BF52968A25}" destId="{CB440E3B-C621-4BC9-B817-49D6EF0ADA7D}" srcOrd="0" destOrd="0" presId="urn:microsoft.com/office/officeart/2005/8/layout/hProcess4"/>
    <dgm:cxn modelId="{D7C3539E-FE9A-40DA-9389-59B6B0CE61BF}" type="presOf" srcId="{76954AB9-3A4F-420F-B8BD-A585FBADF0E7}" destId="{B9AEC02D-DD97-4760-B011-C8C95E77FC8D}" srcOrd="1" destOrd="0" presId="urn:microsoft.com/office/officeart/2005/8/layout/hProcess4"/>
    <dgm:cxn modelId="{1F7FDEAA-222B-4339-8358-B9EE51A7F569}" type="presOf" srcId="{0F724F8D-C47E-442A-A838-3CDA93EBCD7E}" destId="{257B3AFB-24A8-4089-8B0F-E8B525150E1D}" srcOrd="0" destOrd="0" presId="urn:microsoft.com/office/officeart/2005/8/layout/hProcess4"/>
    <dgm:cxn modelId="{893FBAB0-D504-445F-90BC-23E65462A71A}" type="presOf" srcId="{F4922676-2CD4-457F-B118-58D14F92C4CC}" destId="{BF47016A-9743-45FC-9118-5DD24A989C4B}" srcOrd="0" destOrd="1" presId="urn:microsoft.com/office/officeart/2005/8/layout/hProcess4"/>
    <dgm:cxn modelId="{412411BA-239A-48AC-A618-35AB6E87B416}" type="presOf" srcId="{8122A1BF-2F70-4754-83FC-8FB671FE3EF1}" destId="{98791B28-3CEE-4CB4-ACEA-CD23903A3D40}" srcOrd="0" destOrd="0" presId="urn:microsoft.com/office/officeart/2005/8/layout/hProcess4"/>
    <dgm:cxn modelId="{9B8A77C2-DE95-4C3C-8AAF-08F26C24058F}" type="presOf" srcId="{EEFA6FE6-3973-4E36-884A-AD1385F74E93}" destId="{00F75470-967F-40C5-8A79-A2BFEEFAB2B9}" srcOrd="1" destOrd="0" presId="urn:microsoft.com/office/officeart/2005/8/layout/hProcess4"/>
    <dgm:cxn modelId="{30D43FC4-E1BF-44D4-B84A-498B9C26A1B0}" type="presOf" srcId="{221FA9B2-7E92-4876-BB02-A9C1F2C434EF}" destId="{E932708F-6682-414E-96A2-BA26EA7F1AE2}" srcOrd="0" destOrd="0" presId="urn:microsoft.com/office/officeart/2005/8/layout/hProcess4"/>
    <dgm:cxn modelId="{0D871FC8-53F3-4AF3-BF34-9C90C1590674}" srcId="{FC66E91E-A48C-4B18-B63E-18BF52968A25}" destId="{4BBE541B-217F-4E61-9DCF-FE1E96DC9964}" srcOrd="2" destOrd="0" parTransId="{877E6ECD-4120-41B1-BDEE-B580A14838D7}" sibTransId="{A5939A7F-EB06-4E69-9100-9648B1564FCA}"/>
    <dgm:cxn modelId="{B7BACACB-D30E-4BB3-8699-D2F4F672F078}" srcId="{AC902BC9-A5A9-40C0-BB71-98141B366F9D}" destId="{FC66E91E-A48C-4B18-B63E-18BF52968A25}" srcOrd="0" destOrd="0" parTransId="{14196033-A490-4252-82E1-5670B3F90CD1}" sibTransId="{006CE445-5EDD-4E91-84F2-92BA3A7DB759}"/>
    <dgm:cxn modelId="{632B1FED-8D18-4D78-8B77-A481D7795B61}" type="presOf" srcId="{76954AB9-3A4F-420F-B8BD-A585FBADF0E7}" destId="{468953B3-217E-48E6-89F4-A81631E6757E}" srcOrd="0" destOrd="0" presId="urn:microsoft.com/office/officeart/2005/8/layout/hProcess4"/>
    <dgm:cxn modelId="{86373DD1-5A64-4153-9012-C4B6D294EA4E}" type="presOf" srcId="{006CE445-5EDD-4E91-84F2-92BA3A7DB759}" destId="{FACD3E0D-8A4B-4DA9-8C67-3A007F37A5DB}" srcOrd="0" destOrd="0" presId="urn:microsoft.com/office/officeart/2005/8/layout/hProcess4"/>
    <dgm:cxn modelId="{E12960F2-A674-4FF2-9ED5-0805905D1392}" type="presOf" srcId="{7E02273A-012A-49CD-9CD2-0CF8FA2DD408}" destId="{3026B909-AF4D-4059-B219-39FAFFFDD962}" srcOrd="0" destOrd="0" presId="urn:microsoft.com/office/officeart/2005/8/layout/hProcess4"/>
    <dgm:cxn modelId="{33CCEADA-4E99-4074-9429-BF89D837DA72}" type="presOf" srcId="{AC902BC9-A5A9-40C0-BB71-98141B366F9D}" destId="{502F60EE-AC0A-40C4-8855-26704D643956}" srcOrd="0" destOrd="0" presId="urn:microsoft.com/office/officeart/2005/8/layout/hProcess4"/>
    <dgm:cxn modelId="{64BD9EFB-9EAC-40DF-8D00-91BE96F93042}" srcId="{FC66E91E-A48C-4B18-B63E-18BF52968A25}" destId="{76954AB9-3A4F-420F-B8BD-A585FBADF0E7}" srcOrd="0" destOrd="0" parTransId="{0010C5E8-D8D2-4591-B8D7-7FDDC3C16823}" sibTransId="{A420B7A8-AF1B-49B8-BF7C-E308EE434A4F}"/>
    <dgm:cxn modelId="{031553DD-4706-435C-9EB6-4E28F1AADAB9}" srcId="{AC902BC9-A5A9-40C0-BB71-98141B366F9D}" destId="{8122A1BF-2F70-4754-83FC-8FB671FE3EF1}" srcOrd="1" destOrd="0" parTransId="{FCD69E3E-FD53-4A7A-8DCF-1F631EC25051}" sibTransId="{0F724F8D-C47E-442A-A838-3CDA93EBCD7E}"/>
    <dgm:cxn modelId="{0CF09C5F-4B25-41F9-9BE7-665AFD43BDF2}" type="presParOf" srcId="{502F60EE-AC0A-40C4-8855-26704D643956}" destId="{00DD5620-E6DB-4B39-81B8-3EE3C673813A}" srcOrd="0" destOrd="0" presId="urn:microsoft.com/office/officeart/2005/8/layout/hProcess4"/>
    <dgm:cxn modelId="{07CAE0DE-5015-4A87-A761-29D95095D44C}" type="presParOf" srcId="{502F60EE-AC0A-40C4-8855-26704D643956}" destId="{CDF3B352-9AC3-4B60-9B88-65185661C724}" srcOrd="1" destOrd="0" presId="urn:microsoft.com/office/officeart/2005/8/layout/hProcess4"/>
    <dgm:cxn modelId="{CDB86CE1-DB84-4322-96DC-74FAB1D8E5DF}" type="presParOf" srcId="{502F60EE-AC0A-40C4-8855-26704D643956}" destId="{C3896517-3E06-4D9C-BA74-B61AD11E4737}" srcOrd="2" destOrd="0" presId="urn:microsoft.com/office/officeart/2005/8/layout/hProcess4"/>
    <dgm:cxn modelId="{CC53F3D6-F8F3-4716-B557-F5669F7DAD29}" type="presParOf" srcId="{C3896517-3E06-4D9C-BA74-B61AD11E4737}" destId="{203C4CCA-8969-4E98-B235-6E5BCC0463E0}" srcOrd="0" destOrd="0" presId="urn:microsoft.com/office/officeart/2005/8/layout/hProcess4"/>
    <dgm:cxn modelId="{84C75A90-3D17-40AF-B50E-44A80361455A}" type="presParOf" srcId="{203C4CCA-8969-4E98-B235-6E5BCC0463E0}" destId="{5223D0F1-0D6E-485E-AFBD-63E5FA4F0FF1}" srcOrd="0" destOrd="0" presId="urn:microsoft.com/office/officeart/2005/8/layout/hProcess4"/>
    <dgm:cxn modelId="{32F8EAA8-D813-41E6-8F9B-5001CAAC4AEF}" type="presParOf" srcId="{203C4CCA-8969-4E98-B235-6E5BCC0463E0}" destId="{468953B3-217E-48E6-89F4-A81631E6757E}" srcOrd="1" destOrd="0" presId="urn:microsoft.com/office/officeart/2005/8/layout/hProcess4"/>
    <dgm:cxn modelId="{BF0784BE-484C-49F7-A609-38501A962476}" type="presParOf" srcId="{203C4CCA-8969-4E98-B235-6E5BCC0463E0}" destId="{B9AEC02D-DD97-4760-B011-C8C95E77FC8D}" srcOrd="2" destOrd="0" presId="urn:microsoft.com/office/officeart/2005/8/layout/hProcess4"/>
    <dgm:cxn modelId="{26C88D41-17BB-4644-B1AE-98E86D9CE0B5}" type="presParOf" srcId="{203C4CCA-8969-4E98-B235-6E5BCC0463E0}" destId="{CB440E3B-C621-4BC9-B817-49D6EF0ADA7D}" srcOrd="3" destOrd="0" presId="urn:microsoft.com/office/officeart/2005/8/layout/hProcess4"/>
    <dgm:cxn modelId="{4D99ECC3-FB94-4870-B1F1-869C9D68FB15}" type="presParOf" srcId="{203C4CCA-8969-4E98-B235-6E5BCC0463E0}" destId="{9E86AAE2-8685-4F1B-8A15-9E7126F6D4DB}" srcOrd="4" destOrd="0" presId="urn:microsoft.com/office/officeart/2005/8/layout/hProcess4"/>
    <dgm:cxn modelId="{EA065CD5-9646-4572-A28B-F07D82FFC076}" type="presParOf" srcId="{C3896517-3E06-4D9C-BA74-B61AD11E4737}" destId="{FACD3E0D-8A4B-4DA9-8C67-3A007F37A5DB}" srcOrd="1" destOrd="0" presId="urn:microsoft.com/office/officeart/2005/8/layout/hProcess4"/>
    <dgm:cxn modelId="{E1097C4D-0F19-4860-98E8-738D2D5FEE4E}" type="presParOf" srcId="{C3896517-3E06-4D9C-BA74-B61AD11E4737}" destId="{E86FF5D9-9385-41F8-97B9-2EA675E67163}" srcOrd="2" destOrd="0" presId="urn:microsoft.com/office/officeart/2005/8/layout/hProcess4"/>
    <dgm:cxn modelId="{1D18E0EB-84E2-4092-957F-BE1AB668A491}" type="presParOf" srcId="{E86FF5D9-9385-41F8-97B9-2EA675E67163}" destId="{853CF5E9-5975-4D40-9815-DDF8A385BFB0}" srcOrd="0" destOrd="0" presId="urn:microsoft.com/office/officeart/2005/8/layout/hProcess4"/>
    <dgm:cxn modelId="{1641E5D0-2CB9-4613-B478-85628DC02597}" type="presParOf" srcId="{E86FF5D9-9385-41F8-97B9-2EA675E67163}" destId="{BF47016A-9743-45FC-9118-5DD24A989C4B}" srcOrd="1" destOrd="0" presId="urn:microsoft.com/office/officeart/2005/8/layout/hProcess4"/>
    <dgm:cxn modelId="{D758A515-FABD-47A0-AA76-A8CEB91DD9E4}" type="presParOf" srcId="{E86FF5D9-9385-41F8-97B9-2EA675E67163}" destId="{00F75470-967F-40C5-8A79-A2BFEEFAB2B9}" srcOrd="2" destOrd="0" presId="urn:microsoft.com/office/officeart/2005/8/layout/hProcess4"/>
    <dgm:cxn modelId="{C0E58382-3F57-4247-9154-95995A4D2979}" type="presParOf" srcId="{E86FF5D9-9385-41F8-97B9-2EA675E67163}" destId="{98791B28-3CEE-4CB4-ACEA-CD23903A3D40}" srcOrd="3" destOrd="0" presId="urn:microsoft.com/office/officeart/2005/8/layout/hProcess4"/>
    <dgm:cxn modelId="{63BCBD25-F01D-4F5F-8AA4-B6838CFCD887}" type="presParOf" srcId="{E86FF5D9-9385-41F8-97B9-2EA675E67163}" destId="{6C6132C5-A66B-4FB2-9223-B35E0B8E6912}" srcOrd="4" destOrd="0" presId="urn:microsoft.com/office/officeart/2005/8/layout/hProcess4"/>
    <dgm:cxn modelId="{E7357404-A6DD-44E1-BADA-D3DCB6EF8158}" type="presParOf" srcId="{C3896517-3E06-4D9C-BA74-B61AD11E4737}" destId="{257B3AFB-24A8-4089-8B0F-E8B525150E1D}" srcOrd="3" destOrd="0" presId="urn:microsoft.com/office/officeart/2005/8/layout/hProcess4"/>
    <dgm:cxn modelId="{FA216284-748E-4E22-82CE-628057B08972}" type="presParOf" srcId="{C3896517-3E06-4D9C-BA74-B61AD11E4737}" destId="{BF292494-7ECD-458D-9ABB-74D92CBACB95}" srcOrd="4" destOrd="0" presId="urn:microsoft.com/office/officeart/2005/8/layout/hProcess4"/>
    <dgm:cxn modelId="{EF4FFAB4-4551-49B6-8264-900B5447D6FC}" type="presParOf" srcId="{BF292494-7ECD-458D-9ABB-74D92CBACB95}" destId="{7C7FDFBF-75FA-4AE0-8E20-DD45DC29D3C8}" srcOrd="0" destOrd="0" presId="urn:microsoft.com/office/officeart/2005/8/layout/hProcess4"/>
    <dgm:cxn modelId="{F27B8125-8B1B-4C68-8658-BFF025CFBCE1}" type="presParOf" srcId="{BF292494-7ECD-458D-9ABB-74D92CBACB95}" destId="{E932708F-6682-414E-96A2-BA26EA7F1AE2}" srcOrd="1" destOrd="0" presId="urn:microsoft.com/office/officeart/2005/8/layout/hProcess4"/>
    <dgm:cxn modelId="{42887F33-61C2-4349-8DF6-057A962BA7F8}" type="presParOf" srcId="{BF292494-7ECD-458D-9ABB-74D92CBACB95}" destId="{EE5CDEB0-EBC4-4373-83A9-E6E917145105}" srcOrd="2" destOrd="0" presId="urn:microsoft.com/office/officeart/2005/8/layout/hProcess4"/>
    <dgm:cxn modelId="{C13CD314-7B0C-4AB4-8520-5029B50A5031}" type="presParOf" srcId="{BF292494-7ECD-458D-9ABB-74D92CBACB95}" destId="{3026B909-AF4D-4059-B219-39FAFFFDD962}" srcOrd="3" destOrd="0" presId="urn:microsoft.com/office/officeart/2005/8/layout/hProcess4"/>
    <dgm:cxn modelId="{C0FF8511-02C0-463E-871C-EB1E74DF95CC}" type="presParOf" srcId="{BF292494-7ECD-458D-9ABB-74D92CBACB95}" destId="{8D1E0AFF-BC9C-4180-AF01-0EBB96ABFAB8}" srcOrd="4" destOrd="0" presId="urn:microsoft.com/office/officeart/2005/8/layout/hProcess4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C902BC9-A5A9-40C0-BB71-98141B366F9D}" type="doc">
      <dgm:prSet loTypeId="urn:microsoft.com/office/officeart/2005/8/layout/hProcess4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CA"/>
        </a:p>
      </dgm:t>
    </dgm:pt>
    <dgm:pt modelId="{FC66E91E-A48C-4B18-B63E-18BF52968A25}">
      <dgm:prSet phldrT="[Text]"/>
      <dgm:spPr/>
      <dgm:t>
        <a:bodyPr/>
        <a:lstStyle/>
        <a:p>
          <a:r>
            <a:rPr lang="en-US" dirty="0"/>
            <a:t>Material Characterization</a:t>
          </a:r>
          <a:endParaRPr lang="fr-CA" dirty="0"/>
        </a:p>
      </dgm:t>
    </dgm:pt>
    <dgm:pt modelId="{14196033-A490-4252-82E1-5670B3F90CD1}" type="parTrans" cxnId="{B7BACACB-D30E-4BB3-8699-D2F4F672F078}">
      <dgm:prSet/>
      <dgm:spPr/>
      <dgm:t>
        <a:bodyPr/>
        <a:lstStyle/>
        <a:p>
          <a:endParaRPr lang="fr-CA"/>
        </a:p>
      </dgm:t>
    </dgm:pt>
    <dgm:pt modelId="{006CE445-5EDD-4E91-84F2-92BA3A7DB759}" type="sibTrans" cxnId="{B7BACACB-D30E-4BB3-8699-D2F4F672F078}">
      <dgm:prSet/>
      <dgm:spPr/>
      <dgm:t>
        <a:bodyPr/>
        <a:lstStyle/>
        <a:p>
          <a:endParaRPr lang="fr-CA"/>
        </a:p>
      </dgm:t>
    </dgm:pt>
    <dgm:pt modelId="{76954AB9-3A4F-420F-B8BD-A585FBADF0E7}">
      <dgm:prSet phldrT="[Text]"/>
      <dgm:spPr>
        <a:blipFill>
          <a:blip xmlns:r="http://schemas.openxmlformats.org/officeDocument/2006/relationships" r:embed="rId1"/>
          <a:stretch>
            <a:fillRect l="-2252" t="-820" r="-450"/>
          </a:stretch>
        </a:blipFill>
      </dgm:spPr>
      <dgm:t>
        <a:bodyPr/>
        <a:lstStyle/>
        <a:p>
          <a:r>
            <a:rPr lang="en-US">
              <a:noFill/>
            </a:rPr>
            <a:t> </a:t>
          </a:r>
        </a:p>
      </dgm:t>
    </dgm:pt>
    <dgm:pt modelId="{0010C5E8-D8D2-4591-B8D7-7FDDC3C16823}" type="parTrans" cxnId="{64BD9EFB-9EAC-40DF-8D00-91BE96F93042}">
      <dgm:prSet/>
      <dgm:spPr/>
      <dgm:t>
        <a:bodyPr/>
        <a:lstStyle/>
        <a:p>
          <a:endParaRPr lang="fr-CA"/>
        </a:p>
      </dgm:t>
    </dgm:pt>
    <dgm:pt modelId="{A420B7A8-AF1B-49B8-BF7C-E308EE434A4F}" type="sibTrans" cxnId="{64BD9EFB-9EAC-40DF-8D00-91BE96F93042}">
      <dgm:prSet/>
      <dgm:spPr/>
      <dgm:t>
        <a:bodyPr/>
        <a:lstStyle/>
        <a:p>
          <a:endParaRPr lang="fr-CA"/>
        </a:p>
      </dgm:t>
    </dgm:pt>
    <dgm:pt modelId="{4BBE541B-217F-4E61-9DCF-FE1E96DC9964}">
      <dgm:prSet phldrT="[Text]"/>
      <dgm:spPr/>
      <dgm:t>
        <a:bodyPr/>
        <a:lstStyle/>
        <a:p>
          <a:r>
            <a:rPr lang="en-US">
              <a:noFill/>
            </a:rPr>
            <a:t> </a:t>
          </a:r>
        </a:p>
      </dgm:t>
    </dgm:pt>
    <dgm:pt modelId="{877E6ECD-4120-41B1-BDEE-B580A14838D7}" type="parTrans" cxnId="{0D871FC8-53F3-4AF3-BF34-9C90C1590674}">
      <dgm:prSet/>
      <dgm:spPr/>
      <dgm:t>
        <a:bodyPr/>
        <a:lstStyle/>
        <a:p>
          <a:endParaRPr lang="fr-CA"/>
        </a:p>
      </dgm:t>
    </dgm:pt>
    <dgm:pt modelId="{A5939A7F-EB06-4E69-9100-9648B1564FCA}" type="sibTrans" cxnId="{0D871FC8-53F3-4AF3-BF34-9C90C1590674}">
      <dgm:prSet/>
      <dgm:spPr/>
      <dgm:t>
        <a:bodyPr/>
        <a:lstStyle/>
        <a:p>
          <a:endParaRPr lang="fr-CA"/>
        </a:p>
      </dgm:t>
    </dgm:pt>
    <dgm:pt modelId="{8122A1BF-2F70-4754-83FC-8FB671FE3EF1}">
      <dgm:prSet phldrT="[Text]"/>
      <dgm:spPr/>
      <dgm:t>
        <a:bodyPr/>
        <a:lstStyle/>
        <a:p>
          <a:r>
            <a:rPr lang="en-US"/>
            <a:t>Lithium Ring Compressor</a:t>
          </a:r>
          <a:endParaRPr lang="fr-CA"/>
        </a:p>
      </dgm:t>
    </dgm:pt>
    <dgm:pt modelId="{FCD69E3E-FD53-4A7A-8DCF-1F631EC25051}" type="parTrans" cxnId="{031553DD-4706-435C-9EB6-4E28F1AADAB9}">
      <dgm:prSet/>
      <dgm:spPr/>
      <dgm:t>
        <a:bodyPr/>
        <a:lstStyle/>
        <a:p>
          <a:endParaRPr lang="fr-CA"/>
        </a:p>
      </dgm:t>
    </dgm:pt>
    <dgm:pt modelId="{0F724F8D-C47E-442A-A838-3CDA93EBCD7E}" type="sibTrans" cxnId="{031553DD-4706-435C-9EB6-4E28F1AADAB9}">
      <dgm:prSet/>
      <dgm:spPr/>
      <dgm:t>
        <a:bodyPr/>
        <a:lstStyle/>
        <a:p>
          <a:endParaRPr lang="fr-CA"/>
        </a:p>
      </dgm:t>
    </dgm:pt>
    <dgm:pt modelId="{EEFA6FE6-3973-4E36-884A-AD1385F74E93}">
      <dgm:prSet phldrT="[Text]"/>
      <dgm:spPr/>
      <dgm:t>
        <a:bodyPr/>
        <a:lstStyle/>
        <a:p>
          <a:r>
            <a:rPr lang="en-US"/>
            <a:t>Azimuthal symmetry</a:t>
          </a:r>
          <a:endParaRPr lang="fr-CA"/>
        </a:p>
      </dgm:t>
    </dgm:pt>
    <dgm:pt modelId="{A25F6FB2-8837-4842-9898-E1AACD63F528}" type="parTrans" cxnId="{47E85029-630E-482B-BAD0-1E48313E2310}">
      <dgm:prSet/>
      <dgm:spPr/>
      <dgm:t>
        <a:bodyPr/>
        <a:lstStyle/>
        <a:p>
          <a:endParaRPr lang="fr-CA"/>
        </a:p>
      </dgm:t>
    </dgm:pt>
    <dgm:pt modelId="{485E297A-2092-4080-B71D-CF34F6DC4EB9}" type="sibTrans" cxnId="{47E85029-630E-482B-BAD0-1E48313E2310}">
      <dgm:prSet/>
      <dgm:spPr/>
      <dgm:t>
        <a:bodyPr/>
        <a:lstStyle/>
        <a:p>
          <a:endParaRPr lang="fr-CA"/>
        </a:p>
      </dgm:t>
    </dgm:pt>
    <dgm:pt modelId="{F4922676-2CD4-457F-B118-58D14F92C4CC}">
      <dgm:prSet phldrT="[Text]"/>
      <dgm:spPr/>
      <dgm:t>
        <a:bodyPr/>
        <a:lstStyle/>
        <a:p>
          <a:r>
            <a:rPr lang="en-US" dirty="0"/>
            <a:t>Ring trajectory validation with COMSOL</a:t>
          </a:r>
          <a:endParaRPr lang="fr-CA" dirty="0"/>
        </a:p>
      </dgm:t>
    </dgm:pt>
    <dgm:pt modelId="{2640F2F1-1A04-48BF-B367-5658EB66A7AC}" type="parTrans" cxnId="{D90B1719-82EC-4A1E-A274-7B699928699F}">
      <dgm:prSet/>
      <dgm:spPr/>
      <dgm:t>
        <a:bodyPr/>
        <a:lstStyle/>
        <a:p>
          <a:endParaRPr lang="fr-CA"/>
        </a:p>
      </dgm:t>
    </dgm:pt>
    <dgm:pt modelId="{E3A205E2-A014-4DFB-A51E-AB2850BC3ACD}" type="sibTrans" cxnId="{D90B1719-82EC-4A1E-A274-7B699928699F}">
      <dgm:prSet/>
      <dgm:spPr/>
      <dgm:t>
        <a:bodyPr/>
        <a:lstStyle/>
        <a:p>
          <a:endParaRPr lang="fr-CA"/>
        </a:p>
      </dgm:t>
    </dgm:pt>
    <dgm:pt modelId="{7E02273A-012A-49CD-9CD2-0CF8FA2DD408}">
      <dgm:prSet phldrT="[Text]"/>
      <dgm:spPr/>
      <dgm:t>
        <a:bodyPr/>
        <a:lstStyle/>
        <a:p>
          <a:r>
            <a:rPr lang="en-US"/>
            <a:t>Lithium Cylinder Compressor</a:t>
          </a:r>
          <a:endParaRPr lang="fr-CA"/>
        </a:p>
      </dgm:t>
    </dgm:pt>
    <dgm:pt modelId="{4E16C2B3-648F-43F6-9570-065910F1DE8E}" type="parTrans" cxnId="{7F8C6A80-E206-45DE-A71D-7BC5821C9966}">
      <dgm:prSet/>
      <dgm:spPr/>
      <dgm:t>
        <a:bodyPr/>
        <a:lstStyle/>
        <a:p>
          <a:endParaRPr lang="fr-CA"/>
        </a:p>
      </dgm:t>
    </dgm:pt>
    <dgm:pt modelId="{F92A2DD8-CFF1-4AAC-8264-33520CD0E623}" type="sibTrans" cxnId="{7F8C6A80-E206-45DE-A71D-7BC5821C9966}">
      <dgm:prSet/>
      <dgm:spPr/>
      <dgm:t>
        <a:bodyPr/>
        <a:lstStyle/>
        <a:p>
          <a:endParaRPr lang="fr-CA"/>
        </a:p>
      </dgm:t>
    </dgm:pt>
    <dgm:pt modelId="{221FA9B2-7E92-4876-BB02-A9C1F2C434EF}">
      <dgm:prSet phldrT="[Text]"/>
      <dgm:spPr/>
      <dgm:t>
        <a:bodyPr/>
        <a:lstStyle/>
        <a:p>
          <a:r>
            <a:rPr lang="en-US" dirty="0"/>
            <a:t>Lithium / cone high speed impact</a:t>
          </a:r>
          <a:endParaRPr lang="fr-CA" dirty="0"/>
        </a:p>
      </dgm:t>
    </dgm:pt>
    <dgm:pt modelId="{9CF38601-F2AF-407F-9B63-830E4DFC4304}" type="parTrans" cxnId="{B78D6B52-97C2-4A59-86C7-76E26E3C3E5C}">
      <dgm:prSet/>
      <dgm:spPr/>
      <dgm:t>
        <a:bodyPr/>
        <a:lstStyle/>
        <a:p>
          <a:endParaRPr lang="fr-CA"/>
        </a:p>
      </dgm:t>
    </dgm:pt>
    <dgm:pt modelId="{5FC8025D-B3CC-4C30-A200-B1E0BBDCE13D}" type="sibTrans" cxnId="{B78D6B52-97C2-4A59-86C7-76E26E3C3E5C}">
      <dgm:prSet/>
      <dgm:spPr/>
      <dgm:t>
        <a:bodyPr/>
        <a:lstStyle/>
        <a:p>
          <a:endParaRPr lang="fr-CA"/>
        </a:p>
      </dgm:t>
    </dgm:pt>
    <dgm:pt modelId="{0D718F7D-F754-43BE-B6CA-6A4C3385DB74}">
      <dgm:prSet phldrT="[Text]"/>
      <dgm:spPr/>
      <dgm:t>
        <a:bodyPr/>
        <a:lstStyle/>
        <a:p>
          <a:r>
            <a:rPr lang="en-US" dirty="0"/>
            <a:t>Cylinder shape validation with COMSOL</a:t>
          </a:r>
          <a:endParaRPr lang="fr-CA" dirty="0"/>
        </a:p>
      </dgm:t>
    </dgm:pt>
    <dgm:pt modelId="{B02C7D77-D9A7-4F32-9265-FF272055A920}" type="parTrans" cxnId="{5A31D66D-C8E1-4B7C-9C12-E3EE9759EB51}">
      <dgm:prSet/>
      <dgm:spPr/>
      <dgm:t>
        <a:bodyPr/>
        <a:lstStyle/>
        <a:p>
          <a:endParaRPr lang="fr-CA"/>
        </a:p>
      </dgm:t>
    </dgm:pt>
    <dgm:pt modelId="{F9D0C7A2-9FCA-489C-B345-6980A8CCA9E7}" type="sibTrans" cxnId="{5A31D66D-C8E1-4B7C-9C12-E3EE9759EB51}">
      <dgm:prSet/>
      <dgm:spPr/>
      <dgm:t>
        <a:bodyPr/>
        <a:lstStyle/>
        <a:p>
          <a:endParaRPr lang="fr-CA"/>
        </a:p>
      </dgm:t>
    </dgm:pt>
    <dgm:pt modelId="{4BD8835B-BD50-441F-8322-E8CD31CF7A84}">
      <dgm:prSet phldrT="[Text]"/>
      <dgm:spPr/>
      <dgm:t>
        <a:bodyPr/>
        <a:lstStyle/>
        <a:p>
          <a:r>
            <a:rPr lang="en-US">
              <a:noFill/>
            </a:rPr>
            <a:t> </a:t>
          </a:r>
        </a:p>
      </dgm:t>
    </dgm:pt>
    <dgm:pt modelId="{E4A99132-B543-4639-92B5-A8D4808976AD}" type="parTrans" cxnId="{02659F97-F0E1-4F65-AA32-BCF03012CF3A}">
      <dgm:prSet/>
      <dgm:spPr/>
      <dgm:t>
        <a:bodyPr/>
        <a:lstStyle/>
        <a:p>
          <a:endParaRPr lang="fr-CA"/>
        </a:p>
      </dgm:t>
    </dgm:pt>
    <dgm:pt modelId="{CC232802-3365-40EF-84F7-A4DBC14E5528}" type="sibTrans" cxnId="{02659F97-F0E1-4F65-AA32-BCF03012CF3A}">
      <dgm:prSet/>
      <dgm:spPr/>
      <dgm:t>
        <a:bodyPr/>
        <a:lstStyle/>
        <a:p>
          <a:endParaRPr lang="fr-CA"/>
        </a:p>
      </dgm:t>
    </dgm:pt>
    <dgm:pt modelId="{502F60EE-AC0A-40C4-8855-26704D643956}" type="pres">
      <dgm:prSet presAssocID="{AC902BC9-A5A9-40C0-BB71-98141B366F9D}" presName="Name0" presStyleCnt="0">
        <dgm:presLayoutVars>
          <dgm:dir/>
          <dgm:animLvl val="lvl"/>
          <dgm:resizeHandles val="exact"/>
        </dgm:presLayoutVars>
      </dgm:prSet>
      <dgm:spPr/>
    </dgm:pt>
    <dgm:pt modelId="{00DD5620-E6DB-4B39-81B8-3EE3C673813A}" type="pres">
      <dgm:prSet presAssocID="{AC902BC9-A5A9-40C0-BB71-98141B366F9D}" presName="tSp" presStyleCnt="0"/>
      <dgm:spPr/>
    </dgm:pt>
    <dgm:pt modelId="{CDF3B352-9AC3-4B60-9B88-65185661C724}" type="pres">
      <dgm:prSet presAssocID="{AC902BC9-A5A9-40C0-BB71-98141B366F9D}" presName="bSp" presStyleCnt="0"/>
      <dgm:spPr/>
    </dgm:pt>
    <dgm:pt modelId="{C3896517-3E06-4D9C-BA74-B61AD11E4737}" type="pres">
      <dgm:prSet presAssocID="{AC902BC9-A5A9-40C0-BB71-98141B366F9D}" presName="process" presStyleCnt="0"/>
      <dgm:spPr/>
    </dgm:pt>
    <dgm:pt modelId="{203C4CCA-8969-4E98-B235-6E5BCC0463E0}" type="pres">
      <dgm:prSet presAssocID="{FC66E91E-A48C-4B18-B63E-18BF52968A25}" presName="composite1" presStyleCnt="0"/>
      <dgm:spPr/>
    </dgm:pt>
    <dgm:pt modelId="{5223D0F1-0D6E-485E-AFBD-63E5FA4F0FF1}" type="pres">
      <dgm:prSet presAssocID="{FC66E91E-A48C-4B18-B63E-18BF52968A25}" presName="dummyNode1" presStyleLbl="node1" presStyleIdx="0" presStyleCnt="3"/>
      <dgm:spPr/>
    </dgm:pt>
    <dgm:pt modelId="{468953B3-217E-48E6-89F4-A81631E6757E}" type="pres">
      <dgm:prSet presAssocID="{FC66E91E-A48C-4B18-B63E-18BF52968A25}" presName="childNode1" presStyleLbl="bgAcc1" presStyleIdx="0" presStyleCnt="3">
        <dgm:presLayoutVars>
          <dgm:bulletEnabled val="1"/>
        </dgm:presLayoutVars>
      </dgm:prSet>
      <dgm:spPr/>
    </dgm:pt>
    <dgm:pt modelId="{B9AEC02D-DD97-4760-B011-C8C95E77FC8D}" type="pres">
      <dgm:prSet presAssocID="{FC66E91E-A48C-4B18-B63E-18BF52968A25}" presName="childNode1tx" presStyleLbl="bgAcc1" presStyleIdx="0" presStyleCnt="3">
        <dgm:presLayoutVars>
          <dgm:bulletEnabled val="1"/>
        </dgm:presLayoutVars>
      </dgm:prSet>
      <dgm:spPr/>
    </dgm:pt>
    <dgm:pt modelId="{CB440E3B-C621-4BC9-B817-49D6EF0ADA7D}" type="pres">
      <dgm:prSet presAssocID="{FC66E91E-A48C-4B18-B63E-18BF52968A25}" presName="parentNode1" presStyleLbl="node1" presStyleIdx="0" presStyleCnt="3">
        <dgm:presLayoutVars>
          <dgm:chMax val="1"/>
          <dgm:bulletEnabled val="1"/>
        </dgm:presLayoutVars>
      </dgm:prSet>
      <dgm:spPr/>
    </dgm:pt>
    <dgm:pt modelId="{9E86AAE2-8685-4F1B-8A15-9E7126F6D4DB}" type="pres">
      <dgm:prSet presAssocID="{FC66E91E-A48C-4B18-B63E-18BF52968A25}" presName="connSite1" presStyleCnt="0"/>
      <dgm:spPr/>
    </dgm:pt>
    <dgm:pt modelId="{FACD3E0D-8A4B-4DA9-8C67-3A007F37A5DB}" type="pres">
      <dgm:prSet presAssocID="{006CE445-5EDD-4E91-84F2-92BA3A7DB759}" presName="Name9" presStyleLbl="sibTrans2D1" presStyleIdx="0" presStyleCnt="2"/>
      <dgm:spPr/>
    </dgm:pt>
    <dgm:pt modelId="{E86FF5D9-9385-41F8-97B9-2EA675E67163}" type="pres">
      <dgm:prSet presAssocID="{8122A1BF-2F70-4754-83FC-8FB671FE3EF1}" presName="composite2" presStyleCnt="0"/>
      <dgm:spPr/>
    </dgm:pt>
    <dgm:pt modelId="{853CF5E9-5975-4D40-9815-DDF8A385BFB0}" type="pres">
      <dgm:prSet presAssocID="{8122A1BF-2F70-4754-83FC-8FB671FE3EF1}" presName="dummyNode2" presStyleLbl="node1" presStyleIdx="0" presStyleCnt="3"/>
      <dgm:spPr/>
    </dgm:pt>
    <dgm:pt modelId="{BF47016A-9743-45FC-9118-5DD24A989C4B}" type="pres">
      <dgm:prSet presAssocID="{8122A1BF-2F70-4754-83FC-8FB671FE3EF1}" presName="childNode2" presStyleLbl="bgAcc1" presStyleIdx="1" presStyleCnt="3">
        <dgm:presLayoutVars>
          <dgm:bulletEnabled val="1"/>
        </dgm:presLayoutVars>
      </dgm:prSet>
      <dgm:spPr/>
    </dgm:pt>
    <dgm:pt modelId="{00F75470-967F-40C5-8A79-A2BFEEFAB2B9}" type="pres">
      <dgm:prSet presAssocID="{8122A1BF-2F70-4754-83FC-8FB671FE3EF1}" presName="childNode2tx" presStyleLbl="bgAcc1" presStyleIdx="1" presStyleCnt="3">
        <dgm:presLayoutVars>
          <dgm:bulletEnabled val="1"/>
        </dgm:presLayoutVars>
      </dgm:prSet>
      <dgm:spPr/>
    </dgm:pt>
    <dgm:pt modelId="{98791B28-3CEE-4CB4-ACEA-CD23903A3D40}" type="pres">
      <dgm:prSet presAssocID="{8122A1BF-2F70-4754-83FC-8FB671FE3EF1}" presName="parentNode2" presStyleLbl="node1" presStyleIdx="1" presStyleCnt="3">
        <dgm:presLayoutVars>
          <dgm:chMax val="0"/>
          <dgm:bulletEnabled val="1"/>
        </dgm:presLayoutVars>
      </dgm:prSet>
      <dgm:spPr/>
    </dgm:pt>
    <dgm:pt modelId="{6C6132C5-A66B-4FB2-9223-B35E0B8E6912}" type="pres">
      <dgm:prSet presAssocID="{8122A1BF-2F70-4754-83FC-8FB671FE3EF1}" presName="connSite2" presStyleCnt="0"/>
      <dgm:spPr/>
    </dgm:pt>
    <dgm:pt modelId="{257B3AFB-24A8-4089-8B0F-E8B525150E1D}" type="pres">
      <dgm:prSet presAssocID="{0F724F8D-C47E-442A-A838-3CDA93EBCD7E}" presName="Name18" presStyleLbl="sibTrans2D1" presStyleIdx="1" presStyleCnt="2"/>
      <dgm:spPr/>
    </dgm:pt>
    <dgm:pt modelId="{BF292494-7ECD-458D-9ABB-74D92CBACB95}" type="pres">
      <dgm:prSet presAssocID="{7E02273A-012A-49CD-9CD2-0CF8FA2DD408}" presName="composite1" presStyleCnt="0"/>
      <dgm:spPr/>
    </dgm:pt>
    <dgm:pt modelId="{7C7FDFBF-75FA-4AE0-8E20-DD45DC29D3C8}" type="pres">
      <dgm:prSet presAssocID="{7E02273A-012A-49CD-9CD2-0CF8FA2DD408}" presName="dummyNode1" presStyleLbl="node1" presStyleIdx="1" presStyleCnt="3"/>
      <dgm:spPr/>
    </dgm:pt>
    <dgm:pt modelId="{E932708F-6682-414E-96A2-BA26EA7F1AE2}" type="pres">
      <dgm:prSet presAssocID="{7E02273A-012A-49CD-9CD2-0CF8FA2DD408}" presName="childNode1" presStyleLbl="bgAcc1" presStyleIdx="2" presStyleCnt="3">
        <dgm:presLayoutVars>
          <dgm:bulletEnabled val="1"/>
        </dgm:presLayoutVars>
      </dgm:prSet>
      <dgm:spPr/>
    </dgm:pt>
    <dgm:pt modelId="{EE5CDEB0-EBC4-4373-83A9-E6E917145105}" type="pres">
      <dgm:prSet presAssocID="{7E02273A-012A-49CD-9CD2-0CF8FA2DD408}" presName="childNode1tx" presStyleLbl="bgAcc1" presStyleIdx="2" presStyleCnt="3">
        <dgm:presLayoutVars>
          <dgm:bulletEnabled val="1"/>
        </dgm:presLayoutVars>
      </dgm:prSet>
      <dgm:spPr/>
    </dgm:pt>
    <dgm:pt modelId="{3026B909-AF4D-4059-B219-39FAFFFDD962}" type="pres">
      <dgm:prSet presAssocID="{7E02273A-012A-49CD-9CD2-0CF8FA2DD408}" presName="parentNode1" presStyleLbl="node1" presStyleIdx="2" presStyleCnt="3">
        <dgm:presLayoutVars>
          <dgm:chMax val="1"/>
          <dgm:bulletEnabled val="1"/>
        </dgm:presLayoutVars>
      </dgm:prSet>
      <dgm:spPr/>
    </dgm:pt>
    <dgm:pt modelId="{8D1E0AFF-BC9C-4180-AF01-0EBB96ABFAB8}" type="pres">
      <dgm:prSet presAssocID="{7E02273A-012A-49CD-9CD2-0CF8FA2DD408}" presName="connSite1" presStyleCnt="0"/>
      <dgm:spPr/>
    </dgm:pt>
  </dgm:ptLst>
  <dgm:cxnLst>
    <dgm:cxn modelId="{7F70E811-CB5E-46F8-A663-802D09254889}" type="presOf" srcId="{EEFA6FE6-3973-4E36-884A-AD1385F74E93}" destId="{BF47016A-9743-45FC-9118-5DD24A989C4B}" srcOrd="0" destOrd="0" presId="urn:microsoft.com/office/officeart/2005/8/layout/hProcess4"/>
    <dgm:cxn modelId="{D90B1719-82EC-4A1E-A274-7B699928699F}" srcId="{8122A1BF-2F70-4754-83FC-8FB671FE3EF1}" destId="{F4922676-2CD4-457F-B118-58D14F92C4CC}" srcOrd="1" destOrd="0" parTransId="{2640F2F1-1A04-48BF-B367-5658EB66A7AC}" sibTransId="{E3A205E2-A014-4DFB-A51E-AB2850BC3ACD}"/>
    <dgm:cxn modelId="{47E85029-630E-482B-BAD0-1E48313E2310}" srcId="{8122A1BF-2F70-4754-83FC-8FB671FE3EF1}" destId="{EEFA6FE6-3973-4E36-884A-AD1385F74E93}" srcOrd="0" destOrd="0" parTransId="{A25F6FB2-8837-4842-9898-E1AACD63F528}" sibTransId="{485E297A-2092-4080-B71D-CF34F6DC4EB9}"/>
    <dgm:cxn modelId="{7B97125C-EADC-4CCB-A201-123610A86502}" type="presOf" srcId="{F4922676-2CD4-457F-B118-58D14F92C4CC}" destId="{00F75470-967F-40C5-8A79-A2BFEEFAB2B9}" srcOrd="1" destOrd="1" presId="urn:microsoft.com/office/officeart/2005/8/layout/hProcess4"/>
    <dgm:cxn modelId="{F177E45D-DFB7-484D-92B2-BB17DF0E2C9F}" type="presOf" srcId="{0D718F7D-F754-43BE-B6CA-6A4C3385DB74}" destId="{EE5CDEB0-EBC4-4373-83A9-E6E917145105}" srcOrd="1" destOrd="1" presId="urn:microsoft.com/office/officeart/2005/8/layout/hProcess4"/>
    <dgm:cxn modelId="{5A31D66D-C8E1-4B7C-9C12-E3EE9759EB51}" srcId="{7E02273A-012A-49CD-9CD2-0CF8FA2DD408}" destId="{0D718F7D-F754-43BE-B6CA-6A4C3385DB74}" srcOrd="1" destOrd="0" parTransId="{B02C7D77-D9A7-4F32-9265-FF272055A920}" sibTransId="{F9D0C7A2-9FCA-489C-B345-6980A8CCA9E7}"/>
    <dgm:cxn modelId="{8676364E-04FC-496F-BF80-602604C6E312}" type="presOf" srcId="{221FA9B2-7E92-4876-BB02-A9C1F2C434EF}" destId="{EE5CDEB0-EBC4-4373-83A9-E6E917145105}" srcOrd="1" destOrd="0" presId="urn:microsoft.com/office/officeart/2005/8/layout/hProcess4"/>
    <dgm:cxn modelId="{B78D6B52-97C2-4A59-86C7-76E26E3C3E5C}" srcId="{7E02273A-012A-49CD-9CD2-0CF8FA2DD408}" destId="{221FA9B2-7E92-4876-BB02-A9C1F2C434EF}" srcOrd="0" destOrd="0" parTransId="{9CF38601-F2AF-407F-9B63-830E4DFC4304}" sibTransId="{5FC8025D-B3CC-4C30-A200-B1E0BBDCE13D}"/>
    <dgm:cxn modelId="{BCD6D179-D030-4B7B-ADAB-7D287ABD38FE}" type="presOf" srcId="{4BD8835B-BD50-441F-8322-E8CD31CF7A84}" destId="{468953B3-217E-48E6-89F4-A81631E6757E}" srcOrd="0" destOrd="1" presId="urn:microsoft.com/office/officeart/2005/8/layout/hProcess4"/>
    <dgm:cxn modelId="{176BE75A-D7BF-42B0-A970-55D8192453E0}" type="presOf" srcId="{4BBE541B-217F-4E61-9DCF-FE1E96DC9964}" destId="{B9AEC02D-DD97-4760-B011-C8C95E77FC8D}" srcOrd="1" destOrd="2" presId="urn:microsoft.com/office/officeart/2005/8/layout/hProcess4"/>
    <dgm:cxn modelId="{7F8C6A80-E206-45DE-A71D-7BC5821C9966}" srcId="{AC902BC9-A5A9-40C0-BB71-98141B366F9D}" destId="{7E02273A-012A-49CD-9CD2-0CF8FA2DD408}" srcOrd="2" destOrd="0" parTransId="{4E16C2B3-648F-43F6-9570-065910F1DE8E}" sibTransId="{F92A2DD8-CFF1-4AAC-8264-33520CD0E623}"/>
    <dgm:cxn modelId="{464EFE80-70CF-400D-9275-8DEDC6314AE8}" type="presOf" srcId="{0D718F7D-F754-43BE-B6CA-6A4C3385DB74}" destId="{E932708F-6682-414E-96A2-BA26EA7F1AE2}" srcOrd="0" destOrd="1" presId="urn:microsoft.com/office/officeart/2005/8/layout/hProcess4"/>
    <dgm:cxn modelId="{27311B86-A8B2-4E2D-BA2D-CF7D37E45009}" type="presOf" srcId="{4BBE541B-217F-4E61-9DCF-FE1E96DC9964}" destId="{468953B3-217E-48E6-89F4-A81631E6757E}" srcOrd="0" destOrd="2" presId="urn:microsoft.com/office/officeart/2005/8/layout/hProcess4"/>
    <dgm:cxn modelId="{F00B6394-5AFC-441D-8C83-FFFB4BEC1DE5}" type="presOf" srcId="{4BD8835B-BD50-441F-8322-E8CD31CF7A84}" destId="{B9AEC02D-DD97-4760-B011-C8C95E77FC8D}" srcOrd="1" destOrd="1" presId="urn:microsoft.com/office/officeart/2005/8/layout/hProcess4"/>
    <dgm:cxn modelId="{02659F97-F0E1-4F65-AA32-BCF03012CF3A}" srcId="{FC66E91E-A48C-4B18-B63E-18BF52968A25}" destId="{4BD8835B-BD50-441F-8322-E8CD31CF7A84}" srcOrd="1" destOrd="0" parTransId="{E4A99132-B543-4639-92B5-A8D4808976AD}" sibTransId="{CC232802-3365-40EF-84F7-A4DBC14E5528}"/>
    <dgm:cxn modelId="{38B19F98-01B7-40E9-9AF5-6112A310A937}" type="presOf" srcId="{FC66E91E-A48C-4B18-B63E-18BF52968A25}" destId="{CB440E3B-C621-4BC9-B817-49D6EF0ADA7D}" srcOrd="0" destOrd="0" presId="urn:microsoft.com/office/officeart/2005/8/layout/hProcess4"/>
    <dgm:cxn modelId="{D7C3539E-FE9A-40DA-9389-59B6B0CE61BF}" type="presOf" srcId="{76954AB9-3A4F-420F-B8BD-A585FBADF0E7}" destId="{B9AEC02D-DD97-4760-B011-C8C95E77FC8D}" srcOrd="1" destOrd="0" presId="urn:microsoft.com/office/officeart/2005/8/layout/hProcess4"/>
    <dgm:cxn modelId="{1F7FDEAA-222B-4339-8358-B9EE51A7F569}" type="presOf" srcId="{0F724F8D-C47E-442A-A838-3CDA93EBCD7E}" destId="{257B3AFB-24A8-4089-8B0F-E8B525150E1D}" srcOrd="0" destOrd="0" presId="urn:microsoft.com/office/officeart/2005/8/layout/hProcess4"/>
    <dgm:cxn modelId="{893FBAB0-D504-445F-90BC-23E65462A71A}" type="presOf" srcId="{F4922676-2CD4-457F-B118-58D14F92C4CC}" destId="{BF47016A-9743-45FC-9118-5DD24A989C4B}" srcOrd="0" destOrd="1" presId="urn:microsoft.com/office/officeart/2005/8/layout/hProcess4"/>
    <dgm:cxn modelId="{412411BA-239A-48AC-A618-35AB6E87B416}" type="presOf" srcId="{8122A1BF-2F70-4754-83FC-8FB671FE3EF1}" destId="{98791B28-3CEE-4CB4-ACEA-CD23903A3D40}" srcOrd="0" destOrd="0" presId="urn:microsoft.com/office/officeart/2005/8/layout/hProcess4"/>
    <dgm:cxn modelId="{9B8A77C2-DE95-4C3C-8AAF-08F26C24058F}" type="presOf" srcId="{EEFA6FE6-3973-4E36-884A-AD1385F74E93}" destId="{00F75470-967F-40C5-8A79-A2BFEEFAB2B9}" srcOrd="1" destOrd="0" presId="urn:microsoft.com/office/officeart/2005/8/layout/hProcess4"/>
    <dgm:cxn modelId="{30D43FC4-E1BF-44D4-B84A-498B9C26A1B0}" type="presOf" srcId="{221FA9B2-7E92-4876-BB02-A9C1F2C434EF}" destId="{E932708F-6682-414E-96A2-BA26EA7F1AE2}" srcOrd="0" destOrd="0" presId="urn:microsoft.com/office/officeart/2005/8/layout/hProcess4"/>
    <dgm:cxn modelId="{0D871FC8-53F3-4AF3-BF34-9C90C1590674}" srcId="{FC66E91E-A48C-4B18-B63E-18BF52968A25}" destId="{4BBE541B-217F-4E61-9DCF-FE1E96DC9964}" srcOrd="2" destOrd="0" parTransId="{877E6ECD-4120-41B1-BDEE-B580A14838D7}" sibTransId="{A5939A7F-EB06-4E69-9100-9648B1564FCA}"/>
    <dgm:cxn modelId="{B7BACACB-D30E-4BB3-8699-D2F4F672F078}" srcId="{AC902BC9-A5A9-40C0-BB71-98141B366F9D}" destId="{FC66E91E-A48C-4B18-B63E-18BF52968A25}" srcOrd="0" destOrd="0" parTransId="{14196033-A490-4252-82E1-5670B3F90CD1}" sibTransId="{006CE445-5EDD-4E91-84F2-92BA3A7DB759}"/>
    <dgm:cxn modelId="{86373DD1-5A64-4153-9012-C4B6D294EA4E}" type="presOf" srcId="{006CE445-5EDD-4E91-84F2-92BA3A7DB759}" destId="{FACD3E0D-8A4B-4DA9-8C67-3A007F37A5DB}" srcOrd="0" destOrd="0" presId="urn:microsoft.com/office/officeart/2005/8/layout/hProcess4"/>
    <dgm:cxn modelId="{33CCEADA-4E99-4074-9429-BF89D837DA72}" type="presOf" srcId="{AC902BC9-A5A9-40C0-BB71-98141B366F9D}" destId="{502F60EE-AC0A-40C4-8855-26704D643956}" srcOrd="0" destOrd="0" presId="urn:microsoft.com/office/officeart/2005/8/layout/hProcess4"/>
    <dgm:cxn modelId="{031553DD-4706-435C-9EB6-4E28F1AADAB9}" srcId="{AC902BC9-A5A9-40C0-BB71-98141B366F9D}" destId="{8122A1BF-2F70-4754-83FC-8FB671FE3EF1}" srcOrd="1" destOrd="0" parTransId="{FCD69E3E-FD53-4A7A-8DCF-1F631EC25051}" sibTransId="{0F724F8D-C47E-442A-A838-3CDA93EBCD7E}"/>
    <dgm:cxn modelId="{632B1FED-8D18-4D78-8B77-A481D7795B61}" type="presOf" srcId="{76954AB9-3A4F-420F-B8BD-A585FBADF0E7}" destId="{468953B3-217E-48E6-89F4-A81631E6757E}" srcOrd="0" destOrd="0" presId="urn:microsoft.com/office/officeart/2005/8/layout/hProcess4"/>
    <dgm:cxn modelId="{E12960F2-A674-4FF2-9ED5-0805905D1392}" type="presOf" srcId="{7E02273A-012A-49CD-9CD2-0CF8FA2DD408}" destId="{3026B909-AF4D-4059-B219-39FAFFFDD962}" srcOrd="0" destOrd="0" presId="urn:microsoft.com/office/officeart/2005/8/layout/hProcess4"/>
    <dgm:cxn modelId="{64BD9EFB-9EAC-40DF-8D00-91BE96F93042}" srcId="{FC66E91E-A48C-4B18-B63E-18BF52968A25}" destId="{76954AB9-3A4F-420F-B8BD-A585FBADF0E7}" srcOrd="0" destOrd="0" parTransId="{0010C5E8-D8D2-4591-B8D7-7FDDC3C16823}" sibTransId="{A420B7A8-AF1B-49B8-BF7C-E308EE434A4F}"/>
    <dgm:cxn modelId="{0CF09C5F-4B25-41F9-9BE7-665AFD43BDF2}" type="presParOf" srcId="{502F60EE-AC0A-40C4-8855-26704D643956}" destId="{00DD5620-E6DB-4B39-81B8-3EE3C673813A}" srcOrd="0" destOrd="0" presId="urn:microsoft.com/office/officeart/2005/8/layout/hProcess4"/>
    <dgm:cxn modelId="{07CAE0DE-5015-4A87-A761-29D95095D44C}" type="presParOf" srcId="{502F60EE-AC0A-40C4-8855-26704D643956}" destId="{CDF3B352-9AC3-4B60-9B88-65185661C724}" srcOrd="1" destOrd="0" presId="urn:microsoft.com/office/officeart/2005/8/layout/hProcess4"/>
    <dgm:cxn modelId="{CDB86CE1-DB84-4322-96DC-74FAB1D8E5DF}" type="presParOf" srcId="{502F60EE-AC0A-40C4-8855-26704D643956}" destId="{C3896517-3E06-4D9C-BA74-B61AD11E4737}" srcOrd="2" destOrd="0" presId="urn:microsoft.com/office/officeart/2005/8/layout/hProcess4"/>
    <dgm:cxn modelId="{CC53F3D6-F8F3-4716-B557-F5669F7DAD29}" type="presParOf" srcId="{C3896517-3E06-4D9C-BA74-B61AD11E4737}" destId="{203C4CCA-8969-4E98-B235-6E5BCC0463E0}" srcOrd="0" destOrd="0" presId="urn:microsoft.com/office/officeart/2005/8/layout/hProcess4"/>
    <dgm:cxn modelId="{84C75A90-3D17-40AF-B50E-44A80361455A}" type="presParOf" srcId="{203C4CCA-8969-4E98-B235-6E5BCC0463E0}" destId="{5223D0F1-0D6E-485E-AFBD-63E5FA4F0FF1}" srcOrd="0" destOrd="0" presId="urn:microsoft.com/office/officeart/2005/8/layout/hProcess4"/>
    <dgm:cxn modelId="{32F8EAA8-D813-41E6-8F9B-5001CAAC4AEF}" type="presParOf" srcId="{203C4CCA-8969-4E98-B235-6E5BCC0463E0}" destId="{468953B3-217E-48E6-89F4-A81631E6757E}" srcOrd="1" destOrd="0" presId="urn:microsoft.com/office/officeart/2005/8/layout/hProcess4"/>
    <dgm:cxn modelId="{BF0784BE-484C-49F7-A609-38501A962476}" type="presParOf" srcId="{203C4CCA-8969-4E98-B235-6E5BCC0463E0}" destId="{B9AEC02D-DD97-4760-B011-C8C95E77FC8D}" srcOrd="2" destOrd="0" presId="urn:microsoft.com/office/officeart/2005/8/layout/hProcess4"/>
    <dgm:cxn modelId="{26C88D41-17BB-4644-B1AE-98E86D9CE0B5}" type="presParOf" srcId="{203C4CCA-8969-4E98-B235-6E5BCC0463E0}" destId="{CB440E3B-C621-4BC9-B817-49D6EF0ADA7D}" srcOrd="3" destOrd="0" presId="urn:microsoft.com/office/officeart/2005/8/layout/hProcess4"/>
    <dgm:cxn modelId="{4D99ECC3-FB94-4870-B1F1-869C9D68FB15}" type="presParOf" srcId="{203C4CCA-8969-4E98-B235-6E5BCC0463E0}" destId="{9E86AAE2-8685-4F1B-8A15-9E7126F6D4DB}" srcOrd="4" destOrd="0" presId="urn:microsoft.com/office/officeart/2005/8/layout/hProcess4"/>
    <dgm:cxn modelId="{EA065CD5-9646-4572-A28B-F07D82FFC076}" type="presParOf" srcId="{C3896517-3E06-4D9C-BA74-B61AD11E4737}" destId="{FACD3E0D-8A4B-4DA9-8C67-3A007F37A5DB}" srcOrd="1" destOrd="0" presId="urn:microsoft.com/office/officeart/2005/8/layout/hProcess4"/>
    <dgm:cxn modelId="{E1097C4D-0F19-4860-98E8-738D2D5FEE4E}" type="presParOf" srcId="{C3896517-3E06-4D9C-BA74-B61AD11E4737}" destId="{E86FF5D9-9385-41F8-97B9-2EA675E67163}" srcOrd="2" destOrd="0" presId="urn:microsoft.com/office/officeart/2005/8/layout/hProcess4"/>
    <dgm:cxn modelId="{1D18E0EB-84E2-4092-957F-BE1AB668A491}" type="presParOf" srcId="{E86FF5D9-9385-41F8-97B9-2EA675E67163}" destId="{853CF5E9-5975-4D40-9815-DDF8A385BFB0}" srcOrd="0" destOrd="0" presId="urn:microsoft.com/office/officeart/2005/8/layout/hProcess4"/>
    <dgm:cxn modelId="{1641E5D0-2CB9-4613-B478-85628DC02597}" type="presParOf" srcId="{E86FF5D9-9385-41F8-97B9-2EA675E67163}" destId="{BF47016A-9743-45FC-9118-5DD24A989C4B}" srcOrd="1" destOrd="0" presId="urn:microsoft.com/office/officeart/2005/8/layout/hProcess4"/>
    <dgm:cxn modelId="{D758A515-FABD-47A0-AA76-A8CEB91DD9E4}" type="presParOf" srcId="{E86FF5D9-9385-41F8-97B9-2EA675E67163}" destId="{00F75470-967F-40C5-8A79-A2BFEEFAB2B9}" srcOrd="2" destOrd="0" presId="urn:microsoft.com/office/officeart/2005/8/layout/hProcess4"/>
    <dgm:cxn modelId="{C0E58382-3F57-4247-9154-95995A4D2979}" type="presParOf" srcId="{E86FF5D9-9385-41F8-97B9-2EA675E67163}" destId="{98791B28-3CEE-4CB4-ACEA-CD23903A3D40}" srcOrd="3" destOrd="0" presId="urn:microsoft.com/office/officeart/2005/8/layout/hProcess4"/>
    <dgm:cxn modelId="{63BCBD25-F01D-4F5F-8AA4-B6838CFCD887}" type="presParOf" srcId="{E86FF5D9-9385-41F8-97B9-2EA675E67163}" destId="{6C6132C5-A66B-4FB2-9223-B35E0B8E6912}" srcOrd="4" destOrd="0" presId="urn:microsoft.com/office/officeart/2005/8/layout/hProcess4"/>
    <dgm:cxn modelId="{E7357404-A6DD-44E1-BADA-D3DCB6EF8158}" type="presParOf" srcId="{C3896517-3E06-4D9C-BA74-B61AD11E4737}" destId="{257B3AFB-24A8-4089-8B0F-E8B525150E1D}" srcOrd="3" destOrd="0" presId="urn:microsoft.com/office/officeart/2005/8/layout/hProcess4"/>
    <dgm:cxn modelId="{FA216284-748E-4E22-82CE-628057B08972}" type="presParOf" srcId="{C3896517-3E06-4D9C-BA74-B61AD11E4737}" destId="{BF292494-7ECD-458D-9ABB-74D92CBACB95}" srcOrd="4" destOrd="0" presId="urn:microsoft.com/office/officeart/2005/8/layout/hProcess4"/>
    <dgm:cxn modelId="{EF4FFAB4-4551-49B6-8264-900B5447D6FC}" type="presParOf" srcId="{BF292494-7ECD-458D-9ABB-74D92CBACB95}" destId="{7C7FDFBF-75FA-4AE0-8E20-DD45DC29D3C8}" srcOrd="0" destOrd="0" presId="urn:microsoft.com/office/officeart/2005/8/layout/hProcess4"/>
    <dgm:cxn modelId="{F27B8125-8B1B-4C68-8658-BFF025CFBCE1}" type="presParOf" srcId="{BF292494-7ECD-458D-9ABB-74D92CBACB95}" destId="{E932708F-6682-414E-96A2-BA26EA7F1AE2}" srcOrd="1" destOrd="0" presId="urn:microsoft.com/office/officeart/2005/8/layout/hProcess4"/>
    <dgm:cxn modelId="{42887F33-61C2-4349-8DF6-057A962BA7F8}" type="presParOf" srcId="{BF292494-7ECD-458D-9ABB-74D92CBACB95}" destId="{EE5CDEB0-EBC4-4373-83A9-E6E917145105}" srcOrd="2" destOrd="0" presId="urn:microsoft.com/office/officeart/2005/8/layout/hProcess4"/>
    <dgm:cxn modelId="{C13CD314-7B0C-4AB4-8520-5029B50A5031}" type="presParOf" srcId="{BF292494-7ECD-458D-9ABB-74D92CBACB95}" destId="{3026B909-AF4D-4059-B219-39FAFFFDD962}" srcOrd="3" destOrd="0" presId="urn:microsoft.com/office/officeart/2005/8/layout/hProcess4"/>
    <dgm:cxn modelId="{C0FF8511-02C0-463E-871C-EB1E74DF95CC}" type="presParOf" srcId="{BF292494-7ECD-458D-9ABB-74D92CBACB95}" destId="{8D1E0AFF-BC9C-4180-AF01-0EBB96ABFAB8}" srcOrd="4" destOrd="0" presId="urn:microsoft.com/office/officeart/2005/8/layout/hProcess4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05A3002-0EEA-4071-8B59-087115A1361C}">
      <dsp:nvSpPr>
        <dsp:cNvPr id="0" name=""/>
        <dsp:cNvSpPr/>
      </dsp:nvSpPr>
      <dsp:spPr>
        <a:xfrm>
          <a:off x="0" y="776241"/>
          <a:ext cx="4769816" cy="2981134"/>
        </a:xfrm>
        <a:prstGeom prst="swooshArrow">
          <a:avLst>
            <a:gd name="adj1" fmla="val 25000"/>
            <a:gd name="adj2" fmla="val 25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tx1"/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prstMaterial="plastic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0C1281B-38FE-4DDE-9ECB-B34E0F8AEDC1}">
      <dsp:nvSpPr>
        <dsp:cNvPr id="0" name=""/>
        <dsp:cNvSpPr/>
      </dsp:nvSpPr>
      <dsp:spPr>
        <a:xfrm>
          <a:off x="605766" y="3083461"/>
          <a:ext cx="124015" cy="12401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6EB838F-9899-4335-81DB-BE14C5B3736F}">
      <dsp:nvSpPr>
        <dsp:cNvPr id="0" name=""/>
        <dsp:cNvSpPr/>
      </dsp:nvSpPr>
      <dsp:spPr>
        <a:xfrm>
          <a:off x="667774" y="3145468"/>
          <a:ext cx="1111367" cy="861548"/>
        </a:xfrm>
        <a:prstGeom prst="rect">
          <a:avLst/>
        </a:prstGeom>
        <a:noFill/>
        <a:ln w="6350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5713" tIns="0" rIns="0" bIns="0" numCol="1" spcCol="1270" anchor="t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/>
            <a:t>Lithium Ring Compressor (2023)</a:t>
          </a:r>
        </a:p>
      </dsp:txBody>
      <dsp:txXfrm>
        <a:off x="667774" y="3145468"/>
        <a:ext cx="1111367" cy="861548"/>
      </dsp:txXfrm>
    </dsp:sp>
    <dsp:sp modelId="{AD0A38B5-A463-4F69-84EB-090F748973EE}">
      <dsp:nvSpPr>
        <dsp:cNvPr id="0" name=""/>
        <dsp:cNvSpPr/>
      </dsp:nvSpPr>
      <dsp:spPr>
        <a:xfrm>
          <a:off x="1700439" y="2273188"/>
          <a:ext cx="224181" cy="22418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B2B2D2C-0C41-4E56-9598-25D07319CAB0}">
      <dsp:nvSpPr>
        <dsp:cNvPr id="0" name=""/>
        <dsp:cNvSpPr/>
      </dsp:nvSpPr>
      <dsp:spPr>
        <a:xfrm>
          <a:off x="1812530" y="2385279"/>
          <a:ext cx="1144755" cy="1621737"/>
        </a:xfrm>
        <a:prstGeom prst="rect">
          <a:avLst/>
        </a:prstGeom>
        <a:noFill/>
        <a:ln w="6350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8789" tIns="0" rIns="0" bIns="0" numCol="1" spcCol="1270" anchor="t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/>
            <a:t>Lithium Cylinder Compressor (2024)</a:t>
          </a:r>
        </a:p>
      </dsp:txBody>
      <dsp:txXfrm>
        <a:off x="1812530" y="2385279"/>
        <a:ext cx="1144755" cy="1621737"/>
      </dsp:txXfrm>
    </dsp:sp>
    <dsp:sp modelId="{E0FE6132-D5C6-462F-AA66-049E37B27A48}">
      <dsp:nvSpPr>
        <dsp:cNvPr id="0" name=""/>
        <dsp:cNvSpPr/>
      </dsp:nvSpPr>
      <dsp:spPr>
        <a:xfrm>
          <a:off x="3016908" y="1780109"/>
          <a:ext cx="310038" cy="31003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25F8399-B377-4ECD-8466-2EBDB150023D}">
      <dsp:nvSpPr>
        <dsp:cNvPr id="0" name=""/>
        <dsp:cNvSpPr/>
      </dsp:nvSpPr>
      <dsp:spPr>
        <a:xfrm>
          <a:off x="2992212" y="2106867"/>
          <a:ext cx="1504186" cy="2071888"/>
        </a:xfrm>
        <a:prstGeom prst="rect">
          <a:avLst/>
        </a:prstGeom>
        <a:noFill/>
        <a:ln w="6350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4283" tIns="0" rIns="0" bIns="0" numCol="1" spcCol="1270" anchor="t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/>
            <a:t>Large Magnetized Plasma Compressor (2025)</a:t>
          </a:r>
        </a:p>
      </dsp:txBody>
      <dsp:txXfrm>
        <a:off x="2992212" y="2106867"/>
        <a:ext cx="1504186" cy="207188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68953B3-217E-48E6-89F4-A81631E6757E}">
      <dsp:nvSpPr>
        <dsp:cNvPr id="0" name=""/>
        <dsp:cNvSpPr/>
      </dsp:nvSpPr>
      <dsp:spPr>
        <a:xfrm>
          <a:off x="462" y="1598268"/>
          <a:ext cx="2694173" cy="222212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/>
            <a:t>Tension/Compression</a:t>
          </a:r>
          <a:endParaRPr lang="fr-CA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/>
            <a:t>Temperature range (20– 120</a:t>
          </a:r>
          <a14:m xmlns:a14="http://schemas.microsoft.com/office/drawing/2010/main">
            <m:oMath xmlns:m="http://schemas.openxmlformats.org/officeDocument/2006/math">
              <m:r>
                <a:rPr lang="en-US" sz="2000" i="1" kern="1200" smtClean="0">
                  <a:latin typeface="Cambria Math" panose="02040503050406030204" pitchFamily="18" charset="0"/>
                  <a:ea typeface="Cambria Math" panose="02040503050406030204" pitchFamily="18" charset="0"/>
                </a:rPr>
                <m:t>°</m:t>
              </m:r>
              <m:r>
                <m:rPr>
                  <m:sty m:val="p"/>
                </m:rPr>
                <a:rPr lang="en-US" sz="2000" b="0" i="0" kern="1200" smtClean="0">
                  <a:latin typeface="Cambria Math" panose="02040503050406030204" pitchFamily="18" charset="0"/>
                  <a:ea typeface="Cambria Math" panose="02040503050406030204" pitchFamily="18" charset="0"/>
                </a:rPr>
                <m:t>C</m:t>
              </m:r>
            </m:oMath>
          </a14:m>
          <a:r>
            <a:rPr lang="en-US" sz="2000" kern="1200"/>
            <a:t>)</a:t>
          </a:r>
          <a:endParaRPr lang="fr-CA" sz="2000" kern="120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/>
            <a:t>Strain &amp; strain-rate hardening</a:t>
          </a:r>
          <a:endParaRPr lang="fr-CA" sz="2000" kern="1200" dirty="0"/>
        </a:p>
      </dsp:txBody>
      <dsp:txXfrm>
        <a:off x="51599" y="1649405"/>
        <a:ext cx="2591899" cy="1643685"/>
      </dsp:txXfrm>
    </dsp:sp>
    <dsp:sp modelId="{FACD3E0D-8A4B-4DA9-8C67-3A007F37A5DB}">
      <dsp:nvSpPr>
        <dsp:cNvPr id="0" name=""/>
        <dsp:cNvSpPr/>
      </dsp:nvSpPr>
      <dsp:spPr>
        <a:xfrm>
          <a:off x="1525446" y="2166762"/>
          <a:ext cx="2913187" cy="2913187"/>
        </a:xfrm>
        <a:prstGeom prst="leftCircularArrow">
          <a:avLst>
            <a:gd name="adj1" fmla="val 2957"/>
            <a:gd name="adj2" fmla="val 362172"/>
            <a:gd name="adj3" fmla="val 2137683"/>
            <a:gd name="adj4" fmla="val 9024489"/>
            <a:gd name="adj5" fmla="val 3449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B440E3B-C621-4BC9-B817-49D6EF0ADA7D}">
      <dsp:nvSpPr>
        <dsp:cNvPr id="0" name=""/>
        <dsp:cNvSpPr/>
      </dsp:nvSpPr>
      <dsp:spPr>
        <a:xfrm>
          <a:off x="599167" y="3344227"/>
          <a:ext cx="2394820" cy="95234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33020" rIns="49530" bIns="3302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 dirty="0"/>
            <a:t>Material Characterization</a:t>
          </a:r>
          <a:endParaRPr lang="fr-CA" sz="2600" kern="1200" dirty="0"/>
        </a:p>
      </dsp:txBody>
      <dsp:txXfrm>
        <a:off x="627060" y="3372120"/>
        <a:ext cx="2339034" cy="896555"/>
      </dsp:txXfrm>
    </dsp:sp>
    <dsp:sp modelId="{BF47016A-9743-45FC-9118-5DD24A989C4B}">
      <dsp:nvSpPr>
        <dsp:cNvPr id="0" name=""/>
        <dsp:cNvSpPr/>
      </dsp:nvSpPr>
      <dsp:spPr>
        <a:xfrm>
          <a:off x="3404153" y="1598268"/>
          <a:ext cx="2694173" cy="222212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/>
            <a:t>Azimuthal symmetry</a:t>
          </a:r>
          <a:endParaRPr lang="fr-CA" sz="2000" kern="120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/>
            <a:t>Ring trajectory validation with COMSOL</a:t>
          </a:r>
          <a:endParaRPr lang="fr-CA" sz="2000" kern="1200" dirty="0"/>
        </a:p>
      </dsp:txBody>
      <dsp:txXfrm>
        <a:off x="3455290" y="2125576"/>
        <a:ext cx="2591899" cy="1643685"/>
      </dsp:txXfrm>
    </dsp:sp>
    <dsp:sp modelId="{257B3AFB-24A8-4089-8B0F-E8B525150E1D}">
      <dsp:nvSpPr>
        <dsp:cNvPr id="0" name=""/>
        <dsp:cNvSpPr/>
      </dsp:nvSpPr>
      <dsp:spPr>
        <a:xfrm>
          <a:off x="4906685" y="251589"/>
          <a:ext cx="3257443" cy="3257443"/>
        </a:xfrm>
        <a:prstGeom prst="circularArrow">
          <a:avLst>
            <a:gd name="adj1" fmla="val 2644"/>
            <a:gd name="adj2" fmla="val 321539"/>
            <a:gd name="adj3" fmla="val 19502950"/>
            <a:gd name="adj4" fmla="val 12575511"/>
            <a:gd name="adj5" fmla="val 3085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8791B28-3CEE-4CB4-ACEA-CD23903A3D40}">
      <dsp:nvSpPr>
        <dsp:cNvPr id="0" name=""/>
        <dsp:cNvSpPr/>
      </dsp:nvSpPr>
      <dsp:spPr>
        <a:xfrm>
          <a:off x="4002858" y="1122097"/>
          <a:ext cx="2394820" cy="95234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33020" rIns="49530" bIns="3302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/>
            <a:t>Lithium Ring Compressor</a:t>
          </a:r>
          <a:endParaRPr lang="fr-CA" sz="2600" kern="1200"/>
        </a:p>
      </dsp:txBody>
      <dsp:txXfrm>
        <a:off x="4030751" y="1149990"/>
        <a:ext cx="2339034" cy="896555"/>
      </dsp:txXfrm>
    </dsp:sp>
    <dsp:sp modelId="{E932708F-6682-414E-96A2-BA26EA7F1AE2}">
      <dsp:nvSpPr>
        <dsp:cNvPr id="0" name=""/>
        <dsp:cNvSpPr/>
      </dsp:nvSpPr>
      <dsp:spPr>
        <a:xfrm>
          <a:off x="6807844" y="1598268"/>
          <a:ext cx="2694173" cy="222212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/>
            <a:t>Lithium / cone high speed impact</a:t>
          </a:r>
          <a:endParaRPr lang="fr-CA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/>
            <a:t>Cylinder shape validation with COMSOL</a:t>
          </a:r>
          <a:endParaRPr lang="fr-CA" sz="2000" kern="1200" dirty="0"/>
        </a:p>
      </dsp:txBody>
      <dsp:txXfrm>
        <a:off x="6858981" y="1649405"/>
        <a:ext cx="2591899" cy="1643685"/>
      </dsp:txXfrm>
    </dsp:sp>
    <dsp:sp modelId="{3026B909-AF4D-4059-B219-39FAFFFDD962}">
      <dsp:nvSpPr>
        <dsp:cNvPr id="0" name=""/>
        <dsp:cNvSpPr/>
      </dsp:nvSpPr>
      <dsp:spPr>
        <a:xfrm>
          <a:off x="7406549" y="3344227"/>
          <a:ext cx="2394820" cy="95234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33020" rIns="49530" bIns="3302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/>
            <a:t>Lithium Cylinder Compressor</a:t>
          </a:r>
          <a:endParaRPr lang="fr-CA" sz="2600" kern="1200"/>
        </a:p>
      </dsp:txBody>
      <dsp:txXfrm>
        <a:off x="7434442" y="3372120"/>
        <a:ext cx="2339034" cy="89655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4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/>
      <dgm:constr type="t" for="ch" forName="tSp"/>
      <dgm:constr type="w" for="ch" forName="bSp" refType="w"/>
      <dgm:constr type="h" for="ch" forName="bSp" refType="h" fact="0.15"/>
      <dgm:constr type="l" for="ch" forName="bSp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/>
      <dgm:constr type="t" for="ch" forName="process" refType="h" fact="0.15"/>
    </dgm:constrLst>
    <dgm:ruleLst/>
    <dgm:layoutNode name="t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b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65"/>
        <dgm:constr type="primFontSz" for="des" forName="parentNode2" refType="primFontSz" refFor="des" refForName="parentNode1" op="equ"/>
        <dgm:constr type="secFontSz" for="des" forName="childNode1tx" val="65"/>
        <dgm:constr type="secFontSz" for="des" forName="childNode2tx" refType="secFontSz" refFor="des" refForName="childNode1tx" op="equ"/>
        <dgm:constr type="w" for="des" ptType="sibTrans" refType="w" refFor="ch" refForName="composite1" op="equ" fact="0.05"/>
      </dgm:constrLst>
      <dgm:ruleLst/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65"/>
              </dgm:constrLst>
            </dgm:else>
          </dgm:choose>
          <dgm:ruleLst/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  <dgm:constrLst/>
            <dgm:ruleLst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/>
            <dgm:ruleLst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65"/>
              <dgm:constr type="primFontSz" refType="secFontSz"/>
              <dgm:constr type="tMarg" refType="secFontSz" fact="0.15"/>
              <dgm:constr type="bMarg" refType="secFontSz" fact="0.15"/>
              <dgm:constr type="lMarg" refType="secFontSz" fact="0.15"/>
              <dgm:constr type="rMarg" refType="secFontSz" fact="0.15"/>
            </dgm:constrLst>
            <dgm:ruleLst>
              <dgm:rule type="secFontSz" val="5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1"/>
              <dgm:constr type="bMarg" refType="primFontSz" fact="0.1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presOf axis="self"/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  <dgm:ruleLst/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ruleLst/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  <dgm:constrLst/>
              <dgm:ruleLst/>
            </dgm:layoutNode>
            <dgm:layoutNode name="childNode2" styleLbl="bgAcc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  <dgm:constrLst/>
              <dgm:ruleLst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15"/>
                <dgm:constr type="bMarg" refType="secFontSz" fact="0.15"/>
                <dgm:constr type="lMarg" refType="secFontSz" fact="0.15"/>
                <dgm:constr type="rMarg" refType="secFontSz" fact="0.15"/>
              </dgm:constrLst>
              <dgm:ruleLst>
                <dgm:rule type="secFontSz" val="5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presOf axis="self"/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  <dgm:ruleLst/>
            </dgm:layoutNode>
          </dgm:forEach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CB0882-FFB9-4C3E-89E1-77D1EA085DD8}" type="datetimeFigureOut">
              <a:t>29/08/2024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A02917-758D-4BC2-8E21-799C06E4FFA0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26864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ea typeface="Calibri"/>
                <a:cs typeface="Calibri"/>
              </a:rPr>
              <a:t>Lithium ring compressor</a:t>
            </a:r>
          </a:p>
          <a:p>
            <a:pPr marL="171450" indent="-171450">
              <a:buFont typeface="Calibri"/>
              <a:buChar char="-"/>
            </a:pPr>
            <a:r>
              <a:rPr lang="en-US">
                <a:ea typeface="Calibri"/>
                <a:cs typeface="Calibri"/>
              </a:rPr>
              <a:t>Only interaction between coils and rings</a:t>
            </a:r>
          </a:p>
          <a:p>
            <a:pPr marL="171450" indent="-171450">
              <a:buFont typeface="Calibri"/>
              <a:buChar char="-"/>
            </a:pPr>
            <a:r>
              <a:rPr lang="en-US">
                <a:ea typeface="Calibri"/>
                <a:cs typeface="Calibri"/>
              </a:rPr>
              <a:t>From this experiment, we want to evaluate if our bigger machine will be able to reach fusion conditions</a:t>
            </a:r>
          </a:p>
          <a:p>
            <a:pPr marL="628650" lvl="1" indent="-171450">
              <a:buFont typeface="Courier New"/>
              <a:buChar char="o"/>
            </a:pPr>
            <a:r>
              <a:rPr lang="en-US">
                <a:ea typeface="Calibri"/>
                <a:cs typeface="Calibri"/>
              </a:rPr>
              <a:t>Symmetry</a:t>
            </a:r>
          </a:p>
          <a:p>
            <a:pPr marL="628650" lvl="1" indent="-171450">
              <a:buFont typeface="Courier New"/>
              <a:buChar char="o"/>
            </a:pPr>
            <a:r>
              <a:rPr lang="en-US">
                <a:ea typeface="Calibri"/>
                <a:cs typeface="Calibri"/>
              </a:rPr>
              <a:t>Compression time scale</a:t>
            </a:r>
          </a:p>
          <a:p>
            <a:pPr marL="628650" lvl="1" indent="-171450">
              <a:buFont typeface="Courier New"/>
              <a:buChar char="o"/>
            </a:pPr>
            <a:r>
              <a:rPr lang="en-US">
                <a:ea typeface="Calibri"/>
                <a:cs typeface="Calibri"/>
              </a:rPr>
              <a:t>Energy transfer from the capacitors to the ring (kinetic energy)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A02917-758D-4BC2-8E21-799C06E4FFA0}" type="slidenum"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63413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A02917-758D-4BC2-8E21-799C06E4FFA0}" type="slidenum"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56636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B1DAC9-CAA2-F1B2-6DCE-9E21990B483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D8B3BE-6B6A-5CA6-B5BE-035B098F09D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57E94D-754C-8A0E-9218-F0DFEBA924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21F59-622F-3F48-9FF3-3E62CACDFEAD}" type="datetimeFigureOut">
              <a:rPr lang="en-US" smtClean="0"/>
              <a:t>8/29/2024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0F2BF8-95DA-344D-4FA0-89ADAEBD17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5088DD-87E9-BE02-FB8D-209CD6E908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F3CCC-84CD-2A4B-8034-D1C6A446A5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94930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C34B6F-A9A1-B954-EB38-9800097539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C86AADB-B0A1-E66D-4205-F93437553ED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50559C-8A95-D686-AFBD-17E33C70F4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21F59-622F-3F48-9FF3-3E62CACDFEAD}" type="datetimeFigureOut">
              <a:rPr lang="en-US" smtClean="0"/>
              <a:t>8/29/2024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FA7C71-40AF-6746-9B82-0268BF34CB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C4F867-D0B0-A55B-34AF-CFEBF3A0BB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F3CCC-84CD-2A4B-8034-D1C6A446A5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8965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3D8CB6-50CB-E198-5D4D-C6D09B8DFEB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5C6A2CF-896A-9124-01E2-AC4C58FAC9B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86DA69-1475-3D40-A20E-DB3098A81D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21F59-622F-3F48-9FF3-3E62CACDFEAD}" type="datetimeFigureOut">
              <a:rPr lang="en-US" smtClean="0"/>
              <a:t>8/29/2024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75B116-26AF-BF77-D292-C75752DB97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57C9A38-8E6B-34B4-01A7-178CA27D64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F3CCC-84CD-2A4B-8034-D1C6A446A5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81575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CA4C37-00EF-96D6-21CD-47FB5AFABC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6A0E1C-4AD3-0F21-6651-34BC272E4A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0E84B6-EB8F-B949-5ECB-9811BC5EE6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21F59-622F-3F48-9FF3-3E62CACDFEAD}" type="datetimeFigureOut">
              <a:rPr lang="en-US" smtClean="0"/>
              <a:t>8/29/2024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237821-533E-160B-3D62-F83F501A38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CE21AA-F9CC-8FA0-B12D-6D6D0FB571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F3CCC-84CD-2A4B-8034-D1C6A446A5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21970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CBC4B6-75B5-5454-D6B5-283D3E5028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0A60D8A-1617-0A12-8AA0-F50EBEF489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5DC980-7602-CE35-C526-76911F5570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21F59-622F-3F48-9FF3-3E62CACDFEAD}" type="datetimeFigureOut">
              <a:rPr lang="en-US" smtClean="0"/>
              <a:t>8/29/2024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252256-6A29-1244-6CB8-D82C8A7CD6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423095-BB59-F821-F2DE-F6B742E095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F3CCC-84CD-2A4B-8034-D1C6A446A5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36301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5DE9FA-380F-8B8F-50DB-CD70D1E430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C06CE8-1441-C50F-7B86-3B76147D01E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5025A77-4195-B7B3-100D-4E2415F68D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D2E02CA-B9B0-F5CE-5B1F-0FB6128767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21F59-622F-3F48-9FF3-3E62CACDFEAD}" type="datetimeFigureOut">
              <a:rPr lang="en-US" smtClean="0"/>
              <a:t>8/29/2024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83DAD27-A60B-1B7D-E0AB-A39392ECB3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764228C-4BDB-C9C1-5498-81DCBDF5B2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F3CCC-84CD-2A4B-8034-D1C6A446A5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78050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AD823E-F3AD-D0ED-0FBD-96DCFB4393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887AE15-680C-6DA7-59D1-3FA91D9249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33D8584-5D63-30FB-ABCF-9BE14B3AD24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63119BA-EFE3-2B85-AD63-5FAE080E3CE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9A8FABA-C883-9533-B913-06918A61AD3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30D0859-DB54-79E5-2C6C-9FD7459BDE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21F59-622F-3F48-9FF3-3E62CACDFEAD}" type="datetimeFigureOut">
              <a:rPr lang="en-US" smtClean="0"/>
              <a:t>8/29/2024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4B219F0-7D30-04AD-6B6B-10321BFFFC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08F8BDF-2E13-56A4-8211-4EE23CEBC5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F3CCC-84CD-2A4B-8034-D1C6A446A5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34146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172D6B-7E7A-7054-52BE-C210263988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6D942BB-AA0C-0286-78C5-6A80A1F981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21F59-622F-3F48-9FF3-3E62CACDFEAD}" type="datetimeFigureOut">
              <a:rPr lang="en-US" smtClean="0"/>
              <a:t>8/29/2024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0C95FE5-B046-AFB9-DB3E-E0A955D0B8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4E24911-E8A5-45BA-E321-BFABEC647C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F3CCC-84CD-2A4B-8034-D1C6A446A5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33546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D5160F0-EF11-A500-46D7-061637C43E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21F59-622F-3F48-9FF3-3E62CACDFEAD}" type="datetimeFigureOut">
              <a:rPr lang="en-US" smtClean="0"/>
              <a:t>8/29/2024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E7A3343-F085-835D-A598-DCAAC55B67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2EB2039-F894-D4E3-2B18-D6C36FA64E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F3CCC-84CD-2A4B-8034-D1C6A446A5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15412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B98603-036F-761F-5FA6-BC599BB983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EA7777-F7F6-C670-C31A-756E68EC38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362C590-DD2C-71CD-EFA8-20D75F4B2E1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0DCA92E-249E-EDF4-4C72-DD5D3E464E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21F59-622F-3F48-9FF3-3E62CACDFEAD}" type="datetimeFigureOut">
              <a:rPr lang="en-US" smtClean="0"/>
              <a:t>8/29/2024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5536977-8186-4CF8-5775-DF911ACCB1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2798228-19DC-A75D-6C36-2564ECCB21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F3CCC-84CD-2A4B-8034-D1C6A446A5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13898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94E64-2299-AFCC-C9C3-C86812F015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D0BBCF3-4874-3F20-ABFE-60EF002226A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6E4A045-5686-0371-EA89-CEE9301D55F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E8CF9D3-CA5B-351B-E8C5-E9BE2190B8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21F59-622F-3F48-9FF3-3E62CACDFEAD}" type="datetimeFigureOut">
              <a:rPr lang="en-US" smtClean="0"/>
              <a:t>8/29/2024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AF77F7C-D5B6-A013-8FFE-F5E8E6D7B6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07429A3-AD49-1A86-246A-1643659693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F3CCC-84CD-2A4B-8034-D1C6A446A5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00072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F309577-D045-2D8F-45D3-C3F12931D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893E958-8CFC-8426-A74B-05C998E96A2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C59D43-1CC8-C97D-2AF3-A7A79496EE8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421F59-622F-3F48-9FF3-3E62CACDFEAD}" type="datetimeFigureOut">
              <a:rPr lang="en-US" smtClean="0"/>
              <a:t>8/29/2024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0EC684-30E7-3A2F-F317-FE6CD01ACF0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BD85CB-DD8D-244E-0BB9-0949AAB7CB6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BF3CCC-84CD-2A4B-8034-D1C6A446A5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1734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rgbClr val="0079C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3.png"/><Relationship Id="rId5" Type="http://schemas.openxmlformats.org/officeDocument/2006/relationships/image" Target="../media/image2.jpeg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8" Type="http://schemas.openxmlformats.org/officeDocument/2006/relationships/image" Target="../media/image25.gif"/><Relationship Id="rId3" Type="http://schemas.openxmlformats.org/officeDocument/2006/relationships/slideLayout" Target="../slideLayouts/slideLayout4.xml"/><Relationship Id="rId17" Type="http://schemas.openxmlformats.org/officeDocument/2006/relationships/image" Target="../media/image250.png"/><Relationship Id="rId2" Type="http://schemas.openxmlformats.org/officeDocument/2006/relationships/video" Target="../media/media5.mp4"/><Relationship Id="rId16" Type="http://schemas.openxmlformats.org/officeDocument/2006/relationships/image" Target="../media/image240.png"/><Relationship Id="rId1" Type="http://schemas.microsoft.com/office/2007/relationships/media" Target="../media/media5.mp4"/><Relationship Id="rId15" Type="http://schemas.openxmlformats.org/officeDocument/2006/relationships/image" Target="../media/image230.png"/><Relationship Id="rId19" Type="http://schemas.openxmlformats.org/officeDocument/2006/relationships/image" Target="../media/image9.png"/><Relationship Id="rId4" Type="http://schemas.openxmlformats.org/officeDocument/2006/relationships/image" Target="../media/image24.png"/><Relationship Id="rId14" Type="http://schemas.openxmlformats.org/officeDocument/2006/relationships/image" Target="../media/image22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17" Type="http://schemas.openxmlformats.org/officeDocument/2006/relationships/image" Target="../media/image29.jpe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28.jpeg"/><Relationship Id="rId1" Type="http://schemas.openxmlformats.org/officeDocument/2006/relationships/slideLayout" Target="../slideLayouts/slideLayout4.xml"/><Relationship Id="rId15" Type="http://schemas.openxmlformats.org/officeDocument/2006/relationships/image" Target="../media/image27.jpeg"/><Relationship Id="rId14" Type="http://schemas.openxmlformats.org/officeDocument/2006/relationships/image" Target="../media/image2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video" Target="../media/media6.mp4"/><Relationship Id="rId1" Type="http://schemas.microsoft.com/office/2007/relationships/media" Target="../media/media6.mp4"/><Relationship Id="rId5" Type="http://schemas.openxmlformats.org/officeDocument/2006/relationships/image" Target="../media/image29.jpeg"/><Relationship Id="rId4" Type="http://schemas.openxmlformats.org/officeDocument/2006/relationships/image" Target="../media/image3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video" Target="../media/media7.mp4"/><Relationship Id="rId1" Type="http://schemas.microsoft.com/office/2007/relationships/media" Target="../media/media7.mp4"/><Relationship Id="rId6" Type="http://schemas.openxmlformats.org/officeDocument/2006/relationships/image" Target="../media/image29.jpeg"/><Relationship Id="rId5" Type="http://schemas.openxmlformats.org/officeDocument/2006/relationships/image" Target="../media/image32.png"/><Relationship Id="rId4" Type="http://schemas.openxmlformats.org/officeDocument/2006/relationships/image" Target="../media/image31.g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video" Target="../media/media8.mp4"/><Relationship Id="rId1" Type="http://schemas.microsoft.com/office/2007/relationships/media" Target="../media/media8.mp4"/><Relationship Id="rId4" Type="http://schemas.openxmlformats.org/officeDocument/2006/relationships/image" Target="../media/image3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3" Type="http://schemas.openxmlformats.org/officeDocument/2006/relationships/slideLayout" Target="../slideLayouts/slideLayout4.xml"/><Relationship Id="rId7" Type="http://schemas.openxmlformats.org/officeDocument/2006/relationships/diagramQuickStyle" Target="../diagrams/quickStyle1.xml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6" Type="http://schemas.openxmlformats.org/officeDocument/2006/relationships/diagramLayout" Target="../diagrams/layout1.xml"/><Relationship Id="rId11" Type="http://schemas.openxmlformats.org/officeDocument/2006/relationships/image" Target="../media/image40.png"/><Relationship Id="rId5" Type="http://schemas.openxmlformats.org/officeDocument/2006/relationships/diagramData" Target="../diagrams/data1.xml"/><Relationship Id="rId4" Type="http://schemas.openxmlformats.org/officeDocument/2006/relationships/image" Target="../media/image4.png"/><Relationship Id="rId9" Type="http://schemas.microsoft.com/office/2007/relationships/diagramDrawing" Target="../diagrams/drawing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microsoft.com/office/2018/10/relationships/comments" Target="../comments/modernComment_106_E1F1C87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13" Type="http://schemas.openxmlformats.org/officeDocument/2006/relationships/diagramColors" Target="../diagrams/colors2.xml"/><Relationship Id="rId3" Type="http://schemas.openxmlformats.org/officeDocument/2006/relationships/image" Target="../media/image9.png"/><Relationship Id="rId7" Type="http://schemas.openxmlformats.org/officeDocument/2006/relationships/diagramColors" Target="../diagrams/colors2.xml"/><Relationship Id="rId12" Type="http://schemas.openxmlformats.org/officeDocument/2006/relationships/diagramQuickStyle" Target="../diagrams/quickStyle2.xm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Relationship Id="rId6" Type="http://schemas.openxmlformats.org/officeDocument/2006/relationships/diagramQuickStyle" Target="../diagrams/quickStyle2.xml"/><Relationship Id="rId11" Type="http://schemas.openxmlformats.org/officeDocument/2006/relationships/diagramLayout" Target="../diagrams/layout2.xml"/><Relationship Id="rId5" Type="http://schemas.openxmlformats.org/officeDocument/2006/relationships/diagramLayout" Target="../diagrams/layout2.xml"/><Relationship Id="rId10" Type="http://schemas.openxmlformats.org/officeDocument/2006/relationships/diagramData" Target="../diagrams/data3.xml"/><Relationship Id="rId4" Type="http://schemas.openxmlformats.org/officeDocument/2006/relationships/diagramData" Target="../diagrams/data2.xml"/><Relationship Id="rId1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2.png"/><Relationship Id="rId18" Type="http://schemas.openxmlformats.org/officeDocument/2006/relationships/image" Target="../media/image15.jpeg"/><Relationship Id="rId3" Type="http://schemas.openxmlformats.org/officeDocument/2006/relationships/slideLayout" Target="../slideLayouts/slideLayout4.xml"/><Relationship Id="rId17" Type="http://schemas.openxmlformats.org/officeDocument/2006/relationships/image" Target="../media/image14.jpeg"/><Relationship Id="rId2" Type="http://schemas.openxmlformats.org/officeDocument/2006/relationships/video" Target="../media/media3.mp4"/><Relationship Id="rId16" Type="http://schemas.openxmlformats.org/officeDocument/2006/relationships/image" Target="../media/image13.emf"/><Relationship Id="rId1" Type="http://schemas.microsoft.com/office/2007/relationships/media" Target="../media/media3.mp4"/><Relationship Id="rId15" Type="http://schemas.openxmlformats.org/officeDocument/2006/relationships/image" Target="../media/image12.jpeg"/><Relationship Id="rId1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7.png"/><Relationship Id="rId12" Type="http://schemas.openxmlformats.org/officeDocument/2006/relationships/image" Target="../media/image16.png"/><Relationship Id="rId16" Type="http://schemas.openxmlformats.org/officeDocument/2006/relationships/image" Target="../media/image15.jpeg"/><Relationship Id="rId1" Type="http://schemas.openxmlformats.org/officeDocument/2006/relationships/slideLayout" Target="../slideLayouts/slideLayout4.xml"/><Relationship Id="rId15" Type="http://schemas.openxmlformats.org/officeDocument/2006/relationships/image" Target="../media/image14.jpeg"/><Relationship Id="rId1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slideLayout" Target="../slideLayouts/slideLayout4.xml"/><Relationship Id="rId7" Type="http://schemas.openxmlformats.org/officeDocument/2006/relationships/image" Target="../media/image20.png"/><Relationship Id="rId2" Type="http://schemas.openxmlformats.org/officeDocument/2006/relationships/video" Target="../media/media4.mp4"/><Relationship Id="rId1" Type="http://schemas.microsoft.com/office/2007/relationships/media" Target="../media/media4.mp4"/><Relationship Id="rId6" Type="http://schemas.openxmlformats.org/officeDocument/2006/relationships/image" Target="../media/image19.jpeg"/><Relationship Id="rId5" Type="http://schemas.openxmlformats.org/officeDocument/2006/relationships/image" Target="../media/image19.png"/><Relationship Id="rId4" Type="http://schemas.openxmlformats.org/officeDocument/2006/relationships/notesSlide" Target="../notesSlides/notesSlide1.xml"/><Relationship Id="rId9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53582411-D4B1-5483-A8FB-A2AB81219C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1" y="345467"/>
            <a:ext cx="11279908" cy="2248447"/>
          </a:xfrm>
        </p:spPr>
        <p:txBody>
          <a:bodyPr>
            <a:normAutofit/>
          </a:bodyPr>
          <a:lstStyle/>
          <a:p>
            <a:pPr algn="ctr" fontAlgn="base"/>
            <a:r>
              <a:rPr lang="fr-CA" sz="3200" dirty="0" err="1">
                <a:solidFill>
                  <a:srgbClr val="585858"/>
                </a:solidFill>
                <a:effectLst/>
                <a:latin typeface="Helvetica"/>
                <a:ea typeface="Times New Roman" panose="02020603050405020304" pitchFamily="18" charset="0"/>
                <a:cs typeface="Calibri"/>
              </a:rPr>
              <a:t>Magnetomechanical</a:t>
            </a:r>
            <a:r>
              <a:rPr lang="fr-CA" sz="3200" dirty="0">
                <a:solidFill>
                  <a:srgbClr val="585858"/>
                </a:solidFill>
                <a:effectLst/>
                <a:latin typeface="Helvetica"/>
                <a:ea typeface="Times New Roman" panose="02020603050405020304" pitchFamily="18" charset="0"/>
                <a:cs typeface="Calibri"/>
              </a:rPr>
              <a:t> Compression of a Solid Lithium Liner for </a:t>
            </a:r>
            <a:r>
              <a:rPr lang="fr-CA" sz="3200" dirty="0" err="1">
                <a:solidFill>
                  <a:srgbClr val="585858"/>
                </a:solidFill>
                <a:effectLst/>
                <a:latin typeface="Helvetica"/>
                <a:ea typeface="Times New Roman" panose="02020603050405020304" pitchFamily="18" charset="0"/>
                <a:cs typeface="Calibri"/>
              </a:rPr>
              <a:t>Magnetized</a:t>
            </a:r>
            <a:r>
              <a:rPr lang="fr-CA" sz="3200" dirty="0">
                <a:solidFill>
                  <a:srgbClr val="585858"/>
                </a:solidFill>
                <a:effectLst/>
                <a:latin typeface="Helvetica"/>
                <a:ea typeface="Times New Roman" panose="02020603050405020304" pitchFamily="18" charset="0"/>
                <a:cs typeface="Calibri"/>
              </a:rPr>
              <a:t> Target Fusion</a:t>
            </a:r>
            <a:br>
              <a:rPr lang="fr-CA" sz="3200" dirty="0">
                <a:effectLst/>
                <a:latin typeface="Helvetica" panose="020B060402020202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</a:br>
            <a:br>
              <a:rPr lang="fr-CA" sz="3200" dirty="0">
                <a:effectLst/>
                <a:latin typeface="Helvetica" panose="020B060402020202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</a:br>
            <a:r>
              <a:rPr lang="es-ES" sz="1800" b="0" i="0" dirty="0">
                <a:solidFill>
                  <a:schemeClr val="tx2"/>
                </a:solidFill>
                <a:effectLst/>
              </a:rPr>
              <a:t>Jean-Sebastien Dick, </a:t>
            </a:r>
            <a:r>
              <a:rPr lang="es-ES" sz="1800" b="0" dirty="0" err="1">
                <a:solidFill>
                  <a:schemeClr val="tx2"/>
                </a:solidFill>
              </a:rPr>
              <a:t>Ph.D</a:t>
            </a:r>
            <a:r>
              <a:rPr lang="es-ES" sz="1800" b="0" dirty="0">
                <a:solidFill>
                  <a:schemeClr val="tx2"/>
                </a:solidFill>
              </a:rPr>
              <a:t>., </a:t>
            </a:r>
            <a:r>
              <a:rPr lang="es-ES" sz="1800" b="0" i="0" dirty="0">
                <a:solidFill>
                  <a:schemeClr val="tx2"/>
                </a:solidFill>
                <a:effectLst/>
              </a:rPr>
              <a:t>General </a:t>
            </a:r>
            <a:r>
              <a:rPr lang="es-ES" sz="1800" b="0" i="0" dirty="0" err="1">
                <a:solidFill>
                  <a:schemeClr val="tx2"/>
                </a:solidFill>
                <a:effectLst/>
              </a:rPr>
              <a:t>Fusion</a:t>
            </a:r>
            <a:r>
              <a:rPr lang="es-ES" sz="1800" b="0" i="0" dirty="0">
                <a:solidFill>
                  <a:schemeClr val="tx2"/>
                </a:solidFill>
                <a:effectLst/>
              </a:rPr>
              <a:t> </a:t>
            </a:r>
            <a:r>
              <a:rPr lang="en-US" sz="1800" b="0" i="0" u="none" strike="noStrike" dirty="0">
                <a:solidFill>
                  <a:schemeClr val="tx2"/>
                </a:solidFill>
                <a:effectLst/>
              </a:rPr>
              <a:t>Inc.</a:t>
            </a:r>
            <a:r>
              <a:rPr lang="en-US" sz="1800" b="0" i="0" dirty="0">
                <a:solidFill>
                  <a:schemeClr val="tx2"/>
                </a:solidFill>
                <a:effectLst/>
              </a:rPr>
              <a:t>​</a:t>
            </a:r>
            <a:r>
              <a:rPr lang="en-US" sz="1800" b="0" dirty="0">
                <a:solidFill>
                  <a:schemeClr val="tx2"/>
                </a:solidFill>
              </a:rPr>
              <a:t>, </a:t>
            </a:r>
            <a:r>
              <a:rPr lang="en-US" sz="1800" b="0" dirty="0">
                <a:solidFill>
                  <a:schemeClr val="tx2"/>
                </a:solidFill>
                <a:ea typeface="+mn-lt"/>
                <a:cs typeface="+mn-lt"/>
              </a:rPr>
              <a:t>js.dick@generalfusion.com</a:t>
            </a:r>
            <a:br>
              <a:rPr lang="es-ES" sz="1800" b="0" i="0" dirty="0">
                <a:effectLst/>
              </a:rPr>
            </a:br>
            <a:r>
              <a:rPr lang="es-ES" sz="1800" b="0" i="0" dirty="0">
                <a:solidFill>
                  <a:schemeClr val="tx2"/>
                </a:solidFill>
                <a:effectLst/>
              </a:rPr>
              <a:t>Sean </a:t>
            </a:r>
            <a:r>
              <a:rPr lang="es-ES" sz="1800" b="0" i="0" dirty="0" err="1">
                <a:solidFill>
                  <a:schemeClr val="tx2"/>
                </a:solidFill>
                <a:effectLst/>
              </a:rPr>
              <a:t>Teller</a:t>
            </a:r>
            <a:r>
              <a:rPr lang="es-ES" sz="1800" b="0" dirty="0">
                <a:solidFill>
                  <a:schemeClr val="tx2"/>
                </a:solidFill>
              </a:rPr>
              <a:t>, </a:t>
            </a:r>
            <a:r>
              <a:rPr lang="es-ES" sz="1800" b="0" dirty="0" err="1">
                <a:solidFill>
                  <a:schemeClr val="tx2"/>
                </a:solidFill>
              </a:rPr>
              <a:t>Ph.D</a:t>
            </a:r>
            <a:r>
              <a:rPr lang="es-ES" sz="1800" b="0" dirty="0">
                <a:solidFill>
                  <a:schemeClr val="tx2"/>
                </a:solidFill>
              </a:rPr>
              <a:t>.,</a:t>
            </a:r>
            <a:r>
              <a:rPr lang="es-ES" sz="1800" b="0" i="0" dirty="0">
                <a:solidFill>
                  <a:schemeClr val="tx2"/>
                </a:solidFill>
                <a:effectLst/>
              </a:rPr>
              <a:t> </a:t>
            </a:r>
            <a:r>
              <a:rPr lang="es-ES" sz="1800" b="0" i="0" dirty="0" err="1">
                <a:solidFill>
                  <a:schemeClr val="tx2"/>
                </a:solidFill>
                <a:effectLst/>
              </a:rPr>
              <a:t>Veryst</a:t>
            </a:r>
            <a:r>
              <a:rPr lang="es-ES" sz="1800" b="0" i="0" dirty="0">
                <a:solidFill>
                  <a:schemeClr val="tx2"/>
                </a:solidFill>
                <a:effectLst/>
              </a:rPr>
              <a:t> </a:t>
            </a:r>
            <a:r>
              <a:rPr lang="es-ES" sz="1800" b="0" i="0" dirty="0" err="1">
                <a:solidFill>
                  <a:schemeClr val="tx2"/>
                </a:solidFill>
                <a:effectLst/>
              </a:rPr>
              <a:t>Engineering</a:t>
            </a:r>
            <a:r>
              <a:rPr lang="es-ES" sz="1800" b="0" dirty="0">
                <a:solidFill>
                  <a:schemeClr val="tx2"/>
                </a:solidFill>
              </a:rPr>
              <a:t>, steller@veryst.com</a:t>
            </a:r>
            <a:endParaRPr lang="en-US" sz="1800" b="0" dirty="0">
              <a:solidFill>
                <a:schemeClr val="tx2"/>
              </a:solidFill>
            </a:endParaRPr>
          </a:p>
        </p:txBody>
      </p:sp>
      <p:pic>
        <p:nvPicPr>
          <p:cNvPr id="10" name="CylindricalFDP_20210512_x4">
            <a:hlinkClick r:id="" action="ppaction://media"/>
            <a:extLst>
              <a:ext uri="{FF2B5EF4-FFF2-40B4-BE49-F238E27FC236}">
                <a16:creationId xmlns:a16="http://schemas.microsoft.com/office/drawing/2014/main" id="{E725600D-7A04-AF6F-C749-696737ADD23C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3502134" y="2593914"/>
            <a:ext cx="5563649" cy="3129554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A89C080D-C3FD-69C8-1A08-1C75E945578B}"/>
              </a:ext>
            </a:extLst>
          </p:cNvPr>
          <p:cNvSpPr txBox="1"/>
          <p:nvPr/>
        </p:nvSpPr>
        <p:spPr>
          <a:xfrm>
            <a:off x="3502133" y="5723468"/>
            <a:ext cx="55636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Magnetized Target Fusion (MTF) powerplant concept</a:t>
            </a:r>
            <a:endParaRPr lang="fr-CA"/>
          </a:p>
        </p:txBody>
      </p:sp>
      <p:pic>
        <p:nvPicPr>
          <p:cNvPr id="2" name="Picture 1" descr="A close-up of a logo&#10;&#10;Description automatically generated">
            <a:extLst>
              <a:ext uri="{FF2B5EF4-FFF2-40B4-BE49-F238E27FC236}">
                <a16:creationId xmlns:a16="http://schemas.microsoft.com/office/drawing/2014/main" id="{AEE35713-3037-0905-B9CF-B9A27C7E5B3B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74689" y="6287384"/>
            <a:ext cx="3617312" cy="571920"/>
          </a:xfrm>
          <a:prstGeom prst="rect">
            <a:avLst/>
          </a:prstGeom>
        </p:spPr>
      </p:pic>
      <p:pic>
        <p:nvPicPr>
          <p:cNvPr id="1028" name="Picture 4" descr="A red letters on a black background&#10;&#10;Description automatically generated">
            <a:extLst>
              <a:ext uri="{FF2B5EF4-FFF2-40B4-BE49-F238E27FC236}">
                <a16:creationId xmlns:a16="http://schemas.microsoft.com/office/drawing/2014/main" id="{28109E54-163B-6678-6017-467E809172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301898"/>
            <a:ext cx="3646572" cy="566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447748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639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remove" display="0">
                  <p:stCondLst>
                    <p:cond delay="indefinite"/>
                  </p:stCondLst>
                </p:cTn>
                <p:tgtEl>
                  <p:spTgt spid="10"/>
                </p:tgtEl>
              </p:cMediaNode>
            </p:vide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nimation_Nz50_kstab=1">
            <a:hlinkClick r:id="" action="ppaction://media"/>
            <a:extLst>
              <a:ext uri="{FF2B5EF4-FFF2-40B4-BE49-F238E27FC236}">
                <a16:creationId xmlns:a16="http://schemas.microsoft.com/office/drawing/2014/main" id="{DF3368FA-12B2-84CB-1706-081AE090224F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743483" y="1281113"/>
            <a:ext cx="6096000" cy="4572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0BC211A-69D7-C5DA-EE40-B9BAB56203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/>
              <a:t>Lithium Ring Compressor</a:t>
            </a:r>
            <a:br>
              <a:rPr lang="en-US"/>
            </a:br>
            <a:r>
              <a:rPr lang="en-US" sz="1800">
                <a:solidFill>
                  <a:srgbClr val="33B885"/>
                </a:solidFill>
              </a:rPr>
              <a:t>Results</a:t>
            </a:r>
            <a:endParaRPr lang="fr-CA" sz="180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1A880ADE-9BD6-5FE7-E2AA-D4A8BFD6FE51}"/>
                  </a:ext>
                </a:extLst>
              </p:cNvPr>
              <p:cNvSpPr txBox="1"/>
              <p:nvPr/>
            </p:nvSpPr>
            <p:spPr>
              <a:xfrm>
                <a:off x="334103" y="4333967"/>
                <a:ext cx="990600" cy="5539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92100" indent="-285750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</m:d>
                    </m:oMath>
                  </m:oMathPara>
                </a14:m>
                <a:endParaRPr lang="en-US" sz="2000">
                  <a:latin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1A880ADE-9BD6-5FE7-E2AA-D4A8BFD6FE5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4103" y="4333967"/>
                <a:ext cx="990600" cy="553998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16606D66-3698-2A4E-0262-387EE7E0141C}"/>
                  </a:ext>
                </a:extLst>
              </p:cNvPr>
              <p:cNvSpPr txBox="1"/>
              <p:nvPr/>
            </p:nvSpPr>
            <p:spPr>
              <a:xfrm>
                <a:off x="390889" y="2353148"/>
                <a:ext cx="990600" cy="5539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92100" indent="-285750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𝑧</m:t>
                      </m:r>
                    </m:oMath>
                  </m:oMathPara>
                </a14:m>
                <a:endParaRPr lang="en-US" sz="2000">
                  <a:latin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16606D66-3698-2A4E-0262-387EE7E0141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0889" y="2353148"/>
                <a:ext cx="990600" cy="553998"/>
              </a:xfrm>
              <a:prstGeom prst="rect">
                <a:avLst/>
              </a:prstGeom>
              <a:blipFill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C6EAAE02-0EB9-344C-D004-1496901A10AC}"/>
                  </a:ext>
                </a:extLst>
              </p:cNvPr>
              <p:cNvSpPr txBox="1"/>
              <p:nvPr/>
            </p:nvSpPr>
            <p:spPr>
              <a:xfrm>
                <a:off x="3305175" y="3414713"/>
                <a:ext cx="990600" cy="5539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92100" indent="-285750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𝑟</m:t>
                      </m:r>
                    </m:oMath>
                  </m:oMathPara>
                </a14:m>
                <a:endParaRPr lang="en-US" sz="2000">
                  <a:latin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C6EAAE02-0EB9-344C-D004-1496901A10A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05175" y="3414713"/>
                <a:ext cx="990600" cy="553998"/>
              </a:xfrm>
              <a:prstGeom prst="rect">
                <a:avLst/>
              </a:prstGeom>
              <a:blipFill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B1B02BB4-CCA2-6C62-88D1-8A1121A4351A}"/>
                  </a:ext>
                </a:extLst>
              </p:cNvPr>
              <p:cNvSpPr txBox="1"/>
              <p:nvPr/>
            </p:nvSpPr>
            <p:spPr>
              <a:xfrm>
                <a:off x="3305175" y="5626100"/>
                <a:ext cx="990600" cy="5539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92100" indent="-285750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 (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𝑠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2000">
                  <a:latin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B1B02BB4-CCA2-6C62-88D1-8A1121A4351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05175" y="5626100"/>
                <a:ext cx="990600" cy="553998"/>
              </a:xfrm>
              <a:prstGeom prst="rect">
                <a:avLst/>
              </a:prstGeom>
              <a:blipFill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>
            <a:extLst>
              <a:ext uri="{FF2B5EF4-FFF2-40B4-BE49-F238E27FC236}">
                <a16:creationId xmlns:a16="http://schemas.microsoft.com/office/drawing/2014/main" id="{D43E8028-6D5C-94CB-C7D5-DBE512439384}"/>
              </a:ext>
            </a:extLst>
          </p:cNvPr>
          <p:cNvSpPr txBox="1"/>
          <p:nvPr/>
        </p:nvSpPr>
        <p:spPr>
          <a:xfrm>
            <a:off x="390889" y="6053908"/>
            <a:ext cx="64949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Animation comparing experimental trajectory and b-probe measurements with numerical simulation</a:t>
            </a:r>
            <a:endParaRPr lang="fr-CA" dirty="0"/>
          </a:p>
        </p:txBody>
      </p:sp>
      <p:pic>
        <p:nvPicPr>
          <p:cNvPr id="14" name="Picture 13" descr="A black and white image of a curved object&#10;&#10;Description automatically generated">
            <a:extLst>
              <a:ext uri="{FF2B5EF4-FFF2-40B4-BE49-F238E27FC236}">
                <a16:creationId xmlns:a16="http://schemas.microsoft.com/office/drawing/2014/main" id="{C47660AB-43D2-2409-E3D9-C44715C250C7}"/>
              </a:ext>
            </a:extLst>
          </p:cNvPr>
          <p:cNvPicPr>
            <a:picLocks noChangeAspect="1"/>
          </p:cNvPicPr>
          <p:nvPr/>
        </p:nvPicPr>
        <p:blipFill>
          <a:blip r:embed="rId1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85789" y="2052548"/>
            <a:ext cx="4915322" cy="3376653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C065E77E-6316-5C94-649B-6C5DB4209CD6}"/>
              </a:ext>
            </a:extLst>
          </p:cNvPr>
          <p:cNvSpPr txBox="1"/>
          <p:nvPr/>
        </p:nvSpPr>
        <p:spPr>
          <a:xfrm>
            <a:off x="4524491" y="1261226"/>
            <a:ext cx="1600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92100" indent="-28575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1400">
                <a:latin typeface="Arial" panose="020B0604020202020204" pitchFamily="34" charset="0"/>
              </a:rPr>
              <a:t>COMSOL: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815F1AC-B535-5ABD-DCFC-AA5B56525B58}"/>
              </a:ext>
            </a:extLst>
          </p:cNvPr>
          <p:cNvSpPr txBox="1"/>
          <p:nvPr/>
        </p:nvSpPr>
        <p:spPr>
          <a:xfrm>
            <a:off x="4519086" y="1518104"/>
            <a:ext cx="1600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92100" indent="-28575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1400">
                <a:latin typeface="Arial" panose="020B0604020202020204" pitchFamily="34" charset="0"/>
              </a:rPr>
              <a:t>EXP: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B4715812-51E2-2E0D-41A3-476FA2E8E978}"/>
              </a:ext>
            </a:extLst>
          </p:cNvPr>
          <p:cNvCxnSpPr>
            <a:cxnSpLocks/>
          </p:cNvCxnSpPr>
          <p:nvPr/>
        </p:nvCxnSpPr>
        <p:spPr>
          <a:xfrm flipV="1">
            <a:off x="5521740" y="1673745"/>
            <a:ext cx="778741" cy="2947"/>
          </a:xfrm>
          <a:prstGeom prst="line">
            <a:avLst/>
          </a:prstGeom>
          <a:ln w="412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700B48EE-896F-2185-33D2-EE303369D084}"/>
              </a:ext>
            </a:extLst>
          </p:cNvPr>
          <p:cNvCxnSpPr>
            <a:cxnSpLocks/>
          </p:cNvCxnSpPr>
          <p:nvPr/>
        </p:nvCxnSpPr>
        <p:spPr>
          <a:xfrm flipV="1">
            <a:off x="5521740" y="1459719"/>
            <a:ext cx="778741" cy="2947"/>
          </a:xfrm>
          <a:prstGeom prst="line">
            <a:avLst/>
          </a:prstGeom>
          <a:ln w="412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4952F63C-8482-B8E5-3B40-9458A726D3C7}"/>
              </a:ext>
            </a:extLst>
          </p:cNvPr>
          <p:cNvSpPr txBox="1"/>
          <p:nvPr/>
        </p:nvSpPr>
        <p:spPr>
          <a:xfrm>
            <a:off x="6977759" y="5626100"/>
            <a:ext cx="44707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Norm of the magnetic flux density</a:t>
            </a:r>
            <a:br>
              <a:rPr lang="en-US" dirty="0"/>
            </a:br>
            <a:r>
              <a:rPr lang="en-US" dirty="0"/>
              <a:t>2D rotated dataset</a:t>
            </a:r>
            <a:endParaRPr lang="fr-CA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490718A-C62F-9BCC-85AA-3444496F6CC1}"/>
              </a:ext>
            </a:extLst>
          </p:cNvPr>
          <p:cNvSpPr txBox="1"/>
          <p:nvPr/>
        </p:nvSpPr>
        <p:spPr>
          <a:xfrm>
            <a:off x="5220518" y="2434302"/>
            <a:ext cx="9816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coils</a:t>
            </a:r>
            <a:endParaRPr lang="fr-CA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CD79BDC-6632-A671-9DBD-F7728A3667A1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10972799" y="89695"/>
            <a:ext cx="1084391" cy="10843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22533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0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 descr="A drawing of a machine&#10;&#10;Description automatically generated">
            <a:extLst>
              <a:ext uri="{FF2B5EF4-FFF2-40B4-BE49-F238E27FC236}">
                <a16:creationId xmlns:a16="http://schemas.microsoft.com/office/drawing/2014/main" id="{A9AFBC89-8CBB-92D5-E1A7-CA3B3911567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72773" y="1941236"/>
            <a:ext cx="3127133" cy="280285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0BC211A-69D7-C5DA-EE40-B9BAB56203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/>
              <a:t>Lithium Cylinder Compressor</a:t>
            </a:r>
            <a:br>
              <a:rPr lang="en-US" dirty="0"/>
            </a:br>
            <a:r>
              <a:rPr lang="en-US" sz="1800" dirty="0">
                <a:solidFill>
                  <a:srgbClr val="33B885"/>
                </a:solidFill>
              </a:rPr>
              <a:t>Experimental Setup</a:t>
            </a:r>
            <a:endParaRPr lang="fr-CA" sz="1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D2112C31-EFA1-4A6B-4AB6-85CC53A3BA03}"/>
                  </a:ext>
                </a:extLst>
              </p:cNvPr>
              <p:cNvSpPr txBox="1"/>
              <p:nvPr/>
            </p:nvSpPr>
            <p:spPr>
              <a:xfrm>
                <a:off x="631266" y="5155050"/>
                <a:ext cx="10800342" cy="1597900"/>
              </a:xfrm>
              <a:prstGeom prst="rect">
                <a:avLst/>
              </a:prstGeom>
            </p:spPr>
            <p:txBody>
              <a:bodyPr vert="horz" lIns="91440" tIns="45720" rIns="91440" bIns="45720" numCol="3" rtlCol="0">
                <a:noAutofit/>
              </a:bodyPr>
              <a:lstStyle>
                <a:defPPr>
                  <a:defRPr lang="en-US"/>
                </a:defPPr>
                <a:lvl1pPr marL="228600" indent="-228600">
                  <a:lnSpc>
                    <a:spcPct val="12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1300"/>
                </a:lvl1pPr>
                <a:lvl2pPr marL="685800" lvl="1" indent="-228600">
                  <a:lnSpc>
                    <a:spcPct val="12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300">
                    <a:solidFill>
                      <a:prstClr val="black"/>
                    </a:solidFill>
                  </a:defRPr>
                </a:lvl2pPr>
                <a:lvl3pPr marL="1143000" lvl="2" indent="-228600">
                  <a:lnSpc>
                    <a:spcPct val="12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300"/>
                </a:lvl3pPr>
                <a:lvl4pPr marL="1600200" lvl="3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300"/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</a:lvl5pPr>
                <a:lvl6pPr marL="25146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</a:lvl6pPr>
                <a:lvl7pPr marL="29718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</a:lvl7pPr>
                <a:lvl8pPr marL="3429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</a:lvl8pPr>
                <a:lvl9pPr marL="3886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</a:lvl9pPr>
              </a:lstStyle>
              <a:p>
                <a:pPr>
                  <a:lnSpc>
                    <a:spcPct val="100000"/>
                  </a:lnSpc>
                  <a:spcBef>
                    <a:spcPts val="0"/>
                  </a:spcBef>
                </a:pPr>
                <a:r>
                  <a:rPr lang="en-CA" sz="1800" dirty="0"/>
                  <a:t>Operated in vacuum</a:t>
                </a:r>
              </a:p>
              <a:p>
                <a:pPr>
                  <a:lnSpc>
                    <a:spcPct val="100000"/>
                  </a:lnSpc>
                  <a:spcBef>
                    <a:spcPts val="0"/>
                  </a:spcBef>
                </a:pPr>
                <a:r>
                  <a:rPr lang="en-CA" sz="1800" dirty="0"/>
                  <a:t>Coils: </a:t>
                </a:r>
              </a:p>
              <a:p>
                <a:pPr lvl="1">
                  <a:lnSpc>
                    <a:spcPct val="100000"/>
                  </a:lnSpc>
                  <a:spcBef>
                    <a:spcPts val="0"/>
                  </a:spcBef>
                </a:pPr>
                <a:r>
                  <a:rPr lang="en-CA" sz="1800" dirty="0"/>
                  <a:t>16 x 3 turns</a:t>
                </a:r>
              </a:p>
              <a:p>
                <a:pPr lvl="1">
                  <a:lnSpc>
                    <a:spcPct val="100000"/>
                  </a:lnSpc>
                  <a:spcBef>
                    <a:spcPts val="0"/>
                  </a:spcBef>
                </a:pPr>
                <a:r>
                  <a:rPr lang="en-CA" sz="1800" dirty="0"/>
                  <a:t>ID: 468 mm </a:t>
                </a:r>
              </a:p>
              <a:p>
                <a:pPr lvl="1">
                  <a:lnSpc>
                    <a:spcPct val="100000"/>
                  </a:lnSpc>
                  <a:spcBef>
                    <a:spcPts val="0"/>
                  </a:spcBef>
                </a:pPr>
                <a:r>
                  <a:rPr lang="en-CA" sz="1800" dirty="0"/>
                  <a:t>Total Height: 370 mm</a:t>
                </a:r>
              </a:p>
              <a:p>
                <a:pPr lvl="1">
                  <a:lnSpc>
                    <a:spcPct val="100000"/>
                  </a:lnSpc>
                  <a:spcBef>
                    <a:spcPts val="0"/>
                  </a:spcBef>
                </a:pPr>
                <a:r>
                  <a:rPr lang="en-CA" sz="1800" dirty="0"/>
                  <a:t>Power Supply: </a:t>
                </a:r>
              </a:p>
              <a:p>
                <a:pPr lvl="2">
                  <a:lnSpc>
                    <a:spcPct val="100000"/>
                  </a:lnSpc>
                  <a:spcBef>
                    <a:spcPts val="0"/>
                  </a:spcBef>
                </a:pPr>
                <a:r>
                  <a:rPr lang="en-CA" sz="1800" dirty="0"/>
                  <a:t>16 kV</a:t>
                </a:r>
              </a:p>
              <a:p>
                <a:pPr lvl="2">
                  <a:lnSpc>
                    <a:spcPct val="100000"/>
                  </a:lnSpc>
                  <a:spcBef>
                    <a:spcPts val="0"/>
                  </a:spcBef>
                </a:pPr>
                <a:r>
                  <a:rPr lang="en-CA" sz="1800" dirty="0"/>
                  <a:t>96 x </a:t>
                </a:r>
                <a14:m>
                  <m:oMath xmlns:m="http://schemas.openxmlformats.org/officeDocument/2006/math">
                    <m:r>
                      <a:rPr lang="en-CA" sz="1800">
                        <a:latin typeface="Cambria Math" panose="02040503050406030204" pitchFamily="18" charset="0"/>
                      </a:rPr>
                      <m:t>104 </m:t>
                    </m:r>
                    <m:r>
                      <a:rPr lang="en-CA" sz="1800">
                        <a:latin typeface="Cambria Math" panose="02040503050406030204" pitchFamily="18" charset="0"/>
                      </a:rPr>
                      <m:t>𝜇</m:t>
                    </m:r>
                    <m:r>
                      <a:rPr lang="en-CA" sz="1800">
                        <a:latin typeface="Cambria Math" panose="02040503050406030204" pitchFamily="18" charset="0"/>
                      </a:rPr>
                      <m:t>𝐹</m:t>
                    </m:r>
                  </m:oMath>
                </a14:m>
                <a:r>
                  <a:rPr lang="en-CA" sz="1800" dirty="0"/>
                  <a:t> </a:t>
                </a:r>
              </a:p>
              <a:p>
                <a:pPr lvl="1">
                  <a:lnSpc>
                    <a:spcPct val="100000"/>
                  </a:lnSpc>
                  <a:spcBef>
                    <a:spcPts val="0"/>
                  </a:spcBef>
                </a:pPr>
                <a:endParaRPr lang="en-CA" sz="1800" dirty="0"/>
              </a:p>
              <a:p>
                <a:pPr>
                  <a:lnSpc>
                    <a:spcPct val="100000"/>
                  </a:lnSpc>
                  <a:spcBef>
                    <a:spcPts val="0"/>
                  </a:spcBef>
                </a:pPr>
                <a:endParaRPr lang="fr-CA" sz="1800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D2112C31-EFA1-4A6B-4AB6-85CC53A3BA0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1266" y="5155050"/>
                <a:ext cx="10800342" cy="1597900"/>
              </a:xfrm>
              <a:prstGeom prst="rect">
                <a:avLst/>
              </a:prstGeom>
              <a:blipFill>
                <a:blip r:embed="rId14"/>
                <a:stretch>
                  <a:fillRect l="-395" t="-22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7">
            <a:extLst>
              <a:ext uri="{FF2B5EF4-FFF2-40B4-BE49-F238E27FC236}">
                <a16:creationId xmlns:a16="http://schemas.microsoft.com/office/drawing/2014/main" id="{1EFB5460-9F59-B355-46F0-AED489F49BD5}"/>
              </a:ext>
            </a:extLst>
          </p:cNvPr>
          <p:cNvPicPr>
            <a:picLocks noChangeAspect="1"/>
          </p:cNvPicPr>
          <p:nvPr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0629" y="2518289"/>
            <a:ext cx="2661294" cy="216036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2883D9B-1097-6F27-C780-6650AB3FCC34}"/>
              </a:ext>
            </a:extLst>
          </p:cNvPr>
          <p:cNvSpPr txBox="1"/>
          <p:nvPr/>
        </p:nvSpPr>
        <p:spPr>
          <a:xfrm>
            <a:off x="0" y="1541126"/>
            <a:ext cx="4876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CAD Model of the Cylindrical Compressor</a:t>
            </a:r>
            <a:endParaRPr lang="fr-CA" sz="20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432A902-9829-0B0C-2646-F307FA94185B}"/>
              </a:ext>
            </a:extLst>
          </p:cNvPr>
          <p:cNvSpPr txBox="1"/>
          <p:nvPr/>
        </p:nvSpPr>
        <p:spPr>
          <a:xfrm>
            <a:off x="3745475" y="2168766"/>
            <a:ext cx="492443" cy="1107553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pPr algn="ctr"/>
            <a:r>
              <a:rPr lang="en-US" sz="2000" dirty="0"/>
              <a:t>Coils</a:t>
            </a:r>
            <a:endParaRPr lang="fr-CA" sz="20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6BA5ABE-9FA9-1306-204B-26F4ED71F554}"/>
              </a:ext>
            </a:extLst>
          </p:cNvPr>
          <p:cNvSpPr txBox="1"/>
          <p:nvPr/>
        </p:nvSpPr>
        <p:spPr>
          <a:xfrm>
            <a:off x="4823690" y="1452060"/>
            <a:ext cx="286140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Lithium cylinder machined in argon vessel</a:t>
            </a:r>
            <a:endParaRPr lang="fr-CA" sz="2000" dirty="0"/>
          </a:p>
        </p:txBody>
      </p:sp>
      <p:pic>
        <p:nvPicPr>
          <p:cNvPr id="1026" name="Picture 2" descr="A machine in a room&#10;&#10;Description automatically generated">
            <a:extLst>
              <a:ext uri="{FF2B5EF4-FFF2-40B4-BE49-F238E27FC236}">
                <a16:creationId xmlns:a16="http://schemas.microsoft.com/office/drawing/2014/main" id="{39F6FFDE-85E3-4C1F-3338-82A3C8819D6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061608" y="1869569"/>
            <a:ext cx="2097285" cy="29802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7C9DD15E-694D-2129-64D5-9DBA9D9B0A7B}"/>
              </a:ext>
            </a:extLst>
          </p:cNvPr>
          <p:cNvSpPr txBox="1"/>
          <p:nvPr/>
        </p:nvSpPr>
        <p:spPr>
          <a:xfrm>
            <a:off x="8713907" y="5117606"/>
            <a:ext cx="286140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Center shaft and cones prior to installation in the compressor</a:t>
            </a:r>
            <a:endParaRPr lang="fr-CA" sz="2000" dirty="0"/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2C1BDBFC-F58F-D342-E604-37A2BD2B0C75}"/>
              </a:ext>
            </a:extLst>
          </p:cNvPr>
          <p:cNvCxnSpPr>
            <a:cxnSpLocks/>
          </p:cNvCxnSpPr>
          <p:nvPr/>
        </p:nvCxnSpPr>
        <p:spPr>
          <a:xfrm flipH="1" flipV="1">
            <a:off x="10175730" y="3096840"/>
            <a:ext cx="707011" cy="750850"/>
          </a:xfrm>
          <a:prstGeom prst="straightConnector1">
            <a:avLst/>
          </a:prstGeom>
          <a:ln w="19050">
            <a:tailEnd type="oval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F1168F03-4F7C-E6FF-BE69-C9DA8EE011C2}"/>
              </a:ext>
            </a:extLst>
          </p:cNvPr>
          <p:cNvCxnSpPr>
            <a:cxnSpLocks/>
          </p:cNvCxnSpPr>
          <p:nvPr/>
        </p:nvCxnSpPr>
        <p:spPr>
          <a:xfrm flipH="1" flipV="1">
            <a:off x="10175730" y="3786135"/>
            <a:ext cx="707011" cy="61555"/>
          </a:xfrm>
          <a:prstGeom prst="straightConnector1">
            <a:avLst/>
          </a:prstGeom>
          <a:ln w="19050">
            <a:tailEnd type="oval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2B7CF62F-A207-0954-16F8-39A248C3E537}"/>
              </a:ext>
            </a:extLst>
          </p:cNvPr>
          <p:cNvSpPr txBox="1"/>
          <p:nvPr/>
        </p:nvSpPr>
        <p:spPr>
          <a:xfrm>
            <a:off x="10857248" y="3682771"/>
            <a:ext cx="95564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Cones</a:t>
            </a:r>
            <a:endParaRPr lang="fr-CA" sz="2000" dirty="0"/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F61AC804-ACFD-DEC1-64DE-358B0448CFC1}"/>
              </a:ext>
            </a:extLst>
          </p:cNvPr>
          <p:cNvCxnSpPr>
            <a:cxnSpLocks/>
          </p:cNvCxnSpPr>
          <p:nvPr/>
        </p:nvCxnSpPr>
        <p:spPr>
          <a:xfrm>
            <a:off x="8659568" y="3435730"/>
            <a:ext cx="1329929" cy="0"/>
          </a:xfrm>
          <a:prstGeom prst="straightConnector1">
            <a:avLst/>
          </a:prstGeom>
          <a:ln w="19050">
            <a:tailEnd type="oval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A06D265B-B039-09FE-8E72-FD36326BA0A0}"/>
              </a:ext>
            </a:extLst>
          </p:cNvPr>
          <p:cNvSpPr txBox="1"/>
          <p:nvPr/>
        </p:nvSpPr>
        <p:spPr>
          <a:xfrm>
            <a:off x="8450611" y="2516701"/>
            <a:ext cx="95564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Center Shaft</a:t>
            </a:r>
            <a:endParaRPr lang="fr-CA" sz="2000" dirty="0"/>
          </a:p>
        </p:txBody>
      </p:sp>
      <p:sp>
        <p:nvSpPr>
          <p:cNvPr id="28" name="Right Brace 27">
            <a:extLst>
              <a:ext uri="{FF2B5EF4-FFF2-40B4-BE49-F238E27FC236}">
                <a16:creationId xmlns:a16="http://schemas.microsoft.com/office/drawing/2014/main" id="{B0CEFBC7-05EB-C3C1-DB97-9D0A116B6000}"/>
              </a:ext>
            </a:extLst>
          </p:cNvPr>
          <p:cNvSpPr/>
          <p:nvPr/>
        </p:nvSpPr>
        <p:spPr>
          <a:xfrm>
            <a:off x="3660933" y="2437082"/>
            <a:ext cx="77945" cy="667580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D9852E17-0C78-1AF0-F41F-EA5C67F0E5D7}"/>
              </a:ext>
            </a:extLst>
          </p:cNvPr>
          <p:cNvCxnSpPr>
            <a:cxnSpLocks/>
          </p:cNvCxnSpPr>
          <p:nvPr/>
        </p:nvCxnSpPr>
        <p:spPr>
          <a:xfrm>
            <a:off x="7381839" y="3276319"/>
            <a:ext cx="0" cy="1402339"/>
          </a:xfrm>
          <a:prstGeom prst="straightConnector1">
            <a:avLst/>
          </a:prstGeom>
          <a:ln w="28575">
            <a:solidFill>
              <a:srgbClr val="FFFF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171EECF5-F752-DB01-6F7C-9315A55C1287}"/>
              </a:ext>
            </a:extLst>
          </p:cNvPr>
          <p:cNvSpPr txBox="1"/>
          <p:nvPr/>
        </p:nvSpPr>
        <p:spPr>
          <a:xfrm>
            <a:off x="7432423" y="3977488"/>
            <a:ext cx="11393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A" sz="1800" dirty="0"/>
              <a:t>370 mm</a:t>
            </a:r>
            <a:endParaRPr lang="en-US" dirty="0"/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3770E882-DAA9-91FC-540B-6E62A3DAEAA7}"/>
              </a:ext>
            </a:extLst>
          </p:cNvPr>
          <p:cNvCxnSpPr>
            <a:cxnSpLocks/>
          </p:cNvCxnSpPr>
          <p:nvPr/>
        </p:nvCxnSpPr>
        <p:spPr>
          <a:xfrm>
            <a:off x="5036457" y="3181656"/>
            <a:ext cx="2235200" cy="0"/>
          </a:xfrm>
          <a:prstGeom prst="straightConnector1">
            <a:avLst/>
          </a:prstGeom>
          <a:ln w="28575">
            <a:solidFill>
              <a:srgbClr val="FFFF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AEADB51E-40A8-1A05-B899-9603C9915B6E}"/>
              </a:ext>
            </a:extLst>
          </p:cNvPr>
          <p:cNvSpPr txBox="1"/>
          <p:nvPr/>
        </p:nvSpPr>
        <p:spPr>
          <a:xfrm>
            <a:off x="5288525" y="2743607"/>
            <a:ext cx="159294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/>
            <a:r>
              <a:rPr lang="en-CA" sz="1800" dirty="0"/>
              <a:t>435 mm </a:t>
            </a: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029EF761-AA94-D9B1-13D2-A9C69C5FCF4C}"/>
              </a:ext>
            </a:extLst>
          </p:cNvPr>
          <p:cNvCxnSpPr>
            <a:cxnSpLocks/>
          </p:cNvCxnSpPr>
          <p:nvPr/>
        </p:nvCxnSpPr>
        <p:spPr>
          <a:xfrm flipV="1">
            <a:off x="5269591" y="3812252"/>
            <a:ext cx="271281" cy="452843"/>
          </a:xfrm>
          <a:prstGeom prst="straightConnector1">
            <a:avLst/>
          </a:prstGeom>
          <a:ln w="28575">
            <a:solidFill>
              <a:srgbClr val="FFFF00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FB075CBB-A0A8-9C3E-80FA-85B931E866E5}"/>
              </a:ext>
            </a:extLst>
          </p:cNvPr>
          <p:cNvCxnSpPr>
            <a:cxnSpLocks/>
          </p:cNvCxnSpPr>
          <p:nvPr/>
        </p:nvCxnSpPr>
        <p:spPr>
          <a:xfrm flipH="1">
            <a:off x="5585539" y="3338257"/>
            <a:ext cx="249640" cy="366179"/>
          </a:xfrm>
          <a:prstGeom prst="straightConnector1">
            <a:avLst/>
          </a:prstGeom>
          <a:ln w="28575">
            <a:solidFill>
              <a:srgbClr val="FFFF00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7" name="TextBox 1026">
            <a:extLst>
              <a:ext uri="{FF2B5EF4-FFF2-40B4-BE49-F238E27FC236}">
                <a16:creationId xmlns:a16="http://schemas.microsoft.com/office/drawing/2014/main" id="{6885598D-F9C9-813D-061C-8951119FB58C}"/>
              </a:ext>
            </a:extLst>
          </p:cNvPr>
          <p:cNvSpPr txBox="1"/>
          <p:nvPr/>
        </p:nvSpPr>
        <p:spPr>
          <a:xfrm>
            <a:off x="4883483" y="4265095"/>
            <a:ext cx="11393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A" sz="1800" dirty="0">
                <a:solidFill>
                  <a:srgbClr val="FFFF00"/>
                </a:solidFill>
              </a:rPr>
              <a:t>13-18 mm</a:t>
            </a:r>
            <a:endParaRPr lang="en-US" dirty="0">
              <a:solidFill>
                <a:srgbClr val="FFFF00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1AF0BEE-3285-9A4F-488D-026EC47F5B64}"/>
              </a:ext>
            </a:extLst>
          </p:cNvPr>
          <p:cNvPicPr>
            <a:picLocks noChangeAspect="1"/>
          </p:cNvPicPr>
          <p:nvPr/>
        </p:nvPicPr>
        <p:blipFill rotWithShape="1"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335070" y="29768"/>
            <a:ext cx="778730" cy="1231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461729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BC211A-69D7-C5DA-EE40-B9BAB56203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/>
              <a:t>Lithium Cylinder Compressor</a:t>
            </a:r>
            <a:br>
              <a:rPr lang="en-US"/>
            </a:br>
            <a:r>
              <a:rPr lang="en-US" sz="1800">
                <a:solidFill>
                  <a:srgbClr val="33B885"/>
                </a:solidFill>
              </a:rPr>
              <a:t>Experimental Setup</a:t>
            </a:r>
            <a:endParaRPr lang="fr-CA" sz="180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1663E65-B97D-5078-1B7E-B238A39D5514}"/>
              </a:ext>
            </a:extLst>
          </p:cNvPr>
          <p:cNvSpPr txBox="1"/>
          <p:nvPr/>
        </p:nvSpPr>
        <p:spPr>
          <a:xfrm>
            <a:off x="354711" y="1760483"/>
            <a:ext cx="5119286" cy="489431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defPPr>
              <a:defRPr lang="en-US"/>
            </a:defPPr>
            <a:lvl1pPr marL="228600" indent="-2286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300"/>
            </a:lvl1pPr>
            <a:lvl2pPr marL="685800" lvl="1" indent="-228600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300">
                <a:solidFill>
                  <a:prstClr val="black"/>
                </a:solidFill>
              </a:defRPr>
            </a:lvl2pPr>
            <a:lvl3pPr marL="1143000" lvl="2" indent="-228600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300"/>
            </a:lvl3pPr>
            <a:lvl4pPr marL="1600200" lvl="3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300"/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r>
              <a:rPr lang="en-CA" sz="2000" dirty="0"/>
              <a:t>Structured Light Reconstruction (</a:t>
            </a:r>
            <a:r>
              <a:rPr lang="en-CA" sz="2000" dirty="0" err="1"/>
              <a:t>SLR</a:t>
            </a:r>
            <a:r>
              <a:rPr lang="en-CA" sz="2000" dirty="0"/>
              <a:t>)</a:t>
            </a:r>
          </a:p>
          <a:p>
            <a:pPr lvl="1"/>
            <a:r>
              <a:rPr lang="en-CA" sz="2000" dirty="0"/>
              <a:t>Technique developed at General Fusion to measure deformation of liners</a:t>
            </a:r>
          </a:p>
          <a:p>
            <a:pPr lvl="1"/>
            <a:r>
              <a:rPr lang="en-CA" sz="2000" dirty="0"/>
              <a:t>Pattern reconstruction of the reflections from laser sheets </a:t>
            </a:r>
          </a:p>
          <a:p>
            <a:r>
              <a:rPr lang="en-CA" sz="2000" dirty="0"/>
              <a:t>Photo Doppler velocimetry (PDV)</a:t>
            </a:r>
          </a:p>
          <a:p>
            <a:pPr lvl="1"/>
            <a:r>
              <a:rPr lang="en-CA" sz="2000" dirty="0"/>
              <a:t>Located in the shaft</a:t>
            </a:r>
          </a:p>
          <a:p>
            <a:pPr lvl="1"/>
            <a:r>
              <a:rPr lang="en-CA" sz="2000" dirty="0"/>
              <a:t>Extract velocity of the liner at a point near equator</a:t>
            </a:r>
          </a:p>
          <a:p>
            <a:endParaRPr lang="fr-CA" sz="2000" dirty="0"/>
          </a:p>
        </p:txBody>
      </p:sp>
      <p:pic>
        <p:nvPicPr>
          <p:cNvPr id="9" name="shot_9_714_clear">
            <a:hlinkClick r:id="" action="ppaction://media"/>
            <a:extLst>
              <a:ext uri="{FF2B5EF4-FFF2-40B4-BE49-F238E27FC236}">
                <a16:creationId xmlns:a16="http://schemas.microsoft.com/office/drawing/2014/main" id="{EE569ACB-1DEC-D5E8-8574-63D0E3577ED7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6352570" y="2249045"/>
            <a:ext cx="4834720" cy="3392955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63B3EDD2-562B-3343-CF0D-22451AD4EA0A}"/>
              </a:ext>
            </a:extLst>
          </p:cNvPr>
          <p:cNvSpPr txBox="1"/>
          <p:nvPr/>
        </p:nvSpPr>
        <p:spPr>
          <a:xfrm>
            <a:off x="6008423" y="5784989"/>
            <a:ext cx="534537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Laser light reflected by liner during compression as seen by fisheye lenses</a:t>
            </a:r>
            <a:endParaRPr lang="fr-CA" sz="20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822E21F-1C63-0CB3-705F-21886759ECFF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335070" y="29768"/>
            <a:ext cx="778730" cy="1231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74280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900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9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BC211A-69D7-C5DA-EE40-B9BAB56203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/>
              <a:t>Lithium Cylinder Compressor</a:t>
            </a:r>
            <a:br>
              <a:rPr lang="en-US"/>
            </a:br>
            <a:r>
              <a:rPr lang="en-US" sz="1800">
                <a:solidFill>
                  <a:srgbClr val="33B885"/>
                </a:solidFill>
              </a:rPr>
              <a:t>Numerical Setup and Results</a:t>
            </a:r>
            <a:endParaRPr lang="fr-CA" sz="1800"/>
          </a:p>
        </p:txBody>
      </p:sp>
      <p:pic>
        <p:nvPicPr>
          <p:cNvPr id="3" name="Picture 2" descr="A diagram of a graph&#10;&#10;Description automatically generated with medium confidence">
            <a:extLst>
              <a:ext uri="{FF2B5EF4-FFF2-40B4-BE49-F238E27FC236}">
                <a16:creationId xmlns:a16="http://schemas.microsoft.com/office/drawing/2014/main" id="{D1C07468-2EAD-30E9-AD9A-81603F61D7A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1283" y="2211832"/>
            <a:ext cx="6299661" cy="3936511"/>
          </a:xfrm>
          <a:prstGeom prst="rect">
            <a:avLst/>
          </a:prstGeom>
        </p:spPr>
      </p:pic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66A47CB9-BAE0-BC19-CF31-88DCE21B3BEF}"/>
              </a:ext>
            </a:extLst>
          </p:cNvPr>
          <p:cNvCxnSpPr>
            <a:cxnSpLocks/>
            <a:stCxn id="6" idx="2"/>
          </p:cNvCxnSpPr>
          <p:nvPr/>
        </p:nvCxnSpPr>
        <p:spPr>
          <a:xfrm>
            <a:off x="1410824" y="2119040"/>
            <a:ext cx="222888" cy="1160216"/>
          </a:xfrm>
          <a:prstGeom prst="straightConnector1">
            <a:avLst/>
          </a:prstGeom>
          <a:ln w="44450"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E84BA049-9CDD-3D4E-11CB-6867D05B2F66}"/>
              </a:ext>
            </a:extLst>
          </p:cNvPr>
          <p:cNvSpPr txBox="1"/>
          <p:nvPr/>
        </p:nvSpPr>
        <p:spPr>
          <a:xfrm>
            <a:off x="402298" y="1718930"/>
            <a:ext cx="2017052" cy="40011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40" tIns="45720" rIns="91440" bIns="45720" rtlCol="0" anchor="t">
            <a:spAutoFit/>
          </a:bodyPr>
          <a:lstStyle>
            <a:defPPr>
              <a:defRPr lang="en-US"/>
            </a:defPPr>
            <a:lvl1pPr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defRPr sz="1300"/>
            </a:lvl1pPr>
          </a:lstStyle>
          <a:p>
            <a:r>
              <a:rPr lang="en-US" sz="2000" dirty="0"/>
              <a:t>Conical Structure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E96C658-473F-0644-2377-74E622CFCC53}"/>
              </a:ext>
            </a:extLst>
          </p:cNvPr>
          <p:cNvSpPr txBox="1"/>
          <p:nvPr/>
        </p:nvSpPr>
        <p:spPr>
          <a:xfrm>
            <a:off x="3333116" y="1749938"/>
            <a:ext cx="3663240" cy="40011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40" tIns="45720" rIns="91440" bIns="45720" rtlCol="0" anchor="t">
            <a:spAutoFit/>
          </a:bodyPr>
          <a:lstStyle>
            <a:defPPr>
              <a:defRPr lang="en-US"/>
            </a:defPPr>
            <a:lvl1pPr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defRPr sz="1300"/>
            </a:lvl1pPr>
          </a:lstStyle>
          <a:p>
            <a:pPr algn="ctr"/>
            <a:r>
              <a:rPr lang="en-US" sz="2000" dirty="0"/>
              <a:t>Coils connected to power supply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61588E4C-7229-E349-BB13-935F1C9B4F0D}"/>
              </a:ext>
            </a:extLst>
          </p:cNvPr>
          <p:cNvCxnSpPr>
            <a:cxnSpLocks/>
            <a:stCxn id="19" idx="2"/>
          </p:cNvCxnSpPr>
          <p:nvPr/>
        </p:nvCxnSpPr>
        <p:spPr>
          <a:xfrm flipH="1">
            <a:off x="3900051" y="2150048"/>
            <a:ext cx="1264685" cy="1126768"/>
          </a:xfrm>
          <a:prstGeom prst="straightConnector1">
            <a:avLst/>
          </a:prstGeom>
          <a:ln w="44450"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3" name="trajectory_anim">
            <a:hlinkClick r:id="" action="ppaction://media"/>
            <a:extLst>
              <a:ext uri="{FF2B5EF4-FFF2-40B4-BE49-F238E27FC236}">
                <a16:creationId xmlns:a16="http://schemas.microsoft.com/office/drawing/2014/main" id="{07ACDCEF-8337-5E12-4508-78BABEE4DCF2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5"/>
          <a:srcRect l="29780" t="3964" r="29077"/>
          <a:stretch/>
        </p:blipFill>
        <p:spPr>
          <a:xfrm>
            <a:off x="8627573" y="1987195"/>
            <a:ext cx="2743200" cy="4390792"/>
          </a:xfrm>
          <a:prstGeom prst="rect">
            <a:avLst/>
          </a:prstGeom>
        </p:spPr>
      </p:pic>
      <p:sp>
        <p:nvSpPr>
          <p:cNvPr id="34" name="TextBox 33">
            <a:extLst>
              <a:ext uri="{FF2B5EF4-FFF2-40B4-BE49-F238E27FC236}">
                <a16:creationId xmlns:a16="http://schemas.microsoft.com/office/drawing/2014/main" id="{89A7B027-5E68-8699-9123-C06A9C03C308}"/>
              </a:ext>
            </a:extLst>
          </p:cNvPr>
          <p:cNvSpPr txBox="1"/>
          <p:nvPr/>
        </p:nvSpPr>
        <p:spPr>
          <a:xfrm>
            <a:off x="8191499" y="6138932"/>
            <a:ext cx="396240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Comparison sample between COMSOL, </a:t>
            </a:r>
            <a:r>
              <a:rPr lang="en-US" sz="2000" dirty="0" err="1"/>
              <a:t>SLR</a:t>
            </a:r>
            <a:r>
              <a:rPr lang="en-US" sz="2000" dirty="0"/>
              <a:t> and PDV channels</a:t>
            </a:r>
            <a:endParaRPr lang="fr-CA" sz="2000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D668CF21-6215-7CDE-416D-657BFB938B32}"/>
              </a:ext>
            </a:extLst>
          </p:cNvPr>
          <p:cNvSpPr txBox="1"/>
          <p:nvPr/>
        </p:nvSpPr>
        <p:spPr>
          <a:xfrm>
            <a:off x="552450" y="6256815"/>
            <a:ext cx="61150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Hydrostatic pressure and poloidal magnetic flux contour</a:t>
            </a:r>
            <a:endParaRPr lang="fr-CA" sz="20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1B9C6A2-8DEC-74B0-77F1-296079C7837F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335070" y="29768"/>
            <a:ext cx="778730" cy="1231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05451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700" fill="hold"/>
                                        <p:tgtEl>
                                          <p:spTgt spid="3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3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F COMSOL Animation">
            <a:hlinkClick r:id="" action="ppaction://media"/>
            <a:extLst>
              <a:ext uri="{FF2B5EF4-FFF2-40B4-BE49-F238E27FC236}">
                <a16:creationId xmlns:a16="http://schemas.microsoft.com/office/drawing/2014/main" id="{F4C676DB-1149-B1AC-7140-EA4B313C4994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4"/>
          <a:srcRect l="3684" r="2812" b="190"/>
          <a:stretch/>
        </p:blipFill>
        <p:spPr>
          <a:xfrm>
            <a:off x="6144453" y="1944732"/>
            <a:ext cx="5441700" cy="326740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0BC211A-69D7-C5DA-EE40-B9BAB56203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/>
              <a:t>Conclusion</a:t>
            </a:r>
            <a:endParaRPr lang="fr-CA" sz="18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1033DBF-8954-C68D-60B4-D4C154E74523}"/>
              </a:ext>
            </a:extLst>
          </p:cNvPr>
          <p:cNvSpPr txBox="1"/>
          <p:nvPr/>
        </p:nvSpPr>
        <p:spPr>
          <a:xfrm>
            <a:off x="399133" y="1611298"/>
            <a:ext cx="5590073" cy="436625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defPPr>
              <a:defRPr lang="en-US"/>
            </a:defPPr>
            <a:lvl1pPr marL="228600" indent="-2286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300"/>
            </a:lvl1pPr>
            <a:lvl2pPr marL="685800" lvl="1" indent="-228600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300">
                <a:solidFill>
                  <a:prstClr val="black"/>
                </a:solidFill>
              </a:defRPr>
            </a:lvl2pPr>
            <a:lvl3pPr marL="1143000" lvl="2" indent="-228600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300"/>
            </a:lvl3pPr>
            <a:lvl4pPr marL="1600200" lvl="3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300"/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CA" sz="2000" dirty="0"/>
              <a:t>Summary:</a:t>
            </a:r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en-CA" sz="2000" dirty="0"/>
              <a:t>We use COMSOL Multiphysics to rapidly iterate electromagnetic compressor designs</a:t>
            </a:r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en-CA" sz="2000" dirty="0"/>
              <a:t>A rate-dependent Johnson-Cook Material model of lithium was calibrated using high-strain rate data</a:t>
            </a:r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en-CA" sz="2000" dirty="0"/>
              <a:t>Simulation models aligned closely with measured trajectories and magnetic probe data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CA" sz="2000" dirty="0"/>
              <a:t>Outcomes:</a:t>
            </a:r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en-CA" sz="2000" dirty="0"/>
              <a:t>The design and operating conditions of the LM26 plasma compressor were driven by COMSOL Multiphysics simulations</a:t>
            </a:r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en-CA" sz="2000" dirty="0"/>
              <a:t>Fusion conditions should be achieved on schedule in 2025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fr-CA" sz="20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6A74F33-28FD-6817-5BBC-02351121269F}"/>
              </a:ext>
            </a:extLst>
          </p:cNvPr>
          <p:cNvSpPr txBox="1"/>
          <p:nvPr/>
        </p:nvSpPr>
        <p:spPr>
          <a:xfrm>
            <a:off x="6202796" y="5384007"/>
            <a:ext cx="544170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LM26 Plasma compressor COMSOL Multiphysics model, colored by norm of magnetic flux density</a:t>
            </a:r>
            <a:endParaRPr lang="fr-CA" sz="2000" dirty="0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8A13AE18-A0AE-B5DB-FED5-9A8A5DAE2CBF}"/>
              </a:ext>
            </a:extLst>
          </p:cNvPr>
          <p:cNvCxnSpPr>
            <a:cxnSpLocks/>
          </p:cNvCxnSpPr>
          <p:nvPr/>
        </p:nvCxnSpPr>
        <p:spPr>
          <a:xfrm>
            <a:off x="8147884" y="1829639"/>
            <a:ext cx="0" cy="1126921"/>
          </a:xfrm>
          <a:prstGeom prst="straightConnector1">
            <a:avLst/>
          </a:prstGeom>
          <a:ln>
            <a:tailEnd type="oval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B8EBFF4A-6362-CD7C-A125-6E65BB74384D}"/>
              </a:ext>
            </a:extLst>
          </p:cNvPr>
          <p:cNvSpPr txBox="1"/>
          <p:nvPr/>
        </p:nvSpPr>
        <p:spPr>
          <a:xfrm>
            <a:off x="6658708" y="1465104"/>
            <a:ext cx="2769303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00" dirty="0"/>
              <a:t>Plasma formation injector</a:t>
            </a:r>
            <a:endParaRPr lang="fr-CA" sz="1300" dirty="0"/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78E3603A-9B27-8B24-7C0C-3D49BF98D413}"/>
              </a:ext>
            </a:extLst>
          </p:cNvPr>
          <p:cNvCxnSpPr>
            <a:cxnSpLocks/>
          </p:cNvCxnSpPr>
          <p:nvPr/>
        </p:nvCxnSpPr>
        <p:spPr>
          <a:xfrm>
            <a:off x="9532536" y="1443406"/>
            <a:ext cx="0" cy="1685874"/>
          </a:xfrm>
          <a:prstGeom prst="straightConnector1">
            <a:avLst/>
          </a:prstGeom>
          <a:ln>
            <a:tailEnd type="oval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7F5C8F1E-78AB-6E02-E14C-53223BEA8C34}"/>
              </a:ext>
            </a:extLst>
          </p:cNvPr>
          <p:cNvSpPr txBox="1"/>
          <p:nvPr/>
        </p:nvSpPr>
        <p:spPr>
          <a:xfrm>
            <a:off x="8147884" y="1125341"/>
            <a:ext cx="2769303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00" dirty="0"/>
              <a:t>Plasma compression cavity</a:t>
            </a:r>
            <a:endParaRPr lang="fr-CA" sz="1300" dirty="0"/>
          </a:p>
        </p:txBody>
      </p:sp>
    </p:spTree>
    <p:extLst>
      <p:ext uri="{BB962C8B-B14F-4D97-AF65-F5344CB8AC3E}">
        <p14:creationId xmlns:p14="http://schemas.microsoft.com/office/powerpoint/2010/main" val="40452363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208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888289-C1ED-BE74-6326-093EDDE30D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/>
              <a:t>Plasma Compression Science for MTF</a:t>
            </a:r>
            <a:endParaRPr lang="fr-CA"/>
          </a:p>
        </p:txBody>
      </p:sp>
      <p:pic>
        <p:nvPicPr>
          <p:cNvPr id="5" name="LM26">
            <a:hlinkClick r:id="" action="ppaction://media"/>
            <a:extLst>
              <a:ext uri="{FF2B5EF4-FFF2-40B4-BE49-F238E27FC236}">
                <a16:creationId xmlns:a16="http://schemas.microsoft.com/office/drawing/2014/main" id="{7F7D7A80-212D-E019-ED5C-ADCE4FEDCCF5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329365" y="1505408"/>
            <a:ext cx="6024435" cy="3388745"/>
          </a:xfrm>
          <a:prstGeom prst="rect">
            <a:avLst/>
          </a:prstGeom>
          <a:ln w="38100">
            <a:solidFill>
              <a:srgbClr val="00B0F0"/>
            </a:solidFill>
          </a:ln>
        </p:spPr>
      </p:pic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C6DB1D02-F561-7585-9CFF-27621F9A780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658453055"/>
              </p:ext>
            </p:extLst>
          </p:nvPr>
        </p:nvGraphicFramePr>
        <p:xfrm>
          <a:off x="559549" y="2384631"/>
          <a:ext cx="4769816" cy="50328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46D0CBE5-E38E-FF1B-6B6E-476002E653A8}"/>
                  </a:ext>
                </a:extLst>
              </p:cNvPr>
              <p:cNvSpPr txBox="1"/>
              <p:nvPr/>
            </p:nvSpPr>
            <p:spPr>
              <a:xfrm>
                <a:off x="5602787" y="4991563"/>
                <a:ext cx="5314578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CA" dirty="0"/>
                  <a:t>LM26 Machine </a:t>
                </a:r>
                <a14:m>
                  <m:oMath xmlns:m="http://schemas.openxmlformats.org/officeDocument/2006/math">
                    <m:r>
                      <a:rPr lang="en-CA" b="0" i="1" smtClean="0">
                        <a:latin typeface="Cambria Math" panose="02040503050406030204" pitchFamily="18" charset="0"/>
                      </a:rPr>
                      <m:t>→</m:t>
                    </m:r>
                    <m:r>
                      <m:rPr>
                        <m:nor/>
                      </m:rPr>
                      <a:rPr lang="en-US"/>
                      <m:t>Lawson</m:t>
                    </m:r>
                    <m:r>
                      <m:rPr>
                        <m:nor/>
                      </m:rPr>
                      <a:rPr lang="en-US"/>
                      <m:t> </m:t>
                    </m:r>
                    <m:r>
                      <m:rPr>
                        <m:nor/>
                      </m:rPr>
                      <a:rPr lang="en-US"/>
                      <m:t>criterion</m:t>
                    </m:r>
                    <m:r>
                      <m:rPr>
                        <m:nor/>
                      </m:rPr>
                      <a:rPr lang="en-US"/>
                      <m:t>, </m:t>
                    </m:r>
                    <m:r>
                      <m:rPr>
                        <m:nor/>
                      </m:rPr>
                      <a:rPr lang="en-US"/>
                      <m:t>scientific</m:t>
                    </m:r>
                    <m:r>
                      <m:rPr>
                        <m:nor/>
                      </m:rPr>
                      <a:rPr lang="en-US" b="0" i="0" smtClean="0"/>
                      <m:t> </m:t>
                    </m:r>
                    <m:r>
                      <m:rPr>
                        <m:nor/>
                      </m:rPr>
                      <a:rPr lang="en-US"/>
                      <m:t>equivalent</m:t>
                    </m:r>
                    <m:r>
                      <m:rPr>
                        <m:nor/>
                      </m:rPr>
                      <a:rPr lang="en-US" b="0" i="0" smtClean="0"/>
                      <m:t> </m:t>
                    </m:r>
                    <m:r>
                      <m:rPr>
                        <m:nor/>
                      </m:rPr>
                      <a:rPr lang="en-US"/>
                      <m:t>breakeven</m:t>
                    </m:r>
                  </m:oMath>
                </a14:m>
                <a:endParaRPr lang="fr-CA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46D0CBE5-E38E-FF1B-6B6E-476002E653A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02787" y="4991563"/>
                <a:ext cx="5314578" cy="646331"/>
              </a:xfrm>
              <a:prstGeom prst="rect">
                <a:avLst/>
              </a:prstGeom>
              <a:blipFill>
                <a:blip r:embed="rId11"/>
                <a:stretch>
                  <a:fillRect t="-5660" b="-47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>
            <a:extLst>
              <a:ext uri="{FF2B5EF4-FFF2-40B4-BE49-F238E27FC236}">
                <a16:creationId xmlns:a16="http://schemas.microsoft.com/office/drawing/2014/main" id="{243BFD89-52E2-61BE-C38A-30B3EF212A2B}"/>
              </a:ext>
            </a:extLst>
          </p:cNvPr>
          <p:cNvSpPr txBox="1"/>
          <p:nvPr/>
        </p:nvSpPr>
        <p:spPr>
          <a:xfrm>
            <a:off x="559549" y="1524314"/>
            <a:ext cx="439114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Objective: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Reach fusion conditions in LM26 machine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How: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Form a plasma using plasma injector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Compress plasma using a solid lithium magnetic flux conserver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10631398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883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FB9620-3008-B9CF-8604-62BC0DE69B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Simulation Challenges</a:t>
            </a:r>
            <a:endParaRPr lang="fr-C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D7C6B4-628F-6FA4-9813-AF17F7942B4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10515600" cy="4351338"/>
          </a:xfrm>
        </p:spPr>
        <p:txBody>
          <a:bodyPr vert="horz" lIns="91440" tIns="45720" rIns="91440" bIns="45720" rtlCol="0" anchor="t">
            <a:normAutofit lnSpcReduction="10000"/>
          </a:bodyPr>
          <a:lstStyle/>
          <a:p>
            <a:r>
              <a:rPr lang="en-US" dirty="0"/>
              <a:t>3 electromagnetic compressors to build in 2 years</a:t>
            </a:r>
            <a:endParaRPr lang="en-US" dirty="0">
              <a:ea typeface="Calibri"/>
              <a:cs typeface="Calibri"/>
            </a:endParaRPr>
          </a:p>
          <a:p>
            <a:pPr lvl="1"/>
            <a:r>
              <a:rPr lang="en-US" sz="2800" dirty="0"/>
              <a:t>Quick iterations (simplification to 2D-axi)</a:t>
            </a:r>
            <a:endParaRPr lang="en-US" sz="2800" dirty="0">
              <a:ea typeface="Calibri"/>
              <a:cs typeface="Calibri"/>
            </a:endParaRPr>
          </a:p>
          <a:p>
            <a:pPr lvl="1"/>
            <a:r>
              <a:rPr lang="en-US" sz="2800" dirty="0"/>
              <a:t>Flexible data extraction for post-processing</a:t>
            </a:r>
            <a:endParaRPr lang="en-US" sz="2800" dirty="0">
              <a:ea typeface="Calibri"/>
              <a:cs typeface="Calibri"/>
            </a:endParaRPr>
          </a:p>
          <a:p>
            <a:r>
              <a:rPr lang="en-US" dirty="0"/>
              <a:t>Multiphysics</a:t>
            </a:r>
            <a:endParaRPr lang="en-US" dirty="0">
              <a:ea typeface="Calibri"/>
              <a:cs typeface="Calibri"/>
            </a:endParaRPr>
          </a:p>
          <a:p>
            <a:pPr lvl="1"/>
            <a:r>
              <a:rPr lang="en-US" sz="2800" dirty="0"/>
              <a:t>Non-linear plastic hardening material (lithium)</a:t>
            </a:r>
            <a:endParaRPr lang="en-US" sz="2800" dirty="0">
              <a:ea typeface="Calibri"/>
              <a:cs typeface="Calibri"/>
            </a:endParaRPr>
          </a:p>
          <a:p>
            <a:pPr lvl="2"/>
            <a:r>
              <a:rPr lang="en-US" sz="2800" dirty="0"/>
              <a:t>Large deformation</a:t>
            </a:r>
            <a:endParaRPr lang="en-US" sz="2800" dirty="0">
              <a:ea typeface="Calibri"/>
              <a:cs typeface="Calibri"/>
            </a:endParaRPr>
          </a:p>
          <a:p>
            <a:pPr lvl="1"/>
            <a:r>
              <a:rPr lang="en-US" sz="2800" dirty="0"/>
              <a:t>Low-Frequency Electromagnetics</a:t>
            </a:r>
            <a:endParaRPr lang="en-US" sz="2800" dirty="0">
              <a:ea typeface="Calibri"/>
              <a:cs typeface="Calibri"/>
            </a:endParaRPr>
          </a:p>
          <a:p>
            <a:pPr lvl="2"/>
            <a:r>
              <a:rPr lang="en-US" sz="2800" dirty="0"/>
              <a:t>Ohmic heating</a:t>
            </a:r>
            <a:endParaRPr lang="en-US" sz="2800" dirty="0">
              <a:ea typeface="Calibri"/>
              <a:cs typeface="Calibri"/>
            </a:endParaRPr>
          </a:p>
          <a:p>
            <a:pPr lvl="2"/>
            <a:r>
              <a:rPr lang="en-US" sz="2800" dirty="0"/>
              <a:t>Lorentz Force</a:t>
            </a:r>
            <a:endParaRPr lang="en-US" sz="2800" dirty="0">
              <a:ea typeface="Calibri"/>
              <a:cs typeface="Calibri"/>
            </a:endParaRPr>
          </a:p>
          <a:p>
            <a:pPr lvl="1"/>
            <a:r>
              <a:rPr lang="en-US" sz="2800" dirty="0"/>
              <a:t>Fully Coupled Solver</a:t>
            </a:r>
            <a:endParaRPr lang="en-US" sz="2800" dirty="0">
              <a:ea typeface="Calibri"/>
              <a:cs typeface="Calibri"/>
            </a:endParaRPr>
          </a:p>
          <a:p>
            <a:pPr lvl="2"/>
            <a:endParaRPr lang="en-US"/>
          </a:p>
          <a:p>
            <a:pPr lvl="1"/>
            <a:endParaRPr lang="fr-CA"/>
          </a:p>
        </p:txBody>
      </p:sp>
      <p:pic>
        <p:nvPicPr>
          <p:cNvPr id="1026" name="Picture 2" descr="COMSOL">
            <a:extLst>
              <a:ext uri="{FF2B5EF4-FFF2-40B4-BE49-F238E27FC236}">
                <a16:creationId xmlns:a16="http://schemas.microsoft.com/office/drawing/2014/main" id="{AFE1EE0B-307F-6D7E-C459-7507A845AC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171421" y="1469653"/>
            <a:ext cx="1875272" cy="2885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heck Mark in Box Rubber Stamp | Rubber Stamp Champ">
            <a:extLst>
              <a:ext uri="{FF2B5EF4-FFF2-40B4-BE49-F238E27FC236}">
                <a16:creationId xmlns:a16="http://schemas.microsoft.com/office/drawing/2014/main" id="{9E4480A4-232E-925C-D9AE-CBF04F80226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77401" y="1897556"/>
            <a:ext cx="695686" cy="695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Check Mark in Box Rubber Stamp | Rubber Stamp Champ">
            <a:extLst>
              <a:ext uri="{FF2B5EF4-FFF2-40B4-BE49-F238E27FC236}">
                <a16:creationId xmlns:a16="http://schemas.microsoft.com/office/drawing/2014/main" id="{14099E89-B03A-9751-13A3-6613E38D87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77401" y="2470578"/>
            <a:ext cx="695686" cy="695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Check Mark in Box Rubber Stamp | Rubber Stamp Champ">
            <a:extLst>
              <a:ext uri="{FF2B5EF4-FFF2-40B4-BE49-F238E27FC236}">
                <a16:creationId xmlns:a16="http://schemas.microsoft.com/office/drawing/2014/main" id="{6466E2D1-5E81-4FC2-C508-27559A0B68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77401" y="3429000"/>
            <a:ext cx="695686" cy="695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Check Mark in Box Rubber Stamp | Rubber Stamp Champ">
            <a:extLst>
              <a:ext uri="{FF2B5EF4-FFF2-40B4-BE49-F238E27FC236}">
                <a16:creationId xmlns:a16="http://schemas.microsoft.com/office/drawing/2014/main" id="{3730B114-6573-1175-0810-27E9A6321E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77401" y="4286550"/>
            <a:ext cx="695686" cy="695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 descr="Check Mark in Box Rubber Stamp | Rubber Stamp Champ">
            <a:extLst>
              <a:ext uri="{FF2B5EF4-FFF2-40B4-BE49-F238E27FC236}">
                <a16:creationId xmlns:a16="http://schemas.microsoft.com/office/drawing/2014/main" id="{CEFCD7C8-8C75-D935-031F-8942C3A293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77401" y="5144101"/>
            <a:ext cx="695686" cy="695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90719089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2"/>
    </p:ext>
  </p:extLs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A47118-BC9B-BD46-3B8B-F9CCB3DBEC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ea typeface="Calibri"/>
                <a:cs typeface="Calibri"/>
              </a:rPr>
              <a:t>Modeling Methodology Highlights</a:t>
            </a:r>
            <a:endParaRPr lang="en-US"/>
          </a:p>
        </p:txBody>
      </p:sp>
      <p:sp>
        <p:nvSpPr>
          <p:cNvPr id="5" name="TextBox 34">
            <a:extLst>
              <a:ext uri="{FF2B5EF4-FFF2-40B4-BE49-F238E27FC236}">
                <a16:creationId xmlns:a16="http://schemas.microsoft.com/office/drawing/2014/main" id="{C55E25D5-AFD1-5AB5-101F-42E71FE0EC75}"/>
              </a:ext>
            </a:extLst>
          </p:cNvPr>
          <p:cNvSpPr txBox="1"/>
          <p:nvPr/>
        </p:nvSpPr>
        <p:spPr>
          <a:xfrm>
            <a:off x="839572" y="1502696"/>
            <a:ext cx="6814708" cy="449188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>
              <a:ea typeface="Calibri"/>
              <a:cs typeface="Calibri"/>
            </a:endParaRPr>
          </a:p>
          <a:p>
            <a:r>
              <a:rPr lang="en-US" b="1">
                <a:latin typeface="+mn-lt"/>
              </a:rPr>
              <a:t>Physics:</a:t>
            </a:r>
            <a:endParaRPr lang="en-US" b="1">
              <a:latin typeface="+mn-lt"/>
              <a:ea typeface="Calibri"/>
              <a:cs typeface="Calibri"/>
            </a:endParaRPr>
          </a:p>
          <a:p>
            <a:pPr lvl="1"/>
            <a:r>
              <a:rPr lang="en-US"/>
              <a:t>Moving Mesh</a:t>
            </a:r>
            <a:endParaRPr lang="en-US">
              <a:ea typeface="Calibri"/>
              <a:cs typeface="Calibri"/>
            </a:endParaRPr>
          </a:p>
          <a:p>
            <a:pPr lvl="1"/>
            <a:r>
              <a:rPr lang="en-US"/>
              <a:t>Solid Mechanics </a:t>
            </a:r>
            <a:r>
              <a:rPr lang="en-US" i="1"/>
              <a:t>(linear</a:t>
            </a:r>
            <a:r>
              <a:rPr lang="en-US"/>
              <a:t>)</a:t>
            </a:r>
            <a:endParaRPr lang="en-US">
              <a:ea typeface="Calibri" panose="020F0502020204030204"/>
              <a:cs typeface="Calibri" panose="020F0502020204030204"/>
            </a:endParaRPr>
          </a:p>
          <a:p>
            <a:pPr lvl="2"/>
            <a:r>
              <a:rPr lang="en-US" sz="1300"/>
              <a:t>Plasticity (JC)</a:t>
            </a:r>
            <a:endParaRPr lang="en-US" sz="1300">
              <a:ea typeface="Calibri" panose="020F0502020204030204"/>
              <a:cs typeface="Calibri" panose="020F0502020204030204"/>
            </a:endParaRPr>
          </a:p>
          <a:p>
            <a:pPr lvl="2"/>
            <a:r>
              <a:rPr lang="en-US" sz="1300">
                <a:ea typeface="Calibri" panose="020F0502020204030204"/>
                <a:cs typeface="Calibri" panose="020F0502020204030204"/>
              </a:rPr>
              <a:t>Contact Mechanics (Penalty)</a:t>
            </a:r>
          </a:p>
          <a:p>
            <a:pPr lvl="1"/>
            <a:r>
              <a:rPr lang="en-US"/>
              <a:t>Magnetic &amp; Electric Field (</a:t>
            </a:r>
            <a:r>
              <a:rPr lang="en-US" i="1"/>
              <a:t>quadratic</a:t>
            </a:r>
            <a:r>
              <a:rPr lang="en-US"/>
              <a:t>)</a:t>
            </a:r>
            <a:endParaRPr lang="en-US">
              <a:ea typeface="Calibri" panose="020F0502020204030204"/>
              <a:cs typeface="Calibri" panose="020F0502020204030204"/>
            </a:endParaRPr>
          </a:p>
          <a:p>
            <a:pPr lvl="2"/>
            <a:r>
              <a:rPr lang="en-US" sz="1300"/>
              <a:t>Lorentz Force </a:t>
            </a:r>
            <a:endParaRPr lang="en-US" sz="1300">
              <a:ea typeface="Calibri" panose="020F0502020204030204"/>
              <a:cs typeface="Calibri" panose="020F0502020204030204"/>
            </a:endParaRPr>
          </a:p>
          <a:p>
            <a:pPr lvl="1"/>
            <a:r>
              <a:rPr lang="en-US"/>
              <a:t>Coil excitation from electrical circuits</a:t>
            </a:r>
            <a:endParaRPr lang="en-US">
              <a:ea typeface="Calibri" panose="020F0502020204030204"/>
              <a:cs typeface="Calibri" panose="020F0502020204030204"/>
            </a:endParaRPr>
          </a:p>
          <a:p>
            <a:pPr lvl="1"/>
            <a:r>
              <a:rPr lang="en-US">
                <a:ea typeface="Calibri" panose="020F0502020204030204"/>
                <a:cs typeface="Calibri" panose="020F0502020204030204"/>
              </a:rPr>
              <a:t>Heat Transfer (</a:t>
            </a:r>
            <a:r>
              <a:rPr lang="en-US" i="1">
                <a:ea typeface="Calibri" panose="020F0502020204030204"/>
                <a:cs typeface="Calibri" panose="020F0502020204030204"/>
              </a:rPr>
              <a:t>quadratic</a:t>
            </a:r>
            <a:r>
              <a:rPr lang="en-US">
                <a:ea typeface="Calibri" panose="020F0502020204030204"/>
                <a:cs typeface="Calibri" panose="020F0502020204030204"/>
              </a:rPr>
              <a:t>)</a:t>
            </a:r>
          </a:p>
          <a:p>
            <a:pPr lvl="2"/>
            <a:r>
              <a:rPr lang="en-US" sz="1300">
                <a:ea typeface="Calibri" panose="020F0502020204030204"/>
                <a:cs typeface="Calibri" panose="020F0502020204030204"/>
              </a:rPr>
              <a:t>Ohmic heating</a:t>
            </a:r>
            <a:r>
              <a:rPr lang="en-US"/>
              <a:t> </a:t>
            </a:r>
            <a:endParaRPr lang="en-US">
              <a:ea typeface="Calibri"/>
              <a:cs typeface="Calibri"/>
            </a:endParaRPr>
          </a:p>
          <a:p>
            <a:r>
              <a:rPr lang="en-US" b="1">
                <a:latin typeface="+mn-lt"/>
              </a:rPr>
              <a:t>Solver:</a:t>
            </a:r>
            <a:endParaRPr lang="en-US" b="1">
              <a:latin typeface="+mn-lt"/>
              <a:ea typeface="Calibri" panose="020F0502020204030204"/>
              <a:cs typeface="Calibri" panose="020F0502020204030204"/>
            </a:endParaRPr>
          </a:p>
          <a:p>
            <a:pPr lvl="1"/>
            <a:r>
              <a:rPr lang="en-US"/>
              <a:t>Time dependent</a:t>
            </a:r>
            <a:endParaRPr lang="en-US">
              <a:ea typeface="Calibri" panose="020F0502020204030204"/>
              <a:cs typeface="Calibri" panose="020F0502020204030204"/>
            </a:endParaRPr>
          </a:p>
          <a:p>
            <a:pPr lvl="2"/>
            <a:r>
              <a:rPr lang="en-US" sz="1300"/>
              <a:t>BDF 2nd order scheme</a:t>
            </a:r>
            <a:endParaRPr lang="en-US" sz="1300">
              <a:ea typeface="Calibri"/>
              <a:cs typeface="Calibri"/>
            </a:endParaRPr>
          </a:p>
          <a:p>
            <a:pPr lvl="1"/>
            <a:r>
              <a:rPr lang="en-US"/>
              <a:t>Fully Coupled</a:t>
            </a:r>
            <a:endParaRPr lang="en-US">
              <a:ea typeface="Calibri" panose="020F0502020204030204"/>
              <a:cs typeface="Calibri" panose="020F0502020204030204"/>
            </a:endParaRPr>
          </a:p>
          <a:p>
            <a:pPr lvl="1"/>
            <a:r>
              <a:rPr lang="en-US"/>
              <a:t>Automatic Remeshing</a:t>
            </a:r>
            <a:endParaRPr lang="fr-CA">
              <a:ea typeface="Calibri" panose="020F0502020204030204"/>
              <a:cs typeface="Calibri" panose="020F0502020204030204"/>
            </a:endParaRPr>
          </a:p>
        </p:txBody>
      </p:sp>
      <p:pic>
        <p:nvPicPr>
          <p:cNvPr id="6" name="Picture 5" descr="A screenshot of a computer&#10;&#10;Description automatically generated">
            <a:extLst>
              <a:ext uri="{FF2B5EF4-FFF2-40B4-BE49-F238E27FC236}">
                <a16:creationId xmlns:a16="http://schemas.microsoft.com/office/drawing/2014/main" id="{9A5066AE-352C-0C61-4625-B21C60E2B8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24957" y="2016736"/>
            <a:ext cx="2695086" cy="345952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91C4E55-429B-F9A2-21D6-8E5CB0A6AD47}"/>
              </a:ext>
            </a:extLst>
          </p:cNvPr>
          <p:cNvSpPr txBox="1"/>
          <p:nvPr/>
        </p:nvSpPr>
        <p:spPr>
          <a:xfrm>
            <a:off x="7625700" y="5485807"/>
            <a:ext cx="1881608" cy="27137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US" sz="1100" dirty="0"/>
              <a:t>COMSOL Modeling Tree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23614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1A8AB088-C498-DF49-B75A-3503F68615B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598419" y="2895443"/>
            <a:ext cx="1510762" cy="238858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EE8A0E6-2B18-7315-B0EC-5940E9D493A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44994" y="5149663"/>
            <a:ext cx="1343212" cy="134321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9" name="Diagram 8">
                <a:extLst>
                  <a:ext uri="{FF2B5EF4-FFF2-40B4-BE49-F238E27FC236}">
                    <a16:creationId xmlns:a16="http://schemas.microsoft.com/office/drawing/2014/main" id="{20D879CE-9CAC-B85B-9FA3-2EFB3A86CF98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2984612473"/>
                  </p:ext>
                </p:extLst>
              </p:nvPr>
            </p:nvGraphicFramePr>
            <p:xfrm>
              <a:off x="1066631" y="1221218"/>
              <a:ext cx="9801833" cy="5418667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4" r:lo="rId5" r:qs="rId6" r:cs="rId7"/>
              </a:graphicData>
            </a:graphic>
          </p:graphicFrame>
        </mc:Choice>
        <mc:Fallback xmlns="">
          <p:graphicFrame>
            <p:nvGraphicFramePr>
              <p:cNvPr id="9" name="Diagram 8">
                <a:extLst>
                  <a:ext uri="{FF2B5EF4-FFF2-40B4-BE49-F238E27FC236}">
                    <a16:creationId xmlns:a16="http://schemas.microsoft.com/office/drawing/2014/main" id="{20D879CE-9CAC-B85B-9FA3-2EFB3A86CF98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2984612473"/>
                  </p:ext>
                </p:extLst>
              </p:nvPr>
            </p:nvGraphicFramePr>
            <p:xfrm>
              <a:off x="1066631" y="1221218"/>
              <a:ext cx="9801833" cy="5418667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10" r:lo="rId11" r:qs="rId12" r:cs="rId13"/>
              </a:graphicData>
            </a:graphic>
          </p:graphicFrame>
        </mc:Fallback>
      </mc:AlternateContent>
      <p:sp>
        <p:nvSpPr>
          <p:cNvPr id="2" name="Title 1">
            <a:extLst>
              <a:ext uri="{FF2B5EF4-FFF2-40B4-BE49-F238E27FC236}">
                <a16:creationId xmlns:a16="http://schemas.microsoft.com/office/drawing/2014/main" id="{ADDDF0CD-7C7E-BFA7-E6F8-CEFA70ECAE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Modeling Validation Strategy</a:t>
            </a:r>
            <a:endParaRPr lang="fr-CA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EE3C19C-7637-DD2A-89DD-C8582AB1DF8B}"/>
              </a:ext>
            </a:extLst>
          </p:cNvPr>
          <p:cNvPicPr>
            <a:picLocks noChangeAspect="1"/>
          </p:cNvPicPr>
          <p:nvPr/>
        </p:nvPicPr>
        <p:blipFill rotWithShape="1"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-469002" y="3693903"/>
            <a:ext cx="1896241" cy="473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11558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BC211A-69D7-C5DA-EE40-B9BAB56203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Material Characterization</a:t>
            </a:r>
            <a:br>
              <a:rPr lang="en-US"/>
            </a:br>
            <a:r>
              <a:rPr lang="en-US" sz="1600">
                <a:solidFill>
                  <a:srgbClr val="33B885"/>
                </a:solidFill>
              </a:rPr>
              <a:t>Experimental Setup</a:t>
            </a:r>
            <a:endParaRPr lang="fr-CA">
              <a:solidFill>
                <a:srgbClr val="33B885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Content Placeholder 4">
                <a:extLst>
                  <a:ext uri="{FF2B5EF4-FFF2-40B4-BE49-F238E27FC236}">
                    <a16:creationId xmlns:a16="http://schemas.microsoft.com/office/drawing/2014/main" id="{6E7B0EE3-EC78-0BBE-131D-0A806AEE7F57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>
              <a:xfrm>
                <a:off x="507998" y="1690687"/>
                <a:ext cx="4385696" cy="4802187"/>
              </a:xfrm>
            </p:spPr>
            <p:txBody>
              <a:bodyPr>
                <a:noAutofit/>
              </a:bodyPr>
              <a:lstStyle/>
              <a:p>
                <a:pPr>
                  <a:lnSpc>
                    <a:spcPct val="100000"/>
                  </a:lnSpc>
                  <a:spcBef>
                    <a:spcPts val="0"/>
                  </a:spcBef>
                </a:pPr>
                <a:r>
                  <a:rPr lang="en-US" sz="1900" dirty="0"/>
                  <a:t>Lithium Melting Temperature: 181</a:t>
                </a:r>
                <a14:m>
                  <m:oMath xmlns:m="http://schemas.openxmlformats.org/officeDocument/2006/math">
                    <m:r>
                      <a:rPr lang="en-US" sz="19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°</m:t>
                    </m:r>
                    <m:r>
                      <a:rPr lang="en-US" sz="19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𝐶</m:t>
                    </m:r>
                  </m:oMath>
                </a14:m>
                <a:endParaRPr lang="en-US" sz="1900" dirty="0"/>
              </a:p>
              <a:p>
                <a:pPr>
                  <a:lnSpc>
                    <a:spcPct val="100000"/>
                  </a:lnSpc>
                  <a:spcBef>
                    <a:spcPts val="0"/>
                  </a:spcBef>
                </a:pPr>
                <a:r>
                  <a:rPr lang="en-US" sz="1900" dirty="0"/>
                  <a:t>Tensile Test</a:t>
                </a:r>
              </a:p>
              <a:p>
                <a:pPr lvl="1">
                  <a:lnSpc>
                    <a:spcPct val="100000"/>
                  </a:lnSpc>
                  <a:spcBef>
                    <a:spcPts val="0"/>
                  </a:spcBef>
                </a:pPr>
                <a:r>
                  <a:rPr lang="fr-CA" sz="1900" dirty="0" err="1">
                    <a:solidFill>
                      <a:prstClr val="black"/>
                    </a:solidFill>
                  </a:rPr>
                  <a:t>ASTM</a:t>
                </a:r>
                <a:r>
                  <a:rPr lang="fr-CA" sz="1900" dirty="0">
                    <a:solidFill>
                      <a:prstClr val="black"/>
                    </a:solidFill>
                  </a:rPr>
                  <a:t> D638 Type V dogbones, </a:t>
                </a:r>
                <a:r>
                  <a:rPr lang="fr-CA" sz="1900" dirty="0" err="1">
                    <a:solidFill>
                      <a:prstClr val="black"/>
                    </a:solidFill>
                  </a:rPr>
                  <a:t>oiled</a:t>
                </a:r>
                <a:endParaRPr lang="en-US" sz="1900" dirty="0">
                  <a:solidFill>
                    <a:prstClr val="black"/>
                  </a:solidFill>
                </a:endParaRPr>
              </a:p>
              <a:p>
                <a:pPr lvl="1">
                  <a:lnSpc>
                    <a:spcPct val="100000"/>
                  </a:lnSpc>
                  <a:spcBef>
                    <a:spcPts val="0"/>
                  </a:spcBef>
                  <a:defRPr/>
                </a:pPr>
                <a:r>
                  <a:rPr kumimoji="0" lang="en-US" sz="19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Digital Image Correlation with speckle pattern applied with paint</a:t>
                </a:r>
                <a:endParaRPr lang="en-US" sz="1900" dirty="0"/>
              </a:p>
              <a:p>
                <a:pPr lvl="1">
                  <a:lnSpc>
                    <a:spcPct val="100000"/>
                  </a:lnSpc>
                  <a:spcBef>
                    <a:spcPts val="0"/>
                  </a:spcBef>
                </a:pPr>
                <a:r>
                  <a:rPr lang="en-US" sz="1900" dirty="0"/>
                  <a:t>23 to 120 </a:t>
                </a:r>
                <a14:m>
                  <m:oMath xmlns:m="http://schemas.openxmlformats.org/officeDocument/2006/math">
                    <m:r>
                      <a:rPr lang="en-US" sz="19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°</m:t>
                    </m:r>
                    <m:r>
                      <a:rPr lang="en-US" sz="19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𝐶</m:t>
                    </m:r>
                  </m:oMath>
                </a14:m>
                <a:endParaRPr lang="en-US" sz="1900" dirty="0"/>
              </a:p>
              <a:p>
                <a:pPr lvl="1">
                  <a:lnSpc>
                    <a:spcPct val="100000"/>
                  </a:lnSpc>
                  <a:spcBef>
                    <a:spcPts val="0"/>
                  </a:spcBef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9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900" b="0" i="1" smtClean="0">
                            <a:latin typeface="Cambria Math" panose="02040503050406030204" pitchFamily="18" charset="0"/>
                          </a:rPr>
                          <m:t>𝜖</m:t>
                        </m:r>
                      </m:e>
                      <m:sub>
                        <m:r>
                          <a:rPr lang="en-US" sz="1900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en-US" sz="1900" b="0" i="1" dirty="0"/>
                  <a:t> </a:t>
                </a:r>
                <a:r>
                  <a:rPr lang="en-US" sz="1900" dirty="0"/>
                  <a:t>up to 0.9</a:t>
                </a:r>
                <a:endParaRPr lang="en-US" sz="1900" b="0" i="1" dirty="0"/>
              </a:p>
              <a:p>
                <a:pPr lvl="1">
                  <a:lnSpc>
                    <a:spcPct val="100000"/>
                  </a:lnSpc>
                  <a:spcBef>
                    <a:spcPts val="0"/>
                  </a:spcBef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9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̇"/>
                            <m:ctrlPr>
                              <a:rPr lang="en-US" sz="1900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1900" b="0" i="1" smtClean="0">
                                <a:latin typeface="Cambria Math" panose="02040503050406030204" pitchFamily="18" charset="0"/>
                              </a:rPr>
                              <m:t>𝜖</m:t>
                            </m:r>
                          </m:e>
                        </m:acc>
                      </m:e>
                      <m:sub>
                        <m:r>
                          <a:rPr lang="en-US" sz="1900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  <m:r>
                      <a:rPr lang="en-US" sz="1900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1900" dirty="0"/>
                  <a:t>Up to 100 (1/s)</a:t>
                </a:r>
              </a:p>
              <a:p>
                <a:pPr>
                  <a:lnSpc>
                    <a:spcPct val="100000"/>
                  </a:lnSpc>
                  <a:spcBef>
                    <a:spcPts val="0"/>
                  </a:spcBef>
                </a:pPr>
                <a:r>
                  <a:rPr lang="en-US" sz="1900" dirty="0"/>
                  <a:t>Compressive Test</a:t>
                </a:r>
              </a:p>
              <a:p>
                <a:pPr lvl="1">
                  <a:lnSpc>
                    <a:spcPct val="100000"/>
                  </a:lnSpc>
                  <a:spcBef>
                    <a:spcPts val="0"/>
                  </a:spcBef>
                </a:pPr>
                <a:r>
                  <a:rPr lang="en-US" sz="1900" dirty="0"/>
                  <a:t>Platen motion with fiducial markers to measure strain</a:t>
                </a:r>
              </a:p>
              <a:p>
                <a:pPr lvl="1">
                  <a:lnSpc>
                    <a:spcPct val="100000"/>
                  </a:lnSpc>
                  <a:spcBef>
                    <a:spcPts val="0"/>
                  </a:spcBef>
                </a:pPr>
                <a:r>
                  <a:rPr lang="en-US" sz="1900" dirty="0"/>
                  <a:t>23 to 90 </a:t>
                </a:r>
                <a14:m>
                  <m:oMath xmlns:m="http://schemas.openxmlformats.org/officeDocument/2006/math">
                    <m:r>
                      <a:rPr lang="en-US" sz="19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°</m:t>
                    </m:r>
                    <m:r>
                      <a:rPr lang="en-US" sz="19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𝐶</m:t>
                    </m:r>
                  </m:oMath>
                </a14:m>
                <a:endParaRPr lang="en-US" sz="1900" dirty="0"/>
              </a:p>
              <a:p>
                <a:pPr lvl="1">
                  <a:lnSpc>
                    <a:spcPct val="100000"/>
                  </a:lnSpc>
                  <a:spcBef>
                    <a:spcPts val="0"/>
                  </a:spcBef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9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900" b="0" i="1" smtClean="0">
                            <a:latin typeface="Cambria Math" panose="02040503050406030204" pitchFamily="18" charset="0"/>
                          </a:rPr>
                          <m:t>𝜖</m:t>
                        </m:r>
                      </m:e>
                      <m:sub>
                        <m:r>
                          <a:rPr lang="en-US" sz="1900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en-US" sz="1900" b="0" i="1" dirty="0"/>
                  <a:t> </a:t>
                </a:r>
                <a:r>
                  <a:rPr lang="en-US" sz="1900" dirty="0"/>
                  <a:t>up to 0.9</a:t>
                </a:r>
                <a:endParaRPr lang="en-US" sz="1900" b="0" i="1" dirty="0"/>
              </a:p>
              <a:p>
                <a:pPr lvl="1">
                  <a:lnSpc>
                    <a:spcPct val="100000"/>
                  </a:lnSpc>
                  <a:spcBef>
                    <a:spcPts val="0"/>
                  </a:spcBef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9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̇"/>
                            <m:ctrlPr>
                              <a:rPr lang="en-US" sz="1900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1900" b="0" i="1" smtClean="0">
                                <a:latin typeface="Cambria Math" panose="02040503050406030204" pitchFamily="18" charset="0"/>
                              </a:rPr>
                              <m:t>𝜖</m:t>
                            </m:r>
                          </m:e>
                        </m:acc>
                      </m:e>
                      <m:sub>
                        <m:r>
                          <a:rPr lang="en-US" sz="1900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  <m:r>
                      <a:rPr lang="en-US" sz="1900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1900" dirty="0"/>
                  <a:t>Up to -300 (1/s)</a:t>
                </a:r>
              </a:p>
              <a:p>
                <a:pPr lvl="2">
                  <a:lnSpc>
                    <a:spcPct val="120000"/>
                  </a:lnSpc>
                </a:pPr>
                <a:endParaRPr lang="en-US" sz="1900" dirty="0"/>
              </a:p>
            </p:txBody>
          </p:sp>
        </mc:Choice>
        <mc:Fallback xmlns="">
          <p:sp>
            <p:nvSpPr>
              <p:cNvPr id="11" name="Content Placeholder 4">
                <a:extLst>
                  <a:ext uri="{FF2B5EF4-FFF2-40B4-BE49-F238E27FC236}">
                    <a16:creationId xmlns:a16="http://schemas.microsoft.com/office/drawing/2014/main" id="{6E7B0EE3-EC78-0BBE-131D-0A806AEE7F5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507998" y="1690687"/>
                <a:ext cx="4385696" cy="4802187"/>
              </a:xfrm>
              <a:blipFill>
                <a:blip r:embed="rId13"/>
                <a:stretch>
                  <a:fillRect l="-972" t="-635" r="-180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TextBox 16">
            <a:extLst>
              <a:ext uri="{FF2B5EF4-FFF2-40B4-BE49-F238E27FC236}">
                <a16:creationId xmlns:a16="http://schemas.microsoft.com/office/drawing/2014/main" id="{F6C9A7DC-0D8A-04B0-314C-A853B98761D9}"/>
              </a:ext>
            </a:extLst>
          </p:cNvPr>
          <p:cNvSpPr txBox="1"/>
          <p:nvPr/>
        </p:nvSpPr>
        <p:spPr>
          <a:xfrm>
            <a:off x="5722490" y="5140365"/>
            <a:ext cx="206719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/>
              <a:t>Sample and Load Cell Section</a:t>
            </a:r>
            <a:endParaRPr lang="fr-CA" sz="1100"/>
          </a:p>
        </p:txBody>
      </p:sp>
      <p:pic>
        <p:nvPicPr>
          <p:cNvPr id="3" name="T023_Displacement_Fast">
            <a:hlinkClick r:id="" action="ppaction://media"/>
            <a:extLst>
              <a:ext uri="{FF2B5EF4-FFF2-40B4-BE49-F238E27FC236}">
                <a16:creationId xmlns:a16="http://schemas.microsoft.com/office/drawing/2014/main" id="{E7AEE7E2-9882-FBA3-85F7-858A0238E6DD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14">
            <a:lum bright="20000" contrast="20000"/>
          </a:blip>
          <a:srcRect l="12827" t="14001" r="7566" b="13093"/>
          <a:stretch/>
        </p:blipFill>
        <p:spPr>
          <a:xfrm rot="16200000">
            <a:off x="8232286" y="3696553"/>
            <a:ext cx="4247806" cy="629494"/>
          </a:xfrm>
          <a:prstGeom prst="rect">
            <a:avLst/>
          </a:prstGeom>
        </p:spPr>
      </p:pic>
      <p:pic>
        <p:nvPicPr>
          <p:cNvPr id="4" name="Picture 4">
            <a:extLst>
              <a:ext uri="{FF2B5EF4-FFF2-40B4-BE49-F238E27FC236}">
                <a16:creationId xmlns:a16="http://schemas.microsoft.com/office/drawing/2014/main" id="{D1EB51EB-97B8-0387-140C-4551EA77C69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400000">
            <a:off x="5803472" y="1594511"/>
            <a:ext cx="2939432" cy="45234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7F01D62C-BADA-6130-A16E-BB1AA430E6EE}"/>
              </a:ext>
            </a:extLst>
          </p:cNvPr>
          <p:cNvCxnSpPr>
            <a:cxnSpLocks/>
            <a:stCxn id="8" idx="2"/>
          </p:cNvCxnSpPr>
          <p:nvPr/>
        </p:nvCxnSpPr>
        <p:spPr>
          <a:xfrm flipH="1">
            <a:off x="7390639" y="2046987"/>
            <a:ext cx="549993" cy="1339336"/>
          </a:xfrm>
          <a:prstGeom prst="straightConnector1">
            <a:avLst/>
          </a:prstGeom>
          <a:ln w="47625"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3AD24FEE-F263-D0C0-08B4-84307AE75937}"/>
              </a:ext>
            </a:extLst>
          </p:cNvPr>
          <p:cNvSpPr txBox="1"/>
          <p:nvPr/>
        </p:nvSpPr>
        <p:spPr>
          <a:xfrm>
            <a:off x="7375482" y="1642453"/>
            <a:ext cx="1130300" cy="4045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3000"/>
              </a:lnSpc>
            </a:pPr>
            <a:r>
              <a:rPr lang="en-US" sz="1900" dirty="0">
                <a:latin typeface="Calibri" panose="020F0502020204030204" pitchFamily="34" charset="0"/>
                <a:cs typeface="Calibri" panose="020F0502020204030204" pitchFamily="34" charset="0"/>
              </a:rPr>
              <a:t>Sample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80BD077-29DC-5386-082F-4BF3A5C473D3}"/>
              </a:ext>
            </a:extLst>
          </p:cNvPr>
          <p:cNvSpPr txBox="1"/>
          <p:nvPr/>
        </p:nvSpPr>
        <p:spPr>
          <a:xfrm>
            <a:off x="5156375" y="1605336"/>
            <a:ext cx="1784350" cy="4045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3000"/>
              </a:lnSpc>
            </a:pPr>
            <a:r>
              <a:rPr lang="en-US" sz="1900" dirty="0">
                <a:latin typeface="Calibri" panose="020F0502020204030204" pitchFamily="34" charset="0"/>
                <a:cs typeface="Calibri" panose="020F0502020204030204" pitchFamily="34" charset="0"/>
              </a:rPr>
              <a:t>Ceramic Heater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8917368C-7FCB-8AFD-78EE-1ECAD3A90CC7}"/>
              </a:ext>
            </a:extLst>
          </p:cNvPr>
          <p:cNvCxnSpPr>
            <a:cxnSpLocks/>
          </p:cNvCxnSpPr>
          <p:nvPr/>
        </p:nvCxnSpPr>
        <p:spPr>
          <a:xfrm flipH="1">
            <a:off x="5892975" y="2008269"/>
            <a:ext cx="168274" cy="1214619"/>
          </a:xfrm>
          <a:prstGeom prst="straightConnector1">
            <a:avLst/>
          </a:prstGeom>
          <a:ln w="47625">
            <a:solidFill>
              <a:srgbClr val="1CB533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B9D7E9F8-DDAA-CAB9-35C9-90490B66F913}"/>
              </a:ext>
            </a:extLst>
          </p:cNvPr>
          <p:cNvCxnSpPr>
            <a:cxnSpLocks/>
            <a:stCxn id="9" idx="2"/>
          </p:cNvCxnSpPr>
          <p:nvPr/>
        </p:nvCxnSpPr>
        <p:spPr>
          <a:xfrm>
            <a:off x="6048550" y="2009870"/>
            <a:ext cx="2603500" cy="1213018"/>
          </a:xfrm>
          <a:prstGeom prst="straightConnector1">
            <a:avLst/>
          </a:prstGeom>
          <a:ln w="47625">
            <a:solidFill>
              <a:srgbClr val="1CB533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E9A5C4EC-F409-7369-0C46-3B87D7E209F0}"/>
              </a:ext>
            </a:extLst>
          </p:cNvPr>
          <p:cNvSpPr txBox="1"/>
          <p:nvPr/>
        </p:nvSpPr>
        <p:spPr>
          <a:xfrm>
            <a:off x="5156375" y="5757929"/>
            <a:ext cx="1784350" cy="734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3000"/>
              </a:lnSpc>
            </a:pPr>
            <a:r>
              <a:rPr lang="en-US" sz="1900" dirty="0">
                <a:latin typeface="Calibri" panose="020F0502020204030204" pitchFamily="34" charset="0"/>
                <a:cs typeface="Calibri" panose="020F0502020204030204" pitchFamily="34" charset="0"/>
              </a:rPr>
              <a:t>Thermocouple (backside)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C4743349-EE81-D6DA-9562-5EAD31A79D89}"/>
              </a:ext>
            </a:extLst>
          </p:cNvPr>
          <p:cNvCxnSpPr>
            <a:cxnSpLocks/>
            <a:stCxn id="14" idx="0"/>
          </p:cNvCxnSpPr>
          <p:nvPr/>
        </p:nvCxnSpPr>
        <p:spPr>
          <a:xfrm flipV="1">
            <a:off x="6048550" y="4706304"/>
            <a:ext cx="1064461" cy="1051625"/>
          </a:xfrm>
          <a:prstGeom prst="straightConnector1">
            <a:avLst/>
          </a:prstGeom>
          <a:ln w="47625">
            <a:solidFill>
              <a:schemeClr val="accent2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50DB2319-F88D-1925-9DEA-41DCA9C926ED}"/>
              </a:ext>
            </a:extLst>
          </p:cNvPr>
          <p:cNvSpPr txBox="1"/>
          <p:nvPr/>
        </p:nvSpPr>
        <p:spPr>
          <a:xfrm>
            <a:off x="7612894" y="5835282"/>
            <a:ext cx="1784350" cy="4045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3000"/>
              </a:lnSpc>
            </a:pPr>
            <a:r>
              <a:rPr lang="en-US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LoadCell</a:t>
            </a:r>
            <a:endParaRPr lang="en-US" sz="19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CE375240-1D4E-BFC1-B2E3-CEB171DB4B00}"/>
              </a:ext>
            </a:extLst>
          </p:cNvPr>
          <p:cNvCxnSpPr>
            <a:cxnSpLocks/>
            <a:stCxn id="20" idx="0"/>
          </p:cNvCxnSpPr>
          <p:nvPr/>
        </p:nvCxnSpPr>
        <p:spPr>
          <a:xfrm flipH="1" flipV="1">
            <a:off x="7439071" y="5140365"/>
            <a:ext cx="1065998" cy="694917"/>
          </a:xfrm>
          <a:prstGeom prst="straightConnector1">
            <a:avLst/>
          </a:prstGeom>
          <a:ln w="47625">
            <a:solidFill>
              <a:srgbClr val="7030A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0" name="Picture 29">
            <a:extLst>
              <a:ext uri="{FF2B5EF4-FFF2-40B4-BE49-F238E27FC236}">
                <a16:creationId xmlns:a16="http://schemas.microsoft.com/office/drawing/2014/main" id="{8F39BB09-2D90-111B-C13A-55F845B01C0A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10933617" y="1835780"/>
            <a:ext cx="1047750" cy="4229100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AEFCF0B8-7414-4D28-11CD-46C86E8E7242}"/>
              </a:ext>
            </a:extLst>
          </p:cNvPr>
          <p:cNvSpPr txBox="1"/>
          <p:nvPr/>
        </p:nvSpPr>
        <p:spPr>
          <a:xfrm>
            <a:off x="9464014" y="6153255"/>
            <a:ext cx="1784350" cy="734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3000"/>
              </a:lnSpc>
            </a:pPr>
            <a:r>
              <a:rPr lang="en-US" sz="1900" dirty="0">
                <a:latin typeface="Calibri" panose="020F0502020204030204" pitchFamily="34" charset="0"/>
                <a:cs typeface="Calibri" panose="020F0502020204030204" pitchFamily="34" charset="0"/>
              </a:rPr>
              <a:t>Test Video</a:t>
            </a:r>
          </a:p>
          <a:p>
            <a:pPr algn="ctr">
              <a:lnSpc>
                <a:spcPct val="113000"/>
              </a:lnSpc>
            </a:pPr>
            <a:r>
              <a:rPr lang="en-US" sz="1900" dirty="0">
                <a:latin typeface="Calibri" panose="020F0502020204030204" pitchFamily="34" charset="0"/>
                <a:cs typeface="Calibri" panose="020F0502020204030204" pitchFamily="34" charset="0"/>
              </a:rPr>
              <a:t>50 </a:t>
            </a:r>
            <a:r>
              <a:rPr lang="en-US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ms</a:t>
            </a:r>
            <a:endParaRPr lang="en-US" sz="19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3" name="Picture 32" descr="A blue and white logo&#10;&#10;Description automatically generated">
            <a:extLst>
              <a:ext uri="{FF2B5EF4-FFF2-40B4-BE49-F238E27FC236}">
                <a16:creationId xmlns:a16="http://schemas.microsoft.com/office/drawing/2014/main" id="{D07ABEEA-DA6B-B53D-6C28-A83DC670BA3D}"/>
              </a:ext>
            </a:extLst>
          </p:cNvPr>
          <p:cNvPicPr>
            <a:picLocks noChangeAspect="1"/>
          </p:cNvPicPr>
          <p:nvPr/>
        </p:nvPicPr>
        <p:blipFill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5016" y="154114"/>
            <a:ext cx="363885" cy="333648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43C5FB0F-6962-40AA-3688-444B9767FB41}"/>
              </a:ext>
            </a:extLst>
          </p:cNvPr>
          <p:cNvPicPr>
            <a:picLocks noChangeAspect="1"/>
          </p:cNvPicPr>
          <p:nvPr/>
        </p:nvPicPr>
        <p:blipFill rotWithShape="1">
          <a:blip r:embed="rId1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11298513" y="508781"/>
            <a:ext cx="1027418" cy="256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65665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999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BC211A-69D7-C5DA-EE40-B9BAB56203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Material Characterization</a:t>
            </a:r>
            <a:br>
              <a:rPr lang="en-US"/>
            </a:br>
            <a:r>
              <a:rPr lang="en-US" sz="1600">
                <a:solidFill>
                  <a:srgbClr val="33B885"/>
                </a:solidFill>
              </a:rPr>
              <a:t>Numerical Setup</a:t>
            </a:r>
            <a:endParaRPr lang="fr-CA">
              <a:solidFill>
                <a:srgbClr val="33B885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4">
                <a:extLst>
                  <a:ext uri="{FF2B5EF4-FFF2-40B4-BE49-F238E27FC236}">
                    <a16:creationId xmlns:a16="http://schemas.microsoft.com/office/drawing/2014/main" id="{B4D4FB5E-03BA-3120-C4E9-977A25D354C5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>
              <a:xfrm>
                <a:off x="507997" y="1690687"/>
                <a:ext cx="5794607" cy="4802187"/>
              </a:xfrm>
            </p:spPr>
            <p:txBody>
              <a:bodyPr>
                <a:noAutofit/>
              </a:bodyPr>
              <a:lstStyle/>
              <a:p>
                <a:pPr>
                  <a:lnSpc>
                    <a:spcPct val="100000"/>
                  </a:lnSpc>
                  <a:spcBef>
                    <a:spcPts val="0"/>
                  </a:spcBef>
                </a:pPr>
                <a:r>
                  <a:rPr lang="en-US" sz="2000" dirty="0"/>
                  <a:t>Johnson-Cook Model, calibrated with COMSOL and MCalibration</a:t>
                </a:r>
              </a:p>
              <a:p>
                <a:pPr lvl="1">
                  <a:lnSpc>
                    <a:spcPct val="100000"/>
                  </a:lnSpc>
                  <a:spcBef>
                    <a:spcPts val="0"/>
                  </a:spcBef>
                </a:pPr>
                <a14:m>
                  <m:oMath xmlns:m="http://schemas.openxmlformats.org/officeDocument/2006/math">
                    <m:r>
                      <a:rPr lang="fr-CA" sz="2000" i="1" smtClean="0">
                        <a:latin typeface="Cambria Math" panose="02040503050406030204" pitchFamily="18" charset="0"/>
                      </a:rPr>
                      <m:t>𝜎</m:t>
                    </m:r>
                    <m:r>
                      <a:rPr lang="fr-CA" sz="2000" i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fr-CA" sz="2000" i="1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CA" sz="2000" b="0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CA" sz="2000" b="0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en-CA" sz="2000" b="0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  <m:t>𝑦</m:t>
                            </m:r>
                          </m:sub>
                        </m:sSub>
                        <m:r>
                          <a:rPr lang="fr-CA" sz="2000" i="0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fr-CA" sz="200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  <m:sSubSup>
                          <m:sSubSupPr>
                            <m:ctrlPr>
                              <a:rPr lang="fr-CA" sz="2000" i="1">
                                <a:solidFill>
                                  <a:srgbClr val="836967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fr-CA" sz="2000" i="1">
                                <a:latin typeface="Cambria Math" panose="02040503050406030204" pitchFamily="18" charset="0"/>
                              </a:rPr>
                              <m:t>𝜀</m:t>
                            </m:r>
                          </m:e>
                          <m:sub>
                            <m:r>
                              <a:rPr lang="fr-CA" sz="2000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</m:sub>
                          <m:sup>
                            <m:r>
                              <a:rPr lang="fr-CA" sz="200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p>
                        </m:sSubSup>
                      </m:e>
                    </m:d>
                    <m:d>
                      <m:dPr>
                        <m:ctrlPr>
                          <a:rPr lang="fr-CA" sz="2000" i="1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CA" sz="2000" i="0">
                            <a:latin typeface="Cambria Math" panose="02040503050406030204" pitchFamily="18" charset="0"/>
                          </a:rPr>
                          <m:t>1+</m:t>
                        </m:r>
                        <m:r>
                          <a:rPr lang="fr-CA" sz="200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𝐶</m:t>
                        </m:r>
                        <m:func>
                          <m:funcPr>
                            <m:ctrlPr>
                              <a:rPr lang="fr-CA" sz="2000" i="1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fr-CA" sz="2000" i="0">
                                <a:latin typeface="Cambria Math" panose="02040503050406030204" pitchFamily="18" charset="0"/>
                              </a:rPr>
                              <m:t>ln</m:t>
                            </m:r>
                          </m:fName>
                          <m:e>
                            <m:f>
                              <m:fPr>
                                <m:ctrlPr>
                                  <a:rPr lang="fr-CA" sz="2000" i="1">
                                    <a:solidFill>
                                      <a:srgbClr val="836967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acc>
                                  <m:accPr>
                                    <m:chr m:val="̇"/>
                                    <m:ctrlPr>
                                      <a:rPr lang="fr-CA" sz="2000" i="1">
                                        <a:solidFill>
                                          <a:srgbClr val="836967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fr-CA" sz="2000" i="1">
                                        <a:latin typeface="Cambria Math" panose="02040503050406030204" pitchFamily="18" charset="0"/>
                                      </a:rPr>
                                      <m:t>𝜀</m:t>
                                    </m:r>
                                  </m:e>
                                </m:acc>
                              </m:num>
                              <m:den>
                                <m:sSub>
                                  <m:sSubPr>
                                    <m:ctrlPr>
                                      <a:rPr lang="fr-CA" sz="2000" i="1">
                                        <a:solidFill>
                                          <a:srgbClr val="836967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acc>
                                      <m:accPr>
                                        <m:chr m:val="̇"/>
                                        <m:ctrlPr>
                                          <a:rPr lang="fr-CA" sz="2000" i="1">
                                            <a:solidFill>
                                              <a:srgbClr val="836967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fr-CA" sz="2000" i="1">
                                            <a:latin typeface="Cambria Math" panose="02040503050406030204" pitchFamily="18" charset="0"/>
                                          </a:rPr>
                                          <m:t>𝜀</m:t>
                                        </m:r>
                                      </m:e>
                                    </m:acc>
                                  </m:e>
                                  <m:sub>
                                    <m:r>
                                      <a:rPr lang="fr-CA" sz="2000" i="1">
                                        <a:latin typeface="Cambria Math" panose="02040503050406030204" pitchFamily="18" charset="0"/>
                                      </a:rPr>
                                      <m:t>𝑟𝑒𝑓</m:t>
                                    </m:r>
                                  </m:sub>
                                </m:sSub>
                              </m:den>
                            </m:f>
                          </m:e>
                        </m:func>
                        <m:r>
                          <a:rPr lang="fr-CA" sz="2000" i="0">
                            <a:latin typeface="Cambria Math" panose="02040503050406030204" pitchFamily="18" charset="0"/>
                          </a:rPr>
                          <m:t> </m:t>
                        </m:r>
                      </m:e>
                    </m:d>
                    <m:d>
                      <m:dPr>
                        <m:ctrlPr>
                          <a:rPr lang="fr-CA" sz="2000" i="1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CA" sz="2000" i="0">
                            <a:latin typeface="Cambria Math" panose="02040503050406030204" pitchFamily="18" charset="0"/>
                          </a:rPr>
                          <m:t>1−</m:t>
                        </m:r>
                        <m:sSup>
                          <m:sSupPr>
                            <m:ctrlPr>
                              <a:rPr lang="fr-CA" sz="2000" i="1">
                                <a:solidFill>
                                  <a:srgbClr val="836967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fr-CA" sz="2000" i="1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p>
                            <m:r>
                              <a:rPr lang="fr-CA" sz="2000" i="0">
                                <a:latin typeface="Cambria Math" panose="02040503050406030204" pitchFamily="18" charset="0"/>
                              </a:rPr>
                              <m:t>∗</m:t>
                            </m:r>
                            <m:r>
                              <a:rPr lang="fr-CA" sz="2000" b="1" i="1" smtClean="0">
                                <a:solidFill>
                                  <a:schemeClr val="accent2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𝒎</m:t>
                            </m:r>
                          </m:sup>
                        </m:sSup>
                      </m:e>
                    </m:d>
                    <m:r>
                      <a:rPr lang="fr-CA" sz="2000" i="1" smtClean="0">
                        <a:solidFill>
                          <a:srgbClr val="FFC000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  <a:p>
                <a:pPr lvl="1" eaLnBrk="0" fontAlgn="base" hangingPunct="0">
                  <a:lnSpc>
                    <a:spcPct val="100000"/>
                  </a:lnSpc>
                  <a:spcBef>
                    <a:spcPts val="0"/>
                  </a:spcBef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CA" sz="2000" b="0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sz="2000" b="0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CA" sz="2000" b="0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</m:oMath>
                </a14:m>
                <a:r>
                  <a:rPr lang="en-US" sz="2000" kern="700" dirty="0">
                    <a:effectLst/>
                    <a:ea typeface="Times New Roman" panose="02020603050405020304" pitchFamily="18" charset="0"/>
                  </a:rPr>
                  <a:t> </a:t>
                </a:r>
                <a:r>
                  <a:rPr lang="en-US" sz="2000" kern="700" dirty="0">
                    <a:ea typeface="Times New Roman" panose="02020603050405020304" pitchFamily="18" charset="0"/>
                  </a:rPr>
                  <a:t>: Y</a:t>
                </a:r>
                <a:r>
                  <a:rPr lang="en-US" sz="2000" kern="700" dirty="0">
                    <a:effectLst/>
                    <a:ea typeface="Times New Roman" panose="02020603050405020304" pitchFamily="18" charset="0"/>
                  </a:rPr>
                  <a:t>ield stress of the material under reference conditions, </a:t>
                </a:r>
                <a:r>
                  <a:rPr lang="en-US" sz="2000" kern="700" dirty="0">
                    <a:ea typeface="Times New Roman" panose="02020603050405020304" pitchFamily="18" charset="0"/>
                  </a:rPr>
                  <a:t>0.76 [MPa]</a:t>
                </a:r>
                <a:endParaRPr lang="en-US" sz="2000" kern="700" dirty="0">
                  <a:effectLst/>
                  <a:ea typeface="Times New Roman" panose="02020603050405020304" pitchFamily="18" charset="0"/>
                </a:endParaRPr>
              </a:p>
              <a:p>
                <a:pPr lvl="1" eaLnBrk="0" fontAlgn="base" hangingPunct="0">
                  <a:lnSpc>
                    <a:spcPct val="100000"/>
                  </a:lnSpc>
                  <a:spcBef>
                    <a:spcPts val="0"/>
                  </a:spcBef>
                </a:pPr>
                <a:r>
                  <a:rPr lang="en-US" sz="2000" kern="700" dirty="0">
                    <a:solidFill>
                      <a:srgbClr val="00B050"/>
                    </a:solidFill>
                    <a:effectLst/>
                    <a:ea typeface="Times New Roman" panose="02020603050405020304" pitchFamily="18" charset="0"/>
                  </a:rPr>
                  <a:t>B</a:t>
                </a:r>
                <a:r>
                  <a:rPr lang="en-US" sz="2000" kern="700" dirty="0">
                    <a:effectLst/>
                    <a:ea typeface="Times New Roman" panose="02020603050405020304" pitchFamily="18" charset="0"/>
                  </a:rPr>
                  <a:t> : </a:t>
                </a:r>
                <a:r>
                  <a:rPr lang="en-US" sz="2000" kern="700" dirty="0">
                    <a:ea typeface="Times New Roman" panose="02020603050405020304" pitchFamily="18" charset="0"/>
                  </a:rPr>
                  <a:t>S</a:t>
                </a:r>
                <a:r>
                  <a:rPr lang="en-US" sz="2000" kern="700" dirty="0">
                    <a:effectLst/>
                    <a:ea typeface="Times New Roman" panose="02020603050405020304" pitchFamily="18" charset="0"/>
                  </a:rPr>
                  <a:t>train hardening constant, </a:t>
                </a:r>
                <a:r>
                  <a:rPr lang="en-US" sz="2000" kern="700" dirty="0">
                    <a:ea typeface="Times New Roman" panose="02020603050405020304" pitchFamily="18" charset="0"/>
                  </a:rPr>
                  <a:t>2.96 [MPa]</a:t>
                </a:r>
              </a:p>
              <a:p>
                <a:pPr lvl="1" eaLnBrk="0" fontAlgn="base" hangingPunct="0">
                  <a:lnSpc>
                    <a:spcPct val="100000"/>
                  </a:lnSpc>
                  <a:spcBef>
                    <a:spcPts val="0"/>
                  </a:spcBef>
                </a:pPr>
                <a:r>
                  <a:rPr lang="en-US" sz="2000" kern="700" dirty="0">
                    <a:solidFill>
                      <a:srgbClr val="FF0000"/>
                    </a:solidFill>
                    <a:effectLst/>
                    <a:ea typeface="Times New Roman" panose="02020603050405020304" pitchFamily="18" charset="0"/>
                  </a:rPr>
                  <a:t>n</a:t>
                </a:r>
                <a:r>
                  <a:rPr lang="en-US" sz="2000" kern="700" dirty="0">
                    <a:effectLst/>
                    <a:ea typeface="Times New Roman" panose="02020603050405020304" pitchFamily="18" charset="0"/>
                  </a:rPr>
                  <a:t> : Strain hardening coefficient, 0.31</a:t>
                </a:r>
              </a:p>
              <a:p>
                <a:pPr lvl="1" eaLnBrk="0" fontAlgn="base" hangingPunct="0">
                  <a:lnSpc>
                    <a:spcPct val="100000"/>
                  </a:lnSpc>
                  <a:spcBef>
                    <a:spcPts val="0"/>
                  </a:spcBef>
                </a:pPr>
                <a:r>
                  <a:rPr lang="en-US" sz="2000" kern="700" dirty="0">
                    <a:solidFill>
                      <a:srgbClr val="0070C0"/>
                    </a:solidFill>
                    <a:effectLst/>
                    <a:ea typeface="Times New Roman" panose="02020603050405020304" pitchFamily="18" charset="0"/>
                  </a:rPr>
                  <a:t>C</a:t>
                </a:r>
                <a:r>
                  <a:rPr lang="en-US" sz="2000" kern="700" dirty="0">
                    <a:effectLst/>
                    <a:ea typeface="Times New Roman" panose="02020603050405020304" pitchFamily="18" charset="0"/>
                  </a:rPr>
                  <a:t> : Strengthening coefficient of strain rate, 0.12</a:t>
                </a:r>
              </a:p>
              <a:p>
                <a:pPr lvl="1" eaLnBrk="0" fontAlgn="base" hangingPunct="0">
                  <a:lnSpc>
                    <a:spcPct val="100000"/>
                  </a:lnSpc>
                  <a:spcBef>
                    <a:spcPts val="0"/>
                  </a:spcBef>
                </a:pPr>
                <a:r>
                  <a:rPr lang="en-US" sz="2000" b="1" kern="700" dirty="0">
                    <a:solidFill>
                      <a:schemeClr val="accent2">
                        <a:lumMod val="60000"/>
                        <a:lumOff val="40000"/>
                      </a:schemeClr>
                    </a:solidFill>
                    <a:ea typeface="Times New Roman" panose="02020603050405020304" pitchFamily="18" charset="0"/>
                  </a:rPr>
                  <a:t>m</a:t>
                </a:r>
                <a:r>
                  <a:rPr lang="en-US" sz="2000" kern="700" dirty="0">
                    <a:solidFill>
                      <a:srgbClr val="FFC000"/>
                    </a:solidFill>
                    <a:ea typeface="Times New Roman" panose="02020603050405020304" pitchFamily="18" charset="0"/>
                  </a:rPr>
                  <a:t> </a:t>
                </a:r>
                <a:r>
                  <a:rPr lang="en-US" sz="2000" kern="700" dirty="0">
                    <a:ea typeface="Times New Roman" panose="02020603050405020304" pitchFamily="18" charset="0"/>
                  </a:rPr>
                  <a:t>:</a:t>
                </a:r>
                <a:r>
                  <a:rPr lang="en-US" sz="2000" kern="700" dirty="0">
                    <a:effectLst/>
                    <a:ea typeface="Times New Roman" panose="02020603050405020304" pitchFamily="18" charset="0"/>
                  </a:rPr>
                  <a:t> Thermal softening coefficient, 1.27</a:t>
                </a:r>
                <a:endParaRPr lang="en-US" altLang="en-US" sz="2000" dirty="0"/>
              </a:p>
            </p:txBody>
          </p:sp>
        </mc:Choice>
        <mc:Fallback xmlns="">
          <p:sp>
            <p:nvSpPr>
              <p:cNvPr id="4" name="Content Placeholder 4">
                <a:extLst>
                  <a:ext uri="{FF2B5EF4-FFF2-40B4-BE49-F238E27FC236}">
                    <a16:creationId xmlns:a16="http://schemas.microsoft.com/office/drawing/2014/main" id="{B4D4FB5E-03BA-3120-C4E9-977A25D354C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507997" y="1690687"/>
                <a:ext cx="5794607" cy="4802187"/>
              </a:xfrm>
              <a:blipFill>
                <a:blip r:embed="rId12"/>
                <a:stretch>
                  <a:fillRect l="-946" t="-635" r="-15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7" descr="A graph of different colored lines&#10;&#10;Description automatically generated">
            <a:extLst>
              <a:ext uri="{FF2B5EF4-FFF2-40B4-BE49-F238E27FC236}">
                <a16:creationId xmlns:a16="http://schemas.microsoft.com/office/drawing/2014/main" id="{EB8F7DFA-56D2-34B3-3918-71A459DDDF6F}"/>
              </a:ext>
            </a:extLst>
          </p:cNvPr>
          <p:cNvPicPr>
            <a:picLocks noChangeAspect="1"/>
          </p:cNvPicPr>
          <p:nvPr/>
        </p:nvPicPr>
        <p:blipFill rotWithShape="1"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678202" y="1989898"/>
            <a:ext cx="5245406" cy="392801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2610122-79B6-E182-6EB2-C85EE1532ACC}"/>
              </a:ext>
            </a:extLst>
          </p:cNvPr>
          <p:cNvSpPr txBox="1"/>
          <p:nvPr/>
        </p:nvSpPr>
        <p:spPr>
          <a:xfrm>
            <a:off x="6435490" y="6169025"/>
            <a:ext cx="56210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Comparison of Material Model and Experimental Tensile Measurements for at 100 [1/s]</a:t>
            </a:r>
            <a:endParaRPr lang="fr-CA" sz="2000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0369B47-0A94-3BE8-EA50-B4BB0E6D0C1A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759183" y="5088568"/>
            <a:ext cx="3292235" cy="1142204"/>
          </a:xfrm>
          <a:prstGeom prst="rect">
            <a:avLst/>
          </a:prstGeom>
        </p:spPr>
      </p:pic>
      <p:pic>
        <p:nvPicPr>
          <p:cNvPr id="6" name="Picture 5" descr="A blue and white logo&#10;&#10;Description automatically generated">
            <a:extLst>
              <a:ext uri="{FF2B5EF4-FFF2-40B4-BE49-F238E27FC236}">
                <a16:creationId xmlns:a16="http://schemas.microsoft.com/office/drawing/2014/main" id="{8C36A257-09FE-8CA6-C4C0-0FA0766EF9F0}"/>
              </a:ext>
            </a:extLst>
          </p:cNvPr>
          <p:cNvPicPr>
            <a:picLocks noChangeAspect="1"/>
          </p:cNvPicPr>
          <p:nvPr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97584" y="2075169"/>
            <a:ext cx="363885" cy="33364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C5452BC-E2F8-C915-2B36-1E1C2E42F558}"/>
              </a:ext>
            </a:extLst>
          </p:cNvPr>
          <p:cNvSpPr txBox="1"/>
          <p:nvPr/>
        </p:nvSpPr>
        <p:spPr>
          <a:xfrm>
            <a:off x="8389300" y="5836062"/>
            <a:ext cx="22855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Engineering Strain ()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C371792-DB01-60BE-ADEF-0E19FB118937}"/>
              </a:ext>
            </a:extLst>
          </p:cNvPr>
          <p:cNvSpPr txBox="1"/>
          <p:nvPr/>
        </p:nvSpPr>
        <p:spPr>
          <a:xfrm>
            <a:off x="6259571" y="2106500"/>
            <a:ext cx="461665" cy="3018862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en-US" dirty="0"/>
              <a:t>Engineering Stress (MPa)</a:t>
            </a:r>
          </a:p>
        </p:txBody>
      </p:sp>
      <p:pic>
        <p:nvPicPr>
          <p:cNvPr id="12" name="Picture 11" descr="A blue and white logo&#10;&#10;Description automatically generated">
            <a:extLst>
              <a:ext uri="{FF2B5EF4-FFF2-40B4-BE49-F238E27FC236}">
                <a16:creationId xmlns:a16="http://schemas.microsoft.com/office/drawing/2014/main" id="{9E3C1584-5FA8-5AA1-9A16-DF8BAFFFC997}"/>
              </a:ext>
            </a:extLst>
          </p:cNvPr>
          <p:cNvPicPr>
            <a:picLocks noChangeAspect="1"/>
          </p:cNvPicPr>
          <p:nvPr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5016" y="154114"/>
            <a:ext cx="363885" cy="33364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2088C892-CCCD-F69C-5CEB-CD3732D2AA4E}"/>
              </a:ext>
            </a:extLst>
          </p:cNvPr>
          <p:cNvPicPr>
            <a:picLocks noChangeAspect="1"/>
          </p:cNvPicPr>
          <p:nvPr/>
        </p:nvPicPr>
        <p:blipFill rotWithShape="1"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11298513" y="508781"/>
            <a:ext cx="1027418" cy="256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76524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BC211A-69D7-C5DA-EE40-B9BAB56203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/>
              <a:t>Lithium Ring Compressor</a:t>
            </a:r>
            <a:br>
              <a:rPr lang="en-US"/>
            </a:br>
            <a:r>
              <a:rPr lang="en-US" sz="1800">
                <a:solidFill>
                  <a:srgbClr val="33B885"/>
                </a:solidFill>
              </a:rPr>
              <a:t>Experimental Setup</a:t>
            </a:r>
            <a:endParaRPr lang="fr-CA" sz="180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8A7C40C7-E01E-3079-D128-1EAB396D3497}"/>
                  </a:ext>
                </a:extLst>
              </p:cNvPr>
              <p:cNvSpPr txBox="1"/>
              <p:nvPr/>
            </p:nvSpPr>
            <p:spPr>
              <a:xfrm>
                <a:off x="489286" y="5191505"/>
                <a:ext cx="11499514" cy="1601337"/>
              </a:xfrm>
              <a:prstGeom prst="rect">
                <a:avLst/>
              </a:prstGeom>
            </p:spPr>
            <p:txBody>
              <a:bodyPr vert="horz" lIns="91440" tIns="45720" rIns="91440" bIns="45720" numCol="3" rtlCol="0">
                <a:noAutofit/>
              </a:bodyPr>
              <a:lstStyle>
                <a:lvl1pPr marL="228600" indent="-228600">
                  <a:lnSpc>
                    <a:spcPct val="12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1300"/>
                </a:lvl1pPr>
                <a:lvl2pPr marL="685800" lvl="1" indent="-228600">
                  <a:lnSpc>
                    <a:spcPct val="12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300">
                    <a:solidFill>
                      <a:prstClr val="black"/>
                    </a:solidFill>
                    <a:latin typeface="Calibri" panose="020F0502020204030204"/>
                  </a:defRPr>
                </a:lvl2pPr>
                <a:lvl3pPr marL="1143000" lvl="2" indent="-228600">
                  <a:lnSpc>
                    <a:spcPct val="12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300"/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</a:lvl5pPr>
                <a:lvl6pPr marL="25146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</a:lvl6pPr>
                <a:lvl7pPr marL="29718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</a:lvl7pPr>
                <a:lvl8pPr marL="3429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</a:lvl8pPr>
                <a:lvl9pPr marL="3886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</a:lvl9pPr>
              </a:lstStyle>
              <a:p>
                <a:pPr>
                  <a:lnSpc>
                    <a:spcPct val="100000"/>
                  </a:lnSpc>
                </a:pPr>
                <a:r>
                  <a:rPr lang="en-CA" sz="2000" dirty="0"/>
                  <a:t>Coils: </a:t>
                </a:r>
              </a:p>
              <a:p>
                <a:pPr lvl="1">
                  <a:lnSpc>
                    <a:spcPct val="100000"/>
                  </a:lnSpc>
                </a:pPr>
                <a:r>
                  <a:rPr lang="en-CA" sz="2000" dirty="0">
                    <a:latin typeface="+mn-lt"/>
                  </a:rPr>
                  <a:t>2 x 4 turns</a:t>
                </a:r>
              </a:p>
              <a:p>
                <a:pPr lvl="1">
                  <a:lnSpc>
                    <a:spcPct val="100000"/>
                  </a:lnSpc>
                </a:pPr>
                <a:r>
                  <a:rPr lang="en-CA" sz="2000" dirty="0">
                    <a:latin typeface="+mn-lt"/>
                  </a:rPr>
                  <a:t>ID: 539 mm </a:t>
                </a:r>
              </a:p>
              <a:p>
                <a:pPr lvl="1">
                  <a:lnSpc>
                    <a:spcPct val="100000"/>
                  </a:lnSpc>
                </a:pPr>
                <a:r>
                  <a:rPr lang="en-CA" sz="2000" dirty="0">
                    <a:latin typeface="+mn-lt"/>
                  </a:rPr>
                  <a:t>Total Height: 56.2 mm</a:t>
                </a:r>
              </a:p>
              <a:p>
                <a:pPr>
                  <a:lnSpc>
                    <a:spcPct val="100000"/>
                  </a:lnSpc>
                </a:pPr>
                <a:r>
                  <a:rPr lang="en-CA" sz="2000" dirty="0"/>
                  <a:t>Operated in dry air</a:t>
                </a:r>
              </a:p>
              <a:p>
                <a:pPr>
                  <a:lnSpc>
                    <a:spcPct val="100000"/>
                  </a:lnSpc>
                </a:pPr>
                <a:r>
                  <a:rPr lang="en-CA" sz="2000" dirty="0"/>
                  <a:t>Power Supply: </a:t>
                </a:r>
              </a:p>
              <a:p>
                <a:pPr lvl="1">
                  <a:lnSpc>
                    <a:spcPct val="100000"/>
                  </a:lnSpc>
                </a:pPr>
                <a:r>
                  <a:rPr lang="en-CA" sz="2000" dirty="0">
                    <a:latin typeface="+mn-lt"/>
                  </a:rPr>
                  <a:t>16 kV</a:t>
                </a:r>
              </a:p>
              <a:p>
                <a:pPr lvl="1">
                  <a:lnSpc>
                    <a:spcPct val="100000"/>
                  </a:lnSpc>
                </a:pPr>
                <a:r>
                  <a:rPr lang="en-CA" sz="2000" dirty="0">
                    <a:latin typeface="+mn-lt"/>
                  </a:rPr>
                  <a:t>24 x </a:t>
                </a:r>
                <a14:m>
                  <m:oMath xmlns:m="http://schemas.openxmlformats.org/officeDocument/2006/math">
                    <m:r>
                      <a:rPr lang="en-CA" sz="2000">
                        <a:latin typeface="Cambria Math" panose="02040503050406030204" pitchFamily="18" charset="0"/>
                      </a:rPr>
                      <m:t>104 </m:t>
                    </m:r>
                    <m:r>
                      <a:rPr lang="en-CA" sz="2000">
                        <a:latin typeface="Cambria Math" panose="02040503050406030204" pitchFamily="18" charset="0"/>
                      </a:rPr>
                      <m:t>𝜇</m:t>
                    </m:r>
                    <m:r>
                      <a:rPr lang="en-CA" sz="2000">
                        <a:latin typeface="Cambria Math" panose="02040503050406030204" pitchFamily="18" charset="0"/>
                      </a:rPr>
                      <m:t>𝐹</m:t>
                    </m:r>
                  </m:oMath>
                </a14:m>
                <a:r>
                  <a:rPr lang="en-CA" sz="2000" dirty="0">
                    <a:latin typeface="+mn-lt"/>
                  </a:rPr>
                  <a:t> </a:t>
                </a:r>
              </a:p>
              <a:p>
                <a:pPr>
                  <a:lnSpc>
                    <a:spcPct val="100000"/>
                  </a:lnSpc>
                </a:pPr>
                <a:r>
                  <a:rPr lang="en-CA" sz="2000" dirty="0"/>
                  <a:t>Spin cast Lithium rings:</a:t>
                </a:r>
              </a:p>
              <a:p>
                <a:pPr lvl="1">
                  <a:lnSpc>
                    <a:spcPct val="100000"/>
                  </a:lnSpc>
                </a:pPr>
                <a:r>
                  <a:rPr lang="en-CA" sz="2000" dirty="0">
                    <a:latin typeface="+mn-lt"/>
                  </a:rPr>
                  <a:t>OD: 527mm</a:t>
                </a:r>
              </a:p>
              <a:p>
                <a:pPr lvl="1">
                  <a:lnSpc>
                    <a:spcPct val="100000"/>
                  </a:lnSpc>
                </a:pPr>
                <a:r>
                  <a:rPr lang="en-CA" sz="2000" dirty="0">
                    <a:latin typeface="+mn-lt"/>
                  </a:rPr>
                  <a:t>Thickness: 20-25mm </a:t>
                </a:r>
                <a:endParaRPr lang="fr-CA" sz="2000" dirty="0">
                  <a:latin typeface="+mn-lt"/>
                </a:endParaRPr>
              </a:p>
              <a:p>
                <a:pPr lvl="1">
                  <a:lnSpc>
                    <a:spcPct val="100000"/>
                  </a:lnSpc>
                </a:pPr>
                <a:r>
                  <a:rPr lang="en-CA" sz="2000" dirty="0">
                    <a:latin typeface="+mn-lt"/>
                  </a:rPr>
                  <a:t>Temperature up to 120C</a:t>
                </a:r>
              </a:p>
            </p:txBody>
          </p:sp>
        </mc:Choice>
        <mc:Fallback xmlns=""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8A7C40C7-E01E-3079-D128-1EAB396D349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9286" y="5191505"/>
                <a:ext cx="11499514" cy="1601337"/>
              </a:xfrm>
              <a:prstGeom prst="rect">
                <a:avLst/>
              </a:prstGeom>
              <a:blipFill>
                <a:blip r:embed="rId5"/>
                <a:stretch>
                  <a:fillRect l="-477" t="-2290" b="-496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3" name="Picture 42">
            <a:extLst>
              <a:ext uri="{FF2B5EF4-FFF2-40B4-BE49-F238E27FC236}">
                <a16:creationId xmlns:a16="http://schemas.microsoft.com/office/drawing/2014/main" id="{06061102-1F5E-C3CF-0217-E108A3EBC6B4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39342" y="2446279"/>
            <a:ext cx="2789921" cy="2092441"/>
          </a:xfrm>
          <a:prstGeom prst="rect">
            <a:avLst/>
          </a:prstGeom>
        </p:spPr>
      </p:pic>
      <p:sp>
        <p:nvSpPr>
          <p:cNvPr id="46" name="TextBox 45">
            <a:extLst>
              <a:ext uri="{FF2B5EF4-FFF2-40B4-BE49-F238E27FC236}">
                <a16:creationId xmlns:a16="http://schemas.microsoft.com/office/drawing/2014/main" id="{9457DB9B-81FB-E739-5E68-3998A9C049C3}"/>
              </a:ext>
            </a:extLst>
          </p:cNvPr>
          <p:cNvSpPr txBox="1"/>
          <p:nvPr/>
        </p:nvSpPr>
        <p:spPr>
          <a:xfrm>
            <a:off x="5775614" y="1949931"/>
            <a:ext cx="316441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Spin cast lithium ring</a:t>
            </a:r>
            <a:endParaRPr lang="fr-CA" sz="2000" dirty="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9A4117D8-66D8-9951-4C3F-E60321036FB1}"/>
              </a:ext>
            </a:extLst>
          </p:cNvPr>
          <p:cNvSpPr txBox="1"/>
          <p:nvPr/>
        </p:nvSpPr>
        <p:spPr>
          <a:xfrm>
            <a:off x="302315" y="1564895"/>
            <a:ext cx="5712901" cy="40011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US" sz="2000" dirty="0"/>
              <a:t>Electromagnetic Ring Compression Video</a:t>
            </a:r>
            <a:endParaRPr lang="fr-CA" sz="2000" dirty="0"/>
          </a:p>
        </p:txBody>
      </p:sp>
      <p:pic>
        <p:nvPicPr>
          <p:cNvPr id="72" name="Shot#5_A3">
            <a:hlinkClick r:id="" action="ppaction://media"/>
            <a:extLst>
              <a:ext uri="{FF2B5EF4-FFF2-40B4-BE49-F238E27FC236}">
                <a16:creationId xmlns:a16="http://schemas.microsoft.com/office/drawing/2014/main" id="{227A02D9-D884-F2E2-9D03-D293D87F71A2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409215" y="1932411"/>
            <a:ext cx="5499100" cy="3147484"/>
          </a:xfrm>
          <a:prstGeom prst="rect">
            <a:avLst/>
          </a:prstGeom>
        </p:spPr>
      </p:pic>
      <p:pic>
        <p:nvPicPr>
          <p:cNvPr id="91" name="Picture 90" descr="A machine with many tubes&#10;&#10;Description automatically generated">
            <a:extLst>
              <a:ext uri="{FF2B5EF4-FFF2-40B4-BE49-F238E27FC236}">
                <a16:creationId xmlns:a16="http://schemas.microsoft.com/office/drawing/2014/main" id="{32A488B0-B2CA-1BD6-5C03-260939524782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40031" y="2889919"/>
            <a:ext cx="3164417" cy="1367897"/>
          </a:xfrm>
          <a:prstGeom prst="rect">
            <a:avLst/>
          </a:prstGeom>
        </p:spPr>
      </p:pic>
      <p:sp>
        <p:nvSpPr>
          <p:cNvPr id="92" name="TextBox 91">
            <a:extLst>
              <a:ext uri="{FF2B5EF4-FFF2-40B4-BE49-F238E27FC236}">
                <a16:creationId xmlns:a16="http://schemas.microsoft.com/office/drawing/2014/main" id="{43A2CBC6-BFAF-348D-503E-052BDD2BE5B8}"/>
              </a:ext>
            </a:extLst>
          </p:cNvPr>
          <p:cNvSpPr txBox="1"/>
          <p:nvPr/>
        </p:nvSpPr>
        <p:spPr>
          <a:xfrm>
            <a:off x="8829263" y="2182033"/>
            <a:ext cx="3256214" cy="707886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US" sz="2000" dirty="0"/>
              <a:t>Electromagnetic Compressor Test Section</a:t>
            </a:r>
            <a:endParaRPr lang="fr-CA" sz="20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C7C40FA-8F1B-4685-B45A-4641FD0A9C1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972799" y="89695"/>
            <a:ext cx="1084391" cy="10843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73329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614" fill="hold"/>
                                        <p:tgtEl>
                                          <p:spTgt spid="7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7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7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2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BC211A-69D7-C5DA-EE40-B9BAB56203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/>
              <a:t>Lithium Ring Compressor</a:t>
            </a:r>
            <a:br>
              <a:rPr lang="en-US"/>
            </a:br>
            <a:r>
              <a:rPr lang="en-US" sz="1800">
                <a:solidFill>
                  <a:srgbClr val="33B885"/>
                </a:solidFill>
              </a:rPr>
              <a:t>Numerical Setup</a:t>
            </a:r>
            <a:endParaRPr lang="fr-CA" sz="180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A0BDCD6-0219-1431-20C3-C42147E0947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319562" y="2154304"/>
            <a:ext cx="3433663" cy="3065974"/>
          </a:xfrm>
          <a:prstGeom prst="rect">
            <a:avLst/>
          </a:prstGeom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C2FB7BA4-1549-8F5D-5227-F397BB251B07}"/>
              </a:ext>
            </a:extLst>
          </p:cNvPr>
          <p:cNvCxnSpPr/>
          <p:nvPr/>
        </p:nvCxnSpPr>
        <p:spPr>
          <a:xfrm flipV="1">
            <a:off x="5969667" y="3701107"/>
            <a:ext cx="0" cy="40640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E87958E8-B1E8-E402-2E94-6F48451DEFC0}"/>
              </a:ext>
            </a:extLst>
          </p:cNvPr>
          <p:cNvCxnSpPr>
            <a:cxnSpLocks/>
          </p:cNvCxnSpPr>
          <p:nvPr/>
        </p:nvCxnSpPr>
        <p:spPr>
          <a:xfrm flipH="1">
            <a:off x="3734462" y="2815704"/>
            <a:ext cx="456760" cy="63042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4CCC8D53-0517-044C-BB79-FF711200BBC4}"/>
              </a:ext>
            </a:extLst>
          </p:cNvPr>
          <p:cNvCxnSpPr>
            <a:cxnSpLocks/>
          </p:cNvCxnSpPr>
          <p:nvPr/>
        </p:nvCxnSpPr>
        <p:spPr>
          <a:xfrm flipH="1">
            <a:off x="3734462" y="2815704"/>
            <a:ext cx="456760" cy="106342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57EE5FE8-7F9B-F4ED-7910-7888CBBFA513}"/>
              </a:ext>
            </a:extLst>
          </p:cNvPr>
          <p:cNvCxnSpPr>
            <a:cxnSpLocks/>
          </p:cNvCxnSpPr>
          <p:nvPr/>
        </p:nvCxnSpPr>
        <p:spPr>
          <a:xfrm>
            <a:off x="4191222" y="2815704"/>
            <a:ext cx="414900" cy="25436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66EB1FCC-E695-4E67-7CD5-1D10E930B3B4}"/>
              </a:ext>
            </a:extLst>
          </p:cNvPr>
          <p:cNvCxnSpPr>
            <a:cxnSpLocks/>
          </p:cNvCxnSpPr>
          <p:nvPr/>
        </p:nvCxnSpPr>
        <p:spPr>
          <a:xfrm>
            <a:off x="4191222" y="2815704"/>
            <a:ext cx="1260071" cy="23227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7572DBFE-A063-1707-08C5-50F02BEB8E68}"/>
              </a:ext>
            </a:extLst>
          </p:cNvPr>
          <p:cNvSpPr txBox="1"/>
          <p:nvPr/>
        </p:nvSpPr>
        <p:spPr>
          <a:xfrm>
            <a:off x="417882" y="2423834"/>
            <a:ext cx="2518523" cy="255454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400050" indent="-400050">
              <a:buFont typeface="+mj-lt"/>
              <a:buAutoNum type="romanUcPeriod"/>
            </a:pPr>
            <a:r>
              <a:rPr lang="en-CA" sz="2000" dirty="0"/>
              <a:t>Lithium Ring</a:t>
            </a:r>
            <a:endParaRPr lang="en-CA" sz="2000" dirty="0">
              <a:ea typeface="Calibri"/>
              <a:cs typeface="Calibri"/>
            </a:endParaRPr>
          </a:p>
          <a:p>
            <a:pPr marL="400050" indent="-400050">
              <a:buFont typeface="+mj-lt"/>
              <a:buAutoNum type="romanUcPeriod"/>
            </a:pPr>
            <a:r>
              <a:rPr lang="en-CA" sz="2000" dirty="0"/>
              <a:t>Magnetic Field Probes (B-probes)</a:t>
            </a:r>
            <a:endParaRPr lang="en-CA" sz="2000" dirty="0">
              <a:ea typeface="Calibri"/>
              <a:cs typeface="Calibri"/>
            </a:endParaRPr>
          </a:p>
          <a:p>
            <a:pPr marL="400050" indent="-400050">
              <a:buFont typeface="+mj-lt"/>
              <a:buAutoNum type="romanUcPeriod"/>
            </a:pPr>
            <a:r>
              <a:rPr lang="en-CA" sz="2000" dirty="0"/>
              <a:t>Rogowski loop(current measurement)</a:t>
            </a:r>
            <a:endParaRPr lang="en-CA" sz="2000" dirty="0">
              <a:ea typeface="Calibri"/>
              <a:cs typeface="Calibri"/>
            </a:endParaRPr>
          </a:p>
          <a:p>
            <a:pPr marL="400050" indent="-400050">
              <a:buFont typeface="+mj-lt"/>
              <a:buAutoNum type="romanUcPeriod"/>
            </a:pPr>
            <a:r>
              <a:rPr lang="en-CA" sz="2000" dirty="0"/>
              <a:t>Support structure</a:t>
            </a:r>
            <a:endParaRPr lang="en-CA" sz="2000" dirty="0">
              <a:ea typeface="Calibri"/>
              <a:cs typeface="Calibri"/>
            </a:endParaRPr>
          </a:p>
          <a:p>
            <a:pPr marL="400050" indent="-400050">
              <a:buFont typeface="+mj-lt"/>
              <a:buAutoNum type="romanUcPeriod"/>
            </a:pPr>
            <a:r>
              <a:rPr lang="en-CA" sz="2000" dirty="0"/>
              <a:t>Coils</a:t>
            </a:r>
            <a:endParaRPr lang="fr-CA" sz="2000" dirty="0">
              <a:ea typeface="Calibri"/>
              <a:cs typeface="Calibri"/>
            </a:endParaRPr>
          </a:p>
        </p:txBody>
      </p:sp>
      <p:pic>
        <p:nvPicPr>
          <p:cNvPr id="28" name="Picture 27" descr="A close-up of a machine&#10;&#10;Description automatically generated">
            <a:extLst>
              <a:ext uri="{FF2B5EF4-FFF2-40B4-BE49-F238E27FC236}">
                <a16:creationId xmlns:a16="http://schemas.microsoft.com/office/drawing/2014/main" id="{5B2B370C-2BA9-135F-6B18-90165363893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015780" y="2082778"/>
            <a:ext cx="3958307" cy="3137500"/>
          </a:xfrm>
          <a:prstGeom prst="rect">
            <a:avLst/>
          </a:prstGeom>
        </p:spPr>
      </p:pic>
      <p:sp>
        <p:nvSpPr>
          <p:cNvPr id="29" name="Oval 28">
            <a:extLst>
              <a:ext uri="{FF2B5EF4-FFF2-40B4-BE49-F238E27FC236}">
                <a16:creationId xmlns:a16="http://schemas.microsoft.com/office/drawing/2014/main" id="{82B29E7C-DF28-6FC4-7854-DB6DE527B373}"/>
              </a:ext>
            </a:extLst>
          </p:cNvPr>
          <p:cNvSpPr/>
          <p:nvPr/>
        </p:nvSpPr>
        <p:spPr>
          <a:xfrm>
            <a:off x="5071770" y="4195806"/>
            <a:ext cx="456760" cy="406400"/>
          </a:xfrm>
          <a:prstGeom prst="ellipse">
            <a:avLst/>
          </a:prstGeom>
          <a:ln w="38100">
            <a:solidFill>
              <a:srgbClr val="FFFBD4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I</a:t>
            </a:r>
            <a:endParaRPr lang="fr-CA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CF2A8C8C-CD1E-8C06-6A83-0084B2D14CD0}"/>
              </a:ext>
            </a:extLst>
          </p:cNvPr>
          <p:cNvSpPr/>
          <p:nvPr/>
        </p:nvSpPr>
        <p:spPr>
          <a:xfrm>
            <a:off x="3928667" y="2468091"/>
            <a:ext cx="456760" cy="406400"/>
          </a:xfrm>
          <a:prstGeom prst="ellipse">
            <a:avLst/>
          </a:prstGeom>
          <a:ln w="38100">
            <a:solidFill>
              <a:srgbClr val="FFFBD4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II</a:t>
            </a:r>
            <a:endParaRPr lang="fr-CA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5FD57663-BEED-1305-04B9-EB928B6F6E07}"/>
              </a:ext>
            </a:extLst>
          </p:cNvPr>
          <p:cNvSpPr/>
          <p:nvPr/>
        </p:nvSpPr>
        <p:spPr>
          <a:xfrm>
            <a:off x="5742541" y="4195806"/>
            <a:ext cx="456760" cy="406400"/>
          </a:xfrm>
          <a:prstGeom prst="ellipse">
            <a:avLst/>
          </a:prstGeom>
          <a:ln w="38100">
            <a:solidFill>
              <a:srgbClr val="FFFBD4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V</a:t>
            </a:r>
            <a:endParaRPr lang="fr-CA"/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04817F40-268F-6F23-3BE2-3567D00193C8}"/>
              </a:ext>
            </a:extLst>
          </p:cNvPr>
          <p:cNvCxnSpPr/>
          <p:nvPr/>
        </p:nvCxnSpPr>
        <p:spPr>
          <a:xfrm flipV="1">
            <a:off x="5289371" y="3701107"/>
            <a:ext cx="0" cy="40640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16B93833-9459-77B9-2431-6B84CB3FD0D8}"/>
              </a:ext>
            </a:extLst>
          </p:cNvPr>
          <p:cNvSpPr txBox="1"/>
          <p:nvPr/>
        </p:nvSpPr>
        <p:spPr>
          <a:xfrm>
            <a:off x="3205537" y="5298279"/>
            <a:ext cx="3547688" cy="707886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US" sz="2000" dirty="0"/>
              <a:t>COMSOL 2D-axisymmetric Model </a:t>
            </a:r>
            <a:r>
              <a:rPr lang="en-US" sz="2000" dirty="0">
                <a:ea typeface="Calibri"/>
                <a:cs typeface="Calibri"/>
              </a:rPr>
              <a:t>with location of B-probes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E96879FB-779B-7B86-6EB8-BC0B29D43316}"/>
              </a:ext>
            </a:extLst>
          </p:cNvPr>
          <p:cNvSpPr txBox="1"/>
          <p:nvPr/>
        </p:nvSpPr>
        <p:spPr>
          <a:xfrm>
            <a:off x="7726138" y="5312541"/>
            <a:ext cx="2960912" cy="707886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US" sz="2000" dirty="0"/>
              <a:t>Ring compressor with location of B-probes</a:t>
            </a:r>
            <a:endParaRPr lang="fr-CA" sz="20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7740FB7-08CE-8598-E105-14F204F51DE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972799" y="89695"/>
            <a:ext cx="1084391" cy="10843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25622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9190701a-b2db-4911-aee7-5e69fcc48539" xsi:nil="true"/>
    <PPPLProjects xmlns="3f92e84f-5b35-4f18-a59f-7c5a8250da2a" xsi:nil="true"/>
    <lcf76f155ced4ddcb4097134ff3c332f xmlns="3f92e84f-5b35-4f18-a59f-7c5a8250da2a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6A719B637878546A315EC0773669FB2" ma:contentTypeVersion="24" ma:contentTypeDescription="Create a new document." ma:contentTypeScope="" ma:versionID="17c1458c42da720d965feec4ec60e81a">
  <xsd:schema xmlns:xsd="http://www.w3.org/2001/XMLSchema" xmlns:xs="http://www.w3.org/2001/XMLSchema" xmlns:p="http://schemas.microsoft.com/office/2006/metadata/properties" xmlns:ns2="3f92e84f-5b35-4f18-a59f-7c5a8250da2a" xmlns:ns3="a2bf10a9-d1c0-4f57-9585-3d6b55f9e274" xmlns:ns4="9190701a-b2db-4911-aee7-5e69fcc48539" targetNamespace="http://schemas.microsoft.com/office/2006/metadata/properties" ma:root="true" ma:fieldsID="c3af71b1cf78d806bda4dc93c8be1fca" ns2:_="" ns3:_="" ns4:_="">
    <xsd:import namespace="3f92e84f-5b35-4f18-a59f-7c5a8250da2a"/>
    <xsd:import namespace="a2bf10a9-d1c0-4f57-9585-3d6b55f9e274"/>
    <xsd:import namespace="9190701a-b2db-4911-aee7-5e69fcc4853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LengthInSeconds" minOccurs="0"/>
                <xsd:element ref="ns2:lcf76f155ced4ddcb4097134ff3c332f" minOccurs="0"/>
                <xsd:element ref="ns4:TaxCatchAll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PPPLProjects" minOccurs="0"/>
                <xsd:element ref="ns2:MediaServiceLocation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f92e84f-5b35-4f18-a59f-7c5a8250da2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3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f0d5be5a-7f93-49af-a4c8-b00efb0844cf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PPPLProjects" ma:index="20" nillable="true" ma:displayName="PPPL Projects" ma:format="Dropdown" ma:internalName="PPPLProjects">
      <xsd:simpleType>
        <xsd:union memberTypes="dms:Text">
          <xsd:simpleType>
            <xsd:restriction base="dms:Choice">
              <xsd:enumeration value="N/A"/>
            </xsd:restriction>
          </xsd:simpleType>
        </xsd:union>
      </xsd:simpleType>
    </xsd:element>
    <xsd:element name="MediaServiceLocation" ma:index="21" nillable="true" ma:displayName="Location" ma:indexed="true" ma:internalName="MediaServiceLocation" ma:readOnly="true">
      <xsd:simpleType>
        <xsd:restriction base="dms:Text"/>
      </xsd:simpleType>
    </xsd:element>
    <xsd:element name="MediaServiceObjectDetectorVersions" ma:index="2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2bf10a9-d1c0-4f57-9585-3d6b55f9e274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190701a-b2db-4911-aee7-5e69fcc48539" elementFormDefault="qualified">
    <xsd:import namespace="http://schemas.microsoft.com/office/2006/documentManagement/types"/>
    <xsd:import namespace="http://schemas.microsoft.com/office/infopath/2007/PartnerControls"/>
    <xsd:element name="TaxCatchAll" ma:index="16" nillable="true" ma:displayName="Taxonomy Catch All Column" ma:hidden="true" ma:list="{6fb36c7a-f1f4-45fa-9337-26fa85e6a9d7}" ma:internalName="TaxCatchAll" ma:showField="CatchAllData" ma:web="a2bf10a9-d1c0-4f57-9585-3d6b55f9e27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B0FD125-F61C-4184-88C4-300DCF271DCE}">
  <ds:schemaRefs>
    <ds:schemaRef ds:uri="http://www.w3.org/XML/1998/namespace"/>
    <ds:schemaRef ds:uri="http://purl.org/dc/terms/"/>
    <ds:schemaRef ds:uri="9190701a-b2db-4911-aee7-5e69fcc48539"/>
    <ds:schemaRef ds:uri="http://schemas.microsoft.com/office/2006/metadata/properties"/>
    <ds:schemaRef ds:uri="http://purl.org/dc/dcmitype/"/>
    <ds:schemaRef ds:uri="http://schemas.microsoft.com/office/2006/documentManagement/types"/>
    <ds:schemaRef ds:uri="http://purl.org/dc/elements/1.1/"/>
    <ds:schemaRef ds:uri="a2bf10a9-d1c0-4f57-9585-3d6b55f9e274"/>
    <ds:schemaRef ds:uri="http://schemas.microsoft.com/office/infopath/2007/PartnerControls"/>
    <ds:schemaRef ds:uri="http://schemas.openxmlformats.org/package/2006/metadata/core-properties"/>
    <ds:schemaRef ds:uri="3f92e84f-5b35-4f18-a59f-7c5a8250da2a"/>
  </ds:schemaRefs>
</ds:datastoreItem>
</file>

<file path=customXml/itemProps2.xml><?xml version="1.0" encoding="utf-8"?>
<ds:datastoreItem xmlns:ds="http://schemas.openxmlformats.org/officeDocument/2006/customXml" ds:itemID="{F83D0D11-3409-4E92-87B1-85D7DD903F5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6350A86-C554-4D70-A3FD-5ACD074DBCE3}">
  <ds:schemaRefs>
    <ds:schemaRef ds:uri="3f92e84f-5b35-4f18-a59f-7c5a8250da2a"/>
    <ds:schemaRef ds:uri="9190701a-b2db-4911-aee7-5e69fcc48539"/>
    <ds:schemaRef ds:uri="a2bf10a9-d1c0-4f57-9585-3d6b55f9e274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954</TotalTime>
  <Words>867</Words>
  <Application>Microsoft Office PowerPoint</Application>
  <PresentationFormat>Widescreen</PresentationFormat>
  <Paragraphs>170</Paragraphs>
  <Slides>14</Slides>
  <Notes>2</Notes>
  <HiddenSlides>0</HiddenSlides>
  <MMClips>8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1" baseType="lpstr">
      <vt:lpstr>Arial</vt:lpstr>
      <vt:lpstr>Calibri</vt:lpstr>
      <vt:lpstr>Cambria Math</vt:lpstr>
      <vt:lpstr>Courier New</vt:lpstr>
      <vt:lpstr>Helvetica</vt:lpstr>
      <vt:lpstr>Times New Roman</vt:lpstr>
      <vt:lpstr>Office Theme</vt:lpstr>
      <vt:lpstr>Magnetomechanical Compression of a Solid Lithium Liner for Magnetized Target Fusion  Jean-Sebastien Dick, Ph.D., General Fusion Inc.​, js.dick@generalfusion.com Sean Teller, Ph.D., Veryst Engineering, steller@veryst.com</vt:lpstr>
      <vt:lpstr>Plasma Compression Science for MTF</vt:lpstr>
      <vt:lpstr>Simulation Challenges</vt:lpstr>
      <vt:lpstr>Modeling Methodology Highlights</vt:lpstr>
      <vt:lpstr>Modeling Validation Strategy</vt:lpstr>
      <vt:lpstr>Material Characterization Experimental Setup</vt:lpstr>
      <vt:lpstr>Material Characterization Numerical Setup</vt:lpstr>
      <vt:lpstr>Lithium Ring Compressor Experimental Setup</vt:lpstr>
      <vt:lpstr>Lithium Ring Compressor Numerical Setup</vt:lpstr>
      <vt:lpstr>Lithium Ring Compressor Results</vt:lpstr>
      <vt:lpstr>Lithium Cylinder Compressor Experimental Setup</vt:lpstr>
      <vt:lpstr>Lithium Cylinder Compressor Experimental Setup</vt:lpstr>
      <vt:lpstr>Lithium Cylinder Compressor Numerical Setup and Results</vt:lpstr>
      <vt:lpstr>Conclusion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Existing guidelines for submissions</dc:title>
  <dc:creator>Microsoft Office User</dc:creator>
  <cp:lastModifiedBy>Jean-Sebastien Dick</cp:lastModifiedBy>
  <cp:revision>67</cp:revision>
  <dcterms:created xsi:type="dcterms:W3CDTF">2024-02-12T14:03:51Z</dcterms:created>
  <dcterms:modified xsi:type="dcterms:W3CDTF">2024-08-30T01:20:42Z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0x010100011BE9AD581BB0418CB10FAFA7007AAD00C94DD8E420C3D6478F01108D21D9FB9C</vt:lpwstr>
  </property>
  <property fmtid="{D5CDD505-2E9C-101B-9397-08002B2CF9AE}" pid="3" name="Project">
    <vt:lpwstr>41;#Compression Modelling|7957cf80-827a-469c-8a62-b93a4a7c18b0</vt:lpwstr>
  </property>
  <property fmtid="{D5CDD505-2E9C-101B-9397-08002B2CF9AE}" pid="4" name="Document_x0020_Type">
    <vt:lpwstr/>
  </property>
  <property fmtid="{D5CDD505-2E9C-101B-9397-08002B2CF9AE}" pid="5" name="MediaServiceImageTags">
    <vt:lpwstr/>
  </property>
  <property fmtid="{D5CDD505-2E9C-101B-9397-08002B2CF9AE}" pid="6" name="Testbed">
    <vt:lpwstr/>
  </property>
  <property fmtid="{D5CDD505-2E9C-101B-9397-08002B2CF9AE}" pid="7" name="lcf76f155ced4ddcb4097134ff3c332f">
    <vt:lpwstr/>
  </property>
  <property fmtid="{D5CDD505-2E9C-101B-9397-08002B2CF9AE}" pid="8" name="Function">
    <vt:lpwstr>141;#Marketing ＆ Communications|33d0d647-3590-4d1a-86bb-dfc5b65bde31</vt:lpwstr>
  </property>
  <property fmtid="{D5CDD505-2E9C-101B-9397-08002B2CF9AE}" pid="9" name="Document Type">
    <vt:lpwstr>62;#Report|7a4e35f8-f9f5-434e-8827-99887af9f5db</vt:lpwstr>
  </property>
</Properties>
</file>