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32"/>
  </p:notesMasterIdLst>
  <p:sldIdLst>
    <p:sldId id="1738" r:id="rId2"/>
    <p:sldId id="472" r:id="rId3"/>
    <p:sldId id="570" r:id="rId4"/>
    <p:sldId id="571" r:id="rId5"/>
    <p:sldId id="575" r:id="rId6"/>
    <p:sldId id="576" r:id="rId7"/>
    <p:sldId id="577" r:id="rId8"/>
    <p:sldId id="578" r:id="rId9"/>
    <p:sldId id="594" r:id="rId10"/>
    <p:sldId id="581" r:id="rId11"/>
    <p:sldId id="582" r:id="rId12"/>
    <p:sldId id="584" r:id="rId13"/>
    <p:sldId id="585" r:id="rId14"/>
    <p:sldId id="583" r:id="rId15"/>
    <p:sldId id="10028" r:id="rId16"/>
    <p:sldId id="10053" r:id="rId17"/>
    <p:sldId id="529" r:id="rId18"/>
    <p:sldId id="598" r:id="rId19"/>
    <p:sldId id="530" r:id="rId20"/>
    <p:sldId id="601" r:id="rId21"/>
    <p:sldId id="531" r:id="rId22"/>
    <p:sldId id="602" r:id="rId23"/>
    <p:sldId id="568" r:id="rId24"/>
    <p:sldId id="600" r:id="rId25"/>
    <p:sldId id="259" r:id="rId26"/>
    <p:sldId id="10022" r:id="rId27"/>
    <p:sldId id="10055" r:id="rId28"/>
    <p:sldId id="595" r:id="rId29"/>
    <p:sldId id="596" r:id="rId30"/>
    <p:sldId id="1485" r:id="rId31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0" userDrawn="1">
          <p15:clr>
            <a:srgbClr val="A4A3A4"/>
          </p15:clr>
        </p15:guide>
        <p15:guide id="2" pos="3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09" autoAdjust="0"/>
  </p:normalViewPr>
  <p:slideViewPr>
    <p:cSldViewPr showGuides="1">
      <p:cViewPr varScale="1">
        <p:scale>
          <a:sx n="100" d="100"/>
          <a:sy n="100" d="100"/>
        </p:scale>
        <p:origin x="954" y="90"/>
      </p:cViewPr>
      <p:guideLst>
        <p:guide orient="horz" pos="2200"/>
        <p:guide pos="3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image" Target="../media/image60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image" Target="../media/image63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image" Target="../media/image6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wmf"/><Relationship Id="rId1" Type="http://schemas.openxmlformats.org/officeDocument/2006/relationships/image" Target="../media/image12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emf"/><Relationship Id="rId2" Type="http://schemas.openxmlformats.org/officeDocument/2006/relationships/image" Target="../media/image128.emf"/><Relationship Id="rId1" Type="http://schemas.openxmlformats.org/officeDocument/2006/relationships/image" Target="../media/image127.emf"/><Relationship Id="rId4" Type="http://schemas.openxmlformats.org/officeDocument/2006/relationships/image" Target="../media/image130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emf"/><Relationship Id="rId2" Type="http://schemas.openxmlformats.org/officeDocument/2006/relationships/image" Target="../media/image133.emf"/><Relationship Id="rId1" Type="http://schemas.openxmlformats.org/officeDocument/2006/relationships/image" Target="../media/image132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e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4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4" Type="http://schemas.openxmlformats.org/officeDocument/2006/relationships/image" Target="../media/image3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7" Type="http://schemas.openxmlformats.org/officeDocument/2006/relationships/image" Target="../media/image47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image" Target="../media/image54.emf"/><Relationship Id="rId4" Type="http://schemas.openxmlformats.org/officeDocument/2006/relationships/image" Target="../media/image5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C9D1E7-CDCD-4513-892D-81B850A555CF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8EB41-4C5B-4AD0-98C2-51B7761A99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1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6D23F-50EF-447D-B594-2C9401246DA1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68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37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Calibri" panose="020F0502020204030204" charset="0"/>
              </a:rPr>
              <a:t>30</a:t>
            </a:fld>
            <a:endParaRPr lang="zh-CN" altLang="en-US" dirty="0">
              <a:latin typeface="Calibri" panose="020F050202020403020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13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幻灯片图像占位符 1584129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4499" name="文本占位符 1584130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 numCol="1" anchor="t" anchorCtr="0" compatLnSpc="1"/>
          <a:lstStyle/>
          <a:p>
            <a:endParaRPr lang="en-US" altLang="zh-CN" dirty="0"/>
          </a:p>
        </p:txBody>
      </p:sp>
      <p:sp>
        <p:nvSpPr>
          <p:cNvPr id="234500" name="灯片编号占位符 1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22275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4455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66825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8783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14503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60223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05943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51663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ctr" hangingPunct="1">
              <a:spcBef>
                <a:spcPct val="50000"/>
              </a:spcBef>
              <a:buFont typeface="Arial" panose="020B0604020202020204" pitchFamily="34" charset="0"/>
              <a:buNone/>
            </a:pPr>
            <a:fld id="{6CE473FF-FE65-4995-BF8B-B064838B4EAF}" type="slidenum">
              <a:rPr lang="zh-CN" altLang="en-US" sz="1200" b="0" baseline="-25000">
                <a:latin typeface="Tahoma" panose="020B0604030504040204" pitchFamily="34" charset="0"/>
              </a:rPr>
              <a:t>6</a:t>
            </a:fld>
            <a:endParaRPr lang="en-US" altLang="zh-CN" sz="1200" b="0" baseline="-2500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85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36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28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48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34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009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 numCol="1" anchor="t" anchorCtr="0" compatLnSpc="1"/>
          <a:lstStyle/>
          <a:p>
            <a:pPr fontAlgn="ctr">
              <a:spcBef>
                <a:spcPct val="50000"/>
              </a:spcBef>
            </a:pPr>
            <a:endParaRPr lang="en-US" altLang="zh-CN" dirty="0"/>
          </a:p>
        </p:txBody>
      </p:sp>
      <p:sp>
        <p:nvSpPr>
          <p:cNvPr id="260100" name="灯片编号占位符 3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22275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4455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66825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8783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14503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60223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05943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51663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ctr" hangingPunct="1">
              <a:spcBef>
                <a:spcPct val="50000"/>
              </a:spcBef>
              <a:buFont typeface="Arial" panose="020B0604020202020204" pitchFamily="34" charset="0"/>
              <a:buNone/>
            </a:pPr>
            <a:fld id="{BCA7D6C3-C309-4952-8BE4-3070FE6500BD}" type="slidenum">
              <a:rPr lang="zh-CN" altLang="en-US" sz="1200" b="0" baseline="-25000">
                <a:latin typeface="Tahoma" panose="020B0604030504040204" pitchFamily="34" charset="0"/>
              </a:rPr>
              <a:t>13</a:t>
            </a:fld>
            <a:endParaRPr lang="en-US" altLang="zh-CN" sz="1200" b="0" baseline="-25000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431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17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316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: 圆角 22"/>
          <p:cNvSpPr/>
          <p:nvPr userDrawn="1"/>
        </p:nvSpPr>
        <p:spPr>
          <a:xfrm>
            <a:off x="-431984" y="253876"/>
            <a:ext cx="2400992" cy="6059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C455-D181-459A-8014-67AAEFFCA7C2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1020-7931-4610-B95E-80A53469F59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7" name="文本占位符 65"/>
          <p:cNvSpPr>
            <a:spLocks noGrp="1"/>
          </p:cNvSpPr>
          <p:nvPr userDrawn="1">
            <p:ph type="body" idx="13" hasCustomPrompt="1"/>
          </p:nvPr>
        </p:nvSpPr>
        <p:spPr>
          <a:xfrm>
            <a:off x="1097899" y="329613"/>
            <a:ext cx="2074528" cy="4544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vert="horz" wrap="none" lIns="72000" tIns="0" rIns="252000" bIns="0" anchor="ctr" anchorCtr="0">
            <a:spAutoFit/>
          </a:bodyPr>
          <a:lstStyle>
            <a:lvl1pPr mar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100" spc="0">
                <a:solidFill>
                  <a:srgbClr val="FFFFFF"/>
                </a:solidFill>
                <a:latin typeface="+mj-ea"/>
                <a:ea typeface="+mj-ea"/>
                <a:sym typeface="思源宋体 CN Heavy" panose="02020900000000000000" pitchFamily="18" charset="-122"/>
              </a:defRPr>
            </a:lvl1pPr>
            <a:lvl2pPr marL="342900" indent="-17145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685800" indent="-17145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028700" indent="-17145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371600" indent="-17145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/>
              <a:t>标题文字输入</a:t>
            </a:r>
          </a:p>
        </p:txBody>
      </p:sp>
      <p:pic>
        <p:nvPicPr>
          <p:cNvPr id="68" name="图片 67" descr="校徽蓝色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0367" y="265816"/>
            <a:ext cx="584788" cy="58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25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hasCustomPrompt="1"/>
          </p:nvPr>
        </p:nvSpPr>
        <p:spPr>
          <a:xfrm>
            <a:off x="719667" y="1196976"/>
            <a:ext cx="10557933" cy="48990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50082-12EF-499E-BD2A-68CAF446596D}" type="datetime1">
              <a:rPr lang="zh-CN" altLang="en-US"/>
              <a:t>2024/11/4</a:t>
            </a:fld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8053749"/>
      </p:ext>
    </p:extLst>
  </p:cSld>
  <p:clrMapOvr>
    <a:masterClrMapping/>
  </p:clrMapOvr>
  <p:transition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9667" y="1196975"/>
            <a:ext cx="103632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2F8E8-A266-4D33-B712-C096064A6C4C}" type="datetime1">
              <a:rPr lang="zh-CN" altLang="en-US"/>
              <a:t>2024/11/4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350161"/>
      </p:ext>
    </p:extLst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653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038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550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577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11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342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366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281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2024/11/4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87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45.emf"/><Relationship Id="rId18" Type="http://schemas.openxmlformats.org/officeDocument/2006/relationships/image" Target="../media/image48.emf"/><Relationship Id="rId3" Type="http://schemas.openxmlformats.org/officeDocument/2006/relationships/notesSlide" Target="../notesSlides/notesSlide6.xml"/><Relationship Id="rId21" Type="http://schemas.openxmlformats.org/officeDocument/2006/relationships/image" Target="../media/image51.jpeg"/><Relationship Id="rId7" Type="http://schemas.openxmlformats.org/officeDocument/2006/relationships/image" Target="../media/image42.emf"/><Relationship Id="rId12" Type="http://schemas.openxmlformats.org/officeDocument/2006/relationships/oleObject" Target="../embeddings/oleObject26.bin"/><Relationship Id="rId17" Type="http://schemas.openxmlformats.org/officeDocument/2006/relationships/image" Target="../media/image47.e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28.bin"/><Relationship Id="rId20" Type="http://schemas.openxmlformats.org/officeDocument/2006/relationships/image" Target="../media/image50.emf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44.emf"/><Relationship Id="rId5" Type="http://schemas.openxmlformats.org/officeDocument/2006/relationships/image" Target="../media/image41.emf"/><Relationship Id="rId15" Type="http://schemas.openxmlformats.org/officeDocument/2006/relationships/image" Target="../media/image46.emf"/><Relationship Id="rId10" Type="http://schemas.openxmlformats.org/officeDocument/2006/relationships/oleObject" Target="../embeddings/oleObject25.bin"/><Relationship Id="rId19" Type="http://schemas.openxmlformats.org/officeDocument/2006/relationships/image" Target="../media/image49.e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43.emf"/><Relationship Id="rId14" Type="http://schemas.openxmlformats.org/officeDocument/2006/relationships/oleObject" Target="../embeddings/oleObject2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3.jpeg"/><Relationship Id="rId5" Type="http://schemas.openxmlformats.org/officeDocument/2006/relationships/image" Target="../media/image52.emf"/><Relationship Id="rId4" Type="http://schemas.openxmlformats.org/officeDocument/2006/relationships/oleObject" Target="../embeddings/oleObject2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57.e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9.png"/><Relationship Id="rId12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8.png"/><Relationship Id="rId11" Type="http://schemas.openxmlformats.org/officeDocument/2006/relationships/image" Target="../media/image56.emf"/><Relationship Id="rId5" Type="http://schemas.openxmlformats.org/officeDocument/2006/relationships/image" Target="../media/image54.e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55.emf"/><Relationship Id="rId1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60.emf"/><Relationship Id="rId10" Type="http://schemas.openxmlformats.org/officeDocument/2006/relationships/image" Target="../media/image32.jpeg"/><Relationship Id="rId4" Type="http://schemas.openxmlformats.org/officeDocument/2006/relationships/oleObject" Target="../embeddings/oleObject34.bin"/><Relationship Id="rId9" Type="http://schemas.openxmlformats.org/officeDocument/2006/relationships/image" Target="../media/image6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4.e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63.emf"/><Relationship Id="rId4" Type="http://schemas.openxmlformats.org/officeDocument/2006/relationships/oleObject" Target="../embeddings/oleObject3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8.jpeg"/><Relationship Id="rId7" Type="http://schemas.openxmlformats.org/officeDocument/2006/relationships/image" Target="../media/image6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66.emf"/><Relationship Id="rId4" Type="http://schemas.openxmlformats.org/officeDocument/2006/relationships/oleObject" Target="../embeddings/oleObject39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jpe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79.jpeg"/><Relationship Id="rId7" Type="http://schemas.openxmlformats.org/officeDocument/2006/relationships/image" Target="../media/image86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93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2.jpeg"/><Relationship Id="rId7" Type="http://schemas.openxmlformats.org/officeDocument/2006/relationships/image" Target="../media/image106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7" Type="http://schemas.openxmlformats.org/officeDocument/2006/relationships/image" Target="../media/image11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jpeg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eg"/><Relationship Id="rId3" Type="http://schemas.openxmlformats.org/officeDocument/2006/relationships/tags" Target="../tags/tag5.xml"/><Relationship Id="rId7" Type="http://schemas.openxmlformats.org/officeDocument/2006/relationships/image" Target="../media/image38.jpeg"/><Relationship Id="rId12" Type="http://schemas.openxmlformats.org/officeDocument/2006/relationships/image" Target="../media/image112.emf"/><Relationship Id="rId2" Type="http://schemas.openxmlformats.org/officeDocument/2006/relationships/tags" Target="../tags/tag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13.jpeg"/><Relationship Id="rId11" Type="http://schemas.openxmlformats.org/officeDocument/2006/relationships/oleObject" Target="../embeddings/oleObject41.bin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15.png"/><Relationship Id="rId4" Type="http://schemas.openxmlformats.org/officeDocument/2006/relationships/tags" Target="../tags/tag6.xml"/><Relationship Id="rId9" Type="http://schemas.openxmlformats.org/officeDocument/2006/relationships/image" Target="../media/image11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38.jpeg"/><Relationship Id="rId7" Type="http://schemas.openxmlformats.org/officeDocument/2006/relationships/image" Target="../media/image1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02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image" Target="../media/image69.jpeg"/><Relationship Id="rId7" Type="http://schemas.openxmlformats.org/officeDocument/2006/relationships/image" Target="../media/image125.png"/><Relationship Id="rId12" Type="http://schemas.openxmlformats.org/officeDocument/2006/relationships/image" Target="../media/image1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24.png"/><Relationship Id="rId11" Type="http://schemas.openxmlformats.org/officeDocument/2006/relationships/image" Target="../media/image121.wmf"/><Relationship Id="rId5" Type="http://schemas.openxmlformats.org/officeDocument/2006/relationships/image" Target="../media/image123.png"/><Relationship Id="rId10" Type="http://schemas.openxmlformats.org/officeDocument/2006/relationships/oleObject" Target="../embeddings/oleObject43.bin"/><Relationship Id="rId4" Type="http://schemas.openxmlformats.org/officeDocument/2006/relationships/image" Target="../media/image122.png"/><Relationship Id="rId9" Type="http://schemas.openxmlformats.org/officeDocument/2006/relationships/image" Target="../media/image120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jpeg"/><Relationship Id="rId13" Type="http://schemas.openxmlformats.org/officeDocument/2006/relationships/package" Target="../embeddings/Microsoft_Word_Document3.docx"/><Relationship Id="rId3" Type="http://schemas.openxmlformats.org/officeDocument/2006/relationships/tags" Target="../tags/tag9.xml"/><Relationship Id="rId7" Type="http://schemas.openxmlformats.org/officeDocument/2006/relationships/image" Target="../media/image38.jpeg"/><Relationship Id="rId12" Type="http://schemas.openxmlformats.org/officeDocument/2006/relationships/image" Target="../media/image129.emf"/><Relationship Id="rId2" Type="http://schemas.openxmlformats.org/officeDocument/2006/relationships/tags" Target="../tags/tag8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27.emf"/><Relationship Id="rId11" Type="http://schemas.openxmlformats.org/officeDocument/2006/relationships/package" Target="../embeddings/Microsoft_Word_Document2.docx"/><Relationship Id="rId5" Type="http://schemas.openxmlformats.org/officeDocument/2006/relationships/package" Target="../embeddings/Microsoft_Word_Document.docx"/><Relationship Id="rId10" Type="http://schemas.openxmlformats.org/officeDocument/2006/relationships/image" Target="../media/image128.emf"/><Relationship Id="rId4" Type="http://schemas.openxmlformats.org/officeDocument/2006/relationships/slideLayout" Target="../slideLayouts/slideLayout2.xml"/><Relationship Id="rId9" Type="http://schemas.openxmlformats.org/officeDocument/2006/relationships/package" Target="../embeddings/Microsoft_Word_Document1.docx"/><Relationship Id="rId14" Type="http://schemas.openxmlformats.org/officeDocument/2006/relationships/image" Target="../media/image130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emf"/><Relationship Id="rId3" Type="http://schemas.openxmlformats.org/officeDocument/2006/relationships/image" Target="../media/image38.jpeg"/><Relationship Id="rId7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32.emf"/><Relationship Id="rId5" Type="http://schemas.openxmlformats.org/officeDocument/2006/relationships/package" Target="../embeddings/Microsoft_Word_Document4.docx"/><Relationship Id="rId10" Type="http://schemas.openxmlformats.org/officeDocument/2006/relationships/image" Target="../media/image134.emf"/><Relationship Id="rId4" Type="http://schemas.openxmlformats.org/officeDocument/2006/relationships/image" Target="../media/image135.jpeg"/><Relationship Id="rId9" Type="http://schemas.openxmlformats.org/officeDocument/2006/relationships/package" Target="../embeddings/Microsoft_Word_Document6.docx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11" Type="http://schemas.openxmlformats.org/officeDocument/2006/relationships/image" Target="../media/image5.emf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2.bin"/><Relationship Id="rId4" Type="http://schemas.openxmlformats.org/officeDocument/2006/relationships/image" Target="../media/image7.png"/><Relationship Id="rId9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8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5.w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4.wmf"/><Relationship Id="rId19" Type="http://schemas.openxmlformats.org/officeDocument/2006/relationships/image" Target="../media/image19.jpeg"/><Relationship Id="rId4" Type="http://schemas.openxmlformats.org/officeDocument/2006/relationships/image" Target="../media/image11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1.emf"/><Relationship Id="rId12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3.emf"/><Relationship Id="rId5" Type="http://schemas.openxmlformats.org/officeDocument/2006/relationships/image" Target="../media/image20.e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5.emf"/><Relationship Id="rId4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9.emf"/><Relationship Id="rId12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31.emf"/><Relationship Id="rId5" Type="http://schemas.openxmlformats.org/officeDocument/2006/relationships/image" Target="../media/image28.e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jpeg"/><Relationship Id="rId5" Type="http://schemas.openxmlformats.org/officeDocument/2006/relationships/image" Target="../media/image33.emf"/><Relationship Id="rId4" Type="http://schemas.openxmlformats.org/officeDocument/2006/relationships/oleObject" Target="../embeddings/oleObject2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idx="13"/>
          </p:nvPr>
        </p:nvSpPr>
        <p:spPr>
          <a:xfrm>
            <a:off x="5303984" y="980346"/>
            <a:ext cx="1533590" cy="454432"/>
          </a:xfrm>
        </p:spPr>
        <p:txBody>
          <a:bodyPr/>
          <a:lstStyle/>
          <a:p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个人简历</a:t>
            </a:r>
          </a:p>
        </p:txBody>
      </p:sp>
      <p:sp>
        <p:nvSpPr>
          <p:cNvPr id="11" name="矩形 30"/>
          <p:cNvSpPr/>
          <p:nvPr/>
        </p:nvSpPr>
        <p:spPr>
          <a:xfrm>
            <a:off x="3770854" y="2492897"/>
            <a:ext cx="166613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rgbClr val="0070C0"/>
                </a:solidFill>
              </a:rPr>
              <a:t>南京理工大学</a:t>
            </a:r>
          </a:p>
        </p:txBody>
      </p:sp>
      <p:sp>
        <p:nvSpPr>
          <p:cNvPr id="12" name="文本框 32"/>
          <p:cNvSpPr txBox="1"/>
          <p:nvPr/>
        </p:nvSpPr>
        <p:spPr>
          <a:xfrm>
            <a:off x="1506798" y="2420889"/>
            <a:ext cx="26615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14630" indent="-214630" algn="just">
              <a:buFont typeface="Wingdings" panose="05000000000000000000" pitchFamily="2" charset="2"/>
              <a:buChar char="q"/>
            </a:pPr>
            <a:r>
              <a:rPr lang="en-US" altLang="zh-CN" sz="1500" b="0" dirty="0">
                <a:solidFill>
                  <a:srgbClr val="0070C0"/>
                </a:solidFill>
              </a:rPr>
              <a:t>2011.09-2018.09</a:t>
            </a:r>
            <a:endParaRPr lang="zh-CN" altLang="en-US" sz="1500" b="0" dirty="0">
              <a:solidFill>
                <a:srgbClr val="0070C0"/>
              </a:solidFill>
            </a:endParaRPr>
          </a:p>
        </p:txBody>
      </p:sp>
      <p:sp>
        <p:nvSpPr>
          <p:cNvPr id="13" name="矩形 30"/>
          <p:cNvSpPr/>
          <p:nvPr/>
        </p:nvSpPr>
        <p:spPr>
          <a:xfrm>
            <a:off x="5273466" y="2492897"/>
            <a:ext cx="191407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rgbClr val="0070C0"/>
                </a:solidFill>
              </a:rPr>
              <a:t>电子科学与技术</a:t>
            </a:r>
          </a:p>
        </p:txBody>
      </p:sp>
      <p:sp>
        <p:nvSpPr>
          <p:cNvPr id="15" name="文本框 32"/>
          <p:cNvSpPr txBox="1"/>
          <p:nvPr/>
        </p:nvSpPr>
        <p:spPr>
          <a:xfrm>
            <a:off x="1523414" y="3272097"/>
            <a:ext cx="1440032" cy="3693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/>
            <a:r>
              <a:rPr lang="zh-CN" altLang="en-US" sz="1800" dirty="0">
                <a:solidFill>
                  <a:schemeClr val="bg1"/>
                </a:solidFill>
              </a:rPr>
              <a:t>工作经历</a:t>
            </a:r>
          </a:p>
        </p:txBody>
      </p:sp>
      <p:sp>
        <p:nvSpPr>
          <p:cNvPr id="16" name="矩形 30"/>
          <p:cNvSpPr/>
          <p:nvPr/>
        </p:nvSpPr>
        <p:spPr>
          <a:xfrm>
            <a:off x="3763736" y="3826893"/>
            <a:ext cx="19140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rgbClr val="0070C0"/>
                </a:solidFill>
              </a:rPr>
              <a:t>安大略理工大学</a:t>
            </a:r>
            <a:endParaRPr lang="en-US" altLang="zh-CN" sz="1500" dirty="0">
              <a:solidFill>
                <a:srgbClr val="0070C0"/>
              </a:solidFill>
            </a:endParaRPr>
          </a:p>
          <a:p>
            <a:r>
              <a:rPr lang="en-US" altLang="zh-CN" sz="1500" dirty="0">
                <a:solidFill>
                  <a:srgbClr val="0070C0"/>
                </a:solidFill>
              </a:rPr>
              <a:t>/</a:t>
            </a:r>
            <a:r>
              <a:rPr lang="zh-CN" altLang="en-US" sz="1500" dirty="0">
                <a:solidFill>
                  <a:srgbClr val="0070C0"/>
                </a:solidFill>
              </a:rPr>
              <a:t>香港中文大学</a:t>
            </a:r>
          </a:p>
        </p:txBody>
      </p:sp>
      <p:sp>
        <p:nvSpPr>
          <p:cNvPr id="17" name="文本框 32"/>
          <p:cNvSpPr txBox="1"/>
          <p:nvPr/>
        </p:nvSpPr>
        <p:spPr>
          <a:xfrm>
            <a:off x="1506797" y="3830514"/>
            <a:ext cx="25593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14630" indent="-214630" algn="just">
              <a:buFont typeface="Wingdings" panose="05000000000000000000" pitchFamily="2" charset="2"/>
              <a:buChar char="q"/>
            </a:pPr>
            <a:r>
              <a:rPr lang="en-US" altLang="zh-CN" sz="1500" b="0" dirty="0">
                <a:solidFill>
                  <a:srgbClr val="0070C0"/>
                </a:solidFill>
              </a:rPr>
              <a:t>2018.09-2019.11</a:t>
            </a:r>
            <a:endParaRPr lang="zh-CN" altLang="en-US" sz="1500" b="0" dirty="0">
              <a:solidFill>
                <a:srgbClr val="0070C0"/>
              </a:solidFill>
            </a:endParaRPr>
          </a:p>
        </p:txBody>
      </p:sp>
      <p:sp>
        <p:nvSpPr>
          <p:cNvPr id="19" name="矩形 30"/>
          <p:cNvSpPr/>
          <p:nvPr/>
        </p:nvSpPr>
        <p:spPr>
          <a:xfrm>
            <a:off x="3781042" y="4438128"/>
            <a:ext cx="117026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rgbClr val="0070C0"/>
                </a:solidFill>
              </a:rPr>
              <a:t>安徽大学</a:t>
            </a:r>
          </a:p>
        </p:txBody>
      </p:sp>
      <p:sp>
        <p:nvSpPr>
          <p:cNvPr id="20" name="文本框 32"/>
          <p:cNvSpPr txBox="1"/>
          <p:nvPr/>
        </p:nvSpPr>
        <p:spPr>
          <a:xfrm>
            <a:off x="1506798" y="4441237"/>
            <a:ext cx="236827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14630" indent="-214630" algn="just">
              <a:buFont typeface="Wingdings" panose="05000000000000000000" pitchFamily="2" charset="2"/>
              <a:buChar char="q"/>
            </a:pPr>
            <a:r>
              <a:rPr lang="en-US" altLang="zh-CN" sz="1500" b="0" dirty="0">
                <a:solidFill>
                  <a:srgbClr val="0070C0"/>
                </a:solidFill>
              </a:rPr>
              <a:t>2022.09-</a:t>
            </a:r>
            <a:r>
              <a:rPr lang="zh-CN" altLang="en-US" sz="1500" b="0" dirty="0">
                <a:solidFill>
                  <a:srgbClr val="0070C0"/>
                </a:solidFill>
              </a:rPr>
              <a:t>至今</a:t>
            </a:r>
          </a:p>
        </p:txBody>
      </p:sp>
      <p:sp>
        <p:nvSpPr>
          <p:cNvPr id="21" name="矩形 30"/>
          <p:cNvSpPr/>
          <p:nvPr/>
        </p:nvSpPr>
        <p:spPr>
          <a:xfrm>
            <a:off x="5273465" y="4421484"/>
            <a:ext cx="216201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rgbClr val="0070C0"/>
                </a:solidFill>
              </a:rPr>
              <a:t>电子信息工程学院</a:t>
            </a:r>
          </a:p>
        </p:txBody>
      </p:sp>
      <p:sp>
        <p:nvSpPr>
          <p:cNvPr id="22" name="矩形 30"/>
          <p:cNvSpPr/>
          <p:nvPr/>
        </p:nvSpPr>
        <p:spPr>
          <a:xfrm>
            <a:off x="7025620" y="4441237"/>
            <a:ext cx="174826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500" dirty="0">
                <a:solidFill>
                  <a:srgbClr val="0070C0"/>
                </a:solidFill>
              </a:rPr>
              <a:t>副教授</a:t>
            </a:r>
            <a:endParaRPr lang="en-US" altLang="zh-CN" sz="1500" dirty="0">
              <a:solidFill>
                <a:srgbClr val="0070C0"/>
              </a:solidFill>
            </a:endParaRPr>
          </a:p>
        </p:txBody>
      </p:sp>
      <p:sp>
        <p:nvSpPr>
          <p:cNvPr id="23" name="矩形 30"/>
          <p:cNvSpPr/>
          <p:nvPr/>
        </p:nvSpPr>
        <p:spPr>
          <a:xfrm>
            <a:off x="5521402" y="3818708"/>
            <a:ext cx="166613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rgbClr val="0070C0"/>
                </a:solidFill>
              </a:rPr>
              <a:t>电子工程系</a:t>
            </a:r>
          </a:p>
        </p:txBody>
      </p:sp>
      <p:grpSp>
        <p:nvGrpSpPr>
          <p:cNvPr id="24" name="组合 26"/>
          <p:cNvGrpSpPr/>
          <p:nvPr/>
        </p:nvGrpSpPr>
        <p:grpSpPr>
          <a:xfrm>
            <a:off x="3486238" y="3719694"/>
            <a:ext cx="277498" cy="1541096"/>
            <a:chOff x="1659244" y="1863847"/>
            <a:chExt cx="168078" cy="3700707"/>
          </a:xfrm>
        </p:grpSpPr>
        <p:sp>
          <p:nvSpPr>
            <p:cNvPr id="25" name="矩形 9"/>
            <p:cNvSpPr/>
            <p:nvPr/>
          </p:nvSpPr>
          <p:spPr>
            <a:xfrm>
              <a:off x="1659244" y="1863847"/>
              <a:ext cx="168078" cy="37007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6" name="矩形 10"/>
            <p:cNvSpPr/>
            <p:nvPr/>
          </p:nvSpPr>
          <p:spPr>
            <a:xfrm>
              <a:off x="1678641" y="1863847"/>
              <a:ext cx="129284" cy="370070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5"/>
          <p:cNvGrpSpPr/>
          <p:nvPr/>
        </p:nvGrpSpPr>
        <p:grpSpPr>
          <a:xfrm>
            <a:off x="3459221" y="4484182"/>
            <a:ext cx="274946" cy="252638"/>
            <a:chOff x="1601073" y="2274127"/>
            <a:chExt cx="284420" cy="284420"/>
          </a:xfrm>
        </p:grpSpPr>
        <p:sp>
          <p:nvSpPr>
            <p:cNvPr id="28" name="椭圆 14"/>
            <p:cNvSpPr/>
            <p:nvPr/>
          </p:nvSpPr>
          <p:spPr>
            <a:xfrm>
              <a:off x="1601073" y="2274127"/>
              <a:ext cx="284420" cy="28442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9" name="椭圆 15"/>
            <p:cNvSpPr/>
            <p:nvPr/>
          </p:nvSpPr>
          <p:spPr>
            <a:xfrm>
              <a:off x="1678642" y="2351696"/>
              <a:ext cx="129282" cy="12928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cxnSp>
        <p:nvCxnSpPr>
          <p:cNvPr id="30" name="Straight Connector 91"/>
          <p:cNvCxnSpPr/>
          <p:nvPr/>
        </p:nvCxnSpPr>
        <p:spPr>
          <a:xfrm>
            <a:off x="1608229" y="3609268"/>
            <a:ext cx="8838319" cy="22311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直角三角形 34"/>
          <p:cNvSpPr>
            <a:spLocks noChangeAspect="1"/>
          </p:cNvSpPr>
          <p:nvPr/>
        </p:nvSpPr>
        <p:spPr bwMode="auto">
          <a:xfrm>
            <a:off x="2638046" y="3267566"/>
            <a:ext cx="447755" cy="452129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/>
          <a:lstStyle/>
          <a:p>
            <a:pPr algn="ctr"/>
            <a:endParaRPr lang="zh-CN" altLang="en-US" sz="1350"/>
          </a:p>
        </p:txBody>
      </p:sp>
      <p:grpSp>
        <p:nvGrpSpPr>
          <p:cNvPr id="32" name="组合 26"/>
          <p:cNvGrpSpPr/>
          <p:nvPr/>
        </p:nvGrpSpPr>
        <p:grpSpPr>
          <a:xfrm>
            <a:off x="3489397" y="2021074"/>
            <a:ext cx="204305" cy="1199315"/>
            <a:chOff x="1659244" y="1863847"/>
            <a:chExt cx="168078" cy="3700707"/>
          </a:xfrm>
        </p:grpSpPr>
        <p:sp>
          <p:nvSpPr>
            <p:cNvPr id="33" name="矩形 9"/>
            <p:cNvSpPr/>
            <p:nvPr/>
          </p:nvSpPr>
          <p:spPr>
            <a:xfrm>
              <a:off x="1659244" y="1863847"/>
              <a:ext cx="168078" cy="37007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4" name="矩形 10"/>
            <p:cNvSpPr/>
            <p:nvPr/>
          </p:nvSpPr>
          <p:spPr>
            <a:xfrm>
              <a:off x="1678641" y="1863847"/>
              <a:ext cx="129284" cy="370070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cxnSp>
        <p:nvCxnSpPr>
          <p:cNvPr id="35" name="Straight Connector 113"/>
          <p:cNvCxnSpPr/>
          <p:nvPr/>
        </p:nvCxnSpPr>
        <p:spPr>
          <a:xfrm>
            <a:off x="1561170" y="1926882"/>
            <a:ext cx="8875704" cy="88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2"/>
          <p:cNvSpPr txBox="1"/>
          <p:nvPr/>
        </p:nvSpPr>
        <p:spPr>
          <a:xfrm>
            <a:off x="1526023" y="1586318"/>
            <a:ext cx="1426433" cy="3693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/>
            <a:r>
              <a:rPr lang="zh-CN" altLang="en-US" sz="1800" dirty="0">
                <a:solidFill>
                  <a:schemeClr val="bg1"/>
                </a:solidFill>
              </a:rPr>
              <a:t>教育经历</a:t>
            </a:r>
          </a:p>
        </p:txBody>
      </p:sp>
      <p:sp>
        <p:nvSpPr>
          <p:cNvPr id="37" name="直角三角形 34"/>
          <p:cNvSpPr>
            <a:spLocks noChangeAspect="1"/>
          </p:cNvSpPr>
          <p:nvPr/>
        </p:nvSpPr>
        <p:spPr bwMode="auto">
          <a:xfrm>
            <a:off x="2632320" y="1584167"/>
            <a:ext cx="447755" cy="452129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/>
          <a:lstStyle/>
          <a:p>
            <a:pPr algn="ctr"/>
            <a:endParaRPr lang="zh-CN" altLang="en-US" sz="1350"/>
          </a:p>
        </p:txBody>
      </p:sp>
      <p:grpSp>
        <p:nvGrpSpPr>
          <p:cNvPr id="38" name="组合 24"/>
          <p:cNvGrpSpPr/>
          <p:nvPr/>
        </p:nvGrpSpPr>
        <p:grpSpPr>
          <a:xfrm>
            <a:off x="3462193" y="2451914"/>
            <a:ext cx="274946" cy="257007"/>
            <a:chOff x="1601073" y="3134735"/>
            <a:chExt cx="284420" cy="284420"/>
          </a:xfrm>
        </p:grpSpPr>
        <p:sp>
          <p:nvSpPr>
            <p:cNvPr id="39" name="椭圆 11"/>
            <p:cNvSpPr/>
            <p:nvPr/>
          </p:nvSpPr>
          <p:spPr>
            <a:xfrm>
              <a:off x="1601073" y="3134735"/>
              <a:ext cx="284420" cy="28442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0" name="椭圆 18"/>
            <p:cNvSpPr/>
            <p:nvPr/>
          </p:nvSpPr>
          <p:spPr>
            <a:xfrm>
              <a:off x="1678642" y="3212305"/>
              <a:ext cx="129282" cy="12928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44" name="组合 25"/>
          <p:cNvGrpSpPr/>
          <p:nvPr/>
        </p:nvGrpSpPr>
        <p:grpSpPr>
          <a:xfrm>
            <a:off x="3456457" y="3877267"/>
            <a:ext cx="274946" cy="252638"/>
            <a:chOff x="1601073" y="2274127"/>
            <a:chExt cx="284420" cy="284420"/>
          </a:xfrm>
        </p:grpSpPr>
        <p:sp>
          <p:nvSpPr>
            <p:cNvPr id="45" name="椭圆 14"/>
            <p:cNvSpPr/>
            <p:nvPr/>
          </p:nvSpPr>
          <p:spPr>
            <a:xfrm>
              <a:off x="1601073" y="2274127"/>
              <a:ext cx="284420" cy="28442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6" name="椭圆 15"/>
            <p:cNvSpPr/>
            <p:nvPr/>
          </p:nvSpPr>
          <p:spPr>
            <a:xfrm>
              <a:off x="1678642" y="2351696"/>
              <a:ext cx="129282" cy="12928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47" name="文本框 32"/>
          <p:cNvSpPr txBox="1"/>
          <p:nvPr/>
        </p:nvSpPr>
        <p:spPr>
          <a:xfrm>
            <a:off x="1506797" y="4960708"/>
            <a:ext cx="236827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14630" indent="-214630" algn="just">
              <a:buFont typeface="Wingdings" panose="05000000000000000000" pitchFamily="2" charset="2"/>
              <a:buChar char="q"/>
            </a:pPr>
            <a:r>
              <a:rPr lang="en-US" altLang="zh-CN" sz="1500" b="0" dirty="0">
                <a:solidFill>
                  <a:srgbClr val="0070C0"/>
                </a:solidFill>
              </a:rPr>
              <a:t>2020.09-</a:t>
            </a:r>
            <a:r>
              <a:rPr lang="zh-CN" altLang="en-US" sz="1500" b="0" dirty="0">
                <a:solidFill>
                  <a:srgbClr val="0070C0"/>
                </a:solidFill>
              </a:rPr>
              <a:t>至今</a:t>
            </a:r>
          </a:p>
        </p:txBody>
      </p:sp>
      <p:grpSp>
        <p:nvGrpSpPr>
          <p:cNvPr id="48" name="组合 25"/>
          <p:cNvGrpSpPr/>
          <p:nvPr/>
        </p:nvGrpSpPr>
        <p:grpSpPr>
          <a:xfrm>
            <a:off x="3467129" y="4977242"/>
            <a:ext cx="274946" cy="252638"/>
            <a:chOff x="1601073" y="2274127"/>
            <a:chExt cx="284420" cy="284420"/>
          </a:xfrm>
        </p:grpSpPr>
        <p:sp>
          <p:nvSpPr>
            <p:cNvPr id="49" name="椭圆 14"/>
            <p:cNvSpPr/>
            <p:nvPr/>
          </p:nvSpPr>
          <p:spPr>
            <a:xfrm>
              <a:off x="1601073" y="2274127"/>
              <a:ext cx="284420" cy="28442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50" name="椭圆 15"/>
            <p:cNvSpPr/>
            <p:nvPr/>
          </p:nvSpPr>
          <p:spPr>
            <a:xfrm>
              <a:off x="1678642" y="2351696"/>
              <a:ext cx="129282" cy="12928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51" name="矩形 30"/>
          <p:cNvSpPr/>
          <p:nvPr/>
        </p:nvSpPr>
        <p:spPr>
          <a:xfrm>
            <a:off x="3781042" y="4960708"/>
            <a:ext cx="117026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rgbClr val="0070C0"/>
                </a:solidFill>
              </a:rPr>
              <a:t>中电科</a:t>
            </a:r>
            <a:r>
              <a:rPr lang="en-US" altLang="zh-CN" sz="1500" dirty="0">
                <a:solidFill>
                  <a:srgbClr val="0070C0"/>
                </a:solidFill>
              </a:rPr>
              <a:t>38</a:t>
            </a:r>
            <a:r>
              <a:rPr lang="zh-CN" altLang="en-US" sz="1500" dirty="0">
                <a:solidFill>
                  <a:srgbClr val="0070C0"/>
                </a:solidFill>
              </a:rPr>
              <a:t>所</a:t>
            </a:r>
          </a:p>
        </p:txBody>
      </p:sp>
      <p:sp>
        <p:nvSpPr>
          <p:cNvPr id="52" name="矩形 30"/>
          <p:cNvSpPr/>
          <p:nvPr/>
        </p:nvSpPr>
        <p:spPr>
          <a:xfrm>
            <a:off x="5540181" y="4925184"/>
            <a:ext cx="13806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rgbClr val="0070C0"/>
                </a:solidFill>
              </a:rPr>
              <a:t>微波系统部</a:t>
            </a:r>
          </a:p>
        </p:txBody>
      </p:sp>
      <p:pic>
        <p:nvPicPr>
          <p:cNvPr id="53" name="图片 52" descr="校徽校名深空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73988" y="404538"/>
            <a:ext cx="1434104" cy="46999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ChangeArrowheads="1"/>
          </p:cNvSpPr>
          <p:nvPr/>
        </p:nvSpPr>
        <p:spPr bwMode="auto">
          <a:xfrm>
            <a:off x="1524001" y="21632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31779" name="Object 3"/>
          <p:cNvGraphicFramePr/>
          <p:nvPr/>
        </p:nvGraphicFramePr>
        <p:xfrm>
          <a:off x="1775521" y="1536305"/>
          <a:ext cx="4647505" cy="275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65" name="Visio" r:id="rId4" imgW="5454015" imgH="4596765" progId="Visio.Drawing.11">
                  <p:embed/>
                </p:oleObj>
              </mc:Choice>
              <mc:Fallback>
                <p:oleObj name="Visio" r:id="rId4" imgW="5454015" imgH="4596765" progId="Visio.Drawing.11">
                  <p:embed/>
                  <p:pic>
                    <p:nvPicPr>
                      <p:cNvPr id="0" name="图片 42748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5521" y="1536305"/>
                        <a:ext cx="4647505" cy="2751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780" name="Rectangle 4"/>
          <p:cNvSpPr>
            <a:spLocks noChangeArrowheads="1"/>
          </p:cNvSpPr>
          <p:nvPr/>
        </p:nvSpPr>
        <p:spPr bwMode="auto">
          <a:xfrm>
            <a:off x="1524001" y="21632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1781" name="Rectangle 5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31782" name="Object 6"/>
          <p:cNvGraphicFramePr/>
          <p:nvPr/>
        </p:nvGraphicFramePr>
        <p:xfrm>
          <a:off x="1524000" y="4797425"/>
          <a:ext cx="22098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66" name="图表" r:id="rId6" imgW="3714750" imgH="2473960" progId="Excel.Chart.8">
                  <p:embed/>
                </p:oleObj>
              </mc:Choice>
              <mc:Fallback>
                <p:oleObj name="图表" r:id="rId6" imgW="3714750" imgH="2473960" progId="Excel.Chart.8">
                  <p:embed/>
                  <p:pic>
                    <p:nvPicPr>
                      <p:cNvPr id="0" name="图片 42749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797425"/>
                        <a:ext cx="2209800" cy="16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783" name="Rectangle 7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31784" name="Object 8"/>
          <p:cNvGraphicFramePr/>
          <p:nvPr/>
        </p:nvGraphicFramePr>
        <p:xfrm>
          <a:off x="3863975" y="4724400"/>
          <a:ext cx="2362200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67" name="图表" r:id="rId8" imgW="3714750" imgH="2473960" progId="Excel.Chart.8">
                  <p:embed/>
                </p:oleObj>
              </mc:Choice>
              <mc:Fallback>
                <p:oleObj name="图表" r:id="rId8" imgW="3714750" imgH="2473960" progId="Excel.Chart.8">
                  <p:embed/>
                  <p:pic>
                    <p:nvPicPr>
                      <p:cNvPr id="0" name="图片 42750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3975" y="4724400"/>
                        <a:ext cx="2362200" cy="173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785" name="Rectangle 9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31786" name="Object 10"/>
          <p:cNvGraphicFramePr/>
          <p:nvPr/>
        </p:nvGraphicFramePr>
        <p:xfrm>
          <a:off x="6167438" y="4724400"/>
          <a:ext cx="2190750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68" name="图表" r:id="rId10" imgW="3714750" imgH="2473960" progId="Excel.Chart.8">
                  <p:embed/>
                </p:oleObj>
              </mc:Choice>
              <mc:Fallback>
                <p:oleObj name="图表" r:id="rId10" imgW="3714750" imgH="2473960" progId="Excel.Chart.8">
                  <p:embed/>
                  <p:pic>
                    <p:nvPicPr>
                      <p:cNvPr id="0" name="图片 4275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7438" y="4724400"/>
                        <a:ext cx="2190750" cy="173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787" name="Rectangle 11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31788" name="Object 12"/>
          <p:cNvGraphicFramePr/>
          <p:nvPr/>
        </p:nvGraphicFramePr>
        <p:xfrm>
          <a:off x="8328026" y="4724400"/>
          <a:ext cx="2339975" cy="172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69" name="图表" r:id="rId12" imgW="3714750" imgH="2473960" progId="Excel.Chart.8">
                  <p:embed/>
                </p:oleObj>
              </mc:Choice>
              <mc:Fallback>
                <p:oleObj name="图表" r:id="rId12" imgW="3714750" imgH="2473960" progId="Excel.Chart.8">
                  <p:embed/>
                  <p:pic>
                    <p:nvPicPr>
                      <p:cNvPr id="0" name="图片 4275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8026" y="4724400"/>
                        <a:ext cx="2339975" cy="1728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789" name="Rectangle 13"/>
          <p:cNvSpPr>
            <a:spLocks noChangeArrowheads="1"/>
          </p:cNvSpPr>
          <p:nvPr/>
        </p:nvSpPr>
        <p:spPr bwMode="auto">
          <a:xfrm>
            <a:off x="2029830" y="4435476"/>
            <a:ext cx="3731792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42900" indent="-342900" algn="ctr">
              <a:lnSpc>
                <a:spcPct val="90000"/>
              </a:lnSpc>
            </a:pPr>
            <a:r>
              <a:rPr kumimoji="1" lang="zh-CN" altLang="en-US" sz="2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基于</a:t>
            </a:r>
            <a:r>
              <a:rPr kumimoji="1"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MESFET</a:t>
            </a:r>
            <a:r>
              <a:rPr kumimoji="1" lang="zh-CN" altLang="en-US" sz="2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管放大器电路模型</a:t>
            </a:r>
            <a:endParaRPr kumimoji="1" lang="en-US" altLang="zh-CN" sz="20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1790" name="Rectangle 14"/>
          <p:cNvSpPr>
            <a:spLocks noChangeArrowheads="1"/>
          </p:cNvSpPr>
          <p:nvPr/>
        </p:nvSpPr>
        <p:spPr bwMode="auto">
          <a:xfrm>
            <a:off x="1524001" y="2253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31791" name="Object 15"/>
          <p:cNvGraphicFramePr/>
          <p:nvPr/>
        </p:nvGraphicFramePr>
        <p:xfrm>
          <a:off x="6527800" y="1557338"/>
          <a:ext cx="396240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70" name="Visio" r:id="rId14" imgW="5454015" imgH="4588510" progId="Visio.Drawing.11">
                  <p:embed/>
                </p:oleObj>
              </mc:Choice>
              <mc:Fallback>
                <p:oleObj name="Visio" r:id="rId14" imgW="5454015" imgH="4588510" progId="Visio.Drawing.11">
                  <p:embed/>
                  <p:pic>
                    <p:nvPicPr>
                      <p:cNvPr id="0" name="图片 42753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7800" y="1557338"/>
                        <a:ext cx="3962400" cy="2667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792" name="Rectangle 16"/>
          <p:cNvSpPr>
            <a:spLocks noChangeArrowheads="1"/>
          </p:cNvSpPr>
          <p:nvPr/>
        </p:nvSpPr>
        <p:spPr bwMode="auto">
          <a:xfrm>
            <a:off x="6584790" y="4303714"/>
            <a:ext cx="3645230" cy="339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42900" indent="-342900" algn="ctr">
              <a:lnSpc>
                <a:spcPct val="90000"/>
              </a:lnSpc>
            </a:pPr>
            <a:r>
              <a:rPr kumimoji="1" lang="zh-CN" altLang="en-US" dirty="0">
                <a:solidFill>
                  <a:srgbClr val="FF0000"/>
                </a:solidFill>
              </a:rPr>
              <a:t>线性电路的时域冲击响应提取技术</a:t>
            </a:r>
          </a:p>
        </p:txBody>
      </p:sp>
      <p:sp>
        <p:nvSpPr>
          <p:cNvPr id="331793" name="Rectangle 17"/>
          <p:cNvSpPr>
            <a:spLocks noChangeArrowheads="1"/>
          </p:cNvSpPr>
          <p:nvPr/>
        </p:nvSpPr>
        <p:spPr bwMode="auto">
          <a:xfrm>
            <a:off x="3824096" y="6548439"/>
            <a:ext cx="3980258" cy="311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42900" indent="-342900" algn="ctr">
              <a:lnSpc>
                <a:spcPct val="90000"/>
              </a:lnSpc>
            </a:pPr>
            <a:r>
              <a:rPr kumimoji="1" lang="zh-CN" altLang="en-US" sz="1600" dirty="0">
                <a:solidFill>
                  <a:srgbClr val="FF0000"/>
                </a:solidFill>
              </a:rPr>
              <a:t>端口</a:t>
            </a:r>
            <a:r>
              <a:rPr kumimoji="1" lang="en-US" altLang="zh-CN" sz="1600" dirty="0">
                <a:solidFill>
                  <a:srgbClr val="FF0000"/>
                </a:solidFill>
              </a:rPr>
              <a:t>1</a:t>
            </a:r>
            <a:r>
              <a:rPr kumimoji="1" lang="zh-CN" altLang="en-US" sz="1600" dirty="0">
                <a:solidFill>
                  <a:srgbClr val="FF0000"/>
                </a:solidFill>
              </a:rPr>
              <a:t>加冲击信号得到的时域冲击响应信号</a:t>
            </a:r>
          </a:p>
        </p:txBody>
      </p:sp>
      <p:graphicFrame>
        <p:nvGraphicFramePr>
          <p:cNvPr id="331794" name="Object 18"/>
          <p:cNvGraphicFramePr>
            <a:graphicFrameLocks noGrp="1"/>
          </p:cNvGraphicFramePr>
          <p:nvPr>
            <p:ph/>
          </p:nvPr>
        </p:nvGraphicFramePr>
        <p:xfrm>
          <a:off x="1922463" y="4941888"/>
          <a:ext cx="14319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71" name="图表" r:id="rId16" imgW="1240790" imgH="726440" progId="Excel.Chart.8">
                  <p:embed/>
                </p:oleObj>
              </mc:Choice>
              <mc:Fallback>
                <p:oleObj name="图表" r:id="rId16" imgW="1240790" imgH="726440" progId="Excel.Chart.8">
                  <p:embed/>
                  <p:pic>
                    <p:nvPicPr>
                      <p:cNvPr id="0" name="图片 42754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2463" y="4941888"/>
                        <a:ext cx="14319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1795" name="Picture 19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945064"/>
            <a:ext cx="137160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1796" name="Picture 20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876801"/>
            <a:ext cx="144780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1797" name="Picture 21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825" y="4797426"/>
            <a:ext cx="16764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1798" name="Rectangle 22"/>
          <p:cNvSpPr>
            <a:spLocks noChangeArrowheads="1"/>
          </p:cNvSpPr>
          <p:nvPr/>
        </p:nvSpPr>
        <p:spPr bwMode="auto">
          <a:xfrm>
            <a:off x="5123519" y="837383"/>
            <a:ext cx="28085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MESFET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放大器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endParaRPr lang="zh-CN" altLang="en-US" sz="2800" b="1" dirty="0">
              <a:solidFill>
                <a:srgbClr val="FF0000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1799" name="Line 3"/>
          <p:cNvSpPr>
            <a:spLocks noChangeShapeType="1"/>
          </p:cNvSpPr>
          <p:nvPr/>
        </p:nvSpPr>
        <p:spPr bwMode="auto">
          <a:xfrm>
            <a:off x="1919288" y="1412776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4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2989"/>
            <a:ext cx="1944216" cy="135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1416050" y="6337628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>
              <a:buSzPct val="100000"/>
              <a:tabLst>
                <a:tab pos="215900" algn="l"/>
              </a:tabLst>
            </a:pPr>
            <a:r>
              <a:rPr lang="en-US" altLang="zh-CN" sz="1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T. Chen</a:t>
            </a:r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, D. Z. Ding, Z. H. Fan, and R. S. Chen “Time-Domain Impulse Response with the TD-VSIE Field-Circuit Coupling Method for Nonlinear Analysis of Microwave Circuit,” IEEE Microwave &amp; Wireless Components Letters,2018. </a:t>
            </a:r>
          </a:p>
        </p:txBody>
      </p:sp>
      <p:sp>
        <p:nvSpPr>
          <p:cNvPr id="333828" name="Rectangle 4"/>
          <p:cNvSpPr>
            <a:spLocks noChangeArrowheads="1"/>
          </p:cNvSpPr>
          <p:nvPr/>
        </p:nvSpPr>
        <p:spPr bwMode="auto">
          <a:xfrm>
            <a:off x="1524000" y="2344222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33829" name="Object 5"/>
          <p:cNvGraphicFramePr/>
          <p:nvPr/>
        </p:nvGraphicFramePr>
        <p:xfrm>
          <a:off x="1524001" y="1409701"/>
          <a:ext cx="4429125" cy="277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2" name="图表" r:id="rId4" imgW="2473960" imgH="1551305" progId="Excel.Chart.8">
                  <p:embed/>
                </p:oleObj>
              </mc:Choice>
              <mc:Fallback>
                <p:oleObj name="图表" r:id="rId4" imgW="2473960" imgH="1551305" progId="Excel.Chart.8">
                  <p:embed/>
                  <p:pic>
                    <p:nvPicPr>
                      <p:cNvPr id="0" name="图片 43117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1" y="1409701"/>
                        <a:ext cx="4429125" cy="2771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3830" name="Rectangle 6"/>
          <p:cNvSpPr>
            <a:spLocks noChangeArrowheads="1"/>
          </p:cNvSpPr>
          <p:nvPr/>
        </p:nvSpPr>
        <p:spPr bwMode="auto">
          <a:xfrm>
            <a:off x="5943600" y="3306763"/>
            <a:ext cx="4724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14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comparison of the proposed and conventional Method</a:t>
            </a:r>
            <a:endParaRPr lang="en-US" altLang="zh-CN" sz="1400">
              <a:solidFill>
                <a:srgbClr val="0000FF"/>
              </a:solidFill>
            </a:endParaRPr>
          </a:p>
        </p:txBody>
      </p:sp>
      <p:graphicFrame>
        <p:nvGraphicFramePr>
          <p:cNvPr id="333831" name="Group 7"/>
          <p:cNvGraphicFramePr>
            <a:graphicFrameLocks noGrp="1"/>
          </p:cNvGraphicFramePr>
          <p:nvPr/>
        </p:nvGraphicFramePr>
        <p:xfrm>
          <a:off x="5016501" y="3810000"/>
          <a:ext cx="5688013" cy="2468880"/>
        </p:xfrm>
        <a:graphic>
          <a:graphicData uri="http://schemas.openxmlformats.org/drawingml/2006/table">
            <a:tbl>
              <a:tblPr/>
              <a:tblGrid>
                <a:gridCol w="136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8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23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08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method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unknowns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Pre-processing time</a:t>
                      </a:r>
                      <a:endParaRPr kumimoji="0" lang="zh-CN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(s)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Newton iteration time(s)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memory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(MB)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Conventional method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4346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4039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85796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1700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Proposed method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4346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9495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1702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33857" name="Rectangle 33"/>
          <p:cNvSpPr>
            <a:spLocks noChangeArrowheads="1"/>
          </p:cNvSpPr>
          <p:nvPr/>
        </p:nvSpPr>
        <p:spPr bwMode="auto">
          <a:xfrm>
            <a:off x="1524000" y="41608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 sz="2800"/>
          </a:p>
        </p:txBody>
      </p:sp>
      <p:sp>
        <p:nvSpPr>
          <p:cNvPr id="333858" name="Rectangle 34"/>
          <p:cNvSpPr>
            <a:spLocks noChangeArrowheads="1"/>
          </p:cNvSpPr>
          <p:nvPr/>
        </p:nvSpPr>
        <p:spPr bwMode="auto">
          <a:xfrm>
            <a:off x="1514144" y="4098511"/>
            <a:ext cx="3491880" cy="64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marL="342900" indent="-342900" algn="ctr">
              <a:lnSpc>
                <a:spcPct val="90000"/>
              </a:lnSpc>
            </a:pPr>
            <a:r>
              <a:rPr kumimoji="1"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The voltage of </a:t>
            </a:r>
            <a:r>
              <a:rPr kumimoji="1" lang="en-US" altLang="zh-CN" sz="2000" dirty="0" err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Vgs</a:t>
            </a:r>
            <a:r>
              <a:rPr kumimoji="1"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and </a:t>
            </a:r>
            <a:r>
              <a:rPr kumimoji="1" lang="en-US" altLang="zh-CN" sz="2000" dirty="0" err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Vds</a:t>
            </a:r>
            <a:r>
              <a:rPr kumimoji="1"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position</a:t>
            </a:r>
          </a:p>
        </p:txBody>
      </p:sp>
      <p:sp>
        <p:nvSpPr>
          <p:cNvPr id="333859" name="Rectangle 35"/>
          <p:cNvSpPr>
            <a:spLocks noChangeArrowheads="1"/>
          </p:cNvSpPr>
          <p:nvPr/>
        </p:nvSpPr>
        <p:spPr bwMode="auto">
          <a:xfrm>
            <a:off x="6024564" y="1839110"/>
            <a:ext cx="444023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533400" indent="-533400">
              <a:tabLst>
                <a:tab pos="228600" algn="l"/>
              </a:tabLst>
            </a:pPr>
            <a:r>
              <a:rPr lang="en-US" altLang="zh-CN" sz="1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lang="zh-CN" altLang="en-US" sz="1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Yilmaz, J.-M. Jin and E. Michielssen, “A parallel FFT accelerated transient field-circuit simulation,” IEEE Trans. Microw. Theory Techn., vol.53, no.9, pp.2851–2865, Sep. 2005. </a:t>
            </a:r>
          </a:p>
        </p:txBody>
      </p:sp>
      <p:sp>
        <p:nvSpPr>
          <p:cNvPr id="333860" name="Rectangle 36"/>
          <p:cNvSpPr>
            <a:spLocks noChangeArrowheads="1"/>
          </p:cNvSpPr>
          <p:nvPr/>
        </p:nvSpPr>
        <p:spPr bwMode="auto">
          <a:xfrm>
            <a:off x="2783632" y="704851"/>
            <a:ext cx="70564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MESFET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放大器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33861" name="Line 3"/>
          <p:cNvSpPr>
            <a:spLocks noChangeShapeType="1"/>
          </p:cNvSpPr>
          <p:nvPr/>
        </p:nvSpPr>
        <p:spPr bwMode="auto">
          <a:xfrm>
            <a:off x="1919288" y="1412875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3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2989"/>
            <a:ext cx="1857250" cy="129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9" name="Line 3"/>
          <p:cNvSpPr>
            <a:spLocks noChangeShapeType="1"/>
          </p:cNvSpPr>
          <p:nvPr/>
        </p:nvSpPr>
        <p:spPr bwMode="auto">
          <a:xfrm>
            <a:off x="1774825" y="1484313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30" name="Rectangle 10"/>
          <p:cNvSpPr>
            <a:spLocks noChangeArrowheads="1"/>
          </p:cNvSpPr>
          <p:nvPr/>
        </p:nvSpPr>
        <p:spPr bwMode="auto">
          <a:xfrm>
            <a:off x="3845360" y="829339"/>
            <a:ext cx="5508984" cy="51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3200" rIns="90000" bIns="4320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半导体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-MOSFET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管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35532" name="Rectangle 12"/>
          <p:cNvSpPr>
            <a:spLocks noChangeArrowheads="1"/>
          </p:cNvSpPr>
          <p:nvPr/>
        </p:nvSpPr>
        <p:spPr bwMode="auto">
          <a:xfrm>
            <a:off x="1524000" y="2527743"/>
            <a:ext cx="181822" cy="364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3200" rIns="90000" bIns="43200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235531" name="对象 153"/>
          <p:cNvGraphicFramePr/>
          <p:nvPr/>
        </p:nvGraphicFramePr>
        <p:xfrm>
          <a:off x="1774826" y="1628775"/>
          <a:ext cx="3313113" cy="194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00" name="Visio" r:id="rId4" imgW="6959600" imgH="5321300" progId="Visio.Drawing.11">
                  <p:embed/>
                </p:oleObj>
              </mc:Choice>
              <mc:Fallback>
                <p:oleObj name="Visio" r:id="rId4" imgW="6959600" imgH="5321300" progId="Visio.Drawing.11">
                  <p:embed/>
                  <p:pic>
                    <p:nvPicPr>
                      <p:cNvPr id="0" name="图片 45489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6" y="1628775"/>
                        <a:ext cx="3313113" cy="1944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533" name="Picture 13" descr="[)56E~19DA])QIV_CVR]VPY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39" y="1557338"/>
            <a:ext cx="266382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34" name="Picture 14" descr="1492518258(1)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8" y="1628776"/>
            <a:ext cx="262731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35" name="Rectangle 15"/>
          <p:cNvSpPr>
            <a:spLocks noChangeArrowheads="1"/>
          </p:cNvSpPr>
          <p:nvPr/>
        </p:nvSpPr>
        <p:spPr bwMode="auto">
          <a:xfrm>
            <a:off x="1524000" y="3642037"/>
            <a:ext cx="2621528" cy="456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3200" rIns="90000" bIns="43200" anchor="ctr">
            <a:spAutoFit/>
          </a:bodyPr>
          <a:lstStyle/>
          <a:p>
            <a:pPr fontAlgn="ctr"/>
            <a:r>
              <a:rPr lang="en-US" altLang="zh-CN" sz="1200">
                <a:solidFill>
                  <a:srgbClr val="0000FF"/>
                </a:solidFill>
              </a:rPr>
              <a:t>Physcial size of MOSFET model and </a:t>
            </a:r>
          </a:p>
          <a:p>
            <a:pPr fontAlgn="ctr"/>
            <a:r>
              <a:rPr lang="en-US" altLang="zh-CN" sz="1200">
                <a:solidFill>
                  <a:srgbClr val="0000FF"/>
                </a:solidFill>
              </a:rPr>
              <a:t>A=1 μm, B=1.2 μm, C=1 μm, D=0.6 μm.</a:t>
            </a:r>
          </a:p>
        </p:txBody>
      </p:sp>
      <p:sp>
        <p:nvSpPr>
          <p:cNvPr id="235536" name="Rectangle 16"/>
          <p:cNvSpPr>
            <a:spLocks noChangeArrowheads="1"/>
          </p:cNvSpPr>
          <p:nvPr/>
        </p:nvSpPr>
        <p:spPr bwMode="auto">
          <a:xfrm>
            <a:off x="5232400" y="3932014"/>
            <a:ext cx="1910244" cy="271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3200" rIns="90000" bIns="43200" anchor="ctr">
            <a:spAutoFit/>
          </a:bodyPr>
          <a:lstStyle/>
          <a:p>
            <a:pPr fontAlgn="ctr"/>
            <a:r>
              <a:rPr lang="en-US" altLang="zh-CN" sz="1200">
                <a:solidFill>
                  <a:srgbClr val="0000FF"/>
                </a:solidFill>
              </a:rPr>
              <a:t>Doping Concentration-SETD</a:t>
            </a:r>
          </a:p>
        </p:txBody>
      </p:sp>
      <p:sp>
        <p:nvSpPr>
          <p:cNvPr id="235537" name="Rectangle 17"/>
          <p:cNvSpPr>
            <a:spLocks noChangeArrowheads="1"/>
          </p:cNvSpPr>
          <p:nvPr/>
        </p:nvSpPr>
        <p:spPr bwMode="auto">
          <a:xfrm>
            <a:off x="8183563" y="3932014"/>
            <a:ext cx="2146142" cy="271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3200" rIns="90000" bIns="43200" anchor="ctr">
            <a:spAutoFit/>
          </a:bodyPr>
          <a:lstStyle/>
          <a:p>
            <a:pPr fontAlgn="ctr"/>
            <a:r>
              <a:rPr lang="en-US" altLang="zh-CN" sz="1200">
                <a:solidFill>
                  <a:srgbClr val="0000FF"/>
                </a:solidFill>
              </a:rPr>
              <a:t>Doping Concentration-COMSOL</a:t>
            </a:r>
          </a:p>
        </p:txBody>
      </p:sp>
      <p:sp>
        <p:nvSpPr>
          <p:cNvPr id="235539" name="Rectangle 19"/>
          <p:cNvSpPr>
            <a:spLocks noChangeArrowheads="1"/>
          </p:cNvSpPr>
          <p:nvPr/>
        </p:nvSpPr>
        <p:spPr bwMode="auto">
          <a:xfrm>
            <a:off x="1524000" y="2346768"/>
            <a:ext cx="181822" cy="364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3200" rIns="90000" bIns="43200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235538" name="Object 18"/>
          <p:cNvGraphicFramePr/>
          <p:nvPr/>
        </p:nvGraphicFramePr>
        <p:xfrm>
          <a:off x="1524001" y="4292600"/>
          <a:ext cx="2987675" cy="216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01" name="图表" r:id="rId8" imgW="3848100" imgH="2413000" progId="Excel.Chart.8">
                  <p:embed/>
                </p:oleObj>
              </mc:Choice>
              <mc:Fallback>
                <p:oleObj name="图表" r:id="rId8" imgW="3848100" imgH="2413000" progId="Excel.Chart.8">
                  <p:embed/>
                  <p:pic>
                    <p:nvPicPr>
                      <p:cNvPr id="0" name="图片 45490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1" y="4292600"/>
                        <a:ext cx="2987675" cy="2160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40" name="Rectangle 20"/>
          <p:cNvSpPr>
            <a:spLocks noChangeArrowheads="1"/>
          </p:cNvSpPr>
          <p:nvPr/>
        </p:nvSpPr>
        <p:spPr bwMode="auto">
          <a:xfrm>
            <a:off x="1524001" y="6587902"/>
            <a:ext cx="2422051" cy="271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3200" rIns="90000" bIns="43200" anchor="ctr">
            <a:spAutoFit/>
          </a:bodyPr>
          <a:lstStyle/>
          <a:p>
            <a:pPr fontAlgn="ctr"/>
            <a:r>
              <a:rPr lang="en-US" altLang="zh-CN" sz="1200">
                <a:solidFill>
                  <a:srgbClr val="0000FF"/>
                </a:solidFill>
              </a:rPr>
              <a:t>Steady Volt-amperes Characteristics</a:t>
            </a:r>
          </a:p>
        </p:txBody>
      </p:sp>
      <p:graphicFrame>
        <p:nvGraphicFramePr>
          <p:cNvPr id="235541" name="对象 1440772"/>
          <p:cNvGraphicFramePr/>
          <p:nvPr/>
        </p:nvGraphicFramePr>
        <p:xfrm>
          <a:off x="4440239" y="4292601"/>
          <a:ext cx="3348037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02" name="图表" r:id="rId10" imgW="4032885" imgH="2375535" progId="Excel.Chart.8">
                  <p:embed/>
                </p:oleObj>
              </mc:Choice>
              <mc:Fallback>
                <p:oleObj name="图表" r:id="rId10" imgW="4032885" imgH="2375535" progId="Excel.Chart.8">
                  <p:embed/>
                  <p:pic>
                    <p:nvPicPr>
                      <p:cNvPr id="0" name="图片 45491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0239" y="4292601"/>
                        <a:ext cx="3348037" cy="223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42" name="对象 1440778"/>
          <p:cNvGraphicFramePr/>
          <p:nvPr/>
        </p:nvGraphicFramePr>
        <p:xfrm>
          <a:off x="7751764" y="4292600"/>
          <a:ext cx="2916237" cy="220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03" name="图表" r:id="rId12" imgW="4155440" imgH="2400300" progId="Excel.Chart.8">
                  <p:embed/>
                </p:oleObj>
              </mc:Choice>
              <mc:Fallback>
                <p:oleObj name="图表" r:id="rId12" imgW="4155440" imgH="2400300" progId="Excel.Chart.8">
                  <p:embed/>
                  <p:pic>
                    <p:nvPicPr>
                      <p:cNvPr id="0" name="图片 45492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1764" y="4292600"/>
                        <a:ext cx="2916237" cy="220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43" name="Rectangle 23"/>
          <p:cNvSpPr>
            <a:spLocks noChangeArrowheads="1"/>
          </p:cNvSpPr>
          <p:nvPr/>
        </p:nvSpPr>
        <p:spPr bwMode="auto">
          <a:xfrm>
            <a:off x="4511676" y="6587902"/>
            <a:ext cx="2574721" cy="271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3200" rIns="90000" bIns="43200" anchor="ctr">
            <a:spAutoFit/>
          </a:bodyPr>
          <a:lstStyle/>
          <a:p>
            <a:pPr fontAlgn="ctr"/>
            <a:r>
              <a:rPr lang="en-US" altLang="zh-CN" sz="1200">
                <a:solidFill>
                  <a:srgbClr val="0000FF"/>
                </a:solidFill>
              </a:rPr>
              <a:t>Transient Volt-amperes Characteristics</a:t>
            </a:r>
          </a:p>
        </p:txBody>
      </p:sp>
      <p:sp>
        <p:nvSpPr>
          <p:cNvPr id="235544" name="Rectangle 24"/>
          <p:cNvSpPr>
            <a:spLocks noChangeArrowheads="1"/>
          </p:cNvSpPr>
          <p:nvPr/>
        </p:nvSpPr>
        <p:spPr bwMode="auto">
          <a:xfrm>
            <a:off x="7680325" y="6587902"/>
            <a:ext cx="2737842" cy="271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3200" rIns="90000" bIns="43200" anchor="ctr">
            <a:spAutoFit/>
          </a:bodyPr>
          <a:lstStyle/>
          <a:p>
            <a:pPr fontAlgn="ctr"/>
            <a:r>
              <a:rPr lang="en-US" altLang="zh-CN" sz="1200">
                <a:solidFill>
                  <a:srgbClr val="0000FF"/>
                </a:solidFill>
              </a:rPr>
              <a:t>Transient Electro-Thermal Characteristics</a:t>
            </a:r>
          </a:p>
        </p:txBody>
      </p:sp>
      <p:pic>
        <p:nvPicPr>
          <p:cNvPr id="18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2988"/>
            <a:ext cx="2011305" cy="147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9074" name="Object 33"/>
          <p:cNvGraphicFramePr/>
          <p:nvPr/>
        </p:nvGraphicFramePr>
        <p:xfrm>
          <a:off x="1524000" y="3733800"/>
          <a:ext cx="4191000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4" r:id="rId4" imgW="3152775" imgH="2390775" progId="Excel.Chart.8">
                  <p:embed/>
                </p:oleObj>
              </mc:Choice>
              <mc:Fallback>
                <p:oleObj r:id="rId4" imgW="3152775" imgH="2390775" progId="Excel.Chart.8">
                  <p:embed/>
                  <p:pic>
                    <p:nvPicPr>
                      <p:cNvPr id="0" name="图片 4640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733800"/>
                        <a:ext cx="4191000" cy="2643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99"/>
          <p:cNvSpPr txBox="1">
            <a:spLocks noChangeArrowheads="1"/>
          </p:cNvSpPr>
          <p:nvPr/>
        </p:nvSpPr>
        <p:spPr bwMode="auto">
          <a:xfrm>
            <a:off x="1631504" y="6309321"/>
            <a:ext cx="87630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T. Chen</a:t>
            </a:r>
            <a:r>
              <a:rPr lang="en-US" altLang="zh-CN" sz="1200" b="0">
                <a:latin typeface="Times New Roman" panose="02020603050405020304" pitchFamily="18" charset="0"/>
                <a:cs typeface="Times New Roman" panose="02020603050405020304" pitchFamily="18" charset="0"/>
              </a:rPr>
              <a:t>, D. Z. Ding, and R. S. Chen, “A Hybrid Volume-Surface Integral Spectral-Element Time-Domain Method for Nonlinear Analysis of Microwave Circuit,” IEEE Antennas &amp; Wireless Propagation Letters. vol. 16, pp.3034–3037, 2017. </a:t>
            </a: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2133601" y="3505201"/>
            <a:ext cx="32416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MOSFET</a:t>
            </a:r>
            <a:r>
              <a:rPr kumimoji="1" lang="zh-CN" altLang="en-US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amplifier</a:t>
            </a:r>
          </a:p>
        </p:txBody>
      </p:sp>
      <p:graphicFrame>
        <p:nvGraphicFramePr>
          <p:cNvPr id="259077" name="Object 9"/>
          <p:cNvGraphicFramePr>
            <a:graphicFrameLocks noChangeAspect="1"/>
          </p:cNvGraphicFramePr>
          <p:nvPr/>
        </p:nvGraphicFramePr>
        <p:xfrm>
          <a:off x="1774825" y="1557339"/>
          <a:ext cx="3810000" cy="197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5" r:id="rId6" imgW="5631815" imgH="2733040" progId="Visio.Drawing.11">
                  <p:embed/>
                </p:oleObj>
              </mc:Choice>
              <mc:Fallback>
                <p:oleObj r:id="rId6" imgW="5631815" imgH="2733040" progId="Visio.Drawing.11">
                  <p:embed/>
                  <p:pic>
                    <p:nvPicPr>
                      <p:cNvPr id="0" name="图片 464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1557339"/>
                        <a:ext cx="3810000" cy="197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9081" name="Object 14"/>
          <p:cNvGraphicFramePr/>
          <p:nvPr/>
        </p:nvGraphicFramePr>
        <p:xfrm>
          <a:off x="6383338" y="1557338"/>
          <a:ext cx="3122612" cy="200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6" r:id="rId8" imgW="3810000" imgH="2413000" progId="Excel.Chart.8">
                  <p:embed/>
                </p:oleObj>
              </mc:Choice>
              <mc:Fallback>
                <p:oleObj r:id="rId8" imgW="3810000" imgH="2413000" progId="Excel.Chart.8">
                  <p:embed/>
                  <p:pic>
                    <p:nvPicPr>
                      <p:cNvPr id="0" name="图片 46407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3338" y="1557338"/>
                        <a:ext cx="3122612" cy="200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9116" name="Group 44"/>
          <p:cNvGraphicFramePr>
            <a:graphicFrameLocks noGrp="1"/>
          </p:cNvGraphicFramePr>
          <p:nvPr/>
        </p:nvGraphicFramePr>
        <p:xfrm>
          <a:off x="5735638" y="4681538"/>
          <a:ext cx="4856162" cy="1471328"/>
        </p:xfrm>
        <a:graphic>
          <a:graphicData uri="http://schemas.openxmlformats.org/drawingml/2006/table">
            <a:tbl>
              <a:tblPr/>
              <a:tblGrid>
                <a:gridCol w="1584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2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20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7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unknowns</a:t>
                      </a: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Time(s)</a:t>
                      </a:r>
                      <a:endParaRPr kumimoji="1" lang="zh-CN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Memory(MB)</a:t>
                      </a:r>
                      <a:endParaRPr kumimoji="1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Proposed Method</a:t>
                      </a: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9936</a:t>
                      </a:r>
                      <a:endParaRPr kumimoji="1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16373</a:t>
                      </a:r>
                      <a:endParaRPr kumimoji="1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470</a:t>
                      </a:r>
                      <a:endParaRPr kumimoji="1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COMSOL</a:t>
                      </a: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67359</a:t>
                      </a:r>
                      <a:endParaRPr kumimoji="1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55040</a:t>
                      </a:r>
                      <a:endParaRPr kumimoji="1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2026</a:t>
                      </a:r>
                      <a:endParaRPr kumimoji="1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36" marB="4573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6240463" y="3357564"/>
            <a:ext cx="3733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Gate voltage signal</a:t>
            </a:r>
          </a:p>
        </p:txBody>
      </p:sp>
      <p:sp>
        <p:nvSpPr>
          <p:cNvPr id="259108" name="Rectangle 36"/>
          <p:cNvSpPr>
            <a:spLocks noChangeArrowheads="1"/>
          </p:cNvSpPr>
          <p:nvPr/>
        </p:nvSpPr>
        <p:spPr bwMode="auto">
          <a:xfrm>
            <a:off x="4079776" y="332656"/>
            <a:ext cx="4752578" cy="75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基于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MOSFET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管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algn="ctr"/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物理模型放大器电路</a:t>
            </a:r>
          </a:p>
        </p:txBody>
      </p:sp>
      <p:sp>
        <p:nvSpPr>
          <p:cNvPr id="259109" name="Line 3"/>
          <p:cNvSpPr>
            <a:spLocks noChangeShapeType="1"/>
          </p:cNvSpPr>
          <p:nvPr/>
        </p:nvSpPr>
        <p:spPr bwMode="auto">
          <a:xfrm>
            <a:off x="1919288" y="1412875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9117" name="Rectangle 44"/>
          <p:cNvSpPr>
            <a:spLocks noChangeArrowheads="1"/>
          </p:cNvSpPr>
          <p:nvPr/>
        </p:nvSpPr>
        <p:spPr bwMode="auto">
          <a:xfrm>
            <a:off x="7391400" y="4221164"/>
            <a:ext cx="1582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fontAlgn="ctr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kumimoji="1" lang="en-US" altLang="zh-CN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Comparison</a:t>
            </a:r>
          </a:p>
        </p:txBody>
      </p:sp>
      <p:pic>
        <p:nvPicPr>
          <p:cNvPr id="12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2988"/>
            <a:ext cx="1800200" cy="125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5875" name="Rectangle 3"/>
          <p:cNvSpPr>
            <a:spLocks noChangeArrowheads="1"/>
          </p:cNvSpPr>
          <p:nvPr/>
        </p:nvSpPr>
        <p:spPr bwMode="auto">
          <a:xfrm>
            <a:off x="5944696" y="3590290"/>
            <a:ext cx="4724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Comparison of the Proposed and Conventional Method</a:t>
            </a:r>
            <a:endParaRPr lang="en-US" altLang="zh-CN" sz="1400" dirty="0">
              <a:solidFill>
                <a:srgbClr val="0000FF"/>
              </a:solidFill>
            </a:endParaRPr>
          </a:p>
        </p:txBody>
      </p:sp>
      <p:graphicFrame>
        <p:nvGraphicFramePr>
          <p:cNvPr id="335876" name="Group 4"/>
          <p:cNvGraphicFramePr>
            <a:graphicFrameLocks noGrp="1"/>
          </p:cNvGraphicFramePr>
          <p:nvPr/>
        </p:nvGraphicFramePr>
        <p:xfrm>
          <a:off x="5549648" y="4293096"/>
          <a:ext cx="5041132" cy="2468880"/>
        </p:xfrm>
        <a:graphic>
          <a:graphicData uri="http://schemas.openxmlformats.org/drawingml/2006/table">
            <a:tbl>
              <a:tblPr/>
              <a:tblGrid>
                <a:gridCol w="1226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1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11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5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59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4218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method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unknowns</a:t>
                      </a: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Pre-processing time(s)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Newton iteration time(s)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memory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(MB)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Conventional method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1914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740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21598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406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47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Proposed method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1914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3213</a:t>
                      </a: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404</a:t>
                      </a: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35902" name="Rectangle 30"/>
          <p:cNvSpPr>
            <a:spLocks noChangeArrowheads="1"/>
          </p:cNvSpPr>
          <p:nvPr/>
        </p:nvSpPr>
        <p:spPr bwMode="auto">
          <a:xfrm>
            <a:off x="1524000" y="41608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 sz="2800"/>
          </a:p>
        </p:txBody>
      </p:sp>
      <p:sp>
        <p:nvSpPr>
          <p:cNvPr id="335903" name="Rectangle 31"/>
          <p:cNvSpPr>
            <a:spLocks noChangeArrowheads="1"/>
          </p:cNvSpPr>
          <p:nvPr/>
        </p:nvSpPr>
        <p:spPr bwMode="auto">
          <a:xfrm>
            <a:off x="1524001" y="14441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35904" name="Object 32"/>
          <p:cNvGraphicFramePr/>
          <p:nvPr/>
        </p:nvGraphicFramePr>
        <p:xfrm>
          <a:off x="1699642" y="1628776"/>
          <a:ext cx="4324350" cy="246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6" name="Visio" r:id="rId4" imgW="5396865" imgH="4539615" progId="Visio.Drawing.11">
                  <p:embed/>
                </p:oleObj>
              </mc:Choice>
              <mc:Fallback>
                <p:oleObj name="Visio" r:id="rId4" imgW="5396865" imgH="4539615" progId="Visio.Drawing.11">
                  <p:embed/>
                  <p:pic>
                    <p:nvPicPr>
                      <p:cNvPr id="0" name="图片 44249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9642" y="1628776"/>
                        <a:ext cx="4324350" cy="2468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905" name="Rectangle 33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35906" name="Object 34"/>
          <p:cNvGraphicFramePr/>
          <p:nvPr/>
        </p:nvGraphicFramePr>
        <p:xfrm>
          <a:off x="1524001" y="4149725"/>
          <a:ext cx="3889375" cy="247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7" name="图表" r:id="rId6" imgW="3714750" imgH="2473960" progId="Excel.Chart.8">
                  <p:embed/>
                </p:oleObj>
              </mc:Choice>
              <mc:Fallback>
                <p:oleObj name="图表" r:id="rId6" imgW="3714750" imgH="2473960" progId="Excel.Chart.8">
                  <p:embed/>
                  <p:pic>
                    <p:nvPicPr>
                      <p:cNvPr id="0" name="图片 44250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1" y="4149725"/>
                        <a:ext cx="3889375" cy="2471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907" name="Rectangle 35"/>
          <p:cNvSpPr>
            <a:spLocks noChangeArrowheads="1"/>
          </p:cNvSpPr>
          <p:nvPr/>
        </p:nvSpPr>
        <p:spPr bwMode="auto">
          <a:xfrm>
            <a:off x="6126322" y="2269745"/>
            <a:ext cx="3887787" cy="64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marL="342900" indent="-342900" algn="ctr">
              <a:lnSpc>
                <a:spcPct val="90000"/>
              </a:lnSpc>
            </a:pPr>
            <a:r>
              <a:rPr kumimoji="1"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PIN</a:t>
            </a:r>
            <a:r>
              <a:rPr kumimoji="1" lang="zh-CN" altLang="en-US" sz="2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管限幅器和</a:t>
            </a:r>
            <a:r>
              <a:rPr kumimoji="1"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MESFET</a:t>
            </a:r>
            <a:r>
              <a:rPr kumimoji="1" lang="zh-CN" altLang="en-US" sz="2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放大器</a:t>
            </a:r>
            <a:endParaRPr kumimoji="1" lang="en-US" altLang="zh-CN" sz="20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indent="-342900" algn="ctr">
              <a:lnSpc>
                <a:spcPct val="90000"/>
              </a:lnSpc>
            </a:pPr>
            <a:r>
              <a:rPr kumimoji="1" lang="zh-CN" altLang="en-US" sz="2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串联电路</a:t>
            </a:r>
          </a:p>
        </p:txBody>
      </p:sp>
      <p:sp>
        <p:nvSpPr>
          <p:cNvPr id="335908" name="Rectangle 36"/>
          <p:cNvSpPr>
            <a:spLocks noChangeArrowheads="1"/>
          </p:cNvSpPr>
          <p:nvPr/>
        </p:nvSpPr>
        <p:spPr bwMode="auto">
          <a:xfrm>
            <a:off x="3431704" y="404664"/>
            <a:ext cx="6552728" cy="82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PIN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管限幅器和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MESFET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放大器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algn="ctr"/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组合器件仿真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5909" name="Line 3"/>
          <p:cNvSpPr>
            <a:spLocks noChangeShapeType="1"/>
          </p:cNvSpPr>
          <p:nvPr/>
        </p:nvSpPr>
        <p:spPr bwMode="auto">
          <a:xfrm>
            <a:off x="1919288" y="1412875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3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2989"/>
            <a:ext cx="2011305" cy="139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79776" y="693622"/>
            <a:ext cx="4762872" cy="634082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国产化自主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FBAR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软件开发</a:t>
            </a:r>
          </a:p>
        </p:txBody>
      </p:sp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099" y="1627186"/>
            <a:ext cx="3343219" cy="258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591944" y="1465380"/>
            <a:ext cx="148375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/>
          <p:nvPr/>
        </p:nvGraphicFramePr>
        <p:xfrm>
          <a:off x="5949907" y="1683591"/>
          <a:ext cx="4680520" cy="2665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5" name="Chart" r:id="rId4" imgW="2307590" imgH="1445895" progId="Excel.Chart.8">
                  <p:embed/>
                </p:oleObj>
              </mc:Choice>
              <mc:Fallback>
                <p:oleObj name="Chart" r:id="rId4" imgW="2307590" imgH="1445895" progId="Excel.Chart.8">
                  <p:embed/>
                  <p:pic>
                    <p:nvPicPr>
                      <p:cNvPr id="0" name="Object 3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907" y="1683591"/>
                        <a:ext cx="4680520" cy="26659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880315" y="4108568"/>
            <a:ext cx="123728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/>
          <p:nvPr/>
        </p:nvGraphicFramePr>
        <p:xfrm>
          <a:off x="6258696" y="4349500"/>
          <a:ext cx="4330485" cy="2470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6" name="Chart" r:id="rId6" imgW="2564765" imgH="1541145" progId="Excel.Chart.8">
                  <p:embed/>
                </p:oleObj>
              </mc:Choice>
              <mc:Fallback>
                <p:oleObj name="Chart" r:id="rId6" imgW="2564765" imgH="1541145" progId="Excel.Chart.8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8696" y="4349500"/>
                        <a:ext cx="4330485" cy="24709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635086" y="4844109"/>
          <a:ext cx="4579244" cy="16812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4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4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4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48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1545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Methods</a:t>
                      </a:r>
                      <a:endParaRPr lang="zh-CN" sz="1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Unknowns</a:t>
                      </a:r>
                      <a:endParaRPr lang="zh-CN" sz="1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Total Time (s)</a:t>
                      </a:r>
                      <a:endParaRPr lang="zh-CN" sz="1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small">
                          <a:effectLst/>
                        </a:rPr>
                        <a:t>Memory (MB)</a:t>
                      </a:r>
                      <a:endParaRPr lang="zh-CN" sz="800" cap="small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545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COMSOL</a:t>
                      </a:r>
                      <a:endParaRPr lang="zh-CN" sz="1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626028</a:t>
                      </a:r>
                      <a:endParaRPr lang="zh-CN" sz="1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32915</a:t>
                      </a:r>
                      <a:endParaRPr lang="zh-CN" sz="1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8640</a:t>
                      </a:r>
                      <a:endParaRPr lang="zh-CN" sz="1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8145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The Proposed Method</a:t>
                      </a:r>
                      <a:endParaRPr lang="zh-CN" sz="1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139000</a:t>
                      </a:r>
                      <a:endParaRPr lang="zh-CN" sz="1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3448</a:t>
                      </a:r>
                      <a:endParaRPr lang="zh-CN" sz="1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969</a:t>
                      </a:r>
                      <a:endParaRPr lang="zh-CN" sz="10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487606" y="4540707"/>
            <a:ext cx="48280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Comparison of The Proposed Method and </a:t>
            </a:r>
            <a:r>
              <a:rPr lang="en-US" altLang="zh-CN" sz="1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Comsol</a:t>
            </a:r>
            <a:r>
              <a:rPr lang="en-US" altLang="zh-CN" sz="1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1000" dirty="0">
              <a:latin typeface="Arial" panose="020B0604020202020204" pitchFamily="34" charset="0"/>
            </a:endParaRPr>
          </a:p>
        </p:txBody>
      </p:sp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1905000" y="1481697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2988"/>
            <a:ext cx="1800200" cy="139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591944" y="1465380"/>
            <a:ext cx="148375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880315" y="4108568"/>
            <a:ext cx="123728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1905000" y="1481697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288"/>
            <a:ext cx="1800200" cy="139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48254" y="1286792"/>
            <a:ext cx="115649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042474" y="728272"/>
            <a:ext cx="436816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国产化自主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FBAR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软件开发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/>
              <p:cNvSpPr txBox="1"/>
              <p:nvPr/>
            </p:nvSpPr>
            <p:spPr>
              <a:xfrm>
                <a:off x="1847895" y="1667828"/>
                <a:ext cx="8082762" cy="956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266700" algn="just"/>
                <a:r>
                  <a:rPr lang="zh-CN" altLang="zh-CN" sz="1600" b="1" kern="100" dirty="0">
                    <a:solidFill>
                      <a:schemeClr val="tx2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由于材料中存在阻尼，力学方程有以下变化：</a:t>
                </a:r>
                <a:endParaRPr lang="zh-CN" altLang="zh-CN" sz="1600" b="1" kern="100" dirty="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35687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zh-CN" altLang="zh-CN" sz="2000" b="1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宋体" panose="02010600030101010101" pitchFamily="2" charset="-122"/>
                            </a:rPr>
                            <m:t>𝜌</m:t>
                          </m:r>
                          <m:f>
                            <m:f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宋体" panose="02010600030101010101" pitchFamily="2" charset="-122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zh-CN" altLang="zh-CN" sz="2000" i="1" ker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宋体" panose="02010600030101010101" pitchFamily="2" charset="-122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i="1" ker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2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altLang="zh-CN" sz="2000" i="1" ker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宋体" panose="02010600030101010101" pitchFamily="2" charset="-122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𝑢</m:t>
                              </m:r>
                            </m:num>
                            <m:den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2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zh-CN" altLang="zh-CN" sz="2000" i="1" ker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宋体" panose="02010600030101010101" pitchFamily="2" charset="-122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i="1" ker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宋体" panose="02010600030101010101" pitchFamily="2" charset="-122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zh-CN" sz="2000" i="1" ker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宋体" panose="02010600030101010101" pitchFamily="2" charset="-122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宋体" panose="02010600030101010101" pitchFamily="2" charset="-122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宋体" panose="02010600030101010101" pitchFamily="2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𝑑𝑀</m:t>
                              </m:r>
                            </m:sub>
                          </m:sSub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宋体" panose="02010600030101010101" pitchFamily="2" charset="-122"/>
                            </a:rPr>
                            <m:t>𝜌</m:t>
                          </m:r>
                          <m:f>
                            <m:f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宋体" panose="02010600030101010101" pitchFamily="2" charset="-122"/>
                                </a:rPr>
                              </m:ctrlPr>
                            </m:fPr>
                            <m:num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2"/>
                                </a:rPr>
                                <m:t>𝜕</m:t>
                              </m:r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𝑢</m:t>
                              </m:r>
                            </m:num>
                            <m:den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2"/>
                                </a:rPr>
                                <m:t>𝜕</m:t>
                              </m:r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宋体" panose="02010600030101010101" pitchFamily="2" charset="-122"/>
                            </a:rPr>
                            <m:t>=</m:t>
                          </m:r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⋅</m:t>
                          </m:r>
                          <m:acc>
                            <m:accPr>
                              <m:chr m:val="⃡"/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宋体" panose="02010600030101010101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000" b="1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𝝈</m:t>
                              </m:r>
                            </m:e>
                          </m:acc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宋体" panose="02010600030101010101" pitchFamily="2" charset="-122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宋体" panose="02010600030101010101" pitchFamily="2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𝑑𝐾</m:t>
                              </m:r>
                            </m:sub>
                          </m:sSub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⋅</m:t>
                          </m:r>
                          <m:f>
                            <m:f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宋体" panose="02010600030101010101" pitchFamily="2" charset="-122"/>
                                </a:rPr>
                              </m:ctrlPr>
                            </m:fPr>
                            <m:num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2"/>
                                </a:rPr>
                                <m:t>𝜕</m:t>
                              </m:r>
                              <m:acc>
                                <m:accPr>
                                  <m:chr m:val="⃡"/>
                                  <m:ctrlPr>
                                    <a:rPr lang="zh-CN" altLang="zh-CN" sz="2000" i="1" ker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宋体" panose="02010600030101010101" pitchFamily="2" charset="-122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000" b="1" i="1" ker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宋体" panose="02010600030101010101" pitchFamily="2" charset="-122"/>
                                    </a:rPr>
                                    <m:t>𝝈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2"/>
                                </a:rPr>
                                <m:t>𝜕</m:t>
                              </m:r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宋体" panose="02010600030101010101" pitchFamily="2" charset="-122"/>
                            </a:rPr>
                            <m:t>+</m:t>
                          </m:r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宋体" panose="02010600030101010101" pitchFamily="2" charset="-122"/>
                            </a:rPr>
                            <m:t>𝑓</m:t>
                          </m:r>
                        </m:e>
                      </m:eqArr>
                    </m:oMath>
                  </m:oMathPara>
                </a14:m>
                <a:endParaRPr lang="zh-CN" altLang="zh-CN" kern="100" dirty="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895" y="1667828"/>
                <a:ext cx="8082762" cy="956310"/>
              </a:xfrm>
              <a:prstGeom prst="rect">
                <a:avLst/>
              </a:prstGeom>
              <a:blipFill>
                <a:blip r:embed="rId4"/>
                <a:stretch>
                  <a:fillRect t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/>
              <p:cNvSpPr txBox="1"/>
              <p:nvPr/>
            </p:nvSpPr>
            <p:spPr>
              <a:xfrm>
                <a:off x="4295714" y="2622746"/>
                <a:ext cx="4227375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altLang="zh-CN" sz="1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𝒅𝑴</m:t>
                        </m:r>
                      </m:sub>
                    </m:sSub>
                    <m:r>
                      <a:rPr lang="en-US" altLang="zh-CN" sz="12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zh-CN" sz="12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质量阻尼系数</a:t>
                </a:r>
                <a:r>
                  <a:rPr lang="en-US" altLang="zh-CN" sz="12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altLang="zh-CN" sz="1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𝒅𝑲</m:t>
                        </m:r>
                      </m:sub>
                    </m:sSub>
                    <m:r>
                      <a:rPr lang="en-US" altLang="zh-CN" sz="12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zh-CN" altLang="zh-CN" sz="12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刚度阻尼系数</a:t>
                </a:r>
                <a:r>
                  <a:rPr lang="en-US" altLang="zh-CN" sz="12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zh-CN" sz="12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zh-CN" sz="12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zh-CN" sz="12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体积力密度</a:t>
                </a:r>
                <a:r>
                  <a:rPr lang="en-US" altLang="zh-CN" sz="12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714" y="2622746"/>
                <a:ext cx="4227375" cy="275590"/>
              </a:xfrm>
              <a:prstGeom prst="rect">
                <a:avLst/>
              </a:prstGeom>
              <a:blipFill>
                <a:blip r:embed="rId5"/>
                <a:stretch>
                  <a:fillRect t="-2222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2063795" y="2997172"/>
                <a:ext cx="7580200" cy="9175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266700" algn="just"/>
                <a:r>
                  <a:rPr lang="zh-CN" altLang="zh-CN" sz="1600" b="1" kern="100" dirty="0">
                    <a:solidFill>
                      <a:schemeClr val="tx2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机械损耗项如下，其中包括刚度阻尼项和质量阻尼项：</a:t>
                </a:r>
                <a:endParaRPr lang="zh-CN" altLang="zh-CN" sz="1600" b="1" kern="100" dirty="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35687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zh-CN" altLang="zh-CN" sz="2000" b="1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楷体" panose="02010609060101010101" pitchFamily="49" charset="-122"/>
                            </a:rPr>
                            <m:t>𝑄</m:t>
                          </m:r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楷体" panose="02010609060101010101" pitchFamily="49" charset="-122"/>
                            </a:rPr>
                            <m:t>=</m:t>
                          </m:r>
                          <m:sSub>
                            <m:sSub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楷体" panose="02010609060101010101" pitchFamily="49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𝑑𝐾</m:t>
                              </m:r>
                            </m:sub>
                          </m:sSub>
                          <m:f>
                            <m:f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楷体" panose="02010609060101010101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𝜕</m:t>
                              </m:r>
                              <m:r>
                                <a:rPr lang="en-US" altLang="zh-CN" sz="2000" b="1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𝒔</m:t>
                              </m:r>
                            </m:num>
                            <m:den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𝜕</m:t>
                              </m:r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楷体" panose="02010609060101010101" pitchFamily="49" charset="-122"/>
                            </a:rPr>
                            <m:t>⋅</m:t>
                          </m:r>
                          <m:f>
                            <m:f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楷体" panose="02010609060101010101" pitchFamily="49" charset="-122"/>
                                </a:rPr>
                              </m:ctrlPr>
                            </m:fPr>
                            <m:num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𝜕</m:t>
                              </m:r>
                              <m:r>
                                <a:rPr lang="en-US" altLang="zh-CN" sz="2000" b="1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𝝈</m:t>
                              </m:r>
                            </m:num>
                            <m:den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𝜕</m:t>
                              </m:r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楷体" panose="02010609060101010101" pitchFamily="49" charset="-122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楷体" panose="02010609060101010101" pitchFamily="49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𝑑𝑀</m:t>
                              </m:r>
                            </m:sub>
                          </m:sSub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楷体" panose="02010609060101010101" pitchFamily="49" charset="-122"/>
                            </a:rPr>
                            <m:t>𝜌</m:t>
                          </m:r>
                          <m:sSup>
                            <m:sSup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楷体" panose="02010609060101010101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sz="2000" b="1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楷体" panose="02010609060101010101" pitchFamily="49" charset="-122"/>
                                </a:rPr>
                                <m:t>2</m:t>
                              </m:r>
                            </m:sup>
                          </m:sSup>
                        </m:e>
                      </m:eqArr>
                    </m:oMath>
                  </m:oMathPara>
                </a14:m>
                <a:endParaRPr lang="zh-CN" altLang="zh-CN" sz="1600" kern="100" dirty="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795" y="2997172"/>
                <a:ext cx="7580200" cy="917575"/>
              </a:xfrm>
              <a:prstGeom prst="rect">
                <a:avLst/>
              </a:prstGeom>
              <a:blipFill>
                <a:blip r:embed="rId6"/>
                <a:stretch>
                  <a:fillRect t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/>
              <p:cNvSpPr txBox="1"/>
              <p:nvPr/>
            </p:nvSpPr>
            <p:spPr>
              <a:xfrm>
                <a:off x="2081575" y="3847872"/>
                <a:ext cx="5295014" cy="1194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266700" algn="just"/>
                <a:r>
                  <a:rPr lang="zh-CN" altLang="zh-CN" sz="1600" b="1" kern="100" dirty="0">
                    <a:solidFill>
                      <a:schemeClr val="tx2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传热方程</a:t>
                </a:r>
                <a:r>
                  <a:rPr lang="zh-CN" altLang="zh-CN" sz="1600" kern="100" dirty="0">
                    <a:solidFill>
                      <a:schemeClr val="tx2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：</a:t>
                </a:r>
                <a:endParaRPr lang="zh-CN" altLang="zh-CN" sz="1600" kern="100" dirty="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35687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zh-CN" altLang="zh-CN" sz="2000" b="1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𝜌</m:t>
                          </m:r>
                          <m:sSub>
                            <m:sSub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𝑝</m:t>
                              </m:r>
                            </m:sub>
                          </m:sSub>
                          <m:f>
                            <m:f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𝜕</m:t>
                              </m:r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𝜕</m:t>
                              </m:r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−</m:t>
                          </m:r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m:t>⋅</m:t>
                          </m:r>
                          <m:d>
                            <m:dPr>
                              <m:ctrlPr>
                                <a:rPr lang="zh-CN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𝑘</m:t>
                              </m:r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 altLang="zh-CN" sz="2000" i="1" ker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𝑇</m:t>
                              </m:r>
                            </m:e>
                          </m:d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=</m:t>
                          </m:r>
                          <m:r>
                            <a:rPr lang="en-US" altLang="zh-CN" sz="2000" i="1" ker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𝑄</m:t>
                          </m:r>
                        </m:e>
                      </m:eqArr>
                    </m:oMath>
                  </m:oMathPara>
                </a14:m>
                <a:endParaRPr lang="zh-CN" altLang="zh-CN" sz="1200" kern="100" dirty="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1575" y="3847872"/>
                <a:ext cx="5295014" cy="1194435"/>
              </a:xfrm>
              <a:prstGeom prst="rect">
                <a:avLst/>
              </a:prstGeom>
              <a:blipFill>
                <a:blip r:embed="rId7"/>
                <a:stretch>
                  <a:fillRect t="-1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g5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34" t="19386" r="27896" b="21549"/>
          <a:stretch>
            <a:fillRect/>
          </a:stretch>
        </p:blipFill>
        <p:spPr>
          <a:xfrm>
            <a:off x="1377560" y="4747984"/>
            <a:ext cx="2126385" cy="211032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1486" y="2931796"/>
            <a:ext cx="2596515" cy="19881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7395" y="4869180"/>
            <a:ext cx="2660650" cy="188341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63566" y="4869180"/>
            <a:ext cx="2948305" cy="189103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2"/>
          <a:srcRect l="8685" t="9475" r="6925" b="5272"/>
          <a:stretch>
            <a:fillRect/>
          </a:stretch>
        </p:blipFill>
        <p:spPr>
          <a:xfrm>
            <a:off x="8328025" y="4953636"/>
            <a:ext cx="2435860" cy="173799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524000" y="1882679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400" y="116633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513603" y="672381"/>
            <a:ext cx="3168352" cy="1143000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高性能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FBAR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仿真</a:t>
            </a:r>
          </a:p>
        </p:txBody>
      </p:sp>
      <p:pic>
        <p:nvPicPr>
          <p:cNvPr id="7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816080" y="303214"/>
            <a:ext cx="3744416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标题 1"/>
          <p:cNvSpPr txBox="1"/>
          <p:nvPr/>
        </p:nvSpPr>
        <p:spPr>
          <a:xfrm>
            <a:off x="1415480" y="1949978"/>
            <a:ext cx="2792426" cy="4282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电力耦合</a:t>
            </a:r>
            <a:r>
              <a:rPr lang="en-US" altLang="zh-CN" sz="2800" b="1" dirty="0" err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仿真分析</a:t>
            </a:r>
            <a:endParaRPr lang="en-US" altLang="zh-CN" sz="28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4" name="图片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74901" y="2613681"/>
            <a:ext cx="2863388" cy="2218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/>
          <p:nvPr/>
        </p:nvPicPr>
        <p:blipFill>
          <a:blip r:embed="rId5"/>
          <a:stretch>
            <a:fillRect/>
          </a:stretch>
        </p:blipFill>
        <p:spPr>
          <a:xfrm>
            <a:off x="4853544" y="2546121"/>
            <a:ext cx="2726927" cy="2286540"/>
          </a:xfrm>
          <a:prstGeom prst="rect">
            <a:avLst/>
          </a:prstGeom>
        </p:spPr>
      </p:pic>
      <p:pic>
        <p:nvPicPr>
          <p:cNvPr id="18" name="图片 1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0918" y="2493360"/>
            <a:ext cx="3239770" cy="2339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524000" y="1882679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400" y="116633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513603" y="672381"/>
            <a:ext cx="3168352" cy="1143000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高性能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FBAR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仿真</a:t>
            </a:r>
          </a:p>
        </p:txBody>
      </p:sp>
      <p:pic>
        <p:nvPicPr>
          <p:cNvPr id="7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816080" y="303214"/>
            <a:ext cx="3744416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31505" y="1970376"/>
            <a:ext cx="3168352" cy="22871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1532519" y="4379757"/>
            <a:ext cx="3294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不同的网格剖分对阻抗影响</a:t>
            </a:r>
            <a:endParaRPr lang="zh-CN" altLang="en-US" dirty="0"/>
          </a:p>
        </p:txBody>
      </p:sp>
      <p:pic>
        <p:nvPicPr>
          <p:cNvPr id="11" name="图片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36160" y="2153989"/>
            <a:ext cx="3131840" cy="2124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1" y="4749090"/>
            <a:ext cx="3603625" cy="200555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5277037" y="1879303"/>
            <a:ext cx="4230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吻合度最好情况下幅度值取对数的结果：</a:t>
            </a:r>
            <a:endParaRPr lang="zh-CN" altLang="en-US" dirty="0"/>
          </a:p>
        </p:txBody>
      </p:sp>
      <p:pic>
        <p:nvPicPr>
          <p:cNvPr id="14" name="图片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7367" y="2153375"/>
            <a:ext cx="2740802" cy="2015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6421" y="4666014"/>
            <a:ext cx="3312368" cy="220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08475" y="4657022"/>
            <a:ext cx="2880319" cy="212471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文本框 16"/>
          <p:cNvSpPr txBox="1"/>
          <p:nvPr/>
        </p:nvSpPr>
        <p:spPr>
          <a:xfrm>
            <a:off x="5421052" y="4287690"/>
            <a:ext cx="4230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阻抗的实部和虚部的对比结果：</a:t>
            </a:r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969135"/>
            <a:ext cx="3888740" cy="25539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24000" y="1882679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400" y="116633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3273217" y="625107"/>
            <a:ext cx="4262943" cy="1143000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高阶</a:t>
            </a:r>
            <a:r>
              <a:rPr lang="en-US" altLang="zh-CN" sz="2800" b="1" dirty="0">
                <a:solidFill>
                  <a:srgbClr val="FF0000"/>
                </a:solidFill>
              </a:rPr>
              <a:t>BAW</a:t>
            </a:r>
            <a:r>
              <a:rPr lang="zh-CN" altLang="en-US" sz="2800" b="1" dirty="0">
                <a:solidFill>
                  <a:srgbClr val="FF0000"/>
                </a:solidFill>
              </a:rPr>
              <a:t>滤波器芯片</a:t>
            </a:r>
            <a:br>
              <a:rPr lang="en-US" altLang="zh-CN" sz="2800" b="1" dirty="0">
                <a:solidFill>
                  <a:srgbClr val="FF0000"/>
                </a:solidFill>
              </a:rPr>
            </a:br>
            <a:r>
              <a:rPr lang="zh-CN" altLang="en-US" sz="2800" b="1" dirty="0">
                <a:solidFill>
                  <a:srgbClr val="FF0000"/>
                </a:solidFill>
              </a:rPr>
              <a:t>力</a:t>
            </a:r>
            <a:r>
              <a:rPr lang="en-US" altLang="zh-CN" sz="2800" b="1" dirty="0">
                <a:solidFill>
                  <a:srgbClr val="FF0000"/>
                </a:solidFill>
              </a:rPr>
              <a:t>-</a:t>
            </a:r>
            <a:r>
              <a:rPr lang="zh-CN" altLang="en-US" sz="2800" b="1" dirty="0">
                <a:solidFill>
                  <a:srgbClr val="FF0000"/>
                </a:solidFill>
              </a:rPr>
              <a:t>电仿真</a:t>
            </a:r>
          </a:p>
        </p:txBody>
      </p:sp>
      <p:pic>
        <p:nvPicPr>
          <p:cNvPr id="9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464152" y="303214"/>
            <a:ext cx="3096344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158" y="4640250"/>
            <a:ext cx="4016035" cy="2224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5" y="2081531"/>
            <a:ext cx="3384550" cy="260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096" y="4725035"/>
            <a:ext cx="3377565" cy="2086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1499042-6CB3-417B-88DE-1177C68F544D}" type="slidenum">
              <a:rPr lang="en-US" altLang="zh-CN" sz="1600">
                <a:latin typeface="Times New Roman" panose="02020603050405020304" pitchFamily="18" charset="0"/>
              </a:rPr>
              <a:t>2</a:t>
            </a:fld>
            <a:endParaRPr lang="zh-CN" altLang="en-US" sz="1600">
              <a:latin typeface="Times New Roman" panose="02020603050405020304" pitchFamily="18" charset="0"/>
            </a:endParaRP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1905000" y="1484784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2639696" y="2132965"/>
            <a:ext cx="7283450" cy="1008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en-US" altLang="zh-CN" sz="4400" b="1" dirty="0"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CMOS/MEMS</a:t>
            </a:r>
            <a:r>
              <a:rPr lang="zh-CN" altLang="en-US" sz="4400" b="1" dirty="0"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微纳器件芯片三维建模及仿真技术研究</a:t>
            </a:r>
          </a:p>
        </p:txBody>
      </p:sp>
      <p:sp>
        <p:nvSpPr>
          <p:cNvPr id="3079" name="Text Box 10"/>
          <p:cNvSpPr txBox="1">
            <a:spLocks noChangeArrowheads="1"/>
          </p:cNvSpPr>
          <p:nvPr/>
        </p:nvSpPr>
        <p:spPr bwMode="auto">
          <a:xfrm>
            <a:off x="8400256" y="6195973"/>
            <a:ext cx="1600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800" b="1" dirty="0">
                <a:solidFill>
                  <a:srgbClr val="FF0000"/>
                </a:solidFill>
                <a:latin typeface="Tahoma" panose="020B0604030504040204" pitchFamily="34" charset="0"/>
              </a:rPr>
              <a:t>2024</a:t>
            </a:r>
            <a:r>
              <a:rPr lang="zh-CN" altLang="en-US" sz="1800" b="1" dirty="0">
                <a:solidFill>
                  <a:srgbClr val="FF0000"/>
                </a:solidFill>
                <a:latin typeface="Tahoma" panose="020B0604030504040204" pitchFamily="34" charset="0"/>
              </a:rPr>
              <a:t>年</a:t>
            </a:r>
            <a:r>
              <a:rPr lang="en-US" altLang="zh-CN" sz="1800" b="1" dirty="0">
                <a:solidFill>
                  <a:srgbClr val="FF0000"/>
                </a:solidFill>
                <a:latin typeface="Tahoma" panose="020B0604030504040204" pitchFamily="34" charset="0"/>
              </a:rPr>
              <a:t>10</a:t>
            </a:r>
            <a:r>
              <a:rPr lang="zh-CN" altLang="en-US" sz="1800" b="1" dirty="0">
                <a:solidFill>
                  <a:srgbClr val="FF0000"/>
                </a:solidFill>
                <a:latin typeface="Tahoma" panose="020B0604030504040204" pitchFamily="34" charset="0"/>
              </a:rPr>
              <a:t>月</a:t>
            </a:r>
          </a:p>
        </p:txBody>
      </p:sp>
      <p:pic>
        <p:nvPicPr>
          <p:cNvPr id="25604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-1"/>
            <a:ext cx="1805753" cy="141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524000" y="1882679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3281413" y="639071"/>
            <a:ext cx="4129609" cy="1143000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高阶</a:t>
            </a:r>
            <a:r>
              <a:rPr lang="en-US" altLang="zh-CN" sz="2800" b="1" dirty="0">
                <a:solidFill>
                  <a:srgbClr val="FF0000"/>
                </a:solidFill>
              </a:rPr>
              <a:t>BAW</a:t>
            </a:r>
            <a:r>
              <a:rPr lang="zh-CN" altLang="en-US" sz="2800" b="1" dirty="0">
                <a:solidFill>
                  <a:srgbClr val="FF0000"/>
                </a:solidFill>
              </a:rPr>
              <a:t>滤波器芯片</a:t>
            </a:r>
            <a:br>
              <a:rPr lang="en-US" altLang="zh-CN" sz="2800" b="1" dirty="0">
                <a:solidFill>
                  <a:srgbClr val="FF0000"/>
                </a:solidFill>
              </a:rPr>
            </a:br>
            <a:r>
              <a:rPr lang="zh-CN" altLang="en-US" sz="2800" b="1" dirty="0">
                <a:solidFill>
                  <a:srgbClr val="FF0000"/>
                </a:solidFill>
              </a:rPr>
              <a:t>热仿真</a:t>
            </a:r>
          </a:p>
        </p:txBody>
      </p:sp>
      <p:pic>
        <p:nvPicPr>
          <p:cNvPr id="6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400" y="116633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536160" y="303214"/>
            <a:ext cx="3024336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936" y="1924015"/>
            <a:ext cx="3997890" cy="233029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"/>
          <p:cNvSpPr txBox="1"/>
          <p:nvPr/>
        </p:nvSpPr>
        <p:spPr>
          <a:xfrm>
            <a:off x="6075221" y="1882273"/>
            <a:ext cx="3240360" cy="792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rgbClr val="FF0000"/>
                </a:solidFill>
              </a:rPr>
              <a:t>电磁</a:t>
            </a:r>
            <a:r>
              <a:rPr lang="en-US" altLang="zh-CN" sz="2800" b="1" dirty="0">
                <a:solidFill>
                  <a:srgbClr val="FF0000"/>
                </a:solidFill>
              </a:rPr>
              <a:t>-</a:t>
            </a:r>
            <a:r>
              <a:rPr lang="zh-CN" altLang="en-US" sz="2800" b="1" dirty="0">
                <a:solidFill>
                  <a:srgbClr val="FF0000"/>
                </a:solidFill>
              </a:rPr>
              <a:t>热仿真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871697" y="4295641"/>
            <a:ext cx="33123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10V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2.3GHz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正弦信号输入下</a:t>
            </a:r>
            <a:endParaRPr lang="en-US" altLang="zh-CN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BAW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滤波器芯片表面热分布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56040" y="2620346"/>
            <a:ext cx="3796404" cy="208606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文本框 15"/>
          <p:cNvSpPr txBox="1"/>
          <p:nvPr/>
        </p:nvSpPr>
        <p:spPr>
          <a:xfrm>
            <a:off x="6816080" y="4797747"/>
            <a:ext cx="33123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10V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2.35GHz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正弦信号输入下</a:t>
            </a:r>
            <a:endParaRPr lang="en-US" altLang="zh-CN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BAW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滤波器芯片表面热分布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图片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31504" y="4908656"/>
            <a:ext cx="4246880" cy="183271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文本框 17"/>
          <p:cNvSpPr txBox="1"/>
          <p:nvPr/>
        </p:nvSpPr>
        <p:spPr>
          <a:xfrm>
            <a:off x="5973394" y="6056963"/>
            <a:ext cx="33123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10V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2.4GHz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正弦信号输入下</a:t>
            </a:r>
            <a:endParaRPr lang="en-US" altLang="zh-CN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BAW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滤波器芯片表面热分布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524000" y="1882679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3281413" y="639071"/>
            <a:ext cx="4129609" cy="1143000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高阶</a:t>
            </a:r>
            <a:r>
              <a:rPr lang="en-US" altLang="zh-CN" sz="2800" b="1" dirty="0">
                <a:solidFill>
                  <a:srgbClr val="FF0000"/>
                </a:solidFill>
              </a:rPr>
              <a:t>BAW</a:t>
            </a:r>
            <a:r>
              <a:rPr lang="zh-CN" altLang="en-US" sz="2800" b="1" dirty="0">
                <a:solidFill>
                  <a:srgbClr val="FF0000"/>
                </a:solidFill>
              </a:rPr>
              <a:t>滤波器芯片</a:t>
            </a:r>
            <a:br>
              <a:rPr lang="en-US" altLang="zh-CN" sz="2800" b="1" dirty="0">
                <a:solidFill>
                  <a:srgbClr val="FF0000"/>
                </a:solidFill>
              </a:rPr>
            </a:br>
            <a:r>
              <a:rPr lang="zh-CN" altLang="en-US" sz="2800" b="1" dirty="0">
                <a:solidFill>
                  <a:srgbClr val="FF0000"/>
                </a:solidFill>
              </a:rPr>
              <a:t>热仿真</a:t>
            </a:r>
          </a:p>
        </p:txBody>
      </p:sp>
      <p:pic>
        <p:nvPicPr>
          <p:cNvPr id="6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400" y="116633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536160" y="303214"/>
            <a:ext cx="3024336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221" y="2853221"/>
            <a:ext cx="3924182" cy="237765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标题 1"/>
          <p:cNvSpPr txBox="1"/>
          <p:nvPr/>
        </p:nvSpPr>
        <p:spPr>
          <a:xfrm>
            <a:off x="6456040" y="1981386"/>
            <a:ext cx="374441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rgbClr val="FF0000"/>
                </a:solidFill>
              </a:rPr>
              <a:t>电磁</a:t>
            </a:r>
            <a:r>
              <a:rPr lang="en-US" altLang="zh-CN" sz="2800" b="1" dirty="0">
                <a:solidFill>
                  <a:srgbClr val="FF0000"/>
                </a:solidFill>
              </a:rPr>
              <a:t>-</a:t>
            </a:r>
            <a:r>
              <a:rPr lang="zh-CN" altLang="en-US" sz="2800" b="1" dirty="0">
                <a:solidFill>
                  <a:srgbClr val="FF0000"/>
                </a:solidFill>
              </a:rPr>
              <a:t>力</a:t>
            </a:r>
            <a:r>
              <a:rPr lang="en-US" altLang="zh-CN" sz="2800" b="1" dirty="0">
                <a:solidFill>
                  <a:srgbClr val="FF0000"/>
                </a:solidFill>
              </a:rPr>
              <a:t>-</a:t>
            </a:r>
            <a:r>
              <a:rPr lang="zh-CN" altLang="en-US" sz="2800" b="1" dirty="0">
                <a:solidFill>
                  <a:srgbClr val="FF0000"/>
                </a:solidFill>
              </a:rPr>
              <a:t>热仿真</a:t>
            </a:r>
          </a:p>
        </p:txBody>
      </p:sp>
      <p:pic>
        <p:nvPicPr>
          <p:cNvPr id="14" name="图片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6096" y="2348865"/>
            <a:ext cx="4431665" cy="39484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6600245" y="5661140"/>
            <a:ext cx="33123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10V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2.3GHz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正弦信号输入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endParaRPr lang="en-US" altLang="zh-CN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BAW</a:t>
            </a:r>
            <a:r>
              <a:rPr lang="zh-CN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滤波器芯片体内部热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分布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524000" y="1882679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3281413" y="639071"/>
            <a:ext cx="4129609" cy="1143000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高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阶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BAW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滤波器</a:t>
            </a:r>
            <a:r>
              <a:rPr lang="zh-CN" altLang="en-US" sz="2800" b="1" dirty="0">
                <a:solidFill>
                  <a:srgbClr val="FF0000"/>
                </a:solidFill>
              </a:rPr>
              <a:t>芯片</a:t>
            </a:r>
            <a:br>
              <a:rPr lang="en-US" altLang="zh-CN" sz="2800" b="1" dirty="0">
                <a:solidFill>
                  <a:srgbClr val="FF0000"/>
                </a:solidFill>
              </a:rPr>
            </a:br>
            <a:r>
              <a:rPr lang="zh-CN" altLang="en-US" sz="2800" b="1" dirty="0">
                <a:solidFill>
                  <a:srgbClr val="FF0000"/>
                </a:solidFill>
              </a:rPr>
              <a:t>热仿真</a:t>
            </a:r>
          </a:p>
        </p:txBody>
      </p:sp>
      <p:pic>
        <p:nvPicPr>
          <p:cNvPr id="6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400" y="116633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536160" y="303214"/>
            <a:ext cx="3024336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标题 1"/>
          <p:cNvSpPr txBox="1"/>
          <p:nvPr/>
        </p:nvSpPr>
        <p:spPr>
          <a:xfrm>
            <a:off x="6456040" y="1981386"/>
            <a:ext cx="374441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rgbClr val="FF0000"/>
                </a:solidFill>
              </a:rPr>
              <a:t>电磁</a:t>
            </a:r>
            <a:r>
              <a:rPr lang="en-US" altLang="zh-CN" sz="2800" b="1" dirty="0">
                <a:solidFill>
                  <a:srgbClr val="FF0000"/>
                </a:solidFill>
              </a:rPr>
              <a:t>-</a:t>
            </a:r>
            <a:r>
              <a:rPr lang="zh-CN" altLang="en-US" sz="2800" b="1" dirty="0">
                <a:solidFill>
                  <a:srgbClr val="FF0000"/>
                </a:solidFill>
              </a:rPr>
              <a:t>力</a:t>
            </a:r>
            <a:r>
              <a:rPr lang="en-US" altLang="zh-CN" sz="2800" b="1" dirty="0">
                <a:solidFill>
                  <a:srgbClr val="FF0000"/>
                </a:solidFill>
              </a:rPr>
              <a:t>-</a:t>
            </a:r>
            <a:r>
              <a:rPr lang="zh-CN" altLang="en-US" sz="2800" b="1" dirty="0">
                <a:solidFill>
                  <a:srgbClr val="FF0000"/>
                </a:solidFill>
              </a:rPr>
              <a:t>热仿真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059698" y="5085185"/>
            <a:ext cx="33123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10V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2.35GHz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正弦信号输入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endParaRPr lang="en-US" altLang="zh-CN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BAW</a:t>
            </a:r>
            <a:r>
              <a:rPr lang="zh-CN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滤波器芯片体内部热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分布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11806" y="1946371"/>
            <a:ext cx="3534410" cy="302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8858" y="2831297"/>
            <a:ext cx="3613150" cy="338763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文本框 15"/>
          <p:cNvSpPr txBox="1"/>
          <p:nvPr/>
        </p:nvSpPr>
        <p:spPr>
          <a:xfrm>
            <a:off x="6549249" y="6231623"/>
            <a:ext cx="33123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10V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2.39GHz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正弦信号输入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endParaRPr lang="en-US" altLang="zh-CN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BAW</a:t>
            </a:r>
            <a:r>
              <a:rPr lang="zh-CN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滤波器芯片体内部热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分布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524000" y="1882679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3148526" y="625107"/>
            <a:ext cx="4104456" cy="1143000"/>
          </a:xfrm>
        </p:spPr>
        <p:txBody>
          <a:bodyPr>
            <a:norm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FBAR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值设计</a:t>
            </a:r>
          </a:p>
        </p:txBody>
      </p:sp>
      <p:pic>
        <p:nvPicPr>
          <p:cNvPr id="6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400" y="116633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104112" y="303214"/>
            <a:ext cx="3456384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3" descr="屏幕截图 2022-10-10 1141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1316" y="2204721"/>
            <a:ext cx="2793365" cy="1999615"/>
          </a:xfrm>
          <a:prstGeom prst="rect">
            <a:avLst/>
          </a:prstGeom>
        </p:spPr>
      </p:pic>
      <p:pic>
        <p:nvPicPr>
          <p:cNvPr id="2" name="图片 1" descr="屏幕截图 2022-10-10 1131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5253" y="4526376"/>
            <a:ext cx="2716530" cy="2304415"/>
          </a:xfrm>
          <a:prstGeom prst="rect">
            <a:avLst/>
          </a:prstGeom>
        </p:spPr>
      </p:pic>
      <p:pic>
        <p:nvPicPr>
          <p:cNvPr id="12" name="图片 4" descr="屏幕截图 2022-10-10 1154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5208" y="2072116"/>
            <a:ext cx="3119120" cy="2244725"/>
          </a:xfrm>
          <a:prstGeom prst="rect">
            <a:avLst/>
          </a:prstGeom>
        </p:spPr>
      </p:pic>
      <p:pic>
        <p:nvPicPr>
          <p:cNvPr id="21" name="图片 21" descr="屏幕截图 2022-11-02 1638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1958" y="4431414"/>
            <a:ext cx="3149600" cy="240601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7710786" y="3913161"/>
            <a:ext cx="2950210" cy="36933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测试</a:t>
            </a:r>
            <a:r>
              <a:rPr lang="en-US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Q</a:t>
            </a:r>
            <a:r>
              <a:rPr lang="zh-CN" altLang="en-US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值</a:t>
            </a:r>
            <a:r>
              <a:rPr lang="en-US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Qs</a:t>
            </a:r>
            <a:r>
              <a:rPr lang="zh-CN" altLang="en-US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为</a:t>
            </a:r>
            <a:r>
              <a:rPr lang="en-US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2417,Qp</a:t>
            </a:r>
            <a:r>
              <a:rPr lang="zh-CN" altLang="en-US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为</a:t>
            </a:r>
            <a:r>
              <a:rPr lang="en-US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661</a:t>
            </a:r>
            <a:endParaRPr lang="en-US" altLang="en-US" dirty="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734" y="4496964"/>
            <a:ext cx="2648317" cy="223604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524000" y="1882679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3148526" y="625107"/>
            <a:ext cx="4104456" cy="1143000"/>
          </a:xfrm>
        </p:spPr>
        <p:txBody>
          <a:bodyPr>
            <a:norm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FBAR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值设计</a:t>
            </a:r>
          </a:p>
        </p:txBody>
      </p:sp>
      <p:pic>
        <p:nvPicPr>
          <p:cNvPr id="6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400" y="116633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104112" y="303214"/>
            <a:ext cx="3456384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图片 12" descr="绘图4"/>
          <p:cNvPicPr/>
          <p:nvPr/>
        </p:nvPicPr>
        <p:blipFill>
          <a:blip r:embed="rId4"/>
          <a:stretch>
            <a:fillRect/>
          </a:stretch>
        </p:blipFill>
        <p:spPr>
          <a:xfrm>
            <a:off x="1631504" y="1997253"/>
            <a:ext cx="3456384" cy="1838323"/>
          </a:xfrm>
          <a:prstGeom prst="rect">
            <a:avLst/>
          </a:prstGeom>
        </p:spPr>
      </p:pic>
      <p:pic>
        <p:nvPicPr>
          <p:cNvPr id="14" name="图片 13" descr="绘图1"/>
          <p:cNvPicPr/>
          <p:nvPr/>
        </p:nvPicPr>
        <p:blipFill>
          <a:blip r:embed="rId5"/>
          <a:stretch>
            <a:fillRect/>
          </a:stretch>
        </p:blipFill>
        <p:spPr>
          <a:xfrm>
            <a:off x="1752769" y="4221088"/>
            <a:ext cx="3320740" cy="1838322"/>
          </a:xfrm>
          <a:prstGeom prst="rect">
            <a:avLst/>
          </a:prstGeom>
        </p:spPr>
      </p:pic>
      <p:pic>
        <p:nvPicPr>
          <p:cNvPr id="15" name="图片 14" descr="aotu-zhicheng"/>
          <p:cNvPicPr/>
          <p:nvPr/>
        </p:nvPicPr>
        <p:blipFill>
          <a:blip r:embed="rId6"/>
          <a:stretch>
            <a:fillRect/>
          </a:stretch>
        </p:blipFill>
        <p:spPr>
          <a:xfrm>
            <a:off x="5316793" y="2029290"/>
            <a:ext cx="2864381" cy="2299834"/>
          </a:xfrm>
          <a:prstGeom prst="rect">
            <a:avLst/>
          </a:prstGeom>
        </p:spPr>
      </p:pic>
      <p:pic>
        <p:nvPicPr>
          <p:cNvPr id="16" name="图片 15" descr="qzhiduibi"/>
          <p:cNvPicPr/>
          <p:nvPr/>
        </p:nvPicPr>
        <p:blipFill>
          <a:blip r:embed="rId7"/>
          <a:stretch>
            <a:fillRect/>
          </a:stretch>
        </p:blipFill>
        <p:spPr>
          <a:xfrm>
            <a:off x="8013066" y="2064550"/>
            <a:ext cx="2654935" cy="2032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350892" y="4869160"/>
            <a:ext cx="50633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kern="100" dirty="0">
                <a:ea typeface="仿宋" panose="02010609060101010101" pitchFamily="49" charset="-122"/>
                <a:cs typeface="仿宋" panose="02010609060101010101" pitchFamily="49" charset="-122"/>
              </a:rPr>
              <a:t>针对平腔结构，凹凸结构优化</a:t>
            </a:r>
            <a:r>
              <a:rPr lang="zh-CN" altLang="zh-CN" kern="100" dirty="0">
                <a:ea typeface="仿宋" panose="02010609060101010101" pitchFamily="49" charset="-122"/>
                <a:cs typeface="仿宋" panose="02010609060101010101" pitchFamily="49" charset="-122"/>
              </a:rPr>
              <a:t>品质因数</a:t>
            </a:r>
            <a:r>
              <a:rPr lang="en-US" altLang="zh-CN" kern="100" dirty="0" err="1">
                <a:ea typeface="仿宋" panose="02010609060101010101" pitchFamily="49" charset="-122"/>
                <a:cs typeface="仿宋" panose="02010609060101010101" pitchFamily="49" charset="-122"/>
              </a:rPr>
              <a:t>Qp</a:t>
            </a:r>
            <a:r>
              <a:rPr lang="zh-CN" altLang="zh-CN" kern="100" dirty="0">
                <a:ea typeface="仿宋" panose="02010609060101010101" pitchFamily="49" charset="-122"/>
                <a:cs typeface="仿宋" panose="02010609060101010101" pitchFamily="49" charset="-122"/>
              </a:rPr>
              <a:t>从</a:t>
            </a:r>
            <a:r>
              <a:rPr lang="en-US" altLang="zh-CN" kern="100" dirty="0">
                <a:ea typeface="仿宋" panose="02010609060101010101" pitchFamily="49" charset="-122"/>
                <a:cs typeface="仿宋" panose="02010609060101010101" pitchFamily="49" charset="-122"/>
              </a:rPr>
              <a:t>750</a:t>
            </a:r>
            <a:r>
              <a:rPr lang="zh-CN" altLang="en-US" kern="100" dirty="0">
                <a:ea typeface="仿宋" panose="02010609060101010101" pitchFamily="49" charset="-122"/>
                <a:cs typeface="仿宋" panose="02010609060101010101" pitchFamily="49" charset="-122"/>
              </a:rPr>
              <a:t>提高到</a:t>
            </a:r>
            <a:r>
              <a:rPr lang="en-US" altLang="zh-CN" kern="100" dirty="0">
                <a:ea typeface="仿宋" panose="02010609060101010101" pitchFamily="49" charset="-122"/>
                <a:cs typeface="仿宋" panose="02010609060101010101" pitchFamily="49" charset="-122"/>
              </a:rPr>
              <a:t>1066</a:t>
            </a:r>
            <a:r>
              <a:rPr lang="zh-CN" altLang="en-US" kern="100" dirty="0">
                <a:ea typeface="仿宋" panose="02010609060101010101" pitchFamily="49" charset="-122"/>
                <a:cs typeface="仿宋" panose="02010609060101010101" pitchFamily="49" charset="-122"/>
              </a:rPr>
              <a:t>，支撑结构优化再</a:t>
            </a:r>
            <a:r>
              <a:rPr lang="zh-CN" altLang="zh-CN" kern="100" dirty="0">
                <a:ea typeface="仿宋" panose="02010609060101010101" pitchFamily="49" charset="-122"/>
                <a:cs typeface="仿宋" panose="02010609060101010101" pitchFamily="49" charset="-122"/>
              </a:rPr>
              <a:t>提高到</a:t>
            </a:r>
            <a:r>
              <a:rPr lang="en-US" altLang="zh-CN" kern="100" dirty="0">
                <a:ea typeface="仿宋" panose="02010609060101010101" pitchFamily="49" charset="-122"/>
                <a:cs typeface="仿宋" panose="02010609060101010101" pitchFamily="49" charset="-122"/>
              </a:rPr>
              <a:t>1183</a:t>
            </a:r>
            <a:r>
              <a:rPr lang="zh-CN" altLang="zh-CN" kern="100" dirty="0">
                <a:ea typeface="仿宋" panose="02010609060101010101" pitchFamily="49" charset="-122"/>
                <a:cs typeface="仿宋" panose="02010609060101010101" pitchFamily="49" charset="-122"/>
              </a:rPr>
              <a:t>，在原有的高</a:t>
            </a:r>
            <a:r>
              <a:rPr lang="en-US" altLang="zh-CN" kern="100" dirty="0">
                <a:ea typeface="仿宋" panose="02010609060101010101" pitchFamily="49" charset="-122"/>
                <a:cs typeface="仿宋" panose="02010609060101010101" pitchFamily="49" charset="-122"/>
              </a:rPr>
              <a:t>Q</a:t>
            </a:r>
            <a:r>
              <a:rPr lang="zh-CN" altLang="zh-CN" kern="100" dirty="0">
                <a:ea typeface="仿宋" panose="02010609060101010101" pitchFamily="49" charset="-122"/>
                <a:cs typeface="仿宋" panose="02010609060101010101" pitchFamily="49" charset="-122"/>
              </a:rPr>
              <a:t>值基础上，共提高了</a:t>
            </a:r>
            <a:r>
              <a:rPr lang="en-US" altLang="zh-CN" kern="100" dirty="0">
                <a:ea typeface="仿宋" panose="02010609060101010101" pitchFamily="49" charset="-122"/>
                <a:cs typeface="仿宋" panose="02010609060101010101" pitchFamily="49" charset="-122"/>
              </a:rPr>
              <a:t>433</a:t>
            </a:r>
            <a:r>
              <a:rPr lang="zh-CN" altLang="zh-CN" kern="100" dirty="0">
                <a:ea typeface="仿宋" panose="02010609060101010101" pitchFamily="49" charset="-122"/>
                <a:cs typeface="仿宋" panose="02010609060101010101" pitchFamily="49" charset="-122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7" t="28040" r="14020" b="16667"/>
          <a:stretch>
            <a:fillRect/>
          </a:stretch>
        </p:blipFill>
        <p:spPr bwMode="auto">
          <a:xfrm>
            <a:off x="1548766" y="1950086"/>
            <a:ext cx="4358005" cy="2259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1524000" y="1882679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400" y="116633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104112" y="303214"/>
            <a:ext cx="3456384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标题 1"/>
          <p:cNvSpPr txBox="1"/>
          <p:nvPr/>
        </p:nvSpPr>
        <p:spPr>
          <a:xfrm>
            <a:off x="3148526" y="625108"/>
            <a:ext cx="4104456" cy="64365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多阶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BAW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滤波器设计</a:t>
            </a:r>
          </a:p>
        </p:txBody>
      </p:sp>
      <p:pic>
        <p:nvPicPr>
          <p:cNvPr id="10" name="图片 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246" y="1916431"/>
            <a:ext cx="4192905" cy="224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" r="-151"/>
          <a:stretch>
            <a:fillRect/>
          </a:stretch>
        </p:blipFill>
        <p:spPr bwMode="auto">
          <a:xfrm>
            <a:off x="1559561" y="4360545"/>
            <a:ext cx="4347845" cy="247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3143417" y="5418868"/>
            <a:ext cx="17819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模型导入</a:t>
            </a:r>
            <a:r>
              <a:rPr lang="en-US" altLang="zh-CN" b="1" dirty="0">
                <a:solidFill>
                  <a:srgbClr val="FF0000"/>
                </a:solidFill>
              </a:rPr>
              <a:t>ANSYS</a:t>
            </a:r>
          </a:p>
        </p:txBody>
      </p:sp>
      <p:graphicFrame>
        <p:nvGraphicFramePr>
          <p:cNvPr id="33793" name="对象 1"/>
          <p:cNvGraphicFramePr/>
          <p:nvPr/>
        </p:nvGraphicFramePr>
        <p:xfrm>
          <a:off x="6024246" y="4197351"/>
          <a:ext cx="4601845" cy="2487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4" r:id="rId11" imgW="7514590" imgH="5749290" progId="Origin95.Graph">
                  <p:embed/>
                </p:oleObj>
              </mc:Choice>
              <mc:Fallback>
                <p:oleObj r:id="rId11" imgW="7514590" imgH="5749290" progId="Origin95.Graph">
                  <p:embed/>
                  <p:pic>
                    <p:nvPicPr>
                      <p:cNvPr id="0" name="对象 1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246" y="4197351"/>
                        <a:ext cx="4601845" cy="24872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4" name="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7756" y="6525261"/>
            <a:ext cx="4562475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350" b="1" dirty="0">
                <a:solidFill>
                  <a:srgbClr val="FF0000"/>
                </a:solidFill>
              </a:rPr>
              <a:t>ADS</a:t>
            </a:r>
            <a:r>
              <a:rPr lang="zh-CN" altLang="en-US" sz="1350" b="1" dirty="0">
                <a:solidFill>
                  <a:srgbClr val="FF0000"/>
                </a:solidFill>
              </a:rPr>
              <a:t>与</a:t>
            </a:r>
            <a:r>
              <a:rPr lang="en-US" altLang="zh-CN" sz="1350" b="1" dirty="0">
                <a:solidFill>
                  <a:srgbClr val="FF0000"/>
                </a:solidFill>
              </a:rPr>
              <a:t>ANSYS</a:t>
            </a:r>
            <a:r>
              <a:rPr lang="zh-CN" altLang="en-US" sz="1350" b="1" dirty="0">
                <a:solidFill>
                  <a:srgbClr val="FF0000"/>
                </a:solidFill>
              </a:rPr>
              <a:t>结果对比图，有电感。左侧抑制</a:t>
            </a:r>
            <a:r>
              <a:rPr lang="en-US" altLang="zh-CN" sz="1350" b="1" dirty="0">
                <a:solidFill>
                  <a:srgbClr val="FF0000"/>
                </a:solidFill>
              </a:rPr>
              <a:t>HFSS</a:t>
            </a:r>
            <a:r>
              <a:rPr lang="zh-CN" altLang="en-US" sz="1350" b="1" dirty="0">
                <a:solidFill>
                  <a:srgbClr val="FF0000"/>
                </a:solidFill>
              </a:rPr>
              <a:t>不太好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524000" y="1882679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54845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104112" y="303214"/>
            <a:ext cx="3456384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标题 1"/>
          <p:cNvSpPr txBox="1"/>
          <p:nvPr/>
        </p:nvSpPr>
        <p:spPr>
          <a:xfrm>
            <a:off x="3148526" y="625108"/>
            <a:ext cx="4104456" cy="64365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多阶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BAW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滤波器设计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9560" y="3895090"/>
            <a:ext cx="5819140" cy="29629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8596" y="1989455"/>
            <a:ext cx="5702935" cy="1602740"/>
          </a:xfrm>
          <a:prstGeom prst="rect">
            <a:avLst/>
          </a:prstGeom>
        </p:spPr>
      </p:pic>
      <p:sp>
        <p:nvSpPr>
          <p:cNvPr id="33794" name="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79651" y="3429001"/>
            <a:ext cx="4562475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rgbClr val="FF0000"/>
                </a:solidFill>
              </a:rPr>
              <a:t>西南科技大学</a:t>
            </a:r>
            <a:r>
              <a:rPr lang="en-US" altLang="zh-CN" sz="1350" b="1" dirty="0">
                <a:solidFill>
                  <a:srgbClr val="FF0000"/>
                </a:solidFill>
              </a:rPr>
              <a:t> </a:t>
            </a:r>
            <a:r>
              <a:rPr lang="zh-CN" altLang="en-US" sz="1350" b="1" dirty="0">
                <a:solidFill>
                  <a:srgbClr val="FF0000"/>
                </a:solidFill>
              </a:rPr>
              <a:t>高杨团队</a:t>
            </a:r>
            <a:r>
              <a:rPr lang="en-US" altLang="zh-CN" sz="1350" b="1" dirty="0">
                <a:solidFill>
                  <a:srgbClr val="FF0000"/>
                </a:solidFill>
              </a:rPr>
              <a:t>/</a:t>
            </a:r>
            <a:r>
              <a:rPr lang="zh-CN" altLang="en-US" sz="1350" b="1" dirty="0">
                <a:solidFill>
                  <a:srgbClr val="FF0000"/>
                </a:solidFill>
              </a:rPr>
              <a:t>贾乐论文</a:t>
            </a:r>
            <a:r>
              <a:rPr lang="en-US" altLang="zh-CN" sz="1350" b="1" dirty="0">
                <a:solidFill>
                  <a:srgbClr val="FF0000"/>
                </a:solidFill>
              </a:rPr>
              <a:t>-</a:t>
            </a:r>
            <a:r>
              <a:rPr lang="zh-CN" altLang="en-US" sz="1350" b="1" dirty="0">
                <a:solidFill>
                  <a:srgbClr val="FF0000"/>
                </a:solidFill>
              </a:rPr>
              <a:t>滤波器设计要求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6136" y="1988821"/>
            <a:ext cx="3435985" cy="20427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71" t="2029" r="27823"/>
          <a:stretch>
            <a:fillRect/>
          </a:stretch>
        </p:blipFill>
        <p:spPr>
          <a:xfrm>
            <a:off x="7392036" y="3933190"/>
            <a:ext cx="3030855" cy="286639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591944" y="1465380"/>
            <a:ext cx="148375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1905000" y="1481697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288"/>
            <a:ext cx="1800200" cy="139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48254" y="1286792"/>
            <a:ext cx="115649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042474" y="793677"/>
            <a:ext cx="453072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射频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BAW-ME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天线芯片研究</a:t>
            </a:r>
          </a:p>
        </p:txBody>
      </p:sp>
      <p:pic>
        <p:nvPicPr>
          <p:cNvPr id="2049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2946" y="1557655"/>
            <a:ext cx="2735263" cy="2401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65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7451" y="1562735"/>
            <a:ext cx="2365375" cy="21551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64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1358" y="4357370"/>
            <a:ext cx="2743200" cy="2266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63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2080" y="4293553"/>
            <a:ext cx="2478088" cy="2259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4" name="文本框 12"/>
          <p:cNvSpPr txBox="1"/>
          <p:nvPr/>
        </p:nvSpPr>
        <p:spPr>
          <a:xfrm>
            <a:off x="1847850" y="1771333"/>
            <a:ext cx="5080000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just" defTabSz="266700"/>
            <a:r>
              <a:rPr lang="zh-CN" altLang="en-US" sz="1600" b="1" i="1">
                <a:latin typeface="等线" panose="02010600030101010101" charset="-122"/>
                <a:ea typeface="等线" panose="02010600030101010101" charset="-122"/>
              </a:rPr>
              <a:t>压磁本构关系：</a:t>
            </a:r>
          </a:p>
        </p:txBody>
      </p:sp>
      <p:graphicFrame>
        <p:nvGraphicFramePr>
          <p:cNvPr id="2055" name="对象 14"/>
          <p:cNvGraphicFramePr>
            <a:graphicFrameLocks noChangeAspect="1"/>
          </p:cNvGraphicFramePr>
          <p:nvPr/>
        </p:nvGraphicFramePr>
        <p:xfrm>
          <a:off x="1938338" y="2274889"/>
          <a:ext cx="1211262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r:id="rId8" imgW="1002665" imgH="457200" progId="Equation.DSMT4">
                  <p:embed/>
                </p:oleObj>
              </mc:Choice>
              <mc:Fallback>
                <p:oleObj r:id="rId8" imgW="1002665" imgH="4572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38338" y="2274889"/>
                        <a:ext cx="1211262" cy="5540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文本框 16"/>
          <p:cNvSpPr txBox="1"/>
          <p:nvPr/>
        </p:nvSpPr>
        <p:spPr>
          <a:xfrm>
            <a:off x="1703705" y="4644390"/>
            <a:ext cx="2159000" cy="419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algn="just" defTabSz="266700"/>
            <a:r>
              <a:rPr lang="zh-CN" altLang="en-US" sz="1600" b="1" i="1">
                <a:latin typeface="等线" panose="02010600030101010101" charset="-122"/>
                <a:ea typeface="等线" panose="02010600030101010101" charset="-122"/>
              </a:rPr>
              <a:t>运动方程（力学</a:t>
            </a:r>
            <a:r>
              <a:rPr lang="en-US" altLang="zh-CN" sz="1600" b="1" i="1">
                <a:latin typeface="等线" panose="02010600030101010101" charset="-122"/>
                <a:ea typeface="等线" panose="02010600030101010101" charset="-122"/>
              </a:rPr>
              <a:t>/</a:t>
            </a:r>
            <a:r>
              <a:rPr lang="zh-CN" altLang="en-US" sz="1600" b="1" i="1">
                <a:latin typeface="等线" panose="02010600030101010101" charset="-122"/>
                <a:ea typeface="等线" panose="02010600030101010101" charset="-122"/>
              </a:rPr>
              <a:t>声学）</a:t>
            </a:r>
          </a:p>
        </p:txBody>
      </p:sp>
      <p:graphicFrame>
        <p:nvGraphicFramePr>
          <p:cNvPr id="2057" name="对象 -2147482612"/>
          <p:cNvGraphicFramePr>
            <a:graphicFrameLocks noChangeAspect="1"/>
          </p:cNvGraphicFramePr>
          <p:nvPr/>
        </p:nvGraphicFramePr>
        <p:xfrm>
          <a:off x="1776413" y="5804854"/>
          <a:ext cx="1128712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r:id="rId10" imgW="951865" imgH="419100" progId="Equation.DSMT4">
                  <p:embed/>
                </p:oleObj>
              </mc:Choice>
              <mc:Fallback>
                <p:oleObj r:id="rId10" imgW="951865" imgH="4191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776413" y="5804854"/>
                        <a:ext cx="1128712" cy="452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文本框 25"/>
          <p:cNvSpPr txBox="1"/>
          <p:nvPr/>
        </p:nvSpPr>
        <p:spPr>
          <a:xfrm>
            <a:off x="1774825" y="3139441"/>
            <a:ext cx="1943100" cy="3016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pPr algn="just" defTabSz="266700"/>
            <a:r>
              <a:rPr lang="zh-CN" altLang="en-US" sz="1600" b="1" i="1">
                <a:latin typeface="等线" panose="02010600030101010101" charset="-122"/>
                <a:ea typeface="等线" panose="02010600030101010101" charset="-122"/>
              </a:rPr>
              <a:t>静磁场方程：</a:t>
            </a:r>
          </a:p>
        </p:txBody>
      </p:sp>
      <p:sp>
        <p:nvSpPr>
          <p:cNvPr id="2059" name="文本框 27"/>
          <p:cNvSpPr txBox="1"/>
          <p:nvPr/>
        </p:nvSpPr>
        <p:spPr>
          <a:xfrm>
            <a:off x="1919288" y="3644265"/>
            <a:ext cx="1141412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latin typeface="Symbol" panose="05050102010706020507"/>
                <a:ea typeface="Symbol" panose="05050102010706020507"/>
              </a:rPr>
              <a:t> B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0</a:t>
            </a:r>
          </a:p>
        </p:txBody>
      </p:sp>
      <p:sp>
        <p:nvSpPr>
          <p:cNvPr id="2060" name="文本框 28"/>
          <p:cNvSpPr txBox="1"/>
          <p:nvPr/>
        </p:nvSpPr>
        <p:spPr>
          <a:xfrm>
            <a:off x="1938338" y="4142740"/>
            <a:ext cx="1192212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600" b="1" i="1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H</a:t>
            </a:r>
            <a:r>
              <a:rPr lang="en-US" altLang="zh-CN" sz="1600">
                <a:solidFill>
                  <a:srgbClr val="000000"/>
                </a:solidFill>
                <a:latin typeface="Symbol" panose="05050102010706020507"/>
                <a:ea typeface="Symbol" panose="05050102010706020507"/>
              </a:rPr>
              <a:t> A</a:t>
            </a:r>
            <a:endParaRPr lang="en-US" altLang="zh-CN" sz="1700" i="1">
              <a:solidFill>
                <a:srgbClr val="000000"/>
              </a:solidFill>
              <a:latin typeface="Symbol" panose="05050102010706020507"/>
              <a:ea typeface="Symbol" panose="05050102010706020507"/>
            </a:endParaRPr>
          </a:p>
        </p:txBody>
      </p:sp>
      <p:pic>
        <p:nvPicPr>
          <p:cNvPr id="2062" name="图片 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48486" y="5085081"/>
            <a:ext cx="1274763" cy="619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" name="文本框 10"/>
          <p:cNvSpPr txBox="1"/>
          <p:nvPr/>
        </p:nvSpPr>
        <p:spPr>
          <a:xfrm>
            <a:off x="4583748" y="6453505"/>
            <a:ext cx="2112962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天线位移图</a:t>
            </a:r>
          </a:p>
        </p:txBody>
      </p:sp>
      <p:sp>
        <p:nvSpPr>
          <p:cNvPr id="2051" name="文本框 9"/>
          <p:cNvSpPr txBox="1"/>
          <p:nvPr/>
        </p:nvSpPr>
        <p:spPr>
          <a:xfrm>
            <a:off x="8016876" y="3721100"/>
            <a:ext cx="211137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FBAR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阻抗曲线</a:t>
            </a:r>
          </a:p>
        </p:txBody>
      </p:sp>
      <p:sp>
        <p:nvSpPr>
          <p:cNvPr id="2053" name="文本框 11"/>
          <p:cNvSpPr txBox="1"/>
          <p:nvPr/>
        </p:nvSpPr>
        <p:spPr>
          <a:xfrm>
            <a:off x="8016558" y="6453505"/>
            <a:ext cx="202565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磁通密度</a:t>
            </a:r>
          </a:p>
        </p:txBody>
      </p:sp>
      <p:sp>
        <p:nvSpPr>
          <p:cNvPr id="2" name="文本框 11"/>
          <p:cNvSpPr txBox="1"/>
          <p:nvPr/>
        </p:nvSpPr>
        <p:spPr>
          <a:xfrm>
            <a:off x="4560888" y="3803650"/>
            <a:ext cx="202565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天线三维结构图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5720" y="726847"/>
            <a:ext cx="3361298" cy="692150"/>
          </a:xfrm>
        </p:spPr>
        <p:txBody>
          <a:bodyPr>
            <a:normAutofit fontScale="90000"/>
          </a:bodyPr>
          <a:lstStyle/>
          <a:p>
            <a:pPr algn="l">
              <a:buClrTx/>
              <a:buSzTx/>
              <a:buNone/>
            </a:pPr>
            <a:r>
              <a:rPr lang="zh-CN" altLang="en-US" sz="2800" b="1" dirty="0">
                <a:solidFill>
                  <a:srgbClr val="FF0000"/>
                </a:solidFill>
              </a:rPr>
              <a:t>光</a:t>
            </a:r>
            <a:r>
              <a:rPr lang="en-US" altLang="zh-CN" sz="2800" b="1" dirty="0">
                <a:solidFill>
                  <a:srgbClr val="FF0000"/>
                </a:solidFill>
              </a:rPr>
              <a:t>MEMS</a:t>
            </a:r>
            <a:r>
              <a:rPr lang="zh-CN" altLang="en-US" sz="2800" b="1" dirty="0">
                <a:solidFill>
                  <a:srgbClr val="FF0000"/>
                </a:solidFill>
              </a:rPr>
              <a:t>扫描微镜芯片</a:t>
            </a:r>
            <a:endParaRPr lang="en-US" altLang="zh-CN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 noChangeAspect="1"/>
          </p:cNvGraphicFramePr>
          <p:nvPr>
            <p:ph idx="1"/>
          </p:nvPr>
        </p:nvGraphicFramePr>
        <p:xfrm>
          <a:off x="2349500" y="1844675"/>
          <a:ext cx="3222625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26" r:id="rId5" imgW="3770630" imgH="4463415" progId="Word.Document.8">
                  <p:embed/>
                </p:oleObj>
              </mc:Choice>
              <mc:Fallback>
                <p:oleObj r:id="rId5" imgW="3770630" imgH="4463415" progId="Word.Document.8">
                  <p:embed/>
                  <p:pic>
                    <p:nvPicPr>
                      <p:cNvPr id="0" name="内容占位符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49500" y="1844675"/>
                        <a:ext cx="3222625" cy="3816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646468" y="1628547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796" y="44451"/>
            <a:ext cx="1707515" cy="152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248128" y="44626"/>
            <a:ext cx="3275856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对象 11"/>
          <p:cNvGraphicFramePr/>
          <p:nvPr/>
        </p:nvGraphicFramePr>
        <p:xfrm>
          <a:off x="6442358" y="1668833"/>
          <a:ext cx="3720465" cy="2362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27" r:id="rId9" imgW="4399280" imgH="2291080" progId="Word.Document.8">
                  <p:embed/>
                </p:oleObj>
              </mc:Choice>
              <mc:Fallback>
                <p:oleObj r:id="rId9" imgW="4399280" imgH="2291080" progId="Word.Document.8">
                  <p:embed/>
                  <p:pic>
                    <p:nvPicPr>
                      <p:cNvPr id="0" name="对象 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442358" y="1668833"/>
                        <a:ext cx="3720465" cy="23628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/>
          <p:nvPr/>
        </p:nvGraphicFramePr>
        <p:xfrm>
          <a:off x="6460259" y="4128363"/>
          <a:ext cx="4074160" cy="2202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28" r:id="rId11" imgW="4455795" imgH="2289810" progId="Word.Document.8">
                  <p:embed/>
                </p:oleObj>
              </mc:Choice>
              <mc:Fallback>
                <p:oleObj r:id="rId11" imgW="4455795" imgH="2289810" progId="Word.Document.8">
                  <p:embed/>
                  <p:pic>
                    <p:nvPicPr>
                      <p:cNvPr id="0" name="对象 1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460259" y="4128363"/>
                        <a:ext cx="4074160" cy="22021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/>
          <p:nvPr/>
        </p:nvGraphicFramePr>
        <p:xfrm>
          <a:off x="1822641" y="4365104"/>
          <a:ext cx="3898265" cy="199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29" r:id="rId13" imgW="2705100" imgH="1984375" progId="Word.Document.8">
                  <p:embed/>
                </p:oleObj>
              </mc:Choice>
              <mc:Fallback>
                <p:oleObj r:id="rId13" imgW="2705100" imgH="1984375" progId="Word.Document.8">
                  <p:embed/>
                  <p:pic>
                    <p:nvPicPr>
                      <p:cNvPr id="0" name="对象 13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822641" y="4365104"/>
                        <a:ext cx="3898265" cy="199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646468" y="1700302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708" y="44623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104112" y="44626"/>
            <a:ext cx="3419872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3575720" y="726847"/>
            <a:ext cx="3361298" cy="692150"/>
          </a:xfrm>
        </p:spPr>
        <p:txBody>
          <a:bodyPr>
            <a:normAutofit fontScale="90000"/>
          </a:bodyPr>
          <a:lstStyle/>
          <a:p>
            <a:pPr algn="l">
              <a:buClrTx/>
              <a:buSzTx/>
              <a:buNone/>
            </a:pPr>
            <a:r>
              <a:rPr lang="zh-CN" altLang="en-US" sz="2800" b="1" dirty="0">
                <a:solidFill>
                  <a:srgbClr val="FF0000"/>
                </a:solidFill>
              </a:rPr>
              <a:t>光</a:t>
            </a:r>
            <a:r>
              <a:rPr lang="en-US" altLang="zh-CN" sz="2800" b="1" dirty="0">
                <a:solidFill>
                  <a:srgbClr val="FF0000"/>
                </a:solidFill>
              </a:rPr>
              <a:t>MEMS</a:t>
            </a:r>
            <a:r>
              <a:rPr lang="zh-CN" altLang="en-US" sz="2800" b="1" dirty="0">
                <a:solidFill>
                  <a:srgbClr val="FF0000"/>
                </a:solidFill>
              </a:rPr>
              <a:t>扫描微镜芯片</a:t>
            </a:r>
            <a:endParaRPr lang="en-US" altLang="zh-CN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15" name="对象 14"/>
          <p:cNvGraphicFramePr/>
          <p:nvPr/>
        </p:nvGraphicFramePr>
        <p:xfrm>
          <a:off x="1685845" y="2980937"/>
          <a:ext cx="4310380" cy="2734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43" r:id="rId5" imgW="4628515" imgH="2578100" progId="Word.Document.8">
                  <p:embed/>
                </p:oleObj>
              </mc:Choice>
              <mc:Fallback>
                <p:oleObj r:id="rId5" imgW="4628515" imgH="2578100" progId="Word.Document.8">
                  <p:embed/>
                  <p:pic>
                    <p:nvPicPr>
                      <p:cNvPr id="0" name="对象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85845" y="2980937"/>
                        <a:ext cx="4310380" cy="2734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/>
          <p:nvPr/>
        </p:nvGraphicFramePr>
        <p:xfrm>
          <a:off x="6023993" y="1951919"/>
          <a:ext cx="4208145" cy="2396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44" r:id="rId7" imgW="4579620" imgH="2521585" progId="Word.Document.8">
                  <p:embed/>
                </p:oleObj>
              </mc:Choice>
              <mc:Fallback>
                <p:oleObj r:id="rId7" imgW="4579620" imgH="2521585" progId="Word.Document.8">
                  <p:embed/>
                  <p:pic>
                    <p:nvPicPr>
                      <p:cNvPr id="0" name="对象 1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23993" y="1951919"/>
                        <a:ext cx="4208145" cy="23964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/>
          <p:nvPr/>
        </p:nvGraphicFramePr>
        <p:xfrm>
          <a:off x="6312024" y="4232305"/>
          <a:ext cx="4030980" cy="2566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45" r:id="rId9" imgW="4531995" imgH="2570480" progId="Word.Document.8">
                  <p:embed/>
                </p:oleObj>
              </mc:Choice>
              <mc:Fallback>
                <p:oleObj r:id="rId9" imgW="4531995" imgH="2570480" progId="Word.Document.8">
                  <p:embed/>
                  <p:pic>
                    <p:nvPicPr>
                      <p:cNvPr id="0" name="对象 1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312024" y="4232305"/>
                        <a:ext cx="4030980" cy="25666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289160" y="1019200"/>
            <a:ext cx="3528392" cy="609600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限幅器</a:t>
            </a:r>
          </a:p>
        </p:txBody>
      </p:sp>
      <p:sp>
        <p:nvSpPr>
          <p:cNvPr id="4608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D7445F6-6619-4606-A10E-7ED2B3AD3F88}" type="slidenum">
              <a:rPr lang="en-US" altLang="zh-CN" sz="1600">
                <a:latin typeface="Times New Roman" panose="02020603050405020304" pitchFamily="18" charset="0"/>
              </a:rPr>
              <a:t>3</a:t>
            </a:fld>
            <a:endParaRPr lang="zh-CN" altLang="en-US" sz="1600">
              <a:latin typeface="Times New Roman" panose="02020603050405020304" pitchFamily="18" charset="0"/>
            </a:endParaRP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1524000" y="1493018"/>
            <a:ext cx="1828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eaLnBrk="1" hangingPunct="1"/>
            <a:endParaRPr lang="zh-CN" altLang="en-US"/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1524000" y="3145606"/>
            <a:ext cx="1828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eaLnBrk="1" hangingPunct="1"/>
            <a:endParaRPr lang="zh-CN" altLang="en-US"/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1524000" y="3155131"/>
            <a:ext cx="1828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eaLnBrk="1" hangingPunct="1"/>
            <a:endParaRPr lang="zh-CN" altLang="en-US"/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1524000" y="3131318"/>
            <a:ext cx="1828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eaLnBrk="1" hangingPunct="1"/>
            <a:endParaRPr lang="zh-CN" altLang="en-US"/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1524001" y="2025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zh-CN" altLang="en-US"/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zh-CN" altLang="en-US"/>
          </a:p>
        </p:txBody>
      </p:sp>
      <p:pic>
        <p:nvPicPr>
          <p:cNvPr id="16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96" y="116632"/>
            <a:ext cx="201130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Line 3"/>
          <p:cNvSpPr>
            <a:spLocks noChangeShapeType="1"/>
          </p:cNvSpPr>
          <p:nvPr/>
        </p:nvSpPr>
        <p:spPr bwMode="auto">
          <a:xfrm>
            <a:off x="1900456" y="1693952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Rectangle 31"/>
          <p:cNvSpPr>
            <a:spLocks noChangeArrowheads="1"/>
          </p:cNvSpPr>
          <p:nvPr/>
        </p:nvSpPr>
        <p:spPr bwMode="auto">
          <a:xfrm>
            <a:off x="1524000" y="-184666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1060" name="Picture 36" descr="52QFJ54_59MHT6]3PAW5Q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884" y="1848826"/>
            <a:ext cx="2053141" cy="1580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279576" y="2636690"/>
          <a:ext cx="6248400" cy="2554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4" name="Visio" r:id="rId5" imgW="6459855" imgH="2644775" progId="Visio.Drawing.11">
                  <p:embed/>
                </p:oleObj>
              </mc:Choice>
              <mc:Fallback>
                <p:oleObj name="Visio" r:id="rId5" imgW="6459855" imgH="2644775" progId="Visio.Drawing.11">
                  <p:embed/>
                  <p:pic>
                    <p:nvPicPr>
                      <p:cNvPr id="0" name="图片 3093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79576" y="2636690"/>
                        <a:ext cx="6248400" cy="2554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971" name="Picture 10" descr="说明: DSC0204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0" t="12868" b="12360"/>
          <a:stretch>
            <a:fillRect/>
          </a:stretch>
        </p:blipFill>
        <p:spPr bwMode="auto">
          <a:xfrm>
            <a:off x="1847528" y="5805264"/>
            <a:ext cx="2016224" cy="97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73" name="Picture 13" descr="DSC0207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6" y="5558394"/>
            <a:ext cx="2208486" cy="122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4" name="Picture 14" descr="DSC0206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2" y="5486344"/>
            <a:ext cx="1739214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6120064" y="2075865"/>
          <a:ext cx="4152341" cy="1024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5" name="Visio" r:id="rId10" imgW="6671945" imgH="1642745" progId="Visio.Drawing.11">
                  <p:embed/>
                </p:oleObj>
              </mc:Choice>
              <mc:Fallback>
                <p:oleObj name="Visio" r:id="rId10" imgW="6671945" imgH="1642745" progId="Visio.Drawing.11">
                  <p:embed/>
                  <p:pic>
                    <p:nvPicPr>
                      <p:cNvPr id="0" name="图片 309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0064" y="2075865"/>
                        <a:ext cx="4152341" cy="10248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1968202" y="5301678"/>
            <a:ext cx="1803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13</a:t>
            </a:r>
            <a:r>
              <a:rPr lang="zh-CN" altLang="zh-CN" dirty="0"/>
              <a:t>所定制限幅器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 bwMode="auto">
          <a:xfrm>
            <a:off x="1524000" y="1484785"/>
            <a:ext cx="9144000" cy="4536503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799781" y="2204865"/>
            <a:ext cx="8592443" cy="2574477"/>
            <a:chOff x="251520" y="1916832"/>
            <a:chExt cx="8592443" cy="2252323"/>
          </a:xfrm>
        </p:grpSpPr>
        <p:cxnSp>
          <p:nvCxnSpPr>
            <p:cNvPr id="13" name="直接连接符 12"/>
            <p:cNvCxnSpPr/>
            <p:nvPr/>
          </p:nvCxnSpPr>
          <p:spPr bwMode="auto">
            <a:xfrm>
              <a:off x="251520" y="1916832"/>
              <a:ext cx="8592443" cy="0"/>
            </a:xfrm>
            <a:prstGeom prst="line">
              <a:avLst/>
            </a:prstGeom>
            <a:solidFill>
              <a:srgbClr val="003399"/>
            </a:solidFill>
            <a:ln>
              <a:solidFill>
                <a:schemeClr val="bg1"/>
              </a:solidFill>
            </a:ln>
          </p:spPr>
        </p:cxnSp>
        <p:cxnSp>
          <p:nvCxnSpPr>
            <p:cNvPr id="14" name="直接连接符 13"/>
            <p:cNvCxnSpPr/>
            <p:nvPr/>
          </p:nvCxnSpPr>
          <p:spPr bwMode="auto">
            <a:xfrm>
              <a:off x="251520" y="4169155"/>
              <a:ext cx="8592443" cy="0"/>
            </a:xfrm>
            <a:prstGeom prst="line">
              <a:avLst/>
            </a:prstGeom>
            <a:solidFill>
              <a:srgbClr val="003399"/>
            </a:solidFill>
            <a:ln>
              <a:solidFill>
                <a:schemeClr val="bg1"/>
              </a:solidFill>
            </a:ln>
          </p:spPr>
        </p:cxnSp>
      </p:grp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524000" y="2348881"/>
            <a:ext cx="9144000" cy="151235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 b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692150" indent="-34798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 b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987425" indent="-29400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 b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281430" indent="-2921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 b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1598930" indent="-31623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056130" indent="-31623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513330" indent="-31623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2970530" indent="-31623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427730" indent="-31623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Clr>
                <a:srgbClr val="7C1302"/>
              </a:buClr>
              <a:buFont typeface="Wingdings" panose="05000000000000000000" pitchFamily="2" charset="2"/>
              <a:buNone/>
              <a:defRPr/>
            </a:pPr>
            <a:r>
              <a:rPr lang="zh-CN" altLang="en-US" sz="6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请各位专家批评指正！</a:t>
            </a:r>
            <a:endParaRPr lang="en-US" altLang="zh-CN" sz="60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Clr>
                <a:srgbClr val="7C1302"/>
              </a:buClr>
              <a:buFont typeface="Wingdings" panose="05000000000000000000" pitchFamily="2" charset="2"/>
              <a:buNone/>
              <a:defRPr/>
            </a:pPr>
            <a:r>
              <a:rPr kumimoji="1" lang="en-US" altLang="zh-CN" sz="6000" kern="0" spc="6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THANKS</a:t>
            </a:r>
            <a:endParaRPr kumimoji="1" lang="zh-CN" altLang="en-US" sz="6000" kern="0" spc="600" dirty="0"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</p:spTree>
  </p:cSld>
  <p:clrMapOvr>
    <a:masterClrMapping/>
  </p:clrMapOvr>
  <p:transition advTm="4092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5834" name="Object 10"/>
          <p:cNvGraphicFramePr>
            <a:graphicFrameLocks noGrp="1" noChangeAspect="1"/>
          </p:cNvGraphicFramePr>
          <p:nvPr>
            <p:ph sz="half" idx="1"/>
          </p:nvPr>
        </p:nvGraphicFramePr>
        <p:xfrm>
          <a:off x="2882900" y="3887788"/>
          <a:ext cx="10922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28" name="Equation" r:id="rId3" imgW="1091565" imgH="228600" progId="Equation.DSMT4">
                  <p:embed/>
                </p:oleObj>
              </mc:Choice>
              <mc:Fallback>
                <p:oleObj name="Equation" r:id="rId3" imgW="1091565" imgH="228600" progId="Equation.DSMT4">
                  <p:embed/>
                  <p:pic>
                    <p:nvPicPr>
                      <p:cNvPr id="0" name="图片 326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2900" y="3887788"/>
                        <a:ext cx="10922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5836" name="Object 12"/>
          <p:cNvGraphicFramePr>
            <a:graphicFrameLocks noGrp="1" noChangeAspect="1"/>
          </p:cNvGraphicFramePr>
          <p:nvPr>
            <p:ph sz="half" idx="2"/>
          </p:nvPr>
        </p:nvGraphicFramePr>
        <p:xfrm>
          <a:off x="4876800" y="5643563"/>
          <a:ext cx="863600" cy="23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29" name="Equation" r:id="rId5" imgW="761365" imgH="203200" progId="Equation.DSMT4">
                  <p:embed/>
                </p:oleObj>
              </mc:Choice>
              <mc:Fallback>
                <p:oleObj name="Equation" r:id="rId5" imgW="761365" imgH="203200" progId="Equation.DSMT4">
                  <p:embed/>
                  <p:pic>
                    <p:nvPicPr>
                      <p:cNvPr id="0" name="图片 326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643563"/>
                        <a:ext cx="863600" cy="230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2B1CA269-2FB5-4239-BEAC-FD7AD6A79061}" type="slidenum">
              <a:rPr lang="en-US" altLang="zh-CN"/>
              <a:t>4</a:t>
            </a:fld>
            <a:endParaRPr lang="zh-CN" altLang="en-US"/>
          </a:p>
        </p:txBody>
      </p:sp>
      <p:sp>
        <p:nvSpPr>
          <p:cNvPr id="845826" name="Rectangle 2"/>
          <p:cNvSpPr>
            <a:spLocks noChangeArrowheads="1"/>
          </p:cNvSpPr>
          <p:nvPr/>
        </p:nvSpPr>
        <p:spPr bwMode="auto">
          <a:xfrm>
            <a:off x="1524000" y="1897831"/>
            <a:ext cx="1828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endParaRPr lang="zh-CN" altLang="en-US"/>
          </a:p>
        </p:txBody>
      </p:sp>
      <p:sp>
        <p:nvSpPr>
          <p:cNvPr id="845827" name="Rectangle 3"/>
          <p:cNvSpPr>
            <a:spLocks noChangeArrowheads="1"/>
          </p:cNvSpPr>
          <p:nvPr/>
        </p:nvSpPr>
        <p:spPr bwMode="auto">
          <a:xfrm>
            <a:off x="1524000" y="1602556"/>
            <a:ext cx="1828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endParaRPr lang="zh-CN" altLang="en-US"/>
          </a:p>
        </p:txBody>
      </p:sp>
      <p:sp>
        <p:nvSpPr>
          <p:cNvPr id="845828" name="Rectangle 4"/>
          <p:cNvSpPr>
            <a:spLocks noChangeArrowheads="1"/>
          </p:cNvSpPr>
          <p:nvPr/>
        </p:nvSpPr>
        <p:spPr bwMode="auto">
          <a:xfrm>
            <a:off x="1828800" y="1524000"/>
            <a:ext cx="3816350" cy="42703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zh-CN" altLang="en-US" sz="2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含</a:t>
            </a:r>
            <a:r>
              <a:rPr kumimoji="1" lang="en-US" altLang="zh-CN" sz="2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PIN</a:t>
            </a:r>
            <a:r>
              <a:rPr kumimoji="1" lang="zh-CN" altLang="en-US" sz="2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限幅器的微带电路模型</a:t>
            </a:r>
          </a:p>
        </p:txBody>
      </p:sp>
      <p:sp>
        <p:nvSpPr>
          <p:cNvPr id="845829" name="Rectangle 5"/>
          <p:cNvSpPr>
            <a:spLocks noChangeArrowheads="1"/>
          </p:cNvSpPr>
          <p:nvPr/>
        </p:nvSpPr>
        <p:spPr bwMode="auto">
          <a:xfrm>
            <a:off x="7303085" y="5943601"/>
            <a:ext cx="2505495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kumimoji="1" lang="zh-CN" altLang="en-US" sz="20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负载电阻两端的电压</a:t>
            </a:r>
          </a:p>
        </p:txBody>
      </p:sp>
      <p:sp>
        <p:nvSpPr>
          <p:cNvPr id="845830" name="Rectangle 6"/>
          <p:cNvSpPr>
            <a:spLocks noChangeArrowheads="1"/>
          </p:cNvSpPr>
          <p:nvPr/>
        </p:nvSpPr>
        <p:spPr bwMode="auto">
          <a:xfrm>
            <a:off x="1524000" y="3131318"/>
            <a:ext cx="1828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endParaRPr lang="zh-CN" altLang="en-US"/>
          </a:p>
        </p:txBody>
      </p:sp>
      <p:sp>
        <p:nvSpPr>
          <p:cNvPr id="845831" name="Rectangle 7"/>
          <p:cNvSpPr>
            <a:spLocks noChangeArrowheads="1"/>
          </p:cNvSpPr>
          <p:nvPr/>
        </p:nvSpPr>
        <p:spPr bwMode="auto">
          <a:xfrm>
            <a:off x="1524000" y="1869256"/>
            <a:ext cx="1828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845832" name="Object 8"/>
          <p:cNvGraphicFramePr>
            <a:graphicFrameLocks noChangeAspect="1"/>
          </p:cNvGraphicFramePr>
          <p:nvPr/>
        </p:nvGraphicFramePr>
        <p:xfrm>
          <a:off x="1524000" y="2133601"/>
          <a:ext cx="4464050" cy="287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30" r:id="rId7" imgW="4540885" imgH="2930525" progId="Visio.Drawing.11">
                  <p:embed/>
                </p:oleObj>
              </mc:Choice>
              <mc:Fallback>
                <p:oleObj r:id="rId7" imgW="4540885" imgH="2930525" progId="Visio.Drawing.11">
                  <p:embed/>
                  <p:pic>
                    <p:nvPicPr>
                      <p:cNvPr id="0" name="图片 326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133601"/>
                        <a:ext cx="4464050" cy="287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5833" name="Text Box 9"/>
          <p:cNvSpPr txBox="1">
            <a:spLocks noChangeArrowheads="1"/>
          </p:cNvSpPr>
          <p:nvPr/>
        </p:nvSpPr>
        <p:spPr bwMode="auto">
          <a:xfrm>
            <a:off x="5448300" y="1641476"/>
            <a:ext cx="5545138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kumimoji="1" lang="zh-CN" altLang="en-US" sz="1600" b="1">
                <a:latin typeface="Times New Roman" panose="02020603050405020304" pitchFamily="18" charset="0"/>
              </a:rPr>
              <a:t>金属微带线长</a:t>
            </a:r>
            <a:r>
              <a:rPr kumimoji="1" lang="en-US" altLang="zh-CN" sz="1600" b="1">
                <a:latin typeface="Times New Roman" panose="02020603050405020304" pitchFamily="18" charset="0"/>
              </a:rPr>
              <a:t>32mm</a:t>
            </a:r>
            <a:r>
              <a:rPr kumimoji="1" lang="zh-CN" altLang="en-US" sz="1600" b="1">
                <a:latin typeface="Times New Roman" panose="02020603050405020304" pitchFamily="18" charset="0"/>
              </a:rPr>
              <a:t>，宽</a:t>
            </a:r>
            <a:r>
              <a:rPr kumimoji="1" lang="en-US" altLang="zh-CN" sz="1600" b="1">
                <a:latin typeface="Times New Roman" panose="02020603050405020304" pitchFamily="18" charset="0"/>
              </a:rPr>
              <a:t>2.4mm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kumimoji="1" lang="zh-CN" altLang="en-US" sz="1600" b="1">
                <a:latin typeface="Times New Roman" panose="02020603050405020304" pitchFamily="18" charset="0"/>
              </a:rPr>
              <a:t>介质基板长</a:t>
            </a:r>
            <a:r>
              <a:rPr kumimoji="1" lang="en-US" altLang="zh-CN" sz="1600" b="1">
                <a:latin typeface="Times New Roman" panose="02020603050405020304" pitchFamily="18" charset="0"/>
              </a:rPr>
              <a:t>32mm</a:t>
            </a:r>
            <a:r>
              <a:rPr kumimoji="1" lang="zh-CN" altLang="en-US" sz="1600" b="1">
                <a:latin typeface="Times New Roman" panose="02020603050405020304" pitchFamily="18" charset="0"/>
              </a:rPr>
              <a:t>，宽</a:t>
            </a:r>
            <a:r>
              <a:rPr kumimoji="1" lang="en-US" altLang="zh-CN" sz="1600" b="1">
                <a:latin typeface="Times New Roman" panose="02020603050405020304" pitchFamily="18" charset="0"/>
              </a:rPr>
              <a:t>24mm</a:t>
            </a:r>
            <a:r>
              <a:rPr kumimoji="1" lang="zh-CN" altLang="en-US" sz="1600" b="1">
                <a:latin typeface="Times New Roman" panose="02020603050405020304" pitchFamily="18" charset="0"/>
              </a:rPr>
              <a:t>，高</a:t>
            </a:r>
            <a:r>
              <a:rPr kumimoji="1" lang="en-US" altLang="zh-CN" sz="1600" b="1">
                <a:latin typeface="Times New Roman" panose="02020603050405020304" pitchFamily="18" charset="0"/>
              </a:rPr>
              <a:t>0.81mm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kumimoji="1" lang="en-US" altLang="zh-CN" sz="1600" b="1">
                <a:latin typeface="Times New Roman" panose="02020603050405020304" pitchFamily="18" charset="0"/>
              </a:rPr>
              <a:t>188</a:t>
            </a:r>
            <a:r>
              <a:rPr kumimoji="1" lang="zh-CN" altLang="en-US" sz="1600" b="1">
                <a:latin typeface="Times New Roman" panose="02020603050405020304" pitchFamily="18" charset="0"/>
              </a:rPr>
              <a:t>个金属内边未知量，</a:t>
            </a:r>
            <a:r>
              <a:rPr kumimoji="1" lang="en-US" altLang="zh-CN" sz="1600" b="1">
                <a:latin typeface="Times New Roman" panose="02020603050405020304" pitchFamily="18" charset="0"/>
              </a:rPr>
              <a:t>909</a:t>
            </a:r>
            <a:r>
              <a:rPr kumimoji="1" lang="zh-CN" altLang="en-US" sz="1600" b="1">
                <a:latin typeface="Times New Roman" panose="02020603050405020304" pitchFamily="18" charset="0"/>
              </a:rPr>
              <a:t>个介质三角形未知量</a:t>
            </a:r>
          </a:p>
        </p:txBody>
      </p:sp>
      <p:graphicFrame>
        <p:nvGraphicFramePr>
          <p:cNvPr id="845835" name="Object 11"/>
          <p:cNvGraphicFramePr>
            <a:graphicFrameLocks noChangeAspect="1"/>
          </p:cNvGraphicFramePr>
          <p:nvPr/>
        </p:nvGraphicFramePr>
        <p:xfrm>
          <a:off x="1981201" y="6083301"/>
          <a:ext cx="792163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31" name="Equation" r:id="rId9" imgW="622300" imgH="228600" progId="Equation.DSMT4">
                  <p:embed/>
                </p:oleObj>
              </mc:Choice>
              <mc:Fallback>
                <p:oleObj name="Equation" r:id="rId9" imgW="622300" imgH="228600" progId="Equation.DSMT4">
                  <p:embed/>
                  <p:pic>
                    <p:nvPicPr>
                      <p:cNvPr id="0" name="图片 326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1" y="6083301"/>
                        <a:ext cx="792163" cy="290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5837" name="Object 13"/>
          <p:cNvGraphicFramePr>
            <a:graphicFrameLocks noChangeAspect="1"/>
          </p:cNvGraphicFramePr>
          <p:nvPr/>
        </p:nvGraphicFramePr>
        <p:xfrm>
          <a:off x="4876801" y="6007101"/>
          <a:ext cx="7207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32" name="Equation" r:id="rId11" imgW="520700" imgH="228600" progId="Equation.DSMT4">
                  <p:embed/>
                </p:oleObj>
              </mc:Choice>
              <mc:Fallback>
                <p:oleObj name="Equation" r:id="rId11" imgW="520700" imgH="228600" progId="Equation.DSMT4">
                  <p:embed/>
                  <p:pic>
                    <p:nvPicPr>
                      <p:cNvPr id="0" name="图片 326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1" y="6007101"/>
                        <a:ext cx="720725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5838" name="Object 14"/>
          <p:cNvGraphicFramePr>
            <a:graphicFrameLocks noChangeAspect="1"/>
          </p:cNvGraphicFramePr>
          <p:nvPr/>
        </p:nvGraphicFramePr>
        <p:xfrm>
          <a:off x="1846264" y="5659438"/>
          <a:ext cx="11525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33" name="Equation" r:id="rId13" imgW="913765" imgH="177800" progId="Equation.DSMT4">
                  <p:embed/>
                </p:oleObj>
              </mc:Choice>
              <mc:Fallback>
                <p:oleObj name="Equation" r:id="rId13" imgW="913765" imgH="177800" progId="Equation.DSMT4">
                  <p:embed/>
                  <p:pic>
                    <p:nvPicPr>
                      <p:cNvPr id="0" name="图片 326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6264" y="5659438"/>
                        <a:ext cx="11525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5839" name="Object 15"/>
          <p:cNvGraphicFramePr>
            <a:graphicFrameLocks noChangeAspect="1"/>
          </p:cNvGraphicFramePr>
          <p:nvPr/>
        </p:nvGraphicFramePr>
        <p:xfrm>
          <a:off x="3429001" y="6083300"/>
          <a:ext cx="792163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34" name="Equation" r:id="rId15" imgW="622300" imgH="228600" progId="Equation.DSMT4">
                  <p:embed/>
                </p:oleObj>
              </mc:Choice>
              <mc:Fallback>
                <p:oleObj name="Equation" r:id="rId15" imgW="622300" imgH="228600" progId="Equation.DSMT4">
                  <p:embed/>
                  <p:pic>
                    <p:nvPicPr>
                      <p:cNvPr id="0" name="图片 326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1" y="6083300"/>
                        <a:ext cx="792163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5840" name="Rectangle 16"/>
          <p:cNvSpPr>
            <a:spLocks noChangeArrowheads="1"/>
          </p:cNvSpPr>
          <p:nvPr/>
        </p:nvSpPr>
        <p:spPr bwMode="auto">
          <a:xfrm>
            <a:off x="1524001" y="1796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845841" name="Object 17"/>
          <p:cNvGraphicFramePr/>
          <p:nvPr/>
        </p:nvGraphicFramePr>
        <p:xfrm>
          <a:off x="6096000" y="2895600"/>
          <a:ext cx="4324350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35" name="图表" r:id="rId17" imgW="3714750" imgH="2473960" progId="Excel.Chart.8">
                  <p:embed/>
                </p:oleObj>
              </mc:Choice>
              <mc:Fallback>
                <p:oleObj name="图表" r:id="rId17" imgW="3714750" imgH="2473960" progId="Excel.Chart.8">
                  <p:embed/>
                  <p:pic>
                    <p:nvPicPr>
                      <p:cNvPr id="0" name="图片 32616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895600"/>
                        <a:ext cx="4324350" cy="287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5842" name="Rectangle 18"/>
          <p:cNvSpPr>
            <a:spLocks noChangeArrowheads="1"/>
          </p:cNvSpPr>
          <p:nvPr/>
        </p:nvSpPr>
        <p:spPr bwMode="auto">
          <a:xfrm>
            <a:off x="5638800" y="533401"/>
            <a:ext cx="1612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数值算例</a:t>
            </a:r>
          </a:p>
        </p:txBody>
      </p:sp>
      <p:sp>
        <p:nvSpPr>
          <p:cNvPr id="845843" name="Rectangle 19"/>
          <p:cNvSpPr>
            <a:spLocks noChangeArrowheads="1"/>
          </p:cNvSpPr>
          <p:nvPr/>
        </p:nvSpPr>
        <p:spPr bwMode="auto">
          <a:xfrm>
            <a:off x="2502485" y="5029201"/>
            <a:ext cx="2505495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kumimoji="1" lang="zh-CN" altLang="en-US" sz="20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微波限幅器电路结构</a:t>
            </a:r>
          </a:p>
        </p:txBody>
      </p:sp>
      <p:sp>
        <p:nvSpPr>
          <p:cNvPr id="21" name="Line 3"/>
          <p:cNvSpPr>
            <a:spLocks noChangeShapeType="1"/>
          </p:cNvSpPr>
          <p:nvPr/>
        </p:nvSpPr>
        <p:spPr bwMode="auto">
          <a:xfrm>
            <a:off x="1885950" y="1340768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2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441" y="28228"/>
            <a:ext cx="1745784" cy="131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矩形 1412099"/>
          <p:cNvSpPr>
            <a:spLocks noChangeArrowheads="1"/>
          </p:cNvSpPr>
          <p:nvPr/>
        </p:nvSpPr>
        <p:spPr bwMode="auto">
          <a:xfrm>
            <a:off x="1919288" y="908050"/>
            <a:ext cx="6337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endParaRPr lang="en-US" altLang="zh-CN" sz="2400">
              <a:solidFill>
                <a:schemeClr val="tx2"/>
              </a:solidFill>
              <a:latin typeface="Tahoma" panose="020B0604030504040204" pitchFamily="34" charset="0"/>
            </a:endParaRPr>
          </a:p>
        </p:txBody>
      </p:sp>
      <p:sp>
        <p:nvSpPr>
          <p:cNvPr id="230403" name="矩形 1412101"/>
          <p:cNvSpPr>
            <a:spLocks noChangeArrowheads="1"/>
          </p:cNvSpPr>
          <p:nvPr/>
        </p:nvSpPr>
        <p:spPr bwMode="auto">
          <a:xfrm>
            <a:off x="152400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ctr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aseline="-25000">
              <a:latin typeface="Times New Roman" panose="02020603050405020304" pitchFamily="18" charset="0"/>
            </a:endParaRPr>
          </a:p>
        </p:txBody>
      </p:sp>
      <p:sp>
        <p:nvSpPr>
          <p:cNvPr id="230405" name="矩形 1412139"/>
          <p:cNvSpPr>
            <a:spLocks noChangeArrowheads="1"/>
          </p:cNvSpPr>
          <p:nvPr/>
        </p:nvSpPr>
        <p:spPr bwMode="auto">
          <a:xfrm>
            <a:off x="1273175" y="2541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ctr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aseline="-25000">
              <a:latin typeface="Times New Roman" panose="02020603050405020304" pitchFamily="18" charset="0"/>
            </a:endParaRPr>
          </a:p>
        </p:txBody>
      </p:sp>
      <p:sp>
        <p:nvSpPr>
          <p:cNvPr id="230408" name="矩形 1412142"/>
          <p:cNvSpPr>
            <a:spLocks noChangeArrowheads="1"/>
          </p:cNvSpPr>
          <p:nvPr/>
        </p:nvSpPr>
        <p:spPr bwMode="auto">
          <a:xfrm>
            <a:off x="1273175" y="31369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ctr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aseline="-25000">
              <a:latin typeface="Times New Roman" panose="02020603050405020304" pitchFamily="18" charset="0"/>
            </a:endParaRPr>
          </a:p>
        </p:txBody>
      </p:sp>
      <p:sp>
        <p:nvSpPr>
          <p:cNvPr id="230421" name="矩形 1412155"/>
          <p:cNvSpPr>
            <a:spLocks noChangeArrowheads="1"/>
          </p:cNvSpPr>
          <p:nvPr/>
        </p:nvSpPr>
        <p:spPr bwMode="auto">
          <a:xfrm>
            <a:off x="2333626" y="3197226"/>
            <a:ext cx="2743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ea typeface="黑体" panose="02010609060101010101" pitchFamily="49" charset="-122"/>
              </a:rPr>
              <a:t>PIN Diode Model</a:t>
            </a:r>
          </a:p>
        </p:txBody>
      </p:sp>
      <p:sp>
        <p:nvSpPr>
          <p:cNvPr id="230422" name="矩形 1412156"/>
          <p:cNvSpPr>
            <a:spLocks noChangeArrowheads="1"/>
          </p:cNvSpPr>
          <p:nvPr/>
        </p:nvSpPr>
        <p:spPr bwMode="auto">
          <a:xfrm>
            <a:off x="1273175" y="1889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ctr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aseline="-25000">
              <a:latin typeface="Times New Roman" panose="02020603050405020304" pitchFamily="18" charset="0"/>
            </a:endParaRPr>
          </a:p>
        </p:txBody>
      </p:sp>
      <p:graphicFrame>
        <p:nvGraphicFramePr>
          <p:cNvPr id="230423" name="对象 1412157"/>
          <p:cNvGraphicFramePr/>
          <p:nvPr/>
        </p:nvGraphicFramePr>
        <p:xfrm>
          <a:off x="5303912" y="1569244"/>
          <a:ext cx="3961954" cy="2075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84" name="图表" r:id="rId4" imgW="3641090" imgH="2334895" progId="Excel.Chart.8">
                  <p:embed/>
                </p:oleObj>
              </mc:Choice>
              <mc:Fallback>
                <p:oleObj name="图表" r:id="rId4" imgW="3641090" imgH="2334895" progId="Excel.Chart.8">
                  <p:embed/>
                  <p:pic>
                    <p:nvPicPr>
                      <p:cNvPr id="0" name="图片 3627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912" y="1569244"/>
                        <a:ext cx="3961954" cy="20757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0424" name="矩形 1412158"/>
          <p:cNvSpPr>
            <a:spLocks noChangeArrowheads="1"/>
          </p:cNvSpPr>
          <p:nvPr/>
        </p:nvSpPr>
        <p:spPr bwMode="auto">
          <a:xfrm>
            <a:off x="7319963" y="4437063"/>
            <a:ext cx="17256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黑体" panose="02010609060101010101" pitchFamily="49" charset="-122"/>
              </a:rPr>
              <a:t>仿真</a:t>
            </a:r>
            <a:r>
              <a:rPr lang="en-US" altLang="zh-CN" sz="1400">
                <a:solidFill>
                  <a:srgbClr val="000000"/>
                </a:solidFill>
                <a:ea typeface="黑体" panose="02010609060101010101" pitchFamily="49" charset="-122"/>
              </a:rPr>
              <a:t>PIN</a:t>
            </a:r>
            <a:r>
              <a:rPr lang="zh-CN" altLang="en-US" sz="1400">
                <a:solidFill>
                  <a:srgbClr val="000000"/>
                </a:solidFill>
                <a:ea typeface="黑体" panose="02010609060101010101" pitchFamily="49" charset="-122"/>
              </a:rPr>
              <a:t>管所用掺杂</a:t>
            </a:r>
          </a:p>
        </p:txBody>
      </p:sp>
      <p:sp>
        <p:nvSpPr>
          <p:cNvPr id="230426" name="Line 3"/>
          <p:cNvSpPr>
            <a:spLocks noChangeShapeType="1"/>
          </p:cNvSpPr>
          <p:nvPr/>
        </p:nvSpPr>
        <p:spPr bwMode="auto">
          <a:xfrm>
            <a:off x="1774825" y="1484313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427" name="Rectangle 27"/>
          <p:cNvSpPr>
            <a:spLocks noChangeArrowheads="1"/>
          </p:cNvSpPr>
          <p:nvPr/>
        </p:nvSpPr>
        <p:spPr bwMode="auto">
          <a:xfrm>
            <a:off x="4132231" y="835532"/>
            <a:ext cx="4320480" cy="51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3200" rIns="90000" bIns="4320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半导体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-PIN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管物理模型</a:t>
            </a:r>
          </a:p>
        </p:txBody>
      </p:sp>
      <p:graphicFrame>
        <p:nvGraphicFramePr>
          <p:cNvPr id="230428" name="对象 1416290"/>
          <p:cNvGraphicFramePr/>
          <p:nvPr/>
        </p:nvGraphicFramePr>
        <p:xfrm>
          <a:off x="1774826" y="3595738"/>
          <a:ext cx="3427487" cy="22095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85" name="图表" r:id="rId6" imgW="3469640" imgH="2204085" progId="Excel.Chart.8">
                  <p:embed/>
                </p:oleObj>
              </mc:Choice>
              <mc:Fallback>
                <p:oleObj name="图表" r:id="rId6" imgW="3469640" imgH="2204085" progId="Excel.Chart.8">
                  <p:embed/>
                  <p:pic>
                    <p:nvPicPr>
                      <p:cNvPr id="0" name="图片 36274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6" y="3595738"/>
                        <a:ext cx="3427487" cy="22095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29" name="对象 1416292"/>
          <p:cNvGraphicFramePr/>
          <p:nvPr/>
        </p:nvGraphicFramePr>
        <p:xfrm>
          <a:off x="5408167" y="3645074"/>
          <a:ext cx="3823593" cy="2088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86" name="图表" r:id="rId8" imgW="3902710" imgH="2367915" progId="Excel.Chart.8">
                  <p:embed/>
                </p:oleObj>
              </mc:Choice>
              <mc:Fallback>
                <p:oleObj name="图表" r:id="rId8" imgW="3902710" imgH="2367915" progId="Excel.Chart.8">
                  <p:embed/>
                  <p:pic>
                    <p:nvPicPr>
                      <p:cNvPr id="0" name="图片 36275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8167" y="3645074"/>
                        <a:ext cx="3823593" cy="20881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30" name="Object 30"/>
          <p:cNvGraphicFramePr>
            <a:graphicFrameLocks noChangeAspect="1"/>
          </p:cNvGraphicFramePr>
          <p:nvPr/>
        </p:nvGraphicFramePr>
        <p:xfrm>
          <a:off x="2423592" y="1557339"/>
          <a:ext cx="2592908" cy="1596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87" name="Visio" r:id="rId10" imgW="2204085" imgH="1355090" progId="Visio.Drawing.11">
                  <p:embed/>
                </p:oleObj>
              </mc:Choice>
              <mc:Fallback>
                <p:oleObj name="Visio" r:id="rId10" imgW="2204085" imgH="1355090" progId="Visio.Drawing.11">
                  <p:embed/>
                  <p:pic>
                    <p:nvPicPr>
                      <p:cNvPr id="0" name="图片 362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3592" y="1557339"/>
                        <a:ext cx="2592908" cy="15965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0431" name="矩形 1412155"/>
          <p:cNvSpPr>
            <a:spLocks noChangeArrowheads="1"/>
          </p:cNvSpPr>
          <p:nvPr/>
        </p:nvSpPr>
        <p:spPr bwMode="auto">
          <a:xfrm>
            <a:off x="1991544" y="5946353"/>
            <a:ext cx="2743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ea typeface="黑体" panose="02010609060101010101" pitchFamily="49" charset="-122"/>
              </a:rPr>
              <a:t>P-Voltage</a:t>
            </a:r>
          </a:p>
        </p:txBody>
      </p:sp>
      <p:pic>
        <p:nvPicPr>
          <p:cNvPr id="16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2988"/>
            <a:ext cx="2011305" cy="147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4943873" y="5805264"/>
            <a:ext cx="54733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dirty="0"/>
          </a:p>
          <a:p>
            <a:r>
              <a:rPr lang="zh-CN" altLang="en-US" b="1" dirty="0">
                <a:solidFill>
                  <a:srgbClr val="FF0000"/>
                </a:solidFill>
              </a:rPr>
              <a:t>项目：半导体器件高功率</a:t>
            </a:r>
            <a:r>
              <a:rPr lang="en-US" altLang="zh-CN" b="1" dirty="0">
                <a:solidFill>
                  <a:srgbClr val="FF0000"/>
                </a:solidFill>
              </a:rPr>
              <a:t>XXX</a:t>
            </a:r>
            <a:r>
              <a:rPr lang="zh-CN" altLang="en-US" b="1" dirty="0">
                <a:solidFill>
                  <a:srgbClr val="FF0000"/>
                </a:solidFill>
              </a:rPr>
              <a:t>，中国人民解放军陆军工程大学重点实验室基金（项目参与人）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3475" name="对象 1520648"/>
          <p:cNvGraphicFramePr/>
          <p:nvPr/>
        </p:nvGraphicFramePr>
        <p:xfrm>
          <a:off x="2135188" y="1484313"/>
          <a:ext cx="4419600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88" name="图表" r:id="rId4" imgW="3796665" imgH="2253615" progId="Excel.Chart.8">
                  <p:embed/>
                </p:oleObj>
              </mc:Choice>
              <mc:Fallback>
                <p:oleObj name="图表" r:id="rId4" imgW="3796665" imgH="2253615" progId="Excel.Chart.8">
                  <p:embed/>
                  <p:pic>
                    <p:nvPicPr>
                      <p:cNvPr id="0" name="图片 3708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8" y="1484313"/>
                        <a:ext cx="4419600" cy="262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3476" name="矩形 1520649"/>
          <p:cNvSpPr>
            <a:spLocks noChangeArrowheads="1"/>
          </p:cNvSpPr>
          <p:nvPr/>
        </p:nvSpPr>
        <p:spPr bwMode="auto">
          <a:xfrm>
            <a:off x="6527800" y="2138432"/>
            <a:ext cx="3733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The maximum temperature inside the PIN tube changes with time</a:t>
            </a:r>
            <a:endParaRPr lang="zh-CN" altLang="en-US" sz="200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233477" name="对象 1520650"/>
          <p:cNvGraphicFramePr/>
          <p:nvPr/>
        </p:nvGraphicFramePr>
        <p:xfrm>
          <a:off x="2135189" y="4076700"/>
          <a:ext cx="4524375" cy="264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89" name="图表" r:id="rId6" imgW="3886200" imgH="2334895" progId="Excel.Chart.8">
                  <p:embed/>
                </p:oleObj>
              </mc:Choice>
              <mc:Fallback>
                <p:oleObj name="图表" r:id="rId6" imgW="3886200" imgH="2334895" progId="Excel.Chart.8">
                  <p:embed/>
                  <p:pic>
                    <p:nvPicPr>
                      <p:cNvPr id="0" name="图片 37082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9" y="4076700"/>
                        <a:ext cx="4524375" cy="264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3478" name="矩形 1520651"/>
          <p:cNvSpPr>
            <a:spLocks noChangeArrowheads="1"/>
          </p:cNvSpPr>
          <p:nvPr/>
        </p:nvSpPr>
        <p:spPr bwMode="auto">
          <a:xfrm>
            <a:off x="6388545" y="4787970"/>
            <a:ext cx="41694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Temperature distribution of  PIN</a:t>
            </a:r>
            <a:r>
              <a:rPr lang="zh-CN" altLang="en-US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diode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t=40ns</a:t>
            </a:r>
            <a:r>
              <a:rPr lang="zh-CN" altLang="en-US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233481" name="Line 3"/>
          <p:cNvSpPr>
            <a:spLocks noChangeShapeType="1"/>
          </p:cNvSpPr>
          <p:nvPr/>
        </p:nvSpPr>
        <p:spPr bwMode="auto">
          <a:xfrm>
            <a:off x="1774825" y="1484313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4045298" y="692607"/>
            <a:ext cx="4393504" cy="51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3200" rIns="90000" bIns="4320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半导体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-PIN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管物理模型</a:t>
            </a:r>
          </a:p>
        </p:txBody>
      </p:sp>
      <p:pic>
        <p:nvPicPr>
          <p:cNvPr id="9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2989"/>
            <a:ext cx="1872208" cy="136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5"/>
          <p:cNvSpPr>
            <a:spLocks noChangeArrowheads="1"/>
          </p:cNvSpPr>
          <p:nvPr/>
        </p:nvSpPr>
        <p:spPr bwMode="auto">
          <a:xfrm>
            <a:off x="1524001" y="2323098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fontAlgn="ctr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aseline="-25000">
              <a:latin typeface="Times New Roman" panose="02020603050405020304" pitchFamily="18" charset="0"/>
            </a:endParaRPr>
          </a:p>
        </p:txBody>
      </p:sp>
      <p:sp>
        <p:nvSpPr>
          <p:cNvPr id="258051" name="Rectangle 8"/>
          <p:cNvSpPr>
            <a:spLocks noChangeArrowheads="1"/>
          </p:cNvSpPr>
          <p:nvPr/>
        </p:nvSpPr>
        <p:spPr bwMode="auto">
          <a:xfrm>
            <a:off x="1524001" y="2335798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fontAlgn="ctr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aseline="-25000">
              <a:latin typeface="Times New Roman" panose="02020603050405020304" pitchFamily="18" charset="0"/>
            </a:endParaRPr>
          </a:p>
        </p:txBody>
      </p:sp>
      <p:sp>
        <p:nvSpPr>
          <p:cNvPr id="258052" name="Rectangle 13"/>
          <p:cNvSpPr>
            <a:spLocks noChangeArrowheads="1"/>
          </p:cNvSpPr>
          <p:nvPr/>
        </p:nvSpPr>
        <p:spPr bwMode="auto">
          <a:xfrm>
            <a:off x="1524001" y="2335798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fontAlgn="ctr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aseline="-25000">
              <a:latin typeface="Times New Roman" panose="02020603050405020304" pitchFamily="18" charset="0"/>
            </a:endParaRPr>
          </a:p>
        </p:txBody>
      </p:sp>
      <p:sp>
        <p:nvSpPr>
          <p:cNvPr id="258053" name="Rectangle 15"/>
          <p:cNvSpPr>
            <a:spLocks noChangeArrowheads="1"/>
          </p:cNvSpPr>
          <p:nvPr/>
        </p:nvSpPr>
        <p:spPr bwMode="auto">
          <a:xfrm>
            <a:off x="1524001" y="2335798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fontAlgn="ctr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aseline="-25000">
              <a:latin typeface="Times New Roman" panose="02020603050405020304" pitchFamily="18" charset="0"/>
            </a:endParaRPr>
          </a:p>
        </p:txBody>
      </p:sp>
      <p:graphicFrame>
        <p:nvGraphicFramePr>
          <p:cNvPr id="258055" name="Object 12"/>
          <p:cNvGraphicFramePr/>
          <p:nvPr/>
        </p:nvGraphicFramePr>
        <p:xfrm>
          <a:off x="5880101" y="1268414"/>
          <a:ext cx="4233863" cy="2643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2" r:id="rId4" imgW="3695700" imgH="2476500" progId="Excel.Chart.8">
                  <p:embed/>
                </p:oleObj>
              </mc:Choice>
              <mc:Fallback>
                <p:oleObj r:id="rId4" imgW="3695700" imgH="2476500" progId="Excel.Chart.8">
                  <p:embed/>
                  <p:pic>
                    <p:nvPicPr>
                      <p:cNvPr id="0" name="图片 3832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0101" y="1268414"/>
                        <a:ext cx="4233863" cy="2643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8056" name="Object 14"/>
          <p:cNvGraphicFramePr/>
          <p:nvPr/>
        </p:nvGraphicFramePr>
        <p:xfrm>
          <a:off x="6167439" y="4005264"/>
          <a:ext cx="4092575" cy="234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3" r:id="rId6" imgW="3695700" imgH="2476500" progId="Excel.Chart.8">
                  <p:embed/>
                </p:oleObj>
              </mc:Choice>
              <mc:Fallback>
                <p:oleObj r:id="rId6" imgW="3695700" imgH="2476500" progId="Excel.Chart.8">
                  <p:embed/>
                  <p:pic>
                    <p:nvPicPr>
                      <p:cNvPr id="0" name="图片 38322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7439" y="4005264"/>
                        <a:ext cx="4092575" cy="234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6383339" y="3716339"/>
            <a:ext cx="3379787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r>
              <a:rPr kumimoji="1" lang="en-US" altLang="zh-CN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voltage signal at port 1</a:t>
            </a:r>
          </a:p>
        </p:txBody>
      </p:sp>
      <p:sp>
        <p:nvSpPr>
          <p:cNvPr id="13" name="矩形 12"/>
          <p:cNvSpPr/>
          <p:nvPr/>
        </p:nvSpPr>
        <p:spPr>
          <a:xfrm>
            <a:off x="6816726" y="6308726"/>
            <a:ext cx="3167063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r>
              <a:rPr kumimoji="1" lang="en-US" altLang="zh-CN" sz="2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voltage signal at port 2</a:t>
            </a:r>
          </a:p>
        </p:txBody>
      </p:sp>
      <p:graphicFrame>
        <p:nvGraphicFramePr>
          <p:cNvPr id="258086" name="Object 6"/>
          <p:cNvGraphicFramePr/>
          <p:nvPr/>
        </p:nvGraphicFramePr>
        <p:xfrm>
          <a:off x="1992314" y="1341314"/>
          <a:ext cx="3673475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4" r:id="rId8" imgW="5549900" imgH="3581400" progId="Visio.Drawing.11">
                  <p:embed/>
                </p:oleObj>
              </mc:Choice>
              <mc:Fallback>
                <p:oleObj r:id="rId8" imgW="5549900" imgH="3581400" progId="Visio.Drawing.11">
                  <p:embed/>
                  <p:pic>
                    <p:nvPicPr>
                      <p:cNvPr id="0" name="图片 38323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2314" y="1341314"/>
                        <a:ext cx="3673475" cy="187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8087" name="Object 41"/>
          <p:cNvGraphicFramePr/>
          <p:nvPr/>
        </p:nvGraphicFramePr>
        <p:xfrm>
          <a:off x="1847528" y="3141068"/>
          <a:ext cx="3888432" cy="2160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5" r:id="rId10" imgW="3695700" imgH="2476500" progId="Excel.Chart.8">
                  <p:embed/>
                </p:oleObj>
              </mc:Choice>
              <mc:Fallback>
                <p:oleObj r:id="rId10" imgW="3695700" imgH="2476500" progId="Excel.Chart.8">
                  <p:embed/>
                  <p:pic>
                    <p:nvPicPr>
                      <p:cNvPr id="0" name="图片 38324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528" y="3141068"/>
                        <a:ext cx="3888432" cy="21601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8124" name="Group 76"/>
          <p:cNvGraphicFramePr>
            <a:graphicFrameLocks noGrp="1"/>
          </p:cNvGraphicFramePr>
          <p:nvPr/>
        </p:nvGraphicFramePr>
        <p:xfrm>
          <a:off x="1608139" y="5445125"/>
          <a:ext cx="4632325" cy="1275418"/>
        </p:xfrm>
        <a:graphic>
          <a:graphicData uri="http://schemas.openxmlformats.org/drawingml/2006/table">
            <a:tbl>
              <a:tblPr/>
              <a:tblGrid>
                <a:gridCol w="12112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9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unknowns</a:t>
                      </a: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Time(s)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Memory(MB)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Proposed method</a:t>
                      </a: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5806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8025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195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COMSOL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42354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21390 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1407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T="45730" marB="4573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58116" name="Rectangle 68"/>
          <p:cNvSpPr>
            <a:spLocks noChangeArrowheads="1"/>
          </p:cNvSpPr>
          <p:nvPr/>
        </p:nvSpPr>
        <p:spPr bwMode="auto">
          <a:xfrm>
            <a:off x="4151784" y="512503"/>
            <a:ext cx="507725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基于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PIN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管物理模型限幅器电路</a:t>
            </a:r>
          </a:p>
        </p:txBody>
      </p:sp>
      <p:sp>
        <p:nvSpPr>
          <p:cNvPr id="258117" name="Line 3"/>
          <p:cNvSpPr>
            <a:spLocks noChangeShapeType="1"/>
          </p:cNvSpPr>
          <p:nvPr/>
        </p:nvSpPr>
        <p:spPr bwMode="auto">
          <a:xfrm>
            <a:off x="1919288" y="1340768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8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2988"/>
            <a:ext cx="1800200" cy="125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9" name="Rectangle 3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65220" name="Rectangle 4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65221" name="Rectangle 5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65222" name="Rectangle 6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65223" name="Rectangle 7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65224" name="Rectangle 8"/>
          <p:cNvSpPr>
            <a:spLocks noChangeArrowheads="1"/>
          </p:cNvSpPr>
          <p:nvPr/>
        </p:nvSpPr>
        <p:spPr bwMode="auto">
          <a:xfrm>
            <a:off x="5735638" y="4148238"/>
            <a:ext cx="106311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1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endParaRPr lang="en-US" altLang="zh-CN" sz="1400">
              <a:solidFill>
                <a:srgbClr val="FF0000"/>
              </a:solidFill>
            </a:endParaRPr>
          </a:p>
        </p:txBody>
      </p:sp>
      <p:graphicFrame>
        <p:nvGraphicFramePr>
          <p:cNvPr id="265254" name="Group 38"/>
          <p:cNvGraphicFramePr>
            <a:graphicFrameLocks noGrp="1"/>
          </p:cNvGraphicFramePr>
          <p:nvPr/>
        </p:nvGraphicFramePr>
        <p:xfrm>
          <a:off x="3503614" y="4437064"/>
          <a:ext cx="5400675" cy="1595121"/>
        </p:xfrm>
        <a:graphic>
          <a:graphicData uri="http://schemas.openxmlformats.org/drawingml/2006/table">
            <a:tbl>
              <a:tblPr/>
              <a:tblGrid>
                <a:gridCol w="1792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5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20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1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Solution method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unknowns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calculation time (s)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Memory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(MB)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COMSOL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62899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39456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2270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Proposed method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8926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12090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339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5247" name="Rectangle 31"/>
          <p:cNvSpPr>
            <a:spLocks noChangeArrowheads="1"/>
          </p:cNvSpPr>
          <p:nvPr/>
        </p:nvSpPr>
        <p:spPr bwMode="auto">
          <a:xfrm>
            <a:off x="1524001" y="180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265248" name="Object 32"/>
          <p:cNvGraphicFramePr/>
          <p:nvPr/>
        </p:nvGraphicFramePr>
        <p:xfrm>
          <a:off x="1991545" y="1538611"/>
          <a:ext cx="4381177" cy="2611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26" name="图表" r:id="rId4" imgW="3714750" imgH="2473960" progId="Excel.Chart.8">
                  <p:embed/>
                </p:oleObj>
              </mc:Choice>
              <mc:Fallback>
                <p:oleObj name="图表" r:id="rId4" imgW="3714750" imgH="2473960" progId="Excel.Chart.8">
                  <p:embed/>
                  <p:pic>
                    <p:nvPicPr>
                      <p:cNvPr id="0" name="图片 3902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1545" y="1538611"/>
                        <a:ext cx="4381177" cy="26111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5253" name="Rectangle 37"/>
          <p:cNvSpPr>
            <a:spLocks noChangeArrowheads="1"/>
          </p:cNvSpPr>
          <p:nvPr/>
        </p:nvSpPr>
        <p:spPr bwMode="auto">
          <a:xfrm>
            <a:off x="7104063" y="2059088"/>
            <a:ext cx="28506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Temperature of PIN diode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sp>
        <p:nvSpPr>
          <p:cNvPr id="265255" name="Rectangle 39"/>
          <p:cNvSpPr>
            <a:spLocks noChangeArrowheads="1"/>
          </p:cNvSpPr>
          <p:nvPr/>
        </p:nvSpPr>
        <p:spPr bwMode="auto">
          <a:xfrm>
            <a:off x="1524000" y="6162373"/>
            <a:ext cx="9286875" cy="51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3200" rIns="90000" bIns="43200" anchor="ctr">
            <a:spAutoFit/>
          </a:bodyPr>
          <a:lstStyle/>
          <a:p>
            <a:pPr>
              <a:tabLst>
                <a:tab pos="266700" algn="l"/>
              </a:tabLst>
            </a:pP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T. Chen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“Electro-Thermal Analysis of Microwave PIN Diode Limiter by the Time-Domain Impulse Response with TD-VSIE Field-Circuit Coupling Method,” </a:t>
            </a:r>
            <a:r>
              <a:rPr lang="en-US" altLang="zh-CN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Transaction on Microwave Theory and Techniques.2020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4" name="Line 3"/>
          <p:cNvSpPr>
            <a:spLocks noChangeShapeType="1"/>
          </p:cNvSpPr>
          <p:nvPr/>
        </p:nvSpPr>
        <p:spPr bwMode="auto">
          <a:xfrm>
            <a:off x="1919288" y="1340768"/>
            <a:ext cx="83058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2988"/>
            <a:ext cx="1800200" cy="125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68"/>
          <p:cNvSpPr>
            <a:spLocks noChangeArrowheads="1"/>
          </p:cNvSpPr>
          <p:nvPr/>
        </p:nvSpPr>
        <p:spPr bwMode="auto">
          <a:xfrm>
            <a:off x="4403118" y="620787"/>
            <a:ext cx="396044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PIN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管限幅器电热分析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89568" y="661432"/>
            <a:ext cx="2530624" cy="849201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半导体</a:t>
            </a:r>
            <a:r>
              <a:rPr lang="en-US" altLang="zh-CN" sz="2800" b="1" dirty="0">
                <a:solidFill>
                  <a:srgbClr val="FF0000"/>
                </a:solidFill>
              </a:rPr>
              <a:t>PIN</a:t>
            </a:r>
            <a:r>
              <a:rPr lang="zh-CN" altLang="en-US" sz="2800" b="1" dirty="0">
                <a:solidFill>
                  <a:srgbClr val="FF0000"/>
                </a:solidFill>
              </a:rPr>
              <a:t>管</a:t>
            </a:r>
          </a:p>
        </p:txBody>
      </p:sp>
      <p:pic>
        <p:nvPicPr>
          <p:cNvPr id="4" name="图片 3" descr="57A~WW(@ZH@D88%FZ@OE@}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207692" y="5445333"/>
            <a:ext cx="2451100" cy="1428750"/>
          </a:xfrm>
          <a:prstGeom prst="rect">
            <a:avLst/>
          </a:prstGeom>
        </p:spPr>
      </p:pic>
      <p:pic>
        <p:nvPicPr>
          <p:cNvPr id="5" name="图片 4" descr="N~({9}J8LQM%HYN6J`6B_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605" y="3789045"/>
            <a:ext cx="3106420" cy="175895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056" y="1737361"/>
            <a:ext cx="4568825" cy="2056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460" y="1566546"/>
            <a:ext cx="3636010" cy="2122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" descr="https://timgsa.baidu.com/timg?image&amp;quality=80&amp;size=b9999_10000&amp;sec=1586940355803&amp;di=3bbda812ab84704487505180d6cc93e5&amp;imgtype=0&amp;src=http%3A%2F%2Fgss0.baidu.com%2F-fo3dSag_xI4khGko9WTAnF6hhy%2Fzhidao%2Fpic%2Fitem%2Feac4b74543a982263146ed9f8482b9014b90eb8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708" y="44623"/>
            <a:ext cx="176999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646468" y="1669822"/>
            <a:ext cx="88987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0" name="Picture 2" descr="https://timgsa.baidu.com/timg?image&amp;quality=80&amp;size=b9999_10000&amp;sec=1586940355803&amp;di=40578de94827ab60a1be0b66f11ee8df&amp;imgtype=0&amp;src=http%3A%2F%2Fi2.hdslb.com%2Fbfs%2Farchive%2F24a5e38b82d7c694681525c67a5273db72685e2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312024" y="44626"/>
            <a:ext cx="4211960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17254" y="3861220"/>
            <a:ext cx="5271135" cy="294322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2d6bfe54-d2bf-4df3-bd85-3b22397f4756"/>
  <p:tag name="COMMONDATA" val="eyJoZGlkIjoiOTI0ZTA5MjhkNzg5ZWVmYmJkNDViMWRlMTNkOGViMDM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026,&quot;width&quot;:1584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5&lt;/Entity&gt;&#10;  &lt;Tag&gt;pg5&lt;/Tag&gt;&#10;  &lt;Node&gt;?? &amp;gt; ????? 5&lt;/Node&gt;&#10;  &lt;LinkType&gt;Image&lt;/LinkType&gt;&#10;  &lt;ModelLink directoryType=&quot;none&quot;&gt;E:\comsol simulation model\2.FDTD??\1.???\20231205??-????2e8-2000T.mph&lt;/ModelLink&gt;&#10;  &lt;LocalPath&gt;20231205??-????2e8-2000T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874&quot; /&gt;&#10;    &lt;Property name=&quot;height&quot; type=&quot;real&quot; value=&quot;656&quot; /&gt;&#10;    &lt;Property name=&quot;resolution&quot; type=&quot;integer&quot; value=&quot;96&quot; /&gt;&#10;    &lt;Property name=&quot;sizedesc&quot; type=&quot;string&quot; value=&quot;231 x 174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482 x 76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482&quot; /&gt;&#10;    &lt;Property name=&quot;screenheightpx&quot; type=&quot;integer&quot; value=&quot;76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?? &amp;gt; ????? 5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n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, , 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showselection&quot; type=&quot;bool&quot; value=&quot;on&quot; /&gt;&#10;    &lt;Property name=&quot;showmaterial&quot; type=&quot;bool&quot; value=&quot;off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perspective&quot; /&gt;&#10;    &lt;Property name=&quot;orthoscale&quot; type=&quot;real&quot; value=&quot;11.8333158493042&quot; /&gt;&#10;    &lt;Property name=&quot;zoomanglefull&quot; type=&quot;real&quot; value=&quot;26.261260986328125&quot; /&gt;&#10;    &lt;Property name=&quot;forcenoviewscaling&quot; type=&quot;bool&quot; value=&quot;off&quot; /&gt;&#10;    &lt;Property name=&quot;viewscaletype&quot; type=&quot;group&quot; value=&quot;automatic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444.4444580078125&quot; /&gt;&#10;    &lt;Property name=&quot;position&quot; type=&quot;realarray&quot; value=&quot;-0.003342757234349847, -0.004590343218296766, 0.004142757039517164&quot; /&gt;&#10;    &lt;Property name=&quot;target&quot; type=&quot;realarray&quot; value=&quot;4.000002518296242E-4, 3.9999978616833687E-4, 4.000000189989805E-4&quot; /&gt;&#10;    &lt;Property name=&quot;up&quot; type=&quot;realarray&quot; value=&quot;0.30869749188423157, 0.41159674525260925, 0.8574925661087036&quot; /&gt;&#10;    &lt;Property name=&quot;rotationpoint&quot; type=&quot;realarray&quot; value=&quot;3.9999998989515007E-4, 3.9999998989515007E-4, 8.999999749903509E-7&quot; /&gt;&#10;    &lt;Property name=&quot;viewoffset&quot; type=&quot;realarray&quot; value=&quot;-0.002891527023166418, 0.0204507261514663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l 2, 2024, 3:23:42 PM&lt;/UpdateTimeStamp&gt;&#10;&lt;/Roo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494.7669291338584,&quot;width&quot;:2787.395275590551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381.3653543307087,&quot;width&quot;:6633.007874015748}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1038</Words>
  <Application>Microsoft Office PowerPoint</Application>
  <PresentationFormat>宽屏</PresentationFormat>
  <Paragraphs>221</Paragraphs>
  <Slides>30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9</vt:i4>
      </vt:variant>
      <vt:variant>
        <vt:lpstr>幻灯片标题</vt:lpstr>
      </vt:variant>
      <vt:variant>
        <vt:i4>30</vt:i4>
      </vt:variant>
    </vt:vector>
  </HeadingPairs>
  <TitlesOfParts>
    <vt:vector size="57" baseType="lpstr">
      <vt:lpstr>等线</vt:lpstr>
      <vt:lpstr>等线 Light</vt:lpstr>
      <vt:lpstr>微软雅黑</vt:lpstr>
      <vt:lpstr>黑体</vt:lpstr>
      <vt:lpstr>宋体</vt:lpstr>
      <vt:lpstr>华文楷体</vt:lpstr>
      <vt:lpstr>仿宋</vt:lpstr>
      <vt:lpstr>思源宋体 CN Heavy</vt:lpstr>
      <vt:lpstr>楷体</vt:lpstr>
      <vt:lpstr>Arial</vt:lpstr>
      <vt:lpstr>Calibri</vt:lpstr>
      <vt:lpstr>Calibri Light</vt:lpstr>
      <vt:lpstr>Cambria Math</vt:lpstr>
      <vt:lpstr>Symbol</vt:lpstr>
      <vt:lpstr>Tahoma</vt:lpstr>
      <vt:lpstr>Times New Roman</vt:lpstr>
      <vt:lpstr>Wingdings</vt:lpstr>
      <vt:lpstr>Office 主题</vt:lpstr>
      <vt:lpstr>Visio</vt:lpstr>
      <vt:lpstr>Equation</vt:lpstr>
      <vt:lpstr>Visio.Drawing.11</vt:lpstr>
      <vt:lpstr>图表</vt:lpstr>
      <vt:lpstr>Microsoft Excel Chart</vt:lpstr>
      <vt:lpstr>Chart</vt:lpstr>
      <vt:lpstr>Origin95.Graph</vt:lpstr>
      <vt:lpstr>Equation.DSMT4</vt:lpstr>
      <vt:lpstr>Microsoft Word 97 - 2003 Document</vt:lpstr>
      <vt:lpstr>PowerPoint 演示文稿</vt:lpstr>
      <vt:lpstr>PowerPoint 演示文稿</vt:lpstr>
      <vt:lpstr>限幅器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半导体PIN管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国产化自主FBAR软件开发</vt:lpstr>
      <vt:lpstr>PowerPoint 演示文稿</vt:lpstr>
      <vt:lpstr>高性能FBAR仿真</vt:lpstr>
      <vt:lpstr>高性能FBAR仿真</vt:lpstr>
      <vt:lpstr>高阶BAW滤波器芯片 力-电仿真</vt:lpstr>
      <vt:lpstr>高阶BAW滤波器芯片 热仿真</vt:lpstr>
      <vt:lpstr>高阶BAW滤波器芯片 热仿真</vt:lpstr>
      <vt:lpstr>高阶BAW滤波器芯片 热仿真</vt:lpstr>
      <vt:lpstr>FBAR的Q值设计</vt:lpstr>
      <vt:lpstr>FBAR的Q值设计</vt:lpstr>
      <vt:lpstr>PowerPoint 演示文稿</vt:lpstr>
      <vt:lpstr>PowerPoint 演示文稿</vt:lpstr>
      <vt:lpstr>PowerPoint 演示文稿</vt:lpstr>
      <vt:lpstr>光MEMS扫描微镜芯片</vt:lpstr>
      <vt:lpstr>光MEMS扫描微镜芯片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Renji (Boris) Hao</dc:creator>
  <cp:lastModifiedBy>Renji (Boris) Hao</cp:lastModifiedBy>
  <cp:revision>271</cp:revision>
  <dcterms:created xsi:type="dcterms:W3CDTF">2020-09-09T03:03:00Z</dcterms:created>
  <dcterms:modified xsi:type="dcterms:W3CDTF">2024-11-04T06:05:35Z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2052-12.1.0.18608</vt:lpwstr>
  </property>
  <property fmtid="{D5CDD505-2E9C-101B-9397-08002B2CF9AE}" pid="3" name="ICV">
    <vt:lpwstr>859300C42F3241568B494FEE85183797</vt:lpwstr>
  </property>
</Properties>
</file>