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7682" r:id="rId2"/>
    <p:sldId id="7902" r:id="rId3"/>
    <p:sldId id="7730" r:id="rId4"/>
    <p:sldId id="7739" r:id="rId5"/>
    <p:sldId id="7752" r:id="rId6"/>
    <p:sldId id="7903" r:id="rId7"/>
    <p:sldId id="7731" r:id="rId8"/>
    <p:sldId id="7732" r:id="rId9"/>
    <p:sldId id="7733" r:id="rId10"/>
    <p:sldId id="7915" r:id="rId11"/>
    <p:sldId id="7734" r:id="rId12"/>
    <p:sldId id="7741" r:id="rId13"/>
    <p:sldId id="7740" r:id="rId14"/>
    <p:sldId id="7811" r:id="rId15"/>
    <p:sldId id="7795" r:id="rId16"/>
    <p:sldId id="7799" r:id="rId17"/>
    <p:sldId id="7750" r:id="rId18"/>
    <p:sldId id="7788" r:id="rId19"/>
    <p:sldId id="7789" r:id="rId20"/>
    <p:sldId id="7805" r:id="rId21"/>
    <p:sldId id="7806" r:id="rId22"/>
    <p:sldId id="7807" r:id="rId23"/>
    <p:sldId id="7904" r:id="rId24"/>
    <p:sldId id="7850" r:id="rId25"/>
    <p:sldId id="7855" r:id="rId26"/>
    <p:sldId id="7857" r:id="rId27"/>
    <p:sldId id="7842" r:id="rId28"/>
    <p:sldId id="7845" r:id="rId29"/>
    <p:sldId id="7841" r:id="rId30"/>
    <p:sldId id="7843" r:id="rId31"/>
    <p:sldId id="7847" r:id="rId32"/>
    <p:sldId id="7916" r:id="rId33"/>
    <p:sldId id="7573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96" autoAdjust="0"/>
    <p:restoredTop sz="93029" autoAdjust="0"/>
  </p:normalViewPr>
  <p:slideViewPr>
    <p:cSldViewPr snapToGrid="0">
      <p:cViewPr varScale="1">
        <p:scale>
          <a:sx n="106" d="100"/>
          <a:sy n="106" d="100"/>
        </p:scale>
        <p:origin x="144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C:\Users\86178\Desktop\&#22825;&#28982;&#27668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8326347381953695E-2"/>
          <c:y val="0.14372096717856198"/>
          <c:w val="0.88329160360712222"/>
          <c:h val="0.611799598768085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Sheet1!$B$24</c:f>
              <c:strCache>
                <c:ptCount val="1"/>
                <c:pt idx="0">
                  <c:v>中国页岩气产量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name>增长趋势</c:name>
            <c:spPr>
              <a:ln w="19050" cap="rnd">
                <a:solidFill>
                  <a:srgbClr val="FF0000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cat>
            <c:numRef>
              <c:f>Sheet1!$A$25:$A$31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Sheet1!$B$25:$B$31</c:f>
              <c:numCache>
                <c:formatCode>General</c:formatCode>
                <c:ptCount val="7"/>
                <c:pt idx="0">
                  <c:v>44.71</c:v>
                </c:pt>
                <c:pt idx="1">
                  <c:v>78.819999999999993</c:v>
                </c:pt>
                <c:pt idx="2">
                  <c:v>89.95</c:v>
                </c:pt>
                <c:pt idx="3">
                  <c:v>108.81</c:v>
                </c:pt>
                <c:pt idx="4">
                  <c:v>153.80000000000001</c:v>
                </c:pt>
                <c:pt idx="5">
                  <c:v>200.4</c:v>
                </c:pt>
                <c:pt idx="6">
                  <c:v>230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A4-4084-9BCA-7AD1B17697F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580196832"/>
        <c:axId val="-1580196288"/>
      </c:barChart>
      <c:catAx>
        <c:axId val="-1580196832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80196288"/>
        <c:crosses val="autoZero"/>
        <c:auto val="1"/>
        <c:lblAlgn val="ctr"/>
        <c:lblOffset val="100"/>
        <c:noMultiLvlLbl val="0"/>
      </c:catAx>
      <c:valAx>
        <c:axId val="-1580196288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80196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149394744611752"/>
          <c:y val="0.89462711220746827"/>
          <c:w val="0.82196634189548257"/>
          <c:h val="7.77342402581928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noFill/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image" Target="../media/image47.e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image" Target="../media/image53.emf"/><Relationship Id="rId4" Type="http://schemas.openxmlformats.org/officeDocument/2006/relationships/image" Target="../media/image56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image" Target="../media/image6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image" Target="../media/image6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image" Target="../media/image70.emf"/><Relationship Id="rId4" Type="http://schemas.openxmlformats.org/officeDocument/2006/relationships/image" Target="../media/image7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5" Type="http://schemas.openxmlformats.org/officeDocument/2006/relationships/image" Target="../media/image5.wmf"/><Relationship Id="rId4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Relationship Id="rId4" Type="http://schemas.openxmlformats.org/officeDocument/2006/relationships/image" Target="../media/image2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0.30552</cdr:x>
      <cdr:y>0.89765</cdr:y>
    </cdr:from>
    <cdr:to>
      <cdr:x>0.67753</cdr:x>
      <cdr:y>0.95878</cdr:y>
    </cdr:to>
    <cdr:sp macro="" textlink="">
      <cdr:nvSpPr>
        <cdr:cNvPr id="2" name="文本框 1">
          <a:extLst xmlns:a="http://schemas.openxmlformats.org/drawingml/2006/main">
            <a:ext uri="{FF2B5EF4-FFF2-40B4-BE49-F238E27FC236}">
              <a16:creationId xmlns:a16="http://schemas.microsoft.com/office/drawing/2014/main" id="{A49E1929-5F68-4B92-A7BA-44BE696DC6E1}"/>
            </a:ext>
          </a:extLst>
        </cdr:cNvPr>
        <cdr:cNvSpPr txBox="1"/>
      </cdr:nvSpPr>
      <cdr:spPr>
        <a:xfrm xmlns:a="http://schemas.openxmlformats.org/drawingml/2006/main">
          <a:off x="1314176" y="2474836"/>
          <a:ext cx="1600200" cy="1685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CN" sz="600" dirty="0">
              <a:latin typeface="Times New Roman" panose="02020603050405020304" pitchFamily="18" charset="0"/>
              <a:cs typeface="Times New Roman" panose="02020603050405020304" pitchFamily="18" charset="0"/>
            </a:rPr>
            <a:t>China‘s shale gas production (10,000 tons)</a:t>
          </a:r>
          <a:endParaRPr lang="zh-CN" altLang="en-US" sz="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0.70423</cdr:x>
      <cdr:y>0.89765</cdr:y>
    </cdr:from>
    <cdr:to>
      <cdr:x>0.89909</cdr:x>
      <cdr:y>0.95293</cdr:y>
    </cdr:to>
    <cdr:sp macro="" textlink="">
      <cdr:nvSpPr>
        <cdr:cNvPr id="3" name="文本框 2">
          <a:extLst xmlns:a="http://schemas.openxmlformats.org/drawingml/2006/main">
            <a:ext uri="{FF2B5EF4-FFF2-40B4-BE49-F238E27FC236}">
              <a16:creationId xmlns:a16="http://schemas.microsoft.com/office/drawing/2014/main" id="{59652261-18B7-4160-82E2-FA5381AAFD69}"/>
            </a:ext>
          </a:extLst>
        </cdr:cNvPr>
        <cdr:cNvSpPr txBox="1"/>
      </cdr:nvSpPr>
      <cdr:spPr>
        <a:xfrm xmlns:a="http://schemas.openxmlformats.org/drawingml/2006/main">
          <a:off x="3029224" y="2474836"/>
          <a:ext cx="838200" cy="152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CN" sz="600" dirty="0">
              <a:latin typeface="Times New Roman" panose="02020603050405020304" pitchFamily="18" charset="0"/>
              <a:cs typeface="Times New Roman" panose="02020603050405020304" pitchFamily="18" charset="0"/>
            </a:rPr>
            <a:t>Growth trends</a:t>
          </a:r>
          <a:endParaRPr lang="zh-CN" altLang="en-US" sz="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2671B-7F8E-449F-BFA8-A0550F5A9009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F1AE8-30ED-448C-B471-AACB4D99B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355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00313" y="577850"/>
            <a:ext cx="5140325" cy="289083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4241">
              <a:defRPr/>
            </a:pPr>
            <a:endParaRPr lang="zh-CN" altLang="en-US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defTabSz="954241">
              <a:defRPr/>
            </a:pPr>
            <a:endParaRPr lang="en-US" altLang="zh-CN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20984" fontAlgn="base">
              <a:spcBef>
                <a:spcPct val="0"/>
              </a:spcBef>
              <a:spcAft>
                <a:spcPct val="0"/>
              </a:spcAft>
              <a:defRPr/>
            </a:pPr>
            <a:fld id="{4AE1D939-3E60-4063-B05E-56844F97CE60}" type="slidenum">
              <a: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 defTabSz="920984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9425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7520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4292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3143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3605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2565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0329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838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670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3155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9461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1295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0768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0934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3005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9942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7630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1317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352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6324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00313" y="577850"/>
            <a:ext cx="5140325" cy="289083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4241">
              <a:defRPr/>
            </a:pPr>
            <a:endParaRPr lang="en-US" altLang="zh-CN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20984" fontAlgn="base">
              <a:spcBef>
                <a:spcPct val="0"/>
              </a:spcBef>
              <a:spcAft>
                <a:spcPct val="0"/>
              </a:spcAft>
              <a:defRPr/>
            </a:pPr>
            <a:fld id="{4AE1D939-3E60-4063-B05E-56844F97CE60}" type="slidenum">
              <a: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 defTabSz="920984"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1517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910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916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6865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790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104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3894F3-FBF9-49D7-892D-0FD2BA2AAF3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389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3DE386-3BF1-7E7D-DFA8-5BC733F52D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5D067E5-2FC4-72A2-3A2B-EA12C979D1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E5898C6-C58B-5B2B-11F1-9FF60EE04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AA4D-AAB3-44C4-B9A3-E49FA3BB213D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62D27D-D460-368D-0D91-B534C6296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5D2585-9676-C0F8-C3BB-775E6DB42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9194-0859-4F52-BB6C-30ABE5B9A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26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15DFCA-739B-91EF-AA36-6FD9DB797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C959700-DBBE-FEC5-67E0-1BC70C9F9D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376DD4E-814C-59B0-E9B7-742B48A1B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AA4D-AAB3-44C4-B9A3-E49FA3BB213D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0FDB9A6-AB65-D07B-581B-D96860B74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24AA742-F737-8B31-75A7-1467EA673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9194-0859-4F52-BB6C-30ABE5B9A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836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DB2641C-4FE0-C9F1-D9C9-984C064399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8E1BC1C-8552-50DA-9CBA-748F093039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FDA2518-CAB6-C85A-CC5C-BCBAD8E27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AA4D-AAB3-44C4-B9A3-E49FA3BB213D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29891B-1429-A559-73F3-5ED01DB87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4DA252-3383-9CD1-C881-8B7B2D1E0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9194-0859-4F52-BB6C-30ABE5B9A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518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21759" y="6356354"/>
            <a:ext cx="623399" cy="365125"/>
          </a:xfrm>
        </p:spPr>
        <p:txBody>
          <a:bodyPr/>
          <a:lstStyle>
            <a:lvl1pPr algn="ctr">
              <a:defRPr sz="16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E987DE8E-2E54-4A53-A26D-948CF97625A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0" y="4"/>
            <a:ext cx="12192000" cy="681037"/>
          </a:xfrm>
          <a:prstGeom prst="rect">
            <a:avLst/>
          </a:prstGeom>
          <a:solidFill>
            <a:srgbClr val="002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zh-CN" altLang="en-US" sz="1350" kern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998034" y="176960"/>
            <a:ext cx="6306116" cy="388891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000" b="1" kern="1200" spc="75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一、单击此处编辑一级标题</a:t>
            </a:r>
          </a:p>
        </p:txBody>
      </p:sp>
      <p:sp>
        <p:nvSpPr>
          <p:cNvPr id="33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1663929" y="871707"/>
            <a:ext cx="6225315" cy="486473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000" b="1" kern="1200" spc="75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单击此处编辑二级标题</a:t>
            </a:r>
          </a:p>
        </p:txBody>
      </p:sp>
      <p:grpSp>
        <p:nvGrpSpPr>
          <p:cNvPr id="2" name="1f2ed4f4-af47-4aa0-a7ee-d2262c76c3cf" descr="RQAAAB+LCAAAAAAABACrVlLJTFGyUjJU0lFSKaksSAWyg3MTi0pcMhPTixJzffNTUnOAcgFF+QWpRSWZqcVKVtGxOkpOmXkpmXnpYF4tAGKXbtFFAAAA"/>
          <p:cNvGrpSpPr>
            <a:grpSpLocks noChangeAspect="1"/>
          </p:cNvGrpSpPr>
          <p:nvPr userDrawn="1">
            <p:custDataLst>
              <p:tags r:id="rId1"/>
            </p:custDataLst>
          </p:nvPr>
        </p:nvGrpSpPr>
        <p:grpSpPr>
          <a:xfrm>
            <a:off x="10175877" y="106684"/>
            <a:ext cx="1555115" cy="512445"/>
            <a:chOff x="3060851" y="2374360"/>
            <a:chExt cx="6070298" cy="1998378"/>
          </a:xfrm>
          <a:solidFill>
            <a:srgbClr val="FFFFFF"/>
          </a:solidFill>
        </p:grpSpPr>
        <p:sp>
          <p:nvSpPr>
            <p:cNvPr id="3" name="ïslide"/>
            <p:cNvSpPr/>
            <p:nvPr/>
          </p:nvSpPr>
          <p:spPr bwMode="auto">
            <a:xfrm>
              <a:off x="3060851" y="2479334"/>
              <a:ext cx="1892108" cy="1893404"/>
            </a:xfrm>
            <a:custGeom>
              <a:avLst/>
              <a:gdLst>
                <a:gd name="T0" fmla="*/ 91 w 703"/>
                <a:gd name="T1" fmla="*/ 244 h 702"/>
                <a:gd name="T2" fmla="*/ 73 w 703"/>
                <a:gd name="T3" fmla="*/ 303 h 702"/>
                <a:gd name="T4" fmla="*/ 57 w 703"/>
                <a:gd name="T5" fmla="*/ 303 h 702"/>
                <a:gd name="T6" fmla="*/ 52 w 703"/>
                <a:gd name="T7" fmla="*/ 338 h 702"/>
                <a:gd name="T8" fmla="*/ 56 w 703"/>
                <a:gd name="T9" fmla="*/ 325 h 702"/>
                <a:gd name="T10" fmla="*/ 72 w 703"/>
                <a:gd name="T11" fmla="*/ 383 h 702"/>
                <a:gd name="T12" fmla="*/ 43 w 703"/>
                <a:gd name="T13" fmla="*/ 420 h 702"/>
                <a:gd name="T14" fmla="*/ 65 w 703"/>
                <a:gd name="T15" fmla="*/ 439 h 702"/>
                <a:gd name="T16" fmla="*/ 60 w 703"/>
                <a:gd name="T17" fmla="*/ 474 h 702"/>
                <a:gd name="T18" fmla="*/ 103 w 703"/>
                <a:gd name="T19" fmla="*/ 529 h 702"/>
                <a:gd name="T20" fmla="*/ 117 w 703"/>
                <a:gd name="T21" fmla="*/ 504 h 702"/>
                <a:gd name="T22" fmla="*/ 89 w 703"/>
                <a:gd name="T23" fmla="*/ 517 h 702"/>
                <a:gd name="T24" fmla="*/ 128 w 703"/>
                <a:gd name="T25" fmla="*/ 573 h 702"/>
                <a:gd name="T26" fmla="*/ 158 w 703"/>
                <a:gd name="T27" fmla="*/ 600 h 702"/>
                <a:gd name="T28" fmla="*/ 178 w 703"/>
                <a:gd name="T29" fmla="*/ 600 h 702"/>
                <a:gd name="T30" fmla="*/ 188 w 703"/>
                <a:gd name="T31" fmla="*/ 584 h 702"/>
                <a:gd name="T32" fmla="*/ 193 w 703"/>
                <a:gd name="T33" fmla="*/ 624 h 702"/>
                <a:gd name="T34" fmla="*/ 327 w 703"/>
                <a:gd name="T35" fmla="*/ 661 h 702"/>
                <a:gd name="T36" fmla="*/ 339 w 703"/>
                <a:gd name="T37" fmla="*/ 634 h 702"/>
                <a:gd name="T38" fmla="*/ 327 w 703"/>
                <a:gd name="T39" fmla="*/ 648 h 702"/>
                <a:gd name="T40" fmla="*/ 370 w 703"/>
                <a:gd name="T41" fmla="*/ 635 h 702"/>
                <a:gd name="T42" fmla="*/ 383 w 703"/>
                <a:gd name="T43" fmla="*/ 661 h 702"/>
                <a:gd name="T44" fmla="*/ 414 w 703"/>
                <a:gd name="T45" fmla="*/ 634 h 702"/>
                <a:gd name="T46" fmla="*/ 420 w 703"/>
                <a:gd name="T47" fmla="*/ 643 h 702"/>
                <a:gd name="T48" fmla="*/ 485 w 703"/>
                <a:gd name="T49" fmla="*/ 631 h 702"/>
                <a:gd name="T50" fmla="*/ 517 w 703"/>
                <a:gd name="T51" fmla="*/ 578 h 702"/>
                <a:gd name="T52" fmla="*/ 579 w 703"/>
                <a:gd name="T53" fmla="*/ 569 h 702"/>
                <a:gd name="T54" fmla="*/ 610 w 703"/>
                <a:gd name="T55" fmla="*/ 459 h 702"/>
                <a:gd name="T56" fmla="*/ 623 w 703"/>
                <a:gd name="T57" fmla="*/ 422 h 702"/>
                <a:gd name="T58" fmla="*/ 641 w 703"/>
                <a:gd name="T59" fmla="*/ 430 h 702"/>
                <a:gd name="T60" fmla="*/ 635 w 703"/>
                <a:gd name="T61" fmla="*/ 437 h 702"/>
                <a:gd name="T62" fmla="*/ 644 w 703"/>
                <a:gd name="T63" fmla="*/ 387 h 702"/>
                <a:gd name="T64" fmla="*/ 642 w 703"/>
                <a:gd name="T65" fmla="*/ 383 h 702"/>
                <a:gd name="T66" fmla="*/ 632 w 703"/>
                <a:gd name="T67" fmla="*/ 333 h 702"/>
                <a:gd name="T68" fmla="*/ 634 w 703"/>
                <a:gd name="T69" fmla="*/ 246 h 702"/>
                <a:gd name="T70" fmla="*/ 351 w 703"/>
                <a:gd name="T71" fmla="*/ 597 h 702"/>
                <a:gd name="T72" fmla="*/ 351 w 703"/>
                <a:gd name="T73" fmla="*/ 6 h 702"/>
                <a:gd name="T74" fmla="*/ 299 w 703"/>
                <a:gd name="T75" fmla="*/ 53 h 702"/>
                <a:gd name="T76" fmla="*/ 280 w 703"/>
                <a:gd name="T77" fmla="*/ 87 h 702"/>
                <a:gd name="T78" fmla="*/ 328 w 703"/>
                <a:gd name="T79" fmla="*/ 72 h 702"/>
                <a:gd name="T80" fmla="*/ 429 w 703"/>
                <a:gd name="T81" fmla="*/ 73 h 702"/>
                <a:gd name="T82" fmla="*/ 442 w 703"/>
                <a:gd name="T83" fmla="*/ 84 h 702"/>
                <a:gd name="T84" fmla="*/ 161 w 703"/>
                <a:gd name="T85" fmla="*/ 105 h 702"/>
                <a:gd name="T86" fmla="*/ 168 w 703"/>
                <a:gd name="T87" fmla="*/ 139 h 702"/>
                <a:gd name="T88" fmla="*/ 190 w 703"/>
                <a:gd name="T89" fmla="*/ 145 h 702"/>
                <a:gd name="T90" fmla="*/ 209 w 703"/>
                <a:gd name="T91" fmla="*/ 117 h 702"/>
                <a:gd name="T92" fmla="*/ 175 w 703"/>
                <a:gd name="T93" fmla="*/ 120 h 702"/>
                <a:gd name="T94" fmla="*/ 179 w 703"/>
                <a:gd name="T95" fmla="*/ 121 h 702"/>
                <a:gd name="T96" fmla="*/ 549 w 703"/>
                <a:gd name="T97" fmla="*/ 96 h 702"/>
                <a:gd name="T98" fmla="*/ 538 w 703"/>
                <a:gd name="T99" fmla="*/ 116 h 702"/>
                <a:gd name="T100" fmla="*/ 566 w 703"/>
                <a:gd name="T101" fmla="*/ 137 h 702"/>
                <a:gd name="T102" fmla="*/ 555 w 703"/>
                <a:gd name="T103" fmla="*/ 118 h 702"/>
                <a:gd name="T104" fmla="*/ 548 w 703"/>
                <a:gd name="T105" fmla="*/ 105 h 702"/>
                <a:gd name="T106" fmla="*/ 552 w 703"/>
                <a:gd name="T107" fmla="*/ 109 h 702"/>
                <a:gd name="T108" fmla="*/ 534 w 703"/>
                <a:gd name="T109" fmla="*/ 137 h 702"/>
                <a:gd name="T110" fmla="*/ 542 w 703"/>
                <a:gd name="T111" fmla="*/ 144 h 702"/>
                <a:gd name="T112" fmla="*/ 351 w 703"/>
                <a:gd name="T113" fmla="*/ 584 h 702"/>
                <a:gd name="T114" fmla="*/ 239 w 703"/>
                <a:gd name="T115" fmla="*/ 457 h 702"/>
                <a:gd name="T116" fmla="*/ 390 w 703"/>
                <a:gd name="T117" fmla="*/ 527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3" h="702">
                  <a:moveTo>
                    <a:pt x="351" y="118"/>
                  </a:moveTo>
                  <a:cubicBezTo>
                    <a:pt x="480" y="118"/>
                    <a:pt x="584" y="223"/>
                    <a:pt x="584" y="351"/>
                  </a:cubicBezTo>
                  <a:cubicBezTo>
                    <a:pt x="584" y="367"/>
                    <a:pt x="583" y="382"/>
                    <a:pt x="580" y="397"/>
                  </a:cubicBezTo>
                  <a:cubicBezTo>
                    <a:pt x="454" y="209"/>
                    <a:pt x="454" y="209"/>
                    <a:pt x="454" y="209"/>
                  </a:cubicBezTo>
                  <a:cubicBezTo>
                    <a:pt x="406" y="257"/>
                    <a:pt x="406" y="257"/>
                    <a:pt x="406" y="257"/>
                  </a:cubicBezTo>
                  <a:cubicBezTo>
                    <a:pt x="357" y="177"/>
                    <a:pt x="357" y="177"/>
                    <a:pt x="357" y="177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262" y="210"/>
                    <a:pt x="262" y="210"/>
                    <a:pt x="262" y="210"/>
                  </a:cubicBezTo>
                  <a:cubicBezTo>
                    <a:pt x="125" y="404"/>
                    <a:pt x="125" y="404"/>
                    <a:pt x="125" y="404"/>
                  </a:cubicBezTo>
                  <a:cubicBezTo>
                    <a:pt x="121" y="387"/>
                    <a:pt x="119" y="369"/>
                    <a:pt x="119" y="351"/>
                  </a:cubicBezTo>
                  <a:cubicBezTo>
                    <a:pt x="119" y="223"/>
                    <a:pt x="223" y="118"/>
                    <a:pt x="351" y="118"/>
                  </a:cubicBezTo>
                  <a:close/>
                  <a:moveTo>
                    <a:pt x="58" y="233"/>
                  </a:moveTo>
                  <a:cubicBezTo>
                    <a:pt x="91" y="244"/>
                    <a:pt x="91" y="244"/>
                    <a:pt x="91" y="244"/>
                  </a:cubicBezTo>
                  <a:cubicBezTo>
                    <a:pt x="89" y="249"/>
                    <a:pt x="89" y="249"/>
                    <a:pt x="89" y="249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83" y="266"/>
                    <a:pt x="83" y="266"/>
                    <a:pt x="83" y="266"/>
                  </a:cubicBezTo>
                  <a:cubicBezTo>
                    <a:pt x="82" y="270"/>
                    <a:pt x="82" y="270"/>
                    <a:pt x="82" y="270"/>
                  </a:cubicBezTo>
                  <a:cubicBezTo>
                    <a:pt x="49" y="259"/>
                    <a:pt x="49" y="259"/>
                    <a:pt x="49" y="259"/>
                  </a:cubicBezTo>
                  <a:cubicBezTo>
                    <a:pt x="51" y="254"/>
                    <a:pt x="51" y="254"/>
                    <a:pt x="51" y="254"/>
                  </a:cubicBezTo>
                  <a:cubicBezTo>
                    <a:pt x="82" y="246"/>
                    <a:pt x="82" y="246"/>
                    <a:pt x="82" y="246"/>
                  </a:cubicBezTo>
                  <a:cubicBezTo>
                    <a:pt x="57" y="237"/>
                    <a:pt x="57" y="237"/>
                    <a:pt x="57" y="237"/>
                  </a:cubicBezTo>
                  <a:cubicBezTo>
                    <a:pt x="58" y="233"/>
                    <a:pt x="58" y="233"/>
                    <a:pt x="58" y="233"/>
                  </a:cubicBezTo>
                  <a:close/>
                  <a:moveTo>
                    <a:pt x="61" y="275"/>
                  </a:moveTo>
                  <a:cubicBezTo>
                    <a:pt x="67" y="276"/>
                    <a:pt x="71" y="279"/>
                    <a:pt x="74" y="282"/>
                  </a:cubicBezTo>
                  <a:cubicBezTo>
                    <a:pt x="76" y="286"/>
                    <a:pt x="77" y="290"/>
                    <a:pt x="76" y="295"/>
                  </a:cubicBezTo>
                  <a:cubicBezTo>
                    <a:pt x="76" y="298"/>
                    <a:pt x="75" y="301"/>
                    <a:pt x="73" y="303"/>
                  </a:cubicBezTo>
                  <a:cubicBezTo>
                    <a:pt x="71" y="305"/>
                    <a:pt x="68" y="307"/>
                    <a:pt x="65" y="308"/>
                  </a:cubicBezTo>
                  <a:cubicBezTo>
                    <a:pt x="62" y="309"/>
                    <a:pt x="59" y="309"/>
                    <a:pt x="56" y="308"/>
                  </a:cubicBezTo>
                  <a:cubicBezTo>
                    <a:pt x="52" y="307"/>
                    <a:pt x="49" y="306"/>
                    <a:pt x="47" y="304"/>
                  </a:cubicBezTo>
                  <a:cubicBezTo>
                    <a:pt x="45" y="303"/>
                    <a:pt x="43" y="300"/>
                    <a:pt x="42" y="297"/>
                  </a:cubicBezTo>
                  <a:cubicBezTo>
                    <a:pt x="41" y="295"/>
                    <a:pt x="41" y="292"/>
                    <a:pt x="41" y="289"/>
                  </a:cubicBezTo>
                  <a:cubicBezTo>
                    <a:pt x="42" y="286"/>
                    <a:pt x="43" y="283"/>
                    <a:pt x="45" y="281"/>
                  </a:cubicBezTo>
                  <a:cubicBezTo>
                    <a:pt x="47" y="278"/>
                    <a:pt x="50" y="277"/>
                    <a:pt x="52" y="276"/>
                  </a:cubicBezTo>
                  <a:cubicBezTo>
                    <a:pt x="55" y="275"/>
                    <a:pt x="58" y="275"/>
                    <a:pt x="61" y="275"/>
                  </a:cubicBezTo>
                  <a:close/>
                  <a:moveTo>
                    <a:pt x="60" y="280"/>
                  </a:moveTo>
                  <a:cubicBezTo>
                    <a:pt x="56" y="279"/>
                    <a:pt x="53" y="280"/>
                    <a:pt x="50" y="282"/>
                  </a:cubicBezTo>
                  <a:cubicBezTo>
                    <a:pt x="47" y="283"/>
                    <a:pt x="46" y="286"/>
                    <a:pt x="45" y="289"/>
                  </a:cubicBezTo>
                  <a:cubicBezTo>
                    <a:pt x="44" y="293"/>
                    <a:pt x="45" y="296"/>
                    <a:pt x="47" y="298"/>
                  </a:cubicBezTo>
                  <a:cubicBezTo>
                    <a:pt x="49" y="301"/>
                    <a:pt x="52" y="303"/>
                    <a:pt x="57" y="303"/>
                  </a:cubicBezTo>
                  <a:cubicBezTo>
                    <a:pt x="60" y="304"/>
                    <a:pt x="62" y="304"/>
                    <a:pt x="64" y="303"/>
                  </a:cubicBezTo>
                  <a:cubicBezTo>
                    <a:pt x="66" y="303"/>
                    <a:pt x="68" y="302"/>
                    <a:pt x="70" y="300"/>
                  </a:cubicBezTo>
                  <a:cubicBezTo>
                    <a:pt x="71" y="298"/>
                    <a:pt x="72" y="297"/>
                    <a:pt x="73" y="294"/>
                  </a:cubicBezTo>
                  <a:cubicBezTo>
                    <a:pt x="73" y="291"/>
                    <a:pt x="73" y="288"/>
                    <a:pt x="71" y="285"/>
                  </a:cubicBezTo>
                  <a:cubicBezTo>
                    <a:pt x="69" y="283"/>
                    <a:pt x="65" y="281"/>
                    <a:pt x="60" y="280"/>
                  </a:cubicBezTo>
                  <a:close/>
                  <a:moveTo>
                    <a:pt x="38" y="318"/>
                  </a:moveTo>
                  <a:cubicBezTo>
                    <a:pt x="72" y="321"/>
                    <a:pt x="72" y="321"/>
                    <a:pt x="72" y="321"/>
                  </a:cubicBezTo>
                  <a:cubicBezTo>
                    <a:pt x="71" y="337"/>
                    <a:pt x="71" y="337"/>
                    <a:pt x="71" y="337"/>
                  </a:cubicBezTo>
                  <a:cubicBezTo>
                    <a:pt x="70" y="340"/>
                    <a:pt x="70" y="342"/>
                    <a:pt x="69" y="344"/>
                  </a:cubicBezTo>
                  <a:cubicBezTo>
                    <a:pt x="68" y="345"/>
                    <a:pt x="67" y="346"/>
                    <a:pt x="65" y="347"/>
                  </a:cubicBezTo>
                  <a:cubicBezTo>
                    <a:pt x="64" y="348"/>
                    <a:pt x="62" y="348"/>
                    <a:pt x="60" y="348"/>
                  </a:cubicBezTo>
                  <a:cubicBezTo>
                    <a:pt x="58" y="348"/>
                    <a:pt x="56" y="347"/>
                    <a:pt x="54" y="345"/>
                  </a:cubicBezTo>
                  <a:cubicBezTo>
                    <a:pt x="53" y="344"/>
                    <a:pt x="52" y="341"/>
                    <a:pt x="52" y="338"/>
                  </a:cubicBezTo>
                  <a:cubicBezTo>
                    <a:pt x="51" y="339"/>
                    <a:pt x="50" y="340"/>
                    <a:pt x="50" y="340"/>
                  </a:cubicBezTo>
                  <a:cubicBezTo>
                    <a:pt x="48" y="341"/>
                    <a:pt x="47" y="343"/>
                    <a:pt x="45" y="344"/>
                  </a:cubicBezTo>
                  <a:cubicBezTo>
                    <a:pt x="35" y="349"/>
                    <a:pt x="35" y="349"/>
                    <a:pt x="35" y="349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43" y="339"/>
                    <a:pt x="43" y="339"/>
                    <a:pt x="43" y="339"/>
                  </a:cubicBezTo>
                  <a:cubicBezTo>
                    <a:pt x="45" y="338"/>
                    <a:pt x="47" y="337"/>
                    <a:pt x="48" y="336"/>
                  </a:cubicBezTo>
                  <a:cubicBezTo>
                    <a:pt x="49" y="336"/>
                    <a:pt x="50" y="335"/>
                    <a:pt x="50" y="334"/>
                  </a:cubicBezTo>
                  <a:cubicBezTo>
                    <a:pt x="51" y="334"/>
                    <a:pt x="51" y="333"/>
                    <a:pt x="52" y="332"/>
                  </a:cubicBezTo>
                  <a:cubicBezTo>
                    <a:pt x="52" y="332"/>
                    <a:pt x="52" y="331"/>
                    <a:pt x="52" y="330"/>
                  </a:cubicBezTo>
                  <a:cubicBezTo>
                    <a:pt x="52" y="324"/>
                    <a:pt x="52" y="324"/>
                    <a:pt x="52" y="324"/>
                  </a:cubicBezTo>
                  <a:cubicBezTo>
                    <a:pt x="37" y="323"/>
                    <a:pt x="37" y="323"/>
                    <a:pt x="37" y="323"/>
                  </a:cubicBezTo>
                  <a:cubicBezTo>
                    <a:pt x="38" y="318"/>
                    <a:pt x="38" y="318"/>
                    <a:pt x="38" y="318"/>
                  </a:cubicBezTo>
                  <a:close/>
                  <a:moveTo>
                    <a:pt x="56" y="325"/>
                  </a:moveTo>
                  <a:cubicBezTo>
                    <a:pt x="56" y="335"/>
                    <a:pt x="56" y="335"/>
                    <a:pt x="56" y="335"/>
                  </a:cubicBezTo>
                  <a:cubicBezTo>
                    <a:pt x="55" y="337"/>
                    <a:pt x="55" y="338"/>
                    <a:pt x="56" y="339"/>
                  </a:cubicBezTo>
                  <a:cubicBezTo>
                    <a:pt x="56" y="341"/>
                    <a:pt x="57" y="342"/>
                    <a:pt x="58" y="342"/>
                  </a:cubicBezTo>
                  <a:cubicBezTo>
                    <a:pt x="58" y="343"/>
                    <a:pt x="59" y="343"/>
                    <a:pt x="61" y="343"/>
                  </a:cubicBezTo>
                  <a:cubicBezTo>
                    <a:pt x="62" y="344"/>
                    <a:pt x="64" y="343"/>
                    <a:pt x="65" y="342"/>
                  </a:cubicBezTo>
                  <a:cubicBezTo>
                    <a:pt x="66" y="341"/>
                    <a:pt x="67" y="339"/>
                    <a:pt x="67" y="33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56" y="325"/>
                    <a:pt x="56" y="325"/>
                    <a:pt x="56" y="325"/>
                  </a:cubicBezTo>
                  <a:close/>
                  <a:moveTo>
                    <a:pt x="36" y="369"/>
                  </a:moveTo>
                  <a:cubicBezTo>
                    <a:pt x="67" y="367"/>
                    <a:pt x="67" y="367"/>
                    <a:pt x="67" y="367"/>
                  </a:cubicBezTo>
                  <a:cubicBezTo>
                    <a:pt x="66" y="356"/>
                    <a:pt x="66" y="356"/>
                    <a:pt x="66" y="356"/>
                  </a:cubicBezTo>
                  <a:cubicBezTo>
                    <a:pt x="70" y="355"/>
                    <a:pt x="70" y="355"/>
                    <a:pt x="70" y="355"/>
                  </a:cubicBezTo>
                  <a:cubicBezTo>
                    <a:pt x="72" y="383"/>
                    <a:pt x="72" y="383"/>
                    <a:pt x="72" y="383"/>
                  </a:cubicBezTo>
                  <a:cubicBezTo>
                    <a:pt x="68" y="383"/>
                    <a:pt x="68" y="383"/>
                    <a:pt x="68" y="383"/>
                  </a:cubicBezTo>
                  <a:cubicBezTo>
                    <a:pt x="67" y="372"/>
                    <a:pt x="67" y="372"/>
                    <a:pt x="67" y="372"/>
                  </a:cubicBezTo>
                  <a:cubicBezTo>
                    <a:pt x="36" y="374"/>
                    <a:pt x="36" y="374"/>
                    <a:pt x="36" y="374"/>
                  </a:cubicBezTo>
                  <a:cubicBezTo>
                    <a:pt x="36" y="369"/>
                    <a:pt x="36" y="369"/>
                    <a:pt x="36" y="369"/>
                  </a:cubicBezTo>
                  <a:close/>
                  <a:moveTo>
                    <a:pt x="39" y="398"/>
                  </a:moveTo>
                  <a:cubicBezTo>
                    <a:pt x="74" y="392"/>
                    <a:pt x="74" y="392"/>
                    <a:pt x="74" y="392"/>
                  </a:cubicBezTo>
                  <a:cubicBezTo>
                    <a:pt x="74" y="397"/>
                    <a:pt x="74" y="397"/>
                    <a:pt x="74" y="397"/>
                  </a:cubicBezTo>
                  <a:cubicBezTo>
                    <a:pt x="60" y="399"/>
                    <a:pt x="60" y="399"/>
                    <a:pt x="60" y="399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77" y="415"/>
                    <a:pt x="77" y="415"/>
                    <a:pt x="77" y="41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44" y="424"/>
                    <a:pt x="44" y="424"/>
                    <a:pt x="44" y="424"/>
                  </a:cubicBezTo>
                  <a:cubicBezTo>
                    <a:pt x="43" y="420"/>
                    <a:pt x="43" y="420"/>
                    <a:pt x="43" y="420"/>
                  </a:cubicBezTo>
                  <a:cubicBezTo>
                    <a:pt x="59" y="417"/>
                    <a:pt x="59" y="417"/>
                    <a:pt x="59" y="417"/>
                  </a:cubicBezTo>
                  <a:cubicBezTo>
                    <a:pt x="56" y="400"/>
                    <a:pt x="56" y="400"/>
                    <a:pt x="56" y="400"/>
                  </a:cubicBezTo>
                  <a:cubicBezTo>
                    <a:pt x="40" y="402"/>
                    <a:pt x="40" y="402"/>
                    <a:pt x="40" y="402"/>
                  </a:cubicBezTo>
                  <a:cubicBezTo>
                    <a:pt x="39" y="398"/>
                    <a:pt x="39" y="398"/>
                    <a:pt x="39" y="398"/>
                  </a:cubicBezTo>
                  <a:close/>
                  <a:moveTo>
                    <a:pt x="48" y="440"/>
                  </a:moveTo>
                  <a:cubicBezTo>
                    <a:pt x="81" y="429"/>
                    <a:pt x="81" y="429"/>
                    <a:pt x="81" y="429"/>
                  </a:cubicBezTo>
                  <a:cubicBezTo>
                    <a:pt x="89" y="453"/>
                    <a:pt x="89" y="453"/>
                    <a:pt x="89" y="453"/>
                  </a:cubicBezTo>
                  <a:cubicBezTo>
                    <a:pt x="85" y="454"/>
                    <a:pt x="85" y="454"/>
                    <a:pt x="85" y="454"/>
                  </a:cubicBezTo>
                  <a:cubicBezTo>
                    <a:pt x="79" y="434"/>
                    <a:pt x="79" y="434"/>
                    <a:pt x="79" y="434"/>
                  </a:cubicBezTo>
                  <a:cubicBezTo>
                    <a:pt x="69" y="438"/>
                    <a:pt x="69" y="438"/>
                    <a:pt x="69" y="438"/>
                  </a:cubicBezTo>
                  <a:cubicBezTo>
                    <a:pt x="75" y="456"/>
                    <a:pt x="75" y="456"/>
                    <a:pt x="75" y="456"/>
                  </a:cubicBezTo>
                  <a:cubicBezTo>
                    <a:pt x="71" y="457"/>
                    <a:pt x="71" y="457"/>
                    <a:pt x="71" y="457"/>
                  </a:cubicBezTo>
                  <a:cubicBezTo>
                    <a:pt x="65" y="439"/>
                    <a:pt x="65" y="439"/>
                    <a:pt x="65" y="439"/>
                  </a:cubicBezTo>
                  <a:cubicBezTo>
                    <a:pt x="54" y="443"/>
                    <a:pt x="54" y="443"/>
                    <a:pt x="54" y="443"/>
                  </a:cubicBezTo>
                  <a:cubicBezTo>
                    <a:pt x="60" y="463"/>
                    <a:pt x="60" y="463"/>
                    <a:pt x="60" y="463"/>
                  </a:cubicBezTo>
                  <a:cubicBezTo>
                    <a:pt x="56" y="464"/>
                    <a:pt x="56" y="464"/>
                    <a:pt x="56" y="464"/>
                  </a:cubicBezTo>
                  <a:cubicBezTo>
                    <a:pt x="48" y="440"/>
                    <a:pt x="48" y="440"/>
                    <a:pt x="48" y="440"/>
                  </a:cubicBezTo>
                  <a:close/>
                  <a:moveTo>
                    <a:pt x="60" y="474"/>
                  </a:moveTo>
                  <a:cubicBezTo>
                    <a:pt x="97" y="470"/>
                    <a:pt x="97" y="470"/>
                    <a:pt x="97" y="470"/>
                  </a:cubicBezTo>
                  <a:cubicBezTo>
                    <a:pt x="99" y="474"/>
                    <a:pt x="99" y="474"/>
                    <a:pt x="99" y="474"/>
                  </a:cubicBezTo>
                  <a:cubicBezTo>
                    <a:pt x="74" y="502"/>
                    <a:pt x="74" y="502"/>
                    <a:pt x="74" y="502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80" y="489"/>
                    <a:pt x="80" y="489"/>
                    <a:pt x="80" y="489"/>
                  </a:cubicBezTo>
                  <a:cubicBezTo>
                    <a:pt x="73" y="476"/>
                    <a:pt x="73" y="476"/>
                    <a:pt x="73" y="476"/>
                  </a:cubicBezTo>
                  <a:cubicBezTo>
                    <a:pt x="62" y="478"/>
                    <a:pt x="62" y="478"/>
                    <a:pt x="62" y="478"/>
                  </a:cubicBezTo>
                  <a:cubicBezTo>
                    <a:pt x="60" y="474"/>
                    <a:pt x="60" y="474"/>
                    <a:pt x="60" y="474"/>
                  </a:cubicBezTo>
                  <a:close/>
                  <a:moveTo>
                    <a:pt x="77" y="476"/>
                  </a:moveTo>
                  <a:cubicBezTo>
                    <a:pt x="82" y="486"/>
                    <a:pt x="82" y="486"/>
                    <a:pt x="82" y="486"/>
                  </a:cubicBezTo>
                  <a:cubicBezTo>
                    <a:pt x="89" y="479"/>
                    <a:pt x="89" y="479"/>
                    <a:pt x="89" y="479"/>
                  </a:cubicBezTo>
                  <a:cubicBezTo>
                    <a:pt x="91" y="477"/>
                    <a:pt x="93" y="475"/>
                    <a:pt x="94" y="473"/>
                  </a:cubicBezTo>
                  <a:cubicBezTo>
                    <a:pt x="92" y="474"/>
                    <a:pt x="90" y="474"/>
                    <a:pt x="88" y="475"/>
                  </a:cubicBezTo>
                  <a:cubicBezTo>
                    <a:pt x="77" y="476"/>
                    <a:pt x="77" y="476"/>
                    <a:pt x="77" y="476"/>
                  </a:cubicBezTo>
                  <a:close/>
                  <a:moveTo>
                    <a:pt x="89" y="505"/>
                  </a:moveTo>
                  <a:cubicBezTo>
                    <a:pt x="87" y="507"/>
                    <a:pt x="86" y="508"/>
                    <a:pt x="85" y="510"/>
                  </a:cubicBezTo>
                  <a:cubicBezTo>
                    <a:pt x="84" y="512"/>
                    <a:pt x="84" y="514"/>
                    <a:pt x="84" y="517"/>
                  </a:cubicBezTo>
                  <a:cubicBezTo>
                    <a:pt x="84" y="519"/>
                    <a:pt x="85" y="521"/>
                    <a:pt x="87" y="524"/>
                  </a:cubicBezTo>
                  <a:cubicBezTo>
                    <a:pt x="88" y="526"/>
                    <a:pt x="90" y="528"/>
                    <a:pt x="92" y="529"/>
                  </a:cubicBezTo>
                  <a:cubicBezTo>
                    <a:pt x="94" y="530"/>
                    <a:pt x="95" y="531"/>
                    <a:pt x="97" y="531"/>
                  </a:cubicBezTo>
                  <a:cubicBezTo>
                    <a:pt x="99" y="531"/>
                    <a:pt x="101" y="530"/>
                    <a:pt x="103" y="529"/>
                  </a:cubicBezTo>
                  <a:cubicBezTo>
                    <a:pt x="104" y="528"/>
                    <a:pt x="105" y="527"/>
                    <a:pt x="106" y="525"/>
                  </a:cubicBezTo>
                  <a:cubicBezTo>
                    <a:pt x="107" y="524"/>
                    <a:pt x="107" y="522"/>
                    <a:pt x="107" y="520"/>
                  </a:cubicBezTo>
                  <a:cubicBezTo>
                    <a:pt x="106" y="518"/>
                    <a:pt x="106" y="516"/>
                    <a:pt x="104" y="512"/>
                  </a:cubicBezTo>
                  <a:cubicBezTo>
                    <a:pt x="103" y="509"/>
                    <a:pt x="103" y="506"/>
                    <a:pt x="103" y="505"/>
                  </a:cubicBezTo>
                  <a:cubicBezTo>
                    <a:pt x="103" y="504"/>
                    <a:pt x="104" y="503"/>
                    <a:pt x="105" y="502"/>
                  </a:cubicBezTo>
                  <a:cubicBezTo>
                    <a:pt x="106" y="502"/>
                    <a:pt x="107" y="501"/>
                    <a:pt x="109" y="502"/>
                  </a:cubicBezTo>
                  <a:cubicBezTo>
                    <a:pt x="110" y="502"/>
                    <a:pt x="112" y="504"/>
                    <a:pt x="113" y="506"/>
                  </a:cubicBezTo>
                  <a:cubicBezTo>
                    <a:pt x="115" y="509"/>
                    <a:pt x="115" y="511"/>
                    <a:pt x="115" y="512"/>
                  </a:cubicBezTo>
                  <a:cubicBezTo>
                    <a:pt x="115" y="514"/>
                    <a:pt x="114" y="516"/>
                    <a:pt x="112" y="517"/>
                  </a:cubicBezTo>
                  <a:cubicBezTo>
                    <a:pt x="115" y="520"/>
                    <a:pt x="115" y="520"/>
                    <a:pt x="115" y="520"/>
                  </a:cubicBezTo>
                  <a:cubicBezTo>
                    <a:pt x="117" y="519"/>
                    <a:pt x="118" y="518"/>
                    <a:pt x="119" y="516"/>
                  </a:cubicBezTo>
                  <a:cubicBezTo>
                    <a:pt x="119" y="514"/>
                    <a:pt x="120" y="512"/>
                    <a:pt x="119" y="510"/>
                  </a:cubicBezTo>
                  <a:cubicBezTo>
                    <a:pt x="119" y="508"/>
                    <a:pt x="118" y="506"/>
                    <a:pt x="117" y="504"/>
                  </a:cubicBezTo>
                  <a:cubicBezTo>
                    <a:pt x="115" y="502"/>
                    <a:pt x="114" y="500"/>
                    <a:pt x="112" y="499"/>
                  </a:cubicBezTo>
                  <a:cubicBezTo>
                    <a:pt x="111" y="498"/>
                    <a:pt x="109" y="497"/>
                    <a:pt x="107" y="497"/>
                  </a:cubicBezTo>
                  <a:cubicBezTo>
                    <a:pt x="105" y="497"/>
                    <a:pt x="104" y="498"/>
                    <a:pt x="102" y="499"/>
                  </a:cubicBezTo>
                  <a:cubicBezTo>
                    <a:pt x="101" y="500"/>
                    <a:pt x="100" y="501"/>
                    <a:pt x="99" y="502"/>
                  </a:cubicBezTo>
                  <a:cubicBezTo>
                    <a:pt x="99" y="503"/>
                    <a:pt x="98" y="505"/>
                    <a:pt x="98" y="507"/>
                  </a:cubicBezTo>
                  <a:cubicBezTo>
                    <a:pt x="99" y="508"/>
                    <a:pt x="99" y="511"/>
                    <a:pt x="100" y="514"/>
                  </a:cubicBezTo>
                  <a:cubicBezTo>
                    <a:pt x="101" y="517"/>
                    <a:pt x="102" y="519"/>
                    <a:pt x="102" y="520"/>
                  </a:cubicBezTo>
                  <a:cubicBezTo>
                    <a:pt x="102" y="521"/>
                    <a:pt x="102" y="523"/>
                    <a:pt x="102" y="523"/>
                  </a:cubicBezTo>
                  <a:cubicBezTo>
                    <a:pt x="102" y="524"/>
                    <a:pt x="101" y="525"/>
                    <a:pt x="100" y="526"/>
                  </a:cubicBezTo>
                  <a:cubicBezTo>
                    <a:pt x="99" y="526"/>
                    <a:pt x="98" y="527"/>
                    <a:pt x="97" y="527"/>
                  </a:cubicBezTo>
                  <a:cubicBezTo>
                    <a:pt x="96" y="526"/>
                    <a:pt x="95" y="526"/>
                    <a:pt x="94" y="525"/>
                  </a:cubicBezTo>
                  <a:cubicBezTo>
                    <a:pt x="92" y="524"/>
                    <a:pt x="91" y="523"/>
                    <a:pt x="90" y="522"/>
                  </a:cubicBezTo>
                  <a:cubicBezTo>
                    <a:pt x="89" y="520"/>
                    <a:pt x="89" y="518"/>
                    <a:pt x="89" y="517"/>
                  </a:cubicBezTo>
                  <a:cubicBezTo>
                    <a:pt x="88" y="515"/>
                    <a:pt x="88" y="513"/>
                    <a:pt x="89" y="512"/>
                  </a:cubicBezTo>
                  <a:cubicBezTo>
                    <a:pt x="89" y="511"/>
                    <a:pt x="90" y="510"/>
                    <a:pt x="92" y="509"/>
                  </a:cubicBezTo>
                  <a:cubicBezTo>
                    <a:pt x="89" y="505"/>
                    <a:pt x="89" y="505"/>
                    <a:pt x="89" y="505"/>
                  </a:cubicBezTo>
                  <a:close/>
                  <a:moveTo>
                    <a:pt x="109" y="552"/>
                  </a:moveTo>
                  <a:cubicBezTo>
                    <a:pt x="132" y="532"/>
                    <a:pt x="132" y="532"/>
                    <a:pt x="132" y="532"/>
                  </a:cubicBezTo>
                  <a:cubicBezTo>
                    <a:pt x="124" y="523"/>
                    <a:pt x="124" y="523"/>
                    <a:pt x="124" y="523"/>
                  </a:cubicBezTo>
                  <a:cubicBezTo>
                    <a:pt x="127" y="521"/>
                    <a:pt x="127" y="521"/>
                    <a:pt x="127" y="521"/>
                  </a:cubicBezTo>
                  <a:cubicBezTo>
                    <a:pt x="145" y="541"/>
                    <a:pt x="145" y="541"/>
                    <a:pt x="145" y="541"/>
                  </a:cubicBezTo>
                  <a:cubicBezTo>
                    <a:pt x="142" y="544"/>
                    <a:pt x="142" y="544"/>
                    <a:pt x="142" y="544"/>
                  </a:cubicBezTo>
                  <a:cubicBezTo>
                    <a:pt x="135" y="536"/>
                    <a:pt x="135" y="536"/>
                    <a:pt x="135" y="536"/>
                  </a:cubicBezTo>
                  <a:cubicBezTo>
                    <a:pt x="112" y="556"/>
                    <a:pt x="112" y="556"/>
                    <a:pt x="112" y="556"/>
                  </a:cubicBezTo>
                  <a:cubicBezTo>
                    <a:pt x="109" y="552"/>
                    <a:pt x="109" y="552"/>
                    <a:pt x="109" y="552"/>
                  </a:cubicBezTo>
                  <a:close/>
                  <a:moveTo>
                    <a:pt x="128" y="573"/>
                  </a:moveTo>
                  <a:cubicBezTo>
                    <a:pt x="146" y="591"/>
                    <a:pt x="146" y="591"/>
                    <a:pt x="146" y="591"/>
                  </a:cubicBezTo>
                  <a:cubicBezTo>
                    <a:pt x="149" y="588"/>
                    <a:pt x="149" y="588"/>
                    <a:pt x="149" y="588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56" y="578"/>
                    <a:pt x="156" y="578"/>
                    <a:pt x="156" y="578"/>
                  </a:cubicBezTo>
                  <a:cubicBezTo>
                    <a:pt x="159" y="575"/>
                    <a:pt x="159" y="575"/>
                    <a:pt x="159" y="575"/>
                  </a:cubicBezTo>
                  <a:cubicBezTo>
                    <a:pt x="145" y="562"/>
                    <a:pt x="145" y="562"/>
                    <a:pt x="145" y="562"/>
                  </a:cubicBezTo>
                  <a:cubicBezTo>
                    <a:pt x="152" y="555"/>
                    <a:pt x="152" y="555"/>
                    <a:pt x="152" y="555"/>
                  </a:cubicBezTo>
                  <a:cubicBezTo>
                    <a:pt x="167" y="569"/>
                    <a:pt x="167" y="569"/>
                    <a:pt x="167" y="569"/>
                  </a:cubicBezTo>
                  <a:cubicBezTo>
                    <a:pt x="170" y="566"/>
                    <a:pt x="170" y="566"/>
                    <a:pt x="170" y="566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28" y="573"/>
                    <a:pt x="128" y="573"/>
                    <a:pt x="128" y="573"/>
                  </a:cubicBezTo>
                  <a:close/>
                  <a:moveTo>
                    <a:pt x="158" y="600"/>
                  </a:moveTo>
                  <a:cubicBezTo>
                    <a:pt x="178" y="572"/>
                    <a:pt x="178" y="572"/>
                    <a:pt x="178" y="572"/>
                  </a:cubicBezTo>
                  <a:cubicBezTo>
                    <a:pt x="190" y="581"/>
                    <a:pt x="190" y="581"/>
                    <a:pt x="190" y="581"/>
                  </a:cubicBezTo>
                  <a:cubicBezTo>
                    <a:pt x="193" y="583"/>
                    <a:pt x="195" y="584"/>
                    <a:pt x="195" y="586"/>
                  </a:cubicBezTo>
                  <a:cubicBezTo>
                    <a:pt x="196" y="587"/>
                    <a:pt x="197" y="589"/>
                    <a:pt x="197" y="591"/>
                  </a:cubicBezTo>
                  <a:cubicBezTo>
                    <a:pt x="197" y="593"/>
                    <a:pt x="196" y="594"/>
                    <a:pt x="195" y="596"/>
                  </a:cubicBezTo>
                  <a:cubicBezTo>
                    <a:pt x="193" y="598"/>
                    <a:pt x="191" y="599"/>
                    <a:pt x="189" y="599"/>
                  </a:cubicBezTo>
                  <a:cubicBezTo>
                    <a:pt x="187" y="600"/>
                    <a:pt x="184" y="599"/>
                    <a:pt x="181" y="598"/>
                  </a:cubicBezTo>
                  <a:cubicBezTo>
                    <a:pt x="182" y="599"/>
                    <a:pt x="182" y="600"/>
                    <a:pt x="183" y="601"/>
                  </a:cubicBezTo>
                  <a:cubicBezTo>
                    <a:pt x="183" y="603"/>
                    <a:pt x="183" y="605"/>
                    <a:pt x="183" y="607"/>
                  </a:cubicBezTo>
                  <a:cubicBezTo>
                    <a:pt x="182" y="618"/>
                    <a:pt x="182" y="618"/>
                    <a:pt x="182" y="618"/>
                  </a:cubicBezTo>
                  <a:cubicBezTo>
                    <a:pt x="178" y="614"/>
                    <a:pt x="178" y="614"/>
                    <a:pt x="178" y="614"/>
                  </a:cubicBezTo>
                  <a:cubicBezTo>
                    <a:pt x="178" y="606"/>
                    <a:pt x="178" y="606"/>
                    <a:pt x="178" y="606"/>
                  </a:cubicBezTo>
                  <a:cubicBezTo>
                    <a:pt x="178" y="603"/>
                    <a:pt x="178" y="602"/>
                    <a:pt x="178" y="600"/>
                  </a:cubicBezTo>
                  <a:cubicBezTo>
                    <a:pt x="178" y="599"/>
                    <a:pt x="178" y="598"/>
                    <a:pt x="178" y="597"/>
                  </a:cubicBezTo>
                  <a:cubicBezTo>
                    <a:pt x="177" y="596"/>
                    <a:pt x="177" y="596"/>
                    <a:pt x="177" y="595"/>
                  </a:cubicBezTo>
                  <a:cubicBezTo>
                    <a:pt x="176" y="595"/>
                    <a:pt x="176" y="594"/>
                    <a:pt x="175" y="593"/>
                  </a:cubicBezTo>
                  <a:cubicBezTo>
                    <a:pt x="170" y="590"/>
                    <a:pt x="170" y="590"/>
                    <a:pt x="170" y="590"/>
                  </a:cubicBezTo>
                  <a:cubicBezTo>
                    <a:pt x="161" y="603"/>
                    <a:pt x="161" y="603"/>
                    <a:pt x="161" y="603"/>
                  </a:cubicBezTo>
                  <a:cubicBezTo>
                    <a:pt x="158" y="600"/>
                    <a:pt x="158" y="600"/>
                    <a:pt x="158" y="600"/>
                  </a:cubicBezTo>
                  <a:close/>
                  <a:moveTo>
                    <a:pt x="173" y="587"/>
                  </a:moveTo>
                  <a:cubicBezTo>
                    <a:pt x="181" y="593"/>
                    <a:pt x="181" y="593"/>
                    <a:pt x="181" y="593"/>
                  </a:cubicBezTo>
                  <a:cubicBezTo>
                    <a:pt x="182" y="594"/>
                    <a:pt x="184" y="595"/>
                    <a:pt x="185" y="595"/>
                  </a:cubicBezTo>
                  <a:cubicBezTo>
                    <a:pt x="186" y="595"/>
                    <a:pt x="187" y="595"/>
                    <a:pt x="188" y="595"/>
                  </a:cubicBezTo>
                  <a:cubicBezTo>
                    <a:pt x="189" y="595"/>
                    <a:pt x="190" y="594"/>
                    <a:pt x="191" y="593"/>
                  </a:cubicBezTo>
                  <a:cubicBezTo>
                    <a:pt x="192" y="592"/>
                    <a:pt x="192" y="590"/>
                    <a:pt x="192" y="589"/>
                  </a:cubicBezTo>
                  <a:cubicBezTo>
                    <a:pt x="192" y="587"/>
                    <a:pt x="190" y="586"/>
                    <a:pt x="188" y="584"/>
                  </a:cubicBezTo>
                  <a:cubicBezTo>
                    <a:pt x="179" y="578"/>
                    <a:pt x="179" y="578"/>
                    <a:pt x="179" y="578"/>
                  </a:cubicBezTo>
                  <a:cubicBezTo>
                    <a:pt x="173" y="587"/>
                    <a:pt x="173" y="587"/>
                    <a:pt x="173" y="587"/>
                  </a:cubicBezTo>
                  <a:close/>
                  <a:moveTo>
                    <a:pt x="193" y="624"/>
                  </a:moveTo>
                  <a:cubicBezTo>
                    <a:pt x="197" y="626"/>
                    <a:pt x="197" y="626"/>
                    <a:pt x="197" y="626"/>
                  </a:cubicBezTo>
                  <a:cubicBezTo>
                    <a:pt x="209" y="602"/>
                    <a:pt x="209" y="602"/>
                    <a:pt x="209" y="602"/>
                  </a:cubicBezTo>
                  <a:cubicBezTo>
                    <a:pt x="213" y="635"/>
                    <a:pt x="213" y="635"/>
                    <a:pt x="213" y="635"/>
                  </a:cubicBezTo>
                  <a:cubicBezTo>
                    <a:pt x="217" y="637"/>
                    <a:pt x="217" y="637"/>
                    <a:pt x="217" y="637"/>
                  </a:cubicBezTo>
                  <a:cubicBezTo>
                    <a:pt x="233" y="606"/>
                    <a:pt x="233" y="606"/>
                    <a:pt x="233" y="606"/>
                  </a:cubicBezTo>
                  <a:cubicBezTo>
                    <a:pt x="229" y="604"/>
                    <a:pt x="229" y="604"/>
                    <a:pt x="229" y="604"/>
                  </a:cubicBezTo>
                  <a:cubicBezTo>
                    <a:pt x="216" y="628"/>
                    <a:pt x="216" y="628"/>
                    <a:pt x="216" y="628"/>
                  </a:cubicBezTo>
                  <a:cubicBezTo>
                    <a:pt x="213" y="596"/>
                    <a:pt x="213" y="596"/>
                    <a:pt x="213" y="596"/>
                  </a:cubicBezTo>
                  <a:cubicBezTo>
                    <a:pt x="209" y="594"/>
                    <a:pt x="209" y="594"/>
                    <a:pt x="209" y="594"/>
                  </a:cubicBezTo>
                  <a:cubicBezTo>
                    <a:pt x="193" y="624"/>
                    <a:pt x="193" y="624"/>
                    <a:pt x="193" y="624"/>
                  </a:cubicBezTo>
                  <a:close/>
                  <a:moveTo>
                    <a:pt x="294" y="662"/>
                  </a:moveTo>
                  <a:cubicBezTo>
                    <a:pt x="290" y="661"/>
                    <a:pt x="290" y="661"/>
                    <a:pt x="290" y="661"/>
                  </a:cubicBezTo>
                  <a:cubicBezTo>
                    <a:pt x="295" y="634"/>
                    <a:pt x="295" y="634"/>
                    <a:pt x="295" y="634"/>
                  </a:cubicBezTo>
                  <a:cubicBezTo>
                    <a:pt x="294" y="635"/>
                    <a:pt x="292" y="636"/>
                    <a:pt x="290" y="636"/>
                  </a:cubicBezTo>
                  <a:cubicBezTo>
                    <a:pt x="289" y="637"/>
                    <a:pt x="287" y="637"/>
                    <a:pt x="286" y="638"/>
                  </a:cubicBezTo>
                  <a:cubicBezTo>
                    <a:pt x="286" y="634"/>
                    <a:pt x="286" y="634"/>
                    <a:pt x="286" y="634"/>
                  </a:cubicBezTo>
                  <a:cubicBezTo>
                    <a:pt x="289" y="633"/>
                    <a:pt x="291" y="632"/>
                    <a:pt x="293" y="631"/>
                  </a:cubicBezTo>
                  <a:cubicBezTo>
                    <a:pt x="295" y="630"/>
                    <a:pt x="297" y="628"/>
                    <a:pt x="298" y="627"/>
                  </a:cubicBezTo>
                  <a:cubicBezTo>
                    <a:pt x="300" y="627"/>
                    <a:pt x="300" y="627"/>
                    <a:pt x="300" y="627"/>
                  </a:cubicBezTo>
                  <a:cubicBezTo>
                    <a:pt x="294" y="662"/>
                    <a:pt x="294" y="662"/>
                    <a:pt x="294" y="662"/>
                  </a:cubicBezTo>
                  <a:close/>
                  <a:moveTo>
                    <a:pt x="321" y="657"/>
                  </a:moveTo>
                  <a:cubicBezTo>
                    <a:pt x="325" y="657"/>
                    <a:pt x="325" y="657"/>
                    <a:pt x="325" y="657"/>
                  </a:cubicBezTo>
                  <a:cubicBezTo>
                    <a:pt x="325" y="659"/>
                    <a:pt x="326" y="660"/>
                    <a:pt x="327" y="661"/>
                  </a:cubicBezTo>
                  <a:cubicBezTo>
                    <a:pt x="328" y="662"/>
                    <a:pt x="329" y="663"/>
                    <a:pt x="330" y="663"/>
                  </a:cubicBezTo>
                  <a:cubicBezTo>
                    <a:pt x="332" y="663"/>
                    <a:pt x="333" y="663"/>
                    <a:pt x="334" y="662"/>
                  </a:cubicBezTo>
                  <a:cubicBezTo>
                    <a:pt x="335" y="662"/>
                    <a:pt x="336" y="661"/>
                    <a:pt x="336" y="660"/>
                  </a:cubicBezTo>
                  <a:cubicBezTo>
                    <a:pt x="337" y="659"/>
                    <a:pt x="338" y="658"/>
                    <a:pt x="338" y="656"/>
                  </a:cubicBezTo>
                  <a:cubicBezTo>
                    <a:pt x="339" y="655"/>
                    <a:pt x="339" y="653"/>
                    <a:pt x="339" y="651"/>
                  </a:cubicBezTo>
                  <a:cubicBezTo>
                    <a:pt x="339" y="651"/>
                    <a:pt x="339" y="651"/>
                    <a:pt x="339" y="650"/>
                  </a:cubicBezTo>
                  <a:cubicBezTo>
                    <a:pt x="338" y="652"/>
                    <a:pt x="337" y="653"/>
                    <a:pt x="336" y="653"/>
                  </a:cubicBezTo>
                  <a:cubicBezTo>
                    <a:pt x="334" y="654"/>
                    <a:pt x="333" y="654"/>
                    <a:pt x="331" y="654"/>
                  </a:cubicBezTo>
                  <a:cubicBezTo>
                    <a:pt x="328" y="654"/>
                    <a:pt x="326" y="653"/>
                    <a:pt x="324" y="650"/>
                  </a:cubicBezTo>
                  <a:cubicBezTo>
                    <a:pt x="322" y="648"/>
                    <a:pt x="321" y="645"/>
                    <a:pt x="322" y="642"/>
                  </a:cubicBezTo>
                  <a:cubicBezTo>
                    <a:pt x="322" y="638"/>
                    <a:pt x="323" y="636"/>
                    <a:pt x="325" y="634"/>
                  </a:cubicBezTo>
                  <a:cubicBezTo>
                    <a:pt x="328" y="632"/>
                    <a:pt x="330" y="631"/>
                    <a:pt x="333" y="631"/>
                  </a:cubicBezTo>
                  <a:cubicBezTo>
                    <a:pt x="336" y="631"/>
                    <a:pt x="338" y="632"/>
                    <a:pt x="339" y="634"/>
                  </a:cubicBezTo>
                  <a:cubicBezTo>
                    <a:pt x="341" y="635"/>
                    <a:pt x="342" y="637"/>
                    <a:pt x="343" y="639"/>
                  </a:cubicBezTo>
                  <a:cubicBezTo>
                    <a:pt x="344" y="641"/>
                    <a:pt x="344" y="645"/>
                    <a:pt x="344" y="649"/>
                  </a:cubicBezTo>
                  <a:cubicBezTo>
                    <a:pt x="343" y="653"/>
                    <a:pt x="343" y="657"/>
                    <a:pt x="341" y="659"/>
                  </a:cubicBezTo>
                  <a:cubicBezTo>
                    <a:pt x="340" y="662"/>
                    <a:pt x="339" y="664"/>
                    <a:pt x="337" y="665"/>
                  </a:cubicBezTo>
                  <a:cubicBezTo>
                    <a:pt x="335" y="666"/>
                    <a:pt x="332" y="667"/>
                    <a:pt x="330" y="666"/>
                  </a:cubicBezTo>
                  <a:cubicBezTo>
                    <a:pt x="327" y="666"/>
                    <a:pt x="325" y="665"/>
                    <a:pt x="323" y="664"/>
                  </a:cubicBezTo>
                  <a:cubicBezTo>
                    <a:pt x="322" y="662"/>
                    <a:pt x="321" y="660"/>
                    <a:pt x="321" y="657"/>
                  </a:cubicBezTo>
                  <a:close/>
                  <a:moveTo>
                    <a:pt x="340" y="643"/>
                  </a:moveTo>
                  <a:cubicBezTo>
                    <a:pt x="340" y="641"/>
                    <a:pt x="339" y="639"/>
                    <a:pt x="338" y="637"/>
                  </a:cubicBezTo>
                  <a:cubicBezTo>
                    <a:pt x="337" y="636"/>
                    <a:pt x="335" y="635"/>
                    <a:pt x="334" y="635"/>
                  </a:cubicBezTo>
                  <a:cubicBezTo>
                    <a:pt x="332" y="635"/>
                    <a:pt x="330" y="635"/>
                    <a:pt x="329" y="637"/>
                  </a:cubicBezTo>
                  <a:cubicBezTo>
                    <a:pt x="327" y="638"/>
                    <a:pt x="326" y="640"/>
                    <a:pt x="326" y="642"/>
                  </a:cubicBezTo>
                  <a:cubicBezTo>
                    <a:pt x="326" y="645"/>
                    <a:pt x="326" y="646"/>
                    <a:pt x="327" y="648"/>
                  </a:cubicBezTo>
                  <a:cubicBezTo>
                    <a:pt x="329" y="649"/>
                    <a:pt x="330" y="650"/>
                    <a:pt x="332" y="650"/>
                  </a:cubicBezTo>
                  <a:cubicBezTo>
                    <a:pt x="334" y="651"/>
                    <a:pt x="336" y="650"/>
                    <a:pt x="337" y="649"/>
                  </a:cubicBezTo>
                  <a:cubicBezTo>
                    <a:pt x="339" y="648"/>
                    <a:pt x="339" y="646"/>
                    <a:pt x="340" y="643"/>
                  </a:cubicBezTo>
                  <a:close/>
                  <a:moveTo>
                    <a:pt x="383" y="661"/>
                  </a:moveTo>
                  <a:cubicBezTo>
                    <a:pt x="383" y="665"/>
                    <a:pt x="383" y="665"/>
                    <a:pt x="383" y="665"/>
                  </a:cubicBezTo>
                  <a:cubicBezTo>
                    <a:pt x="360" y="667"/>
                    <a:pt x="360" y="667"/>
                    <a:pt x="360" y="667"/>
                  </a:cubicBezTo>
                  <a:cubicBezTo>
                    <a:pt x="360" y="666"/>
                    <a:pt x="360" y="665"/>
                    <a:pt x="361" y="664"/>
                  </a:cubicBezTo>
                  <a:cubicBezTo>
                    <a:pt x="361" y="662"/>
                    <a:pt x="362" y="661"/>
                    <a:pt x="363" y="659"/>
                  </a:cubicBezTo>
                  <a:cubicBezTo>
                    <a:pt x="364" y="658"/>
                    <a:pt x="366" y="656"/>
                    <a:pt x="368" y="653"/>
                  </a:cubicBezTo>
                  <a:cubicBezTo>
                    <a:pt x="372" y="650"/>
                    <a:pt x="374" y="647"/>
                    <a:pt x="375" y="646"/>
                  </a:cubicBezTo>
                  <a:cubicBezTo>
                    <a:pt x="376" y="644"/>
                    <a:pt x="377" y="642"/>
                    <a:pt x="377" y="640"/>
                  </a:cubicBezTo>
                  <a:cubicBezTo>
                    <a:pt x="376" y="639"/>
                    <a:pt x="376" y="637"/>
                    <a:pt x="374" y="636"/>
                  </a:cubicBezTo>
                  <a:cubicBezTo>
                    <a:pt x="373" y="635"/>
                    <a:pt x="372" y="635"/>
                    <a:pt x="370" y="635"/>
                  </a:cubicBezTo>
                  <a:cubicBezTo>
                    <a:pt x="368" y="635"/>
                    <a:pt x="366" y="636"/>
                    <a:pt x="365" y="637"/>
                  </a:cubicBezTo>
                  <a:cubicBezTo>
                    <a:pt x="364" y="638"/>
                    <a:pt x="363" y="640"/>
                    <a:pt x="363" y="642"/>
                  </a:cubicBezTo>
                  <a:cubicBezTo>
                    <a:pt x="359" y="642"/>
                    <a:pt x="359" y="642"/>
                    <a:pt x="359" y="642"/>
                  </a:cubicBezTo>
                  <a:cubicBezTo>
                    <a:pt x="359" y="639"/>
                    <a:pt x="360" y="636"/>
                    <a:pt x="362" y="635"/>
                  </a:cubicBezTo>
                  <a:cubicBezTo>
                    <a:pt x="364" y="633"/>
                    <a:pt x="366" y="632"/>
                    <a:pt x="369" y="631"/>
                  </a:cubicBezTo>
                  <a:cubicBezTo>
                    <a:pt x="373" y="631"/>
                    <a:pt x="375" y="632"/>
                    <a:pt x="378" y="633"/>
                  </a:cubicBezTo>
                  <a:cubicBezTo>
                    <a:pt x="380" y="635"/>
                    <a:pt x="381" y="637"/>
                    <a:pt x="381" y="640"/>
                  </a:cubicBezTo>
                  <a:cubicBezTo>
                    <a:pt x="381" y="641"/>
                    <a:pt x="381" y="643"/>
                    <a:pt x="381" y="644"/>
                  </a:cubicBezTo>
                  <a:cubicBezTo>
                    <a:pt x="380" y="645"/>
                    <a:pt x="379" y="647"/>
                    <a:pt x="378" y="649"/>
                  </a:cubicBezTo>
                  <a:cubicBezTo>
                    <a:pt x="377" y="650"/>
                    <a:pt x="375" y="652"/>
                    <a:pt x="372" y="655"/>
                  </a:cubicBezTo>
                  <a:cubicBezTo>
                    <a:pt x="370" y="658"/>
                    <a:pt x="368" y="659"/>
                    <a:pt x="368" y="660"/>
                  </a:cubicBezTo>
                  <a:cubicBezTo>
                    <a:pt x="367" y="661"/>
                    <a:pt x="366" y="662"/>
                    <a:pt x="366" y="662"/>
                  </a:cubicBezTo>
                  <a:cubicBezTo>
                    <a:pt x="383" y="661"/>
                    <a:pt x="383" y="661"/>
                    <a:pt x="383" y="661"/>
                  </a:cubicBezTo>
                  <a:close/>
                  <a:moveTo>
                    <a:pt x="401" y="653"/>
                  </a:moveTo>
                  <a:cubicBezTo>
                    <a:pt x="405" y="652"/>
                    <a:pt x="405" y="652"/>
                    <a:pt x="405" y="652"/>
                  </a:cubicBezTo>
                  <a:cubicBezTo>
                    <a:pt x="406" y="654"/>
                    <a:pt x="407" y="656"/>
                    <a:pt x="408" y="657"/>
                  </a:cubicBezTo>
                  <a:cubicBezTo>
                    <a:pt x="410" y="658"/>
                    <a:pt x="411" y="658"/>
                    <a:pt x="413" y="658"/>
                  </a:cubicBezTo>
                  <a:cubicBezTo>
                    <a:pt x="415" y="657"/>
                    <a:pt x="416" y="656"/>
                    <a:pt x="417" y="655"/>
                  </a:cubicBezTo>
                  <a:cubicBezTo>
                    <a:pt x="418" y="653"/>
                    <a:pt x="419" y="651"/>
                    <a:pt x="419" y="649"/>
                  </a:cubicBezTo>
                  <a:cubicBezTo>
                    <a:pt x="418" y="647"/>
                    <a:pt x="417" y="646"/>
                    <a:pt x="416" y="645"/>
                  </a:cubicBezTo>
                  <a:cubicBezTo>
                    <a:pt x="414" y="644"/>
                    <a:pt x="413" y="644"/>
                    <a:pt x="411" y="644"/>
                  </a:cubicBezTo>
                  <a:cubicBezTo>
                    <a:pt x="410" y="644"/>
                    <a:pt x="409" y="644"/>
                    <a:pt x="408" y="645"/>
                  </a:cubicBezTo>
                  <a:cubicBezTo>
                    <a:pt x="408" y="641"/>
                    <a:pt x="408" y="641"/>
                    <a:pt x="408" y="641"/>
                  </a:cubicBezTo>
                  <a:cubicBezTo>
                    <a:pt x="408" y="641"/>
                    <a:pt x="408" y="641"/>
                    <a:pt x="408" y="641"/>
                  </a:cubicBezTo>
                  <a:cubicBezTo>
                    <a:pt x="410" y="641"/>
                    <a:pt x="412" y="640"/>
                    <a:pt x="413" y="639"/>
                  </a:cubicBezTo>
                  <a:cubicBezTo>
                    <a:pt x="414" y="638"/>
                    <a:pt x="415" y="636"/>
                    <a:pt x="414" y="634"/>
                  </a:cubicBezTo>
                  <a:cubicBezTo>
                    <a:pt x="414" y="633"/>
                    <a:pt x="413" y="631"/>
                    <a:pt x="412" y="631"/>
                  </a:cubicBezTo>
                  <a:cubicBezTo>
                    <a:pt x="411" y="630"/>
                    <a:pt x="409" y="629"/>
                    <a:pt x="408" y="630"/>
                  </a:cubicBezTo>
                  <a:cubicBezTo>
                    <a:pt x="406" y="630"/>
                    <a:pt x="405" y="631"/>
                    <a:pt x="404" y="632"/>
                  </a:cubicBezTo>
                  <a:cubicBezTo>
                    <a:pt x="403" y="633"/>
                    <a:pt x="403" y="635"/>
                    <a:pt x="403" y="637"/>
                  </a:cubicBezTo>
                  <a:cubicBezTo>
                    <a:pt x="398" y="637"/>
                    <a:pt x="398" y="637"/>
                    <a:pt x="398" y="637"/>
                  </a:cubicBezTo>
                  <a:cubicBezTo>
                    <a:pt x="398" y="634"/>
                    <a:pt x="399" y="632"/>
                    <a:pt x="401" y="630"/>
                  </a:cubicBezTo>
                  <a:cubicBezTo>
                    <a:pt x="402" y="628"/>
                    <a:pt x="404" y="627"/>
                    <a:pt x="407" y="626"/>
                  </a:cubicBezTo>
                  <a:cubicBezTo>
                    <a:pt x="409" y="626"/>
                    <a:pt x="411" y="626"/>
                    <a:pt x="412" y="627"/>
                  </a:cubicBezTo>
                  <a:cubicBezTo>
                    <a:pt x="414" y="627"/>
                    <a:pt x="415" y="628"/>
                    <a:pt x="417" y="629"/>
                  </a:cubicBezTo>
                  <a:cubicBezTo>
                    <a:pt x="418" y="630"/>
                    <a:pt x="418" y="632"/>
                    <a:pt x="419" y="633"/>
                  </a:cubicBezTo>
                  <a:cubicBezTo>
                    <a:pt x="419" y="635"/>
                    <a:pt x="419" y="636"/>
                    <a:pt x="418" y="638"/>
                  </a:cubicBezTo>
                  <a:cubicBezTo>
                    <a:pt x="418" y="639"/>
                    <a:pt x="417" y="640"/>
                    <a:pt x="415" y="641"/>
                  </a:cubicBezTo>
                  <a:cubicBezTo>
                    <a:pt x="417" y="641"/>
                    <a:pt x="419" y="642"/>
                    <a:pt x="420" y="643"/>
                  </a:cubicBezTo>
                  <a:cubicBezTo>
                    <a:pt x="422" y="644"/>
                    <a:pt x="423" y="646"/>
                    <a:pt x="423" y="648"/>
                  </a:cubicBezTo>
                  <a:cubicBezTo>
                    <a:pt x="423" y="651"/>
                    <a:pt x="423" y="654"/>
                    <a:pt x="421" y="657"/>
                  </a:cubicBezTo>
                  <a:cubicBezTo>
                    <a:pt x="419" y="659"/>
                    <a:pt x="417" y="661"/>
                    <a:pt x="413" y="661"/>
                  </a:cubicBezTo>
                  <a:cubicBezTo>
                    <a:pt x="410" y="662"/>
                    <a:pt x="408" y="661"/>
                    <a:pt x="405" y="660"/>
                  </a:cubicBezTo>
                  <a:cubicBezTo>
                    <a:pt x="403" y="658"/>
                    <a:pt x="402" y="656"/>
                    <a:pt x="401" y="653"/>
                  </a:cubicBezTo>
                  <a:close/>
                  <a:moveTo>
                    <a:pt x="490" y="596"/>
                  </a:moveTo>
                  <a:cubicBezTo>
                    <a:pt x="494" y="593"/>
                    <a:pt x="494" y="593"/>
                    <a:pt x="494" y="593"/>
                  </a:cubicBezTo>
                  <a:cubicBezTo>
                    <a:pt x="503" y="611"/>
                    <a:pt x="503" y="611"/>
                    <a:pt x="503" y="611"/>
                  </a:cubicBezTo>
                  <a:cubicBezTo>
                    <a:pt x="505" y="614"/>
                    <a:pt x="506" y="617"/>
                    <a:pt x="506" y="619"/>
                  </a:cubicBezTo>
                  <a:cubicBezTo>
                    <a:pt x="507" y="621"/>
                    <a:pt x="506" y="623"/>
                    <a:pt x="505" y="625"/>
                  </a:cubicBezTo>
                  <a:cubicBezTo>
                    <a:pt x="504" y="627"/>
                    <a:pt x="502" y="629"/>
                    <a:pt x="499" y="631"/>
                  </a:cubicBezTo>
                  <a:cubicBezTo>
                    <a:pt x="496" y="632"/>
                    <a:pt x="493" y="633"/>
                    <a:pt x="491" y="633"/>
                  </a:cubicBezTo>
                  <a:cubicBezTo>
                    <a:pt x="488" y="633"/>
                    <a:pt x="486" y="632"/>
                    <a:pt x="485" y="631"/>
                  </a:cubicBezTo>
                  <a:cubicBezTo>
                    <a:pt x="483" y="629"/>
                    <a:pt x="481" y="627"/>
                    <a:pt x="479" y="624"/>
                  </a:cubicBezTo>
                  <a:cubicBezTo>
                    <a:pt x="470" y="606"/>
                    <a:pt x="470" y="606"/>
                    <a:pt x="470" y="606"/>
                  </a:cubicBezTo>
                  <a:cubicBezTo>
                    <a:pt x="474" y="604"/>
                    <a:pt x="474" y="604"/>
                    <a:pt x="474" y="604"/>
                  </a:cubicBezTo>
                  <a:cubicBezTo>
                    <a:pt x="483" y="622"/>
                    <a:pt x="483" y="622"/>
                    <a:pt x="483" y="622"/>
                  </a:cubicBezTo>
                  <a:cubicBezTo>
                    <a:pt x="485" y="624"/>
                    <a:pt x="486" y="626"/>
                    <a:pt x="487" y="627"/>
                  </a:cubicBezTo>
                  <a:cubicBezTo>
                    <a:pt x="488" y="628"/>
                    <a:pt x="490" y="629"/>
                    <a:pt x="491" y="629"/>
                  </a:cubicBezTo>
                  <a:cubicBezTo>
                    <a:pt x="493" y="629"/>
                    <a:pt x="495" y="628"/>
                    <a:pt x="496" y="627"/>
                  </a:cubicBezTo>
                  <a:cubicBezTo>
                    <a:pt x="499" y="626"/>
                    <a:pt x="501" y="624"/>
                    <a:pt x="502" y="622"/>
                  </a:cubicBezTo>
                  <a:cubicBezTo>
                    <a:pt x="502" y="620"/>
                    <a:pt x="501" y="617"/>
                    <a:pt x="499" y="613"/>
                  </a:cubicBezTo>
                  <a:cubicBezTo>
                    <a:pt x="490" y="596"/>
                    <a:pt x="490" y="596"/>
                    <a:pt x="490" y="596"/>
                  </a:cubicBezTo>
                  <a:close/>
                  <a:moveTo>
                    <a:pt x="535" y="608"/>
                  </a:moveTo>
                  <a:cubicBezTo>
                    <a:pt x="514" y="581"/>
                    <a:pt x="514" y="581"/>
                    <a:pt x="514" y="581"/>
                  </a:cubicBezTo>
                  <a:cubicBezTo>
                    <a:pt x="517" y="578"/>
                    <a:pt x="517" y="578"/>
                    <a:pt x="517" y="578"/>
                  </a:cubicBezTo>
                  <a:cubicBezTo>
                    <a:pt x="548" y="588"/>
                    <a:pt x="548" y="588"/>
                    <a:pt x="548" y="588"/>
                  </a:cubicBezTo>
                  <a:cubicBezTo>
                    <a:pt x="531" y="566"/>
                    <a:pt x="531" y="566"/>
                    <a:pt x="531" y="566"/>
                  </a:cubicBezTo>
                  <a:cubicBezTo>
                    <a:pt x="535" y="564"/>
                    <a:pt x="535" y="564"/>
                    <a:pt x="535" y="564"/>
                  </a:cubicBezTo>
                  <a:cubicBezTo>
                    <a:pt x="557" y="591"/>
                    <a:pt x="557" y="591"/>
                    <a:pt x="557" y="591"/>
                  </a:cubicBezTo>
                  <a:cubicBezTo>
                    <a:pt x="553" y="593"/>
                    <a:pt x="553" y="593"/>
                    <a:pt x="553" y="593"/>
                  </a:cubicBezTo>
                  <a:cubicBezTo>
                    <a:pt x="522" y="584"/>
                    <a:pt x="522" y="584"/>
                    <a:pt x="522" y="584"/>
                  </a:cubicBezTo>
                  <a:cubicBezTo>
                    <a:pt x="539" y="605"/>
                    <a:pt x="539" y="605"/>
                    <a:pt x="539" y="605"/>
                  </a:cubicBezTo>
                  <a:cubicBezTo>
                    <a:pt x="535" y="608"/>
                    <a:pt x="535" y="608"/>
                    <a:pt x="535" y="608"/>
                  </a:cubicBezTo>
                  <a:close/>
                  <a:moveTo>
                    <a:pt x="579" y="569"/>
                  </a:moveTo>
                  <a:cubicBezTo>
                    <a:pt x="582" y="566"/>
                    <a:pt x="582" y="566"/>
                    <a:pt x="582" y="566"/>
                  </a:cubicBezTo>
                  <a:cubicBezTo>
                    <a:pt x="557" y="542"/>
                    <a:pt x="557" y="542"/>
                    <a:pt x="557" y="542"/>
                  </a:cubicBezTo>
                  <a:cubicBezTo>
                    <a:pt x="554" y="545"/>
                    <a:pt x="554" y="545"/>
                    <a:pt x="554" y="545"/>
                  </a:cubicBezTo>
                  <a:cubicBezTo>
                    <a:pt x="579" y="569"/>
                    <a:pt x="579" y="569"/>
                    <a:pt x="579" y="569"/>
                  </a:cubicBezTo>
                  <a:close/>
                  <a:moveTo>
                    <a:pt x="608" y="535"/>
                  </a:moveTo>
                  <a:cubicBezTo>
                    <a:pt x="572" y="526"/>
                    <a:pt x="572" y="526"/>
                    <a:pt x="572" y="526"/>
                  </a:cubicBezTo>
                  <a:cubicBezTo>
                    <a:pt x="575" y="522"/>
                    <a:pt x="575" y="522"/>
                    <a:pt x="575" y="522"/>
                  </a:cubicBezTo>
                  <a:cubicBezTo>
                    <a:pt x="601" y="529"/>
                    <a:pt x="601" y="529"/>
                    <a:pt x="601" y="529"/>
                  </a:cubicBezTo>
                  <a:cubicBezTo>
                    <a:pt x="603" y="529"/>
                    <a:pt x="605" y="530"/>
                    <a:pt x="606" y="530"/>
                  </a:cubicBezTo>
                  <a:cubicBezTo>
                    <a:pt x="605" y="529"/>
                    <a:pt x="604" y="527"/>
                    <a:pt x="603" y="526"/>
                  </a:cubicBezTo>
                  <a:cubicBezTo>
                    <a:pt x="587" y="504"/>
                    <a:pt x="587" y="504"/>
                    <a:pt x="587" y="504"/>
                  </a:cubicBezTo>
                  <a:cubicBezTo>
                    <a:pt x="590" y="500"/>
                    <a:pt x="590" y="500"/>
                    <a:pt x="590" y="500"/>
                  </a:cubicBezTo>
                  <a:cubicBezTo>
                    <a:pt x="611" y="531"/>
                    <a:pt x="611" y="531"/>
                    <a:pt x="611" y="531"/>
                  </a:cubicBezTo>
                  <a:cubicBezTo>
                    <a:pt x="608" y="535"/>
                    <a:pt x="608" y="535"/>
                    <a:pt x="608" y="535"/>
                  </a:cubicBezTo>
                  <a:close/>
                  <a:moveTo>
                    <a:pt x="632" y="496"/>
                  </a:moveTo>
                  <a:cubicBezTo>
                    <a:pt x="600" y="482"/>
                    <a:pt x="600" y="482"/>
                    <a:pt x="600" y="482"/>
                  </a:cubicBezTo>
                  <a:cubicBezTo>
                    <a:pt x="610" y="459"/>
                    <a:pt x="610" y="459"/>
                    <a:pt x="610" y="459"/>
                  </a:cubicBezTo>
                  <a:cubicBezTo>
                    <a:pt x="614" y="461"/>
                    <a:pt x="614" y="461"/>
                    <a:pt x="614" y="461"/>
                  </a:cubicBezTo>
                  <a:cubicBezTo>
                    <a:pt x="606" y="480"/>
                    <a:pt x="606" y="480"/>
                    <a:pt x="606" y="480"/>
                  </a:cubicBezTo>
                  <a:cubicBezTo>
                    <a:pt x="616" y="484"/>
                    <a:pt x="616" y="484"/>
                    <a:pt x="616" y="484"/>
                  </a:cubicBezTo>
                  <a:cubicBezTo>
                    <a:pt x="623" y="467"/>
                    <a:pt x="623" y="467"/>
                    <a:pt x="623" y="467"/>
                  </a:cubicBezTo>
                  <a:cubicBezTo>
                    <a:pt x="627" y="468"/>
                    <a:pt x="627" y="468"/>
                    <a:pt x="627" y="46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630" y="491"/>
                    <a:pt x="630" y="491"/>
                    <a:pt x="630" y="491"/>
                  </a:cubicBezTo>
                  <a:cubicBezTo>
                    <a:pt x="639" y="471"/>
                    <a:pt x="639" y="471"/>
                    <a:pt x="639" y="471"/>
                  </a:cubicBezTo>
                  <a:cubicBezTo>
                    <a:pt x="642" y="473"/>
                    <a:pt x="642" y="473"/>
                    <a:pt x="642" y="473"/>
                  </a:cubicBezTo>
                  <a:cubicBezTo>
                    <a:pt x="632" y="496"/>
                    <a:pt x="632" y="496"/>
                    <a:pt x="632" y="496"/>
                  </a:cubicBezTo>
                  <a:close/>
                  <a:moveTo>
                    <a:pt x="653" y="446"/>
                  </a:moveTo>
                  <a:cubicBezTo>
                    <a:pt x="619" y="437"/>
                    <a:pt x="619" y="437"/>
                    <a:pt x="619" y="437"/>
                  </a:cubicBezTo>
                  <a:cubicBezTo>
                    <a:pt x="623" y="422"/>
                    <a:pt x="623" y="422"/>
                    <a:pt x="623" y="422"/>
                  </a:cubicBezTo>
                  <a:cubicBezTo>
                    <a:pt x="624" y="419"/>
                    <a:pt x="625" y="417"/>
                    <a:pt x="626" y="416"/>
                  </a:cubicBezTo>
                  <a:cubicBezTo>
                    <a:pt x="627" y="414"/>
                    <a:pt x="628" y="413"/>
                    <a:pt x="630" y="413"/>
                  </a:cubicBezTo>
                  <a:cubicBezTo>
                    <a:pt x="632" y="412"/>
                    <a:pt x="634" y="412"/>
                    <a:pt x="635" y="413"/>
                  </a:cubicBezTo>
                  <a:cubicBezTo>
                    <a:pt x="638" y="413"/>
                    <a:pt x="640" y="415"/>
                    <a:pt x="641" y="417"/>
                  </a:cubicBezTo>
                  <a:cubicBezTo>
                    <a:pt x="642" y="419"/>
                    <a:pt x="642" y="421"/>
                    <a:pt x="642" y="425"/>
                  </a:cubicBezTo>
                  <a:cubicBezTo>
                    <a:pt x="643" y="424"/>
                    <a:pt x="644" y="423"/>
                    <a:pt x="644" y="422"/>
                  </a:cubicBezTo>
                  <a:cubicBezTo>
                    <a:pt x="646" y="421"/>
                    <a:pt x="648" y="421"/>
                    <a:pt x="650" y="420"/>
                  </a:cubicBezTo>
                  <a:cubicBezTo>
                    <a:pt x="661" y="417"/>
                    <a:pt x="661" y="417"/>
                    <a:pt x="661" y="417"/>
                  </a:cubicBezTo>
                  <a:cubicBezTo>
                    <a:pt x="659" y="422"/>
                    <a:pt x="659" y="422"/>
                    <a:pt x="659" y="422"/>
                  </a:cubicBezTo>
                  <a:cubicBezTo>
                    <a:pt x="651" y="425"/>
                    <a:pt x="651" y="425"/>
                    <a:pt x="651" y="425"/>
                  </a:cubicBezTo>
                  <a:cubicBezTo>
                    <a:pt x="649" y="425"/>
                    <a:pt x="647" y="426"/>
                    <a:pt x="645" y="427"/>
                  </a:cubicBezTo>
                  <a:cubicBezTo>
                    <a:pt x="644" y="427"/>
                    <a:pt x="643" y="428"/>
                    <a:pt x="643" y="428"/>
                  </a:cubicBezTo>
                  <a:cubicBezTo>
                    <a:pt x="642" y="429"/>
                    <a:pt x="642" y="429"/>
                    <a:pt x="641" y="430"/>
                  </a:cubicBezTo>
                  <a:cubicBezTo>
                    <a:pt x="641" y="431"/>
                    <a:pt x="641" y="431"/>
                    <a:pt x="640" y="432"/>
                  </a:cubicBezTo>
                  <a:cubicBezTo>
                    <a:pt x="639" y="438"/>
                    <a:pt x="639" y="438"/>
                    <a:pt x="639" y="438"/>
                  </a:cubicBezTo>
                  <a:cubicBezTo>
                    <a:pt x="654" y="442"/>
                    <a:pt x="654" y="442"/>
                    <a:pt x="654" y="442"/>
                  </a:cubicBezTo>
                  <a:cubicBezTo>
                    <a:pt x="653" y="446"/>
                    <a:pt x="653" y="446"/>
                    <a:pt x="653" y="446"/>
                  </a:cubicBezTo>
                  <a:close/>
                  <a:moveTo>
                    <a:pt x="635" y="437"/>
                  </a:moveTo>
                  <a:cubicBezTo>
                    <a:pt x="638" y="427"/>
                    <a:pt x="638" y="427"/>
                    <a:pt x="638" y="427"/>
                  </a:cubicBezTo>
                  <a:cubicBezTo>
                    <a:pt x="638" y="425"/>
                    <a:pt x="638" y="423"/>
                    <a:pt x="638" y="422"/>
                  </a:cubicBezTo>
                  <a:cubicBezTo>
                    <a:pt x="638" y="421"/>
                    <a:pt x="638" y="420"/>
                    <a:pt x="637" y="419"/>
                  </a:cubicBezTo>
                  <a:cubicBezTo>
                    <a:pt x="636" y="418"/>
                    <a:pt x="635" y="418"/>
                    <a:pt x="634" y="417"/>
                  </a:cubicBezTo>
                  <a:cubicBezTo>
                    <a:pt x="633" y="417"/>
                    <a:pt x="631" y="417"/>
                    <a:pt x="630" y="418"/>
                  </a:cubicBezTo>
                  <a:cubicBezTo>
                    <a:pt x="629" y="419"/>
                    <a:pt x="628" y="421"/>
                    <a:pt x="627" y="423"/>
                  </a:cubicBezTo>
                  <a:cubicBezTo>
                    <a:pt x="624" y="434"/>
                    <a:pt x="624" y="434"/>
                    <a:pt x="624" y="434"/>
                  </a:cubicBezTo>
                  <a:cubicBezTo>
                    <a:pt x="635" y="437"/>
                    <a:pt x="635" y="437"/>
                    <a:pt x="635" y="437"/>
                  </a:cubicBezTo>
                  <a:close/>
                  <a:moveTo>
                    <a:pt x="654" y="391"/>
                  </a:moveTo>
                  <a:cubicBezTo>
                    <a:pt x="654" y="386"/>
                    <a:pt x="654" y="386"/>
                    <a:pt x="654" y="386"/>
                  </a:cubicBezTo>
                  <a:cubicBezTo>
                    <a:pt x="655" y="386"/>
                    <a:pt x="657" y="386"/>
                    <a:pt x="658" y="385"/>
                  </a:cubicBezTo>
                  <a:cubicBezTo>
                    <a:pt x="659" y="385"/>
                    <a:pt x="660" y="383"/>
                    <a:pt x="661" y="382"/>
                  </a:cubicBezTo>
                  <a:cubicBezTo>
                    <a:pt x="662" y="380"/>
                    <a:pt x="662" y="379"/>
                    <a:pt x="662" y="377"/>
                  </a:cubicBezTo>
                  <a:cubicBezTo>
                    <a:pt x="662" y="375"/>
                    <a:pt x="662" y="373"/>
                    <a:pt x="662" y="372"/>
                  </a:cubicBezTo>
                  <a:cubicBezTo>
                    <a:pt x="661" y="371"/>
                    <a:pt x="661" y="370"/>
                    <a:pt x="660" y="369"/>
                  </a:cubicBezTo>
                  <a:cubicBezTo>
                    <a:pt x="659" y="368"/>
                    <a:pt x="658" y="368"/>
                    <a:pt x="657" y="368"/>
                  </a:cubicBezTo>
                  <a:cubicBezTo>
                    <a:pt x="656" y="368"/>
                    <a:pt x="655" y="368"/>
                    <a:pt x="654" y="368"/>
                  </a:cubicBezTo>
                  <a:cubicBezTo>
                    <a:pt x="653" y="369"/>
                    <a:pt x="652" y="370"/>
                    <a:pt x="652" y="371"/>
                  </a:cubicBezTo>
                  <a:cubicBezTo>
                    <a:pt x="651" y="372"/>
                    <a:pt x="651" y="374"/>
                    <a:pt x="650" y="377"/>
                  </a:cubicBezTo>
                  <a:cubicBezTo>
                    <a:pt x="649" y="381"/>
                    <a:pt x="648" y="383"/>
                    <a:pt x="647" y="384"/>
                  </a:cubicBezTo>
                  <a:cubicBezTo>
                    <a:pt x="646" y="386"/>
                    <a:pt x="645" y="387"/>
                    <a:pt x="644" y="387"/>
                  </a:cubicBezTo>
                  <a:cubicBezTo>
                    <a:pt x="642" y="388"/>
                    <a:pt x="641" y="388"/>
                    <a:pt x="639" y="388"/>
                  </a:cubicBezTo>
                  <a:cubicBezTo>
                    <a:pt x="638" y="388"/>
                    <a:pt x="636" y="388"/>
                    <a:pt x="634" y="387"/>
                  </a:cubicBezTo>
                  <a:cubicBezTo>
                    <a:pt x="633" y="385"/>
                    <a:pt x="632" y="384"/>
                    <a:pt x="631" y="382"/>
                  </a:cubicBezTo>
                  <a:cubicBezTo>
                    <a:pt x="631" y="380"/>
                    <a:pt x="630" y="378"/>
                    <a:pt x="631" y="376"/>
                  </a:cubicBezTo>
                  <a:cubicBezTo>
                    <a:pt x="631" y="373"/>
                    <a:pt x="631" y="371"/>
                    <a:pt x="632" y="369"/>
                  </a:cubicBezTo>
                  <a:cubicBezTo>
                    <a:pt x="633" y="367"/>
                    <a:pt x="635" y="366"/>
                    <a:pt x="636" y="365"/>
                  </a:cubicBezTo>
                  <a:cubicBezTo>
                    <a:pt x="638" y="364"/>
                    <a:pt x="640" y="363"/>
                    <a:pt x="642" y="363"/>
                  </a:cubicBezTo>
                  <a:cubicBezTo>
                    <a:pt x="642" y="368"/>
                    <a:pt x="642" y="368"/>
                    <a:pt x="642" y="368"/>
                  </a:cubicBezTo>
                  <a:cubicBezTo>
                    <a:pt x="640" y="368"/>
                    <a:pt x="638" y="368"/>
                    <a:pt x="637" y="370"/>
                  </a:cubicBezTo>
                  <a:cubicBezTo>
                    <a:pt x="636" y="371"/>
                    <a:pt x="635" y="373"/>
                    <a:pt x="635" y="376"/>
                  </a:cubicBezTo>
                  <a:cubicBezTo>
                    <a:pt x="634" y="378"/>
                    <a:pt x="635" y="380"/>
                    <a:pt x="636" y="382"/>
                  </a:cubicBezTo>
                  <a:cubicBezTo>
                    <a:pt x="637" y="383"/>
                    <a:pt x="638" y="384"/>
                    <a:pt x="639" y="384"/>
                  </a:cubicBezTo>
                  <a:cubicBezTo>
                    <a:pt x="640" y="384"/>
                    <a:pt x="642" y="384"/>
                    <a:pt x="642" y="383"/>
                  </a:cubicBezTo>
                  <a:cubicBezTo>
                    <a:pt x="643" y="382"/>
                    <a:pt x="644" y="380"/>
                    <a:pt x="645" y="376"/>
                  </a:cubicBezTo>
                  <a:cubicBezTo>
                    <a:pt x="646" y="372"/>
                    <a:pt x="647" y="370"/>
                    <a:pt x="648" y="369"/>
                  </a:cubicBezTo>
                  <a:cubicBezTo>
                    <a:pt x="649" y="367"/>
                    <a:pt x="650" y="365"/>
                    <a:pt x="652" y="364"/>
                  </a:cubicBezTo>
                  <a:cubicBezTo>
                    <a:pt x="653" y="364"/>
                    <a:pt x="655" y="363"/>
                    <a:pt x="657" y="363"/>
                  </a:cubicBezTo>
                  <a:cubicBezTo>
                    <a:pt x="659" y="363"/>
                    <a:pt x="660" y="364"/>
                    <a:pt x="662" y="365"/>
                  </a:cubicBezTo>
                  <a:cubicBezTo>
                    <a:pt x="664" y="366"/>
                    <a:pt x="665" y="368"/>
                    <a:pt x="665" y="370"/>
                  </a:cubicBezTo>
                  <a:cubicBezTo>
                    <a:pt x="666" y="372"/>
                    <a:pt x="667" y="374"/>
                    <a:pt x="666" y="377"/>
                  </a:cubicBezTo>
                  <a:cubicBezTo>
                    <a:pt x="666" y="380"/>
                    <a:pt x="665" y="382"/>
                    <a:pt x="664" y="385"/>
                  </a:cubicBezTo>
                  <a:cubicBezTo>
                    <a:pt x="663" y="387"/>
                    <a:pt x="662" y="388"/>
                    <a:pt x="660" y="389"/>
                  </a:cubicBezTo>
                  <a:cubicBezTo>
                    <a:pt x="658" y="390"/>
                    <a:pt x="656" y="391"/>
                    <a:pt x="654" y="391"/>
                  </a:cubicBezTo>
                  <a:close/>
                  <a:moveTo>
                    <a:pt x="667" y="335"/>
                  </a:moveTo>
                  <a:cubicBezTo>
                    <a:pt x="632" y="338"/>
                    <a:pt x="632" y="338"/>
                    <a:pt x="632" y="338"/>
                  </a:cubicBezTo>
                  <a:cubicBezTo>
                    <a:pt x="632" y="333"/>
                    <a:pt x="632" y="333"/>
                    <a:pt x="632" y="333"/>
                  </a:cubicBezTo>
                  <a:cubicBezTo>
                    <a:pt x="666" y="330"/>
                    <a:pt x="666" y="330"/>
                    <a:pt x="666" y="330"/>
                  </a:cubicBezTo>
                  <a:cubicBezTo>
                    <a:pt x="667" y="335"/>
                    <a:pt x="667" y="335"/>
                    <a:pt x="667" y="335"/>
                  </a:cubicBezTo>
                  <a:close/>
                  <a:moveTo>
                    <a:pt x="662" y="291"/>
                  </a:moveTo>
                  <a:cubicBezTo>
                    <a:pt x="632" y="297"/>
                    <a:pt x="632" y="297"/>
                    <a:pt x="632" y="297"/>
                  </a:cubicBezTo>
                  <a:cubicBezTo>
                    <a:pt x="634" y="308"/>
                    <a:pt x="634" y="308"/>
                    <a:pt x="634" y="308"/>
                  </a:cubicBezTo>
                  <a:cubicBezTo>
                    <a:pt x="630" y="309"/>
                    <a:pt x="630" y="309"/>
                    <a:pt x="630" y="309"/>
                  </a:cubicBezTo>
                  <a:cubicBezTo>
                    <a:pt x="625" y="282"/>
                    <a:pt x="625" y="282"/>
                    <a:pt x="625" y="282"/>
                  </a:cubicBezTo>
                  <a:cubicBezTo>
                    <a:pt x="629" y="281"/>
                    <a:pt x="629" y="281"/>
                    <a:pt x="629" y="281"/>
                  </a:cubicBezTo>
                  <a:cubicBezTo>
                    <a:pt x="631" y="292"/>
                    <a:pt x="631" y="292"/>
                    <a:pt x="631" y="292"/>
                  </a:cubicBezTo>
                  <a:cubicBezTo>
                    <a:pt x="661" y="287"/>
                    <a:pt x="661" y="287"/>
                    <a:pt x="661" y="287"/>
                  </a:cubicBezTo>
                  <a:cubicBezTo>
                    <a:pt x="662" y="291"/>
                    <a:pt x="662" y="291"/>
                    <a:pt x="662" y="291"/>
                  </a:cubicBezTo>
                  <a:close/>
                  <a:moveTo>
                    <a:pt x="647" y="240"/>
                  </a:moveTo>
                  <a:cubicBezTo>
                    <a:pt x="634" y="246"/>
                    <a:pt x="634" y="246"/>
                    <a:pt x="634" y="246"/>
                  </a:cubicBezTo>
                  <a:cubicBezTo>
                    <a:pt x="620" y="265"/>
                    <a:pt x="620" y="265"/>
                    <a:pt x="620" y="265"/>
                  </a:cubicBezTo>
                  <a:cubicBezTo>
                    <a:pt x="618" y="260"/>
                    <a:pt x="618" y="260"/>
                    <a:pt x="618" y="260"/>
                  </a:cubicBezTo>
                  <a:cubicBezTo>
                    <a:pt x="625" y="250"/>
                    <a:pt x="625" y="250"/>
                    <a:pt x="625" y="250"/>
                  </a:cubicBezTo>
                  <a:cubicBezTo>
                    <a:pt x="626" y="248"/>
                    <a:pt x="628" y="246"/>
                    <a:pt x="629" y="245"/>
                  </a:cubicBezTo>
                  <a:cubicBezTo>
                    <a:pt x="627" y="244"/>
                    <a:pt x="625" y="244"/>
                    <a:pt x="622" y="243"/>
                  </a:cubicBezTo>
                  <a:cubicBezTo>
                    <a:pt x="610" y="241"/>
                    <a:pt x="610" y="241"/>
                    <a:pt x="610" y="241"/>
                  </a:cubicBezTo>
                  <a:cubicBezTo>
                    <a:pt x="608" y="236"/>
                    <a:pt x="608" y="236"/>
                    <a:pt x="608" y="236"/>
                  </a:cubicBezTo>
                  <a:cubicBezTo>
                    <a:pt x="632" y="241"/>
                    <a:pt x="632" y="241"/>
                    <a:pt x="632" y="241"/>
                  </a:cubicBezTo>
                  <a:cubicBezTo>
                    <a:pt x="645" y="236"/>
                    <a:pt x="645" y="236"/>
                    <a:pt x="645" y="236"/>
                  </a:cubicBezTo>
                  <a:cubicBezTo>
                    <a:pt x="647" y="240"/>
                    <a:pt x="647" y="240"/>
                    <a:pt x="647" y="240"/>
                  </a:cubicBezTo>
                  <a:close/>
                  <a:moveTo>
                    <a:pt x="351" y="105"/>
                  </a:moveTo>
                  <a:cubicBezTo>
                    <a:pt x="216" y="105"/>
                    <a:pt x="106" y="216"/>
                    <a:pt x="106" y="351"/>
                  </a:cubicBezTo>
                  <a:cubicBezTo>
                    <a:pt x="106" y="486"/>
                    <a:pt x="216" y="597"/>
                    <a:pt x="351" y="597"/>
                  </a:cubicBezTo>
                  <a:cubicBezTo>
                    <a:pt x="487" y="597"/>
                    <a:pt x="597" y="486"/>
                    <a:pt x="597" y="351"/>
                  </a:cubicBezTo>
                  <a:cubicBezTo>
                    <a:pt x="597" y="216"/>
                    <a:pt x="487" y="105"/>
                    <a:pt x="351" y="105"/>
                  </a:cubicBezTo>
                  <a:close/>
                  <a:moveTo>
                    <a:pt x="351" y="110"/>
                  </a:moveTo>
                  <a:cubicBezTo>
                    <a:pt x="219" y="110"/>
                    <a:pt x="111" y="218"/>
                    <a:pt x="111" y="351"/>
                  </a:cubicBezTo>
                  <a:cubicBezTo>
                    <a:pt x="111" y="483"/>
                    <a:pt x="219" y="592"/>
                    <a:pt x="351" y="592"/>
                  </a:cubicBezTo>
                  <a:cubicBezTo>
                    <a:pt x="484" y="592"/>
                    <a:pt x="592" y="483"/>
                    <a:pt x="592" y="351"/>
                  </a:cubicBezTo>
                  <a:cubicBezTo>
                    <a:pt x="592" y="218"/>
                    <a:pt x="484" y="110"/>
                    <a:pt x="351" y="110"/>
                  </a:cubicBezTo>
                  <a:close/>
                  <a:moveTo>
                    <a:pt x="351" y="0"/>
                  </a:moveTo>
                  <a:cubicBezTo>
                    <a:pt x="158" y="0"/>
                    <a:pt x="0" y="157"/>
                    <a:pt x="0" y="351"/>
                  </a:cubicBezTo>
                  <a:cubicBezTo>
                    <a:pt x="0" y="544"/>
                    <a:pt x="158" y="702"/>
                    <a:pt x="351" y="702"/>
                  </a:cubicBezTo>
                  <a:cubicBezTo>
                    <a:pt x="545" y="702"/>
                    <a:pt x="703" y="544"/>
                    <a:pt x="703" y="351"/>
                  </a:cubicBezTo>
                  <a:cubicBezTo>
                    <a:pt x="703" y="157"/>
                    <a:pt x="545" y="0"/>
                    <a:pt x="351" y="0"/>
                  </a:cubicBezTo>
                  <a:close/>
                  <a:moveTo>
                    <a:pt x="351" y="6"/>
                  </a:moveTo>
                  <a:cubicBezTo>
                    <a:pt x="161" y="6"/>
                    <a:pt x="6" y="161"/>
                    <a:pt x="6" y="351"/>
                  </a:cubicBezTo>
                  <a:cubicBezTo>
                    <a:pt x="6" y="541"/>
                    <a:pt x="161" y="696"/>
                    <a:pt x="351" y="696"/>
                  </a:cubicBezTo>
                  <a:cubicBezTo>
                    <a:pt x="541" y="696"/>
                    <a:pt x="696" y="541"/>
                    <a:pt x="696" y="351"/>
                  </a:cubicBezTo>
                  <a:cubicBezTo>
                    <a:pt x="696" y="161"/>
                    <a:pt x="541" y="6"/>
                    <a:pt x="351" y="6"/>
                  </a:cubicBezTo>
                  <a:close/>
                  <a:moveTo>
                    <a:pt x="299" y="44"/>
                  </a:moveTo>
                  <a:cubicBezTo>
                    <a:pt x="302" y="45"/>
                    <a:pt x="306" y="48"/>
                    <a:pt x="305" y="52"/>
                  </a:cubicBezTo>
                  <a:cubicBezTo>
                    <a:pt x="304" y="53"/>
                    <a:pt x="304" y="54"/>
                    <a:pt x="304" y="55"/>
                  </a:cubicBezTo>
                  <a:cubicBezTo>
                    <a:pt x="304" y="60"/>
                    <a:pt x="304" y="65"/>
                    <a:pt x="305" y="70"/>
                  </a:cubicBezTo>
                  <a:cubicBezTo>
                    <a:pt x="305" y="73"/>
                    <a:pt x="307" y="77"/>
                    <a:pt x="305" y="79"/>
                  </a:cubicBezTo>
                  <a:cubicBezTo>
                    <a:pt x="303" y="79"/>
                    <a:pt x="303" y="78"/>
                    <a:pt x="302" y="78"/>
                  </a:cubicBezTo>
                  <a:cubicBezTo>
                    <a:pt x="302" y="76"/>
                    <a:pt x="301" y="75"/>
                    <a:pt x="300" y="74"/>
                  </a:cubicBezTo>
                  <a:cubicBezTo>
                    <a:pt x="301" y="73"/>
                    <a:pt x="301" y="71"/>
                    <a:pt x="301" y="70"/>
                  </a:cubicBezTo>
                  <a:cubicBezTo>
                    <a:pt x="300" y="64"/>
                    <a:pt x="299" y="59"/>
                    <a:pt x="299" y="53"/>
                  </a:cubicBezTo>
                  <a:cubicBezTo>
                    <a:pt x="298" y="50"/>
                    <a:pt x="296" y="47"/>
                    <a:pt x="298" y="44"/>
                  </a:cubicBezTo>
                  <a:cubicBezTo>
                    <a:pt x="298" y="44"/>
                    <a:pt x="298" y="44"/>
                    <a:pt x="299" y="44"/>
                  </a:cubicBezTo>
                  <a:close/>
                  <a:moveTo>
                    <a:pt x="308" y="52"/>
                  </a:moveTo>
                  <a:cubicBezTo>
                    <a:pt x="313" y="52"/>
                    <a:pt x="317" y="52"/>
                    <a:pt x="320" y="54"/>
                  </a:cubicBezTo>
                  <a:cubicBezTo>
                    <a:pt x="320" y="55"/>
                    <a:pt x="320" y="55"/>
                    <a:pt x="319" y="56"/>
                  </a:cubicBezTo>
                  <a:cubicBezTo>
                    <a:pt x="312" y="56"/>
                    <a:pt x="313" y="61"/>
                    <a:pt x="306" y="55"/>
                  </a:cubicBezTo>
                  <a:cubicBezTo>
                    <a:pt x="306" y="53"/>
                    <a:pt x="307" y="53"/>
                    <a:pt x="308" y="52"/>
                  </a:cubicBezTo>
                  <a:close/>
                  <a:moveTo>
                    <a:pt x="276" y="57"/>
                  </a:moveTo>
                  <a:cubicBezTo>
                    <a:pt x="280" y="57"/>
                    <a:pt x="283" y="58"/>
                    <a:pt x="284" y="61"/>
                  </a:cubicBezTo>
                  <a:cubicBezTo>
                    <a:pt x="284" y="65"/>
                    <a:pt x="285" y="70"/>
                    <a:pt x="285" y="74"/>
                  </a:cubicBezTo>
                  <a:cubicBezTo>
                    <a:pt x="287" y="74"/>
                    <a:pt x="288" y="74"/>
                    <a:pt x="289" y="75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7" y="80"/>
                    <a:pt x="284" y="85"/>
                    <a:pt x="280" y="87"/>
                  </a:cubicBezTo>
                  <a:cubicBezTo>
                    <a:pt x="278" y="87"/>
                    <a:pt x="276" y="87"/>
                    <a:pt x="273" y="87"/>
                  </a:cubicBezTo>
                  <a:cubicBezTo>
                    <a:pt x="273" y="86"/>
                    <a:pt x="273" y="86"/>
                    <a:pt x="273" y="85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5" y="82"/>
                    <a:pt x="280" y="82"/>
                    <a:pt x="280" y="77"/>
                  </a:cubicBezTo>
                  <a:cubicBezTo>
                    <a:pt x="280" y="77"/>
                    <a:pt x="280" y="76"/>
                    <a:pt x="279" y="76"/>
                  </a:cubicBezTo>
                  <a:cubicBezTo>
                    <a:pt x="277" y="76"/>
                    <a:pt x="276" y="75"/>
                    <a:pt x="275" y="74"/>
                  </a:cubicBezTo>
                  <a:cubicBezTo>
                    <a:pt x="275" y="73"/>
                    <a:pt x="275" y="73"/>
                    <a:pt x="275" y="73"/>
                  </a:cubicBezTo>
                  <a:cubicBezTo>
                    <a:pt x="276" y="71"/>
                    <a:pt x="278" y="70"/>
                    <a:pt x="279" y="69"/>
                  </a:cubicBezTo>
                  <a:cubicBezTo>
                    <a:pt x="279" y="61"/>
                    <a:pt x="274" y="62"/>
                    <a:pt x="273" y="58"/>
                  </a:cubicBezTo>
                  <a:cubicBezTo>
                    <a:pt x="273" y="58"/>
                    <a:pt x="274" y="58"/>
                    <a:pt x="274" y="58"/>
                  </a:cubicBezTo>
                  <a:cubicBezTo>
                    <a:pt x="275" y="57"/>
                    <a:pt x="275" y="57"/>
                    <a:pt x="276" y="57"/>
                  </a:cubicBezTo>
                  <a:close/>
                  <a:moveTo>
                    <a:pt x="313" y="69"/>
                  </a:moveTo>
                  <a:cubicBezTo>
                    <a:pt x="317" y="69"/>
                    <a:pt x="327" y="70"/>
                    <a:pt x="328" y="72"/>
                  </a:cubicBezTo>
                  <a:cubicBezTo>
                    <a:pt x="329" y="74"/>
                    <a:pt x="330" y="76"/>
                    <a:pt x="331" y="77"/>
                  </a:cubicBezTo>
                  <a:cubicBezTo>
                    <a:pt x="331" y="78"/>
                    <a:pt x="330" y="80"/>
                    <a:pt x="328" y="79"/>
                  </a:cubicBezTo>
                  <a:cubicBezTo>
                    <a:pt x="324" y="78"/>
                    <a:pt x="323" y="74"/>
                    <a:pt x="318" y="73"/>
                  </a:cubicBezTo>
                  <a:cubicBezTo>
                    <a:pt x="314" y="72"/>
                    <a:pt x="314" y="76"/>
                    <a:pt x="310" y="75"/>
                  </a:cubicBezTo>
                  <a:cubicBezTo>
                    <a:pt x="308" y="74"/>
                    <a:pt x="307" y="72"/>
                    <a:pt x="306" y="70"/>
                  </a:cubicBezTo>
                  <a:cubicBezTo>
                    <a:pt x="307" y="70"/>
                    <a:pt x="307" y="70"/>
                    <a:pt x="307" y="69"/>
                  </a:cubicBezTo>
                  <a:cubicBezTo>
                    <a:pt x="309" y="69"/>
                    <a:pt x="311" y="69"/>
                    <a:pt x="313" y="69"/>
                  </a:cubicBezTo>
                  <a:close/>
                  <a:moveTo>
                    <a:pt x="435" y="52"/>
                  </a:moveTo>
                  <a:cubicBezTo>
                    <a:pt x="438" y="52"/>
                    <a:pt x="439" y="53"/>
                    <a:pt x="440" y="55"/>
                  </a:cubicBezTo>
                  <a:cubicBezTo>
                    <a:pt x="441" y="58"/>
                    <a:pt x="439" y="59"/>
                    <a:pt x="438" y="61"/>
                  </a:cubicBezTo>
                  <a:cubicBezTo>
                    <a:pt x="438" y="63"/>
                    <a:pt x="440" y="63"/>
                    <a:pt x="439" y="65"/>
                  </a:cubicBezTo>
                  <a:cubicBezTo>
                    <a:pt x="439" y="65"/>
                    <a:pt x="439" y="66"/>
                    <a:pt x="438" y="66"/>
                  </a:cubicBezTo>
                  <a:cubicBezTo>
                    <a:pt x="434" y="66"/>
                    <a:pt x="432" y="70"/>
                    <a:pt x="429" y="73"/>
                  </a:cubicBezTo>
                  <a:cubicBezTo>
                    <a:pt x="425" y="76"/>
                    <a:pt x="418" y="79"/>
                    <a:pt x="410" y="78"/>
                  </a:cubicBezTo>
                  <a:cubicBezTo>
                    <a:pt x="410" y="78"/>
                    <a:pt x="410" y="77"/>
                    <a:pt x="410" y="77"/>
                  </a:cubicBezTo>
                  <a:cubicBezTo>
                    <a:pt x="415" y="74"/>
                    <a:pt x="423" y="73"/>
                    <a:pt x="426" y="69"/>
                  </a:cubicBezTo>
                  <a:cubicBezTo>
                    <a:pt x="426" y="68"/>
                    <a:pt x="426" y="68"/>
                    <a:pt x="425" y="68"/>
                  </a:cubicBezTo>
                  <a:cubicBezTo>
                    <a:pt x="422" y="68"/>
                    <a:pt x="420" y="64"/>
                    <a:pt x="420" y="61"/>
                  </a:cubicBezTo>
                  <a:cubicBezTo>
                    <a:pt x="420" y="60"/>
                    <a:pt x="420" y="60"/>
                    <a:pt x="421" y="59"/>
                  </a:cubicBezTo>
                  <a:cubicBezTo>
                    <a:pt x="422" y="59"/>
                    <a:pt x="423" y="60"/>
                    <a:pt x="424" y="60"/>
                  </a:cubicBezTo>
                  <a:cubicBezTo>
                    <a:pt x="427" y="61"/>
                    <a:pt x="432" y="60"/>
                    <a:pt x="434" y="59"/>
                  </a:cubicBezTo>
                  <a:cubicBezTo>
                    <a:pt x="435" y="56"/>
                    <a:pt x="433" y="54"/>
                    <a:pt x="435" y="52"/>
                  </a:cubicBezTo>
                  <a:close/>
                  <a:moveTo>
                    <a:pt x="434" y="71"/>
                  </a:moveTo>
                  <a:cubicBezTo>
                    <a:pt x="441" y="71"/>
                    <a:pt x="450" y="85"/>
                    <a:pt x="445" y="92"/>
                  </a:cubicBezTo>
                  <a:cubicBezTo>
                    <a:pt x="445" y="92"/>
                    <a:pt x="444" y="92"/>
                    <a:pt x="444" y="93"/>
                  </a:cubicBezTo>
                  <a:cubicBezTo>
                    <a:pt x="442" y="90"/>
                    <a:pt x="443" y="87"/>
                    <a:pt x="442" y="84"/>
                  </a:cubicBezTo>
                  <a:cubicBezTo>
                    <a:pt x="440" y="80"/>
                    <a:pt x="433" y="75"/>
                    <a:pt x="432" y="72"/>
                  </a:cubicBezTo>
                  <a:cubicBezTo>
                    <a:pt x="433" y="72"/>
                    <a:pt x="433" y="71"/>
                    <a:pt x="434" y="71"/>
                  </a:cubicBezTo>
                  <a:close/>
                  <a:moveTo>
                    <a:pt x="147" y="84"/>
                  </a:moveTo>
                  <a:cubicBezTo>
                    <a:pt x="147" y="84"/>
                    <a:pt x="146" y="84"/>
                    <a:pt x="146" y="85"/>
                  </a:cubicBezTo>
                  <a:cubicBezTo>
                    <a:pt x="146" y="86"/>
                    <a:pt x="146" y="86"/>
                    <a:pt x="146" y="86"/>
                  </a:cubicBezTo>
                  <a:cubicBezTo>
                    <a:pt x="147" y="87"/>
                    <a:pt x="149" y="88"/>
                    <a:pt x="150" y="89"/>
                  </a:cubicBezTo>
                  <a:cubicBezTo>
                    <a:pt x="152" y="92"/>
                    <a:pt x="155" y="96"/>
                    <a:pt x="157" y="99"/>
                  </a:cubicBezTo>
                  <a:cubicBezTo>
                    <a:pt x="156" y="103"/>
                    <a:pt x="152" y="107"/>
                    <a:pt x="150" y="110"/>
                  </a:cubicBezTo>
                  <a:cubicBezTo>
                    <a:pt x="150" y="110"/>
                    <a:pt x="150" y="111"/>
                    <a:pt x="150" y="111"/>
                  </a:cubicBezTo>
                  <a:cubicBezTo>
                    <a:pt x="151" y="112"/>
                    <a:pt x="152" y="112"/>
                    <a:pt x="153" y="112"/>
                  </a:cubicBezTo>
                  <a:cubicBezTo>
                    <a:pt x="154" y="112"/>
                    <a:pt x="155" y="113"/>
                    <a:pt x="156" y="113"/>
                  </a:cubicBezTo>
                  <a:cubicBezTo>
                    <a:pt x="159" y="114"/>
                    <a:pt x="160" y="108"/>
                    <a:pt x="161" y="106"/>
                  </a:cubicBezTo>
                  <a:cubicBezTo>
                    <a:pt x="161" y="106"/>
                    <a:pt x="161" y="105"/>
                    <a:pt x="161" y="105"/>
                  </a:cubicBezTo>
                  <a:cubicBezTo>
                    <a:pt x="163" y="107"/>
                    <a:pt x="165" y="110"/>
                    <a:pt x="165" y="112"/>
                  </a:cubicBezTo>
                  <a:cubicBezTo>
                    <a:pt x="162" y="117"/>
                    <a:pt x="158" y="121"/>
                    <a:pt x="158" y="129"/>
                  </a:cubicBezTo>
                  <a:cubicBezTo>
                    <a:pt x="158" y="130"/>
                    <a:pt x="158" y="130"/>
                    <a:pt x="159" y="130"/>
                  </a:cubicBezTo>
                  <a:cubicBezTo>
                    <a:pt x="165" y="130"/>
                    <a:pt x="162" y="124"/>
                    <a:pt x="163" y="120"/>
                  </a:cubicBezTo>
                  <a:cubicBezTo>
                    <a:pt x="163" y="117"/>
                    <a:pt x="165" y="116"/>
                    <a:pt x="166" y="114"/>
                  </a:cubicBezTo>
                  <a:cubicBezTo>
                    <a:pt x="166" y="114"/>
                    <a:pt x="167" y="114"/>
                    <a:pt x="167" y="114"/>
                  </a:cubicBezTo>
                  <a:cubicBezTo>
                    <a:pt x="168" y="115"/>
                    <a:pt x="168" y="116"/>
                    <a:pt x="169" y="117"/>
                  </a:cubicBezTo>
                  <a:cubicBezTo>
                    <a:pt x="169" y="117"/>
                    <a:pt x="169" y="117"/>
                    <a:pt x="169" y="117"/>
                  </a:cubicBezTo>
                  <a:cubicBezTo>
                    <a:pt x="167" y="119"/>
                    <a:pt x="166" y="120"/>
                    <a:pt x="165" y="123"/>
                  </a:cubicBezTo>
                  <a:cubicBezTo>
                    <a:pt x="165" y="123"/>
                    <a:pt x="165" y="123"/>
                    <a:pt x="165" y="124"/>
                  </a:cubicBezTo>
                  <a:cubicBezTo>
                    <a:pt x="166" y="127"/>
                    <a:pt x="170" y="123"/>
                    <a:pt x="171" y="122"/>
                  </a:cubicBezTo>
                  <a:cubicBezTo>
                    <a:pt x="172" y="122"/>
                    <a:pt x="172" y="122"/>
                    <a:pt x="172" y="122"/>
                  </a:cubicBezTo>
                  <a:cubicBezTo>
                    <a:pt x="173" y="125"/>
                    <a:pt x="170" y="136"/>
                    <a:pt x="168" y="139"/>
                  </a:cubicBezTo>
                  <a:cubicBezTo>
                    <a:pt x="166" y="138"/>
                    <a:pt x="165" y="136"/>
                    <a:pt x="164" y="135"/>
                  </a:cubicBezTo>
                  <a:cubicBezTo>
                    <a:pt x="161" y="134"/>
                    <a:pt x="159" y="132"/>
                    <a:pt x="157" y="131"/>
                  </a:cubicBezTo>
                  <a:cubicBezTo>
                    <a:pt x="155" y="130"/>
                    <a:pt x="155" y="128"/>
                    <a:pt x="153" y="127"/>
                  </a:cubicBezTo>
                  <a:cubicBezTo>
                    <a:pt x="150" y="126"/>
                    <a:pt x="148" y="129"/>
                    <a:pt x="149" y="131"/>
                  </a:cubicBezTo>
                  <a:cubicBezTo>
                    <a:pt x="150" y="132"/>
                    <a:pt x="152" y="131"/>
                    <a:pt x="154" y="132"/>
                  </a:cubicBezTo>
                  <a:cubicBezTo>
                    <a:pt x="157" y="135"/>
                    <a:pt x="161" y="137"/>
                    <a:pt x="164" y="139"/>
                  </a:cubicBezTo>
                  <a:cubicBezTo>
                    <a:pt x="166" y="140"/>
                    <a:pt x="169" y="141"/>
                    <a:pt x="171" y="143"/>
                  </a:cubicBezTo>
                  <a:cubicBezTo>
                    <a:pt x="172" y="143"/>
                    <a:pt x="172" y="144"/>
                    <a:pt x="174" y="145"/>
                  </a:cubicBezTo>
                  <a:cubicBezTo>
                    <a:pt x="175" y="148"/>
                    <a:pt x="172" y="152"/>
                    <a:pt x="173" y="155"/>
                  </a:cubicBezTo>
                  <a:cubicBezTo>
                    <a:pt x="173" y="155"/>
                    <a:pt x="173" y="156"/>
                    <a:pt x="173" y="156"/>
                  </a:cubicBezTo>
                  <a:cubicBezTo>
                    <a:pt x="173" y="156"/>
                    <a:pt x="173" y="156"/>
                    <a:pt x="174" y="156"/>
                  </a:cubicBezTo>
                  <a:cubicBezTo>
                    <a:pt x="177" y="152"/>
                    <a:pt x="179" y="135"/>
                    <a:pt x="181" y="133"/>
                  </a:cubicBezTo>
                  <a:cubicBezTo>
                    <a:pt x="184" y="137"/>
                    <a:pt x="187" y="141"/>
                    <a:pt x="190" y="145"/>
                  </a:cubicBezTo>
                  <a:cubicBezTo>
                    <a:pt x="190" y="145"/>
                    <a:pt x="190" y="145"/>
                    <a:pt x="190" y="145"/>
                  </a:cubicBezTo>
                  <a:cubicBezTo>
                    <a:pt x="188" y="146"/>
                    <a:pt x="186" y="146"/>
                    <a:pt x="184" y="146"/>
                  </a:cubicBezTo>
                  <a:cubicBezTo>
                    <a:pt x="184" y="146"/>
                    <a:pt x="184" y="147"/>
                    <a:pt x="183" y="147"/>
                  </a:cubicBezTo>
                  <a:cubicBezTo>
                    <a:pt x="183" y="147"/>
                    <a:pt x="183" y="147"/>
                    <a:pt x="183" y="148"/>
                  </a:cubicBezTo>
                  <a:cubicBezTo>
                    <a:pt x="189" y="148"/>
                    <a:pt x="191" y="150"/>
                    <a:pt x="197" y="149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3" y="143"/>
                    <a:pt x="189" y="138"/>
                    <a:pt x="186" y="133"/>
                  </a:cubicBezTo>
                  <a:cubicBezTo>
                    <a:pt x="184" y="131"/>
                    <a:pt x="181" y="130"/>
                    <a:pt x="180" y="127"/>
                  </a:cubicBezTo>
                  <a:cubicBezTo>
                    <a:pt x="181" y="126"/>
                    <a:pt x="181" y="124"/>
                    <a:pt x="182" y="123"/>
                  </a:cubicBezTo>
                  <a:cubicBezTo>
                    <a:pt x="188" y="123"/>
                    <a:pt x="193" y="123"/>
                    <a:pt x="198" y="122"/>
                  </a:cubicBezTo>
                  <a:cubicBezTo>
                    <a:pt x="200" y="122"/>
                    <a:pt x="201" y="124"/>
                    <a:pt x="204" y="123"/>
                  </a:cubicBezTo>
                  <a:cubicBezTo>
                    <a:pt x="206" y="122"/>
                    <a:pt x="207" y="120"/>
                    <a:pt x="209" y="118"/>
                  </a:cubicBezTo>
                  <a:cubicBezTo>
                    <a:pt x="209" y="118"/>
                    <a:pt x="209" y="118"/>
                    <a:pt x="209" y="117"/>
                  </a:cubicBezTo>
                  <a:cubicBezTo>
                    <a:pt x="208" y="117"/>
                    <a:pt x="208" y="117"/>
                    <a:pt x="208" y="117"/>
                  </a:cubicBezTo>
                  <a:cubicBezTo>
                    <a:pt x="203" y="115"/>
                    <a:pt x="202" y="118"/>
                    <a:pt x="198" y="119"/>
                  </a:cubicBezTo>
                  <a:cubicBezTo>
                    <a:pt x="196" y="119"/>
                    <a:pt x="194" y="119"/>
                    <a:pt x="192" y="119"/>
                  </a:cubicBezTo>
                  <a:cubicBezTo>
                    <a:pt x="189" y="120"/>
                    <a:pt x="186" y="121"/>
                    <a:pt x="182" y="121"/>
                  </a:cubicBezTo>
                  <a:cubicBezTo>
                    <a:pt x="181" y="119"/>
                    <a:pt x="183" y="115"/>
                    <a:pt x="182" y="112"/>
                  </a:cubicBezTo>
                  <a:cubicBezTo>
                    <a:pt x="181" y="110"/>
                    <a:pt x="181" y="108"/>
                    <a:pt x="180" y="106"/>
                  </a:cubicBezTo>
                  <a:cubicBezTo>
                    <a:pt x="180" y="104"/>
                    <a:pt x="180" y="102"/>
                    <a:pt x="180" y="101"/>
                  </a:cubicBezTo>
                  <a:cubicBezTo>
                    <a:pt x="179" y="99"/>
                    <a:pt x="177" y="97"/>
                    <a:pt x="174" y="98"/>
                  </a:cubicBezTo>
                  <a:cubicBezTo>
                    <a:pt x="174" y="98"/>
                    <a:pt x="173" y="99"/>
                    <a:pt x="173" y="99"/>
                  </a:cubicBezTo>
                  <a:cubicBezTo>
                    <a:pt x="173" y="99"/>
                    <a:pt x="173" y="100"/>
                    <a:pt x="173" y="100"/>
                  </a:cubicBezTo>
                  <a:cubicBezTo>
                    <a:pt x="173" y="100"/>
                    <a:pt x="175" y="101"/>
                    <a:pt x="175" y="101"/>
                  </a:cubicBezTo>
                  <a:cubicBezTo>
                    <a:pt x="178" y="104"/>
                    <a:pt x="179" y="115"/>
                    <a:pt x="179" y="120"/>
                  </a:cubicBezTo>
                  <a:cubicBezTo>
                    <a:pt x="178" y="120"/>
                    <a:pt x="177" y="120"/>
                    <a:pt x="175" y="120"/>
                  </a:cubicBezTo>
                  <a:cubicBezTo>
                    <a:pt x="173" y="117"/>
                    <a:pt x="170" y="114"/>
                    <a:pt x="168" y="111"/>
                  </a:cubicBezTo>
                  <a:cubicBezTo>
                    <a:pt x="168" y="110"/>
                    <a:pt x="169" y="107"/>
                    <a:pt x="170" y="106"/>
                  </a:cubicBezTo>
                  <a:cubicBezTo>
                    <a:pt x="170" y="106"/>
                    <a:pt x="170" y="105"/>
                    <a:pt x="170" y="105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8" y="106"/>
                    <a:pt x="167" y="107"/>
                    <a:pt x="167" y="108"/>
                  </a:cubicBezTo>
                  <a:cubicBezTo>
                    <a:pt x="167" y="109"/>
                    <a:pt x="166" y="109"/>
                    <a:pt x="166" y="109"/>
                  </a:cubicBezTo>
                  <a:cubicBezTo>
                    <a:pt x="165" y="107"/>
                    <a:pt x="161" y="100"/>
                    <a:pt x="162" y="99"/>
                  </a:cubicBezTo>
                  <a:cubicBezTo>
                    <a:pt x="162" y="98"/>
                    <a:pt x="165" y="97"/>
                    <a:pt x="166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5" y="95"/>
                    <a:pt x="165" y="95"/>
                    <a:pt x="164" y="94"/>
                  </a:cubicBezTo>
                  <a:cubicBezTo>
                    <a:pt x="162" y="93"/>
                    <a:pt x="160" y="96"/>
                    <a:pt x="159" y="96"/>
                  </a:cubicBezTo>
                  <a:cubicBezTo>
                    <a:pt x="155" y="93"/>
                    <a:pt x="155" y="84"/>
                    <a:pt x="147" y="84"/>
                  </a:cubicBezTo>
                  <a:close/>
                  <a:moveTo>
                    <a:pt x="179" y="121"/>
                  </a:moveTo>
                  <a:cubicBezTo>
                    <a:pt x="178" y="122"/>
                    <a:pt x="178" y="123"/>
                    <a:pt x="177" y="123"/>
                  </a:cubicBezTo>
                  <a:cubicBezTo>
                    <a:pt x="177" y="124"/>
                    <a:pt x="178" y="125"/>
                    <a:pt x="178" y="125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4"/>
                    <a:pt x="179" y="122"/>
                    <a:pt x="179" y="121"/>
                  </a:cubicBezTo>
                  <a:cubicBezTo>
                    <a:pt x="179" y="121"/>
                    <a:pt x="179" y="121"/>
                    <a:pt x="179" y="121"/>
                  </a:cubicBezTo>
                  <a:close/>
                  <a:moveTo>
                    <a:pt x="175" y="127"/>
                  </a:moveTo>
                  <a:cubicBezTo>
                    <a:pt x="175" y="131"/>
                    <a:pt x="174" y="134"/>
                    <a:pt x="173" y="138"/>
                  </a:cubicBezTo>
                  <a:cubicBezTo>
                    <a:pt x="173" y="139"/>
                    <a:pt x="171" y="139"/>
                    <a:pt x="171" y="141"/>
                  </a:cubicBezTo>
                  <a:cubicBezTo>
                    <a:pt x="172" y="141"/>
                    <a:pt x="173" y="142"/>
                    <a:pt x="175" y="142"/>
                  </a:cubicBezTo>
                  <a:cubicBezTo>
                    <a:pt x="175" y="141"/>
                    <a:pt x="178" y="130"/>
                    <a:pt x="178" y="129"/>
                  </a:cubicBezTo>
                  <a:cubicBezTo>
                    <a:pt x="177" y="129"/>
                    <a:pt x="177" y="128"/>
                    <a:pt x="176" y="127"/>
                  </a:cubicBezTo>
                  <a:cubicBezTo>
                    <a:pt x="176" y="127"/>
                    <a:pt x="176" y="127"/>
                    <a:pt x="175" y="127"/>
                  </a:cubicBezTo>
                  <a:close/>
                  <a:moveTo>
                    <a:pt x="549" y="96"/>
                  </a:moveTo>
                  <a:cubicBezTo>
                    <a:pt x="545" y="100"/>
                    <a:pt x="545" y="109"/>
                    <a:pt x="541" y="113"/>
                  </a:cubicBezTo>
                  <a:cubicBezTo>
                    <a:pt x="539" y="113"/>
                    <a:pt x="539" y="112"/>
                    <a:pt x="538" y="112"/>
                  </a:cubicBezTo>
                  <a:cubicBezTo>
                    <a:pt x="538" y="107"/>
                    <a:pt x="540" y="106"/>
                    <a:pt x="542" y="102"/>
                  </a:cubicBezTo>
                  <a:cubicBezTo>
                    <a:pt x="541" y="101"/>
                    <a:pt x="541" y="100"/>
                    <a:pt x="541" y="99"/>
                  </a:cubicBezTo>
                  <a:cubicBezTo>
                    <a:pt x="540" y="99"/>
                    <a:pt x="540" y="99"/>
                    <a:pt x="539" y="99"/>
                  </a:cubicBezTo>
                  <a:cubicBezTo>
                    <a:pt x="537" y="102"/>
                    <a:pt x="537" y="107"/>
                    <a:pt x="535" y="111"/>
                  </a:cubicBezTo>
                  <a:cubicBezTo>
                    <a:pt x="534" y="110"/>
                    <a:pt x="532" y="109"/>
                    <a:pt x="531" y="109"/>
                  </a:cubicBezTo>
                  <a:cubicBezTo>
                    <a:pt x="531" y="109"/>
                    <a:pt x="530" y="109"/>
                    <a:pt x="530" y="110"/>
                  </a:cubicBezTo>
                  <a:cubicBezTo>
                    <a:pt x="530" y="110"/>
                    <a:pt x="530" y="111"/>
                    <a:pt x="530" y="111"/>
                  </a:cubicBezTo>
                  <a:cubicBezTo>
                    <a:pt x="532" y="115"/>
                    <a:pt x="533" y="113"/>
                    <a:pt x="533" y="118"/>
                  </a:cubicBezTo>
                  <a:cubicBezTo>
                    <a:pt x="533" y="119"/>
                    <a:pt x="534" y="119"/>
                    <a:pt x="534" y="119"/>
                  </a:cubicBezTo>
                  <a:cubicBezTo>
                    <a:pt x="534" y="119"/>
                    <a:pt x="534" y="119"/>
                    <a:pt x="535" y="119"/>
                  </a:cubicBezTo>
                  <a:cubicBezTo>
                    <a:pt x="536" y="118"/>
                    <a:pt x="536" y="117"/>
                    <a:pt x="538" y="116"/>
                  </a:cubicBezTo>
                  <a:cubicBezTo>
                    <a:pt x="539" y="117"/>
                    <a:pt x="540" y="118"/>
                    <a:pt x="541" y="118"/>
                  </a:cubicBezTo>
                  <a:cubicBezTo>
                    <a:pt x="548" y="120"/>
                    <a:pt x="549" y="118"/>
                    <a:pt x="552" y="123"/>
                  </a:cubicBezTo>
                  <a:cubicBezTo>
                    <a:pt x="554" y="123"/>
                    <a:pt x="556" y="123"/>
                    <a:pt x="558" y="123"/>
                  </a:cubicBezTo>
                  <a:cubicBezTo>
                    <a:pt x="562" y="124"/>
                    <a:pt x="561" y="125"/>
                    <a:pt x="567" y="124"/>
                  </a:cubicBezTo>
                  <a:cubicBezTo>
                    <a:pt x="567" y="125"/>
                    <a:pt x="567" y="125"/>
                    <a:pt x="567" y="125"/>
                  </a:cubicBezTo>
                  <a:cubicBezTo>
                    <a:pt x="567" y="126"/>
                    <a:pt x="567" y="127"/>
                    <a:pt x="566" y="127"/>
                  </a:cubicBezTo>
                  <a:cubicBezTo>
                    <a:pt x="566" y="128"/>
                    <a:pt x="566" y="128"/>
                    <a:pt x="566" y="128"/>
                  </a:cubicBezTo>
                  <a:cubicBezTo>
                    <a:pt x="561" y="127"/>
                    <a:pt x="557" y="126"/>
                    <a:pt x="551" y="127"/>
                  </a:cubicBezTo>
                  <a:cubicBezTo>
                    <a:pt x="551" y="127"/>
                    <a:pt x="551" y="128"/>
                    <a:pt x="551" y="128"/>
                  </a:cubicBezTo>
                  <a:cubicBezTo>
                    <a:pt x="551" y="128"/>
                    <a:pt x="551" y="128"/>
                    <a:pt x="551" y="128"/>
                  </a:cubicBezTo>
                  <a:cubicBezTo>
                    <a:pt x="557" y="129"/>
                    <a:pt x="556" y="131"/>
                    <a:pt x="559" y="133"/>
                  </a:cubicBezTo>
                  <a:cubicBezTo>
                    <a:pt x="561" y="135"/>
                    <a:pt x="563" y="134"/>
                    <a:pt x="564" y="136"/>
                  </a:cubicBezTo>
                  <a:cubicBezTo>
                    <a:pt x="565" y="137"/>
                    <a:pt x="565" y="137"/>
                    <a:pt x="566" y="137"/>
                  </a:cubicBezTo>
                  <a:cubicBezTo>
                    <a:pt x="568" y="134"/>
                    <a:pt x="574" y="129"/>
                    <a:pt x="569" y="124"/>
                  </a:cubicBezTo>
                  <a:cubicBezTo>
                    <a:pt x="568" y="122"/>
                    <a:pt x="564" y="123"/>
                    <a:pt x="563" y="121"/>
                  </a:cubicBezTo>
                  <a:cubicBezTo>
                    <a:pt x="565" y="119"/>
                    <a:pt x="582" y="114"/>
                    <a:pt x="580" y="111"/>
                  </a:cubicBezTo>
                  <a:cubicBezTo>
                    <a:pt x="579" y="107"/>
                    <a:pt x="574" y="107"/>
                    <a:pt x="572" y="104"/>
                  </a:cubicBezTo>
                  <a:cubicBezTo>
                    <a:pt x="572" y="104"/>
                    <a:pt x="571" y="104"/>
                    <a:pt x="571" y="104"/>
                  </a:cubicBezTo>
                  <a:cubicBezTo>
                    <a:pt x="570" y="105"/>
                    <a:pt x="570" y="105"/>
                    <a:pt x="569" y="106"/>
                  </a:cubicBezTo>
                  <a:cubicBezTo>
                    <a:pt x="570" y="108"/>
                    <a:pt x="572" y="110"/>
                    <a:pt x="574" y="110"/>
                  </a:cubicBezTo>
                  <a:cubicBezTo>
                    <a:pt x="574" y="111"/>
                    <a:pt x="574" y="111"/>
                    <a:pt x="575" y="111"/>
                  </a:cubicBezTo>
                  <a:cubicBezTo>
                    <a:pt x="573" y="112"/>
                    <a:pt x="572" y="114"/>
                    <a:pt x="570" y="115"/>
                  </a:cubicBezTo>
                  <a:cubicBezTo>
                    <a:pt x="569" y="114"/>
                    <a:pt x="566" y="113"/>
                    <a:pt x="564" y="114"/>
                  </a:cubicBezTo>
                  <a:cubicBezTo>
                    <a:pt x="563" y="114"/>
                    <a:pt x="563" y="114"/>
                    <a:pt x="563" y="115"/>
                  </a:cubicBezTo>
                  <a:cubicBezTo>
                    <a:pt x="564" y="115"/>
                    <a:pt x="564" y="116"/>
                    <a:pt x="565" y="117"/>
                  </a:cubicBezTo>
                  <a:cubicBezTo>
                    <a:pt x="564" y="118"/>
                    <a:pt x="557" y="120"/>
                    <a:pt x="555" y="118"/>
                  </a:cubicBezTo>
                  <a:cubicBezTo>
                    <a:pt x="555" y="118"/>
                    <a:pt x="555" y="118"/>
                    <a:pt x="555" y="118"/>
                  </a:cubicBezTo>
                  <a:cubicBezTo>
                    <a:pt x="555" y="118"/>
                    <a:pt x="554" y="118"/>
                    <a:pt x="554" y="117"/>
                  </a:cubicBezTo>
                  <a:cubicBezTo>
                    <a:pt x="558" y="116"/>
                    <a:pt x="561" y="111"/>
                    <a:pt x="561" y="106"/>
                  </a:cubicBezTo>
                  <a:cubicBezTo>
                    <a:pt x="563" y="103"/>
                    <a:pt x="566" y="101"/>
                    <a:pt x="562" y="96"/>
                  </a:cubicBezTo>
                  <a:cubicBezTo>
                    <a:pt x="562" y="96"/>
                    <a:pt x="562" y="97"/>
                    <a:pt x="561" y="97"/>
                  </a:cubicBezTo>
                  <a:cubicBezTo>
                    <a:pt x="561" y="97"/>
                    <a:pt x="560" y="98"/>
                    <a:pt x="560" y="99"/>
                  </a:cubicBezTo>
                  <a:cubicBezTo>
                    <a:pt x="560" y="100"/>
                    <a:pt x="560" y="100"/>
                    <a:pt x="560" y="100"/>
                  </a:cubicBezTo>
                  <a:cubicBezTo>
                    <a:pt x="558" y="99"/>
                    <a:pt x="558" y="98"/>
                    <a:pt x="557" y="98"/>
                  </a:cubicBezTo>
                  <a:cubicBezTo>
                    <a:pt x="556" y="98"/>
                    <a:pt x="556" y="99"/>
                    <a:pt x="555" y="100"/>
                  </a:cubicBezTo>
                  <a:cubicBezTo>
                    <a:pt x="555" y="101"/>
                    <a:pt x="555" y="101"/>
                    <a:pt x="556" y="102"/>
                  </a:cubicBezTo>
                  <a:cubicBezTo>
                    <a:pt x="556" y="102"/>
                    <a:pt x="556" y="103"/>
                    <a:pt x="556" y="103"/>
                  </a:cubicBezTo>
                  <a:cubicBezTo>
                    <a:pt x="553" y="104"/>
                    <a:pt x="551" y="105"/>
                    <a:pt x="549" y="106"/>
                  </a:cubicBezTo>
                  <a:cubicBezTo>
                    <a:pt x="549" y="105"/>
                    <a:pt x="548" y="105"/>
                    <a:pt x="548" y="105"/>
                  </a:cubicBezTo>
                  <a:cubicBezTo>
                    <a:pt x="550" y="103"/>
                    <a:pt x="551" y="103"/>
                    <a:pt x="552" y="100"/>
                  </a:cubicBezTo>
                  <a:cubicBezTo>
                    <a:pt x="551" y="99"/>
                    <a:pt x="550" y="97"/>
                    <a:pt x="550" y="96"/>
                  </a:cubicBezTo>
                  <a:cubicBezTo>
                    <a:pt x="549" y="96"/>
                    <a:pt x="549" y="96"/>
                    <a:pt x="549" y="96"/>
                  </a:cubicBezTo>
                  <a:close/>
                  <a:moveTo>
                    <a:pt x="525" y="105"/>
                  </a:moveTo>
                  <a:cubicBezTo>
                    <a:pt x="525" y="105"/>
                    <a:pt x="525" y="105"/>
                    <a:pt x="526" y="105"/>
                  </a:cubicBezTo>
                  <a:cubicBezTo>
                    <a:pt x="526" y="105"/>
                    <a:pt x="526" y="105"/>
                    <a:pt x="526" y="106"/>
                  </a:cubicBezTo>
                  <a:cubicBezTo>
                    <a:pt x="527" y="110"/>
                    <a:pt x="521" y="115"/>
                    <a:pt x="517" y="115"/>
                  </a:cubicBezTo>
                  <a:cubicBezTo>
                    <a:pt x="517" y="115"/>
                    <a:pt x="516" y="115"/>
                    <a:pt x="516" y="114"/>
                  </a:cubicBezTo>
                  <a:cubicBezTo>
                    <a:pt x="517" y="110"/>
                    <a:pt x="522" y="108"/>
                    <a:pt x="525" y="105"/>
                  </a:cubicBezTo>
                  <a:close/>
                  <a:moveTo>
                    <a:pt x="556" y="106"/>
                  </a:moveTo>
                  <a:cubicBezTo>
                    <a:pt x="561" y="107"/>
                    <a:pt x="557" y="112"/>
                    <a:pt x="555" y="113"/>
                  </a:cubicBezTo>
                  <a:cubicBezTo>
                    <a:pt x="555" y="113"/>
                    <a:pt x="554" y="113"/>
                    <a:pt x="554" y="113"/>
                  </a:cubicBezTo>
                  <a:cubicBezTo>
                    <a:pt x="553" y="111"/>
                    <a:pt x="553" y="110"/>
                    <a:pt x="552" y="109"/>
                  </a:cubicBezTo>
                  <a:cubicBezTo>
                    <a:pt x="551" y="109"/>
                    <a:pt x="550" y="109"/>
                    <a:pt x="550" y="109"/>
                  </a:cubicBezTo>
                  <a:cubicBezTo>
                    <a:pt x="548" y="111"/>
                    <a:pt x="549" y="113"/>
                    <a:pt x="550" y="115"/>
                  </a:cubicBezTo>
                  <a:cubicBezTo>
                    <a:pt x="548" y="116"/>
                    <a:pt x="546" y="115"/>
                    <a:pt x="544" y="114"/>
                  </a:cubicBezTo>
                  <a:cubicBezTo>
                    <a:pt x="545" y="112"/>
                    <a:pt x="546" y="110"/>
                    <a:pt x="547" y="108"/>
                  </a:cubicBezTo>
                  <a:cubicBezTo>
                    <a:pt x="549" y="107"/>
                    <a:pt x="553" y="108"/>
                    <a:pt x="556" y="106"/>
                  </a:cubicBezTo>
                  <a:close/>
                  <a:moveTo>
                    <a:pt x="532" y="121"/>
                  </a:moveTo>
                  <a:cubicBezTo>
                    <a:pt x="532" y="121"/>
                    <a:pt x="531" y="122"/>
                    <a:pt x="531" y="123"/>
                  </a:cubicBezTo>
                  <a:cubicBezTo>
                    <a:pt x="532" y="125"/>
                    <a:pt x="533" y="126"/>
                    <a:pt x="534" y="127"/>
                  </a:cubicBezTo>
                  <a:cubicBezTo>
                    <a:pt x="533" y="128"/>
                    <a:pt x="531" y="129"/>
                    <a:pt x="530" y="130"/>
                  </a:cubicBezTo>
                  <a:cubicBezTo>
                    <a:pt x="530" y="130"/>
                    <a:pt x="530" y="130"/>
                    <a:pt x="530" y="130"/>
                  </a:cubicBezTo>
                  <a:cubicBezTo>
                    <a:pt x="532" y="131"/>
                    <a:pt x="534" y="131"/>
                    <a:pt x="536" y="131"/>
                  </a:cubicBezTo>
                  <a:cubicBezTo>
                    <a:pt x="536" y="131"/>
                    <a:pt x="537" y="132"/>
                    <a:pt x="537" y="132"/>
                  </a:cubicBezTo>
                  <a:cubicBezTo>
                    <a:pt x="536" y="134"/>
                    <a:pt x="535" y="135"/>
                    <a:pt x="534" y="137"/>
                  </a:cubicBezTo>
                  <a:cubicBezTo>
                    <a:pt x="531" y="137"/>
                    <a:pt x="528" y="136"/>
                    <a:pt x="525" y="135"/>
                  </a:cubicBezTo>
                  <a:cubicBezTo>
                    <a:pt x="524" y="134"/>
                    <a:pt x="523" y="133"/>
                    <a:pt x="521" y="132"/>
                  </a:cubicBezTo>
                  <a:cubicBezTo>
                    <a:pt x="520" y="133"/>
                    <a:pt x="520" y="133"/>
                    <a:pt x="520" y="135"/>
                  </a:cubicBezTo>
                  <a:cubicBezTo>
                    <a:pt x="522" y="137"/>
                    <a:pt x="523" y="140"/>
                    <a:pt x="526" y="140"/>
                  </a:cubicBezTo>
                  <a:cubicBezTo>
                    <a:pt x="528" y="139"/>
                    <a:pt x="529" y="139"/>
                    <a:pt x="531" y="140"/>
                  </a:cubicBezTo>
                  <a:cubicBezTo>
                    <a:pt x="533" y="142"/>
                    <a:pt x="523" y="148"/>
                    <a:pt x="522" y="150"/>
                  </a:cubicBezTo>
                  <a:cubicBezTo>
                    <a:pt x="520" y="149"/>
                    <a:pt x="518" y="147"/>
                    <a:pt x="517" y="145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6" y="148"/>
                    <a:pt x="517" y="148"/>
                    <a:pt x="517" y="150"/>
                  </a:cubicBezTo>
                  <a:cubicBezTo>
                    <a:pt x="516" y="153"/>
                    <a:pt x="519" y="156"/>
                    <a:pt x="522" y="155"/>
                  </a:cubicBezTo>
                  <a:cubicBezTo>
                    <a:pt x="527" y="152"/>
                    <a:pt x="531" y="144"/>
                    <a:pt x="536" y="142"/>
                  </a:cubicBezTo>
                  <a:cubicBezTo>
                    <a:pt x="538" y="141"/>
                    <a:pt x="540" y="143"/>
                    <a:pt x="542" y="144"/>
                  </a:cubicBezTo>
                  <a:cubicBezTo>
                    <a:pt x="544" y="146"/>
                    <a:pt x="544" y="150"/>
                    <a:pt x="545" y="153"/>
                  </a:cubicBezTo>
                  <a:cubicBezTo>
                    <a:pt x="546" y="153"/>
                    <a:pt x="546" y="154"/>
                    <a:pt x="548" y="154"/>
                  </a:cubicBezTo>
                  <a:cubicBezTo>
                    <a:pt x="548" y="153"/>
                    <a:pt x="549" y="152"/>
                    <a:pt x="549" y="151"/>
                  </a:cubicBezTo>
                  <a:cubicBezTo>
                    <a:pt x="549" y="143"/>
                    <a:pt x="545" y="142"/>
                    <a:pt x="538" y="139"/>
                  </a:cubicBezTo>
                  <a:cubicBezTo>
                    <a:pt x="538" y="139"/>
                    <a:pt x="538" y="139"/>
                    <a:pt x="538" y="138"/>
                  </a:cubicBezTo>
                  <a:cubicBezTo>
                    <a:pt x="539" y="137"/>
                    <a:pt x="541" y="137"/>
                    <a:pt x="542" y="135"/>
                  </a:cubicBezTo>
                  <a:cubicBezTo>
                    <a:pt x="542" y="132"/>
                    <a:pt x="541" y="132"/>
                    <a:pt x="540" y="131"/>
                  </a:cubicBezTo>
                  <a:cubicBezTo>
                    <a:pt x="540" y="131"/>
                    <a:pt x="540" y="130"/>
                    <a:pt x="540" y="130"/>
                  </a:cubicBezTo>
                  <a:cubicBezTo>
                    <a:pt x="544" y="131"/>
                    <a:pt x="544" y="133"/>
                    <a:pt x="546" y="130"/>
                  </a:cubicBezTo>
                  <a:cubicBezTo>
                    <a:pt x="546" y="125"/>
                    <a:pt x="540" y="126"/>
                    <a:pt x="537" y="123"/>
                  </a:cubicBezTo>
                  <a:cubicBezTo>
                    <a:pt x="535" y="122"/>
                    <a:pt x="535" y="121"/>
                    <a:pt x="532" y="121"/>
                  </a:cubicBezTo>
                  <a:close/>
                  <a:moveTo>
                    <a:pt x="462" y="556"/>
                  </a:moveTo>
                  <a:cubicBezTo>
                    <a:pt x="429" y="574"/>
                    <a:pt x="391" y="584"/>
                    <a:pt x="351" y="584"/>
                  </a:cubicBezTo>
                  <a:cubicBezTo>
                    <a:pt x="297" y="584"/>
                    <a:pt x="246" y="565"/>
                    <a:pt x="206" y="533"/>
                  </a:cubicBezTo>
                  <a:cubicBezTo>
                    <a:pt x="216" y="527"/>
                    <a:pt x="259" y="504"/>
                    <a:pt x="307" y="513"/>
                  </a:cubicBezTo>
                  <a:cubicBezTo>
                    <a:pt x="307" y="513"/>
                    <a:pt x="345" y="522"/>
                    <a:pt x="356" y="531"/>
                  </a:cubicBezTo>
                  <a:cubicBezTo>
                    <a:pt x="359" y="533"/>
                    <a:pt x="367" y="537"/>
                    <a:pt x="378" y="541"/>
                  </a:cubicBezTo>
                  <a:cubicBezTo>
                    <a:pt x="371" y="518"/>
                    <a:pt x="371" y="518"/>
                    <a:pt x="371" y="518"/>
                  </a:cubicBezTo>
                  <a:cubicBezTo>
                    <a:pt x="350" y="508"/>
                    <a:pt x="318" y="496"/>
                    <a:pt x="302" y="496"/>
                  </a:cubicBezTo>
                  <a:cubicBezTo>
                    <a:pt x="275" y="496"/>
                    <a:pt x="258" y="487"/>
                    <a:pt x="193" y="522"/>
                  </a:cubicBezTo>
                  <a:cubicBezTo>
                    <a:pt x="187" y="516"/>
                    <a:pt x="181" y="510"/>
                    <a:pt x="176" y="504"/>
                  </a:cubicBezTo>
                  <a:cubicBezTo>
                    <a:pt x="184" y="497"/>
                    <a:pt x="221" y="468"/>
                    <a:pt x="279" y="471"/>
                  </a:cubicBezTo>
                  <a:cubicBezTo>
                    <a:pt x="279" y="471"/>
                    <a:pt x="319" y="471"/>
                    <a:pt x="364" y="494"/>
                  </a:cubicBezTo>
                  <a:cubicBezTo>
                    <a:pt x="358" y="472"/>
                    <a:pt x="358" y="472"/>
                    <a:pt x="358" y="472"/>
                  </a:cubicBezTo>
                  <a:cubicBezTo>
                    <a:pt x="357" y="472"/>
                    <a:pt x="356" y="471"/>
                    <a:pt x="354" y="471"/>
                  </a:cubicBezTo>
                  <a:cubicBezTo>
                    <a:pt x="354" y="471"/>
                    <a:pt x="295" y="445"/>
                    <a:pt x="239" y="457"/>
                  </a:cubicBezTo>
                  <a:cubicBezTo>
                    <a:pt x="239" y="457"/>
                    <a:pt x="211" y="459"/>
                    <a:pt x="164" y="489"/>
                  </a:cubicBezTo>
                  <a:cubicBezTo>
                    <a:pt x="159" y="483"/>
                    <a:pt x="155" y="476"/>
                    <a:pt x="151" y="469"/>
                  </a:cubicBezTo>
                  <a:cubicBezTo>
                    <a:pt x="164" y="459"/>
                    <a:pt x="213" y="425"/>
                    <a:pt x="280" y="429"/>
                  </a:cubicBezTo>
                  <a:cubicBezTo>
                    <a:pt x="280" y="429"/>
                    <a:pt x="316" y="427"/>
                    <a:pt x="361" y="453"/>
                  </a:cubicBezTo>
                  <a:cubicBezTo>
                    <a:pt x="361" y="453"/>
                    <a:pt x="453" y="499"/>
                    <a:pt x="554" y="466"/>
                  </a:cubicBezTo>
                  <a:cubicBezTo>
                    <a:pt x="549" y="475"/>
                    <a:pt x="543" y="484"/>
                    <a:pt x="536" y="492"/>
                  </a:cubicBezTo>
                  <a:cubicBezTo>
                    <a:pt x="517" y="497"/>
                    <a:pt x="474" y="505"/>
                    <a:pt x="439" y="498"/>
                  </a:cubicBezTo>
                  <a:cubicBezTo>
                    <a:pt x="439" y="498"/>
                    <a:pt x="417" y="496"/>
                    <a:pt x="378" y="481"/>
                  </a:cubicBezTo>
                  <a:cubicBezTo>
                    <a:pt x="384" y="502"/>
                    <a:pt x="384" y="502"/>
                    <a:pt x="384" y="502"/>
                  </a:cubicBezTo>
                  <a:cubicBezTo>
                    <a:pt x="410" y="511"/>
                    <a:pt x="461" y="524"/>
                    <a:pt x="517" y="515"/>
                  </a:cubicBezTo>
                  <a:cubicBezTo>
                    <a:pt x="508" y="523"/>
                    <a:pt x="499" y="532"/>
                    <a:pt x="489" y="539"/>
                  </a:cubicBezTo>
                  <a:cubicBezTo>
                    <a:pt x="471" y="540"/>
                    <a:pt x="436" y="539"/>
                    <a:pt x="395" y="529"/>
                  </a:cubicBezTo>
                  <a:cubicBezTo>
                    <a:pt x="395" y="529"/>
                    <a:pt x="393" y="528"/>
                    <a:pt x="390" y="527"/>
                  </a:cubicBezTo>
                  <a:cubicBezTo>
                    <a:pt x="395" y="546"/>
                    <a:pt x="395" y="546"/>
                    <a:pt x="395" y="546"/>
                  </a:cubicBezTo>
                  <a:cubicBezTo>
                    <a:pt x="415" y="551"/>
                    <a:pt x="439" y="555"/>
                    <a:pt x="462" y="556"/>
                  </a:cubicBezTo>
                  <a:close/>
                  <a:moveTo>
                    <a:pt x="575" y="415"/>
                  </a:moveTo>
                  <a:cubicBezTo>
                    <a:pt x="521" y="437"/>
                    <a:pt x="471" y="446"/>
                    <a:pt x="411" y="431"/>
                  </a:cubicBezTo>
                  <a:cubicBezTo>
                    <a:pt x="343" y="414"/>
                    <a:pt x="336" y="388"/>
                    <a:pt x="258" y="390"/>
                  </a:cubicBezTo>
                  <a:cubicBezTo>
                    <a:pt x="192" y="392"/>
                    <a:pt x="146" y="425"/>
                    <a:pt x="134" y="435"/>
                  </a:cubicBezTo>
                  <a:cubicBezTo>
                    <a:pt x="137" y="442"/>
                    <a:pt x="140" y="448"/>
                    <a:pt x="143" y="455"/>
                  </a:cubicBezTo>
                  <a:cubicBezTo>
                    <a:pt x="182" y="425"/>
                    <a:pt x="229" y="413"/>
                    <a:pt x="271" y="413"/>
                  </a:cubicBezTo>
                  <a:cubicBezTo>
                    <a:pt x="318" y="413"/>
                    <a:pt x="355" y="432"/>
                    <a:pt x="355" y="432"/>
                  </a:cubicBezTo>
                  <a:cubicBezTo>
                    <a:pt x="355" y="432"/>
                    <a:pt x="400" y="457"/>
                    <a:pt x="457" y="461"/>
                  </a:cubicBezTo>
                  <a:cubicBezTo>
                    <a:pt x="511" y="465"/>
                    <a:pt x="560" y="444"/>
                    <a:pt x="566" y="442"/>
                  </a:cubicBezTo>
                  <a:cubicBezTo>
                    <a:pt x="570" y="433"/>
                    <a:pt x="573" y="424"/>
                    <a:pt x="575" y="4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sz="2200" b="1" kern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4" name="ïš1iḋe"/>
            <p:cNvGrpSpPr/>
            <p:nvPr/>
          </p:nvGrpSpPr>
          <p:grpSpPr>
            <a:xfrm>
              <a:off x="5238070" y="2374360"/>
              <a:ext cx="3653324" cy="1439817"/>
              <a:chOff x="5043488" y="2205038"/>
              <a:chExt cx="4475163" cy="1763713"/>
            </a:xfrm>
            <a:grpFill/>
          </p:grpSpPr>
          <p:sp>
            <p:nvSpPr>
              <p:cNvPr id="7" name="işḷiḋê"/>
              <p:cNvSpPr/>
              <p:nvPr/>
            </p:nvSpPr>
            <p:spPr bwMode="auto">
              <a:xfrm>
                <a:off x="6346826" y="2911476"/>
                <a:ext cx="1120775" cy="773113"/>
              </a:xfrm>
              <a:custGeom>
                <a:avLst/>
                <a:gdLst>
                  <a:gd name="T0" fmla="*/ 188 w 340"/>
                  <a:gd name="T1" fmla="*/ 0 h 234"/>
                  <a:gd name="T2" fmla="*/ 215 w 340"/>
                  <a:gd name="T3" fmla="*/ 50 h 234"/>
                  <a:gd name="T4" fmla="*/ 206 w 340"/>
                  <a:gd name="T5" fmla="*/ 68 h 234"/>
                  <a:gd name="T6" fmla="*/ 196 w 340"/>
                  <a:gd name="T7" fmla="*/ 152 h 234"/>
                  <a:gd name="T8" fmla="*/ 188 w 340"/>
                  <a:gd name="T9" fmla="*/ 201 h 234"/>
                  <a:gd name="T10" fmla="*/ 177 w 340"/>
                  <a:gd name="T11" fmla="*/ 193 h 234"/>
                  <a:gd name="T12" fmla="*/ 169 w 340"/>
                  <a:gd name="T13" fmla="*/ 170 h 234"/>
                  <a:gd name="T14" fmla="*/ 174 w 340"/>
                  <a:gd name="T15" fmla="*/ 147 h 234"/>
                  <a:gd name="T16" fmla="*/ 179 w 340"/>
                  <a:gd name="T17" fmla="*/ 52 h 234"/>
                  <a:gd name="T18" fmla="*/ 183 w 340"/>
                  <a:gd name="T19" fmla="*/ 0 h 234"/>
                  <a:gd name="T20" fmla="*/ 188 w 340"/>
                  <a:gd name="T21" fmla="*/ 0 h 234"/>
                  <a:gd name="T22" fmla="*/ 233 w 340"/>
                  <a:gd name="T23" fmla="*/ 53 h 234"/>
                  <a:gd name="T24" fmla="*/ 217 w 340"/>
                  <a:gd name="T25" fmla="*/ 68 h 234"/>
                  <a:gd name="T26" fmla="*/ 293 w 340"/>
                  <a:gd name="T27" fmla="*/ 85 h 234"/>
                  <a:gd name="T28" fmla="*/ 298 w 340"/>
                  <a:gd name="T29" fmla="*/ 75 h 234"/>
                  <a:gd name="T30" fmla="*/ 233 w 340"/>
                  <a:gd name="T31" fmla="*/ 53 h 234"/>
                  <a:gd name="T32" fmla="*/ 46 w 340"/>
                  <a:gd name="T33" fmla="*/ 49 h 234"/>
                  <a:gd name="T34" fmla="*/ 87 w 340"/>
                  <a:gd name="T35" fmla="*/ 81 h 234"/>
                  <a:gd name="T36" fmla="*/ 83 w 340"/>
                  <a:gd name="T37" fmla="*/ 155 h 234"/>
                  <a:gd name="T38" fmla="*/ 105 w 340"/>
                  <a:gd name="T39" fmla="*/ 168 h 234"/>
                  <a:gd name="T40" fmla="*/ 104 w 340"/>
                  <a:gd name="T41" fmla="*/ 174 h 234"/>
                  <a:gd name="T42" fmla="*/ 42 w 340"/>
                  <a:gd name="T43" fmla="*/ 226 h 234"/>
                  <a:gd name="T44" fmla="*/ 4 w 340"/>
                  <a:gd name="T45" fmla="*/ 216 h 234"/>
                  <a:gd name="T46" fmla="*/ 0 w 340"/>
                  <a:gd name="T47" fmla="*/ 209 h 234"/>
                  <a:gd name="T48" fmla="*/ 2 w 340"/>
                  <a:gd name="T49" fmla="*/ 205 h 234"/>
                  <a:gd name="T50" fmla="*/ 51 w 340"/>
                  <a:gd name="T51" fmla="*/ 167 h 234"/>
                  <a:gd name="T52" fmla="*/ 47 w 340"/>
                  <a:gd name="T53" fmla="*/ 160 h 234"/>
                  <a:gd name="T54" fmla="*/ 25 w 340"/>
                  <a:gd name="T55" fmla="*/ 144 h 234"/>
                  <a:gd name="T56" fmla="*/ 26 w 340"/>
                  <a:gd name="T57" fmla="*/ 138 h 234"/>
                  <a:gd name="T58" fmla="*/ 55 w 340"/>
                  <a:gd name="T59" fmla="*/ 124 h 234"/>
                  <a:gd name="T60" fmla="*/ 30 w 340"/>
                  <a:gd name="T61" fmla="*/ 54 h 234"/>
                  <a:gd name="T62" fmla="*/ 35 w 340"/>
                  <a:gd name="T63" fmla="*/ 52 h 234"/>
                  <a:gd name="T64" fmla="*/ 46 w 340"/>
                  <a:gd name="T65" fmla="*/ 49 h 234"/>
                  <a:gd name="T66" fmla="*/ 247 w 340"/>
                  <a:gd name="T67" fmla="*/ 155 h 234"/>
                  <a:gd name="T68" fmla="*/ 211 w 340"/>
                  <a:gd name="T69" fmla="*/ 151 h 234"/>
                  <a:gd name="T70" fmla="*/ 207 w 340"/>
                  <a:gd name="T71" fmla="*/ 155 h 234"/>
                  <a:gd name="T72" fmla="*/ 222 w 340"/>
                  <a:gd name="T73" fmla="*/ 183 h 234"/>
                  <a:gd name="T74" fmla="*/ 271 w 340"/>
                  <a:gd name="T75" fmla="*/ 180 h 234"/>
                  <a:gd name="T76" fmla="*/ 322 w 340"/>
                  <a:gd name="T77" fmla="*/ 228 h 234"/>
                  <a:gd name="T78" fmla="*/ 340 w 340"/>
                  <a:gd name="T79" fmla="*/ 219 h 234"/>
                  <a:gd name="T80" fmla="*/ 328 w 340"/>
                  <a:gd name="T81" fmla="*/ 186 h 234"/>
                  <a:gd name="T82" fmla="*/ 247 w 340"/>
                  <a:gd name="T83" fmla="*/ 155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0" h="234">
                    <a:moveTo>
                      <a:pt x="188" y="0"/>
                    </a:moveTo>
                    <a:cubicBezTo>
                      <a:pt x="204" y="5"/>
                      <a:pt x="223" y="30"/>
                      <a:pt x="215" y="50"/>
                    </a:cubicBezTo>
                    <a:cubicBezTo>
                      <a:pt x="212" y="56"/>
                      <a:pt x="209" y="62"/>
                      <a:pt x="206" y="68"/>
                    </a:cubicBezTo>
                    <a:cubicBezTo>
                      <a:pt x="202" y="96"/>
                      <a:pt x="199" y="124"/>
                      <a:pt x="196" y="152"/>
                    </a:cubicBezTo>
                    <a:cubicBezTo>
                      <a:pt x="194" y="167"/>
                      <a:pt x="204" y="194"/>
                      <a:pt x="188" y="201"/>
                    </a:cubicBezTo>
                    <a:cubicBezTo>
                      <a:pt x="182" y="201"/>
                      <a:pt x="181" y="197"/>
                      <a:pt x="177" y="193"/>
                    </a:cubicBezTo>
                    <a:cubicBezTo>
                      <a:pt x="174" y="185"/>
                      <a:pt x="172" y="178"/>
                      <a:pt x="169" y="170"/>
                    </a:cubicBezTo>
                    <a:cubicBezTo>
                      <a:pt x="171" y="162"/>
                      <a:pt x="173" y="155"/>
                      <a:pt x="174" y="147"/>
                    </a:cubicBezTo>
                    <a:cubicBezTo>
                      <a:pt x="176" y="115"/>
                      <a:pt x="178" y="84"/>
                      <a:pt x="179" y="52"/>
                    </a:cubicBezTo>
                    <a:cubicBezTo>
                      <a:pt x="179" y="33"/>
                      <a:pt x="171" y="13"/>
                      <a:pt x="183" y="0"/>
                    </a:cubicBezTo>
                    <a:cubicBezTo>
                      <a:pt x="185" y="0"/>
                      <a:pt x="187" y="0"/>
                      <a:pt x="188" y="0"/>
                    </a:cubicBezTo>
                    <a:close/>
                    <a:moveTo>
                      <a:pt x="233" y="53"/>
                    </a:moveTo>
                    <a:cubicBezTo>
                      <a:pt x="226" y="57"/>
                      <a:pt x="220" y="58"/>
                      <a:pt x="217" y="68"/>
                    </a:cubicBezTo>
                    <a:cubicBezTo>
                      <a:pt x="255" y="107"/>
                      <a:pt x="254" y="78"/>
                      <a:pt x="293" y="85"/>
                    </a:cubicBezTo>
                    <a:cubicBezTo>
                      <a:pt x="296" y="81"/>
                      <a:pt x="297" y="81"/>
                      <a:pt x="298" y="75"/>
                    </a:cubicBezTo>
                    <a:cubicBezTo>
                      <a:pt x="283" y="62"/>
                      <a:pt x="260" y="57"/>
                      <a:pt x="233" y="53"/>
                    </a:cubicBezTo>
                    <a:close/>
                    <a:moveTo>
                      <a:pt x="46" y="49"/>
                    </a:moveTo>
                    <a:cubicBezTo>
                      <a:pt x="68" y="52"/>
                      <a:pt x="83" y="66"/>
                      <a:pt x="87" y="81"/>
                    </a:cubicBezTo>
                    <a:cubicBezTo>
                      <a:pt x="86" y="106"/>
                      <a:pt x="84" y="131"/>
                      <a:pt x="83" y="155"/>
                    </a:cubicBezTo>
                    <a:cubicBezTo>
                      <a:pt x="94" y="159"/>
                      <a:pt x="98" y="160"/>
                      <a:pt x="105" y="168"/>
                    </a:cubicBezTo>
                    <a:cubicBezTo>
                      <a:pt x="104" y="170"/>
                      <a:pt x="104" y="172"/>
                      <a:pt x="104" y="174"/>
                    </a:cubicBezTo>
                    <a:cubicBezTo>
                      <a:pt x="87" y="193"/>
                      <a:pt x="65" y="214"/>
                      <a:pt x="42" y="226"/>
                    </a:cubicBezTo>
                    <a:cubicBezTo>
                      <a:pt x="30" y="222"/>
                      <a:pt x="17" y="219"/>
                      <a:pt x="4" y="216"/>
                    </a:cubicBezTo>
                    <a:cubicBezTo>
                      <a:pt x="3" y="213"/>
                      <a:pt x="2" y="211"/>
                      <a:pt x="0" y="209"/>
                    </a:cubicBezTo>
                    <a:cubicBezTo>
                      <a:pt x="1" y="208"/>
                      <a:pt x="2" y="206"/>
                      <a:pt x="2" y="205"/>
                    </a:cubicBezTo>
                    <a:cubicBezTo>
                      <a:pt x="17" y="190"/>
                      <a:pt x="44" y="193"/>
                      <a:pt x="51" y="167"/>
                    </a:cubicBezTo>
                    <a:cubicBezTo>
                      <a:pt x="50" y="165"/>
                      <a:pt x="49" y="163"/>
                      <a:pt x="47" y="160"/>
                    </a:cubicBezTo>
                    <a:cubicBezTo>
                      <a:pt x="34" y="159"/>
                      <a:pt x="27" y="154"/>
                      <a:pt x="25" y="144"/>
                    </a:cubicBezTo>
                    <a:cubicBezTo>
                      <a:pt x="25" y="142"/>
                      <a:pt x="26" y="140"/>
                      <a:pt x="26" y="138"/>
                    </a:cubicBezTo>
                    <a:cubicBezTo>
                      <a:pt x="32" y="131"/>
                      <a:pt x="46" y="128"/>
                      <a:pt x="55" y="124"/>
                    </a:cubicBezTo>
                    <a:cubicBezTo>
                      <a:pt x="61" y="78"/>
                      <a:pt x="30" y="80"/>
                      <a:pt x="30" y="54"/>
                    </a:cubicBezTo>
                    <a:cubicBezTo>
                      <a:pt x="32" y="53"/>
                      <a:pt x="33" y="53"/>
                      <a:pt x="35" y="52"/>
                    </a:cubicBezTo>
                    <a:cubicBezTo>
                      <a:pt x="38" y="51"/>
                      <a:pt x="42" y="50"/>
                      <a:pt x="46" y="49"/>
                    </a:cubicBezTo>
                    <a:close/>
                    <a:moveTo>
                      <a:pt x="247" y="155"/>
                    </a:moveTo>
                    <a:cubicBezTo>
                      <a:pt x="235" y="153"/>
                      <a:pt x="223" y="152"/>
                      <a:pt x="211" y="151"/>
                    </a:cubicBezTo>
                    <a:cubicBezTo>
                      <a:pt x="210" y="152"/>
                      <a:pt x="208" y="154"/>
                      <a:pt x="207" y="155"/>
                    </a:cubicBezTo>
                    <a:cubicBezTo>
                      <a:pt x="206" y="168"/>
                      <a:pt x="213" y="178"/>
                      <a:pt x="222" y="183"/>
                    </a:cubicBezTo>
                    <a:cubicBezTo>
                      <a:pt x="242" y="192"/>
                      <a:pt x="250" y="170"/>
                      <a:pt x="271" y="180"/>
                    </a:cubicBezTo>
                    <a:cubicBezTo>
                      <a:pt x="296" y="191"/>
                      <a:pt x="301" y="217"/>
                      <a:pt x="322" y="228"/>
                    </a:cubicBezTo>
                    <a:cubicBezTo>
                      <a:pt x="332" y="234"/>
                      <a:pt x="337" y="225"/>
                      <a:pt x="340" y="219"/>
                    </a:cubicBezTo>
                    <a:cubicBezTo>
                      <a:pt x="336" y="208"/>
                      <a:pt x="332" y="197"/>
                      <a:pt x="328" y="186"/>
                    </a:cubicBezTo>
                    <a:cubicBezTo>
                      <a:pt x="320" y="175"/>
                      <a:pt x="268" y="158"/>
                      <a:pt x="247" y="1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sz="2200" b="1" kern="0">
                  <a:solidFill>
                    <a:srgbClr val="00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" name="iś1iḍé"/>
              <p:cNvSpPr/>
              <p:nvPr/>
            </p:nvSpPr>
            <p:spPr bwMode="auto">
              <a:xfrm>
                <a:off x="7639051" y="3033713"/>
                <a:ext cx="666750" cy="604838"/>
              </a:xfrm>
              <a:custGeom>
                <a:avLst/>
                <a:gdLst>
                  <a:gd name="T0" fmla="*/ 79 w 202"/>
                  <a:gd name="T1" fmla="*/ 4 h 183"/>
                  <a:gd name="T2" fmla="*/ 107 w 202"/>
                  <a:gd name="T3" fmla="*/ 12 h 183"/>
                  <a:gd name="T4" fmla="*/ 109 w 202"/>
                  <a:gd name="T5" fmla="*/ 44 h 183"/>
                  <a:gd name="T6" fmla="*/ 119 w 202"/>
                  <a:gd name="T7" fmla="*/ 62 h 183"/>
                  <a:gd name="T8" fmla="*/ 117 w 202"/>
                  <a:gd name="T9" fmla="*/ 68 h 183"/>
                  <a:gd name="T10" fmla="*/ 85 w 202"/>
                  <a:gd name="T11" fmla="*/ 112 h 183"/>
                  <a:gd name="T12" fmla="*/ 2 w 202"/>
                  <a:gd name="T13" fmla="*/ 168 h 183"/>
                  <a:gd name="T14" fmla="*/ 0 w 202"/>
                  <a:gd name="T15" fmla="*/ 163 h 183"/>
                  <a:gd name="T16" fmla="*/ 61 w 202"/>
                  <a:gd name="T17" fmla="*/ 98 h 183"/>
                  <a:gd name="T18" fmla="*/ 58 w 202"/>
                  <a:gd name="T19" fmla="*/ 96 h 183"/>
                  <a:gd name="T20" fmla="*/ 21 w 202"/>
                  <a:gd name="T21" fmla="*/ 72 h 183"/>
                  <a:gd name="T22" fmla="*/ 24 w 202"/>
                  <a:gd name="T23" fmla="*/ 62 h 183"/>
                  <a:gd name="T24" fmla="*/ 40 w 202"/>
                  <a:gd name="T25" fmla="*/ 63 h 183"/>
                  <a:gd name="T26" fmla="*/ 85 w 202"/>
                  <a:gd name="T27" fmla="*/ 39 h 183"/>
                  <a:gd name="T28" fmla="*/ 79 w 202"/>
                  <a:gd name="T29" fmla="*/ 4 h 183"/>
                  <a:gd name="T30" fmla="*/ 102 w 202"/>
                  <a:gd name="T31" fmla="*/ 97 h 183"/>
                  <a:gd name="T32" fmla="*/ 97 w 202"/>
                  <a:gd name="T33" fmla="*/ 105 h 183"/>
                  <a:gd name="T34" fmla="*/ 161 w 202"/>
                  <a:gd name="T35" fmla="*/ 145 h 183"/>
                  <a:gd name="T36" fmla="*/ 184 w 202"/>
                  <a:gd name="T37" fmla="*/ 183 h 183"/>
                  <a:gd name="T38" fmla="*/ 190 w 202"/>
                  <a:gd name="T39" fmla="*/ 180 h 183"/>
                  <a:gd name="T40" fmla="*/ 102 w 202"/>
                  <a:gd name="T41" fmla="*/ 9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2" h="183">
                    <a:moveTo>
                      <a:pt x="79" y="4"/>
                    </a:moveTo>
                    <a:cubicBezTo>
                      <a:pt x="92" y="0"/>
                      <a:pt x="101" y="4"/>
                      <a:pt x="107" y="12"/>
                    </a:cubicBezTo>
                    <a:cubicBezTo>
                      <a:pt x="116" y="26"/>
                      <a:pt x="109" y="34"/>
                      <a:pt x="109" y="44"/>
                    </a:cubicBezTo>
                    <a:cubicBezTo>
                      <a:pt x="108" y="54"/>
                      <a:pt x="119" y="52"/>
                      <a:pt x="119" y="62"/>
                    </a:cubicBezTo>
                    <a:cubicBezTo>
                      <a:pt x="118" y="64"/>
                      <a:pt x="118" y="66"/>
                      <a:pt x="117" y="68"/>
                    </a:cubicBezTo>
                    <a:cubicBezTo>
                      <a:pt x="96" y="74"/>
                      <a:pt x="95" y="97"/>
                      <a:pt x="85" y="112"/>
                    </a:cubicBezTo>
                    <a:cubicBezTo>
                      <a:pt x="69" y="135"/>
                      <a:pt x="41" y="161"/>
                      <a:pt x="2" y="168"/>
                    </a:cubicBezTo>
                    <a:cubicBezTo>
                      <a:pt x="2" y="166"/>
                      <a:pt x="1" y="164"/>
                      <a:pt x="0" y="163"/>
                    </a:cubicBezTo>
                    <a:cubicBezTo>
                      <a:pt x="18" y="141"/>
                      <a:pt x="54" y="126"/>
                      <a:pt x="61" y="98"/>
                    </a:cubicBezTo>
                    <a:cubicBezTo>
                      <a:pt x="60" y="97"/>
                      <a:pt x="59" y="97"/>
                      <a:pt x="58" y="96"/>
                    </a:cubicBezTo>
                    <a:cubicBezTo>
                      <a:pt x="44" y="99"/>
                      <a:pt x="27" y="87"/>
                      <a:pt x="21" y="72"/>
                    </a:cubicBezTo>
                    <a:cubicBezTo>
                      <a:pt x="22" y="69"/>
                      <a:pt x="23" y="66"/>
                      <a:pt x="24" y="62"/>
                    </a:cubicBezTo>
                    <a:cubicBezTo>
                      <a:pt x="30" y="58"/>
                      <a:pt x="35" y="63"/>
                      <a:pt x="40" y="63"/>
                    </a:cubicBezTo>
                    <a:cubicBezTo>
                      <a:pt x="54" y="61"/>
                      <a:pt x="76" y="47"/>
                      <a:pt x="85" y="39"/>
                    </a:cubicBezTo>
                    <a:cubicBezTo>
                      <a:pt x="83" y="25"/>
                      <a:pt x="74" y="17"/>
                      <a:pt x="79" y="4"/>
                    </a:cubicBezTo>
                    <a:close/>
                    <a:moveTo>
                      <a:pt x="102" y="97"/>
                    </a:moveTo>
                    <a:cubicBezTo>
                      <a:pt x="101" y="100"/>
                      <a:pt x="99" y="102"/>
                      <a:pt x="97" y="105"/>
                    </a:cubicBezTo>
                    <a:cubicBezTo>
                      <a:pt x="106" y="120"/>
                      <a:pt x="147" y="129"/>
                      <a:pt x="161" y="145"/>
                    </a:cubicBezTo>
                    <a:cubicBezTo>
                      <a:pt x="173" y="160"/>
                      <a:pt x="170" y="176"/>
                      <a:pt x="184" y="183"/>
                    </a:cubicBezTo>
                    <a:cubicBezTo>
                      <a:pt x="186" y="182"/>
                      <a:pt x="188" y="181"/>
                      <a:pt x="190" y="180"/>
                    </a:cubicBezTo>
                    <a:cubicBezTo>
                      <a:pt x="202" y="137"/>
                      <a:pt x="137" y="89"/>
                      <a:pt x="102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sz="2200" b="1" kern="0">
                  <a:solidFill>
                    <a:srgbClr val="00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" name="ïṧlîdé"/>
              <p:cNvSpPr/>
              <p:nvPr/>
            </p:nvSpPr>
            <p:spPr bwMode="auto">
              <a:xfrm>
                <a:off x="5043488" y="2205038"/>
                <a:ext cx="1174750" cy="1724025"/>
              </a:xfrm>
              <a:custGeom>
                <a:avLst/>
                <a:gdLst>
                  <a:gd name="T0" fmla="*/ 187 w 356"/>
                  <a:gd name="T1" fmla="*/ 109 h 522"/>
                  <a:gd name="T2" fmla="*/ 223 w 356"/>
                  <a:gd name="T3" fmla="*/ 134 h 522"/>
                  <a:gd name="T4" fmla="*/ 192 w 356"/>
                  <a:gd name="T5" fmla="*/ 134 h 522"/>
                  <a:gd name="T6" fmla="*/ 182 w 356"/>
                  <a:gd name="T7" fmla="*/ 203 h 522"/>
                  <a:gd name="T8" fmla="*/ 207 w 356"/>
                  <a:gd name="T9" fmla="*/ 195 h 522"/>
                  <a:gd name="T10" fmla="*/ 175 w 356"/>
                  <a:gd name="T11" fmla="*/ 220 h 522"/>
                  <a:gd name="T12" fmla="*/ 194 w 356"/>
                  <a:gd name="T13" fmla="*/ 309 h 522"/>
                  <a:gd name="T14" fmla="*/ 243 w 356"/>
                  <a:gd name="T15" fmla="*/ 181 h 522"/>
                  <a:gd name="T16" fmla="*/ 259 w 356"/>
                  <a:gd name="T17" fmla="*/ 179 h 522"/>
                  <a:gd name="T18" fmla="*/ 257 w 356"/>
                  <a:gd name="T19" fmla="*/ 241 h 522"/>
                  <a:gd name="T20" fmla="*/ 209 w 356"/>
                  <a:gd name="T21" fmla="*/ 326 h 522"/>
                  <a:gd name="T22" fmla="*/ 293 w 356"/>
                  <a:gd name="T23" fmla="*/ 378 h 522"/>
                  <a:gd name="T24" fmla="*/ 355 w 356"/>
                  <a:gd name="T25" fmla="*/ 409 h 522"/>
                  <a:gd name="T26" fmla="*/ 308 w 356"/>
                  <a:gd name="T27" fmla="*/ 423 h 522"/>
                  <a:gd name="T28" fmla="*/ 199 w 356"/>
                  <a:gd name="T29" fmla="*/ 338 h 522"/>
                  <a:gd name="T30" fmla="*/ 176 w 356"/>
                  <a:gd name="T31" fmla="*/ 401 h 522"/>
                  <a:gd name="T32" fmla="*/ 172 w 356"/>
                  <a:gd name="T33" fmla="*/ 522 h 522"/>
                  <a:gd name="T34" fmla="*/ 113 w 356"/>
                  <a:gd name="T35" fmla="*/ 459 h 522"/>
                  <a:gd name="T36" fmla="*/ 151 w 356"/>
                  <a:gd name="T37" fmla="*/ 477 h 522"/>
                  <a:gd name="T38" fmla="*/ 155 w 356"/>
                  <a:gd name="T39" fmla="*/ 383 h 522"/>
                  <a:gd name="T40" fmla="*/ 24 w 356"/>
                  <a:gd name="T41" fmla="*/ 463 h 522"/>
                  <a:gd name="T42" fmla="*/ 73 w 356"/>
                  <a:gd name="T43" fmla="*/ 413 h 522"/>
                  <a:gd name="T44" fmla="*/ 44 w 356"/>
                  <a:gd name="T45" fmla="*/ 343 h 522"/>
                  <a:gd name="T46" fmla="*/ 0 w 356"/>
                  <a:gd name="T47" fmla="*/ 243 h 522"/>
                  <a:gd name="T48" fmla="*/ 41 w 356"/>
                  <a:gd name="T49" fmla="*/ 275 h 522"/>
                  <a:gd name="T50" fmla="*/ 66 w 356"/>
                  <a:gd name="T51" fmla="*/ 357 h 522"/>
                  <a:gd name="T52" fmla="*/ 150 w 356"/>
                  <a:gd name="T53" fmla="*/ 285 h 522"/>
                  <a:gd name="T54" fmla="*/ 112 w 356"/>
                  <a:gd name="T55" fmla="*/ 266 h 522"/>
                  <a:gd name="T56" fmla="*/ 159 w 356"/>
                  <a:gd name="T57" fmla="*/ 252 h 522"/>
                  <a:gd name="T58" fmla="*/ 156 w 356"/>
                  <a:gd name="T59" fmla="*/ 227 h 522"/>
                  <a:gd name="T60" fmla="*/ 53 w 356"/>
                  <a:gd name="T61" fmla="*/ 281 h 522"/>
                  <a:gd name="T62" fmla="*/ 156 w 356"/>
                  <a:gd name="T63" fmla="*/ 214 h 522"/>
                  <a:gd name="T64" fmla="*/ 159 w 356"/>
                  <a:gd name="T65" fmla="*/ 163 h 522"/>
                  <a:gd name="T66" fmla="*/ 98 w 356"/>
                  <a:gd name="T67" fmla="*/ 167 h 522"/>
                  <a:gd name="T68" fmla="*/ 88 w 356"/>
                  <a:gd name="T69" fmla="*/ 143 h 522"/>
                  <a:gd name="T70" fmla="*/ 171 w 356"/>
                  <a:gd name="T71" fmla="*/ 40 h 522"/>
                  <a:gd name="T72" fmla="*/ 166 w 356"/>
                  <a:gd name="T73" fmla="*/ 3 h 522"/>
                  <a:gd name="T74" fmla="*/ 189 w 356"/>
                  <a:gd name="T75" fmla="*/ 313 h 522"/>
                  <a:gd name="T76" fmla="*/ 172 w 356"/>
                  <a:gd name="T77" fmla="*/ 330 h 522"/>
                  <a:gd name="T78" fmla="*/ 191 w 356"/>
                  <a:gd name="T79" fmla="*/ 314 h 522"/>
                  <a:gd name="T80" fmla="*/ 148 w 356"/>
                  <a:gd name="T81" fmla="*/ 330 h 522"/>
                  <a:gd name="T82" fmla="*/ 74 w 356"/>
                  <a:gd name="T83" fmla="*/ 379 h 522"/>
                  <a:gd name="T84" fmla="*/ 153 w 356"/>
                  <a:gd name="T85" fmla="*/ 348 h 522"/>
                  <a:gd name="T86" fmla="*/ 148 w 356"/>
                  <a:gd name="T87" fmla="*/ 33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56" h="522">
                    <a:moveTo>
                      <a:pt x="179" y="1"/>
                    </a:moveTo>
                    <a:cubicBezTo>
                      <a:pt x="219" y="32"/>
                      <a:pt x="181" y="74"/>
                      <a:pt x="187" y="109"/>
                    </a:cubicBezTo>
                    <a:cubicBezTo>
                      <a:pt x="197" y="112"/>
                      <a:pt x="212" y="105"/>
                      <a:pt x="221" y="121"/>
                    </a:cubicBezTo>
                    <a:cubicBezTo>
                      <a:pt x="224" y="126"/>
                      <a:pt x="223" y="129"/>
                      <a:pt x="223" y="134"/>
                    </a:cubicBezTo>
                    <a:cubicBezTo>
                      <a:pt x="223" y="135"/>
                      <a:pt x="222" y="135"/>
                      <a:pt x="222" y="135"/>
                    </a:cubicBezTo>
                    <a:cubicBezTo>
                      <a:pt x="213" y="137"/>
                      <a:pt x="199" y="131"/>
                      <a:pt x="192" y="134"/>
                    </a:cubicBezTo>
                    <a:cubicBezTo>
                      <a:pt x="184" y="137"/>
                      <a:pt x="176" y="190"/>
                      <a:pt x="174" y="200"/>
                    </a:cubicBezTo>
                    <a:cubicBezTo>
                      <a:pt x="176" y="201"/>
                      <a:pt x="179" y="202"/>
                      <a:pt x="182" y="203"/>
                    </a:cubicBezTo>
                    <a:cubicBezTo>
                      <a:pt x="188" y="196"/>
                      <a:pt x="195" y="192"/>
                      <a:pt x="203" y="193"/>
                    </a:cubicBezTo>
                    <a:cubicBezTo>
                      <a:pt x="204" y="194"/>
                      <a:pt x="206" y="194"/>
                      <a:pt x="207" y="195"/>
                    </a:cubicBezTo>
                    <a:cubicBezTo>
                      <a:pt x="207" y="197"/>
                      <a:pt x="206" y="199"/>
                      <a:pt x="206" y="201"/>
                    </a:cubicBezTo>
                    <a:cubicBezTo>
                      <a:pt x="197" y="206"/>
                      <a:pt x="179" y="212"/>
                      <a:pt x="175" y="220"/>
                    </a:cubicBezTo>
                    <a:cubicBezTo>
                      <a:pt x="175" y="245"/>
                      <a:pt x="175" y="270"/>
                      <a:pt x="176" y="295"/>
                    </a:cubicBezTo>
                    <a:cubicBezTo>
                      <a:pt x="184" y="300"/>
                      <a:pt x="188" y="302"/>
                      <a:pt x="194" y="309"/>
                    </a:cubicBezTo>
                    <a:cubicBezTo>
                      <a:pt x="216" y="282"/>
                      <a:pt x="250" y="223"/>
                      <a:pt x="250" y="199"/>
                    </a:cubicBezTo>
                    <a:cubicBezTo>
                      <a:pt x="250" y="193"/>
                      <a:pt x="244" y="187"/>
                      <a:pt x="243" y="181"/>
                    </a:cubicBezTo>
                    <a:cubicBezTo>
                      <a:pt x="244" y="180"/>
                      <a:pt x="245" y="179"/>
                      <a:pt x="246" y="178"/>
                    </a:cubicBezTo>
                    <a:cubicBezTo>
                      <a:pt x="250" y="179"/>
                      <a:pt x="254" y="179"/>
                      <a:pt x="259" y="179"/>
                    </a:cubicBezTo>
                    <a:cubicBezTo>
                      <a:pt x="275" y="183"/>
                      <a:pt x="279" y="204"/>
                      <a:pt x="277" y="214"/>
                    </a:cubicBezTo>
                    <a:cubicBezTo>
                      <a:pt x="270" y="223"/>
                      <a:pt x="264" y="232"/>
                      <a:pt x="257" y="241"/>
                    </a:cubicBezTo>
                    <a:cubicBezTo>
                      <a:pt x="253" y="253"/>
                      <a:pt x="248" y="266"/>
                      <a:pt x="243" y="278"/>
                    </a:cubicBezTo>
                    <a:cubicBezTo>
                      <a:pt x="233" y="297"/>
                      <a:pt x="212" y="310"/>
                      <a:pt x="209" y="326"/>
                    </a:cubicBezTo>
                    <a:cubicBezTo>
                      <a:pt x="226" y="339"/>
                      <a:pt x="245" y="346"/>
                      <a:pt x="263" y="354"/>
                    </a:cubicBezTo>
                    <a:cubicBezTo>
                      <a:pt x="273" y="362"/>
                      <a:pt x="283" y="370"/>
                      <a:pt x="293" y="378"/>
                    </a:cubicBezTo>
                    <a:cubicBezTo>
                      <a:pt x="315" y="388"/>
                      <a:pt x="335" y="377"/>
                      <a:pt x="356" y="406"/>
                    </a:cubicBezTo>
                    <a:cubicBezTo>
                      <a:pt x="356" y="407"/>
                      <a:pt x="355" y="408"/>
                      <a:pt x="355" y="409"/>
                    </a:cubicBezTo>
                    <a:cubicBezTo>
                      <a:pt x="354" y="411"/>
                      <a:pt x="352" y="413"/>
                      <a:pt x="351" y="414"/>
                    </a:cubicBezTo>
                    <a:cubicBezTo>
                      <a:pt x="337" y="417"/>
                      <a:pt x="322" y="420"/>
                      <a:pt x="308" y="423"/>
                    </a:cubicBezTo>
                    <a:cubicBezTo>
                      <a:pt x="291" y="418"/>
                      <a:pt x="292" y="402"/>
                      <a:pt x="284" y="393"/>
                    </a:cubicBezTo>
                    <a:cubicBezTo>
                      <a:pt x="256" y="375"/>
                      <a:pt x="228" y="356"/>
                      <a:pt x="199" y="338"/>
                    </a:cubicBezTo>
                    <a:cubicBezTo>
                      <a:pt x="191" y="338"/>
                      <a:pt x="183" y="343"/>
                      <a:pt x="175" y="347"/>
                    </a:cubicBezTo>
                    <a:cubicBezTo>
                      <a:pt x="165" y="366"/>
                      <a:pt x="176" y="383"/>
                      <a:pt x="176" y="401"/>
                    </a:cubicBezTo>
                    <a:cubicBezTo>
                      <a:pt x="176" y="441"/>
                      <a:pt x="176" y="479"/>
                      <a:pt x="179" y="517"/>
                    </a:cubicBezTo>
                    <a:cubicBezTo>
                      <a:pt x="176" y="519"/>
                      <a:pt x="174" y="521"/>
                      <a:pt x="172" y="522"/>
                    </a:cubicBezTo>
                    <a:cubicBezTo>
                      <a:pt x="138" y="509"/>
                      <a:pt x="138" y="488"/>
                      <a:pt x="110" y="464"/>
                    </a:cubicBezTo>
                    <a:cubicBezTo>
                      <a:pt x="111" y="462"/>
                      <a:pt x="112" y="461"/>
                      <a:pt x="113" y="459"/>
                    </a:cubicBezTo>
                    <a:cubicBezTo>
                      <a:pt x="115" y="460"/>
                      <a:pt x="116" y="460"/>
                      <a:pt x="118" y="460"/>
                    </a:cubicBezTo>
                    <a:cubicBezTo>
                      <a:pt x="129" y="466"/>
                      <a:pt x="140" y="471"/>
                      <a:pt x="151" y="477"/>
                    </a:cubicBezTo>
                    <a:cubicBezTo>
                      <a:pt x="152" y="477"/>
                      <a:pt x="153" y="476"/>
                      <a:pt x="154" y="476"/>
                    </a:cubicBezTo>
                    <a:cubicBezTo>
                      <a:pt x="154" y="445"/>
                      <a:pt x="155" y="414"/>
                      <a:pt x="155" y="383"/>
                    </a:cubicBezTo>
                    <a:cubicBezTo>
                      <a:pt x="137" y="380"/>
                      <a:pt x="62" y="461"/>
                      <a:pt x="28" y="466"/>
                    </a:cubicBezTo>
                    <a:cubicBezTo>
                      <a:pt x="27" y="465"/>
                      <a:pt x="25" y="464"/>
                      <a:pt x="24" y="463"/>
                    </a:cubicBezTo>
                    <a:cubicBezTo>
                      <a:pt x="24" y="462"/>
                      <a:pt x="25" y="461"/>
                      <a:pt x="26" y="460"/>
                    </a:cubicBezTo>
                    <a:cubicBezTo>
                      <a:pt x="33" y="443"/>
                      <a:pt x="68" y="433"/>
                      <a:pt x="73" y="413"/>
                    </a:cubicBezTo>
                    <a:cubicBezTo>
                      <a:pt x="67" y="404"/>
                      <a:pt x="69" y="398"/>
                      <a:pt x="67" y="390"/>
                    </a:cubicBezTo>
                    <a:cubicBezTo>
                      <a:pt x="59" y="375"/>
                      <a:pt x="52" y="359"/>
                      <a:pt x="44" y="343"/>
                    </a:cubicBezTo>
                    <a:cubicBezTo>
                      <a:pt x="37" y="320"/>
                      <a:pt x="29" y="296"/>
                      <a:pt x="22" y="272"/>
                    </a:cubicBezTo>
                    <a:cubicBezTo>
                      <a:pt x="17" y="259"/>
                      <a:pt x="4" y="255"/>
                      <a:pt x="0" y="243"/>
                    </a:cubicBezTo>
                    <a:cubicBezTo>
                      <a:pt x="5" y="230"/>
                      <a:pt x="27" y="224"/>
                      <a:pt x="37" y="244"/>
                    </a:cubicBezTo>
                    <a:cubicBezTo>
                      <a:pt x="42" y="254"/>
                      <a:pt x="38" y="264"/>
                      <a:pt x="41" y="275"/>
                    </a:cubicBezTo>
                    <a:cubicBezTo>
                      <a:pt x="47" y="290"/>
                      <a:pt x="53" y="306"/>
                      <a:pt x="59" y="322"/>
                    </a:cubicBezTo>
                    <a:cubicBezTo>
                      <a:pt x="62" y="334"/>
                      <a:pt x="58" y="346"/>
                      <a:pt x="66" y="357"/>
                    </a:cubicBezTo>
                    <a:cubicBezTo>
                      <a:pt x="84" y="352"/>
                      <a:pt x="148" y="309"/>
                      <a:pt x="155" y="290"/>
                    </a:cubicBezTo>
                    <a:cubicBezTo>
                      <a:pt x="154" y="288"/>
                      <a:pt x="152" y="287"/>
                      <a:pt x="150" y="285"/>
                    </a:cubicBezTo>
                    <a:cubicBezTo>
                      <a:pt x="139" y="290"/>
                      <a:pt x="106" y="292"/>
                      <a:pt x="109" y="269"/>
                    </a:cubicBezTo>
                    <a:cubicBezTo>
                      <a:pt x="110" y="268"/>
                      <a:pt x="111" y="267"/>
                      <a:pt x="112" y="266"/>
                    </a:cubicBezTo>
                    <a:cubicBezTo>
                      <a:pt x="128" y="256"/>
                      <a:pt x="139" y="256"/>
                      <a:pt x="156" y="255"/>
                    </a:cubicBezTo>
                    <a:cubicBezTo>
                      <a:pt x="157" y="254"/>
                      <a:pt x="158" y="253"/>
                      <a:pt x="159" y="252"/>
                    </a:cubicBezTo>
                    <a:cubicBezTo>
                      <a:pt x="158" y="244"/>
                      <a:pt x="158" y="237"/>
                      <a:pt x="158" y="229"/>
                    </a:cubicBezTo>
                    <a:cubicBezTo>
                      <a:pt x="157" y="228"/>
                      <a:pt x="156" y="228"/>
                      <a:pt x="156" y="227"/>
                    </a:cubicBezTo>
                    <a:cubicBezTo>
                      <a:pt x="143" y="231"/>
                      <a:pt x="125" y="232"/>
                      <a:pt x="114" y="242"/>
                    </a:cubicBezTo>
                    <a:cubicBezTo>
                      <a:pt x="92" y="263"/>
                      <a:pt x="87" y="301"/>
                      <a:pt x="53" y="281"/>
                    </a:cubicBezTo>
                    <a:cubicBezTo>
                      <a:pt x="53" y="277"/>
                      <a:pt x="53" y="274"/>
                      <a:pt x="53" y="270"/>
                    </a:cubicBezTo>
                    <a:cubicBezTo>
                      <a:pt x="83" y="230"/>
                      <a:pt x="122" y="227"/>
                      <a:pt x="156" y="214"/>
                    </a:cubicBezTo>
                    <a:cubicBezTo>
                      <a:pt x="163" y="201"/>
                      <a:pt x="164" y="177"/>
                      <a:pt x="163" y="164"/>
                    </a:cubicBezTo>
                    <a:cubicBezTo>
                      <a:pt x="162" y="164"/>
                      <a:pt x="161" y="163"/>
                      <a:pt x="159" y="163"/>
                    </a:cubicBezTo>
                    <a:cubicBezTo>
                      <a:pt x="147" y="171"/>
                      <a:pt x="119" y="199"/>
                      <a:pt x="104" y="182"/>
                    </a:cubicBezTo>
                    <a:cubicBezTo>
                      <a:pt x="102" y="177"/>
                      <a:pt x="100" y="172"/>
                      <a:pt x="98" y="167"/>
                    </a:cubicBezTo>
                    <a:cubicBezTo>
                      <a:pt x="91" y="157"/>
                      <a:pt x="87" y="161"/>
                      <a:pt x="83" y="149"/>
                    </a:cubicBezTo>
                    <a:cubicBezTo>
                      <a:pt x="85" y="147"/>
                      <a:pt x="86" y="145"/>
                      <a:pt x="88" y="143"/>
                    </a:cubicBezTo>
                    <a:cubicBezTo>
                      <a:pt x="111" y="139"/>
                      <a:pt x="148" y="135"/>
                      <a:pt x="168" y="114"/>
                    </a:cubicBezTo>
                    <a:cubicBezTo>
                      <a:pt x="169" y="89"/>
                      <a:pt x="170" y="65"/>
                      <a:pt x="171" y="40"/>
                    </a:cubicBezTo>
                    <a:cubicBezTo>
                      <a:pt x="171" y="29"/>
                      <a:pt x="162" y="18"/>
                      <a:pt x="162" y="7"/>
                    </a:cubicBezTo>
                    <a:cubicBezTo>
                      <a:pt x="164" y="6"/>
                      <a:pt x="165" y="4"/>
                      <a:pt x="166" y="3"/>
                    </a:cubicBezTo>
                    <a:cubicBezTo>
                      <a:pt x="171" y="0"/>
                      <a:pt x="174" y="2"/>
                      <a:pt x="179" y="1"/>
                    </a:cubicBezTo>
                    <a:close/>
                    <a:moveTo>
                      <a:pt x="189" y="313"/>
                    </a:moveTo>
                    <a:cubicBezTo>
                      <a:pt x="184" y="314"/>
                      <a:pt x="179" y="315"/>
                      <a:pt x="174" y="316"/>
                    </a:cubicBezTo>
                    <a:cubicBezTo>
                      <a:pt x="171" y="323"/>
                      <a:pt x="171" y="325"/>
                      <a:pt x="172" y="330"/>
                    </a:cubicBezTo>
                    <a:cubicBezTo>
                      <a:pt x="174" y="331"/>
                      <a:pt x="176" y="331"/>
                      <a:pt x="178" y="332"/>
                    </a:cubicBezTo>
                    <a:cubicBezTo>
                      <a:pt x="182" y="326"/>
                      <a:pt x="186" y="320"/>
                      <a:pt x="191" y="314"/>
                    </a:cubicBezTo>
                    <a:cubicBezTo>
                      <a:pt x="190" y="313"/>
                      <a:pt x="190" y="313"/>
                      <a:pt x="189" y="313"/>
                    </a:cubicBezTo>
                    <a:close/>
                    <a:moveTo>
                      <a:pt x="148" y="330"/>
                    </a:moveTo>
                    <a:cubicBezTo>
                      <a:pt x="131" y="345"/>
                      <a:pt x="115" y="359"/>
                      <a:pt x="99" y="374"/>
                    </a:cubicBezTo>
                    <a:cubicBezTo>
                      <a:pt x="90" y="378"/>
                      <a:pt x="82" y="373"/>
                      <a:pt x="74" y="379"/>
                    </a:cubicBezTo>
                    <a:cubicBezTo>
                      <a:pt x="78" y="386"/>
                      <a:pt x="82" y="394"/>
                      <a:pt x="87" y="402"/>
                    </a:cubicBezTo>
                    <a:cubicBezTo>
                      <a:pt x="96" y="399"/>
                      <a:pt x="151" y="354"/>
                      <a:pt x="153" y="348"/>
                    </a:cubicBezTo>
                    <a:cubicBezTo>
                      <a:pt x="153" y="344"/>
                      <a:pt x="153" y="339"/>
                      <a:pt x="153" y="335"/>
                    </a:cubicBezTo>
                    <a:cubicBezTo>
                      <a:pt x="151" y="333"/>
                      <a:pt x="150" y="332"/>
                      <a:pt x="148" y="3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sz="2200" b="1" kern="0">
                  <a:solidFill>
                    <a:srgbClr val="00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" name="ïṩḷiḑé"/>
              <p:cNvSpPr/>
              <p:nvPr/>
            </p:nvSpPr>
            <p:spPr bwMode="auto">
              <a:xfrm>
                <a:off x="8391526" y="2489201"/>
                <a:ext cx="1127125" cy="1479550"/>
              </a:xfrm>
              <a:custGeom>
                <a:avLst/>
                <a:gdLst>
                  <a:gd name="T0" fmla="*/ 113 w 342"/>
                  <a:gd name="T1" fmla="*/ 49 h 448"/>
                  <a:gd name="T2" fmla="*/ 137 w 342"/>
                  <a:gd name="T3" fmla="*/ 96 h 448"/>
                  <a:gd name="T4" fmla="*/ 165 w 342"/>
                  <a:gd name="T5" fmla="*/ 60 h 448"/>
                  <a:gd name="T6" fmla="*/ 150 w 342"/>
                  <a:gd name="T7" fmla="*/ 46 h 448"/>
                  <a:gd name="T8" fmla="*/ 175 w 342"/>
                  <a:gd name="T9" fmla="*/ 30 h 448"/>
                  <a:gd name="T10" fmla="*/ 171 w 342"/>
                  <a:gd name="T11" fmla="*/ 9 h 448"/>
                  <a:gd name="T12" fmla="*/ 200 w 342"/>
                  <a:gd name="T13" fmla="*/ 59 h 448"/>
                  <a:gd name="T14" fmla="*/ 213 w 342"/>
                  <a:gd name="T15" fmla="*/ 139 h 448"/>
                  <a:gd name="T16" fmla="*/ 258 w 342"/>
                  <a:gd name="T17" fmla="*/ 94 h 448"/>
                  <a:gd name="T18" fmla="*/ 242 w 342"/>
                  <a:gd name="T19" fmla="*/ 85 h 448"/>
                  <a:gd name="T20" fmla="*/ 286 w 342"/>
                  <a:gd name="T21" fmla="*/ 36 h 448"/>
                  <a:gd name="T22" fmla="*/ 242 w 342"/>
                  <a:gd name="T23" fmla="*/ 28 h 448"/>
                  <a:gd name="T24" fmla="*/ 249 w 342"/>
                  <a:gd name="T25" fmla="*/ 10 h 448"/>
                  <a:gd name="T26" fmla="*/ 263 w 342"/>
                  <a:gd name="T27" fmla="*/ 124 h 448"/>
                  <a:gd name="T28" fmla="*/ 329 w 342"/>
                  <a:gd name="T29" fmla="*/ 191 h 448"/>
                  <a:gd name="T30" fmla="*/ 285 w 342"/>
                  <a:gd name="T31" fmla="*/ 195 h 448"/>
                  <a:gd name="T32" fmla="*/ 227 w 342"/>
                  <a:gd name="T33" fmla="*/ 199 h 448"/>
                  <a:gd name="T34" fmla="*/ 300 w 342"/>
                  <a:gd name="T35" fmla="*/ 149 h 448"/>
                  <a:gd name="T36" fmla="*/ 296 w 342"/>
                  <a:gd name="T37" fmla="*/ 128 h 448"/>
                  <a:gd name="T38" fmla="*/ 249 w 342"/>
                  <a:gd name="T39" fmla="*/ 150 h 448"/>
                  <a:gd name="T40" fmla="*/ 146 w 342"/>
                  <a:gd name="T41" fmla="*/ 185 h 448"/>
                  <a:gd name="T42" fmla="*/ 119 w 342"/>
                  <a:gd name="T43" fmla="*/ 212 h 448"/>
                  <a:gd name="T44" fmla="*/ 107 w 342"/>
                  <a:gd name="T45" fmla="*/ 213 h 448"/>
                  <a:gd name="T46" fmla="*/ 64 w 342"/>
                  <a:gd name="T47" fmla="*/ 184 h 448"/>
                  <a:gd name="T48" fmla="*/ 88 w 342"/>
                  <a:gd name="T49" fmla="*/ 170 h 448"/>
                  <a:gd name="T50" fmla="*/ 79 w 342"/>
                  <a:gd name="T51" fmla="*/ 95 h 448"/>
                  <a:gd name="T52" fmla="*/ 108 w 342"/>
                  <a:gd name="T53" fmla="*/ 164 h 448"/>
                  <a:gd name="T54" fmla="*/ 107 w 342"/>
                  <a:gd name="T55" fmla="*/ 51 h 448"/>
                  <a:gd name="T56" fmla="*/ 27 w 342"/>
                  <a:gd name="T57" fmla="*/ 174 h 448"/>
                  <a:gd name="T58" fmla="*/ 19 w 342"/>
                  <a:gd name="T59" fmla="*/ 255 h 448"/>
                  <a:gd name="T60" fmla="*/ 21 w 342"/>
                  <a:gd name="T61" fmla="*/ 178 h 448"/>
                  <a:gd name="T62" fmla="*/ 140 w 342"/>
                  <a:gd name="T63" fmla="*/ 118 h 448"/>
                  <a:gd name="T64" fmla="*/ 177 w 342"/>
                  <a:gd name="T65" fmla="*/ 137 h 448"/>
                  <a:gd name="T66" fmla="*/ 167 w 342"/>
                  <a:gd name="T67" fmla="*/ 106 h 448"/>
                  <a:gd name="T68" fmla="*/ 198 w 342"/>
                  <a:gd name="T69" fmla="*/ 111 h 448"/>
                  <a:gd name="T70" fmla="*/ 112 w 342"/>
                  <a:gd name="T71" fmla="*/ 227 h 448"/>
                  <a:gd name="T72" fmla="*/ 144 w 342"/>
                  <a:gd name="T73" fmla="*/ 254 h 448"/>
                  <a:gd name="T74" fmla="*/ 136 w 342"/>
                  <a:gd name="T75" fmla="*/ 282 h 448"/>
                  <a:gd name="T76" fmla="*/ 172 w 342"/>
                  <a:gd name="T77" fmla="*/ 266 h 448"/>
                  <a:gd name="T78" fmla="*/ 127 w 342"/>
                  <a:gd name="T79" fmla="*/ 321 h 448"/>
                  <a:gd name="T80" fmla="*/ 102 w 342"/>
                  <a:gd name="T81" fmla="*/ 339 h 448"/>
                  <a:gd name="T82" fmla="*/ 169 w 342"/>
                  <a:gd name="T83" fmla="*/ 326 h 448"/>
                  <a:gd name="T84" fmla="*/ 120 w 342"/>
                  <a:gd name="T85" fmla="*/ 400 h 448"/>
                  <a:gd name="T86" fmla="*/ 116 w 342"/>
                  <a:gd name="T87" fmla="*/ 406 h 448"/>
                  <a:gd name="T88" fmla="*/ 179 w 342"/>
                  <a:gd name="T89" fmla="*/ 430 h 448"/>
                  <a:gd name="T90" fmla="*/ 240 w 342"/>
                  <a:gd name="T91" fmla="*/ 307 h 448"/>
                  <a:gd name="T92" fmla="*/ 301 w 342"/>
                  <a:gd name="T93" fmla="*/ 336 h 448"/>
                  <a:gd name="T94" fmla="*/ 205 w 342"/>
                  <a:gd name="T95" fmla="*/ 296 h 448"/>
                  <a:gd name="T96" fmla="*/ 207 w 342"/>
                  <a:gd name="T97" fmla="*/ 261 h 448"/>
                  <a:gd name="T98" fmla="*/ 185 w 342"/>
                  <a:gd name="T99" fmla="*/ 246 h 448"/>
                  <a:gd name="T100" fmla="*/ 143 w 342"/>
                  <a:gd name="T101" fmla="*/ 224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42" h="448">
                    <a:moveTo>
                      <a:pt x="107" y="51"/>
                    </a:moveTo>
                    <a:cubicBezTo>
                      <a:pt x="109" y="51"/>
                      <a:pt x="111" y="50"/>
                      <a:pt x="113" y="49"/>
                    </a:cubicBezTo>
                    <a:cubicBezTo>
                      <a:pt x="120" y="52"/>
                      <a:pt x="126" y="55"/>
                      <a:pt x="133" y="58"/>
                    </a:cubicBezTo>
                    <a:cubicBezTo>
                      <a:pt x="143" y="74"/>
                      <a:pt x="136" y="82"/>
                      <a:pt x="137" y="96"/>
                    </a:cubicBezTo>
                    <a:cubicBezTo>
                      <a:pt x="138" y="97"/>
                      <a:pt x="138" y="97"/>
                      <a:pt x="139" y="97"/>
                    </a:cubicBezTo>
                    <a:cubicBezTo>
                      <a:pt x="148" y="85"/>
                      <a:pt x="156" y="73"/>
                      <a:pt x="165" y="60"/>
                    </a:cubicBezTo>
                    <a:cubicBezTo>
                      <a:pt x="164" y="58"/>
                      <a:pt x="163" y="56"/>
                      <a:pt x="162" y="54"/>
                    </a:cubicBezTo>
                    <a:cubicBezTo>
                      <a:pt x="156" y="52"/>
                      <a:pt x="154" y="53"/>
                      <a:pt x="150" y="46"/>
                    </a:cubicBezTo>
                    <a:cubicBezTo>
                      <a:pt x="150" y="41"/>
                      <a:pt x="151" y="37"/>
                      <a:pt x="151" y="32"/>
                    </a:cubicBezTo>
                    <a:cubicBezTo>
                      <a:pt x="162" y="27"/>
                      <a:pt x="165" y="33"/>
                      <a:pt x="175" y="30"/>
                    </a:cubicBezTo>
                    <a:cubicBezTo>
                      <a:pt x="175" y="29"/>
                      <a:pt x="175" y="28"/>
                      <a:pt x="175" y="26"/>
                    </a:cubicBezTo>
                    <a:cubicBezTo>
                      <a:pt x="170" y="19"/>
                      <a:pt x="168" y="15"/>
                      <a:pt x="171" y="9"/>
                    </a:cubicBezTo>
                    <a:cubicBezTo>
                      <a:pt x="172" y="8"/>
                      <a:pt x="173" y="7"/>
                      <a:pt x="173" y="6"/>
                    </a:cubicBezTo>
                    <a:cubicBezTo>
                      <a:pt x="207" y="16"/>
                      <a:pt x="202" y="33"/>
                      <a:pt x="200" y="59"/>
                    </a:cubicBezTo>
                    <a:cubicBezTo>
                      <a:pt x="220" y="80"/>
                      <a:pt x="221" y="113"/>
                      <a:pt x="208" y="135"/>
                    </a:cubicBezTo>
                    <a:cubicBezTo>
                      <a:pt x="210" y="136"/>
                      <a:pt x="211" y="138"/>
                      <a:pt x="213" y="139"/>
                    </a:cubicBezTo>
                    <a:cubicBezTo>
                      <a:pt x="214" y="139"/>
                      <a:pt x="214" y="138"/>
                      <a:pt x="215" y="138"/>
                    </a:cubicBezTo>
                    <a:cubicBezTo>
                      <a:pt x="232" y="137"/>
                      <a:pt x="257" y="109"/>
                      <a:pt x="258" y="94"/>
                    </a:cubicBezTo>
                    <a:cubicBezTo>
                      <a:pt x="252" y="93"/>
                      <a:pt x="247" y="93"/>
                      <a:pt x="241" y="93"/>
                    </a:cubicBezTo>
                    <a:cubicBezTo>
                      <a:pt x="240" y="88"/>
                      <a:pt x="240" y="89"/>
                      <a:pt x="242" y="85"/>
                    </a:cubicBezTo>
                    <a:cubicBezTo>
                      <a:pt x="249" y="74"/>
                      <a:pt x="267" y="72"/>
                      <a:pt x="277" y="66"/>
                    </a:cubicBezTo>
                    <a:cubicBezTo>
                      <a:pt x="280" y="56"/>
                      <a:pt x="283" y="46"/>
                      <a:pt x="286" y="36"/>
                    </a:cubicBezTo>
                    <a:cubicBezTo>
                      <a:pt x="284" y="35"/>
                      <a:pt x="283" y="33"/>
                      <a:pt x="281" y="32"/>
                    </a:cubicBezTo>
                    <a:cubicBezTo>
                      <a:pt x="269" y="38"/>
                      <a:pt x="251" y="38"/>
                      <a:pt x="242" y="28"/>
                    </a:cubicBezTo>
                    <a:cubicBezTo>
                      <a:pt x="242" y="23"/>
                      <a:pt x="242" y="19"/>
                      <a:pt x="243" y="15"/>
                    </a:cubicBezTo>
                    <a:cubicBezTo>
                      <a:pt x="245" y="13"/>
                      <a:pt x="247" y="12"/>
                      <a:pt x="249" y="10"/>
                    </a:cubicBezTo>
                    <a:cubicBezTo>
                      <a:pt x="268" y="16"/>
                      <a:pt x="293" y="0"/>
                      <a:pt x="311" y="12"/>
                    </a:cubicBezTo>
                    <a:cubicBezTo>
                      <a:pt x="330" y="25"/>
                      <a:pt x="266" y="104"/>
                      <a:pt x="263" y="124"/>
                    </a:cubicBezTo>
                    <a:cubicBezTo>
                      <a:pt x="275" y="127"/>
                      <a:pt x="289" y="114"/>
                      <a:pt x="303" y="116"/>
                    </a:cubicBezTo>
                    <a:cubicBezTo>
                      <a:pt x="342" y="123"/>
                      <a:pt x="333" y="168"/>
                      <a:pt x="329" y="191"/>
                    </a:cubicBezTo>
                    <a:cubicBezTo>
                      <a:pt x="327" y="192"/>
                      <a:pt x="324" y="193"/>
                      <a:pt x="321" y="195"/>
                    </a:cubicBezTo>
                    <a:cubicBezTo>
                      <a:pt x="305" y="186"/>
                      <a:pt x="302" y="195"/>
                      <a:pt x="285" y="195"/>
                    </a:cubicBezTo>
                    <a:cubicBezTo>
                      <a:pt x="260" y="195"/>
                      <a:pt x="261" y="186"/>
                      <a:pt x="229" y="200"/>
                    </a:cubicBezTo>
                    <a:cubicBezTo>
                      <a:pt x="228" y="200"/>
                      <a:pt x="228" y="199"/>
                      <a:pt x="227" y="199"/>
                    </a:cubicBezTo>
                    <a:cubicBezTo>
                      <a:pt x="226" y="197"/>
                      <a:pt x="225" y="195"/>
                      <a:pt x="225" y="194"/>
                    </a:cubicBezTo>
                    <a:cubicBezTo>
                      <a:pt x="250" y="170"/>
                      <a:pt x="277" y="161"/>
                      <a:pt x="300" y="149"/>
                    </a:cubicBezTo>
                    <a:cubicBezTo>
                      <a:pt x="300" y="147"/>
                      <a:pt x="301" y="145"/>
                      <a:pt x="302" y="143"/>
                    </a:cubicBezTo>
                    <a:cubicBezTo>
                      <a:pt x="300" y="138"/>
                      <a:pt x="298" y="133"/>
                      <a:pt x="296" y="128"/>
                    </a:cubicBezTo>
                    <a:cubicBezTo>
                      <a:pt x="295" y="128"/>
                      <a:pt x="293" y="127"/>
                      <a:pt x="292" y="127"/>
                    </a:cubicBezTo>
                    <a:cubicBezTo>
                      <a:pt x="270" y="150"/>
                      <a:pt x="270" y="141"/>
                      <a:pt x="249" y="150"/>
                    </a:cubicBezTo>
                    <a:cubicBezTo>
                      <a:pt x="239" y="157"/>
                      <a:pt x="229" y="163"/>
                      <a:pt x="219" y="170"/>
                    </a:cubicBezTo>
                    <a:cubicBezTo>
                      <a:pt x="183" y="156"/>
                      <a:pt x="185" y="173"/>
                      <a:pt x="146" y="185"/>
                    </a:cubicBezTo>
                    <a:cubicBezTo>
                      <a:pt x="139" y="185"/>
                      <a:pt x="132" y="186"/>
                      <a:pt x="125" y="186"/>
                    </a:cubicBezTo>
                    <a:cubicBezTo>
                      <a:pt x="115" y="195"/>
                      <a:pt x="121" y="202"/>
                      <a:pt x="119" y="212"/>
                    </a:cubicBezTo>
                    <a:cubicBezTo>
                      <a:pt x="117" y="213"/>
                      <a:pt x="116" y="214"/>
                      <a:pt x="115" y="215"/>
                    </a:cubicBezTo>
                    <a:cubicBezTo>
                      <a:pt x="112" y="215"/>
                      <a:pt x="109" y="214"/>
                      <a:pt x="107" y="213"/>
                    </a:cubicBezTo>
                    <a:cubicBezTo>
                      <a:pt x="90" y="186"/>
                      <a:pt x="89" y="199"/>
                      <a:pt x="65" y="188"/>
                    </a:cubicBezTo>
                    <a:cubicBezTo>
                      <a:pt x="65" y="186"/>
                      <a:pt x="64" y="185"/>
                      <a:pt x="64" y="184"/>
                    </a:cubicBezTo>
                    <a:cubicBezTo>
                      <a:pt x="63" y="179"/>
                      <a:pt x="64" y="178"/>
                      <a:pt x="66" y="173"/>
                    </a:cubicBezTo>
                    <a:cubicBezTo>
                      <a:pt x="73" y="172"/>
                      <a:pt x="81" y="171"/>
                      <a:pt x="88" y="170"/>
                    </a:cubicBezTo>
                    <a:cubicBezTo>
                      <a:pt x="87" y="147"/>
                      <a:pt x="70" y="122"/>
                      <a:pt x="68" y="98"/>
                    </a:cubicBezTo>
                    <a:cubicBezTo>
                      <a:pt x="74" y="94"/>
                      <a:pt x="74" y="95"/>
                      <a:pt x="79" y="95"/>
                    </a:cubicBezTo>
                    <a:cubicBezTo>
                      <a:pt x="84" y="97"/>
                      <a:pt x="89" y="100"/>
                      <a:pt x="93" y="103"/>
                    </a:cubicBezTo>
                    <a:cubicBezTo>
                      <a:pt x="98" y="127"/>
                      <a:pt x="94" y="140"/>
                      <a:pt x="108" y="164"/>
                    </a:cubicBezTo>
                    <a:cubicBezTo>
                      <a:pt x="115" y="165"/>
                      <a:pt x="119" y="166"/>
                      <a:pt x="128" y="161"/>
                    </a:cubicBezTo>
                    <a:cubicBezTo>
                      <a:pt x="132" y="128"/>
                      <a:pt x="104" y="84"/>
                      <a:pt x="107" y="51"/>
                    </a:cubicBezTo>
                    <a:close/>
                    <a:moveTo>
                      <a:pt x="21" y="178"/>
                    </a:moveTo>
                    <a:cubicBezTo>
                      <a:pt x="23" y="177"/>
                      <a:pt x="25" y="175"/>
                      <a:pt x="27" y="174"/>
                    </a:cubicBezTo>
                    <a:cubicBezTo>
                      <a:pt x="28" y="175"/>
                      <a:pt x="28" y="175"/>
                      <a:pt x="29" y="176"/>
                    </a:cubicBezTo>
                    <a:cubicBezTo>
                      <a:pt x="50" y="192"/>
                      <a:pt x="39" y="239"/>
                      <a:pt x="19" y="255"/>
                    </a:cubicBezTo>
                    <a:cubicBezTo>
                      <a:pt x="15" y="254"/>
                      <a:pt x="12" y="253"/>
                      <a:pt x="9" y="252"/>
                    </a:cubicBezTo>
                    <a:cubicBezTo>
                      <a:pt x="0" y="231"/>
                      <a:pt x="20" y="200"/>
                      <a:pt x="21" y="178"/>
                    </a:cubicBezTo>
                    <a:close/>
                    <a:moveTo>
                      <a:pt x="177" y="75"/>
                    </a:moveTo>
                    <a:cubicBezTo>
                      <a:pt x="169" y="90"/>
                      <a:pt x="146" y="102"/>
                      <a:pt x="140" y="118"/>
                    </a:cubicBezTo>
                    <a:cubicBezTo>
                      <a:pt x="143" y="130"/>
                      <a:pt x="146" y="143"/>
                      <a:pt x="149" y="155"/>
                    </a:cubicBezTo>
                    <a:cubicBezTo>
                      <a:pt x="159" y="155"/>
                      <a:pt x="175" y="151"/>
                      <a:pt x="177" y="137"/>
                    </a:cubicBezTo>
                    <a:cubicBezTo>
                      <a:pt x="169" y="132"/>
                      <a:pt x="153" y="125"/>
                      <a:pt x="159" y="112"/>
                    </a:cubicBezTo>
                    <a:cubicBezTo>
                      <a:pt x="162" y="110"/>
                      <a:pt x="164" y="108"/>
                      <a:pt x="167" y="106"/>
                    </a:cubicBezTo>
                    <a:cubicBezTo>
                      <a:pt x="177" y="104"/>
                      <a:pt x="182" y="108"/>
                      <a:pt x="190" y="116"/>
                    </a:cubicBezTo>
                    <a:cubicBezTo>
                      <a:pt x="193" y="115"/>
                      <a:pt x="195" y="113"/>
                      <a:pt x="198" y="111"/>
                    </a:cubicBezTo>
                    <a:cubicBezTo>
                      <a:pt x="205" y="100"/>
                      <a:pt x="201" y="60"/>
                      <a:pt x="177" y="75"/>
                    </a:cubicBezTo>
                    <a:close/>
                    <a:moveTo>
                      <a:pt x="112" y="227"/>
                    </a:moveTo>
                    <a:cubicBezTo>
                      <a:pt x="111" y="233"/>
                      <a:pt x="110" y="236"/>
                      <a:pt x="114" y="244"/>
                    </a:cubicBezTo>
                    <a:cubicBezTo>
                      <a:pt x="126" y="249"/>
                      <a:pt x="133" y="251"/>
                      <a:pt x="144" y="254"/>
                    </a:cubicBezTo>
                    <a:cubicBezTo>
                      <a:pt x="143" y="262"/>
                      <a:pt x="135" y="271"/>
                      <a:pt x="132" y="278"/>
                    </a:cubicBezTo>
                    <a:cubicBezTo>
                      <a:pt x="134" y="279"/>
                      <a:pt x="135" y="280"/>
                      <a:pt x="136" y="282"/>
                    </a:cubicBezTo>
                    <a:cubicBezTo>
                      <a:pt x="146" y="276"/>
                      <a:pt x="157" y="270"/>
                      <a:pt x="167" y="265"/>
                    </a:cubicBezTo>
                    <a:cubicBezTo>
                      <a:pt x="169" y="265"/>
                      <a:pt x="170" y="265"/>
                      <a:pt x="172" y="266"/>
                    </a:cubicBezTo>
                    <a:cubicBezTo>
                      <a:pt x="178" y="280"/>
                      <a:pt x="173" y="289"/>
                      <a:pt x="177" y="303"/>
                    </a:cubicBezTo>
                    <a:cubicBezTo>
                      <a:pt x="160" y="309"/>
                      <a:pt x="143" y="315"/>
                      <a:pt x="127" y="321"/>
                    </a:cubicBezTo>
                    <a:cubicBezTo>
                      <a:pt x="117" y="324"/>
                      <a:pt x="107" y="320"/>
                      <a:pt x="97" y="324"/>
                    </a:cubicBezTo>
                    <a:cubicBezTo>
                      <a:pt x="96" y="329"/>
                      <a:pt x="96" y="332"/>
                      <a:pt x="102" y="339"/>
                    </a:cubicBezTo>
                    <a:cubicBezTo>
                      <a:pt x="114" y="342"/>
                      <a:pt x="133" y="355"/>
                      <a:pt x="148" y="341"/>
                    </a:cubicBezTo>
                    <a:cubicBezTo>
                      <a:pt x="154" y="335"/>
                      <a:pt x="160" y="328"/>
                      <a:pt x="169" y="326"/>
                    </a:cubicBezTo>
                    <a:cubicBezTo>
                      <a:pt x="187" y="327"/>
                      <a:pt x="162" y="392"/>
                      <a:pt x="160" y="404"/>
                    </a:cubicBezTo>
                    <a:cubicBezTo>
                      <a:pt x="149" y="409"/>
                      <a:pt x="130" y="404"/>
                      <a:pt x="120" y="400"/>
                    </a:cubicBezTo>
                    <a:cubicBezTo>
                      <a:pt x="118" y="401"/>
                      <a:pt x="117" y="402"/>
                      <a:pt x="116" y="403"/>
                    </a:cubicBezTo>
                    <a:cubicBezTo>
                      <a:pt x="116" y="404"/>
                      <a:pt x="116" y="405"/>
                      <a:pt x="116" y="406"/>
                    </a:cubicBezTo>
                    <a:cubicBezTo>
                      <a:pt x="125" y="415"/>
                      <a:pt x="132" y="411"/>
                      <a:pt x="137" y="422"/>
                    </a:cubicBezTo>
                    <a:cubicBezTo>
                      <a:pt x="145" y="438"/>
                      <a:pt x="169" y="448"/>
                      <a:pt x="179" y="430"/>
                    </a:cubicBezTo>
                    <a:cubicBezTo>
                      <a:pt x="196" y="398"/>
                      <a:pt x="187" y="345"/>
                      <a:pt x="201" y="319"/>
                    </a:cubicBezTo>
                    <a:cubicBezTo>
                      <a:pt x="209" y="308"/>
                      <a:pt x="229" y="311"/>
                      <a:pt x="240" y="307"/>
                    </a:cubicBezTo>
                    <a:cubicBezTo>
                      <a:pt x="256" y="313"/>
                      <a:pt x="270" y="330"/>
                      <a:pt x="284" y="340"/>
                    </a:cubicBezTo>
                    <a:cubicBezTo>
                      <a:pt x="291" y="340"/>
                      <a:pt x="292" y="342"/>
                      <a:pt x="301" y="336"/>
                    </a:cubicBezTo>
                    <a:cubicBezTo>
                      <a:pt x="302" y="330"/>
                      <a:pt x="301" y="326"/>
                      <a:pt x="301" y="319"/>
                    </a:cubicBezTo>
                    <a:cubicBezTo>
                      <a:pt x="268" y="279"/>
                      <a:pt x="247" y="286"/>
                      <a:pt x="205" y="296"/>
                    </a:cubicBezTo>
                    <a:cubicBezTo>
                      <a:pt x="201" y="296"/>
                      <a:pt x="202" y="296"/>
                      <a:pt x="199" y="295"/>
                    </a:cubicBezTo>
                    <a:cubicBezTo>
                      <a:pt x="199" y="283"/>
                      <a:pt x="209" y="275"/>
                      <a:pt x="207" y="261"/>
                    </a:cubicBezTo>
                    <a:cubicBezTo>
                      <a:pt x="199" y="251"/>
                      <a:pt x="194" y="253"/>
                      <a:pt x="186" y="250"/>
                    </a:cubicBezTo>
                    <a:cubicBezTo>
                      <a:pt x="186" y="248"/>
                      <a:pt x="185" y="247"/>
                      <a:pt x="185" y="246"/>
                    </a:cubicBezTo>
                    <a:cubicBezTo>
                      <a:pt x="202" y="237"/>
                      <a:pt x="213" y="247"/>
                      <a:pt x="212" y="225"/>
                    </a:cubicBezTo>
                    <a:cubicBezTo>
                      <a:pt x="192" y="200"/>
                      <a:pt x="167" y="223"/>
                      <a:pt x="143" y="224"/>
                    </a:cubicBezTo>
                    <a:cubicBezTo>
                      <a:pt x="131" y="224"/>
                      <a:pt x="126" y="217"/>
                      <a:pt x="112" y="2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sz="2200" b="1" kern="0">
                  <a:solidFill>
                    <a:srgbClr val="00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1" name="išļíḓê"/>
            <p:cNvSpPr/>
            <p:nvPr/>
          </p:nvSpPr>
          <p:spPr bwMode="auto">
            <a:xfrm>
              <a:off x="5206968" y="3930814"/>
              <a:ext cx="3924181" cy="317512"/>
            </a:xfrm>
            <a:custGeom>
              <a:avLst/>
              <a:gdLst>
                <a:gd name="T0" fmla="*/ 71 w 1458"/>
                <a:gd name="T1" fmla="*/ 91 h 118"/>
                <a:gd name="T2" fmla="*/ 124 w 1458"/>
                <a:gd name="T3" fmla="*/ 23 h 118"/>
                <a:gd name="T4" fmla="*/ 93 w 1458"/>
                <a:gd name="T5" fmla="*/ 58 h 118"/>
                <a:gd name="T6" fmla="*/ 124 w 1458"/>
                <a:gd name="T7" fmla="*/ 33 h 118"/>
                <a:gd name="T8" fmla="*/ 192 w 1458"/>
                <a:gd name="T9" fmla="*/ 26 h 118"/>
                <a:gd name="T10" fmla="*/ 186 w 1458"/>
                <a:gd name="T11" fmla="*/ 56 h 118"/>
                <a:gd name="T12" fmla="*/ 228 w 1458"/>
                <a:gd name="T13" fmla="*/ 85 h 118"/>
                <a:gd name="T14" fmla="*/ 237 w 1458"/>
                <a:gd name="T15" fmla="*/ 2 h 118"/>
                <a:gd name="T16" fmla="*/ 240 w 1458"/>
                <a:gd name="T17" fmla="*/ 80 h 118"/>
                <a:gd name="T18" fmla="*/ 298 w 1458"/>
                <a:gd name="T19" fmla="*/ 23 h 118"/>
                <a:gd name="T20" fmla="*/ 306 w 1458"/>
                <a:gd name="T21" fmla="*/ 37 h 118"/>
                <a:gd name="T22" fmla="*/ 389 w 1458"/>
                <a:gd name="T23" fmla="*/ 70 h 118"/>
                <a:gd name="T24" fmla="*/ 371 w 1458"/>
                <a:gd name="T25" fmla="*/ 23 h 118"/>
                <a:gd name="T26" fmla="*/ 383 w 1458"/>
                <a:gd name="T27" fmla="*/ 80 h 118"/>
                <a:gd name="T28" fmla="*/ 353 w 1458"/>
                <a:gd name="T29" fmla="*/ 52 h 118"/>
                <a:gd name="T30" fmla="*/ 426 w 1458"/>
                <a:gd name="T31" fmla="*/ 58 h 118"/>
                <a:gd name="T32" fmla="*/ 437 w 1458"/>
                <a:gd name="T33" fmla="*/ 35 h 118"/>
                <a:gd name="T34" fmla="*/ 471 w 1458"/>
                <a:gd name="T35" fmla="*/ 30 h 118"/>
                <a:gd name="T36" fmla="*/ 465 w 1458"/>
                <a:gd name="T37" fmla="*/ 83 h 118"/>
                <a:gd name="T38" fmla="*/ 444 w 1458"/>
                <a:gd name="T39" fmla="*/ 84 h 118"/>
                <a:gd name="T40" fmla="*/ 512 w 1458"/>
                <a:gd name="T41" fmla="*/ 80 h 118"/>
                <a:gd name="T42" fmla="*/ 500 w 1458"/>
                <a:gd name="T43" fmla="*/ 51 h 118"/>
                <a:gd name="T44" fmla="*/ 544 w 1458"/>
                <a:gd name="T45" fmla="*/ 32 h 118"/>
                <a:gd name="T46" fmla="*/ 509 w 1458"/>
                <a:gd name="T47" fmla="*/ 45 h 118"/>
                <a:gd name="T48" fmla="*/ 537 w 1458"/>
                <a:gd name="T49" fmla="*/ 90 h 118"/>
                <a:gd name="T50" fmla="*/ 579 w 1458"/>
                <a:gd name="T51" fmla="*/ 90 h 118"/>
                <a:gd name="T52" fmla="*/ 573 w 1458"/>
                <a:gd name="T53" fmla="*/ 9 h 118"/>
                <a:gd name="T54" fmla="*/ 584 w 1458"/>
                <a:gd name="T55" fmla="*/ 78 h 118"/>
                <a:gd name="T56" fmla="*/ 641 w 1458"/>
                <a:gd name="T57" fmla="*/ 92 h 118"/>
                <a:gd name="T58" fmla="*/ 670 w 1458"/>
                <a:gd name="T59" fmla="*/ 61 h 118"/>
                <a:gd name="T60" fmla="*/ 658 w 1458"/>
                <a:gd name="T61" fmla="*/ 52 h 118"/>
                <a:gd name="T62" fmla="*/ 701 w 1458"/>
                <a:gd name="T63" fmla="*/ 25 h 118"/>
                <a:gd name="T64" fmla="*/ 708 w 1458"/>
                <a:gd name="T65" fmla="*/ 37 h 118"/>
                <a:gd name="T66" fmla="*/ 750 w 1458"/>
                <a:gd name="T67" fmla="*/ 25 h 118"/>
                <a:gd name="T68" fmla="*/ 794 w 1458"/>
                <a:gd name="T69" fmla="*/ 91 h 118"/>
                <a:gd name="T70" fmla="*/ 751 w 1458"/>
                <a:gd name="T71" fmla="*/ 55 h 118"/>
                <a:gd name="T72" fmla="*/ 905 w 1458"/>
                <a:gd name="T73" fmla="*/ 87 h 118"/>
                <a:gd name="T74" fmla="*/ 860 w 1458"/>
                <a:gd name="T75" fmla="*/ 52 h 118"/>
                <a:gd name="T76" fmla="*/ 945 w 1458"/>
                <a:gd name="T77" fmla="*/ 91 h 118"/>
                <a:gd name="T78" fmla="*/ 998 w 1458"/>
                <a:gd name="T79" fmla="*/ 39 h 118"/>
                <a:gd name="T80" fmla="*/ 973 w 1458"/>
                <a:gd name="T81" fmla="*/ 33 h 118"/>
                <a:gd name="T82" fmla="*/ 1034 w 1458"/>
                <a:gd name="T83" fmla="*/ 0 h 118"/>
                <a:gd name="T84" fmla="*/ 1023 w 1458"/>
                <a:gd name="T85" fmla="*/ 91 h 118"/>
                <a:gd name="T86" fmla="*/ 1100 w 1458"/>
                <a:gd name="T87" fmla="*/ 25 h 118"/>
                <a:gd name="T88" fmla="*/ 1156 w 1458"/>
                <a:gd name="T89" fmla="*/ 92 h 118"/>
                <a:gd name="T90" fmla="*/ 1185 w 1458"/>
                <a:gd name="T91" fmla="*/ 61 h 118"/>
                <a:gd name="T92" fmla="*/ 1174 w 1458"/>
                <a:gd name="T93" fmla="*/ 52 h 118"/>
                <a:gd name="T94" fmla="*/ 1216 w 1458"/>
                <a:gd name="T95" fmla="*/ 25 h 118"/>
                <a:gd name="T96" fmla="*/ 1223 w 1458"/>
                <a:gd name="T97" fmla="*/ 37 h 118"/>
                <a:gd name="T98" fmla="*/ 1267 w 1458"/>
                <a:gd name="T99" fmla="*/ 80 h 118"/>
                <a:gd name="T100" fmla="*/ 1255 w 1458"/>
                <a:gd name="T101" fmla="*/ 51 h 118"/>
                <a:gd name="T102" fmla="*/ 1300 w 1458"/>
                <a:gd name="T103" fmla="*/ 32 h 118"/>
                <a:gd name="T104" fmla="*/ 1265 w 1458"/>
                <a:gd name="T105" fmla="*/ 45 h 118"/>
                <a:gd name="T106" fmla="*/ 1293 w 1458"/>
                <a:gd name="T107" fmla="*/ 90 h 118"/>
                <a:gd name="T108" fmla="*/ 1337 w 1458"/>
                <a:gd name="T109" fmla="*/ 13 h 118"/>
                <a:gd name="T110" fmla="*/ 1386 w 1458"/>
                <a:gd name="T111" fmla="*/ 81 h 118"/>
                <a:gd name="T112" fmla="*/ 1355 w 1458"/>
                <a:gd name="T113" fmla="*/ 34 h 118"/>
                <a:gd name="T114" fmla="*/ 1386 w 1458"/>
                <a:gd name="T115" fmla="*/ 34 h 118"/>
                <a:gd name="T116" fmla="*/ 1403 w 1458"/>
                <a:gd name="T117" fmla="*/ 116 h 118"/>
                <a:gd name="T118" fmla="*/ 1398 w 1458"/>
                <a:gd name="T119" fmla="*/ 25 h 118"/>
                <a:gd name="T120" fmla="*/ 1433 w 1458"/>
                <a:gd name="T121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58" h="118">
                  <a:moveTo>
                    <a:pt x="0" y="9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0" y="71"/>
                    <a:pt x="60" y="71"/>
                    <a:pt x="60" y="7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0" y="91"/>
                    <a:pt x="0" y="91"/>
                    <a:pt x="0" y="91"/>
                  </a:cubicBezTo>
                  <a:close/>
                  <a:moveTo>
                    <a:pt x="93" y="58"/>
                  </a:moveTo>
                  <a:cubicBezTo>
                    <a:pt x="93" y="46"/>
                    <a:pt x="96" y="37"/>
                    <a:pt x="103" y="31"/>
                  </a:cubicBezTo>
                  <a:cubicBezTo>
                    <a:pt x="109" y="26"/>
                    <a:pt x="116" y="23"/>
                    <a:pt x="124" y="23"/>
                  </a:cubicBezTo>
                  <a:cubicBezTo>
                    <a:pt x="133" y="23"/>
                    <a:pt x="140" y="26"/>
                    <a:pt x="146" y="32"/>
                  </a:cubicBezTo>
                  <a:cubicBezTo>
                    <a:pt x="152" y="38"/>
                    <a:pt x="155" y="46"/>
                    <a:pt x="155" y="57"/>
                  </a:cubicBezTo>
                  <a:cubicBezTo>
                    <a:pt x="155" y="65"/>
                    <a:pt x="153" y="72"/>
                    <a:pt x="151" y="77"/>
                  </a:cubicBezTo>
                  <a:cubicBezTo>
                    <a:pt x="148" y="82"/>
                    <a:pt x="145" y="86"/>
                    <a:pt x="140" y="88"/>
                  </a:cubicBezTo>
                  <a:cubicBezTo>
                    <a:pt x="135" y="91"/>
                    <a:pt x="130" y="92"/>
                    <a:pt x="124" y="92"/>
                  </a:cubicBezTo>
                  <a:cubicBezTo>
                    <a:pt x="115" y="92"/>
                    <a:pt x="107" y="89"/>
                    <a:pt x="101" y="83"/>
                  </a:cubicBezTo>
                  <a:cubicBezTo>
                    <a:pt x="96" y="78"/>
                    <a:pt x="93" y="69"/>
                    <a:pt x="93" y="58"/>
                  </a:cubicBezTo>
                  <a:close/>
                  <a:moveTo>
                    <a:pt x="104" y="58"/>
                  </a:moveTo>
                  <a:cubicBezTo>
                    <a:pt x="104" y="66"/>
                    <a:pt x="106" y="73"/>
                    <a:pt x="110" y="77"/>
                  </a:cubicBezTo>
                  <a:cubicBezTo>
                    <a:pt x="114" y="81"/>
                    <a:pt x="118" y="83"/>
                    <a:pt x="124" y="83"/>
                  </a:cubicBezTo>
                  <a:cubicBezTo>
                    <a:pt x="129" y="83"/>
                    <a:pt x="134" y="81"/>
                    <a:pt x="138" y="77"/>
                  </a:cubicBezTo>
                  <a:cubicBezTo>
                    <a:pt x="141" y="73"/>
                    <a:pt x="143" y="66"/>
                    <a:pt x="143" y="57"/>
                  </a:cubicBezTo>
                  <a:cubicBezTo>
                    <a:pt x="143" y="49"/>
                    <a:pt x="141" y="43"/>
                    <a:pt x="138" y="39"/>
                  </a:cubicBezTo>
                  <a:cubicBezTo>
                    <a:pt x="134" y="35"/>
                    <a:pt x="129" y="33"/>
                    <a:pt x="124" y="33"/>
                  </a:cubicBezTo>
                  <a:cubicBezTo>
                    <a:pt x="118" y="33"/>
                    <a:pt x="114" y="35"/>
                    <a:pt x="110" y="39"/>
                  </a:cubicBezTo>
                  <a:cubicBezTo>
                    <a:pt x="106" y="43"/>
                    <a:pt x="104" y="49"/>
                    <a:pt x="104" y="58"/>
                  </a:cubicBezTo>
                  <a:close/>
                  <a:moveTo>
                    <a:pt x="175" y="91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85" y="25"/>
                    <a:pt x="185" y="25"/>
                    <a:pt x="185" y="2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7" y="30"/>
                    <a:pt x="190" y="27"/>
                    <a:pt x="192" y="26"/>
                  </a:cubicBezTo>
                  <a:cubicBezTo>
                    <a:pt x="194" y="24"/>
                    <a:pt x="196" y="23"/>
                    <a:pt x="199" y="23"/>
                  </a:cubicBezTo>
                  <a:cubicBezTo>
                    <a:pt x="203" y="23"/>
                    <a:pt x="207" y="25"/>
                    <a:pt x="211" y="27"/>
                  </a:cubicBezTo>
                  <a:cubicBezTo>
                    <a:pt x="207" y="37"/>
                    <a:pt x="207" y="37"/>
                    <a:pt x="207" y="37"/>
                  </a:cubicBezTo>
                  <a:cubicBezTo>
                    <a:pt x="204" y="36"/>
                    <a:pt x="201" y="35"/>
                    <a:pt x="199" y="35"/>
                  </a:cubicBezTo>
                  <a:cubicBezTo>
                    <a:pt x="196" y="35"/>
                    <a:pt x="194" y="36"/>
                    <a:pt x="192" y="37"/>
                  </a:cubicBezTo>
                  <a:cubicBezTo>
                    <a:pt x="190" y="39"/>
                    <a:pt x="189" y="41"/>
                    <a:pt x="188" y="43"/>
                  </a:cubicBezTo>
                  <a:cubicBezTo>
                    <a:pt x="187" y="47"/>
                    <a:pt x="186" y="52"/>
                    <a:pt x="186" y="56"/>
                  </a:cubicBezTo>
                  <a:cubicBezTo>
                    <a:pt x="186" y="91"/>
                    <a:pt x="186" y="91"/>
                    <a:pt x="186" y="91"/>
                  </a:cubicBezTo>
                  <a:cubicBezTo>
                    <a:pt x="175" y="91"/>
                    <a:pt x="175" y="91"/>
                    <a:pt x="175" y="91"/>
                  </a:cubicBezTo>
                  <a:close/>
                  <a:moveTo>
                    <a:pt x="249" y="81"/>
                  </a:moveTo>
                  <a:cubicBezTo>
                    <a:pt x="250" y="91"/>
                    <a:pt x="250" y="91"/>
                    <a:pt x="250" y="91"/>
                  </a:cubicBezTo>
                  <a:cubicBezTo>
                    <a:pt x="247" y="91"/>
                    <a:pt x="244" y="92"/>
                    <a:pt x="242" y="92"/>
                  </a:cubicBezTo>
                  <a:cubicBezTo>
                    <a:pt x="238" y="92"/>
                    <a:pt x="235" y="91"/>
                    <a:pt x="232" y="90"/>
                  </a:cubicBezTo>
                  <a:cubicBezTo>
                    <a:pt x="230" y="88"/>
                    <a:pt x="229" y="87"/>
                    <a:pt x="228" y="85"/>
                  </a:cubicBezTo>
                  <a:cubicBezTo>
                    <a:pt x="227" y="83"/>
                    <a:pt x="226" y="78"/>
                    <a:pt x="226" y="72"/>
                  </a:cubicBezTo>
                  <a:cubicBezTo>
                    <a:pt x="226" y="34"/>
                    <a:pt x="226" y="34"/>
                    <a:pt x="226" y="34"/>
                  </a:cubicBezTo>
                  <a:cubicBezTo>
                    <a:pt x="218" y="34"/>
                    <a:pt x="218" y="34"/>
                    <a:pt x="218" y="34"/>
                  </a:cubicBezTo>
                  <a:cubicBezTo>
                    <a:pt x="218" y="25"/>
                    <a:pt x="218" y="25"/>
                    <a:pt x="218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37" y="2"/>
                    <a:pt x="237" y="2"/>
                    <a:pt x="237" y="2"/>
                  </a:cubicBezTo>
                  <a:cubicBezTo>
                    <a:pt x="237" y="25"/>
                    <a:pt x="237" y="25"/>
                    <a:pt x="237" y="25"/>
                  </a:cubicBezTo>
                  <a:cubicBezTo>
                    <a:pt x="249" y="25"/>
                    <a:pt x="249" y="25"/>
                    <a:pt x="249" y="25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37" y="34"/>
                    <a:pt x="237" y="34"/>
                    <a:pt x="237" y="34"/>
                  </a:cubicBezTo>
                  <a:cubicBezTo>
                    <a:pt x="237" y="72"/>
                    <a:pt x="237" y="72"/>
                    <a:pt x="237" y="72"/>
                  </a:cubicBezTo>
                  <a:cubicBezTo>
                    <a:pt x="237" y="75"/>
                    <a:pt x="238" y="77"/>
                    <a:pt x="238" y="78"/>
                  </a:cubicBezTo>
                  <a:cubicBezTo>
                    <a:pt x="238" y="79"/>
                    <a:pt x="239" y="80"/>
                    <a:pt x="240" y="80"/>
                  </a:cubicBezTo>
                  <a:cubicBezTo>
                    <a:pt x="241" y="81"/>
                    <a:pt x="242" y="81"/>
                    <a:pt x="244" y="81"/>
                  </a:cubicBezTo>
                  <a:cubicBezTo>
                    <a:pt x="245" y="81"/>
                    <a:pt x="247" y="81"/>
                    <a:pt x="249" y="81"/>
                  </a:cubicBezTo>
                  <a:close/>
                  <a:moveTo>
                    <a:pt x="267" y="91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2"/>
                    <a:pt x="278" y="32"/>
                    <a:pt x="278" y="32"/>
                  </a:cubicBezTo>
                  <a:cubicBezTo>
                    <a:pt x="283" y="26"/>
                    <a:pt x="290" y="23"/>
                    <a:pt x="298" y="23"/>
                  </a:cubicBezTo>
                  <a:cubicBezTo>
                    <a:pt x="302" y="23"/>
                    <a:pt x="307" y="24"/>
                    <a:pt x="310" y="26"/>
                  </a:cubicBezTo>
                  <a:cubicBezTo>
                    <a:pt x="314" y="28"/>
                    <a:pt x="316" y="31"/>
                    <a:pt x="318" y="34"/>
                  </a:cubicBezTo>
                  <a:cubicBezTo>
                    <a:pt x="320" y="38"/>
                    <a:pt x="320" y="43"/>
                    <a:pt x="320" y="49"/>
                  </a:cubicBezTo>
                  <a:cubicBezTo>
                    <a:pt x="320" y="91"/>
                    <a:pt x="320" y="91"/>
                    <a:pt x="320" y="91"/>
                  </a:cubicBezTo>
                  <a:cubicBezTo>
                    <a:pt x="309" y="91"/>
                    <a:pt x="309" y="91"/>
                    <a:pt x="309" y="91"/>
                  </a:cubicBezTo>
                  <a:cubicBezTo>
                    <a:pt x="309" y="49"/>
                    <a:pt x="309" y="49"/>
                    <a:pt x="309" y="49"/>
                  </a:cubicBezTo>
                  <a:cubicBezTo>
                    <a:pt x="309" y="43"/>
                    <a:pt x="308" y="39"/>
                    <a:pt x="306" y="37"/>
                  </a:cubicBezTo>
                  <a:cubicBezTo>
                    <a:pt x="303" y="34"/>
                    <a:pt x="300" y="33"/>
                    <a:pt x="295" y="33"/>
                  </a:cubicBezTo>
                  <a:cubicBezTo>
                    <a:pt x="292" y="33"/>
                    <a:pt x="289" y="34"/>
                    <a:pt x="286" y="36"/>
                  </a:cubicBezTo>
                  <a:cubicBezTo>
                    <a:pt x="283" y="37"/>
                    <a:pt x="281" y="40"/>
                    <a:pt x="280" y="43"/>
                  </a:cubicBezTo>
                  <a:cubicBezTo>
                    <a:pt x="278" y="46"/>
                    <a:pt x="278" y="50"/>
                    <a:pt x="278" y="55"/>
                  </a:cubicBezTo>
                  <a:cubicBezTo>
                    <a:pt x="278" y="91"/>
                    <a:pt x="278" y="91"/>
                    <a:pt x="278" y="91"/>
                  </a:cubicBezTo>
                  <a:cubicBezTo>
                    <a:pt x="267" y="91"/>
                    <a:pt x="267" y="91"/>
                    <a:pt x="267" y="91"/>
                  </a:cubicBezTo>
                  <a:close/>
                  <a:moveTo>
                    <a:pt x="389" y="70"/>
                  </a:moveTo>
                  <a:cubicBezTo>
                    <a:pt x="401" y="71"/>
                    <a:pt x="401" y="71"/>
                    <a:pt x="401" y="71"/>
                  </a:cubicBezTo>
                  <a:cubicBezTo>
                    <a:pt x="399" y="78"/>
                    <a:pt x="396" y="83"/>
                    <a:pt x="391" y="87"/>
                  </a:cubicBezTo>
                  <a:cubicBezTo>
                    <a:pt x="386" y="90"/>
                    <a:pt x="380" y="92"/>
                    <a:pt x="372" y="92"/>
                  </a:cubicBezTo>
                  <a:cubicBezTo>
                    <a:pt x="362" y="92"/>
                    <a:pt x="355" y="89"/>
                    <a:pt x="349" y="83"/>
                  </a:cubicBezTo>
                  <a:cubicBezTo>
                    <a:pt x="343" y="77"/>
                    <a:pt x="341" y="69"/>
                    <a:pt x="341" y="58"/>
                  </a:cubicBezTo>
                  <a:cubicBezTo>
                    <a:pt x="341" y="47"/>
                    <a:pt x="344" y="39"/>
                    <a:pt x="349" y="33"/>
                  </a:cubicBezTo>
                  <a:cubicBezTo>
                    <a:pt x="355" y="26"/>
                    <a:pt x="362" y="23"/>
                    <a:pt x="371" y="23"/>
                  </a:cubicBezTo>
                  <a:cubicBezTo>
                    <a:pt x="380" y="23"/>
                    <a:pt x="387" y="26"/>
                    <a:pt x="393" y="32"/>
                  </a:cubicBezTo>
                  <a:cubicBezTo>
                    <a:pt x="399" y="38"/>
                    <a:pt x="401" y="47"/>
                    <a:pt x="401" y="58"/>
                  </a:cubicBezTo>
                  <a:cubicBezTo>
                    <a:pt x="401" y="58"/>
                    <a:pt x="401" y="59"/>
                    <a:pt x="401" y="61"/>
                  </a:cubicBezTo>
                  <a:cubicBezTo>
                    <a:pt x="352" y="61"/>
                    <a:pt x="352" y="61"/>
                    <a:pt x="352" y="61"/>
                  </a:cubicBezTo>
                  <a:cubicBezTo>
                    <a:pt x="353" y="68"/>
                    <a:pt x="355" y="74"/>
                    <a:pt x="358" y="77"/>
                  </a:cubicBezTo>
                  <a:cubicBezTo>
                    <a:pt x="362" y="81"/>
                    <a:pt x="367" y="83"/>
                    <a:pt x="372" y="83"/>
                  </a:cubicBezTo>
                  <a:cubicBezTo>
                    <a:pt x="376" y="83"/>
                    <a:pt x="380" y="82"/>
                    <a:pt x="383" y="80"/>
                  </a:cubicBezTo>
                  <a:cubicBezTo>
                    <a:pt x="385" y="78"/>
                    <a:pt x="388" y="74"/>
                    <a:pt x="389" y="70"/>
                  </a:cubicBezTo>
                  <a:close/>
                  <a:moveTo>
                    <a:pt x="353" y="52"/>
                  </a:moveTo>
                  <a:cubicBezTo>
                    <a:pt x="390" y="52"/>
                    <a:pt x="390" y="52"/>
                    <a:pt x="390" y="52"/>
                  </a:cubicBezTo>
                  <a:cubicBezTo>
                    <a:pt x="389" y="46"/>
                    <a:pt x="388" y="42"/>
                    <a:pt x="385" y="39"/>
                  </a:cubicBezTo>
                  <a:cubicBezTo>
                    <a:pt x="382" y="35"/>
                    <a:pt x="377" y="33"/>
                    <a:pt x="372" y="33"/>
                  </a:cubicBezTo>
                  <a:cubicBezTo>
                    <a:pt x="366" y="33"/>
                    <a:pt x="362" y="34"/>
                    <a:pt x="359" y="38"/>
                  </a:cubicBezTo>
                  <a:cubicBezTo>
                    <a:pt x="355" y="41"/>
                    <a:pt x="353" y="46"/>
                    <a:pt x="353" y="52"/>
                  </a:cubicBezTo>
                  <a:close/>
                  <a:moveTo>
                    <a:pt x="465" y="83"/>
                  </a:moveTo>
                  <a:cubicBezTo>
                    <a:pt x="461" y="86"/>
                    <a:pt x="457" y="89"/>
                    <a:pt x="453" y="90"/>
                  </a:cubicBezTo>
                  <a:cubicBezTo>
                    <a:pt x="449" y="92"/>
                    <a:pt x="445" y="92"/>
                    <a:pt x="441" y="92"/>
                  </a:cubicBezTo>
                  <a:cubicBezTo>
                    <a:pt x="434" y="92"/>
                    <a:pt x="428" y="91"/>
                    <a:pt x="424" y="87"/>
                  </a:cubicBezTo>
                  <a:cubicBezTo>
                    <a:pt x="420" y="83"/>
                    <a:pt x="418" y="79"/>
                    <a:pt x="418" y="73"/>
                  </a:cubicBezTo>
                  <a:cubicBezTo>
                    <a:pt x="418" y="70"/>
                    <a:pt x="419" y="67"/>
                    <a:pt x="421" y="65"/>
                  </a:cubicBezTo>
                  <a:cubicBezTo>
                    <a:pt x="422" y="62"/>
                    <a:pt x="424" y="60"/>
                    <a:pt x="426" y="58"/>
                  </a:cubicBezTo>
                  <a:cubicBezTo>
                    <a:pt x="429" y="57"/>
                    <a:pt x="431" y="55"/>
                    <a:pt x="434" y="55"/>
                  </a:cubicBezTo>
                  <a:cubicBezTo>
                    <a:pt x="437" y="54"/>
                    <a:pt x="440" y="53"/>
                    <a:pt x="444" y="53"/>
                  </a:cubicBezTo>
                  <a:cubicBezTo>
                    <a:pt x="453" y="52"/>
                    <a:pt x="460" y="50"/>
                    <a:pt x="464" y="49"/>
                  </a:cubicBezTo>
                  <a:cubicBezTo>
                    <a:pt x="464" y="47"/>
                    <a:pt x="464" y="46"/>
                    <a:pt x="464" y="46"/>
                  </a:cubicBezTo>
                  <a:cubicBezTo>
                    <a:pt x="464" y="42"/>
                    <a:pt x="463" y="38"/>
                    <a:pt x="461" y="36"/>
                  </a:cubicBezTo>
                  <a:cubicBezTo>
                    <a:pt x="458" y="34"/>
                    <a:pt x="454" y="33"/>
                    <a:pt x="448" y="33"/>
                  </a:cubicBezTo>
                  <a:cubicBezTo>
                    <a:pt x="443" y="33"/>
                    <a:pt x="439" y="34"/>
                    <a:pt x="437" y="35"/>
                  </a:cubicBezTo>
                  <a:cubicBezTo>
                    <a:pt x="434" y="37"/>
                    <a:pt x="432" y="41"/>
                    <a:pt x="431" y="45"/>
                  </a:cubicBezTo>
                  <a:cubicBezTo>
                    <a:pt x="420" y="44"/>
                    <a:pt x="420" y="44"/>
                    <a:pt x="420" y="44"/>
                  </a:cubicBezTo>
                  <a:cubicBezTo>
                    <a:pt x="421" y="39"/>
                    <a:pt x="423" y="35"/>
                    <a:pt x="425" y="32"/>
                  </a:cubicBezTo>
                  <a:cubicBezTo>
                    <a:pt x="427" y="30"/>
                    <a:pt x="431" y="27"/>
                    <a:pt x="435" y="26"/>
                  </a:cubicBezTo>
                  <a:cubicBezTo>
                    <a:pt x="439" y="24"/>
                    <a:pt x="444" y="23"/>
                    <a:pt x="450" y="23"/>
                  </a:cubicBezTo>
                  <a:cubicBezTo>
                    <a:pt x="456" y="23"/>
                    <a:pt x="460" y="24"/>
                    <a:pt x="464" y="25"/>
                  </a:cubicBezTo>
                  <a:cubicBezTo>
                    <a:pt x="467" y="27"/>
                    <a:pt x="470" y="28"/>
                    <a:pt x="471" y="30"/>
                  </a:cubicBezTo>
                  <a:cubicBezTo>
                    <a:pt x="473" y="32"/>
                    <a:pt x="474" y="35"/>
                    <a:pt x="475" y="38"/>
                  </a:cubicBezTo>
                  <a:cubicBezTo>
                    <a:pt x="475" y="40"/>
                    <a:pt x="475" y="43"/>
                    <a:pt x="475" y="48"/>
                  </a:cubicBezTo>
                  <a:cubicBezTo>
                    <a:pt x="475" y="63"/>
                    <a:pt x="475" y="63"/>
                    <a:pt x="475" y="63"/>
                  </a:cubicBezTo>
                  <a:cubicBezTo>
                    <a:pt x="475" y="74"/>
                    <a:pt x="476" y="80"/>
                    <a:pt x="476" y="83"/>
                  </a:cubicBezTo>
                  <a:cubicBezTo>
                    <a:pt x="477" y="86"/>
                    <a:pt x="478" y="88"/>
                    <a:pt x="479" y="91"/>
                  </a:cubicBezTo>
                  <a:cubicBezTo>
                    <a:pt x="467" y="91"/>
                    <a:pt x="467" y="91"/>
                    <a:pt x="467" y="91"/>
                  </a:cubicBezTo>
                  <a:cubicBezTo>
                    <a:pt x="466" y="89"/>
                    <a:pt x="465" y="86"/>
                    <a:pt x="465" y="83"/>
                  </a:cubicBezTo>
                  <a:close/>
                  <a:moveTo>
                    <a:pt x="464" y="58"/>
                  </a:moveTo>
                  <a:cubicBezTo>
                    <a:pt x="460" y="59"/>
                    <a:pt x="454" y="61"/>
                    <a:pt x="446" y="62"/>
                  </a:cubicBezTo>
                  <a:cubicBezTo>
                    <a:pt x="441" y="63"/>
                    <a:pt x="438" y="63"/>
                    <a:pt x="436" y="64"/>
                  </a:cubicBezTo>
                  <a:cubicBezTo>
                    <a:pt x="434" y="65"/>
                    <a:pt x="433" y="66"/>
                    <a:pt x="432" y="68"/>
                  </a:cubicBezTo>
                  <a:cubicBezTo>
                    <a:pt x="431" y="69"/>
                    <a:pt x="430" y="71"/>
                    <a:pt x="430" y="73"/>
                  </a:cubicBezTo>
                  <a:cubicBezTo>
                    <a:pt x="430" y="76"/>
                    <a:pt x="431" y="79"/>
                    <a:pt x="434" y="81"/>
                  </a:cubicBezTo>
                  <a:cubicBezTo>
                    <a:pt x="436" y="83"/>
                    <a:pt x="439" y="84"/>
                    <a:pt x="444" y="84"/>
                  </a:cubicBezTo>
                  <a:cubicBezTo>
                    <a:pt x="448" y="84"/>
                    <a:pt x="452" y="83"/>
                    <a:pt x="455" y="81"/>
                  </a:cubicBezTo>
                  <a:cubicBezTo>
                    <a:pt x="458" y="79"/>
                    <a:pt x="461" y="76"/>
                    <a:pt x="462" y="73"/>
                  </a:cubicBezTo>
                  <a:cubicBezTo>
                    <a:pt x="464" y="70"/>
                    <a:pt x="464" y="67"/>
                    <a:pt x="464" y="62"/>
                  </a:cubicBezTo>
                  <a:cubicBezTo>
                    <a:pt x="464" y="58"/>
                    <a:pt x="464" y="58"/>
                    <a:pt x="464" y="58"/>
                  </a:cubicBezTo>
                  <a:close/>
                  <a:moveTo>
                    <a:pt x="495" y="71"/>
                  </a:moveTo>
                  <a:cubicBezTo>
                    <a:pt x="506" y="69"/>
                    <a:pt x="506" y="69"/>
                    <a:pt x="506" y="69"/>
                  </a:cubicBezTo>
                  <a:cubicBezTo>
                    <a:pt x="507" y="74"/>
                    <a:pt x="509" y="77"/>
                    <a:pt x="512" y="80"/>
                  </a:cubicBezTo>
                  <a:cubicBezTo>
                    <a:pt x="514" y="82"/>
                    <a:pt x="518" y="83"/>
                    <a:pt x="524" y="83"/>
                  </a:cubicBezTo>
                  <a:cubicBezTo>
                    <a:pt x="529" y="83"/>
                    <a:pt x="532" y="82"/>
                    <a:pt x="535" y="80"/>
                  </a:cubicBezTo>
                  <a:cubicBezTo>
                    <a:pt x="537" y="78"/>
                    <a:pt x="539" y="75"/>
                    <a:pt x="539" y="73"/>
                  </a:cubicBezTo>
                  <a:cubicBezTo>
                    <a:pt x="539" y="70"/>
                    <a:pt x="538" y="68"/>
                    <a:pt x="535" y="67"/>
                  </a:cubicBezTo>
                  <a:cubicBezTo>
                    <a:pt x="534" y="66"/>
                    <a:pt x="530" y="64"/>
                    <a:pt x="524" y="63"/>
                  </a:cubicBezTo>
                  <a:cubicBezTo>
                    <a:pt x="516" y="61"/>
                    <a:pt x="510" y="59"/>
                    <a:pt x="507" y="58"/>
                  </a:cubicBezTo>
                  <a:cubicBezTo>
                    <a:pt x="504" y="56"/>
                    <a:pt x="501" y="54"/>
                    <a:pt x="500" y="51"/>
                  </a:cubicBezTo>
                  <a:cubicBezTo>
                    <a:pt x="498" y="49"/>
                    <a:pt x="497" y="46"/>
                    <a:pt x="497" y="42"/>
                  </a:cubicBezTo>
                  <a:cubicBezTo>
                    <a:pt x="497" y="39"/>
                    <a:pt x="498" y="37"/>
                    <a:pt x="499" y="34"/>
                  </a:cubicBezTo>
                  <a:cubicBezTo>
                    <a:pt x="501" y="32"/>
                    <a:pt x="502" y="30"/>
                    <a:pt x="505" y="28"/>
                  </a:cubicBezTo>
                  <a:cubicBezTo>
                    <a:pt x="507" y="27"/>
                    <a:pt x="509" y="26"/>
                    <a:pt x="512" y="25"/>
                  </a:cubicBezTo>
                  <a:cubicBezTo>
                    <a:pt x="515" y="24"/>
                    <a:pt x="518" y="23"/>
                    <a:pt x="522" y="23"/>
                  </a:cubicBezTo>
                  <a:cubicBezTo>
                    <a:pt x="527" y="23"/>
                    <a:pt x="531" y="24"/>
                    <a:pt x="535" y="26"/>
                  </a:cubicBezTo>
                  <a:cubicBezTo>
                    <a:pt x="539" y="27"/>
                    <a:pt x="542" y="29"/>
                    <a:pt x="544" y="32"/>
                  </a:cubicBezTo>
                  <a:cubicBezTo>
                    <a:pt x="546" y="34"/>
                    <a:pt x="547" y="38"/>
                    <a:pt x="548" y="42"/>
                  </a:cubicBezTo>
                  <a:cubicBezTo>
                    <a:pt x="537" y="43"/>
                    <a:pt x="537" y="43"/>
                    <a:pt x="537" y="43"/>
                  </a:cubicBezTo>
                  <a:cubicBezTo>
                    <a:pt x="536" y="40"/>
                    <a:pt x="535" y="37"/>
                    <a:pt x="532" y="35"/>
                  </a:cubicBezTo>
                  <a:cubicBezTo>
                    <a:pt x="530" y="34"/>
                    <a:pt x="527" y="33"/>
                    <a:pt x="522" y="33"/>
                  </a:cubicBezTo>
                  <a:cubicBezTo>
                    <a:pt x="517" y="33"/>
                    <a:pt x="514" y="33"/>
                    <a:pt x="511" y="35"/>
                  </a:cubicBezTo>
                  <a:cubicBezTo>
                    <a:pt x="509" y="37"/>
                    <a:pt x="508" y="39"/>
                    <a:pt x="508" y="41"/>
                  </a:cubicBezTo>
                  <a:cubicBezTo>
                    <a:pt x="508" y="43"/>
                    <a:pt x="509" y="44"/>
                    <a:pt x="509" y="45"/>
                  </a:cubicBezTo>
                  <a:cubicBezTo>
                    <a:pt x="510" y="46"/>
                    <a:pt x="512" y="47"/>
                    <a:pt x="514" y="48"/>
                  </a:cubicBezTo>
                  <a:cubicBezTo>
                    <a:pt x="515" y="48"/>
                    <a:pt x="518" y="49"/>
                    <a:pt x="524" y="51"/>
                  </a:cubicBezTo>
                  <a:cubicBezTo>
                    <a:pt x="531" y="53"/>
                    <a:pt x="537" y="55"/>
                    <a:pt x="540" y="56"/>
                  </a:cubicBezTo>
                  <a:cubicBezTo>
                    <a:pt x="543" y="57"/>
                    <a:pt x="546" y="59"/>
                    <a:pt x="547" y="62"/>
                  </a:cubicBezTo>
                  <a:cubicBezTo>
                    <a:pt x="549" y="64"/>
                    <a:pt x="550" y="68"/>
                    <a:pt x="550" y="71"/>
                  </a:cubicBezTo>
                  <a:cubicBezTo>
                    <a:pt x="550" y="75"/>
                    <a:pt x="549" y="79"/>
                    <a:pt x="547" y="82"/>
                  </a:cubicBezTo>
                  <a:cubicBezTo>
                    <a:pt x="545" y="85"/>
                    <a:pt x="542" y="88"/>
                    <a:pt x="537" y="90"/>
                  </a:cubicBezTo>
                  <a:cubicBezTo>
                    <a:pt x="533" y="91"/>
                    <a:pt x="529" y="92"/>
                    <a:pt x="524" y="92"/>
                  </a:cubicBezTo>
                  <a:cubicBezTo>
                    <a:pt x="515" y="92"/>
                    <a:pt x="508" y="91"/>
                    <a:pt x="504" y="87"/>
                  </a:cubicBezTo>
                  <a:cubicBezTo>
                    <a:pt x="499" y="83"/>
                    <a:pt x="497" y="78"/>
                    <a:pt x="495" y="71"/>
                  </a:cubicBezTo>
                  <a:close/>
                  <a:moveTo>
                    <a:pt x="595" y="81"/>
                  </a:moveTo>
                  <a:cubicBezTo>
                    <a:pt x="596" y="91"/>
                    <a:pt x="596" y="91"/>
                    <a:pt x="596" y="91"/>
                  </a:cubicBezTo>
                  <a:cubicBezTo>
                    <a:pt x="593" y="91"/>
                    <a:pt x="591" y="92"/>
                    <a:pt x="588" y="92"/>
                  </a:cubicBezTo>
                  <a:cubicBezTo>
                    <a:pt x="584" y="92"/>
                    <a:pt x="581" y="91"/>
                    <a:pt x="579" y="90"/>
                  </a:cubicBezTo>
                  <a:cubicBezTo>
                    <a:pt x="576" y="88"/>
                    <a:pt x="575" y="87"/>
                    <a:pt x="574" y="85"/>
                  </a:cubicBezTo>
                  <a:cubicBezTo>
                    <a:pt x="573" y="83"/>
                    <a:pt x="573" y="78"/>
                    <a:pt x="573" y="72"/>
                  </a:cubicBezTo>
                  <a:cubicBezTo>
                    <a:pt x="573" y="34"/>
                    <a:pt x="573" y="34"/>
                    <a:pt x="573" y="34"/>
                  </a:cubicBezTo>
                  <a:cubicBezTo>
                    <a:pt x="564" y="34"/>
                    <a:pt x="564" y="34"/>
                    <a:pt x="564" y="34"/>
                  </a:cubicBezTo>
                  <a:cubicBezTo>
                    <a:pt x="564" y="25"/>
                    <a:pt x="564" y="25"/>
                    <a:pt x="564" y="25"/>
                  </a:cubicBezTo>
                  <a:cubicBezTo>
                    <a:pt x="573" y="25"/>
                    <a:pt x="573" y="25"/>
                    <a:pt x="573" y="25"/>
                  </a:cubicBezTo>
                  <a:cubicBezTo>
                    <a:pt x="573" y="9"/>
                    <a:pt x="573" y="9"/>
                    <a:pt x="573" y="9"/>
                  </a:cubicBezTo>
                  <a:cubicBezTo>
                    <a:pt x="584" y="2"/>
                    <a:pt x="584" y="2"/>
                    <a:pt x="584" y="2"/>
                  </a:cubicBezTo>
                  <a:cubicBezTo>
                    <a:pt x="584" y="25"/>
                    <a:pt x="584" y="25"/>
                    <a:pt x="584" y="25"/>
                  </a:cubicBezTo>
                  <a:cubicBezTo>
                    <a:pt x="595" y="25"/>
                    <a:pt x="595" y="25"/>
                    <a:pt x="595" y="25"/>
                  </a:cubicBezTo>
                  <a:cubicBezTo>
                    <a:pt x="595" y="34"/>
                    <a:pt x="595" y="34"/>
                    <a:pt x="595" y="34"/>
                  </a:cubicBezTo>
                  <a:cubicBezTo>
                    <a:pt x="584" y="34"/>
                    <a:pt x="584" y="34"/>
                    <a:pt x="584" y="34"/>
                  </a:cubicBezTo>
                  <a:cubicBezTo>
                    <a:pt x="584" y="72"/>
                    <a:pt x="584" y="72"/>
                    <a:pt x="584" y="72"/>
                  </a:cubicBezTo>
                  <a:cubicBezTo>
                    <a:pt x="584" y="75"/>
                    <a:pt x="584" y="77"/>
                    <a:pt x="584" y="78"/>
                  </a:cubicBezTo>
                  <a:cubicBezTo>
                    <a:pt x="585" y="79"/>
                    <a:pt x="585" y="80"/>
                    <a:pt x="586" y="80"/>
                  </a:cubicBezTo>
                  <a:cubicBezTo>
                    <a:pt x="587" y="81"/>
                    <a:pt x="588" y="81"/>
                    <a:pt x="590" y="81"/>
                  </a:cubicBezTo>
                  <a:cubicBezTo>
                    <a:pt x="591" y="81"/>
                    <a:pt x="593" y="81"/>
                    <a:pt x="595" y="81"/>
                  </a:cubicBezTo>
                  <a:close/>
                  <a:moveTo>
                    <a:pt x="658" y="70"/>
                  </a:moveTo>
                  <a:cubicBezTo>
                    <a:pt x="669" y="71"/>
                    <a:pt x="669" y="71"/>
                    <a:pt x="669" y="71"/>
                  </a:cubicBezTo>
                  <a:cubicBezTo>
                    <a:pt x="668" y="78"/>
                    <a:pt x="664" y="83"/>
                    <a:pt x="659" y="87"/>
                  </a:cubicBezTo>
                  <a:cubicBezTo>
                    <a:pt x="654" y="90"/>
                    <a:pt x="648" y="92"/>
                    <a:pt x="641" y="92"/>
                  </a:cubicBezTo>
                  <a:cubicBezTo>
                    <a:pt x="631" y="92"/>
                    <a:pt x="623" y="89"/>
                    <a:pt x="618" y="83"/>
                  </a:cubicBezTo>
                  <a:cubicBezTo>
                    <a:pt x="612" y="77"/>
                    <a:pt x="609" y="69"/>
                    <a:pt x="609" y="58"/>
                  </a:cubicBezTo>
                  <a:cubicBezTo>
                    <a:pt x="609" y="47"/>
                    <a:pt x="612" y="39"/>
                    <a:pt x="618" y="33"/>
                  </a:cubicBezTo>
                  <a:cubicBezTo>
                    <a:pt x="623" y="26"/>
                    <a:pt x="631" y="23"/>
                    <a:pt x="640" y="23"/>
                  </a:cubicBezTo>
                  <a:cubicBezTo>
                    <a:pt x="649" y="23"/>
                    <a:pt x="656" y="26"/>
                    <a:pt x="661" y="32"/>
                  </a:cubicBezTo>
                  <a:cubicBezTo>
                    <a:pt x="667" y="38"/>
                    <a:pt x="670" y="47"/>
                    <a:pt x="670" y="58"/>
                  </a:cubicBezTo>
                  <a:cubicBezTo>
                    <a:pt x="670" y="58"/>
                    <a:pt x="670" y="59"/>
                    <a:pt x="670" y="61"/>
                  </a:cubicBezTo>
                  <a:cubicBezTo>
                    <a:pt x="621" y="61"/>
                    <a:pt x="621" y="61"/>
                    <a:pt x="621" y="61"/>
                  </a:cubicBezTo>
                  <a:cubicBezTo>
                    <a:pt x="621" y="68"/>
                    <a:pt x="623" y="74"/>
                    <a:pt x="627" y="77"/>
                  </a:cubicBezTo>
                  <a:cubicBezTo>
                    <a:pt x="630" y="81"/>
                    <a:pt x="635" y="83"/>
                    <a:pt x="641" y="83"/>
                  </a:cubicBezTo>
                  <a:cubicBezTo>
                    <a:pt x="645" y="83"/>
                    <a:pt x="648" y="82"/>
                    <a:pt x="651" y="80"/>
                  </a:cubicBezTo>
                  <a:cubicBezTo>
                    <a:pt x="654" y="78"/>
                    <a:pt x="656" y="74"/>
                    <a:pt x="658" y="70"/>
                  </a:cubicBezTo>
                  <a:close/>
                  <a:moveTo>
                    <a:pt x="621" y="52"/>
                  </a:moveTo>
                  <a:cubicBezTo>
                    <a:pt x="658" y="52"/>
                    <a:pt x="658" y="52"/>
                    <a:pt x="658" y="52"/>
                  </a:cubicBezTo>
                  <a:cubicBezTo>
                    <a:pt x="658" y="46"/>
                    <a:pt x="656" y="42"/>
                    <a:pt x="654" y="39"/>
                  </a:cubicBezTo>
                  <a:cubicBezTo>
                    <a:pt x="650" y="35"/>
                    <a:pt x="646" y="33"/>
                    <a:pt x="640" y="33"/>
                  </a:cubicBezTo>
                  <a:cubicBezTo>
                    <a:pt x="635" y="33"/>
                    <a:pt x="631" y="34"/>
                    <a:pt x="627" y="38"/>
                  </a:cubicBezTo>
                  <a:cubicBezTo>
                    <a:pt x="624" y="41"/>
                    <a:pt x="622" y="46"/>
                    <a:pt x="621" y="52"/>
                  </a:cubicBezTo>
                  <a:close/>
                  <a:moveTo>
                    <a:pt x="690" y="91"/>
                  </a:moveTo>
                  <a:cubicBezTo>
                    <a:pt x="690" y="25"/>
                    <a:pt x="690" y="25"/>
                    <a:pt x="690" y="25"/>
                  </a:cubicBezTo>
                  <a:cubicBezTo>
                    <a:pt x="701" y="25"/>
                    <a:pt x="701" y="25"/>
                    <a:pt x="701" y="25"/>
                  </a:cubicBezTo>
                  <a:cubicBezTo>
                    <a:pt x="701" y="35"/>
                    <a:pt x="701" y="35"/>
                    <a:pt x="701" y="35"/>
                  </a:cubicBezTo>
                  <a:cubicBezTo>
                    <a:pt x="703" y="30"/>
                    <a:pt x="705" y="27"/>
                    <a:pt x="708" y="26"/>
                  </a:cubicBezTo>
                  <a:cubicBezTo>
                    <a:pt x="710" y="24"/>
                    <a:pt x="712" y="23"/>
                    <a:pt x="715" y="23"/>
                  </a:cubicBezTo>
                  <a:cubicBezTo>
                    <a:pt x="719" y="23"/>
                    <a:pt x="722" y="25"/>
                    <a:pt x="726" y="27"/>
                  </a:cubicBezTo>
                  <a:cubicBezTo>
                    <a:pt x="722" y="37"/>
                    <a:pt x="722" y="37"/>
                    <a:pt x="722" y="37"/>
                  </a:cubicBezTo>
                  <a:cubicBezTo>
                    <a:pt x="720" y="36"/>
                    <a:pt x="717" y="35"/>
                    <a:pt x="714" y="35"/>
                  </a:cubicBezTo>
                  <a:cubicBezTo>
                    <a:pt x="712" y="35"/>
                    <a:pt x="710" y="36"/>
                    <a:pt x="708" y="37"/>
                  </a:cubicBezTo>
                  <a:cubicBezTo>
                    <a:pt x="706" y="39"/>
                    <a:pt x="704" y="41"/>
                    <a:pt x="704" y="43"/>
                  </a:cubicBezTo>
                  <a:cubicBezTo>
                    <a:pt x="702" y="47"/>
                    <a:pt x="702" y="52"/>
                    <a:pt x="702" y="56"/>
                  </a:cubicBezTo>
                  <a:cubicBezTo>
                    <a:pt x="702" y="91"/>
                    <a:pt x="702" y="91"/>
                    <a:pt x="702" y="91"/>
                  </a:cubicBezTo>
                  <a:cubicBezTo>
                    <a:pt x="690" y="91"/>
                    <a:pt x="690" y="91"/>
                    <a:pt x="690" y="91"/>
                  </a:cubicBezTo>
                  <a:close/>
                  <a:moveTo>
                    <a:pt x="740" y="91"/>
                  </a:moveTo>
                  <a:cubicBezTo>
                    <a:pt x="740" y="25"/>
                    <a:pt x="740" y="25"/>
                    <a:pt x="740" y="25"/>
                  </a:cubicBezTo>
                  <a:cubicBezTo>
                    <a:pt x="750" y="25"/>
                    <a:pt x="750" y="25"/>
                    <a:pt x="750" y="25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5" y="27"/>
                    <a:pt x="762" y="23"/>
                    <a:pt x="771" y="23"/>
                  </a:cubicBezTo>
                  <a:cubicBezTo>
                    <a:pt x="775" y="23"/>
                    <a:pt x="779" y="24"/>
                    <a:pt x="782" y="26"/>
                  </a:cubicBezTo>
                  <a:cubicBezTo>
                    <a:pt x="785" y="27"/>
                    <a:pt x="788" y="29"/>
                    <a:pt x="789" y="31"/>
                  </a:cubicBezTo>
                  <a:cubicBezTo>
                    <a:pt x="791" y="33"/>
                    <a:pt x="792" y="36"/>
                    <a:pt x="793" y="39"/>
                  </a:cubicBezTo>
                  <a:cubicBezTo>
                    <a:pt x="793" y="42"/>
                    <a:pt x="794" y="45"/>
                    <a:pt x="794" y="50"/>
                  </a:cubicBezTo>
                  <a:cubicBezTo>
                    <a:pt x="794" y="91"/>
                    <a:pt x="794" y="91"/>
                    <a:pt x="794" y="91"/>
                  </a:cubicBezTo>
                  <a:cubicBezTo>
                    <a:pt x="782" y="91"/>
                    <a:pt x="782" y="91"/>
                    <a:pt x="782" y="91"/>
                  </a:cubicBezTo>
                  <a:cubicBezTo>
                    <a:pt x="782" y="51"/>
                    <a:pt x="782" y="51"/>
                    <a:pt x="782" y="51"/>
                  </a:cubicBezTo>
                  <a:cubicBezTo>
                    <a:pt x="782" y="46"/>
                    <a:pt x="782" y="43"/>
                    <a:pt x="781" y="41"/>
                  </a:cubicBezTo>
                  <a:cubicBezTo>
                    <a:pt x="780" y="38"/>
                    <a:pt x="779" y="36"/>
                    <a:pt x="776" y="35"/>
                  </a:cubicBezTo>
                  <a:cubicBezTo>
                    <a:pt x="774" y="34"/>
                    <a:pt x="772" y="33"/>
                    <a:pt x="769" y="33"/>
                  </a:cubicBezTo>
                  <a:cubicBezTo>
                    <a:pt x="764" y="33"/>
                    <a:pt x="760" y="35"/>
                    <a:pt x="756" y="38"/>
                  </a:cubicBezTo>
                  <a:cubicBezTo>
                    <a:pt x="753" y="41"/>
                    <a:pt x="751" y="46"/>
                    <a:pt x="751" y="55"/>
                  </a:cubicBezTo>
                  <a:cubicBezTo>
                    <a:pt x="751" y="91"/>
                    <a:pt x="751" y="91"/>
                    <a:pt x="751" y="91"/>
                  </a:cubicBezTo>
                  <a:cubicBezTo>
                    <a:pt x="740" y="91"/>
                    <a:pt x="740" y="91"/>
                    <a:pt x="740" y="91"/>
                  </a:cubicBezTo>
                  <a:close/>
                  <a:moveTo>
                    <a:pt x="907" y="0"/>
                  </a:moveTo>
                  <a:cubicBezTo>
                    <a:pt x="919" y="0"/>
                    <a:pt x="919" y="0"/>
                    <a:pt x="919" y="0"/>
                  </a:cubicBezTo>
                  <a:cubicBezTo>
                    <a:pt x="919" y="52"/>
                    <a:pt x="919" y="52"/>
                    <a:pt x="919" y="52"/>
                  </a:cubicBezTo>
                  <a:cubicBezTo>
                    <a:pt x="919" y="62"/>
                    <a:pt x="918" y="69"/>
                    <a:pt x="916" y="74"/>
                  </a:cubicBezTo>
                  <a:cubicBezTo>
                    <a:pt x="914" y="80"/>
                    <a:pt x="910" y="84"/>
                    <a:pt x="905" y="87"/>
                  </a:cubicBezTo>
                  <a:cubicBezTo>
                    <a:pt x="899" y="91"/>
                    <a:pt x="892" y="92"/>
                    <a:pt x="884" y="92"/>
                  </a:cubicBezTo>
                  <a:cubicBezTo>
                    <a:pt x="875" y="92"/>
                    <a:pt x="868" y="91"/>
                    <a:pt x="863" y="88"/>
                  </a:cubicBezTo>
                  <a:cubicBezTo>
                    <a:pt x="857" y="85"/>
                    <a:pt x="853" y="81"/>
                    <a:pt x="851" y="75"/>
                  </a:cubicBezTo>
                  <a:cubicBezTo>
                    <a:pt x="849" y="70"/>
                    <a:pt x="848" y="62"/>
                    <a:pt x="848" y="52"/>
                  </a:cubicBezTo>
                  <a:cubicBezTo>
                    <a:pt x="848" y="0"/>
                    <a:pt x="848" y="0"/>
                    <a:pt x="848" y="0"/>
                  </a:cubicBezTo>
                  <a:cubicBezTo>
                    <a:pt x="860" y="0"/>
                    <a:pt x="860" y="0"/>
                    <a:pt x="860" y="0"/>
                  </a:cubicBezTo>
                  <a:cubicBezTo>
                    <a:pt x="860" y="52"/>
                    <a:pt x="860" y="52"/>
                    <a:pt x="860" y="52"/>
                  </a:cubicBezTo>
                  <a:cubicBezTo>
                    <a:pt x="860" y="60"/>
                    <a:pt x="860" y="66"/>
                    <a:pt x="862" y="70"/>
                  </a:cubicBezTo>
                  <a:cubicBezTo>
                    <a:pt x="863" y="74"/>
                    <a:pt x="866" y="76"/>
                    <a:pt x="869" y="78"/>
                  </a:cubicBezTo>
                  <a:cubicBezTo>
                    <a:pt x="873" y="81"/>
                    <a:pt x="877" y="82"/>
                    <a:pt x="883" y="82"/>
                  </a:cubicBezTo>
                  <a:cubicBezTo>
                    <a:pt x="891" y="82"/>
                    <a:pt x="898" y="80"/>
                    <a:pt x="901" y="75"/>
                  </a:cubicBezTo>
                  <a:cubicBezTo>
                    <a:pt x="905" y="71"/>
                    <a:pt x="907" y="64"/>
                    <a:pt x="907" y="52"/>
                  </a:cubicBezTo>
                  <a:cubicBezTo>
                    <a:pt x="907" y="0"/>
                    <a:pt x="907" y="0"/>
                    <a:pt x="907" y="0"/>
                  </a:cubicBezTo>
                  <a:close/>
                  <a:moveTo>
                    <a:pt x="945" y="91"/>
                  </a:moveTo>
                  <a:cubicBezTo>
                    <a:pt x="945" y="25"/>
                    <a:pt x="945" y="25"/>
                    <a:pt x="945" y="25"/>
                  </a:cubicBezTo>
                  <a:cubicBezTo>
                    <a:pt x="955" y="25"/>
                    <a:pt x="955" y="25"/>
                    <a:pt x="955" y="25"/>
                  </a:cubicBezTo>
                  <a:cubicBezTo>
                    <a:pt x="955" y="34"/>
                    <a:pt x="955" y="34"/>
                    <a:pt x="955" y="34"/>
                  </a:cubicBezTo>
                  <a:cubicBezTo>
                    <a:pt x="960" y="27"/>
                    <a:pt x="967" y="23"/>
                    <a:pt x="976" y="23"/>
                  </a:cubicBezTo>
                  <a:cubicBezTo>
                    <a:pt x="980" y="23"/>
                    <a:pt x="983" y="24"/>
                    <a:pt x="987" y="26"/>
                  </a:cubicBezTo>
                  <a:cubicBezTo>
                    <a:pt x="990" y="27"/>
                    <a:pt x="993" y="29"/>
                    <a:pt x="994" y="31"/>
                  </a:cubicBezTo>
                  <a:cubicBezTo>
                    <a:pt x="996" y="33"/>
                    <a:pt x="997" y="36"/>
                    <a:pt x="998" y="39"/>
                  </a:cubicBezTo>
                  <a:cubicBezTo>
                    <a:pt x="998" y="42"/>
                    <a:pt x="998" y="45"/>
                    <a:pt x="998" y="50"/>
                  </a:cubicBezTo>
                  <a:cubicBezTo>
                    <a:pt x="998" y="91"/>
                    <a:pt x="998" y="91"/>
                    <a:pt x="998" y="91"/>
                  </a:cubicBezTo>
                  <a:cubicBezTo>
                    <a:pt x="987" y="91"/>
                    <a:pt x="987" y="91"/>
                    <a:pt x="987" y="91"/>
                  </a:cubicBezTo>
                  <a:cubicBezTo>
                    <a:pt x="987" y="51"/>
                    <a:pt x="987" y="51"/>
                    <a:pt x="987" y="51"/>
                  </a:cubicBezTo>
                  <a:cubicBezTo>
                    <a:pt x="987" y="46"/>
                    <a:pt x="987" y="43"/>
                    <a:pt x="986" y="41"/>
                  </a:cubicBezTo>
                  <a:cubicBezTo>
                    <a:pt x="985" y="38"/>
                    <a:pt x="983" y="36"/>
                    <a:pt x="981" y="35"/>
                  </a:cubicBezTo>
                  <a:cubicBezTo>
                    <a:pt x="979" y="34"/>
                    <a:pt x="976" y="33"/>
                    <a:pt x="973" y="33"/>
                  </a:cubicBezTo>
                  <a:cubicBezTo>
                    <a:pt x="969" y="33"/>
                    <a:pt x="965" y="35"/>
                    <a:pt x="961" y="38"/>
                  </a:cubicBezTo>
                  <a:cubicBezTo>
                    <a:pt x="958" y="41"/>
                    <a:pt x="956" y="46"/>
                    <a:pt x="956" y="55"/>
                  </a:cubicBezTo>
                  <a:cubicBezTo>
                    <a:pt x="956" y="91"/>
                    <a:pt x="956" y="91"/>
                    <a:pt x="956" y="91"/>
                  </a:cubicBezTo>
                  <a:cubicBezTo>
                    <a:pt x="945" y="91"/>
                    <a:pt x="945" y="91"/>
                    <a:pt x="945" y="91"/>
                  </a:cubicBezTo>
                  <a:close/>
                  <a:moveTo>
                    <a:pt x="1023" y="13"/>
                  </a:moveTo>
                  <a:cubicBezTo>
                    <a:pt x="1023" y="0"/>
                    <a:pt x="1023" y="0"/>
                    <a:pt x="1023" y="0"/>
                  </a:cubicBezTo>
                  <a:cubicBezTo>
                    <a:pt x="1034" y="0"/>
                    <a:pt x="1034" y="0"/>
                    <a:pt x="1034" y="0"/>
                  </a:cubicBezTo>
                  <a:cubicBezTo>
                    <a:pt x="1034" y="13"/>
                    <a:pt x="1034" y="13"/>
                    <a:pt x="1034" y="13"/>
                  </a:cubicBezTo>
                  <a:cubicBezTo>
                    <a:pt x="1023" y="13"/>
                    <a:pt x="1023" y="13"/>
                    <a:pt x="1023" y="13"/>
                  </a:cubicBezTo>
                  <a:close/>
                  <a:moveTo>
                    <a:pt x="1023" y="91"/>
                  </a:moveTo>
                  <a:cubicBezTo>
                    <a:pt x="1023" y="25"/>
                    <a:pt x="1023" y="25"/>
                    <a:pt x="1023" y="25"/>
                  </a:cubicBezTo>
                  <a:cubicBezTo>
                    <a:pt x="1034" y="25"/>
                    <a:pt x="1034" y="25"/>
                    <a:pt x="1034" y="25"/>
                  </a:cubicBezTo>
                  <a:cubicBezTo>
                    <a:pt x="1034" y="91"/>
                    <a:pt x="1034" y="91"/>
                    <a:pt x="1034" y="91"/>
                  </a:cubicBezTo>
                  <a:cubicBezTo>
                    <a:pt x="1023" y="91"/>
                    <a:pt x="1023" y="91"/>
                    <a:pt x="1023" y="91"/>
                  </a:cubicBezTo>
                  <a:close/>
                  <a:moveTo>
                    <a:pt x="1076" y="91"/>
                  </a:moveTo>
                  <a:cubicBezTo>
                    <a:pt x="1051" y="25"/>
                    <a:pt x="1051" y="25"/>
                    <a:pt x="1051" y="25"/>
                  </a:cubicBezTo>
                  <a:cubicBezTo>
                    <a:pt x="1063" y="25"/>
                    <a:pt x="1063" y="25"/>
                    <a:pt x="1063" y="25"/>
                  </a:cubicBezTo>
                  <a:cubicBezTo>
                    <a:pt x="1077" y="64"/>
                    <a:pt x="1077" y="64"/>
                    <a:pt x="1077" y="64"/>
                  </a:cubicBezTo>
                  <a:cubicBezTo>
                    <a:pt x="1079" y="69"/>
                    <a:pt x="1080" y="73"/>
                    <a:pt x="1081" y="78"/>
                  </a:cubicBezTo>
                  <a:cubicBezTo>
                    <a:pt x="1082" y="74"/>
                    <a:pt x="1084" y="70"/>
                    <a:pt x="1085" y="65"/>
                  </a:cubicBezTo>
                  <a:cubicBezTo>
                    <a:pt x="1100" y="25"/>
                    <a:pt x="1100" y="25"/>
                    <a:pt x="1100" y="25"/>
                  </a:cubicBezTo>
                  <a:cubicBezTo>
                    <a:pt x="1112" y="25"/>
                    <a:pt x="1112" y="25"/>
                    <a:pt x="1112" y="25"/>
                  </a:cubicBezTo>
                  <a:cubicBezTo>
                    <a:pt x="1087" y="91"/>
                    <a:pt x="1087" y="91"/>
                    <a:pt x="1087" y="91"/>
                  </a:cubicBezTo>
                  <a:cubicBezTo>
                    <a:pt x="1076" y="91"/>
                    <a:pt x="1076" y="91"/>
                    <a:pt x="1076" y="91"/>
                  </a:cubicBezTo>
                  <a:close/>
                  <a:moveTo>
                    <a:pt x="1174" y="70"/>
                  </a:moveTo>
                  <a:cubicBezTo>
                    <a:pt x="1185" y="71"/>
                    <a:pt x="1185" y="71"/>
                    <a:pt x="1185" y="71"/>
                  </a:cubicBezTo>
                  <a:cubicBezTo>
                    <a:pt x="1183" y="78"/>
                    <a:pt x="1180" y="83"/>
                    <a:pt x="1175" y="87"/>
                  </a:cubicBezTo>
                  <a:cubicBezTo>
                    <a:pt x="1170" y="90"/>
                    <a:pt x="1164" y="92"/>
                    <a:pt x="1156" y="92"/>
                  </a:cubicBezTo>
                  <a:cubicBezTo>
                    <a:pt x="1146" y="92"/>
                    <a:pt x="1139" y="89"/>
                    <a:pt x="1133" y="83"/>
                  </a:cubicBezTo>
                  <a:cubicBezTo>
                    <a:pt x="1128" y="77"/>
                    <a:pt x="1125" y="69"/>
                    <a:pt x="1125" y="58"/>
                  </a:cubicBezTo>
                  <a:cubicBezTo>
                    <a:pt x="1125" y="47"/>
                    <a:pt x="1128" y="39"/>
                    <a:pt x="1133" y="33"/>
                  </a:cubicBezTo>
                  <a:cubicBezTo>
                    <a:pt x="1139" y="26"/>
                    <a:pt x="1146" y="23"/>
                    <a:pt x="1156" y="23"/>
                  </a:cubicBezTo>
                  <a:cubicBezTo>
                    <a:pt x="1164" y="23"/>
                    <a:pt x="1172" y="26"/>
                    <a:pt x="1177" y="32"/>
                  </a:cubicBezTo>
                  <a:cubicBezTo>
                    <a:pt x="1183" y="38"/>
                    <a:pt x="1185" y="47"/>
                    <a:pt x="1185" y="58"/>
                  </a:cubicBezTo>
                  <a:cubicBezTo>
                    <a:pt x="1185" y="58"/>
                    <a:pt x="1185" y="59"/>
                    <a:pt x="1185" y="61"/>
                  </a:cubicBezTo>
                  <a:cubicBezTo>
                    <a:pt x="1136" y="61"/>
                    <a:pt x="1136" y="61"/>
                    <a:pt x="1136" y="61"/>
                  </a:cubicBezTo>
                  <a:cubicBezTo>
                    <a:pt x="1137" y="68"/>
                    <a:pt x="1139" y="74"/>
                    <a:pt x="1142" y="77"/>
                  </a:cubicBezTo>
                  <a:cubicBezTo>
                    <a:pt x="1146" y="81"/>
                    <a:pt x="1151" y="83"/>
                    <a:pt x="1156" y="83"/>
                  </a:cubicBezTo>
                  <a:cubicBezTo>
                    <a:pt x="1160" y="83"/>
                    <a:pt x="1164" y="82"/>
                    <a:pt x="1167" y="80"/>
                  </a:cubicBezTo>
                  <a:cubicBezTo>
                    <a:pt x="1170" y="78"/>
                    <a:pt x="1172" y="74"/>
                    <a:pt x="1174" y="70"/>
                  </a:cubicBezTo>
                  <a:close/>
                  <a:moveTo>
                    <a:pt x="1137" y="52"/>
                  </a:moveTo>
                  <a:cubicBezTo>
                    <a:pt x="1174" y="52"/>
                    <a:pt x="1174" y="52"/>
                    <a:pt x="1174" y="52"/>
                  </a:cubicBezTo>
                  <a:cubicBezTo>
                    <a:pt x="1173" y="46"/>
                    <a:pt x="1172" y="42"/>
                    <a:pt x="1169" y="39"/>
                  </a:cubicBezTo>
                  <a:cubicBezTo>
                    <a:pt x="1166" y="35"/>
                    <a:pt x="1161" y="33"/>
                    <a:pt x="1156" y="33"/>
                  </a:cubicBezTo>
                  <a:cubicBezTo>
                    <a:pt x="1151" y="33"/>
                    <a:pt x="1146" y="34"/>
                    <a:pt x="1143" y="38"/>
                  </a:cubicBezTo>
                  <a:cubicBezTo>
                    <a:pt x="1139" y="41"/>
                    <a:pt x="1137" y="46"/>
                    <a:pt x="1137" y="52"/>
                  </a:cubicBezTo>
                  <a:close/>
                  <a:moveTo>
                    <a:pt x="1206" y="91"/>
                  </a:moveTo>
                  <a:cubicBezTo>
                    <a:pt x="1206" y="25"/>
                    <a:pt x="1206" y="25"/>
                    <a:pt x="1206" y="25"/>
                  </a:cubicBezTo>
                  <a:cubicBezTo>
                    <a:pt x="1216" y="25"/>
                    <a:pt x="1216" y="25"/>
                    <a:pt x="1216" y="25"/>
                  </a:cubicBezTo>
                  <a:cubicBezTo>
                    <a:pt x="1216" y="35"/>
                    <a:pt x="1216" y="35"/>
                    <a:pt x="1216" y="35"/>
                  </a:cubicBezTo>
                  <a:cubicBezTo>
                    <a:pt x="1219" y="30"/>
                    <a:pt x="1221" y="27"/>
                    <a:pt x="1223" y="26"/>
                  </a:cubicBezTo>
                  <a:cubicBezTo>
                    <a:pt x="1225" y="24"/>
                    <a:pt x="1228" y="23"/>
                    <a:pt x="1230" y="23"/>
                  </a:cubicBezTo>
                  <a:cubicBezTo>
                    <a:pt x="1234" y="23"/>
                    <a:pt x="1238" y="25"/>
                    <a:pt x="1242" y="27"/>
                  </a:cubicBezTo>
                  <a:cubicBezTo>
                    <a:pt x="1238" y="37"/>
                    <a:pt x="1238" y="37"/>
                    <a:pt x="1238" y="37"/>
                  </a:cubicBezTo>
                  <a:cubicBezTo>
                    <a:pt x="1235" y="36"/>
                    <a:pt x="1233" y="35"/>
                    <a:pt x="1230" y="35"/>
                  </a:cubicBezTo>
                  <a:cubicBezTo>
                    <a:pt x="1227" y="35"/>
                    <a:pt x="1225" y="36"/>
                    <a:pt x="1223" y="37"/>
                  </a:cubicBezTo>
                  <a:cubicBezTo>
                    <a:pt x="1221" y="39"/>
                    <a:pt x="1220" y="41"/>
                    <a:pt x="1219" y="43"/>
                  </a:cubicBezTo>
                  <a:cubicBezTo>
                    <a:pt x="1218" y="47"/>
                    <a:pt x="1217" y="52"/>
                    <a:pt x="1217" y="56"/>
                  </a:cubicBezTo>
                  <a:cubicBezTo>
                    <a:pt x="1217" y="91"/>
                    <a:pt x="1217" y="91"/>
                    <a:pt x="1217" y="91"/>
                  </a:cubicBezTo>
                  <a:cubicBezTo>
                    <a:pt x="1206" y="91"/>
                    <a:pt x="1206" y="91"/>
                    <a:pt x="1206" y="91"/>
                  </a:cubicBezTo>
                  <a:close/>
                  <a:moveTo>
                    <a:pt x="1251" y="71"/>
                  </a:moveTo>
                  <a:cubicBezTo>
                    <a:pt x="1262" y="69"/>
                    <a:pt x="1262" y="69"/>
                    <a:pt x="1262" y="69"/>
                  </a:cubicBezTo>
                  <a:cubicBezTo>
                    <a:pt x="1263" y="74"/>
                    <a:pt x="1265" y="77"/>
                    <a:pt x="1267" y="80"/>
                  </a:cubicBezTo>
                  <a:cubicBezTo>
                    <a:pt x="1270" y="82"/>
                    <a:pt x="1274" y="83"/>
                    <a:pt x="1279" y="83"/>
                  </a:cubicBezTo>
                  <a:cubicBezTo>
                    <a:pt x="1284" y="83"/>
                    <a:pt x="1288" y="82"/>
                    <a:pt x="1291" y="80"/>
                  </a:cubicBezTo>
                  <a:cubicBezTo>
                    <a:pt x="1293" y="78"/>
                    <a:pt x="1294" y="75"/>
                    <a:pt x="1294" y="73"/>
                  </a:cubicBezTo>
                  <a:cubicBezTo>
                    <a:pt x="1294" y="70"/>
                    <a:pt x="1293" y="68"/>
                    <a:pt x="1291" y="67"/>
                  </a:cubicBezTo>
                  <a:cubicBezTo>
                    <a:pt x="1290" y="66"/>
                    <a:pt x="1286" y="64"/>
                    <a:pt x="1280" y="63"/>
                  </a:cubicBezTo>
                  <a:cubicBezTo>
                    <a:pt x="1271" y="61"/>
                    <a:pt x="1266" y="59"/>
                    <a:pt x="1263" y="58"/>
                  </a:cubicBezTo>
                  <a:cubicBezTo>
                    <a:pt x="1259" y="56"/>
                    <a:pt x="1257" y="54"/>
                    <a:pt x="1255" y="51"/>
                  </a:cubicBezTo>
                  <a:cubicBezTo>
                    <a:pt x="1254" y="49"/>
                    <a:pt x="1253" y="46"/>
                    <a:pt x="1253" y="42"/>
                  </a:cubicBezTo>
                  <a:cubicBezTo>
                    <a:pt x="1253" y="39"/>
                    <a:pt x="1254" y="37"/>
                    <a:pt x="1255" y="34"/>
                  </a:cubicBezTo>
                  <a:cubicBezTo>
                    <a:pt x="1256" y="32"/>
                    <a:pt x="1258" y="30"/>
                    <a:pt x="1260" y="28"/>
                  </a:cubicBezTo>
                  <a:cubicBezTo>
                    <a:pt x="1262" y="27"/>
                    <a:pt x="1265" y="26"/>
                    <a:pt x="1268" y="25"/>
                  </a:cubicBezTo>
                  <a:cubicBezTo>
                    <a:pt x="1271" y="24"/>
                    <a:pt x="1274" y="23"/>
                    <a:pt x="1277" y="23"/>
                  </a:cubicBezTo>
                  <a:cubicBezTo>
                    <a:pt x="1282" y="23"/>
                    <a:pt x="1287" y="24"/>
                    <a:pt x="1291" y="26"/>
                  </a:cubicBezTo>
                  <a:cubicBezTo>
                    <a:pt x="1295" y="27"/>
                    <a:pt x="1298" y="29"/>
                    <a:pt x="1300" y="32"/>
                  </a:cubicBezTo>
                  <a:cubicBezTo>
                    <a:pt x="1301" y="34"/>
                    <a:pt x="1303" y="38"/>
                    <a:pt x="1303" y="42"/>
                  </a:cubicBezTo>
                  <a:cubicBezTo>
                    <a:pt x="1292" y="43"/>
                    <a:pt x="1292" y="43"/>
                    <a:pt x="1292" y="43"/>
                  </a:cubicBezTo>
                  <a:cubicBezTo>
                    <a:pt x="1292" y="40"/>
                    <a:pt x="1291" y="37"/>
                    <a:pt x="1288" y="35"/>
                  </a:cubicBezTo>
                  <a:cubicBezTo>
                    <a:pt x="1286" y="34"/>
                    <a:pt x="1282" y="33"/>
                    <a:pt x="1278" y="33"/>
                  </a:cubicBezTo>
                  <a:cubicBezTo>
                    <a:pt x="1273" y="33"/>
                    <a:pt x="1269" y="33"/>
                    <a:pt x="1267" y="35"/>
                  </a:cubicBezTo>
                  <a:cubicBezTo>
                    <a:pt x="1265" y="37"/>
                    <a:pt x="1264" y="39"/>
                    <a:pt x="1264" y="41"/>
                  </a:cubicBezTo>
                  <a:cubicBezTo>
                    <a:pt x="1264" y="43"/>
                    <a:pt x="1264" y="44"/>
                    <a:pt x="1265" y="45"/>
                  </a:cubicBezTo>
                  <a:cubicBezTo>
                    <a:pt x="1266" y="46"/>
                    <a:pt x="1267" y="47"/>
                    <a:pt x="1269" y="48"/>
                  </a:cubicBezTo>
                  <a:cubicBezTo>
                    <a:pt x="1271" y="48"/>
                    <a:pt x="1274" y="49"/>
                    <a:pt x="1279" y="51"/>
                  </a:cubicBezTo>
                  <a:cubicBezTo>
                    <a:pt x="1287" y="53"/>
                    <a:pt x="1293" y="55"/>
                    <a:pt x="1296" y="56"/>
                  </a:cubicBezTo>
                  <a:cubicBezTo>
                    <a:pt x="1299" y="57"/>
                    <a:pt x="1301" y="59"/>
                    <a:pt x="1303" y="62"/>
                  </a:cubicBezTo>
                  <a:cubicBezTo>
                    <a:pt x="1305" y="64"/>
                    <a:pt x="1306" y="68"/>
                    <a:pt x="1306" y="71"/>
                  </a:cubicBezTo>
                  <a:cubicBezTo>
                    <a:pt x="1306" y="75"/>
                    <a:pt x="1305" y="79"/>
                    <a:pt x="1303" y="82"/>
                  </a:cubicBezTo>
                  <a:cubicBezTo>
                    <a:pt x="1300" y="85"/>
                    <a:pt x="1297" y="88"/>
                    <a:pt x="1293" y="90"/>
                  </a:cubicBezTo>
                  <a:cubicBezTo>
                    <a:pt x="1289" y="91"/>
                    <a:pt x="1284" y="92"/>
                    <a:pt x="1279" y="92"/>
                  </a:cubicBezTo>
                  <a:cubicBezTo>
                    <a:pt x="1271" y="92"/>
                    <a:pt x="1264" y="91"/>
                    <a:pt x="1260" y="87"/>
                  </a:cubicBezTo>
                  <a:cubicBezTo>
                    <a:pt x="1255" y="83"/>
                    <a:pt x="1252" y="78"/>
                    <a:pt x="1251" y="71"/>
                  </a:cubicBezTo>
                  <a:close/>
                  <a:moveTo>
                    <a:pt x="1326" y="13"/>
                  </a:moveTo>
                  <a:cubicBezTo>
                    <a:pt x="1326" y="0"/>
                    <a:pt x="1326" y="0"/>
                    <a:pt x="1326" y="0"/>
                  </a:cubicBezTo>
                  <a:cubicBezTo>
                    <a:pt x="1337" y="0"/>
                    <a:pt x="1337" y="0"/>
                    <a:pt x="1337" y="0"/>
                  </a:cubicBezTo>
                  <a:cubicBezTo>
                    <a:pt x="1337" y="13"/>
                    <a:pt x="1337" y="13"/>
                    <a:pt x="1337" y="13"/>
                  </a:cubicBezTo>
                  <a:cubicBezTo>
                    <a:pt x="1326" y="13"/>
                    <a:pt x="1326" y="13"/>
                    <a:pt x="1326" y="13"/>
                  </a:cubicBezTo>
                  <a:close/>
                  <a:moveTo>
                    <a:pt x="1326" y="91"/>
                  </a:moveTo>
                  <a:cubicBezTo>
                    <a:pt x="1326" y="25"/>
                    <a:pt x="1326" y="25"/>
                    <a:pt x="1326" y="25"/>
                  </a:cubicBezTo>
                  <a:cubicBezTo>
                    <a:pt x="1337" y="25"/>
                    <a:pt x="1337" y="25"/>
                    <a:pt x="1337" y="25"/>
                  </a:cubicBezTo>
                  <a:cubicBezTo>
                    <a:pt x="1337" y="91"/>
                    <a:pt x="1337" y="91"/>
                    <a:pt x="1337" y="91"/>
                  </a:cubicBezTo>
                  <a:cubicBezTo>
                    <a:pt x="1326" y="91"/>
                    <a:pt x="1326" y="91"/>
                    <a:pt x="1326" y="91"/>
                  </a:cubicBezTo>
                  <a:close/>
                  <a:moveTo>
                    <a:pt x="1386" y="81"/>
                  </a:moveTo>
                  <a:cubicBezTo>
                    <a:pt x="1387" y="91"/>
                    <a:pt x="1387" y="91"/>
                    <a:pt x="1387" y="91"/>
                  </a:cubicBezTo>
                  <a:cubicBezTo>
                    <a:pt x="1384" y="91"/>
                    <a:pt x="1382" y="92"/>
                    <a:pt x="1379" y="92"/>
                  </a:cubicBezTo>
                  <a:cubicBezTo>
                    <a:pt x="1375" y="92"/>
                    <a:pt x="1372" y="91"/>
                    <a:pt x="1370" y="90"/>
                  </a:cubicBezTo>
                  <a:cubicBezTo>
                    <a:pt x="1367" y="88"/>
                    <a:pt x="1366" y="87"/>
                    <a:pt x="1365" y="85"/>
                  </a:cubicBezTo>
                  <a:cubicBezTo>
                    <a:pt x="1364" y="83"/>
                    <a:pt x="1364" y="78"/>
                    <a:pt x="1364" y="72"/>
                  </a:cubicBezTo>
                  <a:cubicBezTo>
                    <a:pt x="1364" y="34"/>
                    <a:pt x="1364" y="34"/>
                    <a:pt x="1364" y="34"/>
                  </a:cubicBezTo>
                  <a:cubicBezTo>
                    <a:pt x="1355" y="34"/>
                    <a:pt x="1355" y="34"/>
                    <a:pt x="1355" y="34"/>
                  </a:cubicBezTo>
                  <a:cubicBezTo>
                    <a:pt x="1355" y="25"/>
                    <a:pt x="1355" y="25"/>
                    <a:pt x="1355" y="25"/>
                  </a:cubicBezTo>
                  <a:cubicBezTo>
                    <a:pt x="1364" y="25"/>
                    <a:pt x="1364" y="25"/>
                    <a:pt x="1364" y="25"/>
                  </a:cubicBezTo>
                  <a:cubicBezTo>
                    <a:pt x="1364" y="9"/>
                    <a:pt x="1364" y="9"/>
                    <a:pt x="1364" y="9"/>
                  </a:cubicBezTo>
                  <a:cubicBezTo>
                    <a:pt x="1375" y="2"/>
                    <a:pt x="1375" y="2"/>
                    <a:pt x="1375" y="2"/>
                  </a:cubicBezTo>
                  <a:cubicBezTo>
                    <a:pt x="1375" y="25"/>
                    <a:pt x="1375" y="25"/>
                    <a:pt x="1375" y="25"/>
                  </a:cubicBezTo>
                  <a:cubicBezTo>
                    <a:pt x="1386" y="25"/>
                    <a:pt x="1386" y="25"/>
                    <a:pt x="1386" y="25"/>
                  </a:cubicBezTo>
                  <a:cubicBezTo>
                    <a:pt x="1386" y="34"/>
                    <a:pt x="1386" y="34"/>
                    <a:pt x="1386" y="34"/>
                  </a:cubicBezTo>
                  <a:cubicBezTo>
                    <a:pt x="1375" y="34"/>
                    <a:pt x="1375" y="34"/>
                    <a:pt x="1375" y="34"/>
                  </a:cubicBezTo>
                  <a:cubicBezTo>
                    <a:pt x="1375" y="72"/>
                    <a:pt x="1375" y="72"/>
                    <a:pt x="1375" y="72"/>
                  </a:cubicBezTo>
                  <a:cubicBezTo>
                    <a:pt x="1375" y="75"/>
                    <a:pt x="1375" y="77"/>
                    <a:pt x="1375" y="78"/>
                  </a:cubicBezTo>
                  <a:cubicBezTo>
                    <a:pt x="1376" y="79"/>
                    <a:pt x="1376" y="80"/>
                    <a:pt x="1377" y="80"/>
                  </a:cubicBezTo>
                  <a:cubicBezTo>
                    <a:pt x="1378" y="81"/>
                    <a:pt x="1379" y="81"/>
                    <a:pt x="1381" y="81"/>
                  </a:cubicBezTo>
                  <a:cubicBezTo>
                    <a:pt x="1382" y="81"/>
                    <a:pt x="1384" y="81"/>
                    <a:pt x="1386" y="81"/>
                  </a:cubicBezTo>
                  <a:close/>
                  <a:moveTo>
                    <a:pt x="1403" y="116"/>
                  </a:moveTo>
                  <a:cubicBezTo>
                    <a:pt x="1402" y="106"/>
                    <a:pt x="1402" y="106"/>
                    <a:pt x="1402" y="106"/>
                  </a:cubicBezTo>
                  <a:cubicBezTo>
                    <a:pt x="1405" y="106"/>
                    <a:pt x="1407" y="107"/>
                    <a:pt x="1409" y="107"/>
                  </a:cubicBezTo>
                  <a:cubicBezTo>
                    <a:pt x="1411" y="107"/>
                    <a:pt x="1413" y="106"/>
                    <a:pt x="1414" y="105"/>
                  </a:cubicBezTo>
                  <a:cubicBezTo>
                    <a:pt x="1416" y="105"/>
                    <a:pt x="1417" y="103"/>
                    <a:pt x="1418" y="102"/>
                  </a:cubicBezTo>
                  <a:cubicBezTo>
                    <a:pt x="1419" y="101"/>
                    <a:pt x="1420" y="98"/>
                    <a:pt x="1422" y="94"/>
                  </a:cubicBezTo>
                  <a:cubicBezTo>
                    <a:pt x="1422" y="93"/>
                    <a:pt x="1422" y="92"/>
                    <a:pt x="1423" y="91"/>
                  </a:cubicBezTo>
                  <a:cubicBezTo>
                    <a:pt x="1398" y="25"/>
                    <a:pt x="1398" y="25"/>
                    <a:pt x="1398" y="25"/>
                  </a:cubicBezTo>
                  <a:cubicBezTo>
                    <a:pt x="1410" y="25"/>
                    <a:pt x="1410" y="25"/>
                    <a:pt x="1410" y="25"/>
                  </a:cubicBezTo>
                  <a:cubicBezTo>
                    <a:pt x="1423" y="63"/>
                    <a:pt x="1423" y="63"/>
                    <a:pt x="1423" y="63"/>
                  </a:cubicBezTo>
                  <a:cubicBezTo>
                    <a:pt x="1425" y="68"/>
                    <a:pt x="1427" y="73"/>
                    <a:pt x="1428" y="78"/>
                  </a:cubicBezTo>
                  <a:cubicBezTo>
                    <a:pt x="1429" y="73"/>
                    <a:pt x="1431" y="68"/>
                    <a:pt x="1433" y="63"/>
                  </a:cubicBezTo>
                  <a:cubicBezTo>
                    <a:pt x="1447" y="25"/>
                    <a:pt x="1447" y="25"/>
                    <a:pt x="1447" y="25"/>
                  </a:cubicBezTo>
                  <a:cubicBezTo>
                    <a:pt x="1458" y="25"/>
                    <a:pt x="1458" y="25"/>
                    <a:pt x="1458" y="25"/>
                  </a:cubicBezTo>
                  <a:cubicBezTo>
                    <a:pt x="1433" y="92"/>
                    <a:pt x="1433" y="92"/>
                    <a:pt x="1433" y="92"/>
                  </a:cubicBezTo>
                  <a:cubicBezTo>
                    <a:pt x="1430" y="99"/>
                    <a:pt x="1428" y="104"/>
                    <a:pt x="1427" y="107"/>
                  </a:cubicBezTo>
                  <a:cubicBezTo>
                    <a:pt x="1425" y="111"/>
                    <a:pt x="1422" y="113"/>
                    <a:pt x="1420" y="115"/>
                  </a:cubicBezTo>
                  <a:cubicBezTo>
                    <a:pt x="1417" y="117"/>
                    <a:pt x="1414" y="118"/>
                    <a:pt x="1411" y="118"/>
                  </a:cubicBezTo>
                  <a:cubicBezTo>
                    <a:pt x="1408" y="118"/>
                    <a:pt x="1406" y="117"/>
                    <a:pt x="140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sz="2200" b="1" kern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744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932122-34E0-4ECA-2E4C-213FE9AC4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1D30AC8-6C45-DDAA-8E5E-639E1BD6B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C322588-1672-A04F-C629-5F2C8FCF8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AA4D-AAB3-44C4-B9A3-E49FA3BB213D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60530C4-C478-C0BE-BD2D-42222498B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706FE70-2BCB-EEA4-9EE2-37E559AC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9194-0859-4F52-BB6C-30ABE5B9A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376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CFD85A-EBCF-FB8C-46CF-2F98AB259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C67090F-A8D0-5BD6-FD81-F0026EFDC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67AAB1-E00E-AFC3-E5D7-6D2C0E539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AA4D-AAB3-44C4-B9A3-E49FA3BB213D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7F8CE7-E987-4F89-DD6B-7A3D27C88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65DF2A5-2BB6-3051-BC19-71EED0460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9194-0859-4F52-BB6C-30ABE5B9A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34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A75DB-CC75-8853-29F2-1223DECE9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0625272-91CA-5898-41F9-881D8FE5F0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FC0DF05-2C71-EA66-9BFC-41E2C3611E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AFBB830-FF65-92A8-72D1-A0D0CD59F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AA4D-AAB3-44C4-B9A3-E49FA3BB213D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4111F3-C110-C135-09F9-E4160DB34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93BBF9C-F4C5-DB0A-1562-A7C4770B4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9194-0859-4F52-BB6C-30ABE5B9A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237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7F5A89-4A7A-2970-ABBE-0F1037BF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C648EC1-A951-519D-6A6E-C0DA50E0C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DEEBAFC-7BD1-8985-C525-518C61447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930E1CE-01EE-A9FE-5DA2-F1E244C25F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2818F4E-4113-5746-0D2A-236B53FC8A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0D3745A-2335-7974-62C0-57231ECCF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AA4D-AAB3-44C4-B9A3-E49FA3BB213D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96444A4-15A4-ACAE-33D9-1DE722A8A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6B43FB8-1EFB-F081-CA5C-E1A729734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9194-0859-4F52-BB6C-30ABE5B9A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19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8F0ECA-049E-BC20-18D5-AA7F852A4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BBAB1B2-24A8-D130-4410-51E202AD1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AA4D-AAB3-44C4-B9A3-E49FA3BB213D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CC92921-A3FC-034D-E39B-81CC0AB80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612BE3D-A45C-1C28-77F8-DBC5591AB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9194-0859-4F52-BB6C-30ABE5B9A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90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86993EB-E6F0-1D17-DF23-928A41553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AA4D-AAB3-44C4-B9A3-E49FA3BB213D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7B85DFD-60A1-F0E0-58E6-CDED3A2E2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8F25B3C-7877-748C-D9AB-B6040FE40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9194-0859-4F52-BB6C-30ABE5B9A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342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06B07E-6A00-513F-95C1-3F93A94EF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EE227D9-B181-13E8-FA95-A4BEE9B77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D9A8C54-A4F0-6623-F1CA-2E6A2C34C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15A60C3-AE5A-A75C-8A94-1EA4E64F7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AA4D-AAB3-44C4-B9A3-E49FA3BB213D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6BBA678-E7C8-9F06-39BC-FA834998E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867372-E368-BFE2-810E-B2DC08053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9194-0859-4F52-BB6C-30ABE5B9A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665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CED692-892C-A002-5D47-D5F5B8B06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C80F767-5DE5-DC8A-AE81-4CB986D769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7C8A67-0192-244B-4702-E7BDA94AE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77D6458-42AA-49CE-1ABD-D0D6393B5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AA4D-AAB3-44C4-B9A3-E49FA3BB213D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788DE2A-CEA9-8014-2557-AF66426BD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C26C799-AB64-67E8-0E5A-05358BE37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9194-0859-4F52-BB6C-30ABE5B9A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939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1BDAEEE-C2DA-7845-F6EB-18BFD444E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6F78631-C708-6EDE-F67E-1209478CEF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6FB48B-CDFC-A79F-BE7F-6E5C091904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DAA4D-AAB3-44C4-B9A3-E49FA3BB213D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5900A11-8338-F253-B209-E480552B39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EC12AD-9567-5F9E-CDA9-8D24ACDAE1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09194-0859-4F52-BB6C-30ABE5B9A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56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emf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4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26.emf"/><Relationship Id="rId5" Type="http://schemas.openxmlformats.org/officeDocument/2006/relationships/image" Target="../media/image23.e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27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3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32.emf"/><Relationship Id="rId10" Type="http://schemas.openxmlformats.org/officeDocument/2006/relationships/image" Target="../media/image96.png"/><Relationship Id="rId4" Type="http://schemas.openxmlformats.org/officeDocument/2006/relationships/oleObject" Target="../embeddings/oleObject19.bin"/><Relationship Id="rId9" Type="http://schemas.openxmlformats.org/officeDocument/2006/relationships/image" Target="../media/image34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6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35.e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37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9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38.emf"/><Relationship Id="rId4" Type="http://schemas.openxmlformats.org/officeDocument/2006/relationships/oleObject" Target="../embeddings/oleObject25.bin"/><Relationship Id="rId9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45.wmf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42.emf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44.emf"/><Relationship Id="rId5" Type="http://schemas.openxmlformats.org/officeDocument/2006/relationships/image" Target="../media/image41.emf"/><Relationship Id="rId15" Type="http://schemas.openxmlformats.org/officeDocument/2006/relationships/image" Target="../media/image46.w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43.emf"/><Relationship Id="rId14" Type="http://schemas.openxmlformats.org/officeDocument/2006/relationships/oleObject" Target="../embeddings/oleObject33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51.w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48.emf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50.emf"/><Relationship Id="rId5" Type="http://schemas.openxmlformats.org/officeDocument/2006/relationships/image" Target="../media/image47.emf"/><Relationship Id="rId15" Type="http://schemas.openxmlformats.org/officeDocument/2006/relationships/image" Target="../media/image52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49.emf"/><Relationship Id="rId14" Type="http://schemas.openxmlformats.org/officeDocument/2006/relationships/oleObject" Target="../embeddings/oleObject39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54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56.emf"/><Relationship Id="rId5" Type="http://schemas.openxmlformats.org/officeDocument/2006/relationships/image" Target="../media/image53.emf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40.bin"/><Relationship Id="rId9" Type="http://schemas.openxmlformats.org/officeDocument/2006/relationships/image" Target="../media/image5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9.png"/><Relationship Id="rId5" Type="http://schemas.openxmlformats.org/officeDocument/2006/relationships/image" Target="../media/image57.wmf"/><Relationship Id="rId4" Type="http://schemas.openxmlformats.org/officeDocument/2006/relationships/oleObject" Target="../embeddings/oleObject4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1.emf"/><Relationship Id="rId5" Type="http://schemas.openxmlformats.org/officeDocument/2006/relationships/image" Target="../media/image60.wmf"/><Relationship Id="rId4" Type="http://schemas.openxmlformats.org/officeDocument/2006/relationships/oleObject" Target="../embeddings/oleObject4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63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8.bin"/><Relationship Id="rId5" Type="http://schemas.openxmlformats.org/officeDocument/2006/relationships/image" Target="../media/image62.emf"/><Relationship Id="rId4" Type="http://schemas.openxmlformats.org/officeDocument/2006/relationships/oleObject" Target="../embeddings/oleObject4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64.wmf"/><Relationship Id="rId4" Type="http://schemas.openxmlformats.org/officeDocument/2006/relationships/oleObject" Target="../embeddings/oleObject49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6.e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chart" Target="../charts/chart1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69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52.bin"/><Relationship Id="rId5" Type="http://schemas.openxmlformats.org/officeDocument/2006/relationships/image" Target="../media/image68.wmf"/><Relationship Id="rId4" Type="http://schemas.openxmlformats.org/officeDocument/2006/relationships/oleObject" Target="../embeddings/oleObject51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71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4.bin"/><Relationship Id="rId11" Type="http://schemas.openxmlformats.org/officeDocument/2006/relationships/image" Target="../media/image73.emf"/><Relationship Id="rId5" Type="http://schemas.openxmlformats.org/officeDocument/2006/relationships/image" Target="../media/image70.emf"/><Relationship Id="rId10" Type="http://schemas.openxmlformats.org/officeDocument/2006/relationships/oleObject" Target="../embeddings/oleObject56.bin"/><Relationship Id="rId4" Type="http://schemas.openxmlformats.org/officeDocument/2006/relationships/oleObject" Target="../embeddings/oleObject53.bin"/><Relationship Id="rId9" Type="http://schemas.openxmlformats.org/officeDocument/2006/relationships/image" Target="../media/image72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.png"/><Relationship Id="rId5" Type="http://schemas.openxmlformats.org/officeDocument/2006/relationships/image" Target="../media/image74.png"/><Relationship Id="rId4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2.bin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.wmf"/><Relationship Id="rId4" Type="http://schemas.openxmlformats.org/officeDocument/2006/relationships/notesSlide" Target="../notesSlides/notesSlide3.xml"/><Relationship Id="rId9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5" Type="http://schemas.openxmlformats.org/officeDocument/2006/relationships/image" Target="../media/image9.jpeg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6.e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8.emf"/><Relationship Id="rId5" Type="http://schemas.openxmlformats.org/officeDocument/2006/relationships/image" Target="../media/image15.e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5"/>
          <p:cNvGrpSpPr/>
          <p:nvPr/>
        </p:nvGrpSpPr>
        <p:grpSpPr>
          <a:xfrm>
            <a:off x="0" y="1172548"/>
            <a:ext cx="12192000" cy="4058695"/>
            <a:chOff x="-794" y="1903679"/>
            <a:chExt cx="9907588" cy="1941793"/>
          </a:xfrm>
        </p:grpSpPr>
        <p:sp>
          <p:nvSpPr>
            <p:cNvPr id="19" name="矩形 18"/>
            <p:cNvSpPr/>
            <p:nvPr/>
          </p:nvSpPr>
          <p:spPr>
            <a:xfrm>
              <a:off x="-794" y="1944960"/>
              <a:ext cx="9906000" cy="1860818"/>
            </a:xfrm>
            <a:prstGeom prst="rect">
              <a:avLst/>
            </a:prstGeom>
            <a:solidFill>
              <a:srgbClr val="0047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391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60" dirty="0"/>
            </a:p>
          </p:txBody>
        </p:sp>
        <p:cxnSp>
          <p:nvCxnSpPr>
            <p:cNvPr id="28" name="直接连接符 27"/>
            <p:cNvCxnSpPr/>
            <p:nvPr/>
          </p:nvCxnSpPr>
          <p:spPr>
            <a:xfrm flipV="1">
              <a:off x="-794" y="1903679"/>
              <a:ext cx="9906000" cy="0"/>
            </a:xfrm>
            <a:prstGeom prst="line">
              <a:avLst/>
            </a:prstGeom>
            <a:ln w="50800" cmpd="thinThick">
              <a:solidFill>
                <a:srgbClr val="0047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794" y="3845472"/>
              <a:ext cx="9906000" cy="0"/>
            </a:xfrm>
            <a:prstGeom prst="line">
              <a:avLst/>
            </a:prstGeom>
            <a:ln w="50800" cmpd="thinThick">
              <a:solidFill>
                <a:srgbClr val="0047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1f2ed4f4-af47-4aa0-a7ee-d2262c76c3cf" descr="RQAAAB+LCAAAAAAABACrVlLJTFGyUjJU0lFSKaksSAWyg3MTi0pcMhPTixJzffNTUnOAcgFF+QWpRSWZqcVKVtGxOkpOmXkpmXnpYF4tAGKXbtFFAAAA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30619" y="342989"/>
            <a:ext cx="2233921" cy="700142"/>
            <a:chOff x="3060851" y="2374360"/>
            <a:chExt cx="6070298" cy="1998378"/>
          </a:xfrm>
          <a:solidFill>
            <a:schemeClr val="accent1">
              <a:lumMod val="75000"/>
            </a:schemeClr>
          </a:solidFill>
        </p:grpSpPr>
        <p:sp>
          <p:nvSpPr>
            <p:cNvPr id="21" name="ïslide"/>
            <p:cNvSpPr/>
            <p:nvPr/>
          </p:nvSpPr>
          <p:spPr bwMode="auto">
            <a:xfrm>
              <a:off x="3060851" y="2479334"/>
              <a:ext cx="1892108" cy="1893404"/>
            </a:xfrm>
            <a:custGeom>
              <a:avLst/>
              <a:gdLst>
                <a:gd name="T0" fmla="*/ 91 w 703"/>
                <a:gd name="T1" fmla="*/ 244 h 702"/>
                <a:gd name="T2" fmla="*/ 73 w 703"/>
                <a:gd name="T3" fmla="*/ 303 h 702"/>
                <a:gd name="T4" fmla="*/ 57 w 703"/>
                <a:gd name="T5" fmla="*/ 303 h 702"/>
                <a:gd name="T6" fmla="*/ 52 w 703"/>
                <a:gd name="T7" fmla="*/ 338 h 702"/>
                <a:gd name="T8" fmla="*/ 56 w 703"/>
                <a:gd name="T9" fmla="*/ 325 h 702"/>
                <a:gd name="T10" fmla="*/ 72 w 703"/>
                <a:gd name="T11" fmla="*/ 383 h 702"/>
                <a:gd name="T12" fmla="*/ 43 w 703"/>
                <a:gd name="T13" fmla="*/ 420 h 702"/>
                <a:gd name="T14" fmla="*/ 65 w 703"/>
                <a:gd name="T15" fmla="*/ 439 h 702"/>
                <a:gd name="T16" fmla="*/ 60 w 703"/>
                <a:gd name="T17" fmla="*/ 474 h 702"/>
                <a:gd name="T18" fmla="*/ 103 w 703"/>
                <a:gd name="T19" fmla="*/ 529 h 702"/>
                <a:gd name="T20" fmla="*/ 117 w 703"/>
                <a:gd name="T21" fmla="*/ 504 h 702"/>
                <a:gd name="T22" fmla="*/ 89 w 703"/>
                <a:gd name="T23" fmla="*/ 517 h 702"/>
                <a:gd name="T24" fmla="*/ 128 w 703"/>
                <a:gd name="T25" fmla="*/ 573 h 702"/>
                <a:gd name="T26" fmla="*/ 158 w 703"/>
                <a:gd name="T27" fmla="*/ 600 h 702"/>
                <a:gd name="T28" fmla="*/ 178 w 703"/>
                <a:gd name="T29" fmla="*/ 600 h 702"/>
                <a:gd name="T30" fmla="*/ 188 w 703"/>
                <a:gd name="T31" fmla="*/ 584 h 702"/>
                <a:gd name="T32" fmla="*/ 193 w 703"/>
                <a:gd name="T33" fmla="*/ 624 h 702"/>
                <a:gd name="T34" fmla="*/ 327 w 703"/>
                <a:gd name="T35" fmla="*/ 661 h 702"/>
                <a:gd name="T36" fmla="*/ 339 w 703"/>
                <a:gd name="T37" fmla="*/ 634 h 702"/>
                <a:gd name="T38" fmla="*/ 327 w 703"/>
                <a:gd name="T39" fmla="*/ 648 h 702"/>
                <a:gd name="T40" fmla="*/ 370 w 703"/>
                <a:gd name="T41" fmla="*/ 635 h 702"/>
                <a:gd name="T42" fmla="*/ 383 w 703"/>
                <a:gd name="T43" fmla="*/ 661 h 702"/>
                <a:gd name="T44" fmla="*/ 414 w 703"/>
                <a:gd name="T45" fmla="*/ 634 h 702"/>
                <a:gd name="T46" fmla="*/ 420 w 703"/>
                <a:gd name="T47" fmla="*/ 643 h 702"/>
                <a:gd name="T48" fmla="*/ 485 w 703"/>
                <a:gd name="T49" fmla="*/ 631 h 702"/>
                <a:gd name="T50" fmla="*/ 517 w 703"/>
                <a:gd name="T51" fmla="*/ 578 h 702"/>
                <a:gd name="T52" fmla="*/ 579 w 703"/>
                <a:gd name="T53" fmla="*/ 569 h 702"/>
                <a:gd name="T54" fmla="*/ 610 w 703"/>
                <a:gd name="T55" fmla="*/ 459 h 702"/>
                <a:gd name="T56" fmla="*/ 623 w 703"/>
                <a:gd name="T57" fmla="*/ 422 h 702"/>
                <a:gd name="T58" fmla="*/ 641 w 703"/>
                <a:gd name="T59" fmla="*/ 430 h 702"/>
                <a:gd name="T60" fmla="*/ 635 w 703"/>
                <a:gd name="T61" fmla="*/ 437 h 702"/>
                <a:gd name="T62" fmla="*/ 644 w 703"/>
                <a:gd name="T63" fmla="*/ 387 h 702"/>
                <a:gd name="T64" fmla="*/ 642 w 703"/>
                <a:gd name="T65" fmla="*/ 383 h 702"/>
                <a:gd name="T66" fmla="*/ 632 w 703"/>
                <a:gd name="T67" fmla="*/ 333 h 702"/>
                <a:gd name="T68" fmla="*/ 634 w 703"/>
                <a:gd name="T69" fmla="*/ 246 h 702"/>
                <a:gd name="T70" fmla="*/ 351 w 703"/>
                <a:gd name="T71" fmla="*/ 597 h 702"/>
                <a:gd name="T72" fmla="*/ 351 w 703"/>
                <a:gd name="T73" fmla="*/ 6 h 702"/>
                <a:gd name="T74" fmla="*/ 299 w 703"/>
                <a:gd name="T75" fmla="*/ 53 h 702"/>
                <a:gd name="T76" fmla="*/ 280 w 703"/>
                <a:gd name="T77" fmla="*/ 87 h 702"/>
                <a:gd name="T78" fmla="*/ 328 w 703"/>
                <a:gd name="T79" fmla="*/ 72 h 702"/>
                <a:gd name="T80" fmla="*/ 429 w 703"/>
                <a:gd name="T81" fmla="*/ 73 h 702"/>
                <a:gd name="T82" fmla="*/ 442 w 703"/>
                <a:gd name="T83" fmla="*/ 84 h 702"/>
                <a:gd name="T84" fmla="*/ 161 w 703"/>
                <a:gd name="T85" fmla="*/ 105 h 702"/>
                <a:gd name="T86" fmla="*/ 168 w 703"/>
                <a:gd name="T87" fmla="*/ 139 h 702"/>
                <a:gd name="T88" fmla="*/ 190 w 703"/>
                <a:gd name="T89" fmla="*/ 145 h 702"/>
                <a:gd name="T90" fmla="*/ 209 w 703"/>
                <a:gd name="T91" fmla="*/ 117 h 702"/>
                <a:gd name="T92" fmla="*/ 175 w 703"/>
                <a:gd name="T93" fmla="*/ 120 h 702"/>
                <a:gd name="T94" fmla="*/ 179 w 703"/>
                <a:gd name="T95" fmla="*/ 121 h 702"/>
                <a:gd name="T96" fmla="*/ 549 w 703"/>
                <a:gd name="T97" fmla="*/ 96 h 702"/>
                <a:gd name="T98" fmla="*/ 538 w 703"/>
                <a:gd name="T99" fmla="*/ 116 h 702"/>
                <a:gd name="T100" fmla="*/ 566 w 703"/>
                <a:gd name="T101" fmla="*/ 137 h 702"/>
                <a:gd name="T102" fmla="*/ 555 w 703"/>
                <a:gd name="T103" fmla="*/ 118 h 702"/>
                <a:gd name="T104" fmla="*/ 548 w 703"/>
                <a:gd name="T105" fmla="*/ 105 h 702"/>
                <a:gd name="T106" fmla="*/ 552 w 703"/>
                <a:gd name="T107" fmla="*/ 109 h 702"/>
                <a:gd name="T108" fmla="*/ 534 w 703"/>
                <a:gd name="T109" fmla="*/ 137 h 702"/>
                <a:gd name="T110" fmla="*/ 542 w 703"/>
                <a:gd name="T111" fmla="*/ 144 h 702"/>
                <a:gd name="T112" fmla="*/ 351 w 703"/>
                <a:gd name="T113" fmla="*/ 584 h 702"/>
                <a:gd name="T114" fmla="*/ 239 w 703"/>
                <a:gd name="T115" fmla="*/ 457 h 702"/>
                <a:gd name="T116" fmla="*/ 390 w 703"/>
                <a:gd name="T117" fmla="*/ 527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3" h="702">
                  <a:moveTo>
                    <a:pt x="351" y="118"/>
                  </a:moveTo>
                  <a:cubicBezTo>
                    <a:pt x="480" y="118"/>
                    <a:pt x="584" y="223"/>
                    <a:pt x="584" y="351"/>
                  </a:cubicBezTo>
                  <a:cubicBezTo>
                    <a:pt x="584" y="367"/>
                    <a:pt x="583" y="382"/>
                    <a:pt x="580" y="397"/>
                  </a:cubicBezTo>
                  <a:cubicBezTo>
                    <a:pt x="454" y="209"/>
                    <a:pt x="454" y="209"/>
                    <a:pt x="454" y="209"/>
                  </a:cubicBezTo>
                  <a:cubicBezTo>
                    <a:pt x="406" y="257"/>
                    <a:pt x="406" y="257"/>
                    <a:pt x="406" y="257"/>
                  </a:cubicBezTo>
                  <a:cubicBezTo>
                    <a:pt x="357" y="177"/>
                    <a:pt x="357" y="177"/>
                    <a:pt x="357" y="177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262" y="210"/>
                    <a:pt x="262" y="210"/>
                    <a:pt x="262" y="210"/>
                  </a:cubicBezTo>
                  <a:cubicBezTo>
                    <a:pt x="125" y="404"/>
                    <a:pt x="125" y="404"/>
                    <a:pt x="125" y="404"/>
                  </a:cubicBezTo>
                  <a:cubicBezTo>
                    <a:pt x="121" y="387"/>
                    <a:pt x="119" y="369"/>
                    <a:pt x="119" y="351"/>
                  </a:cubicBezTo>
                  <a:cubicBezTo>
                    <a:pt x="119" y="223"/>
                    <a:pt x="223" y="118"/>
                    <a:pt x="351" y="118"/>
                  </a:cubicBezTo>
                  <a:close/>
                  <a:moveTo>
                    <a:pt x="58" y="233"/>
                  </a:moveTo>
                  <a:cubicBezTo>
                    <a:pt x="91" y="244"/>
                    <a:pt x="91" y="244"/>
                    <a:pt x="91" y="244"/>
                  </a:cubicBezTo>
                  <a:cubicBezTo>
                    <a:pt x="89" y="249"/>
                    <a:pt x="89" y="249"/>
                    <a:pt x="89" y="249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83" y="266"/>
                    <a:pt x="83" y="266"/>
                    <a:pt x="83" y="266"/>
                  </a:cubicBezTo>
                  <a:cubicBezTo>
                    <a:pt x="82" y="270"/>
                    <a:pt x="82" y="270"/>
                    <a:pt x="82" y="270"/>
                  </a:cubicBezTo>
                  <a:cubicBezTo>
                    <a:pt x="49" y="259"/>
                    <a:pt x="49" y="259"/>
                    <a:pt x="49" y="259"/>
                  </a:cubicBezTo>
                  <a:cubicBezTo>
                    <a:pt x="51" y="254"/>
                    <a:pt x="51" y="254"/>
                    <a:pt x="51" y="254"/>
                  </a:cubicBezTo>
                  <a:cubicBezTo>
                    <a:pt x="82" y="246"/>
                    <a:pt x="82" y="246"/>
                    <a:pt x="82" y="246"/>
                  </a:cubicBezTo>
                  <a:cubicBezTo>
                    <a:pt x="57" y="237"/>
                    <a:pt x="57" y="237"/>
                    <a:pt x="57" y="237"/>
                  </a:cubicBezTo>
                  <a:cubicBezTo>
                    <a:pt x="58" y="233"/>
                    <a:pt x="58" y="233"/>
                    <a:pt x="58" y="233"/>
                  </a:cubicBezTo>
                  <a:close/>
                  <a:moveTo>
                    <a:pt x="61" y="275"/>
                  </a:moveTo>
                  <a:cubicBezTo>
                    <a:pt x="67" y="276"/>
                    <a:pt x="71" y="279"/>
                    <a:pt x="74" y="282"/>
                  </a:cubicBezTo>
                  <a:cubicBezTo>
                    <a:pt x="76" y="286"/>
                    <a:pt x="77" y="290"/>
                    <a:pt x="76" y="295"/>
                  </a:cubicBezTo>
                  <a:cubicBezTo>
                    <a:pt x="76" y="298"/>
                    <a:pt x="75" y="301"/>
                    <a:pt x="73" y="303"/>
                  </a:cubicBezTo>
                  <a:cubicBezTo>
                    <a:pt x="71" y="305"/>
                    <a:pt x="68" y="307"/>
                    <a:pt x="65" y="308"/>
                  </a:cubicBezTo>
                  <a:cubicBezTo>
                    <a:pt x="62" y="309"/>
                    <a:pt x="59" y="309"/>
                    <a:pt x="56" y="308"/>
                  </a:cubicBezTo>
                  <a:cubicBezTo>
                    <a:pt x="52" y="307"/>
                    <a:pt x="49" y="306"/>
                    <a:pt x="47" y="304"/>
                  </a:cubicBezTo>
                  <a:cubicBezTo>
                    <a:pt x="45" y="303"/>
                    <a:pt x="43" y="300"/>
                    <a:pt x="42" y="297"/>
                  </a:cubicBezTo>
                  <a:cubicBezTo>
                    <a:pt x="41" y="295"/>
                    <a:pt x="41" y="292"/>
                    <a:pt x="41" y="289"/>
                  </a:cubicBezTo>
                  <a:cubicBezTo>
                    <a:pt x="42" y="286"/>
                    <a:pt x="43" y="283"/>
                    <a:pt x="45" y="281"/>
                  </a:cubicBezTo>
                  <a:cubicBezTo>
                    <a:pt x="47" y="278"/>
                    <a:pt x="50" y="277"/>
                    <a:pt x="52" y="276"/>
                  </a:cubicBezTo>
                  <a:cubicBezTo>
                    <a:pt x="55" y="275"/>
                    <a:pt x="58" y="275"/>
                    <a:pt x="61" y="275"/>
                  </a:cubicBezTo>
                  <a:close/>
                  <a:moveTo>
                    <a:pt x="60" y="280"/>
                  </a:moveTo>
                  <a:cubicBezTo>
                    <a:pt x="56" y="279"/>
                    <a:pt x="53" y="280"/>
                    <a:pt x="50" y="282"/>
                  </a:cubicBezTo>
                  <a:cubicBezTo>
                    <a:pt x="47" y="283"/>
                    <a:pt x="46" y="286"/>
                    <a:pt x="45" y="289"/>
                  </a:cubicBezTo>
                  <a:cubicBezTo>
                    <a:pt x="44" y="293"/>
                    <a:pt x="45" y="296"/>
                    <a:pt x="47" y="298"/>
                  </a:cubicBezTo>
                  <a:cubicBezTo>
                    <a:pt x="49" y="301"/>
                    <a:pt x="52" y="303"/>
                    <a:pt x="57" y="303"/>
                  </a:cubicBezTo>
                  <a:cubicBezTo>
                    <a:pt x="60" y="304"/>
                    <a:pt x="62" y="304"/>
                    <a:pt x="64" y="303"/>
                  </a:cubicBezTo>
                  <a:cubicBezTo>
                    <a:pt x="66" y="303"/>
                    <a:pt x="68" y="302"/>
                    <a:pt x="70" y="300"/>
                  </a:cubicBezTo>
                  <a:cubicBezTo>
                    <a:pt x="71" y="298"/>
                    <a:pt x="72" y="297"/>
                    <a:pt x="73" y="294"/>
                  </a:cubicBezTo>
                  <a:cubicBezTo>
                    <a:pt x="73" y="291"/>
                    <a:pt x="73" y="288"/>
                    <a:pt x="71" y="285"/>
                  </a:cubicBezTo>
                  <a:cubicBezTo>
                    <a:pt x="69" y="283"/>
                    <a:pt x="65" y="281"/>
                    <a:pt x="60" y="280"/>
                  </a:cubicBezTo>
                  <a:close/>
                  <a:moveTo>
                    <a:pt x="38" y="318"/>
                  </a:moveTo>
                  <a:cubicBezTo>
                    <a:pt x="72" y="321"/>
                    <a:pt x="72" y="321"/>
                    <a:pt x="72" y="321"/>
                  </a:cubicBezTo>
                  <a:cubicBezTo>
                    <a:pt x="71" y="337"/>
                    <a:pt x="71" y="337"/>
                    <a:pt x="71" y="337"/>
                  </a:cubicBezTo>
                  <a:cubicBezTo>
                    <a:pt x="70" y="340"/>
                    <a:pt x="70" y="342"/>
                    <a:pt x="69" y="344"/>
                  </a:cubicBezTo>
                  <a:cubicBezTo>
                    <a:pt x="68" y="345"/>
                    <a:pt x="67" y="346"/>
                    <a:pt x="65" y="347"/>
                  </a:cubicBezTo>
                  <a:cubicBezTo>
                    <a:pt x="64" y="348"/>
                    <a:pt x="62" y="348"/>
                    <a:pt x="60" y="348"/>
                  </a:cubicBezTo>
                  <a:cubicBezTo>
                    <a:pt x="58" y="348"/>
                    <a:pt x="56" y="347"/>
                    <a:pt x="54" y="345"/>
                  </a:cubicBezTo>
                  <a:cubicBezTo>
                    <a:pt x="53" y="344"/>
                    <a:pt x="52" y="341"/>
                    <a:pt x="52" y="338"/>
                  </a:cubicBezTo>
                  <a:cubicBezTo>
                    <a:pt x="51" y="339"/>
                    <a:pt x="50" y="340"/>
                    <a:pt x="50" y="340"/>
                  </a:cubicBezTo>
                  <a:cubicBezTo>
                    <a:pt x="48" y="341"/>
                    <a:pt x="47" y="343"/>
                    <a:pt x="45" y="344"/>
                  </a:cubicBezTo>
                  <a:cubicBezTo>
                    <a:pt x="35" y="349"/>
                    <a:pt x="35" y="349"/>
                    <a:pt x="35" y="349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43" y="339"/>
                    <a:pt x="43" y="339"/>
                    <a:pt x="43" y="339"/>
                  </a:cubicBezTo>
                  <a:cubicBezTo>
                    <a:pt x="45" y="338"/>
                    <a:pt x="47" y="337"/>
                    <a:pt x="48" y="336"/>
                  </a:cubicBezTo>
                  <a:cubicBezTo>
                    <a:pt x="49" y="336"/>
                    <a:pt x="50" y="335"/>
                    <a:pt x="50" y="334"/>
                  </a:cubicBezTo>
                  <a:cubicBezTo>
                    <a:pt x="51" y="334"/>
                    <a:pt x="51" y="333"/>
                    <a:pt x="52" y="332"/>
                  </a:cubicBezTo>
                  <a:cubicBezTo>
                    <a:pt x="52" y="332"/>
                    <a:pt x="52" y="331"/>
                    <a:pt x="52" y="330"/>
                  </a:cubicBezTo>
                  <a:cubicBezTo>
                    <a:pt x="52" y="324"/>
                    <a:pt x="52" y="324"/>
                    <a:pt x="52" y="324"/>
                  </a:cubicBezTo>
                  <a:cubicBezTo>
                    <a:pt x="37" y="323"/>
                    <a:pt x="37" y="323"/>
                    <a:pt x="37" y="323"/>
                  </a:cubicBezTo>
                  <a:cubicBezTo>
                    <a:pt x="38" y="318"/>
                    <a:pt x="38" y="318"/>
                    <a:pt x="38" y="318"/>
                  </a:cubicBezTo>
                  <a:close/>
                  <a:moveTo>
                    <a:pt x="56" y="325"/>
                  </a:moveTo>
                  <a:cubicBezTo>
                    <a:pt x="56" y="335"/>
                    <a:pt x="56" y="335"/>
                    <a:pt x="56" y="335"/>
                  </a:cubicBezTo>
                  <a:cubicBezTo>
                    <a:pt x="55" y="337"/>
                    <a:pt x="55" y="338"/>
                    <a:pt x="56" y="339"/>
                  </a:cubicBezTo>
                  <a:cubicBezTo>
                    <a:pt x="56" y="341"/>
                    <a:pt x="57" y="342"/>
                    <a:pt x="58" y="342"/>
                  </a:cubicBezTo>
                  <a:cubicBezTo>
                    <a:pt x="58" y="343"/>
                    <a:pt x="59" y="343"/>
                    <a:pt x="61" y="343"/>
                  </a:cubicBezTo>
                  <a:cubicBezTo>
                    <a:pt x="62" y="344"/>
                    <a:pt x="64" y="343"/>
                    <a:pt x="65" y="342"/>
                  </a:cubicBezTo>
                  <a:cubicBezTo>
                    <a:pt x="66" y="341"/>
                    <a:pt x="67" y="339"/>
                    <a:pt x="67" y="33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56" y="325"/>
                    <a:pt x="56" y="325"/>
                    <a:pt x="56" y="325"/>
                  </a:cubicBezTo>
                  <a:close/>
                  <a:moveTo>
                    <a:pt x="36" y="369"/>
                  </a:moveTo>
                  <a:cubicBezTo>
                    <a:pt x="67" y="367"/>
                    <a:pt x="67" y="367"/>
                    <a:pt x="67" y="367"/>
                  </a:cubicBezTo>
                  <a:cubicBezTo>
                    <a:pt x="66" y="356"/>
                    <a:pt x="66" y="356"/>
                    <a:pt x="66" y="356"/>
                  </a:cubicBezTo>
                  <a:cubicBezTo>
                    <a:pt x="70" y="355"/>
                    <a:pt x="70" y="355"/>
                    <a:pt x="70" y="355"/>
                  </a:cubicBezTo>
                  <a:cubicBezTo>
                    <a:pt x="72" y="383"/>
                    <a:pt x="72" y="383"/>
                    <a:pt x="72" y="383"/>
                  </a:cubicBezTo>
                  <a:cubicBezTo>
                    <a:pt x="68" y="383"/>
                    <a:pt x="68" y="383"/>
                    <a:pt x="68" y="383"/>
                  </a:cubicBezTo>
                  <a:cubicBezTo>
                    <a:pt x="67" y="372"/>
                    <a:pt x="67" y="372"/>
                    <a:pt x="67" y="372"/>
                  </a:cubicBezTo>
                  <a:cubicBezTo>
                    <a:pt x="36" y="374"/>
                    <a:pt x="36" y="374"/>
                    <a:pt x="36" y="374"/>
                  </a:cubicBezTo>
                  <a:cubicBezTo>
                    <a:pt x="36" y="369"/>
                    <a:pt x="36" y="369"/>
                    <a:pt x="36" y="369"/>
                  </a:cubicBezTo>
                  <a:close/>
                  <a:moveTo>
                    <a:pt x="39" y="398"/>
                  </a:moveTo>
                  <a:cubicBezTo>
                    <a:pt x="74" y="392"/>
                    <a:pt x="74" y="392"/>
                    <a:pt x="74" y="392"/>
                  </a:cubicBezTo>
                  <a:cubicBezTo>
                    <a:pt x="74" y="397"/>
                    <a:pt x="74" y="397"/>
                    <a:pt x="74" y="397"/>
                  </a:cubicBezTo>
                  <a:cubicBezTo>
                    <a:pt x="60" y="399"/>
                    <a:pt x="60" y="399"/>
                    <a:pt x="60" y="399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77" y="415"/>
                    <a:pt x="77" y="415"/>
                    <a:pt x="77" y="41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44" y="424"/>
                    <a:pt x="44" y="424"/>
                    <a:pt x="44" y="424"/>
                  </a:cubicBezTo>
                  <a:cubicBezTo>
                    <a:pt x="43" y="420"/>
                    <a:pt x="43" y="420"/>
                    <a:pt x="43" y="420"/>
                  </a:cubicBezTo>
                  <a:cubicBezTo>
                    <a:pt x="59" y="417"/>
                    <a:pt x="59" y="417"/>
                    <a:pt x="59" y="417"/>
                  </a:cubicBezTo>
                  <a:cubicBezTo>
                    <a:pt x="56" y="400"/>
                    <a:pt x="56" y="400"/>
                    <a:pt x="56" y="400"/>
                  </a:cubicBezTo>
                  <a:cubicBezTo>
                    <a:pt x="40" y="402"/>
                    <a:pt x="40" y="402"/>
                    <a:pt x="40" y="402"/>
                  </a:cubicBezTo>
                  <a:cubicBezTo>
                    <a:pt x="39" y="398"/>
                    <a:pt x="39" y="398"/>
                    <a:pt x="39" y="398"/>
                  </a:cubicBezTo>
                  <a:close/>
                  <a:moveTo>
                    <a:pt x="48" y="440"/>
                  </a:moveTo>
                  <a:cubicBezTo>
                    <a:pt x="81" y="429"/>
                    <a:pt x="81" y="429"/>
                    <a:pt x="81" y="429"/>
                  </a:cubicBezTo>
                  <a:cubicBezTo>
                    <a:pt x="89" y="453"/>
                    <a:pt x="89" y="453"/>
                    <a:pt x="89" y="453"/>
                  </a:cubicBezTo>
                  <a:cubicBezTo>
                    <a:pt x="85" y="454"/>
                    <a:pt x="85" y="454"/>
                    <a:pt x="85" y="454"/>
                  </a:cubicBezTo>
                  <a:cubicBezTo>
                    <a:pt x="79" y="434"/>
                    <a:pt x="79" y="434"/>
                    <a:pt x="79" y="434"/>
                  </a:cubicBezTo>
                  <a:cubicBezTo>
                    <a:pt x="69" y="438"/>
                    <a:pt x="69" y="438"/>
                    <a:pt x="69" y="438"/>
                  </a:cubicBezTo>
                  <a:cubicBezTo>
                    <a:pt x="75" y="456"/>
                    <a:pt x="75" y="456"/>
                    <a:pt x="75" y="456"/>
                  </a:cubicBezTo>
                  <a:cubicBezTo>
                    <a:pt x="71" y="457"/>
                    <a:pt x="71" y="457"/>
                    <a:pt x="71" y="457"/>
                  </a:cubicBezTo>
                  <a:cubicBezTo>
                    <a:pt x="65" y="439"/>
                    <a:pt x="65" y="439"/>
                    <a:pt x="65" y="439"/>
                  </a:cubicBezTo>
                  <a:cubicBezTo>
                    <a:pt x="54" y="443"/>
                    <a:pt x="54" y="443"/>
                    <a:pt x="54" y="443"/>
                  </a:cubicBezTo>
                  <a:cubicBezTo>
                    <a:pt x="60" y="463"/>
                    <a:pt x="60" y="463"/>
                    <a:pt x="60" y="463"/>
                  </a:cubicBezTo>
                  <a:cubicBezTo>
                    <a:pt x="56" y="464"/>
                    <a:pt x="56" y="464"/>
                    <a:pt x="56" y="464"/>
                  </a:cubicBezTo>
                  <a:cubicBezTo>
                    <a:pt x="48" y="440"/>
                    <a:pt x="48" y="440"/>
                    <a:pt x="48" y="440"/>
                  </a:cubicBezTo>
                  <a:close/>
                  <a:moveTo>
                    <a:pt x="60" y="474"/>
                  </a:moveTo>
                  <a:cubicBezTo>
                    <a:pt x="97" y="470"/>
                    <a:pt x="97" y="470"/>
                    <a:pt x="97" y="470"/>
                  </a:cubicBezTo>
                  <a:cubicBezTo>
                    <a:pt x="99" y="474"/>
                    <a:pt x="99" y="474"/>
                    <a:pt x="99" y="474"/>
                  </a:cubicBezTo>
                  <a:cubicBezTo>
                    <a:pt x="74" y="502"/>
                    <a:pt x="74" y="502"/>
                    <a:pt x="74" y="502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80" y="489"/>
                    <a:pt x="80" y="489"/>
                    <a:pt x="80" y="489"/>
                  </a:cubicBezTo>
                  <a:cubicBezTo>
                    <a:pt x="73" y="476"/>
                    <a:pt x="73" y="476"/>
                    <a:pt x="73" y="476"/>
                  </a:cubicBezTo>
                  <a:cubicBezTo>
                    <a:pt x="62" y="478"/>
                    <a:pt x="62" y="478"/>
                    <a:pt x="62" y="478"/>
                  </a:cubicBezTo>
                  <a:cubicBezTo>
                    <a:pt x="60" y="474"/>
                    <a:pt x="60" y="474"/>
                    <a:pt x="60" y="474"/>
                  </a:cubicBezTo>
                  <a:close/>
                  <a:moveTo>
                    <a:pt x="77" y="476"/>
                  </a:moveTo>
                  <a:cubicBezTo>
                    <a:pt x="82" y="486"/>
                    <a:pt x="82" y="486"/>
                    <a:pt x="82" y="486"/>
                  </a:cubicBezTo>
                  <a:cubicBezTo>
                    <a:pt x="89" y="479"/>
                    <a:pt x="89" y="479"/>
                    <a:pt x="89" y="479"/>
                  </a:cubicBezTo>
                  <a:cubicBezTo>
                    <a:pt x="91" y="477"/>
                    <a:pt x="93" y="475"/>
                    <a:pt x="94" y="473"/>
                  </a:cubicBezTo>
                  <a:cubicBezTo>
                    <a:pt x="92" y="474"/>
                    <a:pt x="90" y="474"/>
                    <a:pt x="88" y="475"/>
                  </a:cubicBezTo>
                  <a:cubicBezTo>
                    <a:pt x="77" y="476"/>
                    <a:pt x="77" y="476"/>
                    <a:pt x="77" y="476"/>
                  </a:cubicBezTo>
                  <a:close/>
                  <a:moveTo>
                    <a:pt x="89" y="505"/>
                  </a:moveTo>
                  <a:cubicBezTo>
                    <a:pt x="87" y="507"/>
                    <a:pt x="86" y="508"/>
                    <a:pt x="85" y="510"/>
                  </a:cubicBezTo>
                  <a:cubicBezTo>
                    <a:pt x="84" y="512"/>
                    <a:pt x="84" y="514"/>
                    <a:pt x="84" y="517"/>
                  </a:cubicBezTo>
                  <a:cubicBezTo>
                    <a:pt x="84" y="519"/>
                    <a:pt x="85" y="521"/>
                    <a:pt x="87" y="524"/>
                  </a:cubicBezTo>
                  <a:cubicBezTo>
                    <a:pt x="88" y="526"/>
                    <a:pt x="90" y="528"/>
                    <a:pt x="92" y="529"/>
                  </a:cubicBezTo>
                  <a:cubicBezTo>
                    <a:pt x="94" y="530"/>
                    <a:pt x="95" y="531"/>
                    <a:pt x="97" y="531"/>
                  </a:cubicBezTo>
                  <a:cubicBezTo>
                    <a:pt x="99" y="531"/>
                    <a:pt x="101" y="530"/>
                    <a:pt x="103" y="529"/>
                  </a:cubicBezTo>
                  <a:cubicBezTo>
                    <a:pt x="104" y="528"/>
                    <a:pt x="105" y="527"/>
                    <a:pt x="106" y="525"/>
                  </a:cubicBezTo>
                  <a:cubicBezTo>
                    <a:pt x="107" y="524"/>
                    <a:pt x="107" y="522"/>
                    <a:pt x="107" y="520"/>
                  </a:cubicBezTo>
                  <a:cubicBezTo>
                    <a:pt x="106" y="518"/>
                    <a:pt x="106" y="516"/>
                    <a:pt x="104" y="512"/>
                  </a:cubicBezTo>
                  <a:cubicBezTo>
                    <a:pt x="103" y="509"/>
                    <a:pt x="103" y="506"/>
                    <a:pt x="103" y="505"/>
                  </a:cubicBezTo>
                  <a:cubicBezTo>
                    <a:pt x="103" y="504"/>
                    <a:pt x="104" y="503"/>
                    <a:pt x="105" y="502"/>
                  </a:cubicBezTo>
                  <a:cubicBezTo>
                    <a:pt x="106" y="502"/>
                    <a:pt x="107" y="501"/>
                    <a:pt x="109" y="502"/>
                  </a:cubicBezTo>
                  <a:cubicBezTo>
                    <a:pt x="110" y="502"/>
                    <a:pt x="112" y="504"/>
                    <a:pt x="113" y="506"/>
                  </a:cubicBezTo>
                  <a:cubicBezTo>
                    <a:pt x="115" y="509"/>
                    <a:pt x="115" y="511"/>
                    <a:pt x="115" y="512"/>
                  </a:cubicBezTo>
                  <a:cubicBezTo>
                    <a:pt x="115" y="514"/>
                    <a:pt x="114" y="516"/>
                    <a:pt x="112" y="517"/>
                  </a:cubicBezTo>
                  <a:cubicBezTo>
                    <a:pt x="115" y="520"/>
                    <a:pt x="115" y="520"/>
                    <a:pt x="115" y="520"/>
                  </a:cubicBezTo>
                  <a:cubicBezTo>
                    <a:pt x="117" y="519"/>
                    <a:pt x="118" y="518"/>
                    <a:pt x="119" y="516"/>
                  </a:cubicBezTo>
                  <a:cubicBezTo>
                    <a:pt x="119" y="514"/>
                    <a:pt x="120" y="512"/>
                    <a:pt x="119" y="510"/>
                  </a:cubicBezTo>
                  <a:cubicBezTo>
                    <a:pt x="119" y="508"/>
                    <a:pt x="118" y="506"/>
                    <a:pt x="117" y="504"/>
                  </a:cubicBezTo>
                  <a:cubicBezTo>
                    <a:pt x="115" y="502"/>
                    <a:pt x="114" y="500"/>
                    <a:pt x="112" y="499"/>
                  </a:cubicBezTo>
                  <a:cubicBezTo>
                    <a:pt x="111" y="498"/>
                    <a:pt x="109" y="497"/>
                    <a:pt x="107" y="497"/>
                  </a:cubicBezTo>
                  <a:cubicBezTo>
                    <a:pt x="105" y="497"/>
                    <a:pt x="104" y="498"/>
                    <a:pt x="102" y="499"/>
                  </a:cubicBezTo>
                  <a:cubicBezTo>
                    <a:pt x="101" y="500"/>
                    <a:pt x="100" y="501"/>
                    <a:pt x="99" y="502"/>
                  </a:cubicBezTo>
                  <a:cubicBezTo>
                    <a:pt x="99" y="503"/>
                    <a:pt x="98" y="505"/>
                    <a:pt x="98" y="507"/>
                  </a:cubicBezTo>
                  <a:cubicBezTo>
                    <a:pt x="99" y="508"/>
                    <a:pt x="99" y="511"/>
                    <a:pt x="100" y="514"/>
                  </a:cubicBezTo>
                  <a:cubicBezTo>
                    <a:pt x="101" y="517"/>
                    <a:pt x="102" y="519"/>
                    <a:pt x="102" y="520"/>
                  </a:cubicBezTo>
                  <a:cubicBezTo>
                    <a:pt x="102" y="521"/>
                    <a:pt x="102" y="523"/>
                    <a:pt x="102" y="523"/>
                  </a:cubicBezTo>
                  <a:cubicBezTo>
                    <a:pt x="102" y="524"/>
                    <a:pt x="101" y="525"/>
                    <a:pt x="100" y="526"/>
                  </a:cubicBezTo>
                  <a:cubicBezTo>
                    <a:pt x="99" y="526"/>
                    <a:pt x="98" y="527"/>
                    <a:pt x="97" y="527"/>
                  </a:cubicBezTo>
                  <a:cubicBezTo>
                    <a:pt x="96" y="526"/>
                    <a:pt x="95" y="526"/>
                    <a:pt x="94" y="525"/>
                  </a:cubicBezTo>
                  <a:cubicBezTo>
                    <a:pt x="92" y="524"/>
                    <a:pt x="91" y="523"/>
                    <a:pt x="90" y="522"/>
                  </a:cubicBezTo>
                  <a:cubicBezTo>
                    <a:pt x="89" y="520"/>
                    <a:pt x="89" y="518"/>
                    <a:pt x="89" y="517"/>
                  </a:cubicBezTo>
                  <a:cubicBezTo>
                    <a:pt x="88" y="515"/>
                    <a:pt x="88" y="513"/>
                    <a:pt x="89" y="512"/>
                  </a:cubicBezTo>
                  <a:cubicBezTo>
                    <a:pt x="89" y="511"/>
                    <a:pt x="90" y="510"/>
                    <a:pt x="92" y="509"/>
                  </a:cubicBezTo>
                  <a:cubicBezTo>
                    <a:pt x="89" y="505"/>
                    <a:pt x="89" y="505"/>
                    <a:pt x="89" y="505"/>
                  </a:cubicBezTo>
                  <a:close/>
                  <a:moveTo>
                    <a:pt x="109" y="552"/>
                  </a:moveTo>
                  <a:cubicBezTo>
                    <a:pt x="132" y="532"/>
                    <a:pt x="132" y="532"/>
                    <a:pt x="132" y="532"/>
                  </a:cubicBezTo>
                  <a:cubicBezTo>
                    <a:pt x="124" y="523"/>
                    <a:pt x="124" y="523"/>
                    <a:pt x="124" y="523"/>
                  </a:cubicBezTo>
                  <a:cubicBezTo>
                    <a:pt x="127" y="521"/>
                    <a:pt x="127" y="521"/>
                    <a:pt x="127" y="521"/>
                  </a:cubicBezTo>
                  <a:cubicBezTo>
                    <a:pt x="145" y="541"/>
                    <a:pt x="145" y="541"/>
                    <a:pt x="145" y="541"/>
                  </a:cubicBezTo>
                  <a:cubicBezTo>
                    <a:pt x="142" y="544"/>
                    <a:pt x="142" y="544"/>
                    <a:pt x="142" y="544"/>
                  </a:cubicBezTo>
                  <a:cubicBezTo>
                    <a:pt x="135" y="536"/>
                    <a:pt x="135" y="536"/>
                    <a:pt x="135" y="536"/>
                  </a:cubicBezTo>
                  <a:cubicBezTo>
                    <a:pt x="112" y="556"/>
                    <a:pt x="112" y="556"/>
                    <a:pt x="112" y="556"/>
                  </a:cubicBezTo>
                  <a:cubicBezTo>
                    <a:pt x="109" y="552"/>
                    <a:pt x="109" y="552"/>
                    <a:pt x="109" y="552"/>
                  </a:cubicBezTo>
                  <a:close/>
                  <a:moveTo>
                    <a:pt x="128" y="573"/>
                  </a:moveTo>
                  <a:cubicBezTo>
                    <a:pt x="146" y="591"/>
                    <a:pt x="146" y="591"/>
                    <a:pt x="146" y="591"/>
                  </a:cubicBezTo>
                  <a:cubicBezTo>
                    <a:pt x="149" y="588"/>
                    <a:pt x="149" y="588"/>
                    <a:pt x="149" y="588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56" y="578"/>
                    <a:pt x="156" y="578"/>
                    <a:pt x="156" y="578"/>
                  </a:cubicBezTo>
                  <a:cubicBezTo>
                    <a:pt x="159" y="575"/>
                    <a:pt x="159" y="575"/>
                    <a:pt x="159" y="575"/>
                  </a:cubicBezTo>
                  <a:cubicBezTo>
                    <a:pt x="145" y="562"/>
                    <a:pt x="145" y="562"/>
                    <a:pt x="145" y="562"/>
                  </a:cubicBezTo>
                  <a:cubicBezTo>
                    <a:pt x="152" y="555"/>
                    <a:pt x="152" y="555"/>
                    <a:pt x="152" y="555"/>
                  </a:cubicBezTo>
                  <a:cubicBezTo>
                    <a:pt x="167" y="569"/>
                    <a:pt x="167" y="569"/>
                    <a:pt x="167" y="569"/>
                  </a:cubicBezTo>
                  <a:cubicBezTo>
                    <a:pt x="170" y="566"/>
                    <a:pt x="170" y="566"/>
                    <a:pt x="170" y="566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28" y="573"/>
                    <a:pt x="128" y="573"/>
                    <a:pt x="128" y="573"/>
                  </a:cubicBezTo>
                  <a:close/>
                  <a:moveTo>
                    <a:pt x="158" y="600"/>
                  </a:moveTo>
                  <a:cubicBezTo>
                    <a:pt x="178" y="572"/>
                    <a:pt x="178" y="572"/>
                    <a:pt x="178" y="572"/>
                  </a:cubicBezTo>
                  <a:cubicBezTo>
                    <a:pt x="190" y="581"/>
                    <a:pt x="190" y="581"/>
                    <a:pt x="190" y="581"/>
                  </a:cubicBezTo>
                  <a:cubicBezTo>
                    <a:pt x="193" y="583"/>
                    <a:pt x="195" y="584"/>
                    <a:pt x="195" y="586"/>
                  </a:cubicBezTo>
                  <a:cubicBezTo>
                    <a:pt x="196" y="587"/>
                    <a:pt x="197" y="589"/>
                    <a:pt x="197" y="591"/>
                  </a:cubicBezTo>
                  <a:cubicBezTo>
                    <a:pt x="197" y="593"/>
                    <a:pt x="196" y="594"/>
                    <a:pt x="195" y="596"/>
                  </a:cubicBezTo>
                  <a:cubicBezTo>
                    <a:pt x="193" y="598"/>
                    <a:pt x="191" y="599"/>
                    <a:pt x="189" y="599"/>
                  </a:cubicBezTo>
                  <a:cubicBezTo>
                    <a:pt x="187" y="600"/>
                    <a:pt x="184" y="599"/>
                    <a:pt x="181" y="598"/>
                  </a:cubicBezTo>
                  <a:cubicBezTo>
                    <a:pt x="182" y="599"/>
                    <a:pt x="182" y="600"/>
                    <a:pt x="183" y="601"/>
                  </a:cubicBezTo>
                  <a:cubicBezTo>
                    <a:pt x="183" y="603"/>
                    <a:pt x="183" y="605"/>
                    <a:pt x="183" y="607"/>
                  </a:cubicBezTo>
                  <a:cubicBezTo>
                    <a:pt x="182" y="618"/>
                    <a:pt x="182" y="618"/>
                    <a:pt x="182" y="618"/>
                  </a:cubicBezTo>
                  <a:cubicBezTo>
                    <a:pt x="178" y="614"/>
                    <a:pt x="178" y="614"/>
                    <a:pt x="178" y="614"/>
                  </a:cubicBezTo>
                  <a:cubicBezTo>
                    <a:pt x="178" y="606"/>
                    <a:pt x="178" y="606"/>
                    <a:pt x="178" y="606"/>
                  </a:cubicBezTo>
                  <a:cubicBezTo>
                    <a:pt x="178" y="603"/>
                    <a:pt x="178" y="602"/>
                    <a:pt x="178" y="600"/>
                  </a:cubicBezTo>
                  <a:cubicBezTo>
                    <a:pt x="178" y="599"/>
                    <a:pt x="178" y="598"/>
                    <a:pt x="178" y="597"/>
                  </a:cubicBezTo>
                  <a:cubicBezTo>
                    <a:pt x="177" y="596"/>
                    <a:pt x="177" y="596"/>
                    <a:pt x="177" y="595"/>
                  </a:cubicBezTo>
                  <a:cubicBezTo>
                    <a:pt x="176" y="595"/>
                    <a:pt x="176" y="594"/>
                    <a:pt x="175" y="593"/>
                  </a:cubicBezTo>
                  <a:cubicBezTo>
                    <a:pt x="170" y="590"/>
                    <a:pt x="170" y="590"/>
                    <a:pt x="170" y="590"/>
                  </a:cubicBezTo>
                  <a:cubicBezTo>
                    <a:pt x="161" y="603"/>
                    <a:pt x="161" y="603"/>
                    <a:pt x="161" y="603"/>
                  </a:cubicBezTo>
                  <a:cubicBezTo>
                    <a:pt x="158" y="600"/>
                    <a:pt x="158" y="600"/>
                    <a:pt x="158" y="600"/>
                  </a:cubicBezTo>
                  <a:close/>
                  <a:moveTo>
                    <a:pt x="173" y="587"/>
                  </a:moveTo>
                  <a:cubicBezTo>
                    <a:pt x="181" y="593"/>
                    <a:pt x="181" y="593"/>
                    <a:pt x="181" y="593"/>
                  </a:cubicBezTo>
                  <a:cubicBezTo>
                    <a:pt x="182" y="594"/>
                    <a:pt x="184" y="595"/>
                    <a:pt x="185" y="595"/>
                  </a:cubicBezTo>
                  <a:cubicBezTo>
                    <a:pt x="186" y="595"/>
                    <a:pt x="187" y="595"/>
                    <a:pt x="188" y="595"/>
                  </a:cubicBezTo>
                  <a:cubicBezTo>
                    <a:pt x="189" y="595"/>
                    <a:pt x="190" y="594"/>
                    <a:pt x="191" y="593"/>
                  </a:cubicBezTo>
                  <a:cubicBezTo>
                    <a:pt x="192" y="592"/>
                    <a:pt x="192" y="590"/>
                    <a:pt x="192" y="589"/>
                  </a:cubicBezTo>
                  <a:cubicBezTo>
                    <a:pt x="192" y="587"/>
                    <a:pt x="190" y="586"/>
                    <a:pt x="188" y="584"/>
                  </a:cubicBezTo>
                  <a:cubicBezTo>
                    <a:pt x="179" y="578"/>
                    <a:pt x="179" y="578"/>
                    <a:pt x="179" y="578"/>
                  </a:cubicBezTo>
                  <a:cubicBezTo>
                    <a:pt x="173" y="587"/>
                    <a:pt x="173" y="587"/>
                    <a:pt x="173" y="587"/>
                  </a:cubicBezTo>
                  <a:close/>
                  <a:moveTo>
                    <a:pt x="193" y="624"/>
                  </a:moveTo>
                  <a:cubicBezTo>
                    <a:pt x="197" y="626"/>
                    <a:pt x="197" y="626"/>
                    <a:pt x="197" y="626"/>
                  </a:cubicBezTo>
                  <a:cubicBezTo>
                    <a:pt x="209" y="602"/>
                    <a:pt x="209" y="602"/>
                    <a:pt x="209" y="602"/>
                  </a:cubicBezTo>
                  <a:cubicBezTo>
                    <a:pt x="213" y="635"/>
                    <a:pt x="213" y="635"/>
                    <a:pt x="213" y="635"/>
                  </a:cubicBezTo>
                  <a:cubicBezTo>
                    <a:pt x="217" y="637"/>
                    <a:pt x="217" y="637"/>
                    <a:pt x="217" y="637"/>
                  </a:cubicBezTo>
                  <a:cubicBezTo>
                    <a:pt x="233" y="606"/>
                    <a:pt x="233" y="606"/>
                    <a:pt x="233" y="606"/>
                  </a:cubicBezTo>
                  <a:cubicBezTo>
                    <a:pt x="229" y="604"/>
                    <a:pt x="229" y="604"/>
                    <a:pt x="229" y="604"/>
                  </a:cubicBezTo>
                  <a:cubicBezTo>
                    <a:pt x="216" y="628"/>
                    <a:pt x="216" y="628"/>
                    <a:pt x="216" y="628"/>
                  </a:cubicBezTo>
                  <a:cubicBezTo>
                    <a:pt x="213" y="596"/>
                    <a:pt x="213" y="596"/>
                    <a:pt x="213" y="596"/>
                  </a:cubicBezTo>
                  <a:cubicBezTo>
                    <a:pt x="209" y="594"/>
                    <a:pt x="209" y="594"/>
                    <a:pt x="209" y="594"/>
                  </a:cubicBezTo>
                  <a:cubicBezTo>
                    <a:pt x="193" y="624"/>
                    <a:pt x="193" y="624"/>
                    <a:pt x="193" y="624"/>
                  </a:cubicBezTo>
                  <a:close/>
                  <a:moveTo>
                    <a:pt x="294" y="662"/>
                  </a:moveTo>
                  <a:cubicBezTo>
                    <a:pt x="290" y="661"/>
                    <a:pt x="290" y="661"/>
                    <a:pt x="290" y="661"/>
                  </a:cubicBezTo>
                  <a:cubicBezTo>
                    <a:pt x="295" y="634"/>
                    <a:pt x="295" y="634"/>
                    <a:pt x="295" y="634"/>
                  </a:cubicBezTo>
                  <a:cubicBezTo>
                    <a:pt x="294" y="635"/>
                    <a:pt x="292" y="636"/>
                    <a:pt x="290" y="636"/>
                  </a:cubicBezTo>
                  <a:cubicBezTo>
                    <a:pt x="289" y="637"/>
                    <a:pt x="287" y="637"/>
                    <a:pt x="286" y="638"/>
                  </a:cubicBezTo>
                  <a:cubicBezTo>
                    <a:pt x="286" y="634"/>
                    <a:pt x="286" y="634"/>
                    <a:pt x="286" y="634"/>
                  </a:cubicBezTo>
                  <a:cubicBezTo>
                    <a:pt x="289" y="633"/>
                    <a:pt x="291" y="632"/>
                    <a:pt x="293" y="631"/>
                  </a:cubicBezTo>
                  <a:cubicBezTo>
                    <a:pt x="295" y="630"/>
                    <a:pt x="297" y="628"/>
                    <a:pt x="298" y="627"/>
                  </a:cubicBezTo>
                  <a:cubicBezTo>
                    <a:pt x="300" y="627"/>
                    <a:pt x="300" y="627"/>
                    <a:pt x="300" y="627"/>
                  </a:cubicBezTo>
                  <a:cubicBezTo>
                    <a:pt x="294" y="662"/>
                    <a:pt x="294" y="662"/>
                    <a:pt x="294" y="662"/>
                  </a:cubicBezTo>
                  <a:close/>
                  <a:moveTo>
                    <a:pt x="321" y="657"/>
                  </a:moveTo>
                  <a:cubicBezTo>
                    <a:pt x="325" y="657"/>
                    <a:pt x="325" y="657"/>
                    <a:pt x="325" y="657"/>
                  </a:cubicBezTo>
                  <a:cubicBezTo>
                    <a:pt x="325" y="659"/>
                    <a:pt x="326" y="660"/>
                    <a:pt x="327" y="661"/>
                  </a:cubicBezTo>
                  <a:cubicBezTo>
                    <a:pt x="328" y="662"/>
                    <a:pt x="329" y="663"/>
                    <a:pt x="330" y="663"/>
                  </a:cubicBezTo>
                  <a:cubicBezTo>
                    <a:pt x="332" y="663"/>
                    <a:pt x="333" y="663"/>
                    <a:pt x="334" y="662"/>
                  </a:cubicBezTo>
                  <a:cubicBezTo>
                    <a:pt x="335" y="662"/>
                    <a:pt x="336" y="661"/>
                    <a:pt x="336" y="660"/>
                  </a:cubicBezTo>
                  <a:cubicBezTo>
                    <a:pt x="337" y="659"/>
                    <a:pt x="338" y="658"/>
                    <a:pt x="338" y="656"/>
                  </a:cubicBezTo>
                  <a:cubicBezTo>
                    <a:pt x="339" y="655"/>
                    <a:pt x="339" y="653"/>
                    <a:pt x="339" y="651"/>
                  </a:cubicBezTo>
                  <a:cubicBezTo>
                    <a:pt x="339" y="651"/>
                    <a:pt x="339" y="651"/>
                    <a:pt x="339" y="650"/>
                  </a:cubicBezTo>
                  <a:cubicBezTo>
                    <a:pt x="338" y="652"/>
                    <a:pt x="337" y="653"/>
                    <a:pt x="336" y="653"/>
                  </a:cubicBezTo>
                  <a:cubicBezTo>
                    <a:pt x="334" y="654"/>
                    <a:pt x="333" y="654"/>
                    <a:pt x="331" y="654"/>
                  </a:cubicBezTo>
                  <a:cubicBezTo>
                    <a:pt x="328" y="654"/>
                    <a:pt x="326" y="653"/>
                    <a:pt x="324" y="650"/>
                  </a:cubicBezTo>
                  <a:cubicBezTo>
                    <a:pt x="322" y="648"/>
                    <a:pt x="321" y="645"/>
                    <a:pt x="322" y="642"/>
                  </a:cubicBezTo>
                  <a:cubicBezTo>
                    <a:pt x="322" y="638"/>
                    <a:pt x="323" y="636"/>
                    <a:pt x="325" y="634"/>
                  </a:cubicBezTo>
                  <a:cubicBezTo>
                    <a:pt x="328" y="632"/>
                    <a:pt x="330" y="631"/>
                    <a:pt x="333" y="631"/>
                  </a:cubicBezTo>
                  <a:cubicBezTo>
                    <a:pt x="336" y="631"/>
                    <a:pt x="338" y="632"/>
                    <a:pt x="339" y="634"/>
                  </a:cubicBezTo>
                  <a:cubicBezTo>
                    <a:pt x="341" y="635"/>
                    <a:pt x="342" y="637"/>
                    <a:pt x="343" y="639"/>
                  </a:cubicBezTo>
                  <a:cubicBezTo>
                    <a:pt x="344" y="641"/>
                    <a:pt x="344" y="645"/>
                    <a:pt x="344" y="649"/>
                  </a:cubicBezTo>
                  <a:cubicBezTo>
                    <a:pt x="343" y="653"/>
                    <a:pt x="343" y="657"/>
                    <a:pt x="341" y="659"/>
                  </a:cubicBezTo>
                  <a:cubicBezTo>
                    <a:pt x="340" y="662"/>
                    <a:pt x="339" y="664"/>
                    <a:pt x="337" y="665"/>
                  </a:cubicBezTo>
                  <a:cubicBezTo>
                    <a:pt x="335" y="666"/>
                    <a:pt x="332" y="667"/>
                    <a:pt x="330" y="666"/>
                  </a:cubicBezTo>
                  <a:cubicBezTo>
                    <a:pt x="327" y="666"/>
                    <a:pt x="325" y="665"/>
                    <a:pt x="323" y="664"/>
                  </a:cubicBezTo>
                  <a:cubicBezTo>
                    <a:pt x="322" y="662"/>
                    <a:pt x="321" y="660"/>
                    <a:pt x="321" y="657"/>
                  </a:cubicBezTo>
                  <a:close/>
                  <a:moveTo>
                    <a:pt x="340" y="643"/>
                  </a:moveTo>
                  <a:cubicBezTo>
                    <a:pt x="340" y="641"/>
                    <a:pt x="339" y="639"/>
                    <a:pt x="338" y="637"/>
                  </a:cubicBezTo>
                  <a:cubicBezTo>
                    <a:pt x="337" y="636"/>
                    <a:pt x="335" y="635"/>
                    <a:pt x="334" y="635"/>
                  </a:cubicBezTo>
                  <a:cubicBezTo>
                    <a:pt x="332" y="635"/>
                    <a:pt x="330" y="635"/>
                    <a:pt x="329" y="637"/>
                  </a:cubicBezTo>
                  <a:cubicBezTo>
                    <a:pt x="327" y="638"/>
                    <a:pt x="326" y="640"/>
                    <a:pt x="326" y="642"/>
                  </a:cubicBezTo>
                  <a:cubicBezTo>
                    <a:pt x="326" y="645"/>
                    <a:pt x="326" y="646"/>
                    <a:pt x="327" y="648"/>
                  </a:cubicBezTo>
                  <a:cubicBezTo>
                    <a:pt x="329" y="649"/>
                    <a:pt x="330" y="650"/>
                    <a:pt x="332" y="650"/>
                  </a:cubicBezTo>
                  <a:cubicBezTo>
                    <a:pt x="334" y="651"/>
                    <a:pt x="336" y="650"/>
                    <a:pt x="337" y="649"/>
                  </a:cubicBezTo>
                  <a:cubicBezTo>
                    <a:pt x="339" y="648"/>
                    <a:pt x="339" y="646"/>
                    <a:pt x="340" y="643"/>
                  </a:cubicBezTo>
                  <a:close/>
                  <a:moveTo>
                    <a:pt x="383" y="661"/>
                  </a:moveTo>
                  <a:cubicBezTo>
                    <a:pt x="383" y="665"/>
                    <a:pt x="383" y="665"/>
                    <a:pt x="383" y="665"/>
                  </a:cubicBezTo>
                  <a:cubicBezTo>
                    <a:pt x="360" y="667"/>
                    <a:pt x="360" y="667"/>
                    <a:pt x="360" y="667"/>
                  </a:cubicBezTo>
                  <a:cubicBezTo>
                    <a:pt x="360" y="666"/>
                    <a:pt x="360" y="665"/>
                    <a:pt x="361" y="664"/>
                  </a:cubicBezTo>
                  <a:cubicBezTo>
                    <a:pt x="361" y="662"/>
                    <a:pt x="362" y="661"/>
                    <a:pt x="363" y="659"/>
                  </a:cubicBezTo>
                  <a:cubicBezTo>
                    <a:pt x="364" y="658"/>
                    <a:pt x="366" y="656"/>
                    <a:pt x="368" y="653"/>
                  </a:cubicBezTo>
                  <a:cubicBezTo>
                    <a:pt x="372" y="650"/>
                    <a:pt x="374" y="647"/>
                    <a:pt x="375" y="646"/>
                  </a:cubicBezTo>
                  <a:cubicBezTo>
                    <a:pt x="376" y="644"/>
                    <a:pt x="377" y="642"/>
                    <a:pt x="377" y="640"/>
                  </a:cubicBezTo>
                  <a:cubicBezTo>
                    <a:pt x="376" y="639"/>
                    <a:pt x="376" y="637"/>
                    <a:pt x="374" y="636"/>
                  </a:cubicBezTo>
                  <a:cubicBezTo>
                    <a:pt x="373" y="635"/>
                    <a:pt x="372" y="635"/>
                    <a:pt x="370" y="635"/>
                  </a:cubicBezTo>
                  <a:cubicBezTo>
                    <a:pt x="368" y="635"/>
                    <a:pt x="366" y="636"/>
                    <a:pt x="365" y="637"/>
                  </a:cubicBezTo>
                  <a:cubicBezTo>
                    <a:pt x="364" y="638"/>
                    <a:pt x="363" y="640"/>
                    <a:pt x="363" y="642"/>
                  </a:cubicBezTo>
                  <a:cubicBezTo>
                    <a:pt x="359" y="642"/>
                    <a:pt x="359" y="642"/>
                    <a:pt x="359" y="642"/>
                  </a:cubicBezTo>
                  <a:cubicBezTo>
                    <a:pt x="359" y="639"/>
                    <a:pt x="360" y="636"/>
                    <a:pt x="362" y="635"/>
                  </a:cubicBezTo>
                  <a:cubicBezTo>
                    <a:pt x="364" y="633"/>
                    <a:pt x="366" y="632"/>
                    <a:pt x="369" y="631"/>
                  </a:cubicBezTo>
                  <a:cubicBezTo>
                    <a:pt x="373" y="631"/>
                    <a:pt x="375" y="632"/>
                    <a:pt x="378" y="633"/>
                  </a:cubicBezTo>
                  <a:cubicBezTo>
                    <a:pt x="380" y="635"/>
                    <a:pt x="381" y="637"/>
                    <a:pt x="381" y="640"/>
                  </a:cubicBezTo>
                  <a:cubicBezTo>
                    <a:pt x="381" y="641"/>
                    <a:pt x="381" y="643"/>
                    <a:pt x="381" y="644"/>
                  </a:cubicBezTo>
                  <a:cubicBezTo>
                    <a:pt x="380" y="645"/>
                    <a:pt x="379" y="647"/>
                    <a:pt x="378" y="649"/>
                  </a:cubicBezTo>
                  <a:cubicBezTo>
                    <a:pt x="377" y="650"/>
                    <a:pt x="375" y="652"/>
                    <a:pt x="372" y="655"/>
                  </a:cubicBezTo>
                  <a:cubicBezTo>
                    <a:pt x="370" y="658"/>
                    <a:pt x="368" y="659"/>
                    <a:pt x="368" y="660"/>
                  </a:cubicBezTo>
                  <a:cubicBezTo>
                    <a:pt x="367" y="661"/>
                    <a:pt x="366" y="662"/>
                    <a:pt x="366" y="662"/>
                  </a:cubicBezTo>
                  <a:cubicBezTo>
                    <a:pt x="383" y="661"/>
                    <a:pt x="383" y="661"/>
                    <a:pt x="383" y="661"/>
                  </a:cubicBezTo>
                  <a:close/>
                  <a:moveTo>
                    <a:pt x="401" y="653"/>
                  </a:moveTo>
                  <a:cubicBezTo>
                    <a:pt x="405" y="652"/>
                    <a:pt x="405" y="652"/>
                    <a:pt x="405" y="652"/>
                  </a:cubicBezTo>
                  <a:cubicBezTo>
                    <a:pt x="406" y="654"/>
                    <a:pt x="407" y="656"/>
                    <a:pt x="408" y="657"/>
                  </a:cubicBezTo>
                  <a:cubicBezTo>
                    <a:pt x="410" y="658"/>
                    <a:pt x="411" y="658"/>
                    <a:pt x="413" y="658"/>
                  </a:cubicBezTo>
                  <a:cubicBezTo>
                    <a:pt x="415" y="657"/>
                    <a:pt x="416" y="656"/>
                    <a:pt x="417" y="655"/>
                  </a:cubicBezTo>
                  <a:cubicBezTo>
                    <a:pt x="418" y="653"/>
                    <a:pt x="419" y="651"/>
                    <a:pt x="419" y="649"/>
                  </a:cubicBezTo>
                  <a:cubicBezTo>
                    <a:pt x="418" y="647"/>
                    <a:pt x="417" y="646"/>
                    <a:pt x="416" y="645"/>
                  </a:cubicBezTo>
                  <a:cubicBezTo>
                    <a:pt x="414" y="644"/>
                    <a:pt x="413" y="644"/>
                    <a:pt x="411" y="644"/>
                  </a:cubicBezTo>
                  <a:cubicBezTo>
                    <a:pt x="410" y="644"/>
                    <a:pt x="409" y="644"/>
                    <a:pt x="408" y="645"/>
                  </a:cubicBezTo>
                  <a:cubicBezTo>
                    <a:pt x="408" y="641"/>
                    <a:pt x="408" y="641"/>
                    <a:pt x="408" y="641"/>
                  </a:cubicBezTo>
                  <a:cubicBezTo>
                    <a:pt x="408" y="641"/>
                    <a:pt x="408" y="641"/>
                    <a:pt x="408" y="641"/>
                  </a:cubicBezTo>
                  <a:cubicBezTo>
                    <a:pt x="410" y="641"/>
                    <a:pt x="412" y="640"/>
                    <a:pt x="413" y="639"/>
                  </a:cubicBezTo>
                  <a:cubicBezTo>
                    <a:pt x="414" y="638"/>
                    <a:pt x="415" y="636"/>
                    <a:pt x="414" y="634"/>
                  </a:cubicBezTo>
                  <a:cubicBezTo>
                    <a:pt x="414" y="633"/>
                    <a:pt x="413" y="631"/>
                    <a:pt x="412" y="631"/>
                  </a:cubicBezTo>
                  <a:cubicBezTo>
                    <a:pt x="411" y="630"/>
                    <a:pt x="409" y="629"/>
                    <a:pt x="408" y="630"/>
                  </a:cubicBezTo>
                  <a:cubicBezTo>
                    <a:pt x="406" y="630"/>
                    <a:pt x="405" y="631"/>
                    <a:pt x="404" y="632"/>
                  </a:cubicBezTo>
                  <a:cubicBezTo>
                    <a:pt x="403" y="633"/>
                    <a:pt x="403" y="635"/>
                    <a:pt x="403" y="637"/>
                  </a:cubicBezTo>
                  <a:cubicBezTo>
                    <a:pt x="398" y="637"/>
                    <a:pt x="398" y="637"/>
                    <a:pt x="398" y="637"/>
                  </a:cubicBezTo>
                  <a:cubicBezTo>
                    <a:pt x="398" y="634"/>
                    <a:pt x="399" y="632"/>
                    <a:pt x="401" y="630"/>
                  </a:cubicBezTo>
                  <a:cubicBezTo>
                    <a:pt x="402" y="628"/>
                    <a:pt x="404" y="627"/>
                    <a:pt x="407" y="626"/>
                  </a:cubicBezTo>
                  <a:cubicBezTo>
                    <a:pt x="409" y="626"/>
                    <a:pt x="411" y="626"/>
                    <a:pt x="412" y="627"/>
                  </a:cubicBezTo>
                  <a:cubicBezTo>
                    <a:pt x="414" y="627"/>
                    <a:pt x="415" y="628"/>
                    <a:pt x="417" y="629"/>
                  </a:cubicBezTo>
                  <a:cubicBezTo>
                    <a:pt x="418" y="630"/>
                    <a:pt x="418" y="632"/>
                    <a:pt x="419" y="633"/>
                  </a:cubicBezTo>
                  <a:cubicBezTo>
                    <a:pt x="419" y="635"/>
                    <a:pt x="419" y="636"/>
                    <a:pt x="418" y="638"/>
                  </a:cubicBezTo>
                  <a:cubicBezTo>
                    <a:pt x="418" y="639"/>
                    <a:pt x="417" y="640"/>
                    <a:pt x="415" y="641"/>
                  </a:cubicBezTo>
                  <a:cubicBezTo>
                    <a:pt x="417" y="641"/>
                    <a:pt x="419" y="642"/>
                    <a:pt x="420" y="643"/>
                  </a:cubicBezTo>
                  <a:cubicBezTo>
                    <a:pt x="422" y="644"/>
                    <a:pt x="423" y="646"/>
                    <a:pt x="423" y="648"/>
                  </a:cubicBezTo>
                  <a:cubicBezTo>
                    <a:pt x="423" y="651"/>
                    <a:pt x="423" y="654"/>
                    <a:pt x="421" y="657"/>
                  </a:cubicBezTo>
                  <a:cubicBezTo>
                    <a:pt x="419" y="659"/>
                    <a:pt x="417" y="661"/>
                    <a:pt x="413" y="661"/>
                  </a:cubicBezTo>
                  <a:cubicBezTo>
                    <a:pt x="410" y="662"/>
                    <a:pt x="408" y="661"/>
                    <a:pt x="405" y="660"/>
                  </a:cubicBezTo>
                  <a:cubicBezTo>
                    <a:pt x="403" y="658"/>
                    <a:pt x="402" y="656"/>
                    <a:pt x="401" y="653"/>
                  </a:cubicBezTo>
                  <a:close/>
                  <a:moveTo>
                    <a:pt x="490" y="596"/>
                  </a:moveTo>
                  <a:cubicBezTo>
                    <a:pt x="494" y="593"/>
                    <a:pt x="494" y="593"/>
                    <a:pt x="494" y="593"/>
                  </a:cubicBezTo>
                  <a:cubicBezTo>
                    <a:pt x="503" y="611"/>
                    <a:pt x="503" y="611"/>
                    <a:pt x="503" y="611"/>
                  </a:cubicBezTo>
                  <a:cubicBezTo>
                    <a:pt x="505" y="614"/>
                    <a:pt x="506" y="617"/>
                    <a:pt x="506" y="619"/>
                  </a:cubicBezTo>
                  <a:cubicBezTo>
                    <a:pt x="507" y="621"/>
                    <a:pt x="506" y="623"/>
                    <a:pt x="505" y="625"/>
                  </a:cubicBezTo>
                  <a:cubicBezTo>
                    <a:pt x="504" y="627"/>
                    <a:pt x="502" y="629"/>
                    <a:pt x="499" y="631"/>
                  </a:cubicBezTo>
                  <a:cubicBezTo>
                    <a:pt x="496" y="632"/>
                    <a:pt x="493" y="633"/>
                    <a:pt x="491" y="633"/>
                  </a:cubicBezTo>
                  <a:cubicBezTo>
                    <a:pt x="488" y="633"/>
                    <a:pt x="486" y="632"/>
                    <a:pt x="485" y="631"/>
                  </a:cubicBezTo>
                  <a:cubicBezTo>
                    <a:pt x="483" y="629"/>
                    <a:pt x="481" y="627"/>
                    <a:pt x="479" y="624"/>
                  </a:cubicBezTo>
                  <a:cubicBezTo>
                    <a:pt x="470" y="606"/>
                    <a:pt x="470" y="606"/>
                    <a:pt x="470" y="606"/>
                  </a:cubicBezTo>
                  <a:cubicBezTo>
                    <a:pt x="474" y="604"/>
                    <a:pt x="474" y="604"/>
                    <a:pt x="474" y="604"/>
                  </a:cubicBezTo>
                  <a:cubicBezTo>
                    <a:pt x="483" y="622"/>
                    <a:pt x="483" y="622"/>
                    <a:pt x="483" y="622"/>
                  </a:cubicBezTo>
                  <a:cubicBezTo>
                    <a:pt x="485" y="624"/>
                    <a:pt x="486" y="626"/>
                    <a:pt x="487" y="627"/>
                  </a:cubicBezTo>
                  <a:cubicBezTo>
                    <a:pt x="488" y="628"/>
                    <a:pt x="490" y="629"/>
                    <a:pt x="491" y="629"/>
                  </a:cubicBezTo>
                  <a:cubicBezTo>
                    <a:pt x="493" y="629"/>
                    <a:pt x="495" y="628"/>
                    <a:pt x="496" y="627"/>
                  </a:cubicBezTo>
                  <a:cubicBezTo>
                    <a:pt x="499" y="626"/>
                    <a:pt x="501" y="624"/>
                    <a:pt x="502" y="622"/>
                  </a:cubicBezTo>
                  <a:cubicBezTo>
                    <a:pt x="502" y="620"/>
                    <a:pt x="501" y="617"/>
                    <a:pt x="499" y="613"/>
                  </a:cubicBezTo>
                  <a:cubicBezTo>
                    <a:pt x="490" y="596"/>
                    <a:pt x="490" y="596"/>
                    <a:pt x="490" y="596"/>
                  </a:cubicBezTo>
                  <a:close/>
                  <a:moveTo>
                    <a:pt x="535" y="608"/>
                  </a:moveTo>
                  <a:cubicBezTo>
                    <a:pt x="514" y="581"/>
                    <a:pt x="514" y="581"/>
                    <a:pt x="514" y="581"/>
                  </a:cubicBezTo>
                  <a:cubicBezTo>
                    <a:pt x="517" y="578"/>
                    <a:pt x="517" y="578"/>
                    <a:pt x="517" y="578"/>
                  </a:cubicBezTo>
                  <a:cubicBezTo>
                    <a:pt x="548" y="588"/>
                    <a:pt x="548" y="588"/>
                    <a:pt x="548" y="588"/>
                  </a:cubicBezTo>
                  <a:cubicBezTo>
                    <a:pt x="531" y="566"/>
                    <a:pt x="531" y="566"/>
                    <a:pt x="531" y="566"/>
                  </a:cubicBezTo>
                  <a:cubicBezTo>
                    <a:pt x="535" y="564"/>
                    <a:pt x="535" y="564"/>
                    <a:pt x="535" y="564"/>
                  </a:cubicBezTo>
                  <a:cubicBezTo>
                    <a:pt x="557" y="591"/>
                    <a:pt x="557" y="591"/>
                    <a:pt x="557" y="591"/>
                  </a:cubicBezTo>
                  <a:cubicBezTo>
                    <a:pt x="553" y="593"/>
                    <a:pt x="553" y="593"/>
                    <a:pt x="553" y="593"/>
                  </a:cubicBezTo>
                  <a:cubicBezTo>
                    <a:pt x="522" y="584"/>
                    <a:pt x="522" y="584"/>
                    <a:pt x="522" y="584"/>
                  </a:cubicBezTo>
                  <a:cubicBezTo>
                    <a:pt x="539" y="605"/>
                    <a:pt x="539" y="605"/>
                    <a:pt x="539" y="605"/>
                  </a:cubicBezTo>
                  <a:cubicBezTo>
                    <a:pt x="535" y="608"/>
                    <a:pt x="535" y="608"/>
                    <a:pt x="535" y="608"/>
                  </a:cubicBezTo>
                  <a:close/>
                  <a:moveTo>
                    <a:pt x="579" y="569"/>
                  </a:moveTo>
                  <a:cubicBezTo>
                    <a:pt x="582" y="566"/>
                    <a:pt x="582" y="566"/>
                    <a:pt x="582" y="566"/>
                  </a:cubicBezTo>
                  <a:cubicBezTo>
                    <a:pt x="557" y="542"/>
                    <a:pt x="557" y="542"/>
                    <a:pt x="557" y="542"/>
                  </a:cubicBezTo>
                  <a:cubicBezTo>
                    <a:pt x="554" y="545"/>
                    <a:pt x="554" y="545"/>
                    <a:pt x="554" y="545"/>
                  </a:cubicBezTo>
                  <a:cubicBezTo>
                    <a:pt x="579" y="569"/>
                    <a:pt x="579" y="569"/>
                    <a:pt x="579" y="569"/>
                  </a:cubicBezTo>
                  <a:close/>
                  <a:moveTo>
                    <a:pt x="608" y="535"/>
                  </a:moveTo>
                  <a:cubicBezTo>
                    <a:pt x="572" y="526"/>
                    <a:pt x="572" y="526"/>
                    <a:pt x="572" y="526"/>
                  </a:cubicBezTo>
                  <a:cubicBezTo>
                    <a:pt x="575" y="522"/>
                    <a:pt x="575" y="522"/>
                    <a:pt x="575" y="522"/>
                  </a:cubicBezTo>
                  <a:cubicBezTo>
                    <a:pt x="601" y="529"/>
                    <a:pt x="601" y="529"/>
                    <a:pt x="601" y="529"/>
                  </a:cubicBezTo>
                  <a:cubicBezTo>
                    <a:pt x="603" y="529"/>
                    <a:pt x="605" y="530"/>
                    <a:pt x="606" y="530"/>
                  </a:cubicBezTo>
                  <a:cubicBezTo>
                    <a:pt x="605" y="529"/>
                    <a:pt x="604" y="527"/>
                    <a:pt x="603" y="526"/>
                  </a:cubicBezTo>
                  <a:cubicBezTo>
                    <a:pt x="587" y="504"/>
                    <a:pt x="587" y="504"/>
                    <a:pt x="587" y="504"/>
                  </a:cubicBezTo>
                  <a:cubicBezTo>
                    <a:pt x="590" y="500"/>
                    <a:pt x="590" y="500"/>
                    <a:pt x="590" y="500"/>
                  </a:cubicBezTo>
                  <a:cubicBezTo>
                    <a:pt x="611" y="531"/>
                    <a:pt x="611" y="531"/>
                    <a:pt x="611" y="531"/>
                  </a:cubicBezTo>
                  <a:cubicBezTo>
                    <a:pt x="608" y="535"/>
                    <a:pt x="608" y="535"/>
                    <a:pt x="608" y="535"/>
                  </a:cubicBezTo>
                  <a:close/>
                  <a:moveTo>
                    <a:pt x="632" y="496"/>
                  </a:moveTo>
                  <a:cubicBezTo>
                    <a:pt x="600" y="482"/>
                    <a:pt x="600" y="482"/>
                    <a:pt x="600" y="482"/>
                  </a:cubicBezTo>
                  <a:cubicBezTo>
                    <a:pt x="610" y="459"/>
                    <a:pt x="610" y="459"/>
                    <a:pt x="610" y="459"/>
                  </a:cubicBezTo>
                  <a:cubicBezTo>
                    <a:pt x="614" y="461"/>
                    <a:pt x="614" y="461"/>
                    <a:pt x="614" y="461"/>
                  </a:cubicBezTo>
                  <a:cubicBezTo>
                    <a:pt x="606" y="480"/>
                    <a:pt x="606" y="480"/>
                    <a:pt x="606" y="480"/>
                  </a:cubicBezTo>
                  <a:cubicBezTo>
                    <a:pt x="616" y="484"/>
                    <a:pt x="616" y="484"/>
                    <a:pt x="616" y="484"/>
                  </a:cubicBezTo>
                  <a:cubicBezTo>
                    <a:pt x="623" y="467"/>
                    <a:pt x="623" y="467"/>
                    <a:pt x="623" y="467"/>
                  </a:cubicBezTo>
                  <a:cubicBezTo>
                    <a:pt x="627" y="468"/>
                    <a:pt x="627" y="468"/>
                    <a:pt x="627" y="46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630" y="491"/>
                    <a:pt x="630" y="491"/>
                    <a:pt x="630" y="491"/>
                  </a:cubicBezTo>
                  <a:cubicBezTo>
                    <a:pt x="639" y="471"/>
                    <a:pt x="639" y="471"/>
                    <a:pt x="639" y="471"/>
                  </a:cubicBezTo>
                  <a:cubicBezTo>
                    <a:pt x="642" y="473"/>
                    <a:pt x="642" y="473"/>
                    <a:pt x="642" y="473"/>
                  </a:cubicBezTo>
                  <a:cubicBezTo>
                    <a:pt x="632" y="496"/>
                    <a:pt x="632" y="496"/>
                    <a:pt x="632" y="496"/>
                  </a:cubicBezTo>
                  <a:close/>
                  <a:moveTo>
                    <a:pt x="653" y="446"/>
                  </a:moveTo>
                  <a:cubicBezTo>
                    <a:pt x="619" y="437"/>
                    <a:pt x="619" y="437"/>
                    <a:pt x="619" y="437"/>
                  </a:cubicBezTo>
                  <a:cubicBezTo>
                    <a:pt x="623" y="422"/>
                    <a:pt x="623" y="422"/>
                    <a:pt x="623" y="422"/>
                  </a:cubicBezTo>
                  <a:cubicBezTo>
                    <a:pt x="624" y="419"/>
                    <a:pt x="625" y="417"/>
                    <a:pt x="626" y="416"/>
                  </a:cubicBezTo>
                  <a:cubicBezTo>
                    <a:pt x="627" y="414"/>
                    <a:pt x="628" y="413"/>
                    <a:pt x="630" y="413"/>
                  </a:cubicBezTo>
                  <a:cubicBezTo>
                    <a:pt x="632" y="412"/>
                    <a:pt x="634" y="412"/>
                    <a:pt x="635" y="413"/>
                  </a:cubicBezTo>
                  <a:cubicBezTo>
                    <a:pt x="638" y="413"/>
                    <a:pt x="640" y="415"/>
                    <a:pt x="641" y="417"/>
                  </a:cubicBezTo>
                  <a:cubicBezTo>
                    <a:pt x="642" y="419"/>
                    <a:pt x="642" y="421"/>
                    <a:pt x="642" y="425"/>
                  </a:cubicBezTo>
                  <a:cubicBezTo>
                    <a:pt x="643" y="424"/>
                    <a:pt x="644" y="423"/>
                    <a:pt x="644" y="422"/>
                  </a:cubicBezTo>
                  <a:cubicBezTo>
                    <a:pt x="646" y="421"/>
                    <a:pt x="648" y="421"/>
                    <a:pt x="650" y="420"/>
                  </a:cubicBezTo>
                  <a:cubicBezTo>
                    <a:pt x="661" y="417"/>
                    <a:pt x="661" y="417"/>
                    <a:pt x="661" y="417"/>
                  </a:cubicBezTo>
                  <a:cubicBezTo>
                    <a:pt x="659" y="422"/>
                    <a:pt x="659" y="422"/>
                    <a:pt x="659" y="422"/>
                  </a:cubicBezTo>
                  <a:cubicBezTo>
                    <a:pt x="651" y="425"/>
                    <a:pt x="651" y="425"/>
                    <a:pt x="651" y="425"/>
                  </a:cubicBezTo>
                  <a:cubicBezTo>
                    <a:pt x="649" y="425"/>
                    <a:pt x="647" y="426"/>
                    <a:pt x="645" y="427"/>
                  </a:cubicBezTo>
                  <a:cubicBezTo>
                    <a:pt x="644" y="427"/>
                    <a:pt x="643" y="428"/>
                    <a:pt x="643" y="428"/>
                  </a:cubicBezTo>
                  <a:cubicBezTo>
                    <a:pt x="642" y="429"/>
                    <a:pt x="642" y="429"/>
                    <a:pt x="641" y="430"/>
                  </a:cubicBezTo>
                  <a:cubicBezTo>
                    <a:pt x="641" y="431"/>
                    <a:pt x="641" y="431"/>
                    <a:pt x="640" y="432"/>
                  </a:cubicBezTo>
                  <a:cubicBezTo>
                    <a:pt x="639" y="438"/>
                    <a:pt x="639" y="438"/>
                    <a:pt x="639" y="438"/>
                  </a:cubicBezTo>
                  <a:cubicBezTo>
                    <a:pt x="654" y="442"/>
                    <a:pt x="654" y="442"/>
                    <a:pt x="654" y="442"/>
                  </a:cubicBezTo>
                  <a:cubicBezTo>
                    <a:pt x="653" y="446"/>
                    <a:pt x="653" y="446"/>
                    <a:pt x="653" y="446"/>
                  </a:cubicBezTo>
                  <a:close/>
                  <a:moveTo>
                    <a:pt x="635" y="437"/>
                  </a:moveTo>
                  <a:cubicBezTo>
                    <a:pt x="638" y="427"/>
                    <a:pt x="638" y="427"/>
                    <a:pt x="638" y="427"/>
                  </a:cubicBezTo>
                  <a:cubicBezTo>
                    <a:pt x="638" y="425"/>
                    <a:pt x="638" y="423"/>
                    <a:pt x="638" y="422"/>
                  </a:cubicBezTo>
                  <a:cubicBezTo>
                    <a:pt x="638" y="421"/>
                    <a:pt x="638" y="420"/>
                    <a:pt x="637" y="419"/>
                  </a:cubicBezTo>
                  <a:cubicBezTo>
                    <a:pt x="636" y="418"/>
                    <a:pt x="635" y="418"/>
                    <a:pt x="634" y="417"/>
                  </a:cubicBezTo>
                  <a:cubicBezTo>
                    <a:pt x="633" y="417"/>
                    <a:pt x="631" y="417"/>
                    <a:pt x="630" y="418"/>
                  </a:cubicBezTo>
                  <a:cubicBezTo>
                    <a:pt x="629" y="419"/>
                    <a:pt x="628" y="421"/>
                    <a:pt x="627" y="423"/>
                  </a:cubicBezTo>
                  <a:cubicBezTo>
                    <a:pt x="624" y="434"/>
                    <a:pt x="624" y="434"/>
                    <a:pt x="624" y="434"/>
                  </a:cubicBezTo>
                  <a:cubicBezTo>
                    <a:pt x="635" y="437"/>
                    <a:pt x="635" y="437"/>
                    <a:pt x="635" y="437"/>
                  </a:cubicBezTo>
                  <a:close/>
                  <a:moveTo>
                    <a:pt x="654" y="391"/>
                  </a:moveTo>
                  <a:cubicBezTo>
                    <a:pt x="654" y="386"/>
                    <a:pt x="654" y="386"/>
                    <a:pt x="654" y="386"/>
                  </a:cubicBezTo>
                  <a:cubicBezTo>
                    <a:pt x="655" y="386"/>
                    <a:pt x="657" y="386"/>
                    <a:pt x="658" y="385"/>
                  </a:cubicBezTo>
                  <a:cubicBezTo>
                    <a:pt x="659" y="385"/>
                    <a:pt x="660" y="383"/>
                    <a:pt x="661" y="382"/>
                  </a:cubicBezTo>
                  <a:cubicBezTo>
                    <a:pt x="662" y="380"/>
                    <a:pt x="662" y="379"/>
                    <a:pt x="662" y="377"/>
                  </a:cubicBezTo>
                  <a:cubicBezTo>
                    <a:pt x="662" y="375"/>
                    <a:pt x="662" y="373"/>
                    <a:pt x="662" y="372"/>
                  </a:cubicBezTo>
                  <a:cubicBezTo>
                    <a:pt x="661" y="371"/>
                    <a:pt x="661" y="370"/>
                    <a:pt x="660" y="369"/>
                  </a:cubicBezTo>
                  <a:cubicBezTo>
                    <a:pt x="659" y="368"/>
                    <a:pt x="658" y="368"/>
                    <a:pt x="657" y="368"/>
                  </a:cubicBezTo>
                  <a:cubicBezTo>
                    <a:pt x="656" y="368"/>
                    <a:pt x="655" y="368"/>
                    <a:pt x="654" y="368"/>
                  </a:cubicBezTo>
                  <a:cubicBezTo>
                    <a:pt x="653" y="369"/>
                    <a:pt x="652" y="370"/>
                    <a:pt x="652" y="371"/>
                  </a:cubicBezTo>
                  <a:cubicBezTo>
                    <a:pt x="651" y="372"/>
                    <a:pt x="651" y="374"/>
                    <a:pt x="650" y="377"/>
                  </a:cubicBezTo>
                  <a:cubicBezTo>
                    <a:pt x="649" y="381"/>
                    <a:pt x="648" y="383"/>
                    <a:pt x="647" y="384"/>
                  </a:cubicBezTo>
                  <a:cubicBezTo>
                    <a:pt x="646" y="386"/>
                    <a:pt x="645" y="387"/>
                    <a:pt x="644" y="387"/>
                  </a:cubicBezTo>
                  <a:cubicBezTo>
                    <a:pt x="642" y="388"/>
                    <a:pt x="641" y="388"/>
                    <a:pt x="639" y="388"/>
                  </a:cubicBezTo>
                  <a:cubicBezTo>
                    <a:pt x="638" y="388"/>
                    <a:pt x="636" y="388"/>
                    <a:pt x="634" y="387"/>
                  </a:cubicBezTo>
                  <a:cubicBezTo>
                    <a:pt x="633" y="385"/>
                    <a:pt x="632" y="384"/>
                    <a:pt x="631" y="382"/>
                  </a:cubicBezTo>
                  <a:cubicBezTo>
                    <a:pt x="631" y="380"/>
                    <a:pt x="630" y="378"/>
                    <a:pt x="631" y="376"/>
                  </a:cubicBezTo>
                  <a:cubicBezTo>
                    <a:pt x="631" y="373"/>
                    <a:pt x="631" y="371"/>
                    <a:pt x="632" y="369"/>
                  </a:cubicBezTo>
                  <a:cubicBezTo>
                    <a:pt x="633" y="367"/>
                    <a:pt x="635" y="366"/>
                    <a:pt x="636" y="365"/>
                  </a:cubicBezTo>
                  <a:cubicBezTo>
                    <a:pt x="638" y="364"/>
                    <a:pt x="640" y="363"/>
                    <a:pt x="642" y="363"/>
                  </a:cubicBezTo>
                  <a:cubicBezTo>
                    <a:pt x="642" y="368"/>
                    <a:pt x="642" y="368"/>
                    <a:pt x="642" y="368"/>
                  </a:cubicBezTo>
                  <a:cubicBezTo>
                    <a:pt x="640" y="368"/>
                    <a:pt x="638" y="368"/>
                    <a:pt x="637" y="370"/>
                  </a:cubicBezTo>
                  <a:cubicBezTo>
                    <a:pt x="636" y="371"/>
                    <a:pt x="635" y="373"/>
                    <a:pt x="635" y="376"/>
                  </a:cubicBezTo>
                  <a:cubicBezTo>
                    <a:pt x="634" y="378"/>
                    <a:pt x="635" y="380"/>
                    <a:pt x="636" y="382"/>
                  </a:cubicBezTo>
                  <a:cubicBezTo>
                    <a:pt x="637" y="383"/>
                    <a:pt x="638" y="384"/>
                    <a:pt x="639" y="384"/>
                  </a:cubicBezTo>
                  <a:cubicBezTo>
                    <a:pt x="640" y="384"/>
                    <a:pt x="642" y="384"/>
                    <a:pt x="642" y="383"/>
                  </a:cubicBezTo>
                  <a:cubicBezTo>
                    <a:pt x="643" y="382"/>
                    <a:pt x="644" y="380"/>
                    <a:pt x="645" y="376"/>
                  </a:cubicBezTo>
                  <a:cubicBezTo>
                    <a:pt x="646" y="372"/>
                    <a:pt x="647" y="370"/>
                    <a:pt x="648" y="369"/>
                  </a:cubicBezTo>
                  <a:cubicBezTo>
                    <a:pt x="649" y="367"/>
                    <a:pt x="650" y="365"/>
                    <a:pt x="652" y="364"/>
                  </a:cubicBezTo>
                  <a:cubicBezTo>
                    <a:pt x="653" y="364"/>
                    <a:pt x="655" y="363"/>
                    <a:pt x="657" y="363"/>
                  </a:cubicBezTo>
                  <a:cubicBezTo>
                    <a:pt x="659" y="363"/>
                    <a:pt x="660" y="364"/>
                    <a:pt x="662" y="365"/>
                  </a:cubicBezTo>
                  <a:cubicBezTo>
                    <a:pt x="664" y="366"/>
                    <a:pt x="665" y="368"/>
                    <a:pt x="665" y="370"/>
                  </a:cubicBezTo>
                  <a:cubicBezTo>
                    <a:pt x="666" y="372"/>
                    <a:pt x="667" y="374"/>
                    <a:pt x="666" y="377"/>
                  </a:cubicBezTo>
                  <a:cubicBezTo>
                    <a:pt x="666" y="380"/>
                    <a:pt x="665" y="382"/>
                    <a:pt x="664" y="385"/>
                  </a:cubicBezTo>
                  <a:cubicBezTo>
                    <a:pt x="663" y="387"/>
                    <a:pt x="662" y="388"/>
                    <a:pt x="660" y="389"/>
                  </a:cubicBezTo>
                  <a:cubicBezTo>
                    <a:pt x="658" y="390"/>
                    <a:pt x="656" y="391"/>
                    <a:pt x="654" y="391"/>
                  </a:cubicBezTo>
                  <a:close/>
                  <a:moveTo>
                    <a:pt x="667" y="335"/>
                  </a:moveTo>
                  <a:cubicBezTo>
                    <a:pt x="632" y="338"/>
                    <a:pt x="632" y="338"/>
                    <a:pt x="632" y="338"/>
                  </a:cubicBezTo>
                  <a:cubicBezTo>
                    <a:pt x="632" y="333"/>
                    <a:pt x="632" y="333"/>
                    <a:pt x="632" y="333"/>
                  </a:cubicBezTo>
                  <a:cubicBezTo>
                    <a:pt x="666" y="330"/>
                    <a:pt x="666" y="330"/>
                    <a:pt x="666" y="330"/>
                  </a:cubicBezTo>
                  <a:cubicBezTo>
                    <a:pt x="667" y="335"/>
                    <a:pt x="667" y="335"/>
                    <a:pt x="667" y="335"/>
                  </a:cubicBezTo>
                  <a:close/>
                  <a:moveTo>
                    <a:pt x="662" y="291"/>
                  </a:moveTo>
                  <a:cubicBezTo>
                    <a:pt x="632" y="297"/>
                    <a:pt x="632" y="297"/>
                    <a:pt x="632" y="297"/>
                  </a:cubicBezTo>
                  <a:cubicBezTo>
                    <a:pt x="634" y="308"/>
                    <a:pt x="634" y="308"/>
                    <a:pt x="634" y="308"/>
                  </a:cubicBezTo>
                  <a:cubicBezTo>
                    <a:pt x="630" y="309"/>
                    <a:pt x="630" y="309"/>
                    <a:pt x="630" y="309"/>
                  </a:cubicBezTo>
                  <a:cubicBezTo>
                    <a:pt x="625" y="282"/>
                    <a:pt x="625" y="282"/>
                    <a:pt x="625" y="282"/>
                  </a:cubicBezTo>
                  <a:cubicBezTo>
                    <a:pt x="629" y="281"/>
                    <a:pt x="629" y="281"/>
                    <a:pt x="629" y="281"/>
                  </a:cubicBezTo>
                  <a:cubicBezTo>
                    <a:pt x="631" y="292"/>
                    <a:pt x="631" y="292"/>
                    <a:pt x="631" y="292"/>
                  </a:cubicBezTo>
                  <a:cubicBezTo>
                    <a:pt x="661" y="287"/>
                    <a:pt x="661" y="287"/>
                    <a:pt x="661" y="287"/>
                  </a:cubicBezTo>
                  <a:cubicBezTo>
                    <a:pt x="662" y="291"/>
                    <a:pt x="662" y="291"/>
                    <a:pt x="662" y="291"/>
                  </a:cubicBezTo>
                  <a:close/>
                  <a:moveTo>
                    <a:pt x="647" y="240"/>
                  </a:moveTo>
                  <a:cubicBezTo>
                    <a:pt x="634" y="246"/>
                    <a:pt x="634" y="246"/>
                    <a:pt x="634" y="246"/>
                  </a:cubicBezTo>
                  <a:cubicBezTo>
                    <a:pt x="620" y="265"/>
                    <a:pt x="620" y="265"/>
                    <a:pt x="620" y="265"/>
                  </a:cubicBezTo>
                  <a:cubicBezTo>
                    <a:pt x="618" y="260"/>
                    <a:pt x="618" y="260"/>
                    <a:pt x="618" y="260"/>
                  </a:cubicBezTo>
                  <a:cubicBezTo>
                    <a:pt x="625" y="250"/>
                    <a:pt x="625" y="250"/>
                    <a:pt x="625" y="250"/>
                  </a:cubicBezTo>
                  <a:cubicBezTo>
                    <a:pt x="626" y="248"/>
                    <a:pt x="628" y="246"/>
                    <a:pt x="629" y="245"/>
                  </a:cubicBezTo>
                  <a:cubicBezTo>
                    <a:pt x="627" y="244"/>
                    <a:pt x="625" y="244"/>
                    <a:pt x="622" y="243"/>
                  </a:cubicBezTo>
                  <a:cubicBezTo>
                    <a:pt x="610" y="241"/>
                    <a:pt x="610" y="241"/>
                    <a:pt x="610" y="241"/>
                  </a:cubicBezTo>
                  <a:cubicBezTo>
                    <a:pt x="608" y="236"/>
                    <a:pt x="608" y="236"/>
                    <a:pt x="608" y="236"/>
                  </a:cubicBezTo>
                  <a:cubicBezTo>
                    <a:pt x="632" y="241"/>
                    <a:pt x="632" y="241"/>
                    <a:pt x="632" y="241"/>
                  </a:cubicBezTo>
                  <a:cubicBezTo>
                    <a:pt x="645" y="236"/>
                    <a:pt x="645" y="236"/>
                    <a:pt x="645" y="236"/>
                  </a:cubicBezTo>
                  <a:cubicBezTo>
                    <a:pt x="647" y="240"/>
                    <a:pt x="647" y="240"/>
                    <a:pt x="647" y="240"/>
                  </a:cubicBezTo>
                  <a:close/>
                  <a:moveTo>
                    <a:pt x="351" y="105"/>
                  </a:moveTo>
                  <a:cubicBezTo>
                    <a:pt x="216" y="105"/>
                    <a:pt x="106" y="216"/>
                    <a:pt x="106" y="351"/>
                  </a:cubicBezTo>
                  <a:cubicBezTo>
                    <a:pt x="106" y="486"/>
                    <a:pt x="216" y="597"/>
                    <a:pt x="351" y="597"/>
                  </a:cubicBezTo>
                  <a:cubicBezTo>
                    <a:pt x="487" y="597"/>
                    <a:pt x="597" y="486"/>
                    <a:pt x="597" y="351"/>
                  </a:cubicBezTo>
                  <a:cubicBezTo>
                    <a:pt x="597" y="216"/>
                    <a:pt x="487" y="105"/>
                    <a:pt x="351" y="105"/>
                  </a:cubicBezTo>
                  <a:close/>
                  <a:moveTo>
                    <a:pt x="351" y="110"/>
                  </a:moveTo>
                  <a:cubicBezTo>
                    <a:pt x="219" y="110"/>
                    <a:pt x="111" y="218"/>
                    <a:pt x="111" y="351"/>
                  </a:cubicBezTo>
                  <a:cubicBezTo>
                    <a:pt x="111" y="483"/>
                    <a:pt x="219" y="592"/>
                    <a:pt x="351" y="592"/>
                  </a:cubicBezTo>
                  <a:cubicBezTo>
                    <a:pt x="484" y="592"/>
                    <a:pt x="592" y="483"/>
                    <a:pt x="592" y="351"/>
                  </a:cubicBezTo>
                  <a:cubicBezTo>
                    <a:pt x="592" y="218"/>
                    <a:pt x="484" y="110"/>
                    <a:pt x="351" y="110"/>
                  </a:cubicBezTo>
                  <a:close/>
                  <a:moveTo>
                    <a:pt x="351" y="0"/>
                  </a:moveTo>
                  <a:cubicBezTo>
                    <a:pt x="158" y="0"/>
                    <a:pt x="0" y="157"/>
                    <a:pt x="0" y="351"/>
                  </a:cubicBezTo>
                  <a:cubicBezTo>
                    <a:pt x="0" y="544"/>
                    <a:pt x="158" y="702"/>
                    <a:pt x="351" y="702"/>
                  </a:cubicBezTo>
                  <a:cubicBezTo>
                    <a:pt x="545" y="702"/>
                    <a:pt x="703" y="544"/>
                    <a:pt x="703" y="351"/>
                  </a:cubicBezTo>
                  <a:cubicBezTo>
                    <a:pt x="703" y="157"/>
                    <a:pt x="545" y="0"/>
                    <a:pt x="351" y="0"/>
                  </a:cubicBezTo>
                  <a:close/>
                  <a:moveTo>
                    <a:pt x="351" y="6"/>
                  </a:moveTo>
                  <a:cubicBezTo>
                    <a:pt x="161" y="6"/>
                    <a:pt x="6" y="161"/>
                    <a:pt x="6" y="351"/>
                  </a:cubicBezTo>
                  <a:cubicBezTo>
                    <a:pt x="6" y="541"/>
                    <a:pt x="161" y="696"/>
                    <a:pt x="351" y="696"/>
                  </a:cubicBezTo>
                  <a:cubicBezTo>
                    <a:pt x="541" y="696"/>
                    <a:pt x="696" y="541"/>
                    <a:pt x="696" y="351"/>
                  </a:cubicBezTo>
                  <a:cubicBezTo>
                    <a:pt x="696" y="161"/>
                    <a:pt x="541" y="6"/>
                    <a:pt x="351" y="6"/>
                  </a:cubicBezTo>
                  <a:close/>
                  <a:moveTo>
                    <a:pt x="299" y="44"/>
                  </a:moveTo>
                  <a:cubicBezTo>
                    <a:pt x="302" y="45"/>
                    <a:pt x="306" y="48"/>
                    <a:pt x="305" y="52"/>
                  </a:cubicBezTo>
                  <a:cubicBezTo>
                    <a:pt x="304" y="53"/>
                    <a:pt x="304" y="54"/>
                    <a:pt x="304" y="55"/>
                  </a:cubicBezTo>
                  <a:cubicBezTo>
                    <a:pt x="304" y="60"/>
                    <a:pt x="304" y="65"/>
                    <a:pt x="305" y="70"/>
                  </a:cubicBezTo>
                  <a:cubicBezTo>
                    <a:pt x="305" y="73"/>
                    <a:pt x="307" y="77"/>
                    <a:pt x="305" y="79"/>
                  </a:cubicBezTo>
                  <a:cubicBezTo>
                    <a:pt x="303" y="79"/>
                    <a:pt x="303" y="78"/>
                    <a:pt x="302" y="78"/>
                  </a:cubicBezTo>
                  <a:cubicBezTo>
                    <a:pt x="302" y="76"/>
                    <a:pt x="301" y="75"/>
                    <a:pt x="300" y="74"/>
                  </a:cubicBezTo>
                  <a:cubicBezTo>
                    <a:pt x="301" y="73"/>
                    <a:pt x="301" y="71"/>
                    <a:pt x="301" y="70"/>
                  </a:cubicBezTo>
                  <a:cubicBezTo>
                    <a:pt x="300" y="64"/>
                    <a:pt x="299" y="59"/>
                    <a:pt x="299" y="53"/>
                  </a:cubicBezTo>
                  <a:cubicBezTo>
                    <a:pt x="298" y="50"/>
                    <a:pt x="296" y="47"/>
                    <a:pt x="298" y="44"/>
                  </a:cubicBezTo>
                  <a:cubicBezTo>
                    <a:pt x="298" y="44"/>
                    <a:pt x="298" y="44"/>
                    <a:pt x="299" y="44"/>
                  </a:cubicBezTo>
                  <a:close/>
                  <a:moveTo>
                    <a:pt x="308" y="52"/>
                  </a:moveTo>
                  <a:cubicBezTo>
                    <a:pt x="313" y="52"/>
                    <a:pt x="317" y="52"/>
                    <a:pt x="320" y="54"/>
                  </a:cubicBezTo>
                  <a:cubicBezTo>
                    <a:pt x="320" y="55"/>
                    <a:pt x="320" y="55"/>
                    <a:pt x="319" y="56"/>
                  </a:cubicBezTo>
                  <a:cubicBezTo>
                    <a:pt x="312" y="56"/>
                    <a:pt x="313" y="61"/>
                    <a:pt x="306" y="55"/>
                  </a:cubicBezTo>
                  <a:cubicBezTo>
                    <a:pt x="306" y="53"/>
                    <a:pt x="307" y="53"/>
                    <a:pt x="308" y="52"/>
                  </a:cubicBezTo>
                  <a:close/>
                  <a:moveTo>
                    <a:pt x="276" y="57"/>
                  </a:moveTo>
                  <a:cubicBezTo>
                    <a:pt x="280" y="57"/>
                    <a:pt x="283" y="58"/>
                    <a:pt x="284" y="61"/>
                  </a:cubicBezTo>
                  <a:cubicBezTo>
                    <a:pt x="284" y="65"/>
                    <a:pt x="285" y="70"/>
                    <a:pt x="285" y="74"/>
                  </a:cubicBezTo>
                  <a:cubicBezTo>
                    <a:pt x="287" y="74"/>
                    <a:pt x="288" y="74"/>
                    <a:pt x="289" y="75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7" y="80"/>
                    <a:pt x="284" y="85"/>
                    <a:pt x="280" y="87"/>
                  </a:cubicBezTo>
                  <a:cubicBezTo>
                    <a:pt x="278" y="87"/>
                    <a:pt x="276" y="87"/>
                    <a:pt x="273" y="87"/>
                  </a:cubicBezTo>
                  <a:cubicBezTo>
                    <a:pt x="273" y="86"/>
                    <a:pt x="273" y="86"/>
                    <a:pt x="273" y="85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5" y="82"/>
                    <a:pt x="280" y="82"/>
                    <a:pt x="280" y="77"/>
                  </a:cubicBezTo>
                  <a:cubicBezTo>
                    <a:pt x="280" y="77"/>
                    <a:pt x="280" y="76"/>
                    <a:pt x="279" y="76"/>
                  </a:cubicBezTo>
                  <a:cubicBezTo>
                    <a:pt x="277" y="76"/>
                    <a:pt x="276" y="75"/>
                    <a:pt x="275" y="74"/>
                  </a:cubicBezTo>
                  <a:cubicBezTo>
                    <a:pt x="275" y="73"/>
                    <a:pt x="275" y="73"/>
                    <a:pt x="275" y="73"/>
                  </a:cubicBezTo>
                  <a:cubicBezTo>
                    <a:pt x="276" y="71"/>
                    <a:pt x="278" y="70"/>
                    <a:pt x="279" y="69"/>
                  </a:cubicBezTo>
                  <a:cubicBezTo>
                    <a:pt x="279" y="61"/>
                    <a:pt x="274" y="62"/>
                    <a:pt x="273" y="58"/>
                  </a:cubicBezTo>
                  <a:cubicBezTo>
                    <a:pt x="273" y="58"/>
                    <a:pt x="274" y="58"/>
                    <a:pt x="274" y="58"/>
                  </a:cubicBezTo>
                  <a:cubicBezTo>
                    <a:pt x="275" y="57"/>
                    <a:pt x="275" y="57"/>
                    <a:pt x="276" y="57"/>
                  </a:cubicBezTo>
                  <a:close/>
                  <a:moveTo>
                    <a:pt x="313" y="69"/>
                  </a:moveTo>
                  <a:cubicBezTo>
                    <a:pt x="317" y="69"/>
                    <a:pt x="327" y="70"/>
                    <a:pt x="328" y="72"/>
                  </a:cubicBezTo>
                  <a:cubicBezTo>
                    <a:pt x="329" y="74"/>
                    <a:pt x="330" y="76"/>
                    <a:pt x="331" y="77"/>
                  </a:cubicBezTo>
                  <a:cubicBezTo>
                    <a:pt x="331" y="78"/>
                    <a:pt x="330" y="80"/>
                    <a:pt x="328" y="79"/>
                  </a:cubicBezTo>
                  <a:cubicBezTo>
                    <a:pt x="324" y="78"/>
                    <a:pt x="323" y="74"/>
                    <a:pt x="318" y="73"/>
                  </a:cubicBezTo>
                  <a:cubicBezTo>
                    <a:pt x="314" y="72"/>
                    <a:pt x="314" y="76"/>
                    <a:pt x="310" y="75"/>
                  </a:cubicBezTo>
                  <a:cubicBezTo>
                    <a:pt x="308" y="74"/>
                    <a:pt x="307" y="72"/>
                    <a:pt x="306" y="70"/>
                  </a:cubicBezTo>
                  <a:cubicBezTo>
                    <a:pt x="307" y="70"/>
                    <a:pt x="307" y="70"/>
                    <a:pt x="307" y="69"/>
                  </a:cubicBezTo>
                  <a:cubicBezTo>
                    <a:pt x="309" y="69"/>
                    <a:pt x="311" y="69"/>
                    <a:pt x="313" y="69"/>
                  </a:cubicBezTo>
                  <a:close/>
                  <a:moveTo>
                    <a:pt x="435" y="52"/>
                  </a:moveTo>
                  <a:cubicBezTo>
                    <a:pt x="438" y="52"/>
                    <a:pt x="439" y="53"/>
                    <a:pt x="440" y="55"/>
                  </a:cubicBezTo>
                  <a:cubicBezTo>
                    <a:pt x="441" y="58"/>
                    <a:pt x="439" y="59"/>
                    <a:pt x="438" y="61"/>
                  </a:cubicBezTo>
                  <a:cubicBezTo>
                    <a:pt x="438" y="63"/>
                    <a:pt x="440" y="63"/>
                    <a:pt x="439" y="65"/>
                  </a:cubicBezTo>
                  <a:cubicBezTo>
                    <a:pt x="439" y="65"/>
                    <a:pt x="439" y="66"/>
                    <a:pt x="438" y="66"/>
                  </a:cubicBezTo>
                  <a:cubicBezTo>
                    <a:pt x="434" y="66"/>
                    <a:pt x="432" y="70"/>
                    <a:pt x="429" y="73"/>
                  </a:cubicBezTo>
                  <a:cubicBezTo>
                    <a:pt x="425" y="76"/>
                    <a:pt x="418" y="79"/>
                    <a:pt x="410" y="78"/>
                  </a:cubicBezTo>
                  <a:cubicBezTo>
                    <a:pt x="410" y="78"/>
                    <a:pt x="410" y="77"/>
                    <a:pt x="410" y="77"/>
                  </a:cubicBezTo>
                  <a:cubicBezTo>
                    <a:pt x="415" y="74"/>
                    <a:pt x="423" y="73"/>
                    <a:pt x="426" y="69"/>
                  </a:cubicBezTo>
                  <a:cubicBezTo>
                    <a:pt x="426" y="68"/>
                    <a:pt x="426" y="68"/>
                    <a:pt x="425" y="68"/>
                  </a:cubicBezTo>
                  <a:cubicBezTo>
                    <a:pt x="422" y="68"/>
                    <a:pt x="420" y="64"/>
                    <a:pt x="420" y="61"/>
                  </a:cubicBezTo>
                  <a:cubicBezTo>
                    <a:pt x="420" y="60"/>
                    <a:pt x="420" y="60"/>
                    <a:pt x="421" y="59"/>
                  </a:cubicBezTo>
                  <a:cubicBezTo>
                    <a:pt x="422" y="59"/>
                    <a:pt x="423" y="60"/>
                    <a:pt x="424" y="60"/>
                  </a:cubicBezTo>
                  <a:cubicBezTo>
                    <a:pt x="427" y="61"/>
                    <a:pt x="432" y="60"/>
                    <a:pt x="434" y="59"/>
                  </a:cubicBezTo>
                  <a:cubicBezTo>
                    <a:pt x="435" y="56"/>
                    <a:pt x="433" y="54"/>
                    <a:pt x="435" y="52"/>
                  </a:cubicBezTo>
                  <a:close/>
                  <a:moveTo>
                    <a:pt x="434" y="71"/>
                  </a:moveTo>
                  <a:cubicBezTo>
                    <a:pt x="441" y="71"/>
                    <a:pt x="450" y="85"/>
                    <a:pt x="445" y="92"/>
                  </a:cubicBezTo>
                  <a:cubicBezTo>
                    <a:pt x="445" y="92"/>
                    <a:pt x="444" y="92"/>
                    <a:pt x="444" y="93"/>
                  </a:cubicBezTo>
                  <a:cubicBezTo>
                    <a:pt x="442" y="90"/>
                    <a:pt x="443" y="87"/>
                    <a:pt x="442" y="84"/>
                  </a:cubicBezTo>
                  <a:cubicBezTo>
                    <a:pt x="440" y="80"/>
                    <a:pt x="433" y="75"/>
                    <a:pt x="432" y="72"/>
                  </a:cubicBezTo>
                  <a:cubicBezTo>
                    <a:pt x="433" y="72"/>
                    <a:pt x="433" y="71"/>
                    <a:pt x="434" y="71"/>
                  </a:cubicBezTo>
                  <a:close/>
                  <a:moveTo>
                    <a:pt x="147" y="84"/>
                  </a:moveTo>
                  <a:cubicBezTo>
                    <a:pt x="147" y="84"/>
                    <a:pt x="146" y="84"/>
                    <a:pt x="146" y="85"/>
                  </a:cubicBezTo>
                  <a:cubicBezTo>
                    <a:pt x="146" y="86"/>
                    <a:pt x="146" y="86"/>
                    <a:pt x="146" y="86"/>
                  </a:cubicBezTo>
                  <a:cubicBezTo>
                    <a:pt x="147" y="87"/>
                    <a:pt x="149" y="88"/>
                    <a:pt x="150" y="89"/>
                  </a:cubicBezTo>
                  <a:cubicBezTo>
                    <a:pt x="152" y="92"/>
                    <a:pt x="155" y="96"/>
                    <a:pt x="157" y="99"/>
                  </a:cubicBezTo>
                  <a:cubicBezTo>
                    <a:pt x="156" y="103"/>
                    <a:pt x="152" y="107"/>
                    <a:pt x="150" y="110"/>
                  </a:cubicBezTo>
                  <a:cubicBezTo>
                    <a:pt x="150" y="110"/>
                    <a:pt x="150" y="111"/>
                    <a:pt x="150" y="111"/>
                  </a:cubicBezTo>
                  <a:cubicBezTo>
                    <a:pt x="151" y="112"/>
                    <a:pt x="152" y="112"/>
                    <a:pt x="153" y="112"/>
                  </a:cubicBezTo>
                  <a:cubicBezTo>
                    <a:pt x="154" y="112"/>
                    <a:pt x="155" y="113"/>
                    <a:pt x="156" y="113"/>
                  </a:cubicBezTo>
                  <a:cubicBezTo>
                    <a:pt x="159" y="114"/>
                    <a:pt x="160" y="108"/>
                    <a:pt x="161" y="106"/>
                  </a:cubicBezTo>
                  <a:cubicBezTo>
                    <a:pt x="161" y="106"/>
                    <a:pt x="161" y="105"/>
                    <a:pt x="161" y="105"/>
                  </a:cubicBezTo>
                  <a:cubicBezTo>
                    <a:pt x="163" y="107"/>
                    <a:pt x="165" y="110"/>
                    <a:pt x="165" y="112"/>
                  </a:cubicBezTo>
                  <a:cubicBezTo>
                    <a:pt x="162" y="117"/>
                    <a:pt x="158" y="121"/>
                    <a:pt x="158" y="129"/>
                  </a:cubicBezTo>
                  <a:cubicBezTo>
                    <a:pt x="158" y="130"/>
                    <a:pt x="158" y="130"/>
                    <a:pt x="159" y="130"/>
                  </a:cubicBezTo>
                  <a:cubicBezTo>
                    <a:pt x="165" y="130"/>
                    <a:pt x="162" y="124"/>
                    <a:pt x="163" y="120"/>
                  </a:cubicBezTo>
                  <a:cubicBezTo>
                    <a:pt x="163" y="117"/>
                    <a:pt x="165" y="116"/>
                    <a:pt x="166" y="114"/>
                  </a:cubicBezTo>
                  <a:cubicBezTo>
                    <a:pt x="166" y="114"/>
                    <a:pt x="167" y="114"/>
                    <a:pt x="167" y="114"/>
                  </a:cubicBezTo>
                  <a:cubicBezTo>
                    <a:pt x="168" y="115"/>
                    <a:pt x="168" y="116"/>
                    <a:pt x="169" y="117"/>
                  </a:cubicBezTo>
                  <a:cubicBezTo>
                    <a:pt x="169" y="117"/>
                    <a:pt x="169" y="117"/>
                    <a:pt x="169" y="117"/>
                  </a:cubicBezTo>
                  <a:cubicBezTo>
                    <a:pt x="167" y="119"/>
                    <a:pt x="166" y="120"/>
                    <a:pt x="165" y="123"/>
                  </a:cubicBezTo>
                  <a:cubicBezTo>
                    <a:pt x="165" y="123"/>
                    <a:pt x="165" y="123"/>
                    <a:pt x="165" y="124"/>
                  </a:cubicBezTo>
                  <a:cubicBezTo>
                    <a:pt x="166" y="127"/>
                    <a:pt x="170" y="123"/>
                    <a:pt x="171" y="122"/>
                  </a:cubicBezTo>
                  <a:cubicBezTo>
                    <a:pt x="172" y="122"/>
                    <a:pt x="172" y="122"/>
                    <a:pt x="172" y="122"/>
                  </a:cubicBezTo>
                  <a:cubicBezTo>
                    <a:pt x="173" y="125"/>
                    <a:pt x="170" y="136"/>
                    <a:pt x="168" y="139"/>
                  </a:cubicBezTo>
                  <a:cubicBezTo>
                    <a:pt x="166" y="138"/>
                    <a:pt x="165" y="136"/>
                    <a:pt x="164" y="135"/>
                  </a:cubicBezTo>
                  <a:cubicBezTo>
                    <a:pt x="161" y="134"/>
                    <a:pt x="159" y="132"/>
                    <a:pt x="157" y="131"/>
                  </a:cubicBezTo>
                  <a:cubicBezTo>
                    <a:pt x="155" y="130"/>
                    <a:pt x="155" y="128"/>
                    <a:pt x="153" y="127"/>
                  </a:cubicBezTo>
                  <a:cubicBezTo>
                    <a:pt x="150" y="126"/>
                    <a:pt x="148" y="129"/>
                    <a:pt x="149" y="131"/>
                  </a:cubicBezTo>
                  <a:cubicBezTo>
                    <a:pt x="150" y="132"/>
                    <a:pt x="152" y="131"/>
                    <a:pt x="154" y="132"/>
                  </a:cubicBezTo>
                  <a:cubicBezTo>
                    <a:pt x="157" y="135"/>
                    <a:pt x="161" y="137"/>
                    <a:pt x="164" y="139"/>
                  </a:cubicBezTo>
                  <a:cubicBezTo>
                    <a:pt x="166" y="140"/>
                    <a:pt x="169" y="141"/>
                    <a:pt x="171" y="143"/>
                  </a:cubicBezTo>
                  <a:cubicBezTo>
                    <a:pt x="172" y="143"/>
                    <a:pt x="172" y="144"/>
                    <a:pt x="174" y="145"/>
                  </a:cubicBezTo>
                  <a:cubicBezTo>
                    <a:pt x="175" y="148"/>
                    <a:pt x="172" y="152"/>
                    <a:pt x="173" y="155"/>
                  </a:cubicBezTo>
                  <a:cubicBezTo>
                    <a:pt x="173" y="155"/>
                    <a:pt x="173" y="156"/>
                    <a:pt x="173" y="156"/>
                  </a:cubicBezTo>
                  <a:cubicBezTo>
                    <a:pt x="173" y="156"/>
                    <a:pt x="173" y="156"/>
                    <a:pt x="174" y="156"/>
                  </a:cubicBezTo>
                  <a:cubicBezTo>
                    <a:pt x="177" y="152"/>
                    <a:pt x="179" y="135"/>
                    <a:pt x="181" y="133"/>
                  </a:cubicBezTo>
                  <a:cubicBezTo>
                    <a:pt x="184" y="137"/>
                    <a:pt x="187" y="141"/>
                    <a:pt x="190" y="145"/>
                  </a:cubicBezTo>
                  <a:cubicBezTo>
                    <a:pt x="190" y="145"/>
                    <a:pt x="190" y="145"/>
                    <a:pt x="190" y="145"/>
                  </a:cubicBezTo>
                  <a:cubicBezTo>
                    <a:pt x="188" y="146"/>
                    <a:pt x="186" y="146"/>
                    <a:pt x="184" y="146"/>
                  </a:cubicBezTo>
                  <a:cubicBezTo>
                    <a:pt x="184" y="146"/>
                    <a:pt x="184" y="147"/>
                    <a:pt x="183" y="147"/>
                  </a:cubicBezTo>
                  <a:cubicBezTo>
                    <a:pt x="183" y="147"/>
                    <a:pt x="183" y="147"/>
                    <a:pt x="183" y="148"/>
                  </a:cubicBezTo>
                  <a:cubicBezTo>
                    <a:pt x="189" y="148"/>
                    <a:pt x="191" y="150"/>
                    <a:pt x="197" y="149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3" y="143"/>
                    <a:pt x="189" y="138"/>
                    <a:pt x="186" y="133"/>
                  </a:cubicBezTo>
                  <a:cubicBezTo>
                    <a:pt x="184" y="131"/>
                    <a:pt x="181" y="130"/>
                    <a:pt x="180" y="127"/>
                  </a:cubicBezTo>
                  <a:cubicBezTo>
                    <a:pt x="181" y="126"/>
                    <a:pt x="181" y="124"/>
                    <a:pt x="182" y="123"/>
                  </a:cubicBezTo>
                  <a:cubicBezTo>
                    <a:pt x="188" y="123"/>
                    <a:pt x="193" y="123"/>
                    <a:pt x="198" y="122"/>
                  </a:cubicBezTo>
                  <a:cubicBezTo>
                    <a:pt x="200" y="122"/>
                    <a:pt x="201" y="124"/>
                    <a:pt x="204" y="123"/>
                  </a:cubicBezTo>
                  <a:cubicBezTo>
                    <a:pt x="206" y="122"/>
                    <a:pt x="207" y="120"/>
                    <a:pt x="209" y="118"/>
                  </a:cubicBezTo>
                  <a:cubicBezTo>
                    <a:pt x="209" y="118"/>
                    <a:pt x="209" y="118"/>
                    <a:pt x="209" y="117"/>
                  </a:cubicBezTo>
                  <a:cubicBezTo>
                    <a:pt x="208" y="117"/>
                    <a:pt x="208" y="117"/>
                    <a:pt x="208" y="117"/>
                  </a:cubicBezTo>
                  <a:cubicBezTo>
                    <a:pt x="203" y="115"/>
                    <a:pt x="202" y="118"/>
                    <a:pt x="198" y="119"/>
                  </a:cubicBezTo>
                  <a:cubicBezTo>
                    <a:pt x="196" y="119"/>
                    <a:pt x="194" y="119"/>
                    <a:pt x="192" y="119"/>
                  </a:cubicBezTo>
                  <a:cubicBezTo>
                    <a:pt x="189" y="120"/>
                    <a:pt x="186" y="121"/>
                    <a:pt x="182" y="121"/>
                  </a:cubicBezTo>
                  <a:cubicBezTo>
                    <a:pt x="181" y="119"/>
                    <a:pt x="183" y="115"/>
                    <a:pt x="182" y="112"/>
                  </a:cubicBezTo>
                  <a:cubicBezTo>
                    <a:pt x="181" y="110"/>
                    <a:pt x="181" y="108"/>
                    <a:pt x="180" y="106"/>
                  </a:cubicBezTo>
                  <a:cubicBezTo>
                    <a:pt x="180" y="104"/>
                    <a:pt x="180" y="102"/>
                    <a:pt x="180" y="101"/>
                  </a:cubicBezTo>
                  <a:cubicBezTo>
                    <a:pt x="179" y="99"/>
                    <a:pt x="177" y="97"/>
                    <a:pt x="174" y="98"/>
                  </a:cubicBezTo>
                  <a:cubicBezTo>
                    <a:pt x="174" y="98"/>
                    <a:pt x="173" y="99"/>
                    <a:pt x="173" y="99"/>
                  </a:cubicBezTo>
                  <a:cubicBezTo>
                    <a:pt x="173" y="99"/>
                    <a:pt x="173" y="100"/>
                    <a:pt x="173" y="100"/>
                  </a:cubicBezTo>
                  <a:cubicBezTo>
                    <a:pt x="173" y="100"/>
                    <a:pt x="175" y="101"/>
                    <a:pt x="175" y="101"/>
                  </a:cubicBezTo>
                  <a:cubicBezTo>
                    <a:pt x="178" y="104"/>
                    <a:pt x="179" y="115"/>
                    <a:pt x="179" y="120"/>
                  </a:cubicBezTo>
                  <a:cubicBezTo>
                    <a:pt x="178" y="120"/>
                    <a:pt x="177" y="120"/>
                    <a:pt x="175" y="120"/>
                  </a:cubicBezTo>
                  <a:cubicBezTo>
                    <a:pt x="173" y="117"/>
                    <a:pt x="170" y="114"/>
                    <a:pt x="168" y="111"/>
                  </a:cubicBezTo>
                  <a:cubicBezTo>
                    <a:pt x="168" y="110"/>
                    <a:pt x="169" y="107"/>
                    <a:pt x="170" y="106"/>
                  </a:cubicBezTo>
                  <a:cubicBezTo>
                    <a:pt x="170" y="106"/>
                    <a:pt x="170" y="105"/>
                    <a:pt x="170" y="105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8" y="106"/>
                    <a:pt x="167" y="107"/>
                    <a:pt x="167" y="108"/>
                  </a:cubicBezTo>
                  <a:cubicBezTo>
                    <a:pt x="167" y="109"/>
                    <a:pt x="166" y="109"/>
                    <a:pt x="166" y="109"/>
                  </a:cubicBezTo>
                  <a:cubicBezTo>
                    <a:pt x="165" y="107"/>
                    <a:pt x="161" y="100"/>
                    <a:pt x="162" y="99"/>
                  </a:cubicBezTo>
                  <a:cubicBezTo>
                    <a:pt x="162" y="98"/>
                    <a:pt x="165" y="97"/>
                    <a:pt x="166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5" y="95"/>
                    <a:pt x="165" y="95"/>
                    <a:pt x="164" y="94"/>
                  </a:cubicBezTo>
                  <a:cubicBezTo>
                    <a:pt x="162" y="93"/>
                    <a:pt x="160" y="96"/>
                    <a:pt x="159" y="96"/>
                  </a:cubicBezTo>
                  <a:cubicBezTo>
                    <a:pt x="155" y="93"/>
                    <a:pt x="155" y="84"/>
                    <a:pt x="147" y="84"/>
                  </a:cubicBezTo>
                  <a:close/>
                  <a:moveTo>
                    <a:pt x="179" y="121"/>
                  </a:moveTo>
                  <a:cubicBezTo>
                    <a:pt x="178" y="122"/>
                    <a:pt x="178" y="123"/>
                    <a:pt x="177" y="123"/>
                  </a:cubicBezTo>
                  <a:cubicBezTo>
                    <a:pt x="177" y="124"/>
                    <a:pt x="178" y="125"/>
                    <a:pt x="178" y="125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4"/>
                    <a:pt x="179" y="122"/>
                    <a:pt x="179" y="121"/>
                  </a:cubicBezTo>
                  <a:cubicBezTo>
                    <a:pt x="179" y="121"/>
                    <a:pt x="179" y="121"/>
                    <a:pt x="179" y="121"/>
                  </a:cubicBezTo>
                  <a:close/>
                  <a:moveTo>
                    <a:pt x="175" y="127"/>
                  </a:moveTo>
                  <a:cubicBezTo>
                    <a:pt x="175" y="131"/>
                    <a:pt x="174" y="134"/>
                    <a:pt x="173" y="138"/>
                  </a:cubicBezTo>
                  <a:cubicBezTo>
                    <a:pt x="173" y="139"/>
                    <a:pt x="171" y="139"/>
                    <a:pt x="171" y="141"/>
                  </a:cubicBezTo>
                  <a:cubicBezTo>
                    <a:pt x="172" y="141"/>
                    <a:pt x="173" y="142"/>
                    <a:pt x="175" y="142"/>
                  </a:cubicBezTo>
                  <a:cubicBezTo>
                    <a:pt x="175" y="141"/>
                    <a:pt x="178" y="130"/>
                    <a:pt x="178" y="129"/>
                  </a:cubicBezTo>
                  <a:cubicBezTo>
                    <a:pt x="177" y="129"/>
                    <a:pt x="177" y="128"/>
                    <a:pt x="176" y="127"/>
                  </a:cubicBezTo>
                  <a:cubicBezTo>
                    <a:pt x="176" y="127"/>
                    <a:pt x="176" y="127"/>
                    <a:pt x="175" y="127"/>
                  </a:cubicBezTo>
                  <a:close/>
                  <a:moveTo>
                    <a:pt x="549" y="96"/>
                  </a:moveTo>
                  <a:cubicBezTo>
                    <a:pt x="545" y="100"/>
                    <a:pt x="545" y="109"/>
                    <a:pt x="541" y="113"/>
                  </a:cubicBezTo>
                  <a:cubicBezTo>
                    <a:pt x="539" y="113"/>
                    <a:pt x="539" y="112"/>
                    <a:pt x="538" y="112"/>
                  </a:cubicBezTo>
                  <a:cubicBezTo>
                    <a:pt x="538" y="107"/>
                    <a:pt x="540" y="106"/>
                    <a:pt x="542" y="102"/>
                  </a:cubicBezTo>
                  <a:cubicBezTo>
                    <a:pt x="541" y="101"/>
                    <a:pt x="541" y="100"/>
                    <a:pt x="541" y="99"/>
                  </a:cubicBezTo>
                  <a:cubicBezTo>
                    <a:pt x="540" y="99"/>
                    <a:pt x="540" y="99"/>
                    <a:pt x="539" y="99"/>
                  </a:cubicBezTo>
                  <a:cubicBezTo>
                    <a:pt x="537" y="102"/>
                    <a:pt x="537" y="107"/>
                    <a:pt x="535" y="111"/>
                  </a:cubicBezTo>
                  <a:cubicBezTo>
                    <a:pt x="534" y="110"/>
                    <a:pt x="532" y="109"/>
                    <a:pt x="531" y="109"/>
                  </a:cubicBezTo>
                  <a:cubicBezTo>
                    <a:pt x="531" y="109"/>
                    <a:pt x="530" y="109"/>
                    <a:pt x="530" y="110"/>
                  </a:cubicBezTo>
                  <a:cubicBezTo>
                    <a:pt x="530" y="110"/>
                    <a:pt x="530" y="111"/>
                    <a:pt x="530" y="111"/>
                  </a:cubicBezTo>
                  <a:cubicBezTo>
                    <a:pt x="532" y="115"/>
                    <a:pt x="533" y="113"/>
                    <a:pt x="533" y="118"/>
                  </a:cubicBezTo>
                  <a:cubicBezTo>
                    <a:pt x="533" y="119"/>
                    <a:pt x="534" y="119"/>
                    <a:pt x="534" y="119"/>
                  </a:cubicBezTo>
                  <a:cubicBezTo>
                    <a:pt x="534" y="119"/>
                    <a:pt x="534" y="119"/>
                    <a:pt x="535" y="119"/>
                  </a:cubicBezTo>
                  <a:cubicBezTo>
                    <a:pt x="536" y="118"/>
                    <a:pt x="536" y="117"/>
                    <a:pt x="538" y="116"/>
                  </a:cubicBezTo>
                  <a:cubicBezTo>
                    <a:pt x="539" y="117"/>
                    <a:pt x="540" y="118"/>
                    <a:pt x="541" y="118"/>
                  </a:cubicBezTo>
                  <a:cubicBezTo>
                    <a:pt x="548" y="120"/>
                    <a:pt x="549" y="118"/>
                    <a:pt x="552" y="123"/>
                  </a:cubicBezTo>
                  <a:cubicBezTo>
                    <a:pt x="554" y="123"/>
                    <a:pt x="556" y="123"/>
                    <a:pt x="558" y="123"/>
                  </a:cubicBezTo>
                  <a:cubicBezTo>
                    <a:pt x="562" y="124"/>
                    <a:pt x="561" y="125"/>
                    <a:pt x="567" y="124"/>
                  </a:cubicBezTo>
                  <a:cubicBezTo>
                    <a:pt x="567" y="125"/>
                    <a:pt x="567" y="125"/>
                    <a:pt x="567" y="125"/>
                  </a:cubicBezTo>
                  <a:cubicBezTo>
                    <a:pt x="567" y="126"/>
                    <a:pt x="567" y="127"/>
                    <a:pt x="566" y="127"/>
                  </a:cubicBezTo>
                  <a:cubicBezTo>
                    <a:pt x="566" y="128"/>
                    <a:pt x="566" y="128"/>
                    <a:pt x="566" y="128"/>
                  </a:cubicBezTo>
                  <a:cubicBezTo>
                    <a:pt x="561" y="127"/>
                    <a:pt x="557" y="126"/>
                    <a:pt x="551" y="127"/>
                  </a:cubicBezTo>
                  <a:cubicBezTo>
                    <a:pt x="551" y="127"/>
                    <a:pt x="551" y="128"/>
                    <a:pt x="551" y="128"/>
                  </a:cubicBezTo>
                  <a:cubicBezTo>
                    <a:pt x="551" y="128"/>
                    <a:pt x="551" y="128"/>
                    <a:pt x="551" y="128"/>
                  </a:cubicBezTo>
                  <a:cubicBezTo>
                    <a:pt x="557" y="129"/>
                    <a:pt x="556" y="131"/>
                    <a:pt x="559" y="133"/>
                  </a:cubicBezTo>
                  <a:cubicBezTo>
                    <a:pt x="561" y="135"/>
                    <a:pt x="563" y="134"/>
                    <a:pt x="564" y="136"/>
                  </a:cubicBezTo>
                  <a:cubicBezTo>
                    <a:pt x="565" y="137"/>
                    <a:pt x="565" y="137"/>
                    <a:pt x="566" y="137"/>
                  </a:cubicBezTo>
                  <a:cubicBezTo>
                    <a:pt x="568" y="134"/>
                    <a:pt x="574" y="129"/>
                    <a:pt x="569" y="124"/>
                  </a:cubicBezTo>
                  <a:cubicBezTo>
                    <a:pt x="568" y="122"/>
                    <a:pt x="564" y="123"/>
                    <a:pt x="563" y="121"/>
                  </a:cubicBezTo>
                  <a:cubicBezTo>
                    <a:pt x="565" y="119"/>
                    <a:pt x="582" y="114"/>
                    <a:pt x="580" y="111"/>
                  </a:cubicBezTo>
                  <a:cubicBezTo>
                    <a:pt x="579" y="107"/>
                    <a:pt x="574" y="107"/>
                    <a:pt x="572" y="104"/>
                  </a:cubicBezTo>
                  <a:cubicBezTo>
                    <a:pt x="572" y="104"/>
                    <a:pt x="571" y="104"/>
                    <a:pt x="571" y="104"/>
                  </a:cubicBezTo>
                  <a:cubicBezTo>
                    <a:pt x="570" y="105"/>
                    <a:pt x="570" y="105"/>
                    <a:pt x="569" y="106"/>
                  </a:cubicBezTo>
                  <a:cubicBezTo>
                    <a:pt x="570" y="108"/>
                    <a:pt x="572" y="110"/>
                    <a:pt x="574" y="110"/>
                  </a:cubicBezTo>
                  <a:cubicBezTo>
                    <a:pt x="574" y="111"/>
                    <a:pt x="574" y="111"/>
                    <a:pt x="575" y="111"/>
                  </a:cubicBezTo>
                  <a:cubicBezTo>
                    <a:pt x="573" y="112"/>
                    <a:pt x="572" y="114"/>
                    <a:pt x="570" y="115"/>
                  </a:cubicBezTo>
                  <a:cubicBezTo>
                    <a:pt x="569" y="114"/>
                    <a:pt x="566" y="113"/>
                    <a:pt x="564" y="114"/>
                  </a:cubicBezTo>
                  <a:cubicBezTo>
                    <a:pt x="563" y="114"/>
                    <a:pt x="563" y="114"/>
                    <a:pt x="563" y="115"/>
                  </a:cubicBezTo>
                  <a:cubicBezTo>
                    <a:pt x="564" y="115"/>
                    <a:pt x="564" y="116"/>
                    <a:pt x="565" y="117"/>
                  </a:cubicBezTo>
                  <a:cubicBezTo>
                    <a:pt x="564" y="118"/>
                    <a:pt x="557" y="120"/>
                    <a:pt x="555" y="118"/>
                  </a:cubicBezTo>
                  <a:cubicBezTo>
                    <a:pt x="555" y="118"/>
                    <a:pt x="555" y="118"/>
                    <a:pt x="555" y="118"/>
                  </a:cubicBezTo>
                  <a:cubicBezTo>
                    <a:pt x="555" y="118"/>
                    <a:pt x="554" y="118"/>
                    <a:pt x="554" y="117"/>
                  </a:cubicBezTo>
                  <a:cubicBezTo>
                    <a:pt x="558" y="116"/>
                    <a:pt x="561" y="111"/>
                    <a:pt x="561" y="106"/>
                  </a:cubicBezTo>
                  <a:cubicBezTo>
                    <a:pt x="563" y="103"/>
                    <a:pt x="566" y="101"/>
                    <a:pt x="562" y="96"/>
                  </a:cubicBezTo>
                  <a:cubicBezTo>
                    <a:pt x="562" y="96"/>
                    <a:pt x="562" y="97"/>
                    <a:pt x="561" y="97"/>
                  </a:cubicBezTo>
                  <a:cubicBezTo>
                    <a:pt x="561" y="97"/>
                    <a:pt x="560" y="98"/>
                    <a:pt x="560" y="99"/>
                  </a:cubicBezTo>
                  <a:cubicBezTo>
                    <a:pt x="560" y="100"/>
                    <a:pt x="560" y="100"/>
                    <a:pt x="560" y="100"/>
                  </a:cubicBezTo>
                  <a:cubicBezTo>
                    <a:pt x="558" y="99"/>
                    <a:pt x="558" y="98"/>
                    <a:pt x="557" y="98"/>
                  </a:cubicBezTo>
                  <a:cubicBezTo>
                    <a:pt x="556" y="98"/>
                    <a:pt x="556" y="99"/>
                    <a:pt x="555" y="100"/>
                  </a:cubicBezTo>
                  <a:cubicBezTo>
                    <a:pt x="555" y="101"/>
                    <a:pt x="555" y="101"/>
                    <a:pt x="556" y="102"/>
                  </a:cubicBezTo>
                  <a:cubicBezTo>
                    <a:pt x="556" y="102"/>
                    <a:pt x="556" y="103"/>
                    <a:pt x="556" y="103"/>
                  </a:cubicBezTo>
                  <a:cubicBezTo>
                    <a:pt x="553" y="104"/>
                    <a:pt x="551" y="105"/>
                    <a:pt x="549" y="106"/>
                  </a:cubicBezTo>
                  <a:cubicBezTo>
                    <a:pt x="549" y="105"/>
                    <a:pt x="548" y="105"/>
                    <a:pt x="548" y="105"/>
                  </a:cubicBezTo>
                  <a:cubicBezTo>
                    <a:pt x="550" y="103"/>
                    <a:pt x="551" y="103"/>
                    <a:pt x="552" y="100"/>
                  </a:cubicBezTo>
                  <a:cubicBezTo>
                    <a:pt x="551" y="99"/>
                    <a:pt x="550" y="97"/>
                    <a:pt x="550" y="96"/>
                  </a:cubicBezTo>
                  <a:cubicBezTo>
                    <a:pt x="549" y="96"/>
                    <a:pt x="549" y="96"/>
                    <a:pt x="549" y="96"/>
                  </a:cubicBezTo>
                  <a:close/>
                  <a:moveTo>
                    <a:pt x="525" y="105"/>
                  </a:moveTo>
                  <a:cubicBezTo>
                    <a:pt x="525" y="105"/>
                    <a:pt x="525" y="105"/>
                    <a:pt x="526" y="105"/>
                  </a:cubicBezTo>
                  <a:cubicBezTo>
                    <a:pt x="526" y="105"/>
                    <a:pt x="526" y="105"/>
                    <a:pt x="526" y="106"/>
                  </a:cubicBezTo>
                  <a:cubicBezTo>
                    <a:pt x="527" y="110"/>
                    <a:pt x="521" y="115"/>
                    <a:pt x="517" y="115"/>
                  </a:cubicBezTo>
                  <a:cubicBezTo>
                    <a:pt x="517" y="115"/>
                    <a:pt x="516" y="115"/>
                    <a:pt x="516" y="114"/>
                  </a:cubicBezTo>
                  <a:cubicBezTo>
                    <a:pt x="517" y="110"/>
                    <a:pt x="522" y="108"/>
                    <a:pt x="525" y="105"/>
                  </a:cubicBezTo>
                  <a:close/>
                  <a:moveTo>
                    <a:pt x="556" y="106"/>
                  </a:moveTo>
                  <a:cubicBezTo>
                    <a:pt x="561" y="107"/>
                    <a:pt x="557" y="112"/>
                    <a:pt x="555" y="113"/>
                  </a:cubicBezTo>
                  <a:cubicBezTo>
                    <a:pt x="555" y="113"/>
                    <a:pt x="554" y="113"/>
                    <a:pt x="554" y="113"/>
                  </a:cubicBezTo>
                  <a:cubicBezTo>
                    <a:pt x="553" y="111"/>
                    <a:pt x="553" y="110"/>
                    <a:pt x="552" y="109"/>
                  </a:cubicBezTo>
                  <a:cubicBezTo>
                    <a:pt x="551" y="109"/>
                    <a:pt x="550" y="109"/>
                    <a:pt x="550" y="109"/>
                  </a:cubicBezTo>
                  <a:cubicBezTo>
                    <a:pt x="548" y="111"/>
                    <a:pt x="549" y="113"/>
                    <a:pt x="550" y="115"/>
                  </a:cubicBezTo>
                  <a:cubicBezTo>
                    <a:pt x="548" y="116"/>
                    <a:pt x="546" y="115"/>
                    <a:pt x="544" y="114"/>
                  </a:cubicBezTo>
                  <a:cubicBezTo>
                    <a:pt x="545" y="112"/>
                    <a:pt x="546" y="110"/>
                    <a:pt x="547" y="108"/>
                  </a:cubicBezTo>
                  <a:cubicBezTo>
                    <a:pt x="549" y="107"/>
                    <a:pt x="553" y="108"/>
                    <a:pt x="556" y="106"/>
                  </a:cubicBezTo>
                  <a:close/>
                  <a:moveTo>
                    <a:pt x="532" y="121"/>
                  </a:moveTo>
                  <a:cubicBezTo>
                    <a:pt x="532" y="121"/>
                    <a:pt x="531" y="122"/>
                    <a:pt x="531" y="123"/>
                  </a:cubicBezTo>
                  <a:cubicBezTo>
                    <a:pt x="532" y="125"/>
                    <a:pt x="533" y="126"/>
                    <a:pt x="534" y="127"/>
                  </a:cubicBezTo>
                  <a:cubicBezTo>
                    <a:pt x="533" y="128"/>
                    <a:pt x="531" y="129"/>
                    <a:pt x="530" y="130"/>
                  </a:cubicBezTo>
                  <a:cubicBezTo>
                    <a:pt x="530" y="130"/>
                    <a:pt x="530" y="130"/>
                    <a:pt x="530" y="130"/>
                  </a:cubicBezTo>
                  <a:cubicBezTo>
                    <a:pt x="532" y="131"/>
                    <a:pt x="534" y="131"/>
                    <a:pt x="536" y="131"/>
                  </a:cubicBezTo>
                  <a:cubicBezTo>
                    <a:pt x="536" y="131"/>
                    <a:pt x="537" y="132"/>
                    <a:pt x="537" y="132"/>
                  </a:cubicBezTo>
                  <a:cubicBezTo>
                    <a:pt x="536" y="134"/>
                    <a:pt x="535" y="135"/>
                    <a:pt x="534" y="137"/>
                  </a:cubicBezTo>
                  <a:cubicBezTo>
                    <a:pt x="531" y="137"/>
                    <a:pt x="528" y="136"/>
                    <a:pt x="525" y="135"/>
                  </a:cubicBezTo>
                  <a:cubicBezTo>
                    <a:pt x="524" y="134"/>
                    <a:pt x="523" y="133"/>
                    <a:pt x="521" y="132"/>
                  </a:cubicBezTo>
                  <a:cubicBezTo>
                    <a:pt x="520" y="133"/>
                    <a:pt x="520" y="133"/>
                    <a:pt x="520" y="135"/>
                  </a:cubicBezTo>
                  <a:cubicBezTo>
                    <a:pt x="522" y="137"/>
                    <a:pt x="523" y="140"/>
                    <a:pt x="526" y="140"/>
                  </a:cubicBezTo>
                  <a:cubicBezTo>
                    <a:pt x="528" y="139"/>
                    <a:pt x="529" y="139"/>
                    <a:pt x="531" y="140"/>
                  </a:cubicBezTo>
                  <a:cubicBezTo>
                    <a:pt x="533" y="142"/>
                    <a:pt x="523" y="148"/>
                    <a:pt x="522" y="150"/>
                  </a:cubicBezTo>
                  <a:cubicBezTo>
                    <a:pt x="520" y="149"/>
                    <a:pt x="518" y="147"/>
                    <a:pt x="517" y="145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6" y="148"/>
                    <a:pt x="517" y="148"/>
                    <a:pt x="517" y="150"/>
                  </a:cubicBezTo>
                  <a:cubicBezTo>
                    <a:pt x="516" y="153"/>
                    <a:pt x="519" y="156"/>
                    <a:pt x="522" y="155"/>
                  </a:cubicBezTo>
                  <a:cubicBezTo>
                    <a:pt x="527" y="152"/>
                    <a:pt x="531" y="144"/>
                    <a:pt x="536" y="142"/>
                  </a:cubicBezTo>
                  <a:cubicBezTo>
                    <a:pt x="538" y="141"/>
                    <a:pt x="540" y="143"/>
                    <a:pt x="542" y="144"/>
                  </a:cubicBezTo>
                  <a:cubicBezTo>
                    <a:pt x="544" y="146"/>
                    <a:pt x="544" y="150"/>
                    <a:pt x="545" y="153"/>
                  </a:cubicBezTo>
                  <a:cubicBezTo>
                    <a:pt x="546" y="153"/>
                    <a:pt x="546" y="154"/>
                    <a:pt x="548" y="154"/>
                  </a:cubicBezTo>
                  <a:cubicBezTo>
                    <a:pt x="548" y="153"/>
                    <a:pt x="549" y="152"/>
                    <a:pt x="549" y="151"/>
                  </a:cubicBezTo>
                  <a:cubicBezTo>
                    <a:pt x="549" y="143"/>
                    <a:pt x="545" y="142"/>
                    <a:pt x="538" y="139"/>
                  </a:cubicBezTo>
                  <a:cubicBezTo>
                    <a:pt x="538" y="139"/>
                    <a:pt x="538" y="139"/>
                    <a:pt x="538" y="138"/>
                  </a:cubicBezTo>
                  <a:cubicBezTo>
                    <a:pt x="539" y="137"/>
                    <a:pt x="541" y="137"/>
                    <a:pt x="542" y="135"/>
                  </a:cubicBezTo>
                  <a:cubicBezTo>
                    <a:pt x="542" y="132"/>
                    <a:pt x="541" y="132"/>
                    <a:pt x="540" y="131"/>
                  </a:cubicBezTo>
                  <a:cubicBezTo>
                    <a:pt x="540" y="131"/>
                    <a:pt x="540" y="130"/>
                    <a:pt x="540" y="130"/>
                  </a:cubicBezTo>
                  <a:cubicBezTo>
                    <a:pt x="544" y="131"/>
                    <a:pt x="544" y="133"/>
                    <a:pt x="546" y="130"/>
                  </a:cubicBezTo>
                  <a:cubicBezTo>
                    <a:pt x="546" y="125"/>
                    <a:pt x="540" y="126"/>
                    <a:pt x="537" y="123"/>
                  </a:cubicBezTo>
                  <a:cubicBezTo>
                    <a:pt x="535" y="122"/>
                    <a:pt x="535" y="121"/>
                    <a:pt x="532" y="121"/>
                  </a:cubicBezTo>
                  <a:close/>
                  <a:moveTo>
                    <a:pt x="462" y="556"/>
                  </a:moveTo>
                  <a:cubicBezTo>
                    <a:pt x="429" y="574"/>
                    <a:pt x="391" y="584"/>
                    <a:pt x="351" y="584"/>
                  </a:cubicBezTo>
                  <a:cubicBezTo>
                    <a:pt x="297" y="584"/>
                    <a:pt x="246" y="565"/>
                    <a:pt x="206" y="533"/>
                  </a:cubicBezTo>
                  <a:cubicBezTo>
                    <a:pt x="216" y="527"/>
                    <a:pt x="259" y="504"/>
                    <a:pt x="307" y="513"/>
                  </a:cubicBezTo>
                  <a:cubicBezTo>
                    <a:pt x="307" y="513"/>
                    <a:pt x="345" y="522"/>
                    <a:pt x="356" y="531"/>
                  </a:cubicBezTo>
                  <a:cubicBezTo>
                    <a:pt x="359" y="533"/>
                    <a:pt x="367" y="537"/>
                    <a:pt x="378" y="541"/>
                  </a:cubicBezTo>
                  <a:cubicBezTo>
                    <a:pt x="371" y="518"/>
                    <a:pt x="371" y="518"/>
                    <a:pt x="371" y="518"/>
                  </a:cubicBezTo>
                  <a:cubicBezTo>
                    <a:pt x="350" y="508"/>
                    <a:pt x="318" y="496"/>
                    <a:pt x="302" y="496"/>
                  </a:cubicBezTo>
                  <a:cubicBezTo>
                    <a:pt x="275" y="496"/>
                    <a:pt x="258" y="487"/>
                    <a:pt x="193" y="522"/>
                  </a:cubicBezTo>
                  <a:cubicBezTo>
                    <a:pt x="187" y="516"/>
                    <a:pt x="181" y="510"/>
                    <a:pt x="176" y="504"/>
                  </a:cubicBezTo>
                  <a:cubicBezTo>
                    <a:pt x="184" y="497"/>
                    <a:pt x="221" y="468"/>
                    <a:pt x="279" y="471"/>
                  </a:cubicBezTo>
                  <a:cubicBezTo>
                    <a:pt x="279" y="471"/>
                    <a:pt x="319" y="471"/>
                    <a:pt x="364" y="494"/>
                  </a:cubicBezTo>
                  <a:cubicBezTo>
                    <a:pt x="358" y="472"/>
                    <a:pt x="358" y="472"/>
                    <a:pt x="358" y="472"/>
                  </a:cubicBezTo>
                  <a:cubicBezTo>
                    <a:pt x="357" y="472"/>
                    <a:pt x="356" y="471"/>
                    <a:pt x="354" y="471"/>
                  </a:cubicBezTo>
                  <a:cubicBezTo>
                    <a:pt x="354" y="471"/>
                    <a:pt x="295" y="445"/>
                    <a:pt x="239" y="457"/>
                  </a:cubicBezTo>
                  <a:cubicBezTo>
                    <a:pt x="239" y="457"/>
                    <a:pt x="211" y="459"/>
                    <a:pt x="164" y="489"/>
                  </a:cubicBezTo>
                  <a:cubicBezTo>
                    <a:pt x="159" y="483"/>
                    <a:pt x="155" y="476"/>
                    <a:pt x="151" y="469"/>
                  </a:cubicBezTo>
                  <a:cubicBezTo>
                    <a:pt x="164" y="459"/>
                    <a:pt x="213" y="425"/>
                    <a:pt x="280" y="429"/>
                  </a:cubicBezTo>
                  <a:cubicBezTo>
                    <a:pt x="280" y="429"/>
                    <a:pt x="316" y="427"/>
                    <a:pt x="361" y="453"/>
                  </a:cubicBezTo>
                  <a:cubicBezTo>
                    <a:pt x="361" y="453"/>
                    <a:pt x="453" y="499"/>
                    <a:pt x="554" y="466"/>
                  </a:cubicBezTo>
                  <a:cubicBezTo>
                    <a:pt x="549" y="475"/>
                    <a:pt x="543" y="484"/>
                    <a:pt x="536" y="492"/>
                  </a:cubicBezTo>
                  <a:cubicBezTo>
                    <a:pt x="517" y="497"/>
                    <a:pt x="474" y="505"/>
                    <a:pt x="439" y="498"/>
                  </a:cubicBezTo>
                  <a:cubicBezTo>
                    <a:pt x="439" y="498"/>
                    <a:pt x="417" y="496"/>
                    <a:pt x="378" y="481"/>
                  </a:cubicBezTo>
                  <a:cubicBezTo>
                    <a:pt x="384" y="502"/>
                    <a:pt x="384" y="502"/>
                    <a:pt x="384" y="502"/>
                  </a:cubicBezTo>
                  <a:cubicBezTo>
                    <a:pt x="410" y="511"/>
                    <a:pt x="461" y="524"/>
                    <a:pt x="517" y="515"/>
                  </a:cubicBezTo>
                  <a:cubicBezTo>
                    <a:pt x="508" y="523"/>
                    <a:pt x="499" y="532"/>
                    <a:pt x="489" y="539"/>
                  </a:cubicBezTo>
                  <a:cubicBezTo>
                    <a:pt x="471" y="540"/>
                    <a:pt x="436" y="539"/>
                    <a:pt x="395" y="529"/>
                  </a:cubicBezTo>
                  <a:cubicBezTo>
                    <a:pt x="395" y="529"/>
                    <a:pt x="393" y="528"/>
                    <a:pt x="390" y="527"/>
                  </a:cubicBezTo>
                  <a:cubicBezTo>
                    <a:pt x="395" y="546"/>
                    <a:pt x="395" y="546"/>
                    <a:pt x="395" y="546"/>
                  </a:cubicBezTo>
                  <a:cubicBezTo>
                    <a:pt x="415" y="551"/>
                    <a:pt x="439" y="555"/>
                    <a:pt x="462" y="556"/>
                  </a:cubicBezTo>
                  <a:close/>
                  <a:moveTo>
                    <a:pt x="575" y="415"/>
                  </a:moveTo>
                  <a:cubicBezTo>
                    <a:pt x="521" y="437"/>
                    <a:pt x="471" y="446"/>
                    <a:pt x="411" y="431"/>
                  </a:cubicBezTo>
                  <a:cubicBezTo>
                    <a:pt x="343" y="414"/>
                    <a:pt x="336" y="388"/>
                    <a:pt x="258" y="390"/>
                  </a:cubicBezTo>
                  <a:cubicBezTo>
                    <a:pt x="192" y="392"/>
                    <a:pt x="146" y="425"/>
                    <a:pt x="134" y="435"/>
                  </a:cubicBezTo>
                  <a:cubicBezTo>
                    <a:pt x="137" y="442"/>
                    <a:pt x="140" y="448"/>
                    <a:pt x="143" y="455"/>
                  </a:cubicBezTo>
                  <a:cubicBezTo>
                    <a:pt x="182" y="425"/>
                    <a:pt x="229" y="413"/>
                    <a:pt x="271" y="413"/>
                  </a:cubicBezTo>
                  <a:cubicBezTo>
                    <a:pt x="318" y="413"/>
                    <a:pt x="355" y="432"/>
                    <a:pt x="355" y="432"/>
                  </a:cubicBezTo>
                  <a:cubicBezTo>
                    <a:pt x="355" y="432"/>
                    <a:pt x="400" y="457"/>
                    <a:pt x="457" y="461"/>
                  </a:cubicBezTo>
                  <a:cubicBezTo>
                    <a:pt x="511" y="465"/>
                    <a:pt x="560" y="444"/>
                    <a:pt x="566" y="442"/>
                  </a:cubicBezTo>
                  <a:cubicBezTo>
                    <a:pt x="570" y="433"/>
                    <a:pt x="573" y="424"/>
                    <a:pt x="575" y="4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2" name="ïš1iḋe"/>
            <p:cNvGrpSpPr/>
            <p:nvPr/>
          </p:nvGrpSpPr>
          <p:grpSpPr>
            <a:xfrm>
              <a:off x="5238070" y="2374360"/>
              <a:ext cx="3653324" cy="1439817"/>
              <a:chOff x="5043488" y="2205038"/>
              <a:chExt cx="4475163" cy="1763713"/>
            </a:xfrm>
            <a:grpFill/>
          </p:grpSpPr>
          <p:sp>
            <p:nvSpPr>
              <p:cNvPr id="24" name="işḷiḋê"/>
              <p:cNvSpPr/>
              <p:nvPr/>
            </p:nvSpPr>
            <p:spPr bwMode="auto">
              <a:xfrm>
                <a:off x="6346826" y="2911476"/>
                <a:ext cx="1120775" cy="773113"/>
              </a:xfrm>
              <a:custGeom>
                <a:avLst/>
                <a:gdLst>
                  <a:gd name="T0" fmla="*/ 188 w 340"/>
                  <a:gd name="T1" fmla="*/ 0 h 234"/>
                  <a:gd name="T2" fmla="*/ 215 w 340"/>
                  <a:gd name="T3" fmla="*/ 50 h 234"/>
                  <a:gd name="T4" fmla="*/ 206 w 340"/>
                  <a:gd name="T5" fmla="*/ 68 h 234"/>
                  <a:gd name="T6" fmla="*/ 196 w 340"/>
                  <a:gd name="T7" fmla="*/ 152 h 234"/>
                  <a:gd name="T8" fmla="*/ 188 w 340"/>
                  <a:gd name="T9" fmla="*/ 201 h 234"/>
                  <a:gd name="T10" fmla="*/ 177 w 340"/>
                  <a:gd name="T11" fmla="*/ 193 h 234"/>
                  <a:gd name="T12" fmla="*/ 169 w 340"/>
                  <a:gd name="T13" fmla="*/ 170 h 234"/>
                  <a:gd name="T14" fmla="*/ 174 w 340"/>
                  <a:gd name="T15" fmla="*/ 147 h 234"/>
                  <a:gd name="T16" fmla="*/ 179 w 340"/>
                  <a:gd name="T17" fmla="*/ 52 h 234"/>
                  <a:gd name="T18" fmla="*/ 183 w 340"/>
                  <a:gd name="T19" fmla="*/ 0 h 234"/>
                  <a:gd name="T20" fmla="*/ 188 w 340"/>
                  <a:gd name="T21" fmla="*/ 0 h 234"/>
                  <a:gd name="T22" fmla="*/ 233 w 340"/>
                  <a:gd name="T23" fmla="*/ 53 h 234"/>
                  <a:gd name="T24" fmla="*/ 217 w 340"/>
                  <a:gd name="T25" fmla="*/ 68 h 234"/>
                  <a:gd name="T26" fmla="*/ 293 w 340"/>
                  <a:gd name="T27" fmla="*/ 85 h 234"/>
                  <a:gd name="T28" fmla="*/ 298 w 340"/>
                  <a:gd name="T29" fmla="*/ 75 h 234"/>
                  <a:gd name="T30" fmla="*/ 233 w 340"/>
                  <a:gd name="T31" fmla="*/ 53 h 234"/>
                  <a:gd name="T32" fmla="*/ 46 w 340"/>
                  <a:gd name="T33" fmla="*/ 49 h 234"/>
                  <a:gd name="T34" fmla="*/ 87 w 340"/>
                  <a:gd name="T35" fmla="*/ 81 h 234"/>
                  <a:gd name="T36" fmla="*/ 83 w 340"/>
                  <a:gd name="T37" fmla="*/ 155 h 234"/>
                  <a:gd name="T38" fmla="*/ 105 w 340"/>
                  <a:gd name="T39" fmla="*/ 168 h 234"/>
                  <a:gd name="T40" fmla="*/ 104 w 340"/>
                  <a:gd name="T41" fmla="*/ 174 h 234"/>
                  <a:gd name="T42" fmla="*/ 42 w 340"/>
                  <a:gd name="T43" fmla="*/ 226 h 234"/>
                  <a:gd name="T44" fmla="*/ 4 w 340"/>
                  <a:gd name="T45" fmla="*/ 216 h 234"/>
                  <a:gd name="T46" fmla="*/ 0 w 340"/>
                  <a:gd name="T47" fmla="*/ 209 h 234"/>
                  <a:gd name="T48" fmla="*/ 2 w 340"/>
                  <a:gd name="T49" fmla="*/ 205 h 234"/>
                  <a:gd name="T50" fmla="*/ 51 w 340"/>
                  <a:gd name="T51" fmla="*/ 167 h 234"/>
                  <a:gd name="T52" fmla="*/ 47 w 340"/>
                  <a:gd name="T53" fmla="*/ 160 h 234"/>
                  <a:gd name="T54" fmla="*/ 25 w 340"/>
                  <a:gd name="T55" fmla="*/ 144 h 234"/>
                  <a:gd name="T56" fmla="*/ 26 w 340"/>
                  <a:gd name="T57" fmla="*/ 138 h 234"/>
                  <a:gd name="T58" fmla="*/ 55 w 340"/>
                  <a:gd name="T59" fmla="*/ 124 h 234"/>
                  <a:gd name="T60" fmla="*/ 30 w 340"/>
                  <a:gd name="T61" fmla="*/ 54 h 234"/>
                  <a:gd name="T62" fmla="*/ 35 w 340"/>
                  <a:gd name="T63" fmla="*/ 52 h 234"/>
                  <a:gd name="T64" fmla="*/ 46 w 340"/>
                  <a:gd name="T65" fmla="*/ 49 h 234"/>
                  <a:gd name="T66" fmla="*/ 247 w 340"/>
                  <a:gd name="T67" fmla="*/ 155 h 234"/>
                  <a:gd name="T68" fmla="*/ 211 w 340"/>
                  <a:gd name="T69" fmla="*/ 151 h 234"/>
                  <a:gd name="T70" fmla="*/ 207 w 340"/>
                  <a:gd name="T71" fmla="*/ 155 h 234"/>
                  <a:gd name="T72" fmla="*/ 222 w 340"/>
                  <a:gd name="T73" fmla="*/ 183 h 234"/>
                  <a:gd name="T74" fmla="*/ 271 w 340"/>
                  <a:gd name="T75" fmla="*/ 180 h 234"/>
                  <a:gd name="T76" fmla="*/ 322 w 340"/>
                  <a:gd name="T77" fmla="*/ 228 h 234"/>
                  <a:gd name="T78" fmla="*/ 340 w 340"/>
                  <a:gd name="T79" fmla="*/ 219 h 234"/>
                  <a:gd name="T80" fmla="*/ 328 w 340"/>
                  <a:gd name="T81" fmla="*/ 186 h 234"/>
                  <a:gd name="T82" fmla="*/ 247 w 340"/>
                  <a:gd name="T83" fmla="*/ 155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0" h="234">
                    <a:moveTo>
                      <a:pt x="188" y="0"/>
                    </a:moveTo>
                    <a:cubicBezTo>
                      <a:pt x="204" y="5"/>
                      <a:pt x="223" y="30"/>
                      <a:pt x="215" y="50"/>
                    </a:cubicBezTo>
                    <a:cubicBezTo>
                      <a:pt x="212" y="56"/>
                      <a:pt x="209" y="62"/>
                      <a:pt x="206" y="68"/>
                    </a:cubicBezTo>
                    <a:cubicBezTo>
                      <a:pt x="202" y="96"/>
                      <a:pt x="199" y="124"/>
                      <a:pt x="196" y="152"/>
                    </a:cubicBezTo>
                    <a:cubicBezTo>
                      <a:pt x="194" y="167"/>
                      <a:pt x="204" y="194"/>
                      <a:pt x="188" y="201"/>
                    </a:cubicBezTo>
                    <a:cubicBezTo>
                      <a:pt x="182" y="201"/>
                      <a:pt x="181" y="197"/>
                      <a:pt x="177" y="193"/>
                    </a:cubicBezTo>
                    <a:cubicBezTo>
                      <a:pt x="174" y="185"/>
                      <a:pt x="172" y="178"/>
                      <a:pt x="169" y="170"/>
                    </a:cubicBezTo>
                    <a:cubicBezTo>
                      <a:pt x="171" y="162"/>
                      <a:pt x="173" y="155"/>
                      <a:pt x="174" y="147"/>
                    </a:cubicBezTo>
                    <a:cubicBezTo>
                      <a:pt x="176" y="115"/>
                      <a:pt x="178" y="84"/>
                      <a:pt x="179" y="52"/>
                    </a:cubicBezTo>
                    <a:cubicBezTo>
                      <a:pt x="179" y="33"/>
                      <a:pt x="171" y="13"/>
                      <a:pt x="183" y="0"/>
                    </a:cubicBezTo>
                    <a:cubicBezTo>
                      <a:pt x="185" y="0"/>
                      <a:pt x="187" y="0"/>
                      <a:pt x="188" y="0"/>
                    </a:cubicBezTo>
                    <a:close/>
                    <a:moveTo>
                      <a:pt x="233" y="53"/>
                    </a:moveTo>
                    <a:cubicBezTo>
                      <a:pt x="226" y="57"/>
                      <a:pt x="220" y="58"/>
                      <a:pt x="217" y="68"/>
                    </a:cubicBezTo>
                    <a:cubicBezTo>
                      <a:pt x="255" y="107"/>
                      <a:pt x="254" y="78"/>
                      <a:pt x="293" y="85"/>
                    </a:cubicBezTo>
                    <a:cubicBezTo>
                      <a:pt x="296" y="81"/>
                      <a:pt x="297" y="81"/>
                      <a:pt x="298" y="75"/>
                    </a:cubicBezTo>
                    <a:cubicBezTo>
                      <a:pt x="283" y="62"/>
                      <a:pt x="260" y="57"/>
                      <a:pt x="233" y="53"/>
                    </a:cubicBezTo>
                    <a:close/>
                    <a:moveTo>
                      <a:pt x="46" y="49"/>
                    </a:moveTo>
                    <a:cubicBezTo>
                      <a:pt x="68" y="52"/>
                      <a:pt x="83" y="66"/>
                      <a:pt x="87" y="81"/>
                    </a:cubicBezTo>
                    <a:cubicBezTo>
                      <a:pt x="86" y="106"/>
                      <a:pt x="84" y="131"/>
                      <a:pt x="83" y="155"/>
                    </a:cubicBezTo>
                    <a:cubicBezTo>
                      <a:pt x="94" y="159"/>
                      <a:pt x="98" y="160"/>
                      <a:pt x="105" y="168"/>
                    </a:cubicBezTo>
                    <a:cubicBezTo>
                      <a:pt x="104" y="170"/>
                      <a:pt x="104" y="172"/>
                      <a:pt x="104" y="174"/>
                    </a:cubicBezTo>
                    <a:cubicBezTo>
                      <a:pt x="87" y="193"/>
                      <a:pt x="65" y="214"/>
                      <a:pt x="42" y="226"/>
                    </a:cubicBezTo>
                    <a:cubicBezTo>
                      <a:pt x="30" y="222"/>
                      <a:pt x="17" y="219"/>
                      <a:pt x="4" y="216"/>
                    </a:cubicBezTo>
                    <a:cubicBezTo>
                      <a:pt x="3" y="213"/>
                      <a:pt x="2" y="211"/>
                      <a:pt x="0" y="209"/>
                    </a:cubicBezTo>
                    <a:cubicBezTo>
                      <a:pt x="1" y="208"/>
                      <a:pt x="2" y="206"/>
                      <a:pt x="2" y="205"/>
                    </a:cubicBezTo>
                    <a:cubicBezTo>
                      <a:pt x="17" y="190"/>
                      <a:pt x="44" y="193"/>
                      <a:pt x="51" y="167"/>
                    </a:cubicBezTo>
                    <a:cubicBezTo>
                      <a:pt x="50" y="165"/>
                      <a:pt x="49" y="163"/>
                      <a:pt x="47" y="160"/>
                    </a:cubicBezTo>
                    <a:cubicBezTo>
                      <a:pt x="34" y="159"/>
                      <a:pt x="27" y="154"/>
                      <a:pt x="25" y="144"/>
                    </a:cubicBezTo>
                    <a:cubicBezTo>
                      <a:pt x="25" y="142"/>
                      <a:pt x="26" y="140"/>
                      <a:pt x="26" y="138"/>
                    </a:cubicBezTo>
                    <a:cubicBezTo>
                      <a:pt x="32" y="131"/>
                      <a:pt x="46" y="128"/>
                      <a:pt x="55" y="124"/>
                    </a:cubicBezTo>
                    <a:cubicBezTo>
                      <a:pt x="61" y="78"/>
                      <a:pt x="30" y="80"/>
                      <a:pt x="30" y="54"/>
                    </a:cubicBezTo>
                    <a:cubicBezTo>
                      <a:pt x="32" y="53"/>
                      <a:pt x="33" y="53"/>
                      <a:pt x="35" y="52"/>
                    </a:cubicBezTo>
                    <a:cubicBezTo>
                      <a:pt x="38" y="51"/>
                      <a:pt x="42" y="50"/>
                      <a:pt x="46" y="49"/>
                    </a:cubicBezTo>
                    <a:close/>
                    <a:moveTo>
                      <a:pt x="247" y="155"/>
                    </a:moveTo>
                    <a:cubicBezTo>
                      <a:pt x="235" y="153"/>
                      <a:pt x="223" y="152"/>
                      <a:pt x="211" y="151"/>
                    </a:cubicBezTo>
                    <a:cubicBezTo>
                      <a:pt x="210" y="152"/>
                      <a:pt x="208" y="154"/>
                      <a:pt x="207" y="155"/>
                    </a:cubicBezTo>
                    <a:cubicBezTo>
                      <a:pt x="206" y="168"/>
                      <a:pt x="213" y="178"/>
                      <a:pt x="222" y="183"/>
                    </a:cubicBezTo>
                    <a:cubicBezTo>
                      <a:pt x="242" y="192"/>
                      <a:pt x="250" y="170"/>
                      <a:pt x="271" y="180"/>
                    </a:cubicBezTo>
                    <a:cubicBezTo>
                      <a:pt x="296" y="191"/>
                      <a:pt x="301" y="217"/>
                      <a:pt x="322" y="228"/>
                    </a:cubicBezTo>
                    <a:cubicBezTo>
                      <a:pt x="332" y="234"/>
                      <a:pt x="337" y="225"/>
                      <a:pt x="340" y="219"/>
                    </a:cubicBezTo>
                    <a:cubicBezTo>
                      <a:pt x="336" y="208"/>
                      <a:pt x="332" y="197"/>
                      <a:pt x="328" y="186"/>
                    </a:cubicBezTo>
                    <a:cubicBezTo>
                      <a:pt x="320" y="175"/>
                      <a:pt x="268" y="158"/>
                      <a:pt x="247" y="1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5" name="iś1iḍé"/>
              <p:cNvSpPr/>
              <p:nvPr/>
            </p:nvSpPr>
            <p:spPr bwMode="auto">
              <a:xfrm>
                <a:off x="7639051" y="3033713"/>
                <a:ext cx="666750" cy="604838"/>
              </a:xfrm>
              <a:custGeom>
                <a:avLst/>
                <a:gdLst>
                  <a:gd name="T0" fmla="*/ 79 w 202"/>
                  <a:gd name="T1" fmla="*/ 4 h 183"/>
                  <a:gd name="T2" fmla="*/ 107 w 202"/>
                  <a:gd name="T3" fmla="*/ 12 h 183"/>
                  <a:gd name="T4" fmla="*/ 109 w 202"/>
                  <a:gd name="T5" fmla="*/ 44 h 183"/>
                  <a:gd name="T6" fmla="*/ 119 w 202"/>
                  <a:gd name="T7" fmla="*/ 62 h 183"/>
                  <a:gd name="T8" fmla="*/ 117 w 202"/>
                  <a:gd name="T9" fmla="*/ 68 h 183"/>
                  <a:gd name="T10" fmla="*/ 85 w 202"/>
                  <a:gd name="T11" fmla="*/ 112 h 183"/>
                  <a:gd name="T12" fmla="*/ 2 w 202"/>
                  <a:gd name="T13" fmla="*/ 168 h 183"/>
                  <a:gd name="T14" fmla="*/ 0 w 202"/>
                  <a:gd name="T15" fmla="*/ 163 h 183"/>
                  <a:gd name="T16" fmla="*/ 61 w 202"/>
                  <a:gd name="T17" fmla="*/ 98 h 183"/>
                  <a:gd name="T18" fmla="*/ 58 w 202"/>
                  <a:gd name="T19" fmla="*/ 96 h 183"/>
                  <a:gd name="T20" fmla="*/ 21 w 202"/>
                  <a:gd name="T21" fmla="*/ 72 h 183"/>
                  <a:gd name="T22" fmla="*/ 24 w 202"/>
                  <a:gd name="T23" fmla="*/ 62 h 183"/>
                  <a:gd name="T24" fmla="*/ 40 w 202"/>
                  <a:gd name="T25" fmla="*/ 63 h 183"/>
                  <a:gd name="T26" fmla="*/ 85 w 202"/>
                  <a:gd name="T27" fmla="*/ 39 h 183"/>
                  <a:gd name="T28" fmla="*/ 79 w 202"/>
                  <a:gd name="T29" fmla="*/ 4 h 183"/>
                  <a:gd name="T30" fmla="*/ 102 w 202"/>
                  <a:gd name="T31" fmla="*/ 97 h 183"/>
                  <a:gd name="T32" fmla="*/ 97 w 202"/>
                  <a:gd name="T33" fmla="*/ 105 h 183"/>
                  <a:gd name="T34" fmla="*/ 161 w 202"/>
                  <a:gd name="T35" fmla="*/ 145 h 183"/>
                  <a:gd name="T36" fmla="*/ 184 w 202"/>
                  <a:gd name="T37" fmla="*/ 183 h 183"/>
                  <a:gd name="T38" fmla="*/ 190 w 202"/>
                  <a:gd name="T39" fmla="*/ 180 h 183"/>
                  <a:gd name="T40" fmla="*/ 102 w 202"/>
                  <a:gd name="T41" fmla="*/ 9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2" h="183">
                    <a:moveTo>
                      <a:pt x="79" y="4"/>
                    </a:moveTo>
                    <a:cubicBezTo>
                      <a:pt x="92" y="0"/>
                      <a:pt x="101" y="4"/>
                      <a:pt x="107" y="12"/>
                    </a:cubicBezTo>
                    <a:cubicBezTo>
                      <a:pt x="116" y="26"/>
                      <a:pt x="109" y="34"/>
                      <a:pt x="109" y="44"/>
                    </a:cubicBezTo>
                    <a:cubicBezTo>
                      <a:pt x="108" y="54"/>
                      <a:pt x="119" y="52"/>
                      <a:pt x="119" y="62"/>
                    </a:cubicBezTo>
                    <a:cubicBezTo>
                      <a:pt x="118" y="64"/>
                      <a:pt x="118" y="66"/>
                      <a:pt x="117" y="68"/>
                    </a:cubicBezTo>
                    <a:cubicBezTo>
                      <a:pt x="96" y="74"/>
                      <a:pt x="95" y="97"/>
                      <a:pt x="85" y="112"/>
                    </a:cubicBezTo>
                    <a:cubicBezTo>
                      <a:pt x="69" y="135"/>
                      <a:pt x="41" y="161"/>
                      <a:pt x="2" y="168"/>
                    </a:cubicBezTo>
                    <a:cubicBezTo>
                      <a:pt x="2" y="166"/>
                      <a:pt x="1" y="164"/>
                      <a:pt x="0" y="163"/>
                    </a:cubicBezTo>
                    <a:cubicBezTo>
                      <a:pt x="18" y="141"/>
                      <a:pt x="54" y="126"/>
                      <a:pt x="61" y="98"/>
                    </a:cubicBezTo>
                    <a:cubicBezTo>
                      <a:pt x="60" y="97"/>
                      <a:pt x="59" y="97"/>
                      <a:pt x="58" y="96"/>
                    </a:cubicBezTo>
                    <a:cubicBezTo>
                      <a:pt x="44" y="99"/>
                      <a:pt x="27" y="87"/>
                      <a:pt x="21" y="72"/>
                    </a:cubicBezTo>
                    <a:cubicBezTo>
                      <a:pt x="22" y="69"/>
                      <a:pt x="23" y="66"/>
                      <a:pt x="24" y="62"/>
                    </a:cubicBezTo>
                    <a:cubicBezTo>
                      <a:pt x="30" y="58"/>
                      <a:pt x="35" y="63"/>
                      <a:pt x="40" y="63"/>
                    </a:cubicBezTo>
                    <a:cubicBezTo>
                      <a:pt x="54" y="61"/>
                      <a:pt x="76" y="47"/>
                      <a:pt x="85" y="39"/>
                    </a:cubicBezTo>
                    <a:cubicBezTo>
                      <a:pt x="83" y="25"/>
                      <a:pt x="74" y="17"/>
                      <a:pt x="79" y="4"/>
                    </a:cubicBezTo>
                    <a:close/>
                    <a:moveTo>
                      <a:pt x="102" y="97"/>
                    </a:moveTo>
                    <a:cubicBezTo>
                      <a:pt x="101" y="100"/>
                      <a:pt x="99" y="102"/>
                      <a:pt x="97" y="105"/>
                    </a:cubicBezTo>
                    <a:cubicBezTo>
                      <a:pt x="106" y="120"/>
                      <a:pt x="147" y="129"/>
                      <a:pt x="161" y="145"/>
                    </a:cubicBezTo>
                    <a:cubicBezTo>
                      <a:pt x="173" y="160"/>
                      <a:pt x="170" y="176"/>
                      <a:pt x="184" y="183"/>
                    </a:cubicBezTo>
                    <a:cubicBezTo>
                      <a:pt x="186" y="182"/>
                      <a:pt x="188" y="181"/>
                      <a:pt x="190" y="180"/>
                    </a:cubicBezTo>
                    <a:cubicBezTo>
                      <a:pt x="202" y="137"/>
                      <a:pt x="137" y="89"/>
                      <a:pt x="102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ïṧlîdé"/>
              <p:cNvSpPr/>
              <p:nvPr/>
            </p:nvSpPr>
            <p:spPr bwMode="auto">
              <a:xfrm>
                <a:off x="5043488" y="2205038"/>
                <a:ext cx="1174750" cy="1724025"/>
              </a:xfrm>
              <a:custGeom>
                <a:avLst/>
                <a:gdLst>
                  <a:gd name="T0" fmla="*/ 187 w 356"/>
                  <a:gd name="T1" fmla="*/ 109 h 522"/>
                  <a:gd name="T2" fmla="*/ 223 w 356"/>
                  <a:gd name="T3" fmla="*/ 134 h 522"/>
                  <a:gd name="T4" fmla="*/ 192 w 356"/>
                  <a:gd name="T5" fmla="*/ 134 h 522"/>
                  <a:gd name="T6" fmla="*/ 182 w 356"/>
                  <a:gd name="T7" fmla="*/ 203 h 522"/>
                  <a:gd name="T8" fmla="*/ 207 w 356"/>
                  <a:gd name="T9" fmla="*/ 195 h 522"/>
                  <a:gd name="T10" fmla="*/ 175 w 356"/>
                  <a:gd name="T11" fmla="*/ 220 h 522"/>
                  <a:gd name="T12" fmla="*/ 194 w 356"/>
                  <a:gd name="T13" fmla="*/ 309 h 522"/>
                  <a:gd name="T14" fmla="*/ 243 w 356"/>
                  <a:gd name="T15" fmla="*/ 181 h 522"/>
                  <a:gd name="T16" fmla="*/ 259 w 356"/>
                  <a:gd name="T17" fmla="*/ 179 h 522"/>
                  <a:gd name="T18" fmla="*/ 257 w 356"/>
                  <a:gd name="T19" fmla="*/ 241 h 522"/>
                  <a:gd name="T20" fmla="*/ 209 w 356"/>
                  <a:gd name="T21" fmla="*/ 326 h 522"/>
                  <a:gd name="T22" fmla="*/ 293 w 356"/>
                  <a:gd name="T23" fmla="*/ 378 h 522"/>
                  <a:gd name="T24" fmla="*/ 355 w 356"/>
                  <a:gd name="T25" fmla="*/ 409 h 522"/>
                  <a:gd name="T26" fmla="*/ 308 w 356"/>
                  <a:gd name="T27" fmla="*/ 423 h 522"/>
                  <a:gd name="T28" fmla="*/ 199 w 356"/>
                  <a:gd name="T29" fmla="*/ 338 h 522"/>
                  <a:gd name="T30" fmla="*/ 176 w 356"/>
                  <a:gd name="T31" fmla="*/ 401 h 522"/>
                  <a:gd name="T32" fmla="*/ 172 w 356"/>
                  <a:gd name="T33" fmla="*/ 522 h 522"/>
                  <a:gd name="T34" fmla="*/ 113 w 356"/>
                  <a:gd name="T35" fmla="*/ 459 h 522"/>
                  <a:gd name="T36" fmla="*/ 151 w 356"/>
                  <a:gd name="T37" fmla="*/ 477 h 522"/>
                  <a:gd name="T38" fmla="*/ 155 w 356"/>
                  <a:gd name="T39" fmla="*/ 383 h 522"/>
                  <a:gd name="T40" fmla="*/ 24 w 356"/>
                  <a:gd name="T41" fmla="*/ 463 h 522"/>
                  <a:gd name="T42" fmla="*/ 73 w 356"/>
                  <a:gd name="T43" fmla="*/ 413 h 522"/>
                  <a:gd name="T44" fmla="*/ 44 w 356"/>
                  <a:gd name="T45" fmla="*/ 343 h 522"/>
                  <a:gd name="T46" fmla="*/ 0 w 356"/>
                  <a:gd name="T47" fmla="*/ 243 h 522"/>
                  <a:gd name="T48" fmla="*/ 41 w 356"/>
                  <a:gd name="T49" fmla="*/ 275 h 522"/>
                  <a:gd name="T50" fmla="*/ 66 w 356"/>
                  <a:gd name="T51" fmla="*/ 357 h 522"/>
                  <a:gd name="T52" fmla="*/ 150 w 356"/>
                  <a:gd name="T53" fmla="*/ 285 h 522"/>
                  <a:gd name="T54" fmla="*/ 112 w 356"/>
                  <a:gd name="T55" fmla="*/ 266 h 522"/>
                  <a:gd name="T56" fmla="*/ 159 w 356"/>
                  <a:gd name="T57" fmla="*/ 252 h 522"/>
                  <a:gd name="T58" fmla="*/ 156 w 356"/>
                  <a:gd name="T59" fmla="*/ 227 h 522"/>
                  <a:gd name="T60" fmla="*/ 53 w 356"/>
                  <a:gd name="T61" fmla="*/ 281 h 522"/>
                  <a:gd name="T62" fmla="*/ 156 w 356"/>
                  <a:gd name="T63" fmla="*/ 214 h 522"/>
                  <a:gd name="T64" fmla="*/ 159 w 356"/>
                  <a:gd name="T65" fmla="*/ 163 h 522"/>
                  <a:gd name="T66" fmla="*/ 98 w 356"/>
                  <a:gd name="T67" fmla="*/ 167 h 522"/>
                  <a:gd name="T68" fmla="*/ 88 w 356"/>
                  <a:gd name="T69" fmla="*/ 143 h 522"/>
                  <a:gd name="T70" fmla="*/ 171 w 356"/>
                  <a:gd name="T71" fmla="*/ 40 h 522"/>
                  <a:gd name="T72" fmla="*/ 166 w 356"/>
                  <a:gd name="T73" fmla="*/ 3 h 522"/>
                  <a:gd name="T74" fmla="*/ 189 w 356"/>
                  <a:gd name="T75" fmla="*/ 313 h 522"/>
                  <a:gd name="T76" fmla="*/ 172 w 356"/>
                  <a:gd name="T77" fmla="*/ 330 h 522"/>
                  <a:gd name="T78" fmla="*/ 191 w 356"/>
                  <a:gd name="T79" fmla="*/ 314 h 522"/>
                  <a:gd name="T80" fmla="*/ 148 w 356"/>
                  <a:gd name="T81" fmla="*/ 330 h 522"/>
                  <a:gd name="T82" fmla="*/ 74 w 356"/>
                  <a:gd name="T83" fmla="*/ 379 h 522"/>
                  <a:gd name="T84" fmla="*/ 153 w 356"/>
                  <a:gd name="T85" fmla="*/ 348 h 522"/>
                  <a:gd name="T86" fmla="*/ 148 w 356"/>
                  <a:gd name="T87" fmla="*/ 33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56" h="522">
                    <a:moveTo>
                      <a:pt x="179" y="1"/>
                    </a:moveTo>
                    <a:cubicBezTo>
                      <a:pt x="219" y="32"/>
                      <a:pt x="181" y="74"/>
                      <a:pt x="187" y="109"/>
                    </a:cubicBezTo>
                    <a:cubicBezTo>
                      <a:pt x="197" y="112"/>
                      <a:pt x="212" y="105"/>
                      <a:pt x="221" y="121"/>
                    </a:cubicBezTo>
                    <a:cubicBezTo>
                      <a:pt x="224" y="126"/>
                      <a:pt x="223" y="129"/>
                      <a:pt x="223" y="134"/>
                    </a:cubicBezTo>
                    <a:cubicBezTo>
                      <a:pt x="223" y="135"/>
                      <a:pt x="222" y="135"/>
                      <a:pt x="222" y="135"/>
                    </a:cubicBezTo>
                    <a:cubicBezTo>
                      <a:pt x="213" y="137"/>
                      <a:pt x="199" y="131"/>
                      <a:pt x="192" y="134"/>
                    </a:cubicBezTo>
                    <a:cubicBezTo>
                      <a:pt x="184" y="137"/>
                      <a:pt x="176" y="190"/>
                      <a:pt x="174" y="200"/>
                    </a:cubicBezTo>
                    <a:cubicBezTo>
                      <a:pt x="176" y="201"/>
                      <a:pt x="179" y="202"/>
                      <a:pt x="182" y="203"/>
                    </a:cubicBezTo>
                    <a:cubicBezTo>
                      <a:pt x="188" y="196"/>
                      <a:pt x="195" y="192"/>
                      <a:pt x="203" y="193"/>
                    </a:cubicBezTo>
                    <a:cubicBezTo>
                      <a:pt x="204" y="194"/>
                      <a:pt x="206" y="194"/>
                      <a:pt x="207" y="195"/>
                    </a:cubicBezTo>
                    <a:cubicBezTo>
                      <a:pt x="207" y="197"/>
                      <a:pt x="206" y="199"/>
                      <a:pt x="206" y="201"/>
                    </a:cubicBezTo>
                    <a:cubicBezTo>
                      <a:pt x="197" y="206"/>
                      <a:pt x="179" y="212"/>
                      <a:pt x="175" y="220"/>
                    </a:cubicBezTo>
                    <a:cubicBezTo>
                      <a:pt x="175" y="245"/>
                      <a:pt x="175" y="270"/>
                      <a:pt x="176" y="295"/>
                    </a:cubicBezTo>
                    <a:cubicBezTo>
                      <a:pt x="184" y="300"/>
                      <a:pt x="188" y="302"/>
                      <a:pt x="194" y="309"/>
                    </a:cubicBezTo>
                    <a:cubicBezTo>
                      <a:pt x="216" y="282"/>
                      <a:pt x="250" y="223"/>
                      <a:pt x="250" y="199"/>
                    </a:cubicBezTo>
                    <a:cubicBezTo>
                      <a:pt x="250" y="193"/>
                      <a:pt x="244" y="187"/>
                      <a:pt x="243" y="181"/>
                    </a:cubicBezTo>
                    <a:cubicBezTo>
                      <a:pt x="244" y="180"/>
                      <a:pt x="245" y="179"/>
                      <a:pt x="246" y="178"/>
                    </a:cubicBezTo>
                    <a:cubicBezTo>
                      <a:pt x="250" y="179"/>
                      <a:pt x="254" y="179"/>
                      <a:pt x="259" y="179"/>
                    </a:cubicBezTo>
                    <a:cubicBezTo>
                      <a:pt x="275" y="183"/>
                      <a:pt x="279" y="204"/>
                      <a:pt x="277" y="214"/>
                    </a:cubicBezTo>
                    <a:cubicBezTo>
                      <a:pt x="270" y="223"/>
                      <a:pt x="264" y="232"/>
                      <a:pt x="257" y="241"/>
                    </a:cubicBezTo>
                    <a:cubicBezTo>
                      <a:pt x="253" y="253"/>
                      <a:pt x="248" y="266"/>
                      <a:pt x="243" y="278"/>
                    </a:cubicBezTo>
                    <a:cubicBezTo>
                      <a:pt x="233" y="297"/>
                      <a:pt x="212" y="310"/>
                      <a:pt x="209" y="326"/>
                    </a:cubicBezTo>
                    <a:cubicBezTo>
                      <a:pt x="226" y="339"/>
                      <a:pt x="245" y="346"/>
                      <a:pt x="263" y="354"/>
                    </a:cubicBezTo>
                    <a:cubicBezTo>
                      <a:pt x="273" y="362"/>
                      <a:pt x="283" y="370"/>
                      <a:pt x="293" y="378"/>
                    </a:cubicBezTo>
                    <a:cubicBezTo>
                      <a:pt x="315" y="388"/>
                      <a:pt x="335" y="377"/>
                      <a:pt x="356" y="406"/>
                    </a:cubicBezTo>
                    <a:cubicBezTo>
                      <a:pt x="356" y="407"/>
                      <a:pt x="355" y="408"/>
                      <a:pt x="355" y="409"/>
                    </a:cubicBezTo>
                    <a:cubicBezTo>
                      <a:pt x="354" y="411"/>
                      <a:pt x="352" y="413"/>
                      <a:pt x="351" y="414"/>
                    </a:cubicBezTo>
                    <a:cubicBezTo>
                      <a:pt x="337" y="417"/>
                      <a:pt x="322" y="420"/>
                      <a:pt x="308" y="423"/>
                    </a:cubicBezTo>
                    <a:cubicBezTo>
                      <a:pt x="291" y="418"/>
                      <a:pt x="292" y="402"/>
                      <a:pt x="284" y="393"/>
                    </a:cubicBezTo>
                    <a:cubicBezTo>
                      <a:pt x="256" y="375"/>
                      <a:pt x="228" y="356"/>
                      <a:pt x="199" y="338"/>
                    </a:cubicBezTo>
                    <a:cubicBezTo>
                      <a:pt x="191" y="338"/>
                      <a:pt x="183" y="343"/>
                      <a:pt x="175" y="347"/>
                    </a:cubicBezTo>
                    <a:cubicBezTo>
                      <a:pt x="165" y="366"/>
                      <a:pt x="176" y="383"/>
                      <a:pt x="176" y="401"/>
                    </a:cubicBezTo>
                    <a:cubicBezTo>
                      <a:pt x="176" y="441"/>
                      <a:pt x="176" y="479"/>
                      <a:pt x="179" y="517"/>
                    </a:cubicBezTo>
                    <a:cubicBezTo>
                      <a:pt x="176" y="519"/>
                      <a:pt x="174" y="521"/>
                      <a:pt x="172" y="522"/>
                    </a:cubicBezTo>
                    <a:cubicBezTo>
                      <a:pt x="138" y="509"/>
                      <a:pt x="138" y="488"/>
                      <a:pt x="110" y="464"/>
                    </a:cubicBezTo>
                    <a:cubicBezTo>
                      <a:pt x="111" y="462"/>
                      <a:pt x="112" y="461"/>
                      <a:pt x="113" y="459"/>
                    </a:cubicBezTo>
                    <a:cubicBezTo>
                      <a:pt x="115" y="460"/>
                      <a:pt x="116" y="460"/>
                      <a:pt x="118" y="460"/>
                    </a:cubicBezTo>
                    <a:cubicBezTo>
                      <a:pt x="129" y="466"/>
                      <a:pt x="140" y="471"/>
                      <a:pt x="151" y="477"/>
                    </a:cubicBezTo>
                    <a:cubicBezTo>
                      <a:pt x="152" y="477"/>
                      <a:pt x="153" y="476"/>
                      <a:pt x="154" y="476"/>
                    </a:cubicBezTo>
                    <a:cubicBezTo>
                      <a:pt x="154" y="445"/>
                      <a:pt x="155" y="414"/>
                      <a:pt x="155" y="383"/>
                    </a:cubicBezTo>
                    <a:cubicBezTo>
                      <a:pt x="137" y="380"/>
                      <a:pt x="62" y="461"/>
                      <a:pt x="28" y="466"/>
                    </a:cubicBezTo>
                    <a:cubicBezTo>
                      <a:pt x="27" y="465"/>
                      <a:pt x="25" y="464"/>
                      <a:pt x="24" y="463"/>
                    </a:cubicBezTo>
                    <a:cubicBezTo>
                      <a:pt x="24" y="462"/>
                      <a:pt x="25" y="461"/>
                      <a:pt x="26" y="460"/>
                    </a:cubicBezTo>
                    <a:cubicBezTo>
                      <a:pt x="33" y="443"/>
                      <a:pt x="68" y="433"/>
                      <a:pt x="73" y="413"/>
                    </a:cubicBezTo>
                    <a:cubicBezTo>
                      <a:pt x="67" y="404"/>
                      <a:pt x="69" y="398"/>
                      <a:pt x="67" y="390"/>
                    </a:cubicBezTo>
                    <a:cubicBezTo>
                      <a:pt x="59" y="375"/>
                      <a:pt x="52" y="359"/>
                      <a:pt x="44" y="343"/>
                    </a:cubicBezTo>
                    <a:cubicBezTo>
                      <a:pt x="37" y="320"/>
                      <a:pt x="29" y="296"/>
                      <a:pt x="22" y="272"/>
                    </a:cubicBezTo>
                    <a:cubicBezTo>
                      <a:pt x="17" y="259"/>
                      <a:pt x="4" y="255"/>
                      <a:pt x="0" y="243"/>
                    </a:cubicBezTo>
                    <a:cubicBezTo>
                      <a:pt x="5" y="230"/>
                      <a:pt x="27" y="224"/>
                      <a:pt x="37" y="244"/>
                    </a:cubicBezTo>
                    <a:cubicBezTo>
                      <a:pt x="42" y="254"/>
                      <a:pt x="38" y="264"/>
                      <a:pt x="41" y="275"/>
                    </a:cubicBezTo>
                    <a:cubicBezTo>
                      <a:pt x="47" y="290"/>
                      <a:pt x="53" y="306"/>
                      <a:pt x="59" y="322"/>
                    </a:cubicBezTo>
                    <a:cubicBezTo>
                      <a:pt x="62" y="334"/>
                      <a:pt x="58" y="346"/>
                      <a:pt x="66" y="357"/>
                    </a:cubicBezTo>
                    <a:cubicBezTo>
                      <a:pt x="84" y="352"/>
                      <a:pt x="148" y="309"/>
                      <a:pt x="155" y="290"/>
                    </a:cubicBezTo>
                    <a:cubicBezTo>
                      <a:pt x="154" y="288"/>
                      <a:pt x="152" y="287"/>
                      <a:pt x="150" y="285"/>
                    </a:cubicBezTo>
                    <a:cubicBezTo>
                      <a:pt x="139" y="290"/>
                      <a:pt x="106" y="292"/>
                      <a:pt x="109" y="269"/>
                    </a:cubicBezTo>
                    <a:cubicBezTo>
                      <a:pt x="110" y="268"/>
                      <a:pt x="111" y="267"/>
                      <a:pt x="112" y="266"/>
                    </a:cubicBezTo>
                    <a:cubicBezTo>
                      <a:pt x="128" y="256"/>
                      <a:pt x="139" y="256"/>
                      <a:pt x="156" y="255"/>
                    </a:cubicBezTo>
                    <a:cubicBezTo>
                      <a:pt x="157" y="254"/>
                      <a:pt x="158" y="253"/>
                      <a:pt x="159" y="252"/>
                    </a:cubicBezTo>
                    <a:cubicBezTo>
                      <a:pt x="158" y="244"/>
                      <a:pt x="158" y="237"/>
                      <a:pt x="158" y="229"/>
                    </a:cubicBezTo>
                    <a:cubicBezTo>
                      <a:pt x="157" y="228"/>
                      <a:pt x="156" y="228"/>
                      <a:pt x="156" y="227"/>
                    </a:cubicBezTo>
                    <a:cubicBezTo>
                      <a:pt x="143" y="231"/>
                      <a:pt x="125" y="232"/>
                      <a:pt x="114" y="242"/>
                    </a:cubicBezTo>
                    <a:cubicBezTo>
                      <a:pt x="92" y="263"/>
                      <a:pt x="87" y="301"/>
                      <a:pt x="53" y="281"/>
                    </a:cubicBezTo>
                    <a:cubicBezTo>
                      <a:pt x="53" y="277"/>
                      <a:pt x="53" y="274"/>
                      <a:pt x="53" y="270"/>
                    </a:cubicBezTo>
                    <a:cubicBezTo>
                      <a:pt x="83" y="230"/>
                      <a:pt x="122" y="227"/>
                      <a:pt x="156" y="214"/>
                    </a:cubicBezTo>
                    <a:cubicBezTo>
                      <a:pt x="163" y="201"/>
                      <a:pt x="164" y="177"/>
                      <a:pt x="163" y="164"/>
                    </a:cubicBezTo>
                    <a:cubicBezTo>
                      <a:pt x="162" y="164"/>
                      <a:pt x="161" y="163"/>
                      <a:pt x="159" y="163"/>
                    </a:cubicBezTo>
                    <a:cubicBezTo>
                      <a:pt x="147" y="171"/>
                      <a:pt x="119" y="199"/>
                      <a:pt x="104" y="182"/>
                    </a:cubicBezTo>
                    <a:cubicBezTo>
                      <a:pt x="102" y="177"/>
                      <a:pt x="100" y="172"/>
                      <a:pt x="98" y="167"/>
                    </a:cubicBezTo>
                    <a:cubicBezTo>
                      <a:pt x="91" y="157"/>
                      <a:pt x="87" y="161"/>
                      <a:pt x="83" y="149"/>
                    </a:cubicBezTo>
                    <a:cubicBezTo>
                      <a:pt x="85" y="147"/>
                      <a:pt x="86" y="145"/>
                      <a:pt x="88" y="143"/>
                    </a:cubicBezTo>
                    <a:cubicBezTo>
                      <a:pt x="111" y="139"/>
                      <a:pt x="148" y="135"/>
                      <a:pt x="168" y="114"/>
                    </a:cubicBezTo>
                    <a:cubicBezTo>
                      <a:pt x="169" y="89"/>
                      <a:pt x="170" y="65"/>
                      <a:pt x="171" y="40"/>
                    </a:cubicBezTo>
                    <a:cubicBezTo>
                      <a:pt x="171" y="29"/>
                      <a:pt x="162" y="18"/>
                      <a:pt x="162" y="7"/>
                    </a:cubicBezTo>
                    <a:cubicBezTo>
                      <a:pt x="164" y="6"/>
                      <a:pt x="165" y="4"/>
                      <a:pt x="166" y="3"/>
                    </a:cubicBezTo>
                    <a:cubicBezTo>
                      <a:pt x="171" y="0"/>
                      <a:pt x="174" y="2"/>
                      <a:pt x="179" y="1"/>
                    </a:cubicBezTo>
                    <a:close/>
                    <a:moveTo>
                      <a:pt x="189" y="313"/>
                    </a:moveTo>
                    <a:cubicBezTo>
                      <a:pt x="184" y="314"/>
                      <a:pt x="179" y="315"/>
                      <a:pt x="174" y="316"/>
                    </a:cubicBezTo>
                    <a:cubicBezTo>
                      <a:pt x="171" y="323"/>
                      <a:pt x="171" y="325"/>
                      <a:pt x="172" y="330"/>
                    </a:cubicBezTo>
                    <a:cubicBezTo>
                      <a:pt x="174" y="331"/>
                      <a:pt x="176" y="331"/>
                      <a:pt x="178" y="332"/>
                    </a:cubicBezTo>
                    <a:cubicBezTo>
                      <a:pt x="182" y="326"/>
                      <a:pt x="186" y="320"/>
                      <a:pt x="191" y="314"/>
                    </a:cubicBezTo>
                    <a:cubicBezTo>
                      <a:pt x="190" y="313"/>
                      <a:pt x="190" y="313"/>
                      <a:pt x="189" y="313"/>
                    </a:cubicBezTo>
                    <a:close/>
                    <a:moveTo>
                      <a:pt x="148" y="330"/>
                    </a:moveTo>
                    <a:cubicBezTo>
                      <a:pt x="131" y="345"/>
                      <a:pt x="115" y="359"/>
                      <a:pt x="99" y="374"/>
                    </a:cubicBezTo>
                    <a:cubicBezTo>
                      <a:pt x="90" y="378"/>
                      <a:pt x="82" y="373"/>
                      <a:pt x="74" y="379"/>
                    </a:cubicBezTo>
                    <a:cubicBezTo>
                      <a:pt x="78" y="386"/>
                      <a:pt x="82" y="394"/>
                      <a:pt x="87" y="402"/>
                    </a:cubicBezTo>
                    <a:cubicBezTo>
                      <a:pt x="96" y="399"/>
                      <a:pt x="151" y="354"/>
                      <a:pt x="153" y="348"/>
                    </a:cubicBezTo>
                    <a:cubicBezTo>
                      <a:pt x="153" y="344"/>
                      <a:pt x="153" y="339"/>
                      <a:pt x="153" y="335"/>
                    </a:cubicBezTo>
                    <a:cubicBezTo>
                      <a:pt x="151" y="333"/>
                      <a:pt x="150" y="332"/>
                      <a:pt x="148" y="3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" name="ïṩḷiḑé"/>
              <p:cNvSpPr/>
              <p:nvPr/>
            </p:nvSpPr>
            <p:spPr bwMode="auto">
              <a:xfrm>
                <a:off x="8391526" y="2489201"/>
                <a:ext cx="1127125" cy="1479550"/>
              </a:xfrm>
              <a:custGeom>
                <a:avLst/>
                <a:gdLst>
                  <a:gd name="T0" fmla="*/ 113 w 342"/>
                  <a:gd name="T1" fmla="*/ 49 h 448"/>
                  <a:gd name="T2" fmla="*/ 137 w 342"/>
                  <a:gd name="T3" fmla="*/ 96 h 448"/>
                  <a:gd name="T4" fmla="*/ 165 w 342"/>
                  <a:gd name="T5" fmla="*/ 60 h 448"/>
                  <a:gd name="T6" fmla="*/ 150 w 342"/>
                  <a:gd name="T7" fmla="*/ 46 h 448"/>
                  <a:gd name="T8" fmla="*/ 175 w 342"/>
                  <a:gd name="T9" fmla="*/ 30 h 448"/>
                  <a:gd name="T10" fmla="*/ 171 w 342"/>
                  <a:gd name="T11" fmla="*/ 9 h 448"/>
                  <a:gd name="T12" fmla="*/ 200 w 342"/>
                  <a:gd name="T13" fmla="*/ 59 h 448"/>
                  <a:gd name="T14" fmla="*/ 213 w 342"/>
                  <a:gd name="T15" fmla="*/ 139 h 448"/>
                  <a:gd name="T16" fmla="*/ 258 w 342"/>
                  <a:gd name="T17" fmla="*/ 94 h 448"/>
                  <a:gd name="T18" fmla="*/ 242 w 342"/>
                  <a:gd name="T19" fmla="*/ 85 h 448"/>
                  <a:gd name="T20" fmla="*/ 286 w 342"/>
                  <a:gd name="T21" fmla="*/ 36 h 448"/>
                  <a:gd name="T22" fmla="*/ 242 w 342"/>
                  <a:gd name="T23" fmla="*/ 28 h 448"/>
                  <a:gd name="T24" fmla="*/ 249 w 342"/>
                  <a:gd name="T25" fmla="*/ 10 h 448"/>
                  <a:gd name="T26" fmla="*/ 263 w 342"/>
                  <a:gd name="T27" fmla="*/ 124 h 448"/>
                  <a:gd name="T28" fmla="*/ 329 w 342"/>
                  <a:gd name="T29" fmla="*/ 191 h 448"/>
                  <a:gd name="T30" fmla="*/ 285 w 342"/>
                  <a:gd name="T31" fmla="*/ 195 h 448"/>
                  <a:gd name="T32" fmla="*/ 227 w 342"/>
                  <a:gd name="T33" fmla="*/ 199 h 448"/>
                  <a:gd name="T34" fmla="*/ 300 w 342"/>
                  <a:gd name="T35" fmla="*/ 149 h 448"/>
                  <a:gd name="T36" fmla="*/ 296 w 342"/>
                  <a:gd name="T37" fmla="*/ 128 h 448"/>
                  <a:gd name="T38" fmla="*/ 249 w 342"/>
                  <a:gd name="T39" fmla="*/ 150 h 448"/>
                  <a:gd name="T40" fmla="*/ 146 w 342"/>
                  <a:gd name="T41" fmla="*/ 185 h 448"/>
                  <a:gd name="T42" fmla="*/ 119 w 342"/>
                  <a:gd name="T43" fmla="*/ 212 h 448"/>
                  <a:gd name="T44" fmla="*/ 107 w 342"/>
                  <a:gd name="T45" fmla="*/ 213 h 448"/>
                  <a:gd name="T46" fmla="*/ 64 w 342"/>
                  <a:gd name="T47" fmla="*/ 184 h 448"/>
                  <a:gd name="T48" fmla="*/ 88 w 342"/>
                  <a:gd name="T49" fmla="*/ 170 h 448"/>
                  <a:gd name="T50" fmla="*/ 79 w 342"/>
                  <a:gd name="T51" fmla="*/ 95 h 448"/>
                  <a:gd name="T52" fmla="*/ 108 w 342"/>
                  <a:gd name="T53" fmla="*/ 164 h 448"/>
                  <a:gd name="T54" fmla="*/ 107 w 342"/>
                  <a:gd name="T55" fmla="*/ 51 h 448"/>
                  <a:gd name="T56" fmla="*/ 27 w 342"/>
                  <a:gd name="T57" fmla="*/ 174 h 448"/>
                  <a:gd name="T58" fmla="*/ 19 w 342"/>
                  <a:gd name="T59" fmla="*/ 255 h 448"/>
                  <a:gd name="T60" fmla="*/ 21 w 342"/>
                  <a:gd name="T61" fmla="*/ 178 h 448"/>
                  <a:gd name="T62" fmla="*/ 140 w 342"/>
                  <a:gd name="T63" fmla="*/ 118 h 448"/>
                  <a:gd name="T64" fmla="*/ 177 w 342"/>
                  <a:gd name="T65" fmla="*/ 137 h 448"/>
                  <a:gd name="T66" fmla="*/ 167 w 342"/>
                  <a:gd name="T67" fmla="*/ 106 h 448"/>
                  <a:gd name="T68" fmla="*/ 198 w 342"/>
                  <a:gd name="T69" fmla="*/ 111 h 448"/>
                  <a:gd name="T70" fmla="*/ 112 w 342"/>
                  <a:gd name="T71" fmla="*/ 227 h 448"/>
                  <a:gd name="T72" fmla="*/ 144 w 342"/>
                  <a:gd name="T73" fmla="*/ 254 h 448"/>
                  <a:gd name="T74" fmla="*/ 136 w 342"/>
                  <a:gd name="T75" fmla="*/ 282 h 448"/>
                  <a:gd name="T76" fmla="*/ 172 w 342"/>
                  <a:gd name="T77" fmla="*/ 266 h 448"/>
                  <a:gd name="T78" fmla="*/ 127 w 342"/>
                  <a:gd name="T79" fmla="*/ 321 h 448"/>
                  <a:gd name="T80" fmla="*/ 102 w 342"/>
                  <a:gd name="T81" fmla="*/ 339 h 448"/>
                  <a:gd name="T82" fmla="*/ 169 w 342"/>
                  <a:gd name="T83" fmla="*/ 326 h 448"/>
                  <a:gd name="T84" fmla="*/ 120 w 342"/>
                  <a:gd name="T85" fmla="*/ 400 h 448"/>
                  <a:gd name="T86" fmla="*/ 116 w 342"/>
                  <a:gd name="T87" fmla="*/ 406 h 448"/>
                  <a:gd name="T88" fmla="*/ 179 w 342"/>
                  <a:gd name="T89" fmla="*/ 430 h 448"/>
                  <a:gd name="T90" fmla="*/ 240 w 342"/>
                  <a:gd name="T91" fmla="*/ 307 h 448"/>
                  <a:gd name="T92" fmla="*/ 301 w 342"/>
                  <a:gd name="T93" fmla="*/ 336 h 448"/>
                  <a:gd name="T94" fmla="*/ 205 w 342"/>
                  <a:gd name="T95" fmla="*/ 296 h 448"/>
                  <a:gd name="T96" fmla="*/ 207 w 342"/>
                  <a:gd name="T97" fmla="*/ 261 h 448"/>
                  <a:gd name="T98" fmla="*/ 185 w 342"/>
                  <a:gd name="T99" fmla="*/ 246 h 448"/>
                  <a:gd name="T100" fmla="*/ 143 w 342"/>
                  <a:gd name="T101" fmla="*/ 224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42" h="448">
                    <a:moveTo>
                      <a:pt x="107" y="51"/>
                    </a:moveTo>
                    <a:cubicBezTo>
                      <a:pt x="109" y="51"/>
                      <a:pt x="111" y="50"/>
                      <a:pt x="113" y="49"/>
                    </a:cubicBezTo>
                    <a:cubicBezTo>
                      <a:pt x="120" y="52"/>
                      <a:pt x="126" y="55"/>
                      <a:pt x="133" y="58"/>
                    </a:cubicBezTo>
                    <a:cubicBezTo>
                      <a:pt x="143" y="74"/>
                      <a:pt x="136" y="82"/>
                      <a:pt x="137" y="96"/>
                    </a:cubicBezTo>
                    <a:cubicBezTo>
                      <a:pt x="138" y="97"/>
                      <a:pt x="138" y="97"/>
                      <a:pt x="139" y="97"/>
                    </a:cubicBezTo>
                    <a:cubicBezTo>
                      <a:pt x="148" y="85"/>
                      <a:pt x="156" y="73"/>
                      <a:pt x="165" y="60"/>
                    </a:cubicBezTo>
                    <a:cubicBezTo>
                      <a:pt x="164" y="58"/>
                      <a:pt x="163" y="56"/>
                      <a:pt x="162" y="54"/>
                    </a:cubicBezTo>
                    <a:cubicBezTo>
                      <a:pt x="156" y="52"/>
                      <a:pt x="154" y="53"/>
                      <a:pt x="150" y="46"/>
                    </a:cubicBezTo>
                    <a:cubicBezTo>
                      <a:pt x="150" y="41"/>
                      <a:pt x="151" y="37"/>
                      <a:pt x="151" y="32"/>
                    </a:cubicBezTo>
                    <a:cubicBezTo>
                      <a:pt x="162" y="27"/>
                      <a:pt x="165" y="33"/>
                      <a:pt x="175" y="30"/>
                    </a:cubicBezTo>
                    <a:cubicBezTo>
                      <a:pt x="175" y="29"/>
                      <a:pt x="175" y="28"/>
                      <a:pt x="175" y="26"/>
                    </a:cubicBezTo>
                    <a:cubicBezTo>
                      <a:pt x="170" y="19"/>
                      <a:pt x="168" y="15"/>
                      <a:pt x="171" y="9"/>
                    </a:cubicBezTo>
                    <a:cubicBezTo>
                      <a:pt x="172" y="8"/>
                      <a:pt x="173" y="7"/>
                      <a:pt x="173" y="6"/>
                    </a:cubicBezTo>
                    <a:cubicBezTo>
                      <a:pt x="207" y="16"/>
                      <a:pt x="202" y="33"/>
                      <a:pt x="200" y="59"/>
                    </a:cubicBezTo>
                    <a:cubicBezTo>
                      <a:pt x="220" y="80"/>
                      <a:pt x="221" y="113"/>
                      <a:pt x="208" y="135"/>
                    </a:cubicBezTo>
                    <a:cubicBezTo>
                      <a:pt x="210" y="136"/>
                      <a:pt x="211" y="138"/>
                      <a:pt x="213" y="139"/>
                    </a:cubicBezTo>
                    <a:cubicBezTo>
                      <a:pt x="214" y="139"/>
                      <a:pt x="214" y="138"/>
                      <a:pt x="215" y="138"/>
                    </a:cubicBezTo>
                    <a:cubicBezTo>
                      <a:pt x="232" y="137"/>
                      <a:pt x="257" y="109"/>
                      <a:pt x="258" y="94"/>
                    </a:cubicBezTo>
                    <a:cubicBezTo>
                      <a:pt x="252" y="93"/>
                      <a:pt x="247" y="93"/>
                      <a:pt x="241" y="93"/>
                    </a:cubicBezTo>
                    <a:cubicBezTo>
                      <a:pt x="240" y="88"/>
                      <a:pt x="240" y="89"/>
                      <a:pt x="242" y="85"/>
                    </a:cubicBezTo>
                    <a:cubicBezTo>
                      <a:pt x="249" y="74"/>
                      <a:pt x="267" y="72"/>
                      <a:pt x="277" y="66"/>
                    </a:cubicBezTo>
                    <a:cubicBezTo>
                      <a:pt x="280" y="56"/>
                      <a:pt x="283" y="46"/>
                      <a:pt x="286" y="36"/>
                    </a:cubicBezTo>
                    <a:cubicBezTo>
                      <a:pt x="284" y="35"/>
                      <a:pt x="283" y="33"/>
                      <a:pt x="281" y="32"/>
                    </a:cubicBezTo>
                    <a:cubicBezTo>
                      <a:pt x="269" y="38"/>
                      <a:pt x="251" y="38"/>
                      <a:pt x="242" y="28"/>
                    </a:cubicBezTo>
                    <a:cubicBezTo>
                      <a:pt x="242" y="23"/>
                      <a:pt x="242" y="19"/>
                      <a:pt x="243" y="15"/>
                    </a:cubicBezTo>
                    <a:cubicBezTo>
                      <a:pt x="245" y="13"/>
                      <a:pt x="247" y="12"/>
                      <a:pt x="249" y="10"/>
                    </a:cubicBezTo>
                    <a:cubicBezTo>
                      <a:pt x="268" y="16"/>
                      <a:pt x="293" y="0"/>
                      <a:pt x="311" y="12"/>
                    </a:cubicBezTo>
                    <a:cubicBezTo>
                      <a:pt x="330" y="25"/>
                      <a:pt x="266" y="104"/>
                      <a:pt x="263" y="124"/>
                    </a:cubicBezTo>
                    <a:cubicBezTo>
                      <a:pt x="275" y="127"/>
                      <a:pt x="289" y="114"/>
                      <a:pt x="303" y="116"/>
                    </a:cubicBezTo>
                    <a:cubicBezTo>
                      <a:pt x="342" y="123"/>
                      <a:pt x="333" y="168"/>
                      <a:pt x="329" y="191"/>
                    </a:cubicBezTo>
                    <a:cubicBezTo>
                      <a:pt x="327" y="192"/>
                      <a:pt x="324" y="193"/>
                      <a:pt x="321" y="195"/>
                    </a:cubicBezTo>
                    <a:cubicBezTo>
                      <a:pt x="305" y="186"/>
                      <a:pt x="302" y="195"/>
                      <a:pt x="285" y="195"/>
                    </a:cubicBezTo>
                    <a:cubicBezTo>
                      <a:pt x="260" y="195"/>
                      <a:pt x="261" y="186"/>
                      <a:pt x="229" y="200"/>
                    </a:cubicBezTo>
                    <a:cubicBezTo>
                      <a:pt x="228" y="200"/>
                      <a:pt x="228" y="199"/>
                      <a:pt x="227" y="199"/>
                    </a:cubicBezTo>
                    <a:cubicBezTo>
                      <a:pt x="226" y="197"/>
                      <a:pt x="225" y="195"/>
                      <a:pt x="225" y="194"/>
                    </a:cubicBezTo>
                    <a:cubicBezTo>
                      <a:pt x="250" y="170"/>
                      <a:pt x="277" y="161"/>
                      <a:pt x="300" y="149"/>
                    </a:cubicBezTo>
                    <a:cubicBezTo>
                      <a:pt x="300" y="147"/>
                      <a:pt x="301" y="145"/>
                      <a:pt x="302" y="143"/>
                    </a:cubicBezTo>
                    <a:cubicBezTo>
                      <a:pt x="300" y="138"/>
                      <a:pt x="298" y="133"/>
                      <a:pt x="296" y="128"/>
                    </a:cubicBezTo>
                    <a:cubicBezTo>
                      <a:pt x="295" y="128"/>
                      <a:pt x="293" y="127"/>
                      <a:pt x="292" y="127"/>
                    </a:cubicBezTo>
                    <a:cubicBezTo>
                      <a:pt x="270" y="150"/>
                      <a:pt x="270" y="141"/>
                      <a:pt x="249" y="150"/>
                    </a:cubicBezTo>
                    <a:cubicBezTo>
                      <a:pt x="239" y="157"/>
                      <a:pt x="229" y="163"/>
                      <a:pt x="219" y="170"/>
                    </a:cubicBezTo>
                    <a:cubicBezTo>
                      <a:pt x="183" y="156"/>
                      <a:pt x="185" y="173"/>
                      <a:pt x="146" y="185"/>
                    </a:cubicBezTo>
                    <a:cubicBezTo>
                      <a:pt x="139" y="185"/>
                      <a:pt x="132" y="186"/>
                      <a:pt x="125" y="186"/>
                    </a:cubicBezTo>
                    <a:cubicBezTo>
                      <a:pt x="115" y="195"/>
                      <a:pt x="121" y="202"/>
                      <a:pt x="119" y="212"/>
                    </a:cubicBezTo>
                    <a:cubicBezTo>
                      <a:pt x="117" y="213"/>
                      <a:pt x="116" y="214"/>
                      <a:pt x="115" y="215"/>
                    </a:cubicBezTo>
                    <a:cubicBezTo>
                      <a:pt x="112" y="215"/>
                      <a:pt x="109" y="214"/>
                      <a:pt x="107" y="213"/>
                    </a:cubicBezTo>
                    <a:cubicBezTo>
                      <a:pt x="90" y="186"/>
                      <a:pt x="89" y="199"/>
                      <a:pt x="65" y="188"/>
                    </a:cubicBezTo>
                    <a:cubicBezTo>
                      <a:pt x="65" y="186"/>
                      <a:pt x="64" y="185"/>
                      <a:pt x="64" y="184"/>
                    </a:cubicBezTo>
                    <a:cubicBezTo>
                      <a:pt x="63" y="179"/>
                      <a:pt x="64" y="178"/>
                      <a:pt x="66" y="173"/>
                    </a:cubicBezTo>
                    <a:cubicBezTo>
                      <a:pt x="73" y="172"/>
                      <a:pt x="81" y="171"/>
                      <a:pt x="88" y="170"/>
                    </a:cubicBezTo>
                    <a:cubicBezTo>
                      <a:pt x="87" y="147"/>
                      <a:pt x="70" y="122"/>
                      <a:pt x="68" y="98"/>
                    </a:cubicBezTo>
                    <a:cubicBezTo>
                      <a:pt x="74" y="94"/>
                      <a:pt x="74" y="95"/>
                      <a:pt x="79" y="95"/>
                    </a:cubicBezTo>
                    <a:cubicBezTo>
                      <a:pt x="84" y="97"/>
                      <a:pt x="89" y="100"/>
                      <a:pt x="93" y="103"/>
                    </a:cubicBezTo>
                    <a:cubicBezTo>
                      <a:pt x="98" y="127"/>
                      <a:pt x="94" y="140"/>
                      <a:pt x="108" y="164"/>
                    </a:cubicBezTo>
                    <a:cubicBezTo>
                      <a:pt x="115" y="165"/>
                      <a:pt x="119" y="166"/>
                      <a:pt x="128" y="161"/>
                    </a:cubicBezTo>
                    <a:cubicBezTo>
                      <a:pt x="132" y="128"/>
                      <a:pt x="104" y="84"/>
                      <a:pt x="107" y="51"/>
                    </a:cubicBezTo>
                    <a:close/>
                    <a:moveTo>
                      <a:pt x="21" y="178"/>
                    </a:moveTo>
                    <a:cubicBezTo>
                      <a:pt x="23" y="177"/>
                      <a:pt x="25" y="175"/>
                      <a:pt x="27" y="174"/>
                    </a:cubicBezTo>
                    <a:cubicBezTo>
                      <a:pt x="28" y="175"/>
                      <a:pt x="28" y="175"/>
                      <a:pt x="29" y="176"/>
                    </a:cubicBezTo>
                    <a:cubicBezTo>
                      <a:pt x="50" y="192"/>
                      <a:pt x="39" y="239"/>
                      <a:pt x="19" y="255"/>
                    </a:cubicBezTo>
                    <a:cubicBezTo>
                      <a:pt x="15" y="254"/>
                      <a:pt x="12" y="253"/>
                      <a:pt x="9" y="252"/>
                    </a:cubicBezTo>
                    <a:cubicBezTo>
                      <a:pt x="0" y="231"/>
                      <a:pt x="20" y="200"/>
                      <a:pt x="21" y="178"/>
                    </a:cubicBezTo>
                    <a:close/>
                    <a:moveTo>
                      <a:pt x="177" y="75"/>
                    </a:moveTo>
                    <a:cubicBezTo>
                      <a:pt x="169" y="90"/>
                      <a:pt x="146" y="102"/>
                      <a:pt x="140" y="118"/>
                    </a:cubicBezTo>
                    <a:cubicBezTo>
                      <a:pt x="143" y="130"/>
                      <a:pt x="146" y="143"/>
                      <a:pt x="149" y="155"/>
                    </a:cubicBezTo>
                    <a:cubicBezTo>
                      <a:pt x="159" y="155"/>
                      <a:pt x="175" y="151"/>
                      <a:pt x="177" y="137"/>
                    </a:cubicBezTo>
                    <a:cubicBezTo>
                      <a:pt x="169" y="132"/>
                      <a:pt x="153" y="125"/>
                      <a:pt x="159" y="112"/>
                    </a:cubicBezTo>
                    <a:cubicBezTo>
                      <a:pt x="162" y="110"/>
                      <a:pt x="164" y="108"/>
                      <a:pt x="167" y="106"/>
                    </a:cubicBezTo>
                    <a:cubicBezTo>
                      <a:pt x="177" y="104"/>
                      <a:pt x="182" y="108"/>
                      <a:pt x="190" y="116"/>
                    </a:cubicBezTo>
                    <a:cubicBezTo>
                      <a:pt x="193" y="115"/>
                      <a:pt x="195" y="113"/>
                      <a:pt x="198" y="111"/>
                    </a:cubicBezTo>
                    <a:cubicBezTo>
                      <a:pt x="205" y="100"/>
                      <a:pt x="201" y="60"/>
                      <a:pt x="177" y="75"/>
                    </a:cubicBezTo>
                    <a:close/>
                    <a:moveTo>
                      <a:pt x="112" y="227"/>
                    </a:moveTo>
                    <a:cubicBezTo>
                      <a:pt x="111" y="233"/>
                      <a:pt x="110" y="236"/>
                      <a:pt x="114" y="244"/>
                    </a:cubicBezTo>
                    <a:cubicBezTo>
                      <a:pt x="126" y="249"/>
                      <a:pt x="133" y="251"/>
                      <a:pt x="144" y="254"/>
                    </a:cubicBezTo>
                    <a:cubicBezTo>
                      <a:pt x="143" y="262"/>
                      <a:pt x="135" y="271"/>
                      <a:pt x="132" y="278"/>
                    </a:cubicBezTo>
                    <a:cubicBezTo>
                      <a:pt x="134" y="279"/>
                      <a:pt x="135" y="280"/>
                      <a:pt x="136" y="282"/>
                    </a:cubicBezTo>
                    <a:cubicBezTo>
                      <a:pt x="146" y="276"/>
                      <a:pt x="157" y="270"/>
                      <a:pt x="167" y="265"/>
                    </a:cubicBezTo>
                    <a:cubicBezTo>
                      <a:pt x="169" y="265"/>
                      <a:pt x="170" y="265"/>
                      <a:pt x="172" y="266"/>
                    </a:cubicBezTo>
                    <a:cubicBezTo>
                      <a:pt x="178" y="280"/>
                      <a:pt x="173" y="289"/>
                      <a:pt x="177" y="303"/>
                    </a:cubicBezTo>
                    <a:cubicBezTo>
                      <a:pt x="160" y="309"/>
                      <a:pt x="143" y="315"/>
                      <a:pt x="127" y="321"/>
                    </a:cubicBezTo>
                    <a:cubicBezTo>
                      <a:pt x="117" y="324"/>
                      <a:pt x="107" y="320"/>
                      <a:pt x="97" y="324"/>
                    </a:cubicBezTo>
                    <a:cubicBezTo>
                      <a:pt x="96" y="329"/>
                      <a:pt x="96" y="332"/>
                      <a:pt x="102" y="339"/>
                    </a:cubicBezTo>
                    <a:cubicBezTo>
                      <a:pt x="114" y="342"/>
                      <a:pt x="133" y="355"/>
                      <a:pt x="148" y="341"/>
                    </a:cubicBezTo>
                    <a:cubicBezTo>
                      <a:pt x="154" y="335"/>
                      <a:pt x="160" y="328"/>
                      <a:pt x="169" y="326"/>
                    </a:cubicBezTo>
                    <a:cubicBezTo>
                      <a:pt x="187" y="327"/>
                      <a:pt x="162" y="392"/>
                      <a:pt x="160" y="404"/>
                    </a:cubicBezTo>
                    <a:cubicBezTo>
                      <a:pt x="149" y="409"/>
                      <a:pt x="130" y="404"/>
                      <a:pt x="120" y="400"/>
                    </a:cubicBezTo>
                    <a:cubicBezTo>
                      <a:pt x="118" y="401"/>
                      <a:pt x="117" y="402"/>
                      <a:pt x="116" y="403"/>
                    </a:cubicBezTo>
                    <a:cubicBezTo>
                      <a:pt x="116" y="404"/>
                      <a:pt x="116" y="405"/>
                      <a:pt x="116" y="406"/>
                    </a:cubicBezTo>
                    <a:cubicBezTo>
                      <a:pt x="125" y="415"/>
                      <a:pt x="132" y="411"/>
                      <a:pt x="137" y="422"/>
                    </a:cubicBezTo>
                    <a:cubicBezTo>
                      <a:pt x="145" y="438"/>
                      <a:pt x="169" y="448"/>
                      <a:pt x="179" y="430"/>
                    </a:cubicBezTo>
                    <a:cubicBezTo>
                      <a:pt x="196" y="398"/>
                      <a:pt x="187" y="345"/>
                      <a:pt x="201" y="319"/>
                    </a:cubicBezTo>
                    <a:cubicBezTo>
                      <a:pt x="209" y="308"/>
                      <a:pt x="229" y="311"/>
                      <a:pt x="240" y="307"/>
                    </a:cubicBezTo>
                    <a:cubicBezTo>
                      <a:pt x="256" y="313"/>
                      <a:pt x="270" y="330"/>
                      <a:pt x="284" y="340"/>
                    </a:cubicBezTo>
                    <a:cubicBezTo>
                      <a:pt x="291" y="340"/>
                      <a:pt x="292" y="342"/>
                      <a:pt x="301" y="336"/>
                    </a:cubicBezTo>
                    <a:cubicBezTo>
                      <a:pt x="302" y="330"/>
                      <a:pt x="301" y="326"/>
                      <a:pt x="301" y="319"/>
                    </a:cubicBezTo>
                    <a:cubicBezTo>
                      <a:pt x="268" y="279"/>
                      <a:pt x="247" y="286"/>
                      <a:pt x="205" y="296"/>
                    </a:cubicBezTo>
                    <a:cubicBezTo>
                      <a:pt x="201" y="296"/>
                      <a:pt x="202" y="296"/>
                      <a:pt x="199" y="295"/>
                    </a:cubicBezTo>
                    <a:cubicBezTo>
                      <a:pt x="199" y="283"/>
                      <a:pt x="209" y="275"/>
                      <a:pt x="207" y="261"/>
                    </a:cubicBezTo>
                    <a:cubicBezTo>
                      <a:pt x="199" y="251"/>
                      <a:pt x="194" y="253"/>
                      <a:pt x="186" y="250"/>
                    </a:cubicBezTo>
                    <a:cubicBezTo>
                      <a:pt x="186" y="248"/>
                      <a:pt x="185" y="247"/>
                      <a:pt x="185" y="246"/>
                    </a:cubicBezTo>
                    <a:cubicBezTo>
                      <a:pt x="202" y="237"/>
                      <a:pt x="213" y="247"/>
                      <a:pt x="212" y="225"/>
                    </a:cubicBezTo>
                    <a:cubicBezTo>
                      <a:pt x="192" y="200"/>
                      <a:pt x="167" y="223"/>
                      <a:pt x="143" y="224"/>
                    </a:cubicBezTo>
                    <a:cubicBezTo>
                      <a:pt x="131" y="224"/>
                      <a:pt x="126" y="217"/>
                      <a:pt x="112" y="2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3" name="išļíḓê"/>
            <p:cNvSpPr/>
            <p:nvPr/>
          </p:nvSpPr>
          <p:spPr bwMode="auto">
            <a:xfrm>
              <a:off x="5206968" y="3930814"/>
              <a:ext cx="3924181" cy="317512"/>
            </a:xfrm>
            <a:custGeom>
              <a:avLst/>
              <a:gdLst>
                <a:gd name="T0" fmla="*/ 71 w 1458"/>
                <a:gd name="T1" fmla="*/ 91 h 118"/>
                <a:gd name="T2" fmla="*/ 124 w 1458"/>
                <a:gd name="T3" fmla="*/ 23 h 118"/>
                <a:gd name="T4" fmla="*/ 93 w 1458"/>
                <a:gd name="T5" fmla="*/ 58 h 118"/>
                <a:gd name="T6" fmla="*/ 124 w 1458"/>
                <a:gd name="T7" fmla="*/ 33 h 118"/>
                <a:gd name="T8" fmla="*/ 192 w 1458"/>
                <a:gd name="T9" fmla="*/ 26 h 118"/>
                <a:gd name="T10" fmla="*/ 186 w 1458"/>
                <a:gd name="T11" fmla="*/ 56 h 118"/>
                <a:gd name="T12" fmla="*/ 228 w 1458"/>
                <a:gd name="T13" fmla="*/ 85 h 118"/>
                <a:gd name="T14" fmla="*/ 237 w 1458"/>
                <a:gd name="T15" fmla="*/ 2 h 118"/>
                <a:gd name="T16" fmla="*/ 240 w 1458"/>
                <a:gd name="T17" fmla="*/ 80 h 118"/>
                <a:gd name="T18" fmla="*/ 298 w 1458"/>
                <a:gd name="T19" fmla="*/ 23 h 118"/>
                <a:gd name="T20" fmla="*/ 306 w 1458"/>
                <a:gd name="T21" fmla="*/ 37 h 118"/>
                <a:gd name="T22" fmla="*/ 389 w 1458"/>
                <a:gd name="T23" fmla="*/ 70 h 118"/>
                <a:gd name="T24" fmla="*/ 371 w 1458"/>
                <a:gd name="T25" fmla="*/ 23 h 118"/>
                <a:gd name="T26" fmla="*/ 383 w 1458"/>
                <a:gd name="T27" fmla="*/ 80 h 118"/>
                <a:gd name="T28" fmla="*/ 353 w 1458"/>
                <a:gd name="T29" fmla="*/ 52 h 118"/>
                <a:gd name="T30" fmla="*/ 426 w 1458"/>
                <a:gd name="T31" fmla="*/ 58 h 118"/>
                <a:gd name="T32" fmla="*/ 437 w 1458"/>
                <a:gd name="T33" fmla="*/ 35 h 118"/>
                <a:gd name="T34" fmla="*/ 471 w 1458"/>
                <a:gd name="T35" fmla="*/ 30 h 118"/>
                <a:gd name="T36" fmla="*/ 465 w 1458"/>
                <a:gd name="T37" fmla="*/ 83 h 118"/>
                <a:gd name="T38" fmla="*/ 444 w 1458"/>
                <a:gd name="T39" fmla="*/ 84 h 118"/>
                <a:gd name="T40" fmla="*/ 512 w 1458"/>
                <a:gd name="T41" fmla="*/ 80 h 118"/>
                <a:gd name="T42" fmla="*/ 500 w 1458"/>
                <a:gd name="T43" fmla="*/ 51 h 118"/>
                <a:gd name="T44" fmla="*/ 544 w 1458"/>
                <a:gd name="T45" fmla="*/ 32 h 118"/>
                <a:gd name="T46" fmla="*/ 509 w 1458"/>
                <a:gd name="T47" fmla="*/ 45 h 118"/>
                <a:gd name="T48" fmla="*/ 537 w 1458"/>
                <a:gd name="T49" fmla="*/ 90 h 118"/>
                <a:gd name="T50" fmla="*/ 579 w 1458"/>
                <a:gd name="T51" fmla="*/ 90 h 118"/>
                <a:gd name="T52" fmla="*/ 573 w 1458"/>
                <a:gd name="T53" fmla="*/ 9 h 118"/>
                <a:gd name="T54" fmla="*/ 584 w 1458"/>
                <a:gd name="T55" fmla="*/ 78 h 118"/>
                <a:gd name="T56" fmla="*/ 641 w 1458"/>
                <a:gd name="T57" fmla="*/ 92 h 118"/>
                <a:gd name="T58" fmla="*/ 670 w 1458"/>
                <a:gd name="T59" fmla="*/ 61 h 118"/>
                <a:gd name="T60" fmla="*/ 658 w 1458"/>
                <a:gd name="T61" fmla="*/ 52 h 118"/>
                <a:gd name="T62" fmla="*/ 701 w 1458"/>
                <a:gd name="T63" fmla="*/ 25 h 118"/>
                <a:gd name="T64" fmla="*/ 708 w 1458"/>
                <a:gd name="T65" fmla="*/ 37 h 118"/>
                <a:gd name="T66" fmla="*/ 750 w 1458"/>
                <a:gd name="T67" fmla="*/ 25 h 118"/>
                <a:gd name="T68" fmla="*/ 794 w 1458"/>
                <a:gd name="T69" fmla="*/ 91 h 118"/>
                <a:gd name="T70" fmla="*/ 751 w 1458"/>
                <a:gd name="T71" fmla="*/ 55 h 118"/>
                <a:gd name="T72" fmla="*/ 905 w 1458"/>
                <a:gd name="T73" fmla="*/ 87 h 118"/>
                <a:gd name="T74" fmla="*/ 860 w 1458"/>
                <a:gd name="T75" fmla="*/ 52 h 118"/>
                <a:gd name="T76" fmla="*/ 945 w 1458"/>
                <a:gd name="T77" fmla="*/ 91 h 118"/>
                <a:gd name="T78" fmla="*/ 998 w 1458"/>
                <a:gd name="T79" fmla="*/ 39 h 118"/>
                <a:gd name="T80" fmla="*/ 973 w 1458"/>
                <a:gd name="T81" fmla="*/ 33 h 118"/>
                <a:gd name="T82" fmla="*/ 1034 w 1458"/>
                <a:gd name="T83" fmla="*/ 0 h 118"/>
                <a:gd name="T84" fmla="*/ 1023 w 1458"/>
                <a:gd name="T85" fmla="*/ 91 h 118"/>
                <a:gd name="T86" fmla="*/ 1100 w 1458"/>
                <a:gd name="T87" fmla="*/ 25 h 118"/>
                <a:gd name="T88" fmla="*/ 1156 w 1458"/>
                <a:gd name="T89" fmla="*/ 92 h 118"/>
                <a:gd name="T90" fmla="*/ 1185 w 1458"/>
                <a:gd name="T91" fmla="*/ 61 h 118"/>
                <a:gd name="T92" fmla="*/ 1174 w 1458"/>
                <a:gd name="T93" fmla="*/ 52 h 118"/>
                <a:gd name="T94" fmla="*/ 1216 w 1458"/>
                <a:gd name="T95" fmla="*/ 25 h 118"/>
                <a:gd name="T96" fmla="*/ 1223 w 1458"/>
                <a:gd name="T97" fmla="*/ 37 h 118"/>
                <a:gd name="T98" fmla="*/ 1267 w 1458"/>
                <a:gd name="T99" fmla="*/ 80 h 118"/>
                <a:gd name="T100" fmla="*/ 1255 w 1458"/>
                <a:gd name="T101" fmla="*/ 51 h 118"/>
                <a:gd name="T102" fmla="*/ 1300 w 1458"/>
                <a:gd name="T103" fmla="*/ 32 h 118"/>
                <a:gd name="T104" fmla="*/ 1265 w 1458"/>
                <a:gd name="T105" fmla="*/ 45 h 118"/>
                <a:gd name="T106" fmla="*/ 1293 w 1458"/>
                <a:gd name="T107" fmla="*/ 90 h 118"/>
                <a:gd name="T108" fmla="*/ 1337 w 1458"/>
                <a:gd name="T109" fmla="*/ 13 h 118"/>
                <a:gd name="T110" fmla="*/ 1386 w 1458"/>
                <a:gd name="T111" fmla="*/ 81 h 118"/>
                <a:gd name="T112" fmla="*/ 1355 w 1458"/>
                <a:gd name="T113" fmla="*/ 34 h 118"/>
                <a:gd name="T114" fmla="*/ 1386 w 1458"/>
                <a:gd name="T115" fmla="*/ 34 h 118"/>
                <a:gd name="T116" fmla="*/ 1403 w 1458"/>
                <a:gd name="T117" fmla="*/ 116 h 118"/>
                <a:gd name="T118" fmla="*/ 1398 w 1458"/>
                <a:gd name="T119" fmla="*/ 25 h 118"/>
                <a:gd name="T120" fmla="*/ 1433 w 1458"/>
                <a:gd name="T121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58" h="118">
                  <a:moveTo>
                    <a:pt x="0" y="9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0" y="71"/>
                    <a:pt x="60" y="71"/>
                    <a:pt x="60" y="7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0" y="91"/>
                    <a:pt x="0" y="91"/>
                    <a:pt x="0" y="91"/>
                  </a:cubicBezTo>
                  <a:close/>
                  <a:moveTo>
                    <a:pt x="93" y="58"/>
                  </a:moveTo>
                  <a:cubicBezTo>
                    <a:pt x="93" y="46"/>
                    <a:pt x="96" y="37"/>
                    <a:pt x="103" y="31"/>
                  </a:cubicBezTo>
                  <a:cubicBezTo>
                    <a:pt x="109" y="26"/>
                    <a:pt x="116" y="23"/>
                    <a:pt x="124" y="23"/>
                  </a:cubicBezTo>
                  <a:cubicBezTo>
                    <a:pt x="133" y="23"/>
                    <a:pt x="140" y="26"/>
                    <a:pt x="146" y="32"/>
                  </a:cubicBezTo>
                  <a:cubicBezTo>
                    <a:pt x="152" y="38"/>
                    <a:pt x="155" y="46"/>
                    <a:pt x="155" y="57"/>
                  </a:cubicBezTo>
                  <a:cubicBezTo>
                    <a:pt x="155" y="65"/>
                    <a:pt x="153" y="72"/>
                    <a:pt x="151" y="77"/>
                  </a:cubicBezTo>
                  <a:cubicBezTo>
                    <a:pt x="148" y="82"/>
                    <a:pt x="145" y="86"/>
                    <a:pt x="140" y="88"/>
                  </a:cubicBezTo>
                  <a:cubicBezTo>
                    <a:pt x="135" y="91"/>
                    <a:pt x="130" y="92"/>
                    <a:pt x="124" y="92"/>
                  </a:cubicBezTo>
                  <a:cubicBezTo>
                    <a:pt x="115" y="92"/>
                    <a:pt x="107" y="89"/>
                    <a:pt x="101" y="83"/>
                  </a:cubicBezTo>
                  <a:cubicBezTo>
                    <a:pt x="96" y="78"/>
                    <a:pt x="93" y="69"/>
                    <a:pt x="93" y="58"/>
                  </a:cubicBezTo>
                  <a:close/>
                  <a:moveTo>
                    <a:pt x="104" y="58"/>
                  </a:moveTo>
                  <a:cubicBezTo>
                    <a:pt x="104" y="66"/>
                    <a:pt x="106" y="73"/>
                    <a:pt x="110" y="77"/>
                  </a:cubicBezTo>
                  <a:cubicBezTo>
                    <a:pt x="114" y="81"/>
                    <a:pt x="118" y="83"/>
                    <a:pt x="124" y="83"/>
                  </a:cubicBezTo>
                  <a:cubicBezTo>
                    <a:pt x="129" y="83"/>
                    <a:pt x="134" y="81"/>
                    <a:pt x="138" y="77"/>
                  </a:cubicBezTo>
                  <a:cubicBezTo>
                    <a:pt x="141" y="73"/>
                    <a:pt x="143" y="66"/>
                    <a:pt x="143" y="57"/>
                  </a:cubicBezTo>
                  <a:cubicBezTo>
                    <a:pt x="143" y="49"/>
                    <a:pt x="141" y="43"/>
                    <a:pt x="138" y="39"/>
                  </a:cubicBezTo>
                  <a:cubicBezTo>
                    <a:pt x="134" y="35"/>
                    <a:pt x="129" y="33"/>
                    <a:pt x="124" y="33"/>
                  </a:cubicBezTo>
                  <a:cubicBezTo>
                    <a:pt x="118" y="33"/>
                    <a:pt x="114" y="35"/>
                    <a:pt x="110" y="39"/>
                  </a:cubicBezTo>
                  <a:cubicBezTo>
                    <a:pt x="106" y="43"/>
                    <a:pt x="104" y="49"/>
                    <a:pt x="104" y="58"/>
                  </a:cubicBezTo>
                  <a:close/>
                  <a:moveTo>
                    <a:pt x="175" y="91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85" y="25"/>
                    <a:pt x="185" y="25"/>
                    <a:pt x="185" y="2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7" y="30"/>
                    <a:pt x="190" y="27"/>
                    <a:pt x="192" y="26"/>
                  </a:cubicBezTo>
                  <a:cubicBezTo>
                    <a:pt x="194" y="24"/>
                    <a:pt x="196" y="23"/>
                    <a:pt x="199" y="23"/>
                  </a:cubicBezTo>
                  <a:cubicBezTo>
                    <a:pt x="203" y="23"/>
                    <a:pt x="207" y="25"/>
                    <a:pt x="211" y="27"/>
                  </a:cubicBezTo>
                  <a:cubicBezTo>
                    <a:pt x="207" y="37"/>
                    <a:pt x="207" y="37"/>
                    <a:pt x="207" y="37"/>
                  </a:cubicBezTo>
                  <a:cubicBezTo>
                    <a:pt x="204" y="36"/>
                    <a:pt x="201" y="35"/>
                    <a:pt x="199" y="35"/>
                  </a:cubicBezTo>
                  <a:cubicBezTo>
                    <a:pt x="196" y="35"/>
                    <a:pt x="194" y="36"/>
                    <a:pt x="192" y="37"/>
                  </a:cubicBezTo>
                  <a:cubicBezTo>
                    <a:pt x="190" y="39"/>
                    <a:pt x="189" y="41"/>
                    <a:pt x="188" y="43"/>
                  </a:cubicBezTo>
                  <a:cubicBezTo>
                    <a:pt x="187" y="47"/>
                    <a:pt x="186" y="52"/>
                    <a:pt x="186" y="56"/>
                  </a:cubicBezTo>
                  <a:cubicBezTo>
                    <a:pt x="186" y="91"/>
                    <a:pt x="186" y="91"/>
                    <a:pt x="186" y="91"/>
                  </a:cubicBezTo>
                  <a:cubicBezTo>
                    <a:pt x="175" y="91"/>
                    <a:pt x="175" y="91"/>
                    <a:pt x="175" y="91"/>
                  </a:cubicBezTo>
                  <a:close/>
                  <a:moveTo>
                    <a:pt x="249" y="81"/>
                  </a:moveTo>
                  <a:cubicBezTo>
                    <a:pt x="250" y="91"/>
                    <a:pt x="250" y="91"/>
                    <a:pt x="250" y="91"/>
                  </a:cubicBezTo>
                  <a:cubicBezTo>
                    <a:pt x="247" y="91"/>
                    <a:pt x="244" y="92"/>
                    <a:pt x="242" y="92"/>
                  </a:cubicBezTo>
                  <a:cubicBezTo>
                    <a:pt x="238" y="92"/>
                    <a:pt x="235" y="91"/>
                    <a:pt x="232" y="90"/>
                  </a:cubicBezTo>
                  <a:cubicBezTo>
                    <a:pt x="230" y="88"/>
                    <a:pt x="229" y="87"/>
                    <a:pt x="228" y="85"/>
                  </a:cubicBezTo>
                  <a:cubicBezTo>
                    <a:pt x="227" y="83"/>
                    <a:pt x="226" y="78"/>
                    <a:pt x="226" y="72"/>
                  </a:cubicBezTo>
                  <a:cubicBezTo>
                    <a:pt x="226" y="34"/>
                    <a:pt x="226" y="34"/>
                    <a:pt x="226" y="34"/>
                  </a:cubicBezTo>
                  <a:cubicBezTo>
                    <a:pt x="218" y="34"/>
                    <a:pt x="218" y="34"/>
                    <a:pt x="218" y="34"/>
                  </a:cubicBezTo>
                  <a:cubicBezTo>
                    <a:pt x="218" y="25"/>
                    <a:pt x="218" y="25"/>
                    <a:pt x="218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37" y="2"/>
                    <a:pt x="237" y="2"/>
                    <a:pt x="237" y="2"/>
                  </a:cubicBezTo>
                  <a:cubicBezTo>
                    <a:pt x="237" y="25"/>
                    <a:pt x="237" y="25"/>
                    <a:pt x="237" y="25"/>
                  </a:cubicBezTo>
                  <a:cubicBezTo>
                    <a:pt x="249" y="25"/>
                    <a:pt x="249" y="25"/>
                    <a:pt x="249" y="25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37" y="34"/>
                    <a:pt x="237" y="34"/>
                    <a:pt x="237" y="34"/>
                  </a:cubicBezTo>
                  <a:cubicBezTo>
                    <a:pt x="237" y="72"/>
                    <a:pt x="237" y="72"/>
                    <a:pt x="237" y="72"/>
                  </a:cubicBezTo>
                  <a:cubicBezTo>
                    <a:pt x="237" y="75"/>
                    <a:pt x="238" y="77"/>
                    <a:pt x="238" y="78"/>
                  </a:cubicBezTo>
                  <a:cubicBezTo>
                    <a:pt x="238" y="79"/>
                    <a:pt x="239" y="80"/>
                    <a:pt x="240" y="80"/>
                  </a:cubicBezTo>
                  <a:cubicBezTo>
                    <a:pt x="241" y="81"/>
                    <a:pt x="242" y="81"/>
                    <a:pt x="244" y="81"/>
                  </a:cubicBezTo>
                  <a:cubicBezTo>
                    <a:pt x="245" y="81"/>
                    <a:pt x="247" y="81"/>
                    <a:pt x="249" y="81"/>
                  </a:cubicBezTo>
                  <a:close/>
                  <a:moveTo>
                    <a:pt x="267" y="91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2"/>
                    <a:pt x="278" y="32"/>
                    <a:pt x="278" y="32"/>
                  </a:cubicBezTo>
                  <a:cubicBezTo>
                    <a:pt x="283" y="26"/>
                    <a:pt x="290" y="23"/>
                    <a:pt x="298" y="23"/>
                  </a:cubicBezTo>
                  <a:cubicBezTo>
                    <a:pt x="302" y="23"/>
                    <a:pt x="307" y="24"/>
                    <a:pt x="310" y="26"/>
                  </a:cubicBezTo>
                  <a:cubicBezTo>
                    <a:pt x="314" y="28"/>
                    <a:pt x="316" y="31"/>
                    <a:pt x="318" y="34"/>
                  </a:cubicBezTo>
                  <a:cubicBezTo>
                    <a:pt x="320" y="38"/>
                    <a:pt x="320" y="43"/>
                    <a:pt x="320" y="49"/>
                  </a:cubicBezTo>
                  <a:cubicBezTo>
                    <a:pt x="320" y="91"/>
                    <a:pt x="320" y="91"/>
                    <a:pt x="320" y="91"/>
                  </a:cubicBezTo>
                  <a:cubicBezTo>
                    <a:pt x="309" y="91"/>
                    <a:pt x="309" y="91"/>
                    <a:pt x="309" y="91"/>
                  </a:cubicBezTo>
                  <a:cubicBezTo>
                    <a:pt x="309" y="49"/>
                    <a:pt x="309" y="49"/>
                    <a:pt x="309" y="49"/>
                  </a:cubicBezTo>
                  <a:cubicBezTo>
                    <a:pt x="309" y="43"/>
                    <a:pt x="308" y="39"/>
                    <a:pt x="306" y="37"/>
                  </a:cubicBezTo>
                  <a:cubicBezTo>
                    <a:pt x="303" y="34"/>
                    <a:pt x="300" y="33"/>
                    <a:pt x="295" y="33"/>
                  </a:cubicBezTo>
                  <a:cubicBezTo>
                    <a:pt x="292" y="33"/>
                    <a:pt x="289" y="34"/>
                    <a:pt x="286" y="36"/>
                  </a:cubicBezTo>
                  <a:cubicBezTo>
                    <a:pt x="283" y="37"/>
                    <a:pt x="281" y="40"/>
                    <a:pt x="280" y="43"/>
                  </a:cubicBezTo>
                  <a:cubicBezTo>
                    <a:pt x="278" y="46"/>
                    <a:pt x="278" y="50"/>
                    <a:pt x="278" y="55"/>
                  </a:cubicBezTo>
                  <a:cubicBezTo>
                    <a:pt x="278" y="91"/>
                    <a:pt x="278" y="91"/>
                    <a:pt x="278" y="91"/>
                  </a:cubicBezTo>
                  <a:cubicBezTo>
                    <a:pt x="267" y="91"/>
                    <a:pt x="267" y="91"/>
                    <a:pt x="267" y="91"/>
                  </a:cubicBezTo>
                  <a:close/>
                  <a:moveTo>
                    <a:pt x="389" y="70"/>
                  </a:moveTo>
                  <a:cubicBezTo>
                    <a:pt x="401" y="71"/>
                    <a:pt x="401" y="71"/>
                    <a:pt x="401" y="71"/>
                  </a:cubicBezTo>
                  <a:cubicBezTo>
                    <a:pt x="399" y="78"/>
                    <a:pt x="396" y="83"/>
                    <a:pt x="391" y="87"/>
                  </a:cubicBezTo>
                  <a:cubicBezTo>
                    <a:pt x="386" y="90"/>
                    <a:pt x="380" y="92"/>
                    <a:pt x="372" y="92"/>
                  </a:cubicBezTo>
                  <a:cubicBezTo>
                    <a:pt x="362" y="92"/>
                    <a:pt x="355" y="89"/>
                    <a:pt x="349" y="83"/>
                  </a:cubicBezTo>
                  <a:cubicBezTo>
                    <a:pt x="343" y="77"/>
                    <a:pt x="341" y="69"/>
                    <a:pt x="341" y="58"/>
                  </a:cubicBezTo>
                  <a:cubicBezTo>
                    <a:pt x="341" y="47"/>
                    <a:pt x="344" y="39"/>
                    <a:pt x="349" y="33"/>
                  </a:cubicBezTo>
                  <a:cubicBezTo>
                    <a:pt x="355" y="26"/>
                    <a:pt x="362" y="23"/>
                    <a:pt x="371" y="23"/>
                  </a:cubicBezTo>
                  <a:cubicBezTo>
                    <a:pt x="380" y="23"/>
                    <a:pt x="387" y="26"/>
                    <a:pt x="393" y="32"/>
                  </a:cubicBezTo>
                  <a:cubicBezTo>
                    <a:pt x="399" y="38"/>
                    <a:pt x="401" y="47"/>
                    <a:pt x="401" y="58"/>
                  </a:cubicBezTo>
                  <a:cubicBezTo>
                    <a:pt x="401" y="58"/>
                    <a:pt x="401" y="59"/>
                    <a:pt x="401" y="61"/>
                  </a:cubicBezTo>
                  <a:cubicBezTo>
                    <a:pt x="352" y="61"/>
                    <a:pt x="352" y="61"/>
                    <a:pt x="352" y="61"/>
                  </a:cubicBezTo>
                  <a:cubicBezTo>
                    <a:pt x="353" y="68"/>
                    <a:pt x="355" y="74"/>
                    <a:pt x="358" y="77"/>
                  </a:cubicBezTo>
                  <a:cubicBezTo>
                    <a:pt x="362" y="81"/>
                    <a:pt x="367" y="83"/>
                    <a:pt x="372" y="83"/>
                  </a:cubicBezTo>
                  <a:cubicBezTo>
                    <a:pt x="376" y="83"/>
                    <a:pt x="380" y="82"/>
                    <a:pt x="383" y="80"/>
                  </a:cubicBezTo>
                  <a:cubicBezTo>
                    <a:pt x="385" y="78"/>
                    <a:pt x="388" y="74"/>
                    <a:pt x="389" y="70"/>
                  </a:cubicBezTo>
                  <a:close/>
                  <a:moveTo>
                    <a:pt x="353" y="52"/>
                  </a:moveTo>
                  <a:cubicBezTo>
                    <a:pt x="390" y="52"/>
                    <a:pt x="390" y="52"/>
                    <a:pt x="390" y="52"/>
                  </a:cubicBezTo>
                  <a:cubicBezTo>
                    <a:pt x="389" y="46"/>
                    <a:pt x="388" y="42"/>
                    <a:pt x="385" y="39"/>
                  </a:cubicBezTo>
                  <a:cubicBezTo>
                    <a:pt x="382" y="35"/>
                    <a:pt x="377" y="33"/>
                    <a:pt x="372" y="33"/>
                  </a:cubicBezTo>
                  <a:cubicBezTo>
                    <a:pt x="366" y="33"/>
                    <a:pt x="362" y="34"/>
                    <a:pt x="359" y="38"/>
                  </a:cubicBezTo>
                  <a:cubicBezTo>
                    <a:pt x="355" y="41"/>
                    <a:pt x="353" y="46"/>
                    <a:pt x="353" y="52"/>
                  </a:cubicBezTo>
                  <a:close/>
                  <a:moveTo>
                    <a:pt x="465" y="83"/>
                  </a:moveTo>
                  <a:cubicBezTo>
                    <a:pt x="461" y="86"/>
                    <a:pt x="457" y="89"/>
                    <a:pt x="453" y="90"/>
                  </a:cubicBezTo>
                  <a:cubicBezTo>
                    <a:pt x="449" y="92"/>
                    <a:pt x="445" y="92"/>
                    <a:pt x="441" y="92"/>
                  </a:cubicBezTo>
                  <a:cubicBezTo>
                    <a:pt x="434" y="92"/>
                    <a:pt x="428" y="91"/>
                    <a:pt x="424" y="87"/>
                  </a:cubicBezTo>
                  <a:cubicBezTo>
                    <a:pt x="420" y="83"/>
                    <a:pt x="418" y="79"/>
                    <a:pt x="418" y="73"/>
                  </a:cubicBezTo>
                  <a:cubicBezTo>
                    <a:pt x="418" y="70"/>
                    <a:pt x="419" y="67"/>
                    <a:pt x="421" y="65"/>
                  </a:cubicBezTo>
                  <a:cubicBezTo>
                    <a:pt x="422" y="62"/>
                    <a:pt x="424" y="60"/>
                    <a:pt x="426" y="58"/>
                  </a:cubicBezTo>
                  <a:cubicBezTo>
                    <a:pt x="429" y="57"/>
                    <a:pt x="431" y="55"/>
                    <a:pt x="434" y="55"/>
                  </a:cubicBezTo>
                  <a:cubicBezTo>
                    <a:pt x="437" y="54"/>
                    <a:pt x="440" y="53"/>
                    <a:pt x="444" y="53"/>
                  </a:cubicBezTo>
                  <a:cubicBezTo>
                    <a:pt x="453" y="52"/>
                    <a:pt x="460" y="50"/>
                    <a:pt x="464" y="49"/>
                  </a:cubicBezTo>
                  <a:cubicBezTo>
                    <a:pt x="464" y="47"/>
                    <a:pt x="464" y="46"/>
                    <a:pt x="464" y="46"/>
                  </a:cubicBezTo>
                  <a:cubicBezTo>
                    <a:pt x="464" y="42"/>
                    <a:pt x="463" y="38"/>
                    <a:pt x="461" y="36"/>
                  </a:cubicBezTo>
                  <a:cubicBezTo>
                    <a:pt x="458" y="34"/>
                    <a:pt x="454" y="33"/>
                    <a:pt x="448" y="33"/>
                  </a:cubicBezTo>
                  <a:cubicBezTo>
                    <a:pt x="443" y="33"/>
                    <a:pt x="439" y="34"/>
                    <a:pt x="437" y="35"/>
                  </a:cubicBezTo>
                  <a:cubicBezTo>
                    <a:pt x="434" y="37"/>
                    <a:pt x="432" y="41"/>
                    <a:pt x="431" y="45"/>
                  </a:cubicBezTo>
                  <a:cubicBezTo>
                    <a:pt x="420" y="44"/>
                    <a:pt x="420" y="44"/>
                    <a:pt x="420" y="44"/>
                  </a:cubicBezTo>
                  <a:cubicBezTo>
                    <a:pt x="421" y="39"/>
                    <a:pt x="423" y="35"/>
                    <a:pt x="425" y="32"/>
                  </a:cubicBezTo>
                  <a:cubicBezTo>
                    <a:pt x="427" y="30"/>
                    <a:pt x="431" y="27"/>
                    <a:pt x="435" y="26"/>
                  </a:cubicBezTo>
                  <a:cubicBezTo>
                    <a:pt x="439" y="24"/>
                    <a:pt x="444" y="23"/>
                    <a:pt x="450" y="23"/>
                  </a:cubicBezTo>
                  <a:cubicBezTo>
                    <a:pt x="456" y="23"/>
                    <a:pt x="460" y="24"/>
                    <a:pt x="464" y="25"/>
                  </a:cubicBezTo>
                  <a:cubicBezTo>
                    <a:pt x="467" y="27"/>
                    <a:pt x="470" y="28"/>
                    <a:pt x="471" y="30"/>
                  </a:cubicBezTo>
                  <a:cubicBezTo>
                    <a:pt x="473" y="32"/>
                    <a:pt x="474" y="35"/>
                    <a:pt x="475" y="38"/>
                  </a:cubicBezTo>
                  <a:cubicBezTo>
                    <a:pt x="475" y="40"/>
                    <a:pt x="475" y="43"/>
                    <a:pt x="475" y="48"/>
                  </a:cubicBezTo>
                  <a:cubicBezTo>
                    <a:pt x="475" y="63"/>
                    <a:pt x="475" y="63"/>
                    <a:pt x="475" y="63"/>
                  </a:cubicBezTo>
                  <a:cubicBezTo>
                    <a:pt x="475" y="74"/>
                    <a:pt x="476" y="80"/>
                    <a:pt x="476" y="83"/>
                  </a:cubicBezTo>
                  <a:cubicBezTo>
                    <a:pt x="477" y="86"/>
                    <a:pt x="478" y="88"/>
                    <a:pt x="479" y="91"/>
                  </a:cubicBezTo>
                  <a:cubicBezTo>
                    <a:pt x="467" y="91"/>
                    <a:pt x="467" y="91"/>
                    <a:pt x="467" y="91"/>
                  </a:cubicBezTo>
                  <a:cubicBezTo>
                    <a:pt x="466" y="89"/>
                    <a:pt x="465" y="86"/>
                    <a:pt x="465" y="83"/>
                  </a:cubicBezTo>
                  <a:close/>
                  <a:moveTo>
                    <a:pt x="464" y="58"/>
                  </a:moveTo>
                  <a:cubicBezTo>
                    <a:pt x="460" y="59"/>
                    <a:pt x="454" y="61"/>
                    <a:pt x="446" y="62"/>
                  </a:cubicBezTo>
                  <a:cubicBezTo>
                    <a:pt x="441" y="63"/>
                    <a:pt x="438" y="63"/>
                    <a:pt x="436" y="64"/>
                  </a:cubicBezTo>
                  <a:cubicBezTo>
                    <a:pt x="434" y="65"/>
                    <a:pt x="433" y="66"/>
                    <a:pt x="432" y="68"/>
                  </a:cubicBezTo>
                  <a:cubicBezTo>
                    <a:pt x="431" y="69"/>
                    <a:pt x="430" y="71"/>
                    <a:pt x="430" y="73"/>
                  </a:cubicBezTo>
                  <a:cubicBezTo>
                    <a:pt x="430" y="76"/>
                    <a:pt x="431" y="79"/>
                    <a:pt x="434" y="81"/>
                  </a:cubicBezTo>
                  <a:cubicBezTo>
                    <a:pt x="436" y="83"/>
                    <a:pt x="439" y="84"/>
                    <a:pt x="444" y="84"/>
                  </a:cubicBezTo>
                  <a:cubicBezTo>
                    <a:pt x="448" y="84"/>
                    <a:pt x="452" y="83"/>
                    <a:pt x="455" y="81"/>
                  </a:cubicBezTo>
                  <a:cubicBezTo>
                    <a:pt x="458" y="79"/>
                    <a:pt x="461" y="76"/>
                    <a:pt x="462" y="73"/>
                  </a:cubicBezTo>
                  <a:cubicBezTo>
                    <a:pt x="464" y="70"/>
                    <a:pt x="464" y="67"/>
                    <a:pt x="464" y="62"/>
                  </a:cubicBezTo>
                  <a:cubicBezTo>
                    <a:pt x="464" y="58"/>
                    <a:pt x="464" y="58"/>
                    <a:pt x="464" y="58"/>
                  </a:cubicBezTo>
                  <a:close/>
                  <a:moveTo>
                    <a:pt x="495" y="71"/>
                  </a:moveTo>
                  <a:cubicBezTo>
                    <a:pt x="506" y="69"/>
                    <a:pt x="506" y="69"/>
                    <a:pt x="506" y="69"/>
                  </a:cubicBezTo>
                  <a:cubicBezTo>
                    <a:pt x="507" y="74"/>
                    <a:pt x="509" y="77"/>
                    <a:pt x="512" y="80"/>
                  </a:cubicBezTo>
                  <a:cubicBezTo>
                    <a:pt x="514" y="82"/>
                    <a:pt x="518" y="83"/>
                    <a:pt x="524" y="83"/>
                  </a:cubicBezTo>
                  <a:cubicBezTo>
                    <a:pt x="529" y="83"/>
                    <a:pt x="532" y="82"/>
                    <a:pt x="535" y="80"/>
                  </a:cubicBezTo>
                  <a:cubicBezTo>
                    <a:pt x="537" y="78"/>
                    <a:pt x="539" y="75"/>
                    <a:pt x="539" y="73"/>
                  </a:cubicBezTo>
                  <a:cubicBezTo>
                    <a:pt x="539" y="70"/>
                    <a:pt x="538" y="68"/>
                    <a:pt x="535" y="67"/>
                  </a:cubicBezTo>
                  <a:cubicBezTo>
                    <a:pt x="534" y="66"/>
                    <a:pt x="530" y="64"/>
                    <a:pt x="524" y="63"/>
                  </a:cubicBezTo>
                  <a:cubicBezTo>
                    <a:pt x="516" y="61"/>
                    <a:pt x="510" y="59"/>
                    <a:pt x="507" y="58"/>
                  </a:cubicBezTo>
                  <a:cubicBezTo>
                    <a:pt x="504" y="56"/>
                    <a:pt x="501" y="54"/>
                    <a:pt x="500" y="51"/>
                  </a:cubicBezTo>
                  <a:cubicBezTo>
                    <a:pt x="498" y="49"/>
                    <a:pt x="497" y="46"/>
                    <a:pt x="497" y="42"/>
                  </a:cubicBezTo>
                  <a:cubicBezTo>
                    <a:pt x="497" y="39"/>
                    <a:pt x="498" y="37"/>
                    <a:pt x="499" y="34"/>
                  </a:cubicBezTo>
                  <a:cubicBezTo>
                    <a:pt x="501" y="32"/>
                    <a:pt x="502" y="30"/>
                    <a:pt x="505" y="28"/>
                  </a:cubicBezTo>
                  <a:cubicBezTo>
                    <a:pt x="507" y="27"/>
                    <a:pt x="509" y="26"/>
                    <a:pt x="512" y="25"/>
                  </a:cubicBezTo>
                  <a:cubicBezTo>
                    <a:pt x="515" y="24"/>
                    <a:pt x="518" y="23"/>
                    <a:pt x="522" y="23"/>
                  </a:cubicBezTo>
                  <a:cubicBezTo>
                    <a:pt x="527" y="23"/>
                    <a:pt x="531" y="24"/>
                    <a:pt x="535" y="26"/>
                  </a:cubicBezTo>
                  <a:cubicBezTo>
                    <a:pt x="539" y="27"/>
                    <a:pt x="542" y="29"/>
                    <a:pt x="544" y="32"/>
                  </a:cubicBezTo>
                  <a:cubicBezTo>
                    <a:pt x="546" y="34"/>
                    <a:pt x="547" y="38"/>
                    <a:pt x="548" y="42"/>
                  </a:cubicBezTo>
                  <a:cubicBezTo>
                    <a:pt x="537" y="43"/>
                    <a:pt x="537" y="43"/>
                    <a:pt x="537" y="43"/>
                  </a:cubicBezTo>
                  <a:cubicBezTo>
                    <a:pt x="536" y="40"/>
                    <a:pt x="535" y="37"/>
                    <a:pt x="532" y="35"/>
                  </a:cubicBezTo>
                  <a:cubicBezTo>
                    <a:pt x="530" y="34"/>
                    <a:pt x="527" y="33"/>
                    <a:pt x="522" y="33"/>
                  </a:cubicBezTo>
                  <a:cubicBezTo>
                    <a:pt x="517" y="33"/>
                    <a:pt x="514" y="33"/>
                    <a:pt x="511" y="35"/>
                  </a:cubicBezTo>
                  <a:cubicBezTo>
                    <a:pt x="509" y="37"/>
                    <a:pt x="508" y="39"/>
                    <a:pt x="508" y="41"/>
                  </a:cubicBezTo>
                  <a:cubicBezTo>
                    <a:pt x="508" y="43"/>
                    <a:pt x="509" y="44"/>
                    <a:pt x="509" y="45"/>
                  </a:cubicBezTo>
                  <a:cubicBezTo>
                    <a:pt x="510" y="46"/>
                    <a:pt x="512" y="47"/>
                    <a:pt x="514" y="48"/>
                  </a:cubicBezTo>
                  <a:cubicBezTo>
                    <a:pt x="515" y="48"/>
                    <a:pt x="518" y="49"/>
                    <a:pt x="524" y="51"/>
                  </a:cubicBezTo>
                  <a:cubicBezTo>
                    <a:pt x="531" y="53"/>
                    <a:pt x="537" y="55"/>
                    <a:pt x="540" y="56"/>
                  </a:cubicBezTo>
                  <a:cubicBezTo>
                    <a:pt x="543" y="57"/>
                    <a:pt x="546" y="59"/>
                    <a:pt x="547" y="62"/>
                  </a:cubicBezTo>
                  <a:cubicBezTo>
                    <a:pt x="549" y="64"/>
                    <a:pt x="550" y="68"/>
                    <a:pt x="550" y="71"/>
                  </a:cubicBezTo>
                  <a:cubicBezTo>
                    <a:pt x="550" y="75"/>
                    <a:pt x="549" y="79"/>
                    <a:pt x="547" y="82"/>
                  </a:cubicBezTo>
                  <a:cubicBezTo>
                    <a:pt x="545" y="85"/>
                    <a:pt x="542" y="88"/>
                    <a:pt x="537" y="90"/>
                  </a:cubicBezTo>
                  <a:cubicBezTo>
                    <a:pt x="533" y="91"/>
                    <a:pt x="529" y="92"/>
                    <a:pt x="524" y="92"/>
                  </a:cubicBezTo>
                  <a:cubicBezTo>
                    <a:pt x="515" y="92"/>
                    <a:pt x="508" y="91"/>
                    <a:pt x="504" y="87"/>
                  </a:cubicBezTo>
                  <a:cubicBezTo>
                    <a:pt x="499" y="83"/>
                    <a:pt x="497" y="78"/>
                    <a:pt x="495" y="71"/>
                  </a:cubicBezTo>
                  <a:close/>
                  <a:moveTo>
                    <a:pt x="595" y="81"/>
                  </a:moveTo>
                  <a:cubicBezTo>
                    <a:pt x="596" y="91"/>
                    <a:pt x="596" y="91"/>
                    <a:pt x="596" y="91"/>
                  </a:cubicBezTo>
                  <a:cubicBezTo>
                    <a:pt x="593" y="91"/>
                    <a:pt x="591" y="92"/>
                    <a:pt x="588" y="92"/>
                  </a:cubicBezTo>
                  <a:cubicBezTo>
                    <a:pt x="584" y="92"/>
                    <a:pt x="581" y="91"/>
                    <a:pt x="579" y="90"/>
                  </a:cubicBezTo>
                  <a:cubicBezTo>
                    <a:pt x="576" y="88"/>
                    <a:pt x="575" y="87"/>
                    <a:pt x="574" y="85"/>
                  </a:cubicBezTo>
                  <a:cubicBezTo>
                    <a:pt x="573" y="83"/>
                    <a:pt x="573" y="78"/>
                    <a:pt x="573" y="72"/>
                  </a:cubicBezTo>
                  <a:cubicBezTo>
                    <a:pt x="573" y="34"/>
                    <a:pt x="573" y="34"/>
                    <a:pt x="573" y="34"/>
                  </a:cubicBezTo>
                  <a:cubicBezTo>
                    <a:pt x="564" y="34"/>
                    <a:pt x="564" y="34"/>
                    <a:pt x="564" y="34"/>
                  </a:cubicBezTo>
                  <a:cubicBezTo>
                    <a:pt x="564" y="25"/>
                    <a:pt x="564" y="25"/>
                    <a:pt x="564" y="25"/>
                  </a:cubicBezTo>
                  <a:cubicBezTo>
                    <a:pt x="573" y="25"/>
                    <a:pt x="573" y="25"/>
                    <a:pt x="573" y="25"/>
                  </a:cubicBezTo>
                  <a:cubicBezTo>
                    <a:pt x="573" y="9"/>
                    <a:pt x="573" y="9"/>
                    <a:pt x="573" y="9"/>
                  </a:cubicBezTo>
                  <a:cubicBezTo>
                    <a:pt x="584" y="2"/>
                    <a:pt x="584" y="2"/>
                    <a:pt x="584" y="2"/>
                  </a:cubicBezTo>
                  <a:cubicBezTo>
                    <a:pt x="584" y="25"/>
                    <a:pt x="584" y="25"/>
                    <a:pt x="584" y="25"/>
                  </a:cubicBezTo>
                  <a:cubicBezTo>
                    <a:pt x="595" y="25"/>
                    <a:pt x="595" y="25"/>
                    <a:pt x="595" y="25"/>
                  </a:cubicBezTo>
                  <a:cubicBezTo>
                    <a:pt x="595" y="34"/>
                    <a:pt x="595" y="34"/>
                    <a:pt x="595" y="34"/>
                  </a:cubicBezTo>
                  <a:cubicBezTo>
                    <a:pt x="584" y="34"/>
                    <a:pt x="584" y="34"/>
                    <a:pt x="584" y="34"/>
                  </a:cubicBezTo>
                  <a:cubicBezTo>
                    <a:pt x="584" y="72"/>
                    <a:pt x="584" y="72"/>
                    <a:pt x="584" y="72"/>
                  </a:cubicBezTo>
                  <a:cubicBezTo>
                    <a:pt x="584" y="75"/>
                    <a:pt x="584" y="77"/>
                    <a:pt x="584" y="78"/>
                  </a:cubicBezTo>
                  <a:cubicBezTo>
                    <a:pt x="585" y="79"/>
                    <a:pt x="585" y="80"/>
                    <a:pt x="586" y="80"/>
                  </a:cubicBezTo>
                  <a:cubicBezTo>
                    <a:pt x="587" y="81"/>
                    <a:pt x="588" y="81"/>
                    <a:pt x="590" y="81"/>
                  </a:cubicBezTo>
                  <a:cubicBezTo>
                    <a:pt x="591" y="81"/>
                    <a:pt x="593" y="81"/>
                    <a:pt x="595" y="81"/>
                  </a:cubicBezTo>
                  <a:close/>
                  <a:moveTo>
                    <a:pt x="658" y="70"/>
                  </a:moveTo>
                  <a:cubicBezTo>
                    <a:pt x="669" y="71"/>
                    <a:pt x="669" y="71"/>
                    <a:pt x="669" y="71"/>
                  </a:cubicBezTo>
                  <a:cubicBezTo>
                    <a:pt x="668" y="78"/>
                    <a:pt x="664" y="83"/>
                    <a:pt x="659" y="87"/>
                  </a:cubicBezTo>
                  <a:cubicBezTo>
                    <a:pt x="654" y="90"/>
                    <a:pt x="648" y="92"/>
                    <a:pt x="641" y="92"/>
                  </a:cubicBezTo>
                  <a:cubicBezTo>
                    <a:pt x="631" y="92"/>
                    <a:pt x="623" y="89"/>
                    <a:pt x="618" y="83"/>
                  </a:cubicBezTo>
                  <a:cubicBezTo>
                    <a:pt x="612" y="77"/>
                    <a:pt x="609" y="69"/>
                    <a:pt x="609" y="58"/>
                  </a:cubicBezTo>
                  <a:cubicBezTo>
                    <a:pt x="609" y="47"/>
                    <a:pt x="612" y="39"/>
                    <a:pt x="618" y="33"/>
                  </a:cubicBezTo>
                  <a:cubicBezTo>
                    <a:pt x="623" y="26"/>
                    <a:pt x="631" y="23"/>
                    <a:pt x="640" y="23"/>
                  </a:cubicBezTo>
                  <a:cubicBezTo>
                    <a:pt x="649" y="23"/>
                    <a:pt x="656" y="26"/>
                    <a:pt x="661" y="32"/>
                  </a:cubicBezTo>
                  <a:cubicBezTo>
                    <a:pt x="667" y="38"/>
                    <a:pt x="670" y="47"/>
                    <a:pt x="670" y="58"/>
                  </a:cubicBezTo>
                  <a:cubicBezTo>
                    <a:pt x="670" y="58"/>
                    <a:pt x="670" y="59"/>
                    <a:pt x="670" y="61"/>
                  </a:cubicBezTo>
                  <a:cubicBezTo>
                    <a:pt x="621" y="61"/>
                    <a:pt x="621" y="61"/>
                    <a:pt x="621" y="61"/>
                  </a:cubicBezTo>
                  <a:cubicBezTo>
                    <a:pt x="621" y="68"/>
                    <a:pt x="623" y="74"/>
                    <a:pt x="627" y="77"/>
                  </a:cubicBezTo>
                  <a:cubicBezTo>
                    <a:pt x="630" y="81"/>
                    <a:pt x="635" y="83"/>
                    <a:pt x="641" y="83"/>
                  </a:cubicBezTo>
                  <a:cubicBezTo>
                    <a:pt x="645" y="83"/>
                    <a:pt x="648" y="82"/>
                    <a:pt x="651" y="80"/>
                  </a:cubicBezTo>
                  <a:cubicBezTo>
                    <a:pt x="654" y="78"/>
                    <a:pt x="656" y="74"/>
                    <a:pt x="658" y="70"/>
                  </a:cubicBezTo>
                  <a:close/>
                  <a:moveTo>
                    <a:pt x="621" y="52"/>
                  </a:moveTo>
                  <a:cubicBezTo>
                    <a:pt x="658" y="52"/>
                    <a:pt x="658" y="52"/>
                    <a:pt x="658" y="52"/>
                  </a:cubicBezTo>
                  <a:cubicBezTo>
                    <a:pt x="658" y="46"/>
                    <a:pt x="656" y="42"/>
                    <a:pt x="654" y="39"/>
                  </a:cubicBezTo>
                  <a:cubicBezTo>
                    <a:pt x="650" y="35"/>
                    <a:pt x="646" y="33"/>
                    <a:pt x="640" y="33"/>
                  </a:cubicBezTo>
                  <a:cubicBezTo>
                    <a:pt x="635" y="33"/>
                    <a:pt x="631" y="34"/>
                    <a:pt x="627" y="38"/>
                  </a:cubicBezTo>
                  <a:cubicBezTo>
                    <a:pt x="624" y="41"/>
                    <a:pt x="622" y="46"/>
                    <a:pt x="621" y="52"/>
                  </a:cubicBezTo>
                  <a:close/>
                  <a:moveTo>
                    <a:pt x="690" y="91"/>
                  </a:moveTo>
                  <a:cubicBezTo>
                    <a:pt x="690" y="25"/>
                    <a:pt x="690" y="25"/>
                    <a:pt x="690" y="25"/>
                  </a:cubicBezTo>
                  <a:cubicBezTo>
                    <a:pt x="701" y="25"/>
                    <a:pt x="701" y="25"/>
                    <a:pt x="701" y="25"/>
                  </a:cubicBezTo>
                  <a:cubicBezTo>
                    <a:pt x="701" y="35"/>
                    <a:pt x="701" y="35"/>
                    <a:pt x="701" y="35"/>
                  </a:cubicBezTo>
                  <a:cubicBezTo>
                    <a:pt x="703" y="30"/>
                    <a:pt x="705" y="27"/>
                    <a:pt x="708" y="26"/>
                  </a:cubicBezTo>
                  <a:cubicBezTo>
                    <a:pt x="710" y="24"/>
                    <a:pt x="712" y="23"/>
                    <a:pt x="715" y="23"/>
                  </a:cubicBezTo>
                  <a:cubicBezTo>
                    <a:pt x="719" y="23"/>
                    <a:pt x="722" y="25"/>
                    <a:pt x="726" y="27"/>
                  </a:cubicBezTo>
                  <a:cubicBezTo>
                    <a:pt x="722" y="37"/>
                    <a:pt x="722" y="37"/>
                    <a:pt x="722" y="37"/>
                  </a:cubicBezTo>
                  <a:cubicBezTo>
                    <a:pt x="720" y="36"/>
                    <a:pt x="717" y="35"/>
                    <a:pt x="714" y="35"/>
                  </a:cubicBezTo>
                  <a:cubicBezTo>
                    <a:pt x="712" y="35"/>
                    <a:pt x="710" y="36"/>
                    <a:pt x="708" y="37"/>
                  </a:cubicBezTo>
                  <a:cubicBezTo>
                    <a:pt x="706" y="39"/>
                    <a:pt x="704" y="41"/>
                    <a:pt x="704" y="43"/>
                  </a:cubicBezTo>
                  <a:cubicBezTo>
                    <a:pt x="702" y="47"/>
                    <a:pt x="702" y="52"/>
                    <a:pt x="702" y="56"/>
                  </a:cubicBezTo>
                  <a:cubicBezTo>
                    <a:pt x="702" y="91"/>
                    <a:pt x="702" y="91"/>
                    <a:pt x="702" y="91"/>
                  </a:cubicBezTo>
                  <a:cubicBezTo>
                    <a:pt x="690" y="91"/>
                    <a:pt x="690" y="91"/>
                    <a:pt x="690" y="91"/>
                  </a:cubicBezTo>
                  <a:close/>
                  <a:moveTo>
                    <a:pt x="740" y="91"/>
                  </a:moveTo>
                  <a:cubicBezTo>
                    <a:pt x="740" y="25"/>
                    <a:pt x="740" y="25"/>
                    <a:pt x="740" y="25"/>
                  </a:cubicBezTo>
                  <a:cubicBezTo>
                    <a:pt x="750" y="25"/>
                    <a:pt x="750" y="25"/>
                    <a:pt x="750" y="25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5" y="27"/>
                    <a:pt x="762" y="23"/>
                    <a:pt x="771" y="23"/>
                  </a:cubicBezTo>
                  <a:cubicBezTo>
                    <a:pt x="775" y="23"/>
                    <a:pt x="779" y="24"/>
                    <a:pt x="782" y="26"/>
                  </a:cubicBezTo>
                  <a:cubicBezTo>
                    <a:pt x="785" y="27"/>
                    <a:pt x="788" y="29"/>
                    <a:pt x="789" y="31"/>
                  </a:cubicBezTo>
                  <a:cubicBezTo>
                    <a:pt x="791" y="33"/>
                    <a:pt x="792" y="36"/>
                    <a:pt x="793" y="39"/>
                  </a:cubicBezTo>
                  <a:cubicBezTo>
                    <a:pt x="793" y="42"/>
                    <a:pt x="794" y="45"/>
                    <a:pt x="794" y="50"/>
                  </a:cubicBezTo>
                  <a:cubicBezTo>
                    <a:pt x="794" y="91"/>
                    <a:pt x="794" y="91"/>
                    <a:pt x="794" y="91"/>
                  </a:cubicBezTo>
                  <a:cubicBezTo>
                    <a:pt x="782" y="91"/>
                    <a:pt x="782" y="91"/>
                    <a:pt x="782" y="91"/>
                  </a:cubicBezTo>
                  <a:cubicBezTo>
                    <a:pt x="782" y="51"/>
                    <a:pt x="782" y="51"/>
                    <a:pt x="782" y="51"/>
                  </a:cubicBezTo>
                  <a:cubicBezTo>
                    <a:pt x="782" y="46"/>
                    <a:pt x="782" y="43"/>
                    <a:pt x="781" y="41"/>
                  </a:cubicBezTo>
                  <a:cubicBezTo>
                    <a:pt x="780" y="38"/>
                    <a:pt x="779" y="36"/>
                    <a:pt x="776" y="35"/>
                  </a:cubicBezTo>
                  <a:cubicBezTo>
                    <a:pt x="774" y="34"/>
                    <a:pt x="772" y="33"/>
                    <a:pt x="769" y="33"/>
                  </a:cubicBezTo>
                  <a:cubicBezTo>
                    <a:pt x="764" y="33"/>
                    <a:pt x="760" y="35"/>
                    <a:pt x="756" y="38"/>
                  </a:cubicBezTo>
                  <a:cubicBezTo>
                    <a:pt x="753" y="41"/>
                    <a:pt x="751" y="46"/>
                    <a:pt x="751" y="55"/>
                  </a:cubicBezTo>
                  <a:cubicBezTo>
                    <a:pt x="751" y="91"/>
                    <a:pt x="751" y="91"/>
                    <a:pt x="751" y="91"/>
                  </a:cubicBezTo>
                  <a:cubicBezTo>
                    <a:pt x="740" y="91"/>
                    <a:pt x="740" y="91"/>
                    <a:pt x="740" y="91"/>
                  </a:cubicBezTo>
                  <a:close/>
                  <a:moveTo>
                    <a:pt x="907" y="0"/>
                  </a:moveTo>
                  <a:cubicBezTo>
                    <a:pt x="919" y="0"/>
                    <a:pt x="919" y="0"/>
                    <a:pt x="919" y="0"/>
                  </a:cubicBezTo>
                  <a:cubicBezTo>
                    <a:pt x="919" y="52"/>
                    <a:pt x="919" y="52"/>
                    <a:pt x="919" y="52"/>
                  </a:cubicBezTo>
                  <a:cubicBezTo>
                    <a:pt x="919" y="62"/>
                    <a:pt x="918" y="69"/>
                    <a:pt x="916" y="74"/>
                  </a:cubicBezTo>
                  <a:cubicBezTo>
                    <a:pt x="914" y="80"/>
                    <a:pt x="910" y="84"/>
                    <a:pt x="905" y="87"/>
                  </a:cubicBezTo>
                  <a:cubicBezTo>
                    <a:pt x="899" y="91"/>
                    <a:pt x="892" y="92"/>
                    <a:pt x="884" y="92"/>
                  </a:cubicBezTo>
                  <a:cubicBezTo>
                    <a:pt x="875" y="92"/>
                    <a:pt x="868" y="91"/>
                    <a:pt x="863" y="88"/>
                  </a:cubicBezTo>
                  <a:cubicBezTo>
                    <a:pt x="857" y="85"/>
                    <a:pt x="853" y="81"/>
                    <a:pt x="851" y="75"/>
                  </a:cubicBezTo>
                  <a:cubicBezTo>
                    <a:pt x="849" y="70"/>
                    <a:pt x="848" y="62"/>
                    <a:pt x="848" y="52"/>
                  </a:cubicBezTo>
                  <a:cubicBezTo>
                    <a:pt x="848" y="0"/>
                    <a:pt x="848" y="0"/>
                    <a:pt x="848" y="0"/>
                  </a:cubicBezTo>
                  <a:cubicBezTo>
                    <a:pt x="860" y="0"/>
                    <a:pt x="860" y="0"/>
                    <a:pt x="860" y="0"/>
                  </a:cubicBezTo>
                  <a:cubicBezTo>
                    <a:pt x="860" y="52"/>
                    <a:pt x="860" y="52"/>
                    <a:pt x="860" y="52"/>
                  </a:cubicBezTo>
                  <a:cubicBezTo>
                    <a:pt x="860" y="60"/>
                    <a:pt x="860" y="66"/>
                    <a:pt x="862" y="70"/>
                  </a:cubicBezTo>
                  <a:cubicBezTo>
                    <a:pt x="863" y="74"/>
                    <a:pt x="866" y="76"/>
                    <a:pt x="869" y="78"/>
                  </a:cubicBezTo>
                  <a:cubicBezTo>
                    <a:pt x="873" y="81"/>
                    <a:pt x="877" y="82"/>
                    <a:pt x="883" y="82"/>
                  </a:cubicBezTo>
                  <a:cubicBezTo>
                    <a:pt x="891" y="82"/>
                    <a:pt x="898" y="80"/>
                    <a:pt x="901" y="75"/>
                  </a:cubicBezTo>
                  <a:cubicBezTo>
                    <a:pt x="905" y="71"/>
                    <a:pt x="907" y="64"/>
                    <a:pt x="907" y="52"/>
                  </a:cubicBezTo>
                  <a:cubicBezTo>
                    <a:pt x="907" y="0"/>
                    <a:pt x="907" y="0"/>
                    <a:pt x="907" y="0"/>
                  </a:cubicBezTo>
                  <a:close/>
                  <a:moveTo>
                    <a:pt x="945" y="91"/>
                  </a:moveTo>
                  <a:cubicBezTo>
                    <a:pt x="945" y="25"/>
                    <a:pt x="945" y="25"/>
                    <a:pt x="945" y="25"/>
                  </a:cubicBezTo>
                  <a:cubicBezTo>
                    <a:pt x="955" y="25"/>
                    <a:pt x="955" y="25"/>
                    <a:pt x="955" y="25"/>
                  </a:cubicBezTo>
                  <a:cubicBezTo>
                    <a:pt x="955" y="34"/>
                    <a:pt x="955" y="34"/>
                    <a:pt x="955" y="34"/>
                  </a:cubicBezTo>
                  <a:cubicBezTo>
                    <a:pt x="960" y="27"/>
                    <a:pt x="967" y="23"/>
                    <a:pt x="976" y="23"/>
                  </a:cubicBezTo>
                  <a:cubicBezTo>
                    <a:pt x="980" y="23"/>
                    <a:pt x="983" y="24"/>
                    <a:pt x="987" y="26"/>
                  </a:cubicBezTo>
                  <a:cubicBezTo>
                    <a:pt x="990" y="27"/>
                    <a:pt x="993" y="29"/>
                    <a:pt x="994" y="31"/>
                  </a:cubicBezTo>
                  <a:cubicBezTo>
                    <a:pt x="996" y="33"/>
                    <a:pt x="997" y="36"/>
                    <a:pt x="998" y="39"/>
                  </a:cubicBezTo>
                  <a:cubicBezTo>
                    <a:pt x="998" y="42"/>
                    <a:pt x="998" y="45"/>
                    <a:pt x="998" y="50"/>
                  </a:cubicBezTo>
                  <a:cubicBezTo>
                    <a:pt x="998" y="91"/>
                    <a:pt x="998" y="91"/>
                    <a:pt x="998" y="91"/>
                  </a:cubicBezTo>
                  <a:cubicBezTo>
                    <a:pt x="987" y="91"/>
                    <a:pt x="987" y="91"/>
                    <a:pt x="987" y="91"/>
                  </a:cubicBezTo>
                  <a:cubicBezTo>
                    <a:pt x="987" y="51"/>
                    <a:pt x="987" y="51"/>
                    <a:pt x="987" y="51"/>
                  </a:cubicBezTo>
                  <a:cubicBezTo>
                    <a:pt x="987" y="46"/>
                    <a:pt x="987" y="43"/>
                    <a:pt x="986" y="41"/>
                  </a:cubicBezTo>
                  <a:cubicBezTo>
                    <a:pt x="985" y="38"/>
                    <a:pt x="983" y="36"/>
                    <a:pt x="981" y="35"/>
                  </a:cubicBezTo>
                  <a:cubicBezTo>
                    <a:pt x="979" y="34"/>
                    <a:pt x="976" y="33"/>
                    <a:pt x="973" y="33"/>
                  </a:cubicBezTo>
                  <a:cubicBezTo>
                    <a:pt x="969" y="33"/>
                    <a:pt x="965" y="35"/>
                    <a:pt x="961" y="38"/>
                  </a:cubicBezTo>
                  <a:cubicBezTo>
                    <a:pt x="958" y="41"/>
                    <a:pt x="956" y="46"/>
                    <a:pt x="956" y="55"/>
                  </a:cubicBezTo>
                  <a:cubicBezTo>
                    <a:pt x="956" y="91"/>
                    <a:pt x="956" y="91"/>
                    <a:pt x="956" y="91"/>
                  </a:cubicBezTo>
                  <a:cubicBezTo>
                    <a:pt x="945" y="91"/>
                    <a:pt x="945" y="91"/>
                    <a:pt x="945" y="91"/>
                  </a:cubicBezTo>
                  <a:close/>
                  <a:moveTo>
                    <a:pt x="1023" y="13"/>
                  </a:moveTo>
                  <a:cubicBezTo>
                    <a:pt x="1023" y="0"/>
                    <a:pt x="1023" y="0"/>
                    <a:pt x="1023" y="0"/>
                  </a:cubicBezTo>
                  <a:cubicBezTo>
                    <a:pt x="1034" y="0"/>
                    <a:pt x="1034" y="0"/>
                    <a:pt x="1034" y="0"/>
                  </a:cubicBezTo>
                  <a:cubicBezTo>
                    <a:pt x="1034" y="13"/>
                    <a:pt x="1034" y="13"/>
                    <a:pt x="1034" y="13"/>
                  </a:cubicBezTo>
                  <a:cubicBezTo>
                    <a:pt x="1023" y="13"/>
                    <a:pt x="1023" y="13"/>
                    <a:pt x="1023" y="13"/>
                  </a:cubicBezTo>
                  <a:close/>
                  <a:moveTo>
                    <a:pt x="1023" y="91"/>
                  </a:moveTo>
                  <a:cubicBezTo>
                    <a:pt x="1023" y="25"/>
                    <a:pt x="1023" y="25"/>
                    <a:pt x="1023" y="25"/>
                  </a:cubicBezTo>
                  <a:cubicBezTo>
                    <a:pt x="1034" y="25"/>
                    <a:pt x="1034" y="25"/>
                    <a:pt x="1034" y="25"/>
                  </a:cubicBezTo>
                  <a:cubicBezTo>
                    <a:pt x="1034" y="91"/>
                    <a:pt x="1034" y="91"/>
                    <a:pt x="1034" y="91"/>
                  </a:cubicBezTo>
                  <a:cubicBezTo>
                    <a:pt x="1023" y="91"/>
                    <a:pt x="1023" y="91"/>
                    <a:pt x="1023" y="91"/>
                  </a:cubicBezTo>
                  <a:close/>
                  <a:moveTo>
                    <a:pt x="1076" y="91"/>
                  </a:moveTo>
                  <a:cubicBezTo>
                    <a:pt x="1051" y="25"/>
                    <a:pt x="1051" y="25"/>
                    <a:pt x="1051" y="25"/>
                  </a:cubicBezTo>
                  <a:cubicBezTo>
                    <a:pt x="1063" y="25"/>
                    <a:pt x="1063" y="25"/>
                    <a:pt x="1063" y="25"/>
                  </a:cubicBezTo>
                  <a:cubicBezTo>
                    <a:pt x="1077" y="64"/>
                    <a:pt x="1077" y="64"/>
                    <a:pt x="1077" y="64"/>
                  </a:cubicBezTo>
                  <a:cubicBezTo>
                    <a:pt x="1079" y="69"/>
                    <a:pt x="1080" y="73"/>
                    <a:pt x="1081" y="78"/>
                  </a:cubicBezTo>
                  <a:cubicBezTo>
                    <a:pt x="1082" y="74"/>
                    <a:pt x="1084" y="70"/>
                    <a:pt x="1085" y="65"/>
                  </a:cubicBezTo>
                  <a:cubicBezTo>
                    <a:pt x="1100" y="25"/>
                    <a:pt x="1100" y="25"/>
                    <a:pt x="1100" y="25"/>
                  </a:cubicBezTo>
                  <a:cubicBezTo>
                    <a:pt x="1112" y="25"/>
                    <a:pt x="1112" y="25"/>
                    <a:pt x="1112" y="25"/>
                  </a:cubicBezTo>
                  <a:cubicBezTo>
                    <a:pt x="1087" y="91"/>
                    <a:pt x="1087" y="91"/>
                    <a:pt x="1087" y="91"/>
                  </a:cubicBezTo>
                  <a:cubicBezTo>
                    <a:pt x="1076" y="91"/>
                    <a:pt x="1076" y="91"/>
                    <a:pt x="1076" y="91"/>
                  </a:cubicBezTo>
                  <a:close/>
                  <a:moveTo>
                    <a:pt x="1174" y="70"/>
                  </a:moveTo>
                  <a:cubicBezTo>
                    <a:pt x="1185" y="71"/>
                    <a:pt x="1185" y="71"/>
                    <a:pt x="1185" y="71"/>
                  </a:cubicBezTo>
                  <a:cubicBezTo>
                    <a:pt x="1183" y="78"/>
                    <a:pt x="1180" y="83"/>
                    <a:pt x="1175" y="87"/>
                  </a:cubicBezTo>
                  <a:cubicBezTo>
                    <a:pt x="1170" y="90"/>
                    <a:pt x="1164" y="92"/>
                    <a:pt x="1156" y="92"/>
                  </a:cubicBezTo>
                  <a:cubicBezTo>
                    <a:pt x="1146" y="92"/>
                    <a:pt x="1139" y="89"/>
                    <a:pt x="1133" y="83"/>
                  </a:cubicBezTo>
                  <a:cubicBezTo>
                    <a:pt x="1128" y="77"/>
                    <a:pt x="1125" y="69"/>
                    <a:pt x="1125" y="58"/>
                  </a:cubicBezTo>
                  <a:cubicBezTo>
                    <a:pt x="1125" y="47"/>
                    <a:pt x="1128" y="39"/>
                    <a:pt x="1133" y="33"/>
                  </a:cubicBezTo>
                  <a:cubicBezTo>
                    <a:pt x="1139" y="26"/>
                    <a:pt x="1146" y="23"/>
                    <a:pt x="1156" y="23"/>
                  </a:cubicBezTo>
                  <a:cubicBezTo>
                    <a:pt x="1164" y="23"/>
                    <a:pt x="1172" y="26"/>
                    <a:pt x="1177" y="32"/>
                  </a:cubicBezTo>
                  <a:cubicBezTo>
                    <a:pt x="1183" y="38"/>
                    <a:pt x="1185" y="47"/>
                    <a:pt x="1185" y="58"/>
                  </a:cubicBezTo>
                  <a:cubicBezTo>
                    <a:pt x="1185" y="58"/>
                    <a:pt x="1185" y="59"/>
                    <a:pt x="1185" y="61"/>
                  </a:cubicBezTo>
                  <a:cubicBezTo>
                    <a:pt x="1136" y="61"/>
                    <a:pt x="1136" y="61"/>
                    <a:pt x="1136" y="61"/>
                  </a:cubicBezTo>
                  <a:cubicBezTo>
                    <a:pt x="1137" y="68"/>
                    <a:pt x="1139" y="74"/>
                    <a:pt x="1142" y="77"/>
                  </a:cubicBezTo>
                  <a:cubicBezTo>
                    <a:pt x="1146" y="81"/>
                    <a:pt x="1151" y="83"/>
                    <a:pt x="1156" y="83"/>
                  </a:cubicBezTo>
                  <a:cubicBezTo>
                    <a:pt x="1160" y="83"/>
                    <a:pt x="1164" y="82"/>
                    <a:pt x="1167" y="80"/>
                  </a:cubicBezTo>
                  <a:cubicBezTo>
                    <a:pt x="1170" y="78"/>
                    <a:pt x="1172" y="74"/>
                    <a:pt x="1174" y="70"/>
                  </a:cubicBezTo>
                  <a:close/>
                  <a:moveTo>
                    <a:pt x="1137" y="52"/>
                  </a:moveTo>
                  <a:cubicBezTo>
                    <a:pt x="1174" y="52"/>
                    <a:pt x="1174" y="52"/>
                    <a:pt x="1174" y="52"/>
                  </a:cubicBezTo>
                  <a:cubicBezTo>
                    <a:pt x="1173" y="46"/>
                    <a:pt x="1172" y="42"/>
                    <a:pt x="1169" y="39"/>
                  </a:cubicBezTo>
                  <a:cubicBezTo>
                    <a:pt x="1166" y="35"/>
                    <a:pt x="1161" y="33"/>
                    <a:pt x="1156" y="33"/>
                  </a:cubicBezTo>
                  <a:cubicBezTo>
                    <a:pt x="1151" y="33"/>
                    <a:pt x="1146" y="34"/>
                    <a:pt x="1143" y="38"/>
                  </a:cubicBezTo>
                  <a:cubicBezTo>
                    <a:pt x="1139" y="41"/>
                    <a:pt x="1137" y="46"/>
                    <a:pt x="1137" y="52"/>
                  </a:cubicBezTo>
                  <a:close/>
                  <a:moveTo>
                    <a:pt x="1206" y="91"/>
                  </a:moveTo>
                  <a:cubicBezTo>
                    <a:pt x="1206" y="25"/>
                    <a:pt x="1206" y="25"/>
                    <a:pt x="1206" y="25"/>
                  </a:cubicBezTo>
                  <a:cubicBezTo>
                    <a:pt x="1216" y="25"/>
                    <a:pt x="1216" y="25"/>
                    <a:pt x="1216" y="25"/>
                  </a:cubicBezTo>
                  <a:cubicBezTo>
                    <a:pt x="1216" y="35"/>
                    <a:pt x="1216" y="35"/>
                    <a:pt x="1216" y="35"/>
                  </a:cubicBezTo>
                  <a:cubicBezTo>
                    <a:pt x="1219" y="30"/>
                    <a:pt x="1221" y="27"/>
                    <a:pt x="1223" y="26"/>
                  </a:cubicBezTo>
                  <a:cubicBezTo>
                    <a:pt x="1225" y="24"/>
                    <a:pt x="1228" y="23"/>
                    <a:pt x="1230" y="23"/>
                  </a:cubicBezTo>
                  <a:cubicBezTo>
                    <a:pt x="1234" y="23"/>
                    <a:pt x="1238" y="25"/>
                    <a:pt x="1242" y="27"/>
                  </a:cubicBezTo>
                  <a:cubicBezTo>
                    <a:pt x="1238" y="37"/>
                    <a:pt x="1238" y="37"/>
                    <a:pt x="1238" y="37"/>
                  </a:cubicBezTo>
                  <a:cubicBezTo>
                    <a:pt x="1235" y="36"/>
                    <a:pt x="1233" y="35"/>
                    <a:pt x="1230" y="35"/>
                  </a:cubicBezTo>
                  <a:cubicBezTo>
                    <a:pt x="1227" y="35"/>
                    <a:pt x="1225" y="36"/>
                    <a:pt x="1223" y="37"/>
                  </a:cubicBezTo>
                  <a:cubicBezTo>
                    <a:pt x="1221" y="39"/>
                    <a:pt x="1220" y="41"/>
                    <a:pt x="1219" y="43"/>
                  </a:cubicBezTo>
                  <a:cubicBezTo>
                    <a:pt x="1218" y="47"/>
                    <a:pt x="1217" y="52"/>
                    <a:pt x="1217" y="56"/>
                  </a:cubicBezTo>
                  <a:cubicBezTo>
                    <a:pt x="1217" y="91"/>
                    <a:pt x="1217" y="91"/>
                    <a:pt x="1217" y="91"/>
                  </a:cubicBezTo>
                  <a:cubicBezTo>
                    <a:pt x="1206" y="91"/>
                    <a:pt x="1206" y="91"/>
                    <a:pt x="1206" y="91"/>
                  </a:cubicBezTo>
                  <a:close/>
                  <a:moveTo>
                    <a:pt x="1251" y="71"/>
                  </a:moveTo>
                  <a:cubicBezTo>
                    <a:pt x="1262" y="69"/>
                    <a:pt x="1262" y="69"/>
                    <a:pt x="1262" y="69"/>
                  </a:cubicBezTo>
                  <a:cubicBezTo>
                    <a:pt x="1263" y="74"/>
                    <a:pt x="1265" y="77"/>
                    <a:pt x="1267" y="80"/>
                  </a:cubicBezTo>
                  <a:cubicBezTo>
                    <a:pt x="1270" y="82"/>
                    <a:pt x="1274" y="83"/>
                    <a:pt x="1279" y="83"/>
                  </a:cubicBezTo>
                  <a:cubicBezTo>
                    <a:pt x="1284" y="83"/>
                    <a:pt x="1288" y="82"/>
                    <a:pt x="1291" y="80"/>
                  </a:cubicBezTo>
                  <a:cubicBezTo>
                    <a:pt x="1293" y="78"/>
                    <a:pt x="1294" y="75"/>
                    <a:pt x="1294" y="73"/>
                  </a:cubicBezTo>
                  <a:cubicBezTo>
                    <a:pt x="1294" y="70"/>
                    <a:pt x="1293" y="68"/>
                    <a:pt x="1291" y="67"/>
                  </a:cubicBezTo>
                  <a:cubicBezTo>
                    <a:pt x="1290" y="66"/>
                    <a:pt x="1286" y="64"/>
                    <a:pt x="1280" y="63"/>
                  </a:cubicBezTo>
                  <a:cubicBezTo>
                    <a:pt x="1271" y="61"/>
                    <a:pt x="1266" y="59"/>
                    <a:pt x="1263" y="58"/>
                  </a:cubicBezTo>
                  <a:cubicBezTo>
                    <a:pt x="1259" y="56"/>
                    <a:pt x="1257" y="54"/>
                    <a:pt x="1255" y="51"/>
                  </a:cubicBezTo>
                  <a:cubicBezTo>
                    <a:pt x="1254" y="49"/>
                    <a:pt x="1253" y="46"/>
                    <a:pt x="1253" y="42"/>
                  </a:cubicBezTo>
                  <a:cubicBezTo>
                    <a:pt x="1253" y="39"/>
                    <a:pt x="1254" y="37"/>
                    <a:pt x="1255" y="34"/>
                  </a:cubicBezTo>
                  <a:cubicBezTo>
                    <a:pt x="1256" y="32"/>
                    <a:pt x="1258" y="30"/>
                    <a:pt x="1260" y="28"/>
                  </a:cubicBezTo>
                  <a:cubicBezTo>
                    <a:pt x="1262" y="27"/>
                    <a:pt x="1265" y="26"/>
                    <a:pt x="1268" y="25"/>
                  </a:cubicBezTo>
                  <a:cubicBezTo>
                    <a:pt x="1271" y="24"/>
                    <a:pt x="1274" y="23"/>
                    <a:pt x="1277" y="23"/>
                  </a:cubicBezTo>
                  <a:cubicBezTo>
                    <a:pt x="1282" y="23"/>
                    <a:pt x="1287" y="24"/>
                    <a:pt x="1291" y="26"/>
                  </a:cubicBezTo>
                  <a:cubicBezTo>
                    <a:pt x="1295" y="27"/>
                    <a:pt x="1298" y="29"/>
                    <a:pt x="1300" y="32"/>
                  </a:cubicBezTo>
                  <a:cubicBezTo>
                    <a:pt x="1301" y="34"/>
                    <a:pt x="1303" y="38"/>
                    <a:pt x="1303" y="42"/>
                  </a:cubicBezTo>
                  <a:cubicBezTo>
                    <a:pt x="1292" y="43"/>
                    <a:pt x="1292" y="43"/>
                    <a:pt x="1292" y="43"/>
                  </a:cubicBezTo>
                  <a:cubicBezTo>
                    <a:pt x="1292" y="40"/>
                    <a:pt x="1291" y="37"/>
                    <a:pt x="1288" y="35"/>
                  </a:cubicBezTo>
                  <a:cubicBezTo>
                    <a:pt x="1286" y="34"/>
                    <a:pt x="1282" y="33"/>
                    <a:pt x="1278" y="33"/>
                  </a:cubicBezTo>
                  <a:cubicBezTo>
                    <a:pt x="1273" y="33"/>
                    <a:pt x="1269" y="33"/>
                    <a:pt x="1267" y="35"/>
                  </a:cubicBezTo>
                  <a:cubicBezTo>
                    <a:pt x="1265" y="37"/>
                    <a:pt x="1264" y="39"/>
                    <a:pt x="1264" y="41"/>
                  </a:cubicBezTo>
                  <a:cubicBezTo>
                    <a:pt x="1264" y="43"/>
                    <a:pt x="1264" y="44"/>
                    <a:pt x="1265" y="45"/>
                  </a:cubicBezTo>
                  <a:cubicBezTo>
                    <a:pt x="1266" y="46"/>
                    <a:pt x="1267" y="47"/>
                    <a:pt x="1269" y="48"/>
                  </a:cubicBezTo>
                  <a:cubicBezTo>
                    <a:pt x="1271" y="48"/>
                    <a:pt x="1274" y="49"/>
                    <a:pt x="1279" y="51"/>
                  </a:cubicBezTo>
                  <a:cubicBezTo>
                    <a:pt x="1287" y="53"/>
                    <a:pt x="1293" y="55"/>
                    <a:pt x="1296" y="56"/>
                  </a:cubicBezTo>
                  <a:cubicBezTo>
                    <a:pt x="1299" y="57"/>
                    <a:pt x="1301" y="59"/>
                    <a:pt x="1303" y="62"/>
                  </a:cubicBezTo>
                  <a:cubicBezTo>
                    <a:pt x="1305" y="64"/>
                    <a:pt x="1306" y="68"/>
                    <a:pt x="1306" y="71"/>
                  </a:cubicBezTo>
                  <a:cubicBezTo>
                    <a:pt x="1306" y="75"/>
                    <a:pt x="1305" y="79"/>
                    <a:pt x="1303" y="82"/>
                  </a:cubicBezTo>
                  <a:cubicBezTo>
                    <a:pt x="1300" y="85"/>
                    <a:pt x="1297" y="88"/>
                    <a:pt x="1293" y="90"/>
                  </a:cubicBezTo>
                  <a:cubicBezTo>
                    <a:pt x="1289" y="91"/>
                    <a:pt x="1284" y="92"/>
                    <a:pt x="1279" y="92"/>
                  </a:cubicBezTo>
                  <a:cubicBezTo>
                    <a:pt x="1271" y="92"/>
                    <a:pt x="1264" y="91"/>
                    <a:pt x="1260" y="87"/>
                  </a:cubicBezTo>
                  <a:cubicBezTo>
                    <a:pt x="1255" y="83"/>
                    <a:pt x="1252" y="78"/>
                    <a:pt x="1251" y="71"/>
                  </a:cubicBezTo>
                  <a:close/>
                  <a:moveTo>
                    <a:pt x="1326" y="13"/>
                  </a:moveTo>
                  <a:cubicBezTo>
                    <a:pt x="1326" y="0"/>
                    <a:pt x="1326" y="0"/>
                    <a:pt x="1326" y="0"/>
                  </a:cubicBezTo>
                  <a:cubicBezTo>
                    <a:pt x="1337" y="0"/>
                    <a:pt x="1337" y="0"/>
                    <a:pt x="1337" y="0"/>
                  </a:cubicBezTo>
                  <a:cubicBezTo>
                    <a:pt x="1337" y="13"/>
                    <a:pt x="1337" y="13"/>
                    <a:pt x="1337" y="13"/>
                  </a:cubicBezTo>
                  <a:cubicBezTo>
                    <a:pt x="1326" y="13"/>
                    <a:pt x="1326" y="13"/>
                    <a:pt x="1326" y="13"/>
                  </a:cubicBezTo>
                  <a:close/>
                  <a:moveTo>
                    <a:pt x="1326" y="91"/>
                  </a:moveTo>
                  <a:cubicBezTo>
                    <a:pt x="1326" y="25"/>
                    <a:pt x="1326" y="25"/>
                    <a:pt x="1326" y="25"/>
                  </a:cubicBezTo>
                  <a:cubicBezTo>
                    <a:pt x="1337" y="25"/>
                    <a:pt x="1337" y="25"/>
                    <a:pt x="1337" y="25"/>
                  </a:cubicBezTo>
                  <a:cubicBezTo>
                    <a:pt x="1337" y="91"/>
                    <a:pt x="1337" y="91"/>
                    <a:pt x="1337" y="91"/>
                  </a:cubicBezTo>
                  <a:cubicBezTo>
                    <a:pt x="1326" y="91"/>
                    <a:pt x="1326" y="91"/>
                    <a:pt x="1326" y="91"/>
                  </a:cubicBezTo>
                  <a:close/>
                  <a:moveTo>
                    <a:pt x="1386" y="81"/>
                  </a:moveTo>
                  <a:cubicBezTo>
                    <a:pt x="1387" y="91"/>
                    <a:pt x="1387" y="91"/>
                    <a:pt x="1387" y="91"/>
                  </a:cubicBezTo>
                  <a:cubicBezTo>
                    <a:pt x="1384" y="91"/>
                    <a:pt x="1382" y="92"/>
                    <a:pt x="1379" y="92"/>
                  </a:cubicBezTo>
                  <a:cubicBezTo>
                    <a:pt x="1375" y="92"/>
                    <a:pt x="1372" y="91"/>
                    <a:pt x="1370" y="90"/>
                  </a:cubicBezTo>
                  <a:cubicBezTo>
                    <a:pt x="1367" y="88"/>
                    <a:pt x="1366" y="87"/>
                    <a:pt x="1365" y="85"/>
                  </a:cubicBezTo>
                  <a:cubicBezTo>
                    <a:pt x="1364" y="83"/>
                    <a:pt x="1364" y="78"/>
                    <a:pt x="1364" y="72"/>
                  </a:cubicBezTo>
                  <a:cubicBezTo>
                    <a:pt x="1364" y="34"/>
                    <a:pt x="1364" y="34"/>
                    <a:pt x="1364" y="34"/>
                  </a:cubicBezTo>
                  <a:cubicBezTo>
                    <a:pt x="1355" y="34"/>
                    <a:pt x="1355" y="34"/>
                    <a:pt x="1355" y="34"/>
                  </a:cubicBezTo>
                  <a:cubicBezTo>
                    <a:pt x="1355" y="25"/>
                    <a:pt x="1355" y="25"/>
                    <a:pt x="1355" y="25"/>
                  </a:cubicBezTo>
                  <a:cubicBezTo>
                    <a:pt x="1364" y="25"/>
                    <a:pt x="1364" y="25"/>
                    <a:pt x="1364" y="25"/>
                  </a:cubicBezTo>
                  <a:cubicBezTo>
                    <a:pt x="1364" y="9"/>
                    <a:pt x="1364" y="9"/>
                    <a:pt x="1364" y="9"/>
                  </a:cubicBezTo>
                  <a:cubicBezTo>
                    <a:pt x="1375" y="2"/>
                    <a:pt x="1375" y="2"/>
                    <a:pt x="1375" y="2"/>
                  </a:cubicBezTo>
                  <a:cubicBezTo>
                    <a:pt x="1375" y="25"/>
                    <a:pt x="1375" y="25"/>
                    <a:pt x="1375" y="25"/>
                  </a:cubicBezTo>
                  <a:cubicBezTo>
                    <a:pt x="1386" y="25"/>
                    <a:pt x="1386" y="25"/>
                    <a:pt x="1386" y="25"/>
                  </a:cubicBezTo>
                  <a:cubicBezTo>
                    <a:pt x="1386" y="34"/>
                    <a:pt x="1386" y="34"/>
                    <a:pt x="1386" y="34"/>
                  </a:cubicBezTo>
                  <a:cubicBezTo>
                    <a:pt x="1375" y="34"/>
                    <a:pt x="1375" y="34"/>
                    <a:pt x="1375" y="34"/>
                  </a:cubicBezTo>
                  <a:cubicBezTo>
                    <a:pt x="1375" y="72"/>
                    <a:pt x="1375" y="72"/>
                    <a:pt x="1375" y="72"/>
                  </a:cubicBezTo>
                  <a:cubicBezTo>
                    <a:pt x="1375" y="75"/>
                    <a:pt x="1375" y="77"/>
                    <a:pt x="1375" y="78"/>
                  </a:cubicBezTo>
                  <a:cubicBezTo>
                    <a:pt x="1376" y="79"/>
                    <a:pt x="1376" y="80"/>
                    <a:pt x="1377" y="80"/>
                  </a:cubicBezTo>
                  <a:cubicBezTo>
                    <a:pt x="1378" y="81"/>
                    <a:pt x="1379" y="81"/>
                    <a:pt x="1381" y="81"/>
                  </a:cubicBezTo>
                  <a:cubicBezTo>
                    <a:pt x="1382" y="81"/>
                    <a:pt x="1384" y="81"/>
                    <a:pt x="1386" y="81"/>
                  </a:cubicBezTo>
                  <a:close/>
                  <a:moveTo>
                    <a:pt x="1403" y="116"/>
                  </a:moveTo>
                  <a:cubicBezTo>
                    <a:pt x="1402" y="106"/>
                    <a:pt x="1402" y="106"/>
                    <a:pt x="1402" y="106"/>
                  </a:cubicBezTo>
                  <a:cubicBezTo>
                    <a:pt x="1405" y="106"/>
                    <a:pt x="1407" y="107"/>
                    <a:pt x="1409" y="107"/>
                  </a:cubicBezTo>
                  <a:cubicBezTo>
                    <a:pt x="1411" y="107"/>
                    <a:pt x="1413" y="106"/>
                    <a:pt x="1414" y="105"/>
                  </a:cubicBezTo>
                  <a:cubicBezTo>
                    <a:pt x="1416" y="105"/>
                    <a:pt x="1417" y="103"/>
                    <a:pt x="1418" y="102"/>
                  </a:cubicBezTo>
                  <a:cubicBezTo>
                    <a:pt x="1419" y="101"/>
                    <a:pt x="1420" y="98"/>
                    <a:pt x="1422" y="94"/>
                  </a:cubicBezTo>
                  <a:cubicBezTo>
                    <a:pt x="1422" y="93"/>
                    <a:pt x="1422" y="92"/>
                    <a:pt x="1423" y="91"/>
                  </a:cubicBezTo>
                  <a:cubicBezTo>
                    <a:pt x="1398" y="25"/>
                    <a:pt x="1398" y="25"/>
                    <a:pt x="1398" y="25"/>
                  </a:cubicBezTo>
                  <a:cubicBezTo>
                    <a:pt x="1410" y="25"/>
                    <a:pt x="1410" y="25"/>
                    <a:pt x="1410" y="25"/>
                  </a:cubicBezTo>
                  <a:cubicBezTo>
                    <a:pt x="1423" y="63"/>
                    <a:pt x="1423" y="63"/>
                    <a:pt x="1423" y="63"/>
                  </a:cubicBezTo>
                  <a:cubicBezTo>
                    <a:pt x="1425" y="68"/>
                    <a:pt x="1427" y="73"/>
                    <a:pt x="1428" y="78"/>
                  </a:cubicBezTo>
                  <a:cubicBezTo>
                    <a:pt x="1429" y="73"/>
                    <a:pt x="1431" y="68"/>
                    <a:pt x="1433" y="63"/>
                  </a:cubicBezTo>
                  <a:cubicBezTo>
                    <a:pt x="1447" y="25"/>
                    <a:pt x="1447" y="25"/>
                    <a:pt x="1447" y="25"/>
                  </a:cubicBezTo>
                  <a:cubicBezTo>
                    <a:pt x="1458" y="25"/>
                    <a:pt x="1458" y="25"/>
                    <a:pt x="1458" y="25"/>
                  </a:cubicBezTo>
                  <a:cubicBezTo>
                    <a:pt x="1433" y="92"/>
                    <a:pt x="1433" y="92"/>
                    <a:pt x="1433" y="92"/>
                  </a:cubicBezTo>
                  <a:cubicBezTo>
                    <a:pt x="1430" y="99"/>
                    <a:pt x="1428" y="104"/>
                    <a:pt x="1427" y="107"/>
                  </a:cubicBezTo>
                  <a:cubicBezTo>
                    <a:pt x="1425" y="111"/>
                    <a:pt x="1422" y="113"/>
                    <a:pt x="1420" y="115"/>
                  </a:cubicBezTo>
                  <a:cubicBezTo>
                    <a:pt x="1417" y="117"/>
                    <a:pt x="1414" y="118"/>
                    <a:pt x="1411" y="118"/>
                  </a:cubicBezTo>
                  <a:cubicBezTo>
                    <a:pt x="1408" y="118"/>
                    <a:pt x="1406" y="117"/>
                    <a:pt x="140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0" name="标题 3"/>
          <p:cNvSpPr txBox="1"/>
          <p:nvPr/>
        </p:nvSpPr>
        <p:spPr>
          <a:xfrm>
            <a:off x="85233" y="1688517"/>
            <a:ext cx="12188092" cy="2428497"/>
          </a:xfrm>
          <a:prstGeom prst="rect">
            <a:avLst/>
          </a:prstGeom>
          <a:ln>
            <a:noFill/>
          </a:ln>
          <a:effectLst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8000"/>
              </a:lnSpc>
            </a:pPr>
            <a:r>
              <a:rPr lang="zh-CN" altLang="en-US" sz="3600" dirty="0">
                <a:ln w="0"/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非常规油气多相多尺度多物理场耦合模型</a:t>
            </a:r>
            <a:endParaRPr lang="en-US" altLang="zh-CN" sz="3600" dirty="0">
              <a:ln w="0"/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lnSpc>
                <a:spcPts val="8000"/>
              </a:lnSpc>
            </a:pPr>
            <a:r>
              <a:rPr lang="en-US" altLang="zh-CN" sz="3600" dirty="0">
                <a:ln w="0"/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——</a:t>
            </a:r>
            <a:r>
              <a:rPr lang="zh-CN" altLang="en-US" sz="3600" dirty="0">
                <a:ln w="0"/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以页岩气储层为例</a:t>
            </a:r>
            <a:endParaRPr lang="en-US" altLang="zh-CN" sz="3600" dirty="0">
              <a:ln w="0"/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3" name="副标题 1"/>
          <p:cNvSpPr txBox="1"/>
          <p:nvPr/>
        </p:nvSpPr>
        <p:spPr>
          <a:xfrm>
            <a:off x="2401919" y="4230276"/>
            <a:ext cx="7554721" cy="23339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汇报人：崔光磊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111" y="5989594"/>
            <a:ext cx="3091169" cy="52951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990" y="6010275"/>
            <a:ext cx="4104005" cy="503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96223" y="5397248"/>
            <a:ext cx="619760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2024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年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8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月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二：页岩基质不同矿物力学作用模型</a:t>
            </a:r>
          </a:p>
        </p:txBody>
      </p:sp>
      <p:sp>
        <p:nvSpPr>
          <p:cNvPr id="2" name="Text Box 12">
            <a:extLst>
              <a:ext uri="{FF2B5EF4-FFF2-40B4-BE49-F238E27FC236}">
                <a16:creationId xmlns:a16="http://schemas.microsoft.com/office/drawing/2014/main" id="{9A881823-B3F1-39AC-9D26-102C3986A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6979" y="712175"/>
            <a:ext cx="362058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基质非均质性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C6B84AA-08C5-6746-EE53-33AC53364D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5521" y="153860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TextBox 6">
            <a:extLst>
              <a:ext uri="{FF2B5EF4-FFF2-40B4-BE49-F238E27FC236}">
                <a16:creationId xmlns:a16="http://schemas.microsoft.com/office/drawing/2014/main" id="{CC0532EF-CA11-4678-BDDD-2EB7A087D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75" y="4894503"/>
            <a:ext cx="9541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表征单元体</a:t>
            </a:r>
            <a:endParaRPr lang="en-US" sz="1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D5FF2D5C-8553-48D6-9B5A-D7DF0B1B8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259" y="1304971"/>
            <a:ext cx="5760641" cy="2320888"/>
          </a:xfrm>
          <a:prstGeom prst="rect">
            <a:avLst/>
          </a:prstGeom>
        </p:spPr>
      </p:pic>
      <p:sp>
        <p:nvSpPr>
          <p:cNvPr id="21" name="Rectangle 59">
            <a:extLst>
              <a:ext uri="{FF2B5EF4-FFF2-40B4-BE49-F238E27FC236}">
                <a16:creationId xmlns:a16="http://schemas.microsoft.com/office/drawing/2014/main" id="{FAFC0F12-3084-44A4-BDC0-0A5CAEB7D5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252" y="3681017"/>
            <a:ext cx="2589154" cy="670889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25000"/>
              </a:lnSpc>
              <a:spcBef>
                <a:spcPts val="600"/>
              </a:spcBef>
              <a:buClr>
                <a:srgbClr val="FF0701"/>
              </a:buClr>
              <a:buSzPct val="120000"/>
              <a:defRPr/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机质的杨氏模量可以高达</a:t>
            </a:r>
            <a:r>
              <a:rPr lang="en-US" altLang="zh-CN" sz="1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80GPa</a:t>
            </a: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1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  <a:spcBef>
                <a:spcPts val="600"/>
              </a:spcBef>
              <a:buClr>
                <a:srgbClr val="FF0701"/>
              </a:buClr>
              <a:buSzPct val="120000"/>
              <a:defRPr/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有机质杨氏模量只有</a:t>
            </a:r>
            <a:r>
              <a:rPr lang="en-US" altLang="zh-CN" sz="1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10GPa</a:t>
            </a:r>
            <a:endParaRPr lang="zh-CN" altLang="en-US" sz="1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3DF04815-F790-4AE8-B4DC-081346D1A3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757116"/>
              </p:ext>
            </p:extLst>
          </p:nvPr>
        </p:nvGraphicFramePr>
        <p:xfrm>
          <a:off x="226177" y="4453350"/>
          <a:ext cx="7533513" cy="2085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1171">
                  <a:extLst>
                    <a:ext uri="{9D8B030D-6E8A-4147-A177-3AD203B41FA5}">
                      <a16:colId xmlns:a16="http://schemas.microsoft.com/office/drawing/2014/main" val="3117555035"/>
                    </a:ext>
                  </a:extLst>
                </a:gridCol>
                <a:gridCol w="2511171">
                  <a:extLst>
                    <a:ext uri="{9D8B030D-6E8A-4147-A177-3AD203B41FA5}">
                      <a16:colId xmlns:a16="http://schemas.microsoft.com/office/drawing/2014/main" val="537121590"/>
                    </a:ext>
                  </a:extLst>
                </a:gridCol>
                <a:gridCol w="2511171">
                  <a:extLst>
                    <a:ext uri="{9D8B030D-6E8A-4147-A177-3AD203B41FA5}">
                      <a16:colId xmlns:a16="http://schemas.microsoft.com/office/drawing/2014/main" val="3454037065"/>
                    </a:ext>
                  </a:extLst>
                </a:gridCol>
              </a:tblGrid>
              <a:tr h="521441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无机质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有机质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443889"/>
                  </a:ext>
                </a:extLst>
              </a:tr>
              <a:tr h="52144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气体储存能力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高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8765880"/>
                  </a:ext>
                </a:extLst>
              </a:tr>
              <a:tr h="52144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气体流动能力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61454"/>
                  </a:ext>
                </a:extLst>
              </a:tr>
              <a:tr h="52144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矿物杨氏模量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065721"/>
                  </a:ext>
                </a:extLst>
              </a:tr>
            </a:tbl>
          </a:graphicData>
        </a:graphic>
      </p:graphicFrame>
      <p:sp>
        <p:nvSpPr>
          <p:cNvPr id="23" name="Rectangle 59">
            <a:extLst>
              <a:ext uri="{FF2B5EF4-FFF2-40B4-BE49-F238E27FC236}">
                <a16:creationId xmlns:a16="http://schemas.microsoft.com/office/drawing/2014/main" id="{069F0676-E665-476C-B9F7-88ACA5297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203" y="911479"/>
            <a:ext cx="4769797" cy="323466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60363" indent="-360363">
              <a:lnSpc>
                <a:spcPts val="4000"/>
              </a:lnSpc>
              <a:spcBef>
                <a:spcPts val="600"/>
              </a:spcBef>
              <a:buClr>
                <a:srgbClr val="FF070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气体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储存能力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的非均质性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储存在有机质中的吸附气可以占到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50%-80%</a:t>
            </a:r>
          </a:p>
          <a:p>
            <a:pPr marL="360363" indent="-360363">
              <a:lnSpc>
                <a:spcPts val="4000"/>
              </a:lnSpc>
              <a:spcBef>
                <a:spcPts val="600"/>
              </a:spcBef>
              <a:buClr>
                <a:srgbClr val="FF070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气体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流动能力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的非均质性，无机质中包含微裂隙，具有较高的导流能力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60363" indent="-360363">
              <a:lnSpc>
                <a:spcPts val="4000"/>
              </a:lnSpc>
              <a:spcBef>
                <a:spcPts val="600"/>
              </a:spcBef>
              <a:buClr>
                <a:srgbClr val="FF070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矿物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力学性质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的非均质性，有机质、无机质矿物成分不同，其力学性能也不相同</a:t>
            </a:r>
          </a:p>
        </p:txBody>
      </p:sp>
      <p:sp>
        <p:nvSpPr>
          <p:cNvPr id="24" name="Rectangle 59">
            <a:extLst>
              <a:ext uri="{FF2B5EF4-FFF2-40B4-BE49-F238E27FC236}">
                <a16:creationId xmlns:a16="http://schemas.microsoft.com/office/drawing/2014/main" id="{E49B7F61-6661-4C01-AE19-A5E44A0C3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1486" y="4396668"/>
            <a:ext cx="4233808" cy="219912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60363" indent="-360363">
              <a:lnSpc>
                <a:spcPct val="125000"/>
              </a:lnSpc>
              <a:spcBef>
                <a:spcPts val="600"/>
              </a:spcBef>
              <a:buClr>
                <a:srgbClr val="FF070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低流动能力、易变形、高含气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的有机质镶嵌在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高流动能力、难变形、低含气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的无机质系统中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60363" indent="-360363">
              <a:lnSpc>
                <a:spcPct val="125000"/>
              </a:lnSpc>
              <a:spcBef>
                <a:spcPts val="600"/>
              </a:spcBef>
              <a:buClr>
                <a:srgbClr val="FF070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前人的研究集中在气体储存能力、气体流动能力的差异上，很少有人研究力学性质的差异对于产气过程的影响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781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二：页岩基质不同矿物力学作用模型</a:t>
            </a:r>
          </a:p>
        </p:txBody>
      </p:sp>
      <p:sp>
        <p:nvSpPr>
          <p:cNvPr id="2" name="Text Box 12">
            <a:extLst>
              <a:ext uri="{FF2B5EF4-FFF2-40B4-BE49-F238E27FC236}">
                <a16:creationId xmlns:a16="http://schemas.microsoft.com/office/drawing/2014/main" id="{9A881823-B3F1-39AC-9D26-102C3986A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6979" y="712175"/>
            <a:ext cx="362058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建模过程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23FBBC6-9047-107F-F4A9-B7F28B0D1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3474" y="122700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C6B84AA-08C5-6746-EE53-33AC53364D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5521" y="153860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E920A39D-4A3E-8D04-E72B-E1F262210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715" y="5319398"/>
            <a:ext cx="11792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页岩样品由无数个有机质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无机质构成的基本单元，建立三维模型，有机质、无机质均为球状，有机质镶嵌在无机质系统中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0"/>
              </a:spcBef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边界条件对试样的影响可以等效的作用在基本单元上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1DEE3351-1F0A-C21D-0A87-A2FDAD1E0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560" y="2943676"/>
            <a:ext cx="5564645" cy="195102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117A50C7-9F04-E74D-FEC9-741418D28B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7429" y="698410"/>
            <a:ext cx="3937694" cy="4042532"/>
          </a:xfrm>
          <a:prstGeom prst="rect">
            <a:avLst/>
          </a:prstGeom>
        </p:spPr>
      </p:pic>
      <p:pic>
        <p:nvPicPr>
          <p:cNvPr id="15" name="图片 2">
            <a:extLst>
              <a:ext uri="{FF2B5EF4-FFF2-40B4-BE49-F238E27FC236}">
                <a16:creationId xmlns:a16="http://schemas.microsoft.com/office/drawing/2014/main" id="{3B221886-0667-B974-6E5C-5A836144DB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788" y="757217"/>
            <a:ext cx="2121291" cy="196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箭头: 右 15">
            <a:extLst>
              <a:ext uri="{FF2B5EF4-FFF2-40B4-BE49-F238E27FC236}">
                <a16:creationId xmlns:a16="http://schemas.microsoft.com/office/drawing/2014/main" id="{674C695B-2C52-0CD4-226B-6F5D475512EC}"/>
              </a:ext>
            </a:extLst>
          </p:cNvPr>
          <p:cNvSpPr/>
          <p:nvPr/>
        </p:nvSpPr>
        <p:spPr>
          <a:xfrm>
            <a:off x="6051420" y="2561666"/>
            <a:ext cx="1701429" cy="50299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6">
            <a:extLst>
              <a:ext uri="{FF2B5EF4-FFF2-40B4-BE49-F238E27FC236}">
                <a16:creationId xmlns:a16="http://schemas.microsoft.com/office/drawing/2014/main" id="{CC0532EF-CA11-4678-BDDD-2EB7A087D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75" y="4894503"/>
            <a:ext cx="9541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表征单元体</a:t>
            </a:r>
            <a:endParaRPr lang="en-US" sz="1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Box 6">
            <a:extLst>
              <a:ext uri="{FF2B5EF4-FFF2-40B4-BE49-F238E27FC236}">
                <a16:creationId xmlns:a16="http://schemas.microsoft.com/office/drawing/2014/main" id="{0EFF1FCE-5830-053B-B50C-7E3F7A3A4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4626" y="4829952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数值模型</a:t>
            </a:r>
            <a:endParaRPr lang="en-US" sz="1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955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二：页岩基质不同矿物力学作用模型</a:t>
            </a:r>
          </a:p>
        </p:txBody>
      </p:sp>
      <p:sp>
        <p:nvSpPr>
          <p:cNvPr id="2" name="Text Box 12">
            <a:extLst>
              <a:ext uri="{FF2B5EF4-FFF2-40B4-BE49-F238E27FC236}">
                <a16:creationId xmlns:a16="http://schemas.microsoft.com/office/drawing/2014/main" id="{CDF31A15-E167-7779-E902-A8BD14EE8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440" y="904287"/>
            <a:ext cx="36205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模型结果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FB043E3-90CF-9CA7-4B1A-1B50733C5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17232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45D8CF20-7047-93E6-E058-CB219C0AD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993" y="1335174"/>
            <a:ext cx="4242945" cy="543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80000"/>
              </a:lnSpc>
              <a:spcBef>
                <a:spcPct val="0"/>
              </a:spcBef>
              <a:buSzPct val="90000"/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解释了实验和现场生产中流量双峰值现象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80000"/>
              </a:lnSpc>
              <a:spcBef>
                <a:spcPct val="0"/>
              </a:spcBef>
              <a:buSzPct val="90000"/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无机质中自由气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率先流出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，流速较快，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迅速下降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；随后有机质吸附气开始解吸；下降的气体流量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再次增加</a:t>
            </a:r>
            <a:endParaRPr lang="en-US" altLang="zh-CN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80000"/>
              </a:lnSpc>
              <a:spcBef>
                <a:spcPct val="0"/>
              </a:spcBef>
              <a:buSzPct val="90000"/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产气后期有机质内气体压力下降引起的有效扩散系数增加，气体流量再次增加</a:t>
            </a:r>
          </a:p>
          <a:p>
            <a:pPr>
              <a:lnSpc>
                <a:spcPct val="130000"/>
              </a:lnSpc>
              <a:spcBef>
                <a:spcPct val="0"/>
              </a:spcBef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C2048841-D4CD-AC4B-3D3F-3EF31932DB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6307554"/>
              </p:ext>
            </p:extLst>
          </p:nvPr>
        </p:nvGraphicFramePr>
        <p:xfrm>
          <a:off x="4697847" y="771616"/>
          <a:ext cx="6964438" cy="5171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6" name="Graph" r:id="rId4" imgW="4119315" imgH="3159560" progId="Origin50.Graph">
                  <p:embed/>
                </p:oleObj>
              </mc:Choice>
              <mc:Fallback>
                <p:oleObj name="Graph" r:id="rId4" imgW="4119315" imgH="3159560" progId="Origin50.Graph">
                  <p:embed/>
                  <p:pic>
                    <p:nvPicPr>
                      <p:cNvPr id="10" name="对象 9">
                        <a:extLst>
                          <a:ext uri="{FF2B5EF4-FFF2-40B4-BE49-F238E27FC236}">
                            <a16:creationId xmlns:a16="http://schemas.microsoft.com/office/drawing/2014/main" id="{EFCB8B91-BD34-4573-A051-1EDD956043D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192" t="9036" r="4160" b="7831"/>
                      <a:stretch>
                        <a:fillRect/>
                      </a:stretch>
                    </p:blipFill>
                    <p:spPr bwMode="auto">
                      <a:xfrm>
                        <a:off x="4697847" y="771616"/>
                        <a:ext cx="6964438" cy="51719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5ECD276-EE2B-70CE-7CD5-48D04791A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075" y="6040897"/>
            <a:ext cx="18774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实验结果与模型结果比较</a:t>
            </a:r>
            <a:endParaRPr 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682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二：页岩基质不同矿物力学作用模型</a:t>
            </a:r>
          </a:p>
        </p:txBody>
      </p:sp>
      <p:sp>
        <p:nvSpPr>
          <p:cNvPr id="2" name="Text Box 12">
            <a:extLst>
              <a:ext uri="{FF2B5EF4-FFF2-40B4-BE49-F238E27FC236}">
                <a16:creationId xmlns:a16="http://schemas.microsoft.com/office/drawing/2014/main" id="{EA1DE412-A6FD-A109-8D59-2F67AA2BF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89" y="803980"/>
            <a:ext cx="362058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模型结果</a:t>
            </a:r>
            <a:r>
              <a:rPr lang="en-US" altLang="zh-CN" sz="2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产气过程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9484FA69-5695-3CAF-A3B9-0903D96BA2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0540" y="1804338"/>
            <a:ext cx="2852684" cy="3731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SzPct val="90000"/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两类典型边界下，无机质、有机质系统气体流动能力变化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SzPct val="90000"/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无机矿物的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固有渗透率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均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降低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SzPct val="90000"/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有机质有效扩散系数在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恒体积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条件下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增大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恒应力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条件下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减小</a:t>
            </a:r>
          </a:p>
        </p:txBody>
      </p:sp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C11298C9-6AED-010B-5540-E8B4A7242E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4785615"/>
              </p:ext>
            </p:extLst>
          </p:nvPr>
        </p:nvGraphicFramePr>
        <p:xfrm>
          <a:off x="1519284" y="1225997"/>
          <a:ext cx="2935729" cy="2357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2" name="Graph" r:id="rId4" imgW="4119315" imgH="3159560" progId="Origin50.Graph">
                  <p:embed/>
                </p:oleObj>
              </mc:Choice>
              <mc:Fallback>
                <p:oleObj name="Graph" r:id="rId4" imgW="4119315" imgH="3159560" progId="Origin50.Graph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5DF3E35A-D1BF-4DFA-8EB1-DFDEC1AAA01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703" t="9238" r="11864" b="5222"/>
                      <a:stretch>
                        <a:fillRect/>
                      </a:stretch>
                    </p:blipFill>
                    <p:spPr bwMode="auto">
                      <a:xfrm>
                        <a:off x="1519284" y="1225997"/>
                        <a:ext cx="2935729" cy="23578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17A46AFB-BC71-1CF0-5D45-561EE9E231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0846359"/>
              </p:ext>
            </p:extLst>
          </p:nvPr>
        </p:nvGraphicFramePr>
        <p:xfrm>
          <a:off x="4561836" y="1192151"/>
          <a:ext cx="2852685" cy="2352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3" name="Graph" r:id="rId6" imgW="4119315" imgH="3159560" progId="Origin50.Graph">
                  <p:embed/>
                </p:oleObj>
              </mc:Choice>
              <mc:Fallback>
                <p:oleObj name="Graph" r:id="rId6" imgW="4119315" imgH="3159560" progId="Origin50.Graph">
                  <p:embed/>
                  <p:pic>
                    <p:nvPicPr>
                      <p:cNvPr id="14" name="对象 13">
                        <a:extLst>
                          <a:ext uri="{FF2B5EF4-FFF2-40B4-BE49-F238E27FC236}">
                            <a16:creationId xmlns:a16="http://schemas.microsoft.com/office/drawing/2014/main" id="{C5CE89F6-5F10-44EB-98FA-8B244FDD5F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389" t="9457" r="11778" b="4813"/>
                      <a:stretch>
                        <a:fillRect/>
                      </a:stretch>
                    </p:blipFill>
                    <p:spPr bwMode="auto">
                      <a:xfrm>
                        <a:off x="4561836" y="1192151"/>
                        <a:ext cx="2852685" cy="23521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A3007AD7-8173-4D04-1744-12A3F6948C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573503"/>
              </p:ext>
            </p:extLst>
          </p:nvPr>
        </p:nvGraphicFramePr>
        <p:xfrm>
          <a:off x="1579953" y="3812268"/>
          <a:ext cx="2933700" cy="2334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4" name="Graph" r:id="rId8" imgW="4119315" imgH="3159560" progId="Origin50.Graph">
                  <p:embed/>
                </p:oleObj>
              </mc:Choice>
              <mc:Fallback>
                <p:oleObj name="Graph" r:id="rId8" imgW="4119315" imgH="3159560" progId="Origin50.Graph">
                  <p:embed/>
                  <p:pic>
                    <p:nvPicPr>
                      <p:cNvPr id="17" name="对象 16">
                        <a:extLst>
                          <a:ext uri="{FF2B5EF4-FFF2-40B4-BE49-F238E27FC236}">
                            <a16:creationId xmlns:a16="http://schemas.microsoft.com/office/drawing/2014/main" id="{6FA1A622-7439-411D-B81E-1F7FB364EE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769" t="8549" r="11191" b="4788"/>
                      <a:stretch>
                        <a:fillRect/>
                      </a:stretch>
                    </p:blipFill>
                    <p:spPr bwMode="auto">
                      <a:xfrm>
                        <a:off x="1579953" y="3812268"/>
                        <a:ext cx="2933700" cy="23343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F84F4A75-BECC-70BB-CFC5-7C6D9C8D72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5792170"/>
              </p:ext>
            </p:extLst>
          </p:nvPr>
        </p:nvGraphicFramePr>
        <p:xfrm>
          <a:off x="4727298" y="3898790"/>
          <a:ext cx="2752887" cy="2124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5" name="Graph" r:id="rId10" imgW="4119315" imgH="3159560" progId="Origin50.Graph">
                  <p:embed/>
                </p:oleObj>
              </mc:Choice>
              <mc:Fallback>
                <p:oleObj name="Graph" r:id="rId10" imgW="4119315" imgH="3159560" progId="Origin50.Graph">
                  <p:embed/>
                  <p:pic>
                    <p:nvPicPr>
                      <p:cNvPr id="20" name="对象 19">
                        <a:extLst>
                          <a:ext uri="{FF2B5EF4-FFF2-40B4-BE49-F238E27FC236}">
                            <a16:creationId xmlns:a16="http://schemas.microsoft.com/office/drawing/2014/main" id="{86A52A2D-8C3C-48DB-90D9-DA3BD16767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724" t="9818" r="10992" b="5531"/>
                      <a:stretch>
                        <a:fillRect/>
                      </a:stretch>
                    </p:blipFill>
                    <p:spPr bwMode="auto">
                      <a:xfrm>
                        <a:off x="4727298" y="3898790"/>
                        <a:ext cx="2752887" cy="21242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6">
            <a:extLst>
              <a:ext uri="{FF2B5EF4-FFF2-40B4-BE49-F238E27FC236}">
                <a16:creationId xmlns:a16="http://schemas.microsoft.com/office/drawing/2014/main" id="{2C82CDFA-5EE9-9E7D-4EB2-07848C9AF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9952" y="1509073"/>
            <a:ext cx="36933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无机质矿物渗透系数</a:t>
            </a:r>
            <a:endParaRPr 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9C5F26CA-B780-7815-AFDE-6ECBB207F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9952" y="3959380"/>
            <a:ext cx="369332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有机质矿物有效扩散系数</a:t>
            </a:r>
            <a:endParaRPr 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95BE66D7-9947-0C0C-F5A9-E37748251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109" y="3531478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恒定应力</a:t>
            </a:r>
            <a:endParaRPr 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92EF97C7-2EFD-A7B4-4791-8C8FBA409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1861" y="3539787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恒定体积</a:t>
            </a:r>
            <a:endParaRPr 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0F2CA37D-5C1E-BCC7-1516-BA4156DE7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110" y="6145941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恒定应力</a:t>
            </a:r>
            <a:endParaRPr 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6827EDF8-2D25-D315-9F07-C38F4C152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2777" y="6124403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恒定体积</a:t>
            </a:r>
            <a:endParaRPr 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428BE09-5EF1-48A9-914E-BDF24AE1A5BC}"/>
              </a:ext>
            </a:extLst>
          </p:cNvPr>
          <p:cNvSpPr txBox="1"/>
          <p:nvPr/>
        </p:nvSpPr>
        <p:spPr>
          <a:xfrm>
            <a:off x="56489" y="6334780"/>
            <a:ext cx="11949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Cui, </a:t>
            </a:r>
            <a:r>
              <a:rPr lang="en-US" altLang="zh-CN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Feng **a-Ting,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Zhejun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Tianyu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Jishan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Liu, Derek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Yuling Tan, and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Chunguang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Wang. "Impact of shale matrix mechanical interactions on gas transport during production." Journal of Petroleum Science and Engineering 184 (2020): 106524.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61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92525" y="2105715"/>
            <a:ext cx="6306116" cy="388891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420344" y="764880"/>
            <a:ext cx="53873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 </a:t>
            </a:r>
            <a:r>
              <a:rPr lang="zh-CN" altLang="en-US"/>
              <a:t>页岩蠕变</a:t>
            </a:r>
            <a:r>
              <a:rPr lang="en-US" altLang="zh-CN" dirty="0"/>
              <a:t>-</a:t>
            </a:r>
            <a:r>
              <a:rPr lang="zh-CN" altLang="en-US" dirty="0"/>
              <a:t>渗流耦合模型建立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0690849-1EFA-4F1C-BEF3-FCC2D934BE51}"/>
              </a:ext>
            </a:extLst>
          </p:cNvPr>
          <p:cNvSpPr txBox="1"/>
          <p:nvPr/>
        </p:nvSpPr>
        <p:spPr>
          <a:xfrm>
            <a:off x="1292210" y="1448241"/>
            <a:ext cx="1025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TIMA</a:t>
            </a:r>
            <a:endParaRPr lang="zh-CN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386FB578-9B09-42AE-B79F-AF282DA87A21}"/>
              </a:ext>
            </a:extLst>
          </p:cNvPr>
          <p:cNvSpPr txBox="1"/>
          <p:nvPr/>
        </p:nvSpPr>
        <p:spPr>
          <a:xfrm>
            <a:off x="8208334" y="1448241"/>
            <a:ext cx="3313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纳米压痕仪器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8C6FE3EA-2128-4D41-9504-D95BF3A4247E}"/>
              </a:ext>
            </a:extLst>
          </p:cNvPr>
          <p:cNvSpPr txBox="1"/>
          <p:nvPr/>
        </p:nvSpPr>
        <p:spPr>
          <a:xfrm>
            <a:off x="7946724" y="2152748"/>
            <a:ext cx="2512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弹性参数 、蠕变参数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4B7908F8-DA17-435E-BB8F-5C420798DF63}"/>
              </a:ext>
            </a:extLst>
          </p:cNvPr>
          <p:cNvGrpSpPr>
            <a:grpSpLocks noChangeAspect="1"/>
          </p:cNvGrpSpPr>
          <p:nvPr/>
        </p:nvGrpSpPr>
        <p:grpSpPr>
          <a:xfrm>
            <a:off x="6398641" y="2935853"/>
            <a:ext cx="5683112" cy="3420501"/>
            <a:chOff x="3368269" y="1108995"/>
            <a:chExt cx="5683112" cy="3420501"/>
          </a:xfrm>
        </p:grpSpPr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id="{CC7D6FE3-C5CC-4D95-A72E-5AA818A1325E}"/>
                </a:ext>
              </a:extLst>
            </p:cNvPr>
            <p:cNvSpPr/>
            <p:nvPr/>
          </p:nvSpPr>
          <p:spPr>
            <a:xfrm>
              <a:off x="5500495" y="1108995"/>
              <a:ext cx="1193683" cy="699796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固体变形</a:t>
              </a:r>
              <a:r>
                <a:rPr lang="en-US" altLang="zh-CN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(</a:t>
              </a:r>
              <a:r>
                <a:rPr lang="zh-CN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蠕变效应</a:t>
              </a:r>
              <a:r>
                <a:rPr lang="en-US" altLang="zh-CN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)</a:t>
              </a:r>
              <a:endPara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8" name="矩形: 圆角 27">
              <a:extLst>
                <a:ext uri="{FF2B5EF4-FFF2-40B4-BE49-F238E27FC236}">
                  <a16:creationId xmlns:a16="http://schemas.microsoft.com/office/drawing/2014/main" id="{CA718103-28D8-4F35-A251-9000C348E6C3}"/>
                </a:ext>
              </a:extLst>
            </p:cNvPr>
            <p:cNvSpPr/>
            <p:nvPr/>
          </p:nvSpPr>
          <p:spPr>
            <a:xfrm>
              <a:off x="7477907" y="3360608"/>
              <a:ext cx="1573474" cy="1150002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有机质流动 </a:t>
              </a:r>
              <a:endPara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ctr"/>
              <a:r>
                <a:rPr lang="en-US" altLang="zh-CN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(</a:t>
              </a:r>
              <a:r>
                <a:rPr lang="zh-CN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有效扩散</a:t>
              </a:r>
              <a:r>
                <a:rPr lang="en-US" altLang="zh-CN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)</a:t>
              </a:r>
            </a:p>
            <a:p>
              <a:pPr algn="ctr"/>
              <a:r>
                <a:rPr lang="zh-CN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有机质赋存在黏土中</a:t>
              </a:r>
            </a:p>
            <a:p>
              <a:pPr algn="ctr"/>
              <a:endParaRPr lang="zh-CN" altLang="en-US" sz="11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9" name="矩形: 圆角 28">
              <a:extLst>
                <a:ext uri="{FF2B5EF4-FFF2-40B4-BE49-F238E27FC236}">
                  <a16:creationId xmlns:a16="http://schemas.microsoft.com/office/drawing/2014/main" id="{79C8B8DF-B259-49FC-AF05-AD3BCA162A41}"/>
                </a:ext>
              </a:extLst>
            </p:cNvPr>
            <p:cNvSpPr/>
            <p:nvPr/>
          </p:nvSpPr>
          <p:spPr>
            <a:xfrm>
              <a:off x="3368269" y="3323434"/>
              <a:ext cx="1431790" cy="120606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无机质流动 </a:t>
              </a:r>
              <a:endPara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ctr"/>
              <a:r>
                <a:rPr lang="en-US" altLang="zh-CN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(</a:t>
              </a:r>
              <a:r>
                <a:rPr lang="zh-CN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视在渗透率</a:t>
              </a:r>
              <a:r>
                <a:rPr lang="en-US" altLang="zh-CN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)</a:t>
              </a:r>
            </a:p>
            <a:p>
              <a:pPr algn="ctr"/>
              <a:r>
                <a:rPr lang="zh-CN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石英、碳酸盐、黄铁矿</a:t>
              </a:r>
            </a:p>
            <a:p>
              <a:pPr algn="ctr"/>
              <a:endParaRPr lang="zh-CN" altLang="en-US" sz="11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31" name="直接箭头连接符 30">
              <a:extLst>
                <a:ext uri="{FF2B5EF4-FFF2-40B4-BE49-F238E27FC236}">
                  <a16:creationId xmlns:a16="http://schemas.microsoft.com/office/drawing/2014/main" id="{7AAFF108-E7AF-4A42-B8C3-A069A605B9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8811" y="1755790"/>
              <a:ext cx="1224833" cy="154380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0A2C99C8-E106-411F-B8DD-C1718ABBDD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16991" y="1838131"/>
              <a:ext cx="1158659" cy="149444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B763B089-872D-494A-A779-42794A80E51C}"/>
                </a:ext>
              </a:extLst>
            </p:cNvPr>
            <p:cNvCxnSpPr>
              <a:cxnSpLocks/>
            </p:cNvCxnSpPr>
            <p:nvPr/>
          </p:nvCxnSpPr>
          <p:spPr>
            <a:xfrm>
              <a:off x="6469050" y="1827486"/>
              <a:ext cx="1193683" cy="153312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>
              <a:extLst>
                <a:ext uri="{FF2B5EF4-FFF2-40B4-BE49-F238E27FC236}">
                  <a16:creationId xmlns:a16="http://schemas.microsoft.com/office/drawing/2014/main" id="{66994293-1DA3-4A3A-920D-2889E74F71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52713" y="1755790"/>
              <a:ext cx="1198276" cy="15584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箭头连接符 34">
              <a:extLst>
                <a:ext uri="{FF2B5EF4-FFF2-40B4-BE49-F238E27FC236}">
                  <a16:creationId xmlns:a16="http://schemas.microsoft.com/office/drawing/2014/main" id="{E2AD823D-76F2-4E03-94D7-6D8437E5504D}"/>
                </a:ext>
              </a:extLst>
            </p:cNvPr>
            <p:cNvCxnSpPr>
              <a:cxnSpLocks/>
              <a:stCxn id="29" idx="3"/>
              <a:endCxn id="28" idx="1"/>
            </p:cNvCxnSpPr>
            <p:nvPr/>
          </p:nvCxnSpPr>
          <p:spPr>
            <a:xfrm>
              <a:off x="4800059" y="3926465"/>
              <a:ext cx="2677848" cy="914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3BC3026D-B4DC-4205-B746-4D9126FB3C07}"/>
                </a:ext>
              </a:extLst>
            </p:cNvPr>
            <p:cNvSpPr txBox="1"/>
            <p:nvPr/>
          </p:nvSpPr>
          <p:spPr>
            <a:xfrm rot="18616631">
              <a:off x="4459584" y="2156168"/>
              <a:ext cx="8807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latin typeface="宋体" panose="02010600030101010101" pitchFamily="2" charset="-122"/>
                  <a:ea typeface="宋体" panose="02010600030101010101" pitchFamily="2" charset="-122"/>
                </a:rPr>
                <a:t>气体压力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B8DAB111-03C2-4CDB-AD9D-EAF7164E3D8C}"/>
                </a:ext>
              </a:extLst>
            </p:cNvPr>
            <p:cNvSpPr txBox="1"/>
            <p:nvPr/>
          </p:nvSpPr>
          <p:spPr>
            <a:xfrm rot="2981890">
              <a:off x="7112435" y="2460870"/>
              <a:ext cx="8815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latin typeface="宋体" panose="02010600030101010101" pitchFamily="2" charset="-122"/>
                  <a:ea typeface="宋体" panose="02010600030101010101" pitchFamily="2" charset="-122"/>
                </a:rPr>
                <a:t>气体压力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3AE80EE6-A02E-4111-8508-619AB66D9EF4}"/>
                </a:ext>
              </a:extLst>
            </p:cNvPr>
            <p:cNvSpPr txBox="1"/>
            <p:nvPr/>
          </p:nvSpPr>
          <p:spPr>
            <a:xfrm>
              <a:off x="5723107" y="3967668"/>
              <a:ext cx="8444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latin typeface="宋体" panose="02010600030101010101" pitchFamily="2" charset="-122"/>
                  <a:ea typeface="宋体" panose="02010600030101010101" pitchFamily="2" charset="-122"/>
                </a:rPr>
                <a:t>质量交换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2BF6AA7A-FA93-45F7-B1BF-F475CB946B10}"/>
                </a:ext>
              </a:extLst>
            </p:cNvPr>
            <p:cNvSpPr txBox="1"/>
            <p:nvPr/>
          </p:nvSpPr>
          <p:spPr>
            <a:xfrm rot="18482540">
              <a:off x="4648030" y="2383327"/>
              <a:ext cx="16009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latin typeface="宋体" panose="02010600030101010101" pitchFamily="2" charset="-122"/>
                  <a:ea typeface="宋体" panose="02010600030101010101" pitchFamily="2" charset="-122"/>
                </a:rPr>
                <a:t>孔隙率、渗透率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AD35F831-9ED1-4FD1-BC12-DAA830AFAC1A}"/>
                </a:ext>
              </a:extLst>
            </p:cNvPr>
            <p:cNvSpPr txBox="1"/>
            <p:nvPr/>
          </p:nvSpPr>
          <p:spPr>
            <a:xfrm rot="3101516">
              <a:off x="6518366" y="2798729"/>
              <a:ext cx="12787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latin typeface="宋体" panose="02010600030101010101" pitchFamily="2" charset="-122"/>
                  <a:ea typeface="宋体" panose="02010600030101010101" pitchFamily="2" charset="-122"/>
                </a:rPr>
                <a:t>有效扩散系数</a:t>
              </a:r>
            </a:p>
          </p:txBody>
        </p:sp>
      </p:grpSp>
      <p:sp>
        <p:nvSpPr>
          <p:cNvPr id="7" name="箭头: 右 6">
            <a:extLst>
              <a:ext uri="{FF2B5EF4-FFF2-40B4-BE49-F238E27FC236}">
                <a16:creationId xmlns:a16="http://schemas.microsoft.com/office/drawing/2014/main" id="{5242A2A3-9905-4736-8302-FC606E740B97}"/>
              </a:ext>
            </a:extLst>
          </p:cNvPr>
          <p:cNvSpPr/>
          <p:nvPr/>
        </p:nvSpPr>
        <p:spPr>
          <a:xfrm rot="5400000">
            <a:off x="8713017" y="2142753"/>
            <a:ext cx="797626" cy="5126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BF8CBE6-6F8A-433B-86B0-A34B80333322}"/>
              </a:ext>
            </a:extLst>
          </p:cNvPr>
          <p:cNvSpPr/>
          <p:nvPr/>
        </p:nvSpPr>
        <p:spPr>
          <a:xfrm>
            <a:off x="3889255" y="1454398"/>
            <a:ext cx="26232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Avizo+Python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390C4EBF-5DE2-4073-B398-1EA6CA0B7AD7}"/>
              </a:ext>
            </a:extLst>
          </p:cNvPr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l="7227" t="6208" r="6095" b="5429"/>
          <a:stretch/>
        </p:blipFill>
        <p:spPr bwMode="auto">
          <a:xfrm>
            <a:off x="1581174" y="2613989"/>
            <a:ext cx="2985398" cy="251246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8B79E215-18CB-4356-BF62-17A0AD5B071A}"/>
              </a:ext>
            </a:extLst>
          </p:cNvPr>
          <p:cNvSpPr txBox="1"/>
          <p:nvPr/>
        </p:nvSpPr>
        <p:spPr>
          <a:xfrm>
            <a:off x="734577" y="5629752"/>
            <a:ext cx="807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Avizo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箭头: 右 50">
            <a:extLst>
              <a:ext uri="{FF2B5EF4-FFF2-40B4-BE49-F238E27FC236}">
                <a16:creationId xmlns:a16="http://schemas.microsoft.com/office/drawing/2014/main" id="{2CC32AEE-5DA5-4823-91F9-DE0451EF7D09}"/>
              </a:ext>
            </a:extLst>
          </p:cNvPr>
          <p:cNvSpPr/>
          <p:nvPr/>
        </p:nvSpPr>
        <p:spPr>
          <a:xfrm>
            <a:off x="5194696" y="5534982"/>
            <a:ext cx="1059374" cy="4351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: 圆角 51">
            <a:extLst>
              <a:ext uri="{FF2B5EF4-FFF2-40B4-BE49-F238E27FC236}">
                <a16:creationId xmlns:a16="http://schemas.microsoft.com/office/drawing/2014/main" id="{199EB37F-39DD-4DF1-BB13-C612B7778E53}"/>
              </a:ext>
            </a:extLst>
          </p:cNvPr>
          <p:cNvSpPr/>
          <p:nvPr/>
        </p:nvSpPr>
        <p:spPr>
          <a:xfrm>
            <a:off x="697067" y="5357911"/>
            <a:ext cx="4390039" cy="900347"/>
          </a:xfrm>
          <a:prstGeom prst="round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箭头: 下 52">
            <a:extLst>
              <a:ext uri="{FF2B5EF4-FFF2-40B4-BE49-F238E27FC236}">
                <a16:creationId xmlns:a16="http://schemas.microsoft.com/office/drawing/2014/main" id="{1E50D221-5EB2-44C3-A285-378B14564F16}"/>
              </a:ext>
            </a:extLst>
          </p:cNvPr>
          <p:cNvSpPr/>
          <p:nvPr/>
        </p:nvSpPr>
        <p:spPr>
          <a:xfrm>
            <a:off x="2885726" y="1864683"/>
            <a:ext cx="473783" cy="7109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6C335323-8710-4482-A0D4-2600D0FDDF9C}"/>
              </a:ext>
            </a:extLst>
          </p:cNvPr>
          <p:cNvSpPr txBox="1"/>
          <p:nvPr/>
        </p:nvSpPr>
        <p:spPr>
          <a:xfrm>
            <a:off x="5130935" y="5195254"/>
            <a:ext cx="135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流动参数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9283C415-E6EF-417B-84F1-B45D3375F9F7}"/>
              </a:ext>
            </a:extLst>
          </p:cNvPr>
          <p:cNvSpPr txBox="1"/>
          <p:nvPr/>
        </p:nvSpPr>
        <p:spPr>
          <a:xfrm>
            <a:off x="5130935" y="5918253"/>
            <a:ext cx="1142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储存参数</a:t>
            </a:r>
          </a:p>
        </p:txBody>
      </p:sp>
      <p:sp>
        <p:nvSpPr>
          <p:cNvPr id="42" name="矩形: 圆角 41">
            <a:extLst>
              <a:ext uri="{FF2B5EF4-FFF2-40B4-BE49-F238E27FC236}">
                <a16:creationId xmlns:a16="http://schemas.microsoft.com/office/drawing/2014/main" id="{792249E9-2B7B-420E-AE68-AC4B0EAB3C04}"/>
              </a:ext>
            </a:extLst>
          </p:cNvPr>
          <p:cNvSpPr/>
          <p:nvPr/>
        </p:nvSpPr>
        <p:spPr>
          <a:xfrm>
            <a:off x="6167711" y="1457440"/>
            <a:ext cx="5850504" cy="375489"/>
          </a:xfrm>
          <a:prstGeom prst="round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638AF5E-0205-4483-90AB-B03BFEB9EF2E}"/>
              </a:ext>
            </a:extLst>
          </p:cNvPr>
          <p:cNvSpPr txBox="1"/>
          <p:nvPr/>
        </p:nvSpPr>
        <p:spPr>
          <a:xfrm>
            <a:off x="3197734" y="1948441"/>
            <a:ext cx="1301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几何模型</a:t>
            </a:r>
          </a:p>
        </p:txBody>
      </p:sp>
      <p:sp>
        <p:nvSpPr>
          <p:cNvPr id="9" name="十字形 8">
            <a:extLst>
              <a:ext uri="{FF2B5EF4-FFF2-40B4-BE49-F238E27FC236}">
                <a16:creationId xmlns:a16="http://schemas.microsoft.com/office/drawing/2014/main" id="{10A0061F-94C6-4161-A3F5-D88187ECFE63}"/>
              </a:ext>
            </a:extLst>
          </p:cNvPr>
          <p:cNvSpPr/>
          <p:nvPr/>
        </p:nvSpPr>
        <p:spPr>
          <a:xfrm>
            <a:off x="2958121" y="1479193"/>
            <a:ext cx="328994" cy="337946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箭头: 右 9">
            <a:extLst>
              <a:ext uri="{FF2B5EF4-FFF2-40B4-BE49-F238E27FC236}">
                <a16:creationId xmlns:a16="http://schemas.microsoft.com/office/drawing/2014/main" id="{59EDE19B-6E5A-4774-9659-92AA947215B9}"/>
              </a:ext>
            </a:extLst>
          </p:cNvPr>
          <p:cNvSpPr/>
          <p:nvPr/>
        </p:nvSpPr>
        <p:spPr>
          <a:xfrm>
            <a:off x="1458119" y="5658144"/>
            <a:ext cx="936158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A8B57DE-3855-4BCC-83B2-FAFA048B83C1}"/>
              </a:ext>
            </a:extLst>
          </p:cNvPr>
          <p:cNvSpPr txBox="1"/>
          <p:nvPr/>
        </p:nvSpPr>
        <p:spPr>
          <a:xfrm>
            <a:off x="1373738" y="5386801"/>
            <a:ext cx="1188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矿物孔隙体积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0ABD739-3DE4-44C0-987B-06009B44D624}"/>
              </a:ext>
            </a:extLst>
          </p:cNvPr>
          <p:cNvSpPr txBox="1"/>
          <p:nvPr/>
        </p:nvSpPr>
        <p:spPr>
          <a:xfrm>
            <a:off x="2468511" y="5641219"/>
            <a:ext cx="910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孔隙率</a:t>
            </a:r>
          </a:p>
        </p:txBody>
      </p:sp>
      <p:sp>
        <p:nvSpPr>
          <p:cNvPr id="45" name="箭头: 右 44">
            <a:extLst>
              <a:ext uri="{FF2B5EF4-FFF2-40B4-BE49-F238E27FC236}">
                <a16:creationId xmlns:a16="http://schemas.microsoft.com/office/drawing/2014/main" id="{32FD3092-A6F4-4071-A223-4BB95FF6AB77}"/>
              </a:ext>
            </a:extLst>
          </p:cNvPr>
          <p:cNvSpPr/>
          <p:nvPr/>
        </p:nvSpPr>
        <p:spPr>
          <a:xfrm>
            <a:off x="3381567" y="5641219"/>
            <a:ext cx="97376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14A939D8-7E33-4136-AAB7-A47E27582C0C}"/>
              </a:ext>
            </a:extLst>
          </p:cNvPr>
          <p:cNvSpPr/>
          <p:nvPr/>
        </p:nvSpPr>
        <p:spPr>
          <a:xfrm>
            <a:off x="3343439" y="5386801"/>
            <a:ext cx="1018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ea typeface="黑体" panose="02010609060101010101" pitchFamily="49" charset="-122"/>
              </a:rPr>
              <a:t>Winland</a:t>
            </a:r>
            <a:r>
              <a:rPr lang="zh-CN" altLang="zh-CN" sz="1200" dirty="0">
                <a:latin typeface="Times New Roman" panose="02020603050405020304" pitchFamily="18" charset="0"/>
                <a:ea typeface="黑体" panose="02010609060101010101" pitchFamily="49" charset="-122"/>
              </a:rPr>
              <a:t>方程</a:t>
            </a:r>
            <a:endParaRPr lang="zh-CN" altLang="en-US" sz="12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A1BE9B5-3F64-4F5F-BADC-D11E3EFE3967}"/>
              </a:ext>
            </a:extLst>
          </p:cNvPr>
          <p:cNvSpPr txBox="1"/>
          <p:nvPr/>
        </p:nvSpPr>
        <p:spPr>
          <a:xfrm>
            <a:off x="4269224" y="5623419"/>
            <a:ext cx="1059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渗透率</a:t>
            </a:r>
          </a:p>
        </p:txBody>
      </p:sp>
      <p:sp>
        <p:nvSpPr>
          <p:cNvPr id="48" name="矩形: 圆角 47">
            <a:extLst>
              <a:ext uri="{FF2B5EF4-FFF2-40B4-BE49-F238E27FC236}">
                <a16:creationId xmlns:a16="http://schemas.microsoft.com/office/drawing/2014/main" id="{B365843E-F734-44B0-955C-367A15560A02}"/>
              </a:ext>
            </a:extLst>
          </p:cNvPr>
          <p:cNvSpPr/>
          <p:nvPr/>
        </p:nvSpPr>
        <p:spPr>
          <a:xfrm>
            <a:off x="87414" y="1469953"/>
            <a:ext cx="5850504" cy="375489"/>
          </a:xfrm>
          <a:prstGeom prst="round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2">
            <a:extLst>
              <a:ext uri="{FF2B5EF4-FFF2-40B4-BE49-F238E27FC236}">
                <a16:creationId xmlns:a16="http://schemas.microsoft.com/office/drawing/2014/main" id="{ED4590A6-060B-6EFB-8C06-2FAC9346423B}"/>
              </a:ext>
            </a:extLst>
          </p:cNvPr>
          <p:cNvSpPr txBox="1">
            <a:spLocks/>
          </p:cNvSpPr>
          <p:nvPr/>
        </p:nvSpPr>
        <p:spPr>
          <a:xfrm>
            <a:off x="101678" y="75932"/>
            <a:ext cx="8380841" cy="50299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000" b="1" kern="1200" spc="75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四：微观渗流</a:t>
            </a:r>
            <a:r>
              <a:rPr lang="en-US" altLang="zh-CN" sz="2800" dirty="0"/>
              <a:t>-</a:t>
            </a:r>
            <a:r>
              <a:rPr lang="zh-CN" altLang="en-US" sz="2800" dirty="0"/>
              <a:t>蠕变耦合模型</a:t>
            </a:r>
          </a:p>
          <a:p>
            <a:br>
              <a:rPr lang="zh-CN" altLang="en-US" sz="2800" dirty="0"/>
            </a:b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1045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78" y="1502441"/>
            <a:ext cx="3327917" cy="2953811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</p:pic>
      <p:pic>
        <p:nvPicPr>
          <p:cNvPr id="20" name="图片 19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5"/>
          <a:stretch/>
        </p:blipFill>
        <p:spPr bwMode="auto">
          <a:xfrm>
            <a:off x="4451524" y="1502441"/>
            <a:ext cx="3141467" cy="2953811"/>
          </a:xfrm>
          <a:prstGeom prst="rect">
            <a:avLst/>
          </a:prstGeom>
          <a:ln>
            <a:solidFill>
              <a:srgbClr val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图片 20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l="7227" t="6208" r="6095" b="5429"/>
          <a:stretch/>
        </p:blipFill>
        <p:spPr bwMode="auto">
          <a:xfrm>
            <a:off x="8169112" y="1502441"/>
            <a:ext cx="3488709" cy="2953811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右箭头 4"/>
          <p:cNvSpPr/>
          <p:nvPr/>
        </p:nvSpPr>
        <p:spPr>
          <a:xfrm>
            <a:off x="3854369" y="2834662"/>
            <a:ext cx="539281" cy="2893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右箭头 22"/>
          <p:cNvSpPr/>
          <p:nvPr/>
        </p:nvSpPr>
        <p:spPr>
          <a:xfrm>
            <a:off x="7611411" y="2834662"/>
            <a:ext cx="539281" cy="2893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59C064BD-CC72-412A-B58E-39A4EC86219F}"/>
              </a:ext>
            </a:extLst>
          </p:cNvPr>
          <p:cNvSpPr txBox="1"/>
          <p:nvPr/>
        </p:nvSpPr>
        <p:spPr>
          <a:xfrm>
            <a:off x="131881" y="5090842"/>
            <a:ext cx="12060119" cy="1286250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通过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TIMA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自动矿物分析系统可以得到页岩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矿物表面相图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利用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Avizo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软件识别不同颜色的页岩矿物组分，基于等效直径和位置信息运用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Python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进行代码编写刻画出其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初始形状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基于矿物相图采用软件进行相似处理，导入进 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COMSOL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进行几何建模。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BBF6517D-71C3-47EA-BCE3-C33040C2CB57}"/>
              </a:ext>
            </a:extLst>
          </p:cNvPr>
          <p:cNvSpPr txBox="1"/>
          <p:nvPr/>
        </p:nvSpPr>
        <p:spPr>
          <a:xfrm>
            <a:off x="2464827" y="4541163"/>
            <a:ext cx="9522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</a:rPr>
              <a:t>粉色代表方解石，橙色代表白云石，绿色代表黏土，红色代表黄铁矿，其余则为石英。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0DBFD25-919E-4E51-BA1D-16EEAD57754F}"/>
              </a:ext>
            </a:extLst>
          </p:cNvPr>
          <p:cNvSpPr txBox="1"/>
          <p:nvPr/>
        </p:nvSpPr>
        <p:spPr>
          <a:xfrm>
            <a:off x="411025" y="764880"/>
            <a:ext cx="53873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 几何模型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id="{885599C3-162A-8F20-0DAF-C2A218CB439C}"/>
              </a:ext>
            </a:extLst>
          </p:cNvPr>
          <p:cNvSpPr txBox="1">
            <a:spLocks/>
          </p:cNvSpPr>
          <p:nvPr/>
        </p:nvSpPr>
        <p:spPr>
          <a:xfrm>
            <a:off x="101678" y="75932"/>
            <a:ext cx="8380841" cy="50299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000" b="1" kern="1200" spc="75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四：微观渗流</a:t>
            </a:r>
            <a:r>
              <a:rPr lang="en-US" altLang="zh-CN" sz="2800" dirty="0"/>
              <a:t>-</a:t>
            </a:r>
            <a:r>
              <a:rPr lang="zh-CN" altLang="en-US" sz="2800" dirty="0"/>
              <a:t>蠕变耦合模型</a:t>
            </a:r>
          </a:p>
          <a:p>
            <a:br>
              <a:rPr lang="zh-CN" altLang="en-US" sz="2800" dirty="0"/>
            </a:b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96585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93867" y="2562018"/>
          <a:ext cx="10212676" cy="20837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91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9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83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90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0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500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664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844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矿物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密度</a:t>
                      </a: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(kg/m</a:t>
                      </a:r>
                      <a:r>
                        <a:rPr lang="en-US" sz="1600" kern="0" baseline="300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3</a:t>
                      </a: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)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泊松比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孔隙率</a:t>
                      </a: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(%)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渗透率</a:t>
                      </a: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(m</a:t>
                      </a:r>
                      <a:r>
                        <a:rPr lang="en-US" sz="1600" kern="0" baseline="300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2</a:t>
                      </a: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)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气体类型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气体含量占比</a:t>
                      </a: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(%)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8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方解石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2710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0.28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2.37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9.79E-18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自由气体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7.51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8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白云石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2840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0.3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3.41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6.57E-17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自由气体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10.8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8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黄铁矿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5000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0.32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1.35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5.57E-18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自由气体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4.28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8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石英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2650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0.2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1.8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3.98E-16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自由气体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5.71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8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黏土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1650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0.35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1.71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7.06E-18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吸附气体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71.69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406113" y="1434627"/>
          <a:ext cx="5634670" cy="314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2" name="Equation" r:id="rId4" imgW="5168880" imgH="279360" progId="Equation.DSMT4">
                  <p:embed/>
                </p:oleObj>
              </mc:Choice>
              <mc:Fallback>
                <p:oleObj name="Equation" r:id="rId4" imgW="5168880" imgH="279360" progId="Equation.DSMT4">
                  <p:embed/>
                  <p:pic>
                    <p:nvPicPr>
                      <p:cNvPr id="5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6113" y="1434627"/>
                        <a:ext cx="5634670" cy="3144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文本框 19">
            <a:extLst>
              <a:ext uri="{FF2B5EF4-FFF2-40B4-BE49-F238E27FC236}">
                <a16:creationId xmlns:a16="http://schemas.microsoft.com/office/drawing/2014/main" id="{A538BB3C-D06E-472A-B36E-95564DAF0EE4}"/>
              </a:ext>
            </a:extLst>
          </p:cNvPr>
          <p:cNvSpPr txBox="1"/>
          <p:nvPr/>
        </p:nvSpPr>
        <p:spPr>
          <a:xfrm>
            <a:off x="593868" y="1379777"/>
            <a:ext cx="3040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页岩各矿物的孔隙率表达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538BB3C-D06E-472A-B36E-95564DAF0EE4}"/>
              </a:ext>
            </a:extLst>
          </p:cNvPr>
          <p:cNvSpPr txBox="1"/>
          <p:nvPr/>
        </p:nvSpPr>
        <p:spPr>
          <a:xfrm>
            <a:off x="593868" y="1948594"/>
            <a:ext cx="748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latin typeface="Times New Roman" panose="02020603050405020304" pitchFamily="18" charset="0"/>
                <a:ea typeface="黑体" panose="02010609060101010101" pitchFamily="49" charset="-122"/>
              </a:rPr>
              <a:t>渗透率（</a:t>
            </a:r>
            <a:r>
              <a:rPr lang="en-US" altLang="zh-CN" i="1" dirty="0">
                <a:latin typeface="Times New Roman" panose="02020603050405020304" pitchFamily="18" charset="0"/>
                <a:ea typeface="黑体" panose="02010609060101010101" pitchFamily="49" charset="-122"/>
              </a:rPr>
              <a:t>k</a:t>
            </a:r>
            <a:r>
              <a:rPr lang="zh-CN" altLang="zh-CN" dirty="0">
                <a:latin typeface="Times New Roman" panose="02020603050405020304" pitchFamily="18" charset="0"/>
                <a:ea typeface="黑体" panose="02010609060101010101" pitchFamily="49" charset="-122"/>
              </a:rPr>
              <a:t>）、孔隙度（</a:t>
            </a:r>
            <a:r>
              <a:rPr lang="en-US" altLang="zh-CN" i="1" dirty="0">
                <a:latin typeface="Times New Roman" panose="02020603050405020304" pitchFamily="18" charset="0"/>
                <a:ea typeface="黑体" panose="02010609060101010101" pitchFamily="49" charset="-122"/>
              </a:rPr>
              <a:t>φ</a:t>
            </a:r>
            <a:r>
              <a:rPr lang="zh-CN" altLang="zh-CN" dirty="0">
                <a:latin typeface="Times New Roman" panose="02020603050405020304" pitchFamily="18" charset="0"/>
                <a:ea typeface="黑体" panose="02010609060101010101" pitchFamily="49" charset="-122"/>
              </a:rPr>
              <a:t>）和孔径（</a:t>
            </a:r>
            <a:r>
              <a:rPr lang="en-US" altLang="zh-CN" i="1" dirty="0" err="1">
                <a:latin typeface="Times New Roman" panose="02020603050405020304" pitchFamily="18" charset="0"/>
                <a:ea typeface="黑体" panose="02010609060101010101" pitchFamily="49" charset="-122"/>
              </a:rPr>
              <a:t>r</a:t>
            </a:r>
            <a:r>
              <a:rPr lang="en-US" altLang="zh-CN" i="1" baseline="-25000" dirty="0" err="1">
                <a:latin typeface="Times New Roman" panose="02020603050405020304" pitchFamily="18" charset="0"/>
                <a:ea typeface="黑体" panose="02010609060101010101" pitchFamily="49" charset="-122"/>
              </a:rPr>
              <a:t>p</a:t>
            </a:r>
            <a:r>
              <a:rPr lang="zh-CN" altLang="zh-CN" dirty="0">
                <a:latin typeface="Times New Roman" panose="02020603050405020304" pitchFamily="18" charset="0"/>
                <a:ea typeface="黑体" panose="02010609060101010101" pitchFamily="49" charset="-122"/>
              </a:rPr>
              <a:t>）之间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</a:rPr>
              <a:t>采用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</a:rPr>
              <a:t>Winland</a:t>
            </a:r>
            <a:r>
              <a:rPr lang="zh-CN" altLang="zh-CN" dirty="0">
                <a:latin typeface="Times New Roman" panose="02020603050405020304" pitchFamily="18" charset="0"/>
                <a:ea typeface="黑体" panose="02010609060101010101" pitchFamily="49" charset="-122"/>
              </a:rPr>
              <a:t>方程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7046494" y="1839769"/>
          <a:ext cx="1580270" cy="585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3" name="Equation" r:id="rId6" imgW="1586811" imgH="583947" progId="Equation.DSMT4">
                  <p:embed/>
                </p:oleObj>
              </mc:Choice>
              <mc:Fallback>
                <p:oleObj name="Equation" r:id="rId6" imgW="1586811" imgH="583947" progId="Equation.DSMT4">
                  <p:embed/>
                  <p:pic>
                    <p:nvPicPr>
                      <p:cNvPr id="7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6494" y="1839769"/>
                        <a:ext cx="1580270" cy="5857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59C064BD-CC72-412A-B58E-39A4EC86219F}"/>
              </a:ext>
            </a:extLst>
          </p:cNvPr>
          <p:cNvSpPr txBox="1"/>
          <p:nvPr/>
        </p:nvSpPr>
        <p:spPr>
          <a:xfrm>
            <a:off x="359708" y="4916353"/>
            <a:ext cx="11684510" cy="1286250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石英、白云石，方解石以及黄铁矿划分为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无机质系统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有机质主要分布在黏土中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，采用韦伯分布进行描述；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气体在无机质中流动符合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非达西定律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，有机质中以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扩散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形式运移；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各矿物采用粘弹性介质描述，纳米压痕技术提供了各矿物弹性模量和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</a:rPr>
              <a:t>Burgers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蠕变模型特征参数。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C4CC8CE-A73F-43F8-A4E1-76D752FD8B14}"/>
              </a:ext>
            </a:extLst>
          </p:cNvPr>
          <p:cNvSpPr txBox="1"/>
          <p:nvPr/>
        </p:nvSpPr>
        <p:spPr>
          <a:xfrm>
            <a:off x="411017" y="764880"/>
            <a:ext cx="53873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 参数赋值</a:t>
            </a:r>
          </a:p>
        </p:txBody>
      </p:sp>
      <p:sp>
        <p:nvSpPr>
          <p:cNvPr id="9" name="文本占位符 2">
            <a:extLst>
              <a:ext uri="{FF2B5EF4-FFF2-40B4-BE49-F238E27FC236}">
                <a16:creationId xmlns:a16="http://schemas.microsoft.com/office/drawing/2014/main" id="{82A5FBD1-0AAB-0045-0187-37AD86698FA4}"/>
              </a:ext>
            </a:extLst>
          </p:cNvPr>
          <p:cNvSpPr txBox="1">
            <a:spLocks/>
          </p:cNvSpPr>
          <p:nvPr/>
        </p:nvSpPr>
        <p:spPr>
          <a:xfrm>
            <a:off x="101678" y="75932"/>
            <a:ext cx="8380841" cy="502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000" b="1" kern="1200" spc="75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四：微观渗流</a:t>
            </a:r>
            <a:r>
              <a:rPr lang="en-US" altLang="zh-CN" sz="2800" dirty="0"/>
              <a:t>-</a:t>
            </a:r>
            <a:r>
              <a:rPr lang="zh-CN" altLang="en-US" sz="2800" dirty="0"/>
              <a:t>蠕变耦合模型</a:t>
            </a:r>
          </a:p>
          <a:p>
            <a:br>
              <a:rPr lang="zh-CN" altLang="en-US" sz="2800" dirty="0"/>
            </a:b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8428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439005" y="764880"/>
            <a:ext cx="64283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 页岩蠕变</a:t>
            </a:r>
            <a:r>
              <a:rPr lang="en-US" altLang="zh-CN" dirty="0"/>
              <a:t>-</a:t>
            </a:r>
            <a:r>
              <a:rPr lang="zh-CN" altLang="en-US" dirty="0"/>
              <a:t>渗流耦合模型无量纲拟合</a:t>
            </a: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5014478" y="4758718"/>
            <a:ext cx="7078066" cy="1885199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prstDash val="lgDash"/>
            <a:miter lim="800000"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Wingdings 2" panose="05020102010507070707" pitchFamily="18" charset="2"/>
              </a:rPr>
              <a:t>双对数轴上的页岩气产量数据，显示存在两个斜率不同的阶段；
第一阶段由无机基质和有机物中的气体流动共同主导，而第二阶段主要由有机物中的气体流动控制。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  <a:sym typeface="Wingdings 2" panose="05020102010507070707" pitchFamily="18" charset="2"/>
            </a:endParaRPr>
          </a:p>
        </p:txBody>
      </p:sp>
      <p:graphicFrame>
        <p:nvGraphicFramePr>
          <p:cNvPr id="41" name="对象 40"/>
          <p:cNvGraphicFramePr>
            <a:graphicFrameLocks noChangeAspect="1"/>
          </p:cNvGraphicFramePr>
          <p:nvPr/>
        </p:nvGraphicFramePr>
        <p:xfrm>
          <a:off x="154893" y="1447692"/>
          <a:ext cx="3573463" cy="295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00" name="Graph" r:id="rId4" imgW="3921760" imgH="3007360" progId="Origin95.Graph">
                  <p:embed/>
                </p:oleObj>
              </mc:Choice>
              <mc:Fallback>
                <p:oleObj name="Graph" r:id="rId4" imgW="3921760" imgH="3007360" progId="Origin95.Graph">
                  <p:embed/>
                  <p:pic>
                    <p:nvPicPr>
                      <p:cNvPr id="41" name="对象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879" t="7988" r="10167" b="3127"/>
                      <a:stretch>
                        <a:fillRect/>
                      </a:stretch>
                    </p:blipFill>
                    <p:spPr bwMode="auto">
                      <a:xfrm>
                        <a:off x="154893" y="1447692"/>
                        <a:ext cx="3573463" cy="295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2BEC042B-E6A8-4D3F-A817-61A4B432376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41520" y="1324538"/>
          <a:ext cx="4225512" cy="3434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01" name="Graph" r:id="rId6" imgW="4631968" imgH="3554505" progId="Origin95.Graph">
                  <p:embed/>
                </p:oleObj>
              </mc:Choice>
              <mc:Fallback>
                <p:oleObj name="Graph" r:id="rId6" imgW="4631968" imgH="3554505" progId="Origin95.Graph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2BEC042B-E6A8-4D3F-A817-61A4B43237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1096" t="9535" r="12329" b="9279"/>
                      <a:stretch>
                        <a:fillRect/>
                      </a:stretch>
                    </p:blipFill>
                    <p:spPr bwMode="auto">
                      <a:xfrm>
                        <a:off x="3641520" y="1324538"/>
                        <a:ext cx="4225512" cy="34341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1CA9F3EA-29A7-4A3A-8734-46F987D47FA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67032" y="1324538"/>
          <a:ext cx="4170075" cy="3434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02" name="Graph" r:id="rId8" imgW="4631968" imgH="3554505" progId="Origin95.Graph">
                  <p:embed/>
                </p:oleObj>
              </mc:Choice>
              <mc:Fallback>
                <p:oleObj name="Graph" r:id="rId8" imgW="4631968" imgH="3554505" progId="Origin95.Graph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1CA9F3EA-29A7-4A3A-8734-46F987D47FA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1548" t="9106" r="12323" b="9286"/>
                      <a:stretch>
                        <a:fillRect/>
                      </a:stretch>
                    </p:blipFill>
                    <p:spPr bwMode="auto">
                      <a:xfrm>
                        <a:off x="7867032" y="1324538"/>
                        <a:ext cx="4170075" cy="34341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4">
            <a:extLst>
              <a:ext uri="{FF2B5EF4-FFF2-40B4-BE49-F238E27FC236}">
                <a16:creationId xmlns:a16="http://schemas.microsoft.com/office/drawing/2014/main" id="{57AE4686-C462-405F-A0C7-8A7B4D936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018568E-00FF-4D10-9AE0-0C386B4CDA41}"/>
              </a:ext>
            </a:extLst>
          </p:cNvPr>
          <p:cNvSpPr txBox="1"/>
          <p:nvPr/>
        </p:nvSpPr>
        <p:spPr>
          <a:xfrm>
            <a:off x="58464" y="4459469"/>
            <a:ext cx="171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无量纲拟合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941D09B-35BB-4F69-8F32-92C9F8A7535B}"/>
              </a:ext>
            </a:extLst>
          </p:cNvPr>
          <p:cNvSpPr/>
          <p:nvPr/>
        </p:nvSpPr>
        <p:spPr>
          <a:xfrm>
            <a:off x="3081370" y="4901429"/>
            <a:ext cx="85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kern="1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kern="100" baseline="-250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τ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=t/t</a:t>
            </a:r>
            <a:r>
              <a:rPr lang="en-US" altLang="zh-CN" kern="1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end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2800779-061E-4C12-8059-57F65219A8BE}"/>
              </a:ext>
            </a:extLst>
          </p:cNvPr>
          <p:cNvSpPr/>
          <p:nvPr/>
        </p:nvSpPr>
        <p:spPr>
          <a:xfrm>
            <a:off x="3084246" y="5420676"/>
            <a:ext cx="120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kern="1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en-US" altLang="zh-CN" kern="100" baseline="-250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τ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=q</a:t>
            </a:r>
            <a:r>
              <a:rPr lang="en-US" altLang="zh-CN" kern="1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en-US" altLang="zh-CN" kern="1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en-US" altLang="zh-CN" kern="100" baseline="-250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total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F48F7-0F13-4E85-A4C7-B7B85E9D27E3}"/>
                  </a:ext>
                </a:extLst>
              </p:cNvPr>
              <p:cNvSpPr/>
              <p:nvPr/>
            </p:nvSpPr>
            <p:spPr>
              <a:xfrm>
                <a:off x="3107870" y="5848172"/>
                <a:ext cx="1517467" cy="47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q</a:t>
                </a:r>
                <a:r>
                  <a:rPr lang="en-US" altLang="zh-CN" kern="100" baseline="-25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r>
                  <a:rPr lang="en-US" altLang="zh-CN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=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altLang="zh-CN" i="1" kern="10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US" altLang="zh-CN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t</m:t>
                        </m:r>
                        <m:r>
                          <a:rPr lang="en-US" altLang="zh-CN" b="0" i="1" kern="10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l-GR" altLang="zh-CN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altLang="zh-CN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zh-CN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t</m:t>
                        </m:r>
                        <m:r>
                          <a:rPr lang="en-US" altLang="zh-CN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l-GR" altLang="zh-CN" i="1" kern="100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altLang="zh-CN" i="1" kern="10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t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zh-CN" b="0" i="0" kern="100" dirty="0" smtClean="0"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en-US" altLang="zh-CN" kern="100" baseline="-25000" dirty="0"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altLang="zh-CN" kern="100" dirty="0"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dt</m:t>
                        </m:r>
                      </m:e>
                    </m:nary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F48F7-0F13-4E85-A4C7-B7B85E9D27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870" y="5848172"/>
                <a:ext cx="1517467" cy="476221"/>
              </a:xfrm>
              <a:prstGeom prst="rect">
                <a:avLst/>
              </a:prstGeom>
              <a:blipFill>
                <a:blip r:embed="rId10"/>
                <a:stretch>
                  <a:fillRect l="-3614" t="-101282" b="-1679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本框 19">
            <a:extLst>
              <a:ext uri="{FF2B5EF4-FFF2-40B4-BE49-F238E27FC236}">
                <a16:creationId xmlns:a16="http://schemas.microsoft.com/office/drawing/2014/main" id="{CE160D93-C39D-4231-BB75-64659FA0CDE8}"/>
              </a:ext>
            </a:extLst>
          </p:cNvPr>
          <p:cNvSpPr txBox="1"/>
          <p:nvPr/>
        </p:nvSpPr>
        <p:spPr>
          <a:xfrm>
            <a:off x="704623" y="4989950"/>
            <a:ext cx="171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无量纲时间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CCF1BC1D-C786-43F1-862A-E2FF87BF2EED}"/>
              </a:ext>
            </a:extLst>
          </p:cNvPr>
          <p:cNvSpPr txBox="1"/>
          <p:nvPr/>
        </p:nvSpPr>
        <p:spPr>
          <a:xfrm>
            <a:off x="704623" y="5470986"/>
            <a:ext cx="2403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无量纲气体流动速率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7EEB4122-EF37-4206-830B-DD894855CA37}"/>
              </a:ext>
            </a:extLst>
          </p:cNvPr>
          <p:cNvSpPr txBox="1"/>
          <p:nvPr/>
        </p:nvSpPr>
        <p:spPr>
          <a:xfrm>
            <a:off x="724617" y="5901616"/>
            <a:ext cx="171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气体总量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F014B6A1-AF48-4FA1-8DE1-503F9DC585EE}"/>
              </a:ext>
            </a:extLst>
          </p:cNvPr>
          <p:cNvSpPr/>
          <p:nvPr/>
        </p:nvSpPr>
        <p:spPr>
          <a:xfrm>
            <a:off x="393308" y="4600144"/>
            <a:ext cx="4426600" cy="2096715"/>
          </a:xfrm>
          <a:prstGeom prst="ellipse">
            <a:avLst/>
          </a:prstGeom>
          <a:noFill/>
          <a:ln w="254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占位符 2">
            <a:extLst>
              <a:ext uri="{FF2B5EF4-FFF2-40B4-BE49-F238E27FC236}">
                <a16:creationId xmlns:a16="http://schemas.microsoft.com/office/drawing/2014/main" id="{D76C1CB0-6854-4CDA-B641-28516AE69451}"/>
              </a:ext>
            </a:extLst>
          </p:cNvPr>
          <p:cNvSpPr txBox="1">
            <a:spLocks/>
          </p:cNvSpPr>
          <p:nvPr/>
        </p:nvSpPr>
        <p:spPr>
          <a:xfrm>
            <a:off x="101678" y="75932"/>
            <a:ext cx="8380841" cy="502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000" b="1" kern="1200" spc="75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四：微观渗流</a:t>
            </a:r>
            <a:r>
              <a:rPr lang="en-US" altLang="zh-CN" sz="2800" dirty="0"/>
              <a:t>-</a:t>
            </a:r>
            <a:r>
              <a:rPr lang="zh-CN" altLang="en-US" sz="2800" dirty="0"/>
              <a:t>蠕变耦合模型</a:t>
            </a:r>
          </a:p>
          <a:p>
            <a:br>
              <a:rPr lang="zh-CN" altLang="en-US" sz="2800" dirty="0"/>
            </a:b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92353" y="776004"/>
            <a:ext cx="60768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 </a:t>
            </a:r>
            <a:r>
              <a:rPr lang="zh-CN" altLang="en-US"/>
              <a:t>页岩蠕变</a:t>
            </a:r>
            <a:r>
              <a:rPr lang="en-US" altLang="zh-CN" dirty="0"/>
              <a:t>-</a:t>
            </a:r>
            <a:r>
              <a:rPr lang="zh-CN" altLang="en-US" dirty="0"/>
              <a:t>渗流耦合模型产气分析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731563" y="4466650"/>
            <a:ext cx="3478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无机矿物的渗透率演化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415372" y="4466650"/>
            <a:ext cx="349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不同组分对有效扩散系数的贡献</a:t>
            </a:r>
          </a:p>
        </p:txBody>
      </p:sp>
      <p:sp>
        <p:nvSpPr>
          <p:cNvPr id="19" name="矩形 18"/>
          <p:cNvSpPr/>
          <p:nvPr/>
        </p:nvSpPr>
        <p:spPr>
          <a:xfrm>
            <a:off x="149513" y="5032500"/>
            <a:ext cx="12042487" cy="1405193"/>
          </a:xfrm>
          <a:prstGeom prst="rect">
            <a:avLst/>
          </a:prstGeom>
          <a:ln w="12700"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zh-CN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无机矿物的</a:t>
            </a:r>
            <a:r>
              <a:rPr lang="zh-CN" altLang="zh-CN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杨氏模量越高</a:t>
            </a:r>
            <a:r>
              <a:rPr lang="zh-CN" altLang="zh-CN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其最终</a:t>
            </a:r>
            <a:r>
              <a:rPr lang="zh-CN" altLang="zh-CN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渗透率比的数值</a:t>
            </a:r>
            <a:r>
              <a:rPr lang="zh-CN" altLang="zh-CN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越大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2000" kern="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zh-CN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在等体积条件下的渗透率比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比在</a:t>
            </a:r>
            <a:r>
              <a:rPr lang="zh-CN" altLang="zh-CN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单轴应变条件下的渗透率比</a:t>
            </a:r>
            <a:r>
              <a:rPr lang="zh-CN" altLang="zh-CN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更高</a:t>
            </a:r>
            <a:r>
              <a:rPr lang="zh-CN" altLang="zh-CN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这主要与</a:t>
            </a:r>
            <a:r>
              <a:rPr lang="zh-CN" altLang="zh-CN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固定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zh-CN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边界控制</a:t>
            </a:r>
            <a:r>
              <a:rPr lang="zh-CN" altLang="en-US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条件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</a:rPr>
              <a:t>有关；</a:t>
            </a:r>
            <a:endParaRPr lang="en-US" altLang="zh-CN" sz="2000" kern="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有机质矿物的整体应变</a:t>
            </a:r>
            <a:r>
              <a:rPr lang="zh-CN" altLang="en-US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有效扩散系数</a:t>
            </a:r>
            <a:r>
              <a:rPr lang="zh-CN" altLang="zh-CN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，有机质气体压力应变以及气体解吸应变</a:t>
            </a:r>
            <a:r>
              <a:rPr lang="zh-CN" altLang="en-US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减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小有效扩散系数。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/>
        </p:nvGraphicFramePr>
        <p:xfrm>
          <a:off x="8102121" y="1405194"/>
          <a:ext cx="3781226" cy="3166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4" name="Graph" r:id="rId4" imgW="3921760" imgH="3007360" progId="Origin95.Graph">
                  <p:embed/>
                </p:oleObj>
              </mc:Choice>
              <mc:Fallback>
                <p:oleObj name="Graph" r:id="rId4" imgW="3921760" imgH="3007360" progId="Origin95.Graph">
                  <p:embed/>
                  <p:pic>
                    <p:nvPicPr>
                      <p:cNvPr id="20" name="对象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919" t="8185" r="12099" b="4681"/>
                      <a:stretch>
                        <a:fillRect/>
                      </a:stretch>
                    </p:blipFill>
                    <p:spPr bwMode="auto">
                      <a:xfrm>
                        <a:off x="8102121" y="1405194"/>
                        <a:ext cx="3781226" cy="31669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80416" y="1462270"/>
          <a:ext cx="3781227" cy="3057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5" name="Graph" r:id="rId6" imgW="3921760" imgH="3007360" progId="Origin95.Graph">
                  <p:embed/>
                </p:oleObj>
              </mc:Choice>
              <mc:Fallback>
                <p:oleObj name="Graph" r:id="rId6" imgW="3921760" imgH="3007360" progId="Origin95.Graph">
                  <p:embed/>
                  <p:pic>
                    <p:nvPicPr>
                      <p:cNvPr id="5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030" t="8577" r="11510" b="5272"/>
                      <a:stretch>
                        <a:fillRect/>
                      </a:stretch>
                    </p:blipFill>
                    <p:spPr bwMode="auto">
                      <a:xfrm>
                        <a:off x="80416" y="1462270"/>
                        <a:ext cx="3781227" cy="30574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4089880" y="1509377"/>
          <a:ext cx="3784004" cy="3074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6" name="Graph" r:id="rId8" imgW="3921760" imgH="3007360" progId="Origin95.Graph">
                  <p:embed/>
                </p:oleObj>
              </mc:Choice>
              <mc:Fallback>
                <p:oleObj name="Graph" r:id="rId8" imgW="3921760" imgH="3007360" progId="Origin95.Graph">
                  <p:embed/>
                  <p:pic>
                    <p:nvPicPr>
                      <p:cNvPr id="11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919" t="9756" r="11661" b="5270"/>
                      <a:stretch>
                        <a:fillRect/>
                      </a:stretch>
                    </p:blipFill>
                    <p:spPr bwMode="auto">
                      <a:xfrm>
                        <a:off x="4089880" y="1509377"/>
                        <a:ext cx="3784004" cy="30743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占位符 2">
            <a:extLst>
              <a:ext uri="{FF2B5EF4-FFF2-40B4-BE49-F238E27FC236}">
                <a16:creationId xmlns:a16="http://schemas.microsoft.com/office/drawing/2014/main" id="{BBFE3DDA-5275-5725-355D-77A2E98BA25A}"/>
              </a:ext>
            </a:extLst>
          </p:cNvPr>
          <p:cNvSpPr txBox="1">
            <a:spLocks/>
          </p:cNvSpPr>
          <p:nvPr/>
        </p:nvSpPr>
        <p:spPr>
          <a:xfrm>
            <a:off x="101678" y="75932"/>
            <a:ext cx="8380841" cy="502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000" b="1" kern="1200" spc="75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四：微观渗流</a:t>
            </a:r>
            <a:r>
              <a:rPr lang="en-US" altLang="zh-CN" sz="2800" dirty="0"/>
              <a:t>-</a:t>
            </a:r>
            <a:r>
              <a:rPr lang="zh-CN" altLang="en-US" sz="2800" dirty="0"/>
              <a:t>蠕变耦合模型</a:t>
            </a:r>
          </a:p>
          <a:p>
            <a:br>
              <a:rPr lang="zh-CN" altLang="en-US" sz="2800" dirty="0"/>
            </a:b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20359" y="764880"/>
            <a:ext cx="640966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 </a:t>
            </a:r>
            <a:r>
              <a:rPr lang="zh-CN" altLang="en-US"/>
              <a:t>页岩蠕变</a:t>
            </a:r>
            <a:r>
              <a:rPr lang="en-US" altLang="zh-CN" dirty="0"/>
              <a:t>-</a:t>
            </a:r>
            <a:r>
              <a:rPr lang="zh-CN" altLang="en-US" dirty="0"/>
              <a:t>渗流耦合模型产气分析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12748" y="1279141"/>
            <a:ext cx="210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蠕变对产气影响</a:t>
            </a: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4519575" y="1565978"/>
          <a:ext cx="3795947" cy="292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8" name="Graph" r:id="rId4" imgW="3921760" imgH="3007360" progId="Origin95.Graph">
                  <p:embed/>
                </p:oleObj>
              </mc:Choice>
              <mc:Fallback>
                <p:oleObj name="Graph" r:id="rId4" imgW="3921760" imgH="3007360" progId="Origin95.Graph">
                  <p:embed/>
                  <p:pic>
                    <p:nvPicPr>
                      <p:cNvPr id="16" name="对象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373" t="7625" r="10970" b="5482"/>
                      <a:stretch>
                        <a:fillRect/>
                      </a:stretch>
                    </p:blipFill>
                    <p:spPr bwMode="auto">
                      <a:xfrm>
                        <a:off x="4519575" y="1565978"/>
                        <a:ext cx="3795947" cy="29208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/>
        </p:nvGraphicFramePr>
        <p:xfrm>
          <a:off x="8315522" y="1565978"/>
          <a:ext cx="3632638" cy="2951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9" name="Graph" r:id="rId6" imgW="3921760" imgH="3007360" progId="Origin95.Graph">
                  <p:embed/>
                </p:oleObj>
              </mc:Choice>
              <mc:Fallback>
                <p:oleObj name="Graph" r:id="rId6" imgW="3921760" imgH="3007360" progId="Origin95.Graph">
                  <p:embed/>
                  <p:pic>
                    <p:nvPicPr>
                      <p:cNvPr id="21" name="对象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855" t="6427" r="10599" b="5251"/>
                      <a:stretch>
                        <a:fillRect/>
                      </a:stretch>
                    </p:blipFill>
                    <p:spPr bwMode="auto">
                      <a:xfrm>
                        <a:off x="8315522" y="1565978"/>
                        <a:ext cx="3632638" cy="29513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矩形 21"/>
          <p:cNvSpPr/>
          <p:nvPr/>
        </p:nvSpPr>
        <p:spPr>
          <a:xfrm>
            <a:off x="603954" y="5133720"/>
            <a:ext cx="8980312" cy="1405193"/>
          </a:xfrm>
          <a:prstGeom prst="rect">
            <a:avLst/>
          </a:prstGeom>
          <a:ln w="12700"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蠕变对矿物的影响</a:t>
            </a:r>
            <a:r>
              <a:rPr lang="zh-CN" altLang="en-US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具有方向性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，同时和矿物粒径大小呈</a:t>
            </a:r>
            <a:r>
              <a:rPr lang="zh-CN" altLang="en-US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负相关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20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蠕变的存在会降低页岩气的产量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20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随着开采时间的增加，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蠕变对产气的影响主要体现在产气速率的快速下降。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/>
        </p:nvGraphicFramePr>
        <p:xfrm>
          <a:off x="457199" y="1639513"/>
          <a:ext cx="3717925" cy="310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50" name="Graph" r:id="rId8" imgW="3921760" imgH="3007360" progId="Origin95.Graph">
                  <p:embed/>
                </p:oleObj>
              </mc:Choice>
              <mc:Fallback>
                <p:oleObj name="Graph" r:id="rId8" imgW="3921760" imgH="3007360" progId="Origin95.Graph">
                  <p:embed/>
                  <p:pic>
                    <p:nvPicPr>
                      <p:cNvPr id="23" name="对象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919" t="8185" r="11812" b="4681"/>
                      <a:stretch>
                        <a:fillRect/>
                      </a:stretch>
                    </p:blipFill>
                    <p:spPr bwMode="auto">
                      <a:xfrm>
                        <a:off x="457199" y="1639513"/>
                        <a:ext cx="3717925" cy="310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文本框 23"/>
          <p:cNvSpPr txBox="1"/>
          <p:nvPr/>
        </p:nvSpPr>
        <p:spPr>
          <a:xfrm>
            <a:off x="558799" y="4638148"/>
            <a:ext cx="4535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蠕变在不同平面下对矿物变形的影响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862814" y="463814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页岩产气速率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610600" y="4638148"/>
            <a:ext cx="34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双对数坐标轴下的产气速率变化</a:t>
            </a:r>
          </a:p>
        </p:txBody>
      </p:sp>
      <p:sp>
        <p:nvSpPr>
          <p:cNvPr id="6" name="文本占位符 2">
            <a:extLst>
              <a:ext uri="{FF2B5EF4-FFF2-40B4-BE49-F238E27FC236}">
                <a16:creationId xmlns:a16="http://schemas.microsoft.com/office/drawing/2014/main" id="{B2BA55A6-FC08-B4A0-BF3A-0D6E34C64140}"/>
              </a:ext>
            </a:extLst>
          </p:cNvPr>
          <p:cNvSpPr txBox="1">
            <a:spLocks/>
          </p:cNvSpPr>
          <p:nvPr/>
        </p:nvSpPr>
        <p:spPr>
          <a:xfrm>
            <a:off x="101678" y="75932"/>
            <a:ext cx="8380841" cy="502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000" b="1" kern="1200" spc="75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四：微观渗流</a:t>
            </a:r>
            <a:r>
              <a:rPr lang="en-US" altLang="zh-CN" sz="2800" dirty="0"/>
              <a:t>-</a:t>
            </a:r>
            <a:r>
              <a:rPr lang="zh-CN" altLang="en-US" sz="2800" dirty="0"/>
              <a:t>蠕变耦合模型</a:t>
            </a:r>
          </a:p>
          <a:p>
            <a:br>
              <a:rPr lang="zh-CN" altLang="en-US" sz="2800" dirty="0"/>
            </a:b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998033" y="147145"/>
            <a:ext cx="8734545" cy="641131"/>
          </a:xfrm>
        </p:spPr>
        <p:txBody>
          <a:bodyPr>
            <a:noAutofit/>
          </a:bodyPr>
          <a:lstStyle/>
          <a:p>
            <a:pPr algn="ctr"/>
            <a:r>
              <a:rPr lang="zh-CN" altLang="en-US" sz="3200" dirty="0"/>
              <a:t>目    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29104" y="1860331"/>
            <a:ext cx="5885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汇报提纲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879321" y="1569055"/>
            <a:ext cx="8361926" cy="289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研究背景</a:t>
            </a:r>
            <a:endParaRPr lang="en-US" altLang="zh-CN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页岩储层渗透率演化及产气特征微观解释</a:t>
            </a:r>
            <a:endParaRPr lang="en-US" altLang="zh-CN" sz="32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页岩气储层开发全耦合模型</a:t>
            </a:r>
            <a:endParaRPr lang="en-US" altLang="zh-CN" sz="32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181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38999" y="764880"/>
            <a:ext cx="60768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 </a:t>
            </a:r>
            <a:r>
              <a:rPr lang="zh-CN" altLang="en-US"/>
              <a:t>页岩蠕变</a:t>
            </a:r>
            <a:r>
              <a:rPr lang="en-US" altLang="zh-CN" dirty="0"/>
              <a:t>-</a:t>
            </a:r>
            <a:r>
              <a:rPr lang="zh-CN" altLang="en-US" dirty="0"/>
              <a:t>渗流耦合模型产气分析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14790" y="1270415"/>
            <a:ext cx="3402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石英杨氏模量对产气的影响</a:t>
            </a:r>
          </a:p>
        </p:txBody>
      </p:sp>
      <p:sp>
        <p:nvSpPr>
          <p:cNvPr id="22" name="矩形 21"/>
          <p:cNvSpPr/>
          <p:nvPr/>
        </p:nvSpPr>
        <p:spPr>
          <a:xfrm>
            <a:off x="9378428" y="2287525"/>
            <a:ext cx="2695901" cy="3713517"/>
          </a:xfrm>
          <a:prstGeom prst="rect">
            <a:avLst/>
          </a:prstGeom>
          <a:ln w="12700"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石英的杨氏模量越大，其第一阶段的产气</a:t>
            </a:r>
            <a:r>
              <a:rPr lang="zh-CN" altLang="en-US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下降幅度越小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，第二阶段的</a:t>
            </a:r>
            <a:r>
              <a:rPr lang="zh-CN" altLang="en-US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下降幅度越大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20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随着石英杨氏模量的增加，有机质扩散系数减小。</a:t>
            </a:r>
            <a:endParaRPr lang="en-US" altLang="zh-CN" sz="20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7602" y="2181304"/>
            <a:ext cx="456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水平面</a:t>
            </a:r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C4EAB715-1F32-401B-8591-760DF97B880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6654" y="1686640"/>
          <a:ext cx="2951612" cy="2268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4" name="Graph" r:id="rId4" imgW="4631968" imgH="3554505" progId="Origin95.Graph">
                  <p:embed/>
                </p:oleObj>
              </mc:Choice>
              <mc:Fallback>
                <p:oleObj name="Graph" r:id="rId4" imgW="4631968" imgH="3554505" progId="Origin95.Graph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C4EAB715-1F32-401B-8591-760DF97B880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539" t="9581" r="12151" b="5452"/>
                      <a:stretch>
                        <a:fillRect/>
                      </a:stretch>
                    </p:blipFill>
                    <p:spPr bwMode="auto">
                      <a:xfrm>
                        <a:off x="686654" y="1686640"/>
                        <a:ext cx="2951612" cy="22688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549E802C-062A-4E83-81E0-B6D2FAEA525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50582" y="1657974"/>
          <a:ext cx="2835215" cy="2326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5" name="Graph" r:id="rId6" imgW="4631968" imgH="3554505" progId="Origin95.Graph">
                  <p:embed/>
                </p:oleObj>
              </mc:Choice>
              <mc:Fallback>
                <p:oleObj name="Graph" r:id="rId6" imgW="4631968" imgH="3554505" progId="Origin95.Graph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549E802C-062A-4E83-81E0-B6D2FAEA52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597" t="8742" r="12151" b="5434"/>
                      <a:stretch>
                        <a:fillRect/>
                      </a:stretch>
                    </p:blipFill>
                    <p:spPr bwMode="auto">
                      <a:xfrm>
                        <a:off x="3750582" y="1657974"/>
                        <a:ext cx="2835215" cy="23261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788A445B-9873-4BF2-8B34-EC30AB434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>
            <a:extLst>
              <a:ext uri="{FF2B5EF4-FFF2-40B4-BE49-F238E27FC236}">
                <a16:creationId xmlns:a16="http://schemas.microsoft.com/office/drawing/2014/main" id="{F9D26C93-1C25-40E2-863E-2EA1531BC64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9975" y="4383679"/>
          <a:ext cx="2948291" cy="2285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6" name="Graph" r:id="rId8" imgW="4631968" imgH="3554505" progId="Origin95.Graph">
                  <p:embed/>
                </p:oleObj>
              </mc:Choice>
              <mc:Fallback>
                <p:oleObj name="Graph" r:id="rId8" imgW="4631968" imgH="3554505" progId="Origin95.Graph">
                  <p:embed/>
                  <p:pic>
                    <p:nvPicPr>
                      <p:cNvPr id="17" name="对象 16">
                        <a:extLst>
                          <a:ext uri="{FF2B5EF4-FFF2-40B4-BE49-F238E27FC236}">
                            <a16:creationId xmlns:a16="http://schemas.microsoft.com/office/drawing/2014/main" id="{F9D26C93-1C25-40E2-863E-2EA1531BC64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907" t="8080" r="12535" b="5273"/>
                      <a:stretch>
                        <a:fillRect/>
                      </a:stretch>
                    </p:blipFill>
                    <p:spPr bwMode="auto">
                      <a:xfrm>
                        <a:off x="689975" y="4383679"/>
                        <a:ext cx="2948291" cy="2285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extLst>
              <a:ext uri="{FF2B5EF4-FFF2-40B4-BE49-F238E27FC236}">
                <a16:creationId xmlns:a16="http://schemas.microsoft.com/office/drawing/2014/main" id="{58C91B22-2EF5-42D1-ADE4-CC079C02F4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32074" y="4404185"/>
          <a:ext cx="2725868" cy="22897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7" name="Graph" r:id="rId10" imgW="4631968" imgH="3554505" progId="Origin95.Graph">
                  <p:embed/>
                </p:oleObj>
              </mc:Choice>
              <mc:Fallback>
                <p:oleObj name="Graph" r:id="rId10" imgW="4631968" imgH="3554505" progId="Origin95.Graph">
                  <p:embed/>
                  <p:pic>
                    <p:nvPicPr>
                      <p:cNvPr id="18" name="对象 17">
                        <a:extLst>
                          <a:ext uri="{FF2B5EF4-FFF2-40B4-BE49-F238E27FC236}">
                            <a16:creationId xmlns:a16="http://schemas.microsoft.com/office/drawing/2014/main" id="{58C91B22-2EF5-42D1-ADE4-CC079C02F43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474" t="8080" r="12656" b="5614"/>
                      <a:stretch>
                        <a:fillRect/>
                      </a:stretch>
                    </p:blipFill>
                    <p:spPr bwMode="auto">
                      <a:xfrm>
                        <a:off x="3832074" y="4404185"/>
                        <a:ext cx="2725868" cy="22897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9">
            <a:extLst>
              <a:ext uri="{FF2B5EF4-FFF2-40B4-BE49-F238E27FC236}">
                <a16:creationId xmlns:a16="http://schemas.microsoft.com/office/drawing/2014/main" id="{9A39EA6D-30CF-4C93-A9FE-8089DD0E6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D5F496A6-C533-414A-9532-EEDE80DBAA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98114" y="1745319"/>
          <a:ext cx="2590800" cy="217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8" name="Graph" r:id="rId12" imgW="2975020" imgH="2492062" progId="Origin95.Graph">
                  <p:embed/>
                </p:oleObj>
              </mc:Choice>
              <mc:Fallback>
                <p:oleObj name="Graph" r:id="rId12" imgW="2975020" imgH="2492062" progId="Origin95.Graph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D5F496A6-C533-414A-9532-EEDE80DBAA8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8114" y="1745319"/>
                        <a:ext cx="2590800" cy="217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279E17AB-C62B-4C61-ACFF-0227A2006C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18869" y="4482337"/>
          <a:ext cx="2664628" cy="2239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9" name="Graph" r:id="rId14" imgW="3039414" imgH="2556456" progId="Origin95.Graph">
                  <p:embed/>
                </p:oleObj>
              </mc:Choice>
              <mc:Fallback>
                <p:oleObj name="Graph" r:id="rId14" imgW="3039414" imgH="2556456" progId="Origin95.Graph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279E17AB-C62B-4C61-ACFF-0227A2006C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8869" y="4482337"/>
                        <a:ext cx="2664628" cy="22391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3">
            <a:extLst>
              <a:ext uri="{FF2B5EF4-FFF2-40B4-BE49-F238E27FC236}">
                <a16:creationId xmlns:a16="http://schemas.microsoft.com/office/drawing/2014/main" id="{C4341942-F94F-45BB-91C8-80615A4D0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55D76744-56CC-455E-A34E-81560916A3CD}"/>
              </a:ext>
            </a:extLst>
          </p:cNvPr>
          <p:cNvSpPr txBox="1"/>
          <p:nvPr/>
        </p:nvSpPr>
        <p:spPr>
          <a:xfrm>
            <a:off x="139243" y="4833400"/>
            <a:ext cx="356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垂直面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A3438BC7-203A-422C-9811-C8EB56C1777B}"/>
              </a:ext>
            </a:extLst>
          </p:cNvPr>
          <p:cNvSpPr txBox="1"/>
          <p:nvPr/>
        </p:nvSpPr>
        <p:spPr>
          <a:xfrm>
            <a:off x="1693945" y="3982702"/>
            <a:ext cx="1828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页岩产气速率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84EAC27B-6DA5-4DA6-8595-7D575BFC84CB}"/>
              </a:ext>
            </a:extLst>
          </p:cNvPr>
          <p:cNvSpPr txBox="1"/>
          <p:nvPr/>
        </p:nvSpPr>
        <p:spPr>
          <a:xfrm>
            <a:off x="3881921" y="3995685"/>
            <a:ext cx="34222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双对数坐标轴下的产气速率变化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C97E86F6-DE46-457E-B4A2-25FA9B381A7C}"/>
              </a:ext>
            </a:extLst>
          </p:cNvPr>
          <p:cNvSpPr txBox="1"/>
          <p:nvPr/>
        </p:nvSpPr>
        <p:spPr>
          <a:xfrm>
            <a:off x="7304150" y="3964632"/>
            <a:ext cx="1828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扩散系数变化</a:t>
            </a:r>
          </a:p>
        </p:txBody>
      </p:sp>
      <p:sp>
        <p:nvSpPr>
          <p:cNvPr id="13" name="文本占位符 2">
            <a:extLst>
              <a:ext uri="{FF2B5EF4-FFF2-40B4-BE49-F238E27FC236}">
                <a16:creationId xmlns:a16="http://schemas.microsoft.com/office/drawing/2014/main" id="{0C5AA80B-4857-1285-619D-05A7381324A4}"/>
              </a:ext>
            </a:extLst>
          </p:cNvPr>
          <p:cNvSpPr txBox="1">
            <a:spLocks/>
          </p:cNvSpPr>
          <p:nvPr/>
        </p:nvSpPr>
        <p:spPr>
          <a:xfrm>
            <a:off x="101678" y="75932"/>
            <a:ext cx="8380841" cy="502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000" b="1" kern="1200" spc="75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四：微观渗流</a:t>
            </a:r>
            <a:r>
              <a:rPr lang="en-US" altLang="zh-CN" sz="2800" dirty="0"/>
              <a:t>-</a:t>
            </a:r>
            <a:r>
              <a:rPr lang="zh-CN" altLang="en-US" sz="2800" dirty="0"/>
              <a:t>蠕变耦合模型</a:t>
            </a:r>
          </a:p>
          <a:p>
            <a:br>
              <a:rPr lang="zh-CN" altLang="en-US" sz="2800" dirty="0"/>
            </a:b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4677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92356" y="764880"/>
            <a:ext cx="59897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 </a:t>
            </a:r>
            <a:r>
              <a:rPr lang="zh-CN" altLang="en-US"/>
              <a:t>页岩蠕变</a:t>
            </a:r>
            <a:r>
              <a:rPr lang="en-US" altLang="zh-CN" dirty="0"/>
              <a:t>-</a:t>
            </a:r>
            <a:r>
              <a:rPr lang="zh-CN" altLang="en-US" dirty="0"/>
              <a:t>渗流耦合模型产气分析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429" y="1247373"/>
            <a:ext cx="3402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黏土杨氏模量对产气的影响</a:t>
            </a:r>
          </a:p>
        </p:txBody>
      </p:sp>
      <p:sp>
        <p:nvSpPr>
          <p:cNvPr id="22" name="矩形 21"/>
          <p:cNvSpPr/>
          <p:nvPr/>
        </p:nvSpPr>
        <p:spPr>
          <a:xfrm>
            <a:off x="9100473" y="2069703"/>
            <a:ext cx="2832497" cy="3713517"/>
          </a:xfrm>
          <a:prstGeom prst="rect">
            <a:avLst/>
          </a:prstGeom>
          <a:ln w="12700"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随着黏土杨氏模量的增加，第一阶段的产气曲线</a:t>
            </a:r>
            <a:r>
              <a:rPr lang="zh-CN" altLang="en-US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下降幅度越大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，而第二阶段的</a:t>
            </a:r>
            <a:r>
              <a:rPr lang="zh-CN" altLang="en-US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下降幅度越小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20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随着黏土杨氏模量的增加，有机质</a:t>
            </a:r>
            <a:r>
              <a:rPr lang="zh-CN" altLang="en-US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扩散系数越大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88A445B-9873-4BF2-8B34-EC30AB434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9A39EA6D-30CF-4C93-A9FE-8089DD0E6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1A3EC493-B4B1-477C-B72E-4B858F69DF4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9489" y="1669508"/>
          <a:ext cx="2759075" cy="212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8" name="Graph" r:id="rId4" imgW="4631968" imgH="3554505" progId="Origin95.Graph">
                  <p:embed/>
                </p:oleObj>
              </mc:Choice>
              <mc:Fallback>
                <p:oleObj name="Graph" r:id="rId4" imgW="4631968" imgH="3554505" progId="Origin95.Graph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1A3EC493-B4B1-477C-B72E-4B858F69DF4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044" t="9402" r="12149" b="5113"/>
                      <a:stretch>
                        <a:fillRect/>
                      </a:stretch>
                    </p:blipFill>
                    <p:spPr bwMode="auto">
                      <a:xfrm>
                        <a:off x="569489" y="1669508"/>
                        <a:ext cx="2759075" cy="212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EBAB11B5-DB94-41D4-9073-789D970669A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45483" y="1630271"/>
          <a:ext cx="2682043" cy="2199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9" name="Graph" r:id="rId6" imgW="4631968" imgH="3554505" progId="Origin95.Graph">
                  <p:embed/>
                </p:oleObj>
              </mc:Choice>
              <mc:Fallback>
                <p:oleObj name="Graph" r:id="rId6" imgW="4631968" imgH="3554505" progId="Origin95.Graph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EBAB11B5-DB94-41D4-9073-789D970669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185" t="8098" r="12274" b="4933"/>
                      <a:stretch>
                        <a:fillRect/>
                      </a:stretch>
                    </p:blipFill>
                    <p:spPr bwMode="auto">
                      <a:xfrm>
                        <a:off x="3545483" y="1630271"/>
                        <a:ext cx="2682043" cy="21990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6CBE4FA2-1ECA-4CE7-9CDE-CFB033F97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3" name="对象 22">
            <a:extLst>
              <a:ext uri="{FF2B5EF4-FFF2-40B4-BE49-F238E27FC236}">
                <a16:creationId xmlns:a16="http://schemas.microsoft.com/office/drawing/2014/main" id="{202068DA-D260-4508-9F92-632EC8F7DC6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1761" y="4209560"/>
          <a:ext cx="2759075" cy="2120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60" name="Graph" r:id="rId8" imgW="4631968" imgH="3554505" progId="Origin95.Graph">
                  <p:embed/>
                </p:oleObj>
              </mc:Choice>
              <mc:Fallback>
                <p:oleObj name="Graph" r:id="rId8" imgW="4631968" imgH="3554505" progId="Origin95.Graph">
                  <p:embed/>
                  <p:pic>
                    <p:nvPicPr>
                      <p:cNvPr id="23" name="对象 22">
                        <a:extLst>
                          <a:ext uri="{FF2B5EF4-FFF2-40B4-BE49-F238E27FC236}">
                            <a16:creationId xmlns:a16="http://schemas.microsoft.com/office/drawing/2014/main" id="{202068DA-D260-4508-9F92-632EC8F7DC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741" t="9740" r="11812" b="5844"/>
                      <a:stretch>
                        <a:fillRect/>
                      </a:stretch>
                    </p:blipFill>
                    <p:spPr bwMode="auto">
                      <a:xfrm>
                        <a:off x="591761" y="4209560"/>
                        <a:ext cx="2759075" cy="21208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>
            <a:extLst>
              <a:ext uri="{FF2B5EF4-FFF2-40B4-BE49-F238E27FC236}">
                <a16:creationId xmlns:a16="http://schemas.microsoft.com/office/drawing/2014/main" id="{5FF253E4-4052-48D4-A042-23714DC465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45483" y="4209560"/>
          <a:ext cx="2759075" cy="2210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61" name="Graph" r:id="rId10" imgW="4631968" imgH="3554505" progId="Origin95.Graph">
                  <p:embed/>
                </p:oleObj>
              </mc:Choice>
              <mc:Fallback>
                <p:oleObj name="Graph" r:id="rId10" imgW="4631968" imgH="3554505" progId="Origin95.Graph">
                  <p:embed/>
                  <p:pic>
                    <p:nvPicPr>
                      <p:cNvPr id="27" name="对象 26">
                        <a:extLst>
                          <a:ext uri="{FF2B5EF4-FFF2-40B4-BE49-F238E27FC236}">
                            <a16:creationId xmlns:a16="http://schemas.microsoft.com/office/drawing/2014/main" id="{5FF253E4-4052-48D4-A042-23714DC465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619" t="9364" r="12099" b="4681"/>
                      <a:stretch>
                        <a:fillRect/>
                      </a:stretch>
                    </p:blipFill>
                    <p:spPr bwMode="auto">
                      <a:xfrm>
                        <a:off x="3545483" y="4209560"/>
                        <a:ext cx="2759075" cy="22105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9">
            <a:extLst>
              <a:ext uri="{FF2B5EF4-FFF2-40B4-BE49-F238E27FC236}">
                <a16:creationId xmlns:a16="http://schemas.microsoft.com/office/drawing/2014/main" id="{E222ACE5-4B27-4E5E-8CEE-4185C6D62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3A7CA430-5FA0-41D5-914B-2C68F36ED7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62500" y="1672547"/>
          <a:ext cx="2549852" cy="2199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62" name="Graph" r:id="rId12" imgW="3039414" imgH="2620851" progId="Origin95.Graph">
                  <p:embed/>
                </p:oleObj>
              </mc:Choice>
              <mc:Fallback>
                <p:oleObj name="Graph" r:id="rId12" imgW="3039414" imgH="2620851" progId="Origin95.Graph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3A7CA430-5FA0-41D5-914B-2C68F36ED7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2500" y="1672547"/>
                        <a:ext cx="2549852" cy="21990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795EC364-1AD6-4E6A-97C0-7802581CEC4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88063" y="4232921"/>
          <a:ext cx="2498725" cy="214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63" name="Graph" r:id="rId14" imgW="3039414" imgH="2620851" progId="Origin95.Graph">
                  <p:embed/>
                </p:oleObj>
              </mc:Choice>
              <mc:Fallback>
                <p:oleObj name="Graph" r:id="rId14" imgW="3039414" imgH="2620851" progId="Origin95.Graph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795EC364-1AD6-4E6A-97C0-7802581CEC4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8063" y="4232921"/>
                        <a:ext cx="2498725" cy="2141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29">
            <a:extLst>
              <a:ext uri="{FF2B5EF4-FFF2-40B4-BE49-F238E27FC236}">
                <a16:creationId xmlns:a16="http://schemas.microsoft.com/office/drawing/2014/main" id="{EEF9E4C6-E873-4614-8BEE-66452133F7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BA2194A5-C260-4809-BB03-D6EEF1DD1104}"/>
              </a:ext>
            </a:extLst>
          </p:cNvPr>
          <p:cNvSpPr txBox="1"/>
          <p:nvPr/>
        </p:nvSpPr>
        <p:spPr>
          <a:xfrm>
            <a:off x="117602" y="2181304"/>
            <a:ext cx="456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水平面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059B27CB-62C0-4DE5-B096-8D39F17AAC45}"/>
              </a:ext>
            </a:extLst>
          </p:cNvPr>
          <p:cNvSpPr txBox="1"/>
          <p:nvPr/>
        </p:nvSpPr>
        <p:spPr>
          <a:xfrm>
            <a:off x="139243" y="4833400"/>
            <a:ext cx="356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垂直面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FB852326-7599-476A-93A7-DFBC20A3D4BB}"/>
              </a:ext>
            </a:extLst>
          </p:cNvPr>
          <p:cNvSpPr txBox="1"/>
          <p:nvPr/>
        </p:nvSpPr>
        <p:spPr>
          <a:xfrm>
            <a:off x="1522036" y="3852154"/>
            <a:ext cx="1828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页岩产气速率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F840CA0-C939-4FC4-8168-D0BE5D2378CE}"/>
              </a:ext>
            </a:extLst>
          </p:cNvPr>
          <p:cNvSpPr txBox="1"/>
          <p:nvPr/>
        </p:nvSpPr>
        <p:spPr>
          <a:xfrm>
            <a:off x="3566585" y="3854137"/>
            <a:ext cx="34222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双对数坐标轴下的产气速率变化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F999048E-267C-413B-8427-06707BFD3945}"/>
              </a:ext>
            </a:extLst>
          </p:cNvPr>
          <p:cNvSpPr txBox="1"/>
          <p:nvPr/>
        </p:nvSpPr>
        <p:spPr>
          <a:xfrm>
            <a:off x="7056301" y="3916857"/>
            <a:ext cx="1828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扩散系数变化</a:t>
            </a:r>
          </a:p>
        </p:txBody>
      </p:sp>
      <p:sp>
        <p:nvSpPr>
          <p:cNvPr id="16" name="文本占位符 2">
            <a:extLst>
              <a:ext uri="{FF2B5EF4-FFF2-40B4-BE49-F238E27FC236}">
                <a16:creationId xmlns:a16="http://schemas.microsoft.com/office/drawing/2014/main" id="{302E0C96-A6D7-3BEB-862E-D9D6E71FDA4D}"/>
              </a:ext>
            </a:extLst>
          </p:cNvPr>
          <p:cNvSpPr txBox="1">
            <a:spLocks/>
          </p:cNvSpPr>
          <p:nvPr/>
        </p:nvSpPr>
        <p:spPr>
          <a:xfrm>
            <a:off x="101678" y="75932"/>
            <a:ext cx="8380841" cy="502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000" b="1" kern="1200" spc="75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四：微观渗流</a:t>
            </a:r>
            <a:r>
              <a:rPr lang="en-US" altLang="zh-CN" sz="2800" dirty="0"/>
              <a:t>-</a:t>
            </a:r>
            <a:r>
              <a:rPr lang="zh-CN" altLang="en-US" sz="2800" dirty="0"/>
              <a:t>蠕变耦合模型</a:t>
            </a:r>
          </a:p>
          <a:p>
            <a:br>
              <a:rPr lang="zh-CN" altLang="en-US" sz="2800" dirty="0"/>
            </a:b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9212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80725" y="724445"/>
            <a:ext cx="60768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 页岩蠕变</a:t>
            </a:r>
            <a:r>
              <a:rPr lang="en-US" altLang="zh-CN" dirty="0"/>
              <a:t>-</a:t>
            </a:r>
            <a:r>
              <a:rPr lang="zh-CN" altLang="en-US" dirty="0"/>
              <a:t>渗流耦合模型产气分析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0" y="1265183"/>
            <a:ext cx="386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朗缪尔体积常数对产气的影响</a:t>
            </a:r>
          </a:p>
        </p:txBody>
      </p:sp>
      <p:sp>
        <p:nvSpPr>
          <p:cNvPr id="22" name="矩形 21"/>
          <p:cNvSpPr/>
          <p:nvPr/>
        </p:nvSpPr>
        <p:spPr>
          <a:xfrm>
            <a:off x="304799" y="1885730"/>
            <a:ext cx="3697123" cy="4290598"/>
          </a:xfrm>
          <a:prstGeom prst="rect">
            <a:avLst/>
          </a:prstGeom>
          <a:ln w="12700"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不同的朗缪尔体积常数对第一阶段的影响结果不明显，对第二阶段的影响效果显著；</a:t>
            </a:r>
            <a:endParaRPr lang="en-US" altLang="zh-CN" sz="20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随着朗缪尔体积常数的增加，第一阶段的产气速率</a:t>
            </a:r>
            <a:r>
              <a:rPr lang="zh-CN" altLang="en-US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下降幅度增加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，第二阶段的产气速率</a:t>
            </a:r>
            <a:r>
              <a:rPr lang="zh-CN" altLang="en-US" sz="2000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下降幅度减少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051426" y="85884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页岩产气速率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735515" y="829677"/>
            <a:ext cx="34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双对数坐标轴下的产气速率变化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88A445B-9873-4BF2-8B34-EC30AB434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9A39EA6D-30CF-4C93-A9FE-8089DD0E6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3E302AC5-2DEA-462E-837E-05041489FF1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75199" y="1239662"/>
          <a:ext cx="3541846" cy="2791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4" name="Graph" r:id="rId4" imgW="4631968" imgH="3554505" progId="Origin95.Graph">
                  <p:embed/>
                </p:oleObj>
              </mc:Choice>
              <mc:Fallback>
                <p:oleObj name="Graph" r:id="rId4" imgW="4631968" imgH="3554505" progId="Origin95.Graph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3E302AC5-2DEA-462E-837E-05041489FF1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059" t="8482" r="12614" b="5354"/>
                      <a:stretch>
                        <a:fillRect/>
                      </a:stretch>
                    </p:blipFill>
                    <p:spPr bwMode="auto">
                      <a:xfrm>
                        <a:off x="4775199" y="1239662"/>
                        <a:ext cx="3541846" cy="27913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7BDF9B2C-34C8-4B87-A246-4CA9FF89685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554620" y="1308457"/>
          <a:ext cx="3362565" cy="2722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5" name="Graph" r:id="rId6" imgW="4631968" imgH="3554505" progId="Origin95.Graph">
                  <p:embed/>
                </p:oleObj>
              </mc:Choice>
              <mc:Fallback>
                <p:oleObj name="Graph" r:id="rId6" imgW="4631968" imgH="3554505" progId="Origin95.Graph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7BDF9B2C-34C8-4B87-A246-4CA9FF89685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500" t="9518" r="12149" b="5482"/>
                      <a:stretch>
                        <a:fillRect/>
                      </a:stretch>
                    </p:blipFill>
                    <p:spPr bwMode="auto">
                      <a:xfrm>
                        <a:off x="8554620" y="1308457"/>
                        <a:ext cx="3362565" cy="27225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>
            <a:extLst>
              <a:ext uri="{FF2B5EF4-FFF2-40B4-BE49-F238E27FC236}">
                <a16:creationId xmlns:a16="http://schemas.microsoft.com/office/drawing/2014/main" id="{727A1FDE-B543-4538-B493-652ED0D649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54352" y="4035364"/>
          <a:ext cx="3562693" cy="2822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6" name="Graph" r:id="rId8" imgW="4631968" imgH="3554505" progId="Origin95.Graph">
                  <p:embed/>
                </p:oleObj>
              </mc:Choice>
              <mc:Fallback>
                <p:oleObj name="Graph" r:id="rId8" imgW="4631968" imgH="3554505" progId="Origin95.Graph">
                  <p:embed/>
                  <p:pic>
                    <p:nvPicPr>
                      <p:cNvPr id="23" name="对象 22">
                        <a:extLst>
                          <a:ext uri="{FF2B5EF4-FFF2-40B4-BE49-F238E27FC236}">
                            <a16:creationId xmlns:a16="http://schemas.microsoft.com/office/drawing/2014/main" id="{727A1FDE-B543-4538-B493-652ED0D649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15" t="8575" r="12544" b="5145"/>
                      <a:stretch>
                        <a:fillRect/>
                      </a:stretch>
                    </p:blipFill>
                    <p:spPr bwMode="auto">
                      <a:xfrm>
                        <a:off x="4754352" y="4035364"/>
                        <a:ext cx="3562693" cy="28226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>
            <a:extLst>
              <a:ext uri="{FF2B5EF4-FFF2-40B4-BE49-F238E27FC236}">
                <a16:creationId xmlns:a16="http://schemas.microsoft.com/office/drawing/2014/main" id="{F161B209-2906-46BA-A716-DF17A068330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554620" y="4031029"/>
          <a:ext cx="3402173" cy="2791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7" name="Graph" r:id="rId10" imgW="4631968" imgH="3554505" progId="Origin95.Graph">
                  <p:embed/>
                </p:oleObj>
              </mc:Choice>
              <mc:Fallback>
                <p:oleObj name="Graph" r:id="rId10" imgW="4631968" imgH="3554505" progId="Origin95.Graph">
                  <p:embed/>
                  <p:pic>
                    <p:nvPicPr>
                      <p:cNvPr id="27" name="对象 26">
                        <a:extLst>
                          <a:ext uri="{FF2B5EF4-FFF2-40B4-BE49-F238E27FC236}">
                            <a16:creationId xmlns:a16="http://schemas.microsoft.com/office/drawing/2014/main" id="{F161B209-2906-46BA-A716-DF17A068330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178" t="8751" r="11476" b="4903"/>
                      <a:stretch>
                        <a:fillRect/>
                      </a:stretch>
                    </p:blipFill>
                    <p:spPr bwMode="auto">
                      <a:xfrm>
                        <a:off x="8554620" y="4031029"/>
                        <a:ext cx="3402173" cy="27913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9">
            <a:extLst>
              <a:ext uri="{FF2B5EF4-FFF2-40B4-BE49-F238E27FC236}">
                <a16:creationId xmlns:a16="http://schemas.microsoft.com/office/drawing/2014/main" id="{B4EB6082-249D-4554-A97B-9FA5D9831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BCE6E3E-F2B0-4F4E-9BC8-225168BCF460}"/>
              </a:ext>
            </a:extLst>
          </p:cNvPr>
          <p:cNvSpPr txBox="1"/>
          <p:nvPr/>
        </p:nvSpPr>
        <p:spPr>
          <a:xfrm>
            <a:off x="4199676" y="2026248"/>
            <a:ext cx="456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水平面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2AC267DA-8F7E-45A8-8766-1E2BC46514D2}"/>
              </a:ext>
            </a:extLst>
          </p:cNvPr>
          <p:cNvSpPr txBox="1"/>
          <p:nvPr/>
        </p:nvSpPr>
        <p:spPr>
          <a:xfrm>
            <a:off x="4199676" y="4730763"/>
            <a:ext cx="356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垂直面</a:t>
            </a:r>
          </a:p>
        </p:txBody>
      </p:sp>
      <p:sp>
        <p:nvSpPr>
          <p:cNvPr id="6" name="文本占位符 2">
            <a:extLst>
              <a:ext uri="{FF2B5EF4-FFF2-40B4-BE49-F238E27FC236}">
                <a16:creationId xmlns:a16="http://schemas.microsoft.com/office/drawing/2014/main" id="{F884C270-278D-DA71-EA3A-755D599E2468}"/>
              </a:ext>
            </a:extLst>
          </p:cNvPr>
          <p:cNvSpPr txBox="1">
            <a:spLocks/>
          </p:cNvSpPr>
          <p:nvPr/>
        </p:nvSpPr>
        <p:spPr>
          <a:xfrm>
            <a:off x="101678" y="75932"/>
            <a:ext cx="8380841" cy="502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000" b="1" kern="1200" spc="75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四：微观渗流</a:t>
            </a:r>
            <a:r>
              <a:rPr lang="en-US" altLang="zh-CN" sz="2800" dirty="0"/>
              <a:t>-</a:t>
            </a:r>
            <a:r>
              <a:rPr lang="zh-CN" altLang="en-US" sz="2800" dirty="0"/>
              <a:t>蠕变耦合模型</a:t>
            </a:r>
          </a:p>
          <a:p>
            <a:br>
              <a:rPr lang="zh-CN" altLang="en-US" sz="2800" dirty="0"/>
            </a:b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0863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998033" y="147145"/>
            <a:ext cx="8734545" cy="641131"/>
          </a:xfrm>
        </p:spPr>
        <p:txBody>
          <a:bodyPr>
            <a:noAutofit/>
          </a:bodyPr>
          <a:lstStyle/>
          <a:p>
            <a:pPr algn="ctr"/>
            <a:r>
              <a:rPr lang="zh-CN" altLang="en-US" sz="3200" dirty="0"/>
              <a:t>目    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29104" y="1860331"/>
            <a:ext cx="5885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汇报提纲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855903" y="1219148"/>
            <a:ext cx="8361926" cy="418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研究背景</a:t>
            </a:r>
            <a:endParaRPr lang="en-US" altLang="zh-CN" sz="32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页岩储层渗透率演化及产气特征微观解释</a:t>
            </a:r>
            <a:endParaRPr lang="en-US" altLang="zh-CN" sz="32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页岩气储层开发全耦合模型</a:t>
            </a:r>
            <a:endParaRPr lang="en-US" altLang="zh-CN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7200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页岩气开采三重孔隙介质渗流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变形耦合模型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7200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页岩气开采多相多域耦合模型</a:t>
            </a:r>
          </a:p>
        </p:txBody>
      </p:sp>
    </p:spTree>
    <p:extLst>
      <p:ext uri="{BB962C8B-B14F-4D97-AF65-F5344CB8AC3E}">
        <p14:creationId xmlns:p14="http://schemas.microsoft.com/office/powerpoint/2010/main" val="292297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页岩气开采三重孔隙介质渗流</a:t>
            </a:r>
            <a:r>
              <a:rPr lang="en-US" altLang="zh-CN" sz="2800" dirty="0"/>
              <a:t>-</a:t>
            </a:r>
            <a:r>
              <a:rPr lang="zh-CN" altLang="en-US" sz="2800" dirty="0"/>
              <a:t>变形耦合模型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95669AE3-961F-CDC7-7CAE-FEEDBF5B3F3C}"/>
              </a:ext>
            </a:extLst>
          </p:cNvPr>
          <p:cNvSpPr txBox="1">
            <a:spLocks noChangeArrowheads="1"/>
          </p:cNvSpPr>
          <p:nvPr/>
        </p:nvSpPr>
        <p:spPr bwMode="ltGray">
          <a:xfrm>
            <a:off x="300038" y="836613"/>
            <a:ext cx="5283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页岩双基质系统</a:t>
            </a:r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82019BB8-8D57-DFEB-CD63-7FE0F23E3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00" y="45116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120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314F7624-F503-B9ED-EE71-652054A709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86752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B241AD9-8C62-7845-7F88-962BAB1AC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1989138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1000"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299B994-9191-BF7F-BA78-A5241F50B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72440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100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CCF5AFF8-A311-EA31-94A5-17F56600B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300" y="18446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BDC40AAA-32EE-9128-DB3C-CE51763C4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8213" y="1173163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96EC17DB-EC67-FE2F-9593-97A66AD11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6634163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2667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cs typeface="Times New Roman" panose="02020603050405020304" pitchFamily="18" charset="0"/>
              </a:rPr>
              <a:t> 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graphicFrame>
        <p:nvGraphicFramePr>
          <p:cNvPr id="13" name="对象 14">
            <a:extLst>
              <a:ext uri="{FF2B5EF4-FFF2-40B4-BE49-F238E27FC236}">
                <a16:creationId xmlns:a16="http://schemas.microsoft.com/office/drawing/2014/main" id="{B571C0A0-F485-5996-0666-FCFD10277FF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3964" y="1630363"/>
          <a:ext cx="4965472" cy="2339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6" name="AutoCAD Drawing" r:id="rId4" imgW="9353550" imgH="6829425" progId="AutoCAD.Drawing.18">
                  <p:embed/>
                </p:oleObj>
              </mc:Choice>
              <mc:Fallback>
                <p:oleObj name="AutoCAD Drawing" r:id="rId4" imgW="9353550" imgH="6829425" progId="AutoCAD.Drawing.18">
                  <p:embed/>
                  <p:pic>
                    <p:nvPicPr>
                      <p:cNvPr id="13" name="对象 14">
                        <a:extLst>
                          <a:ext uri="{FF2B5EF4-FFF2-40B4-BE49-F238E27FC236}">
                            <a16:creationId xmlns:a16="http://schemas.microsoft.com/office/drawing/2014/main" id="{B571C0A0-F485-5996-0666-FCFD10277F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6996" t="18370" r="4514" b="37656"/>
                      <a:stretch>
                        <a:fillRect/>
                      </a:stretch>
                    </p:blipFill>
                    <p:spPr bwMode="auto">
                      <a:xfrm>
                        <a:off x="323964" y="1630363"/>
                        <a:ext cx="4965472" cy="23399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5">
            <a:extLst>
              <a:ext uri="{FF2B5EF4-FFF2-40B4-BE49-F238E27FC236}">
                <a16:creationId xmlns:a16="http://schemas.microsoft.com/office/drawing/2014/main" id="{9B6A4654-BD40-3ED7-04E4-30A93DD1B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600" y="4247460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400" dirty="0"/>
              <a:t>Ambrose, R.J., et al. </a:t>
            </a:r>
            <a:r>
              <a:rPr lang="en-US" altLang="zh-CN" sz="1400" i="1" dirty="0"/>
              <a:t>New Pore-scale Considerations for Shale Gas in Place Calculations</a:t>
            </a:r>
            <a:r>
              <a:rPr lang="en-US" altLang="zh-CN" sz="1400" dirty="0"/>
              <a:t>. 2010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15" name="Text Box 2">
            <a:extLst>
              <a:ext uri="{FF2B5EF4-FFF2-40B4-BE49-F238E27FC236}">
                <a16:creationId xmlns:a16="http://schemas.microsoft.com/office/drawing/2014/main" id="{CDFAAEC4-B6B8-B88B-5657-0B37BCC5F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964" y="4882205"/>
            <a:ext cx="11461074" cy="146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页岩基质可以分为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有机质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无机质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有机质系统镶嵌在无机质系统里面，相互编织在一起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两套基质系统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均可以看做是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双重孔隙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介质系统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E0B71F84-80A7-EFFF-EA34-71028C170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548" y="830263"/>
            <a:ext cx="3005138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" name="对象 17">
            <a:extLst>
              <a:ext uri="{FF2B5EF4-FFF2-40B4-BE49-F238E27FC236}">
                <a16:creationId xmlns:a16="http://schemas.microsoft.com/office/drawing/2014/main" id="{D68E0032-F079-25D2-A1FA-9BEF7A81C8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85542" y="2718594"/>
          <a:ext cx="6153150" cy="200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7" r:id="rId7" imgW="11801475" imgH="7172325" progId="AutoCAD.Drawing.18">
                  <p:embed/>
                </p:oleObj>
              </mc:Choice>
              <mc:Fallback>
                <p:oleObj r:id="rId7" imgW="11801475" imgH="7172325" progId="AutoCAD.Drawing.18">
                  <p:embed/>
                  <p:pic>
                    <p:nvPicPr>
                      <p:cNvPr id="18" name="对象 17">
                        <a:extLst>
                          <a:ext uri="{FF2B5EF4-FFF2-40B4-BE49-F238E27FC236}">
                            <a16:creationId xmlns:a16="http://schemas.microsoft.com/office/drawing/2014/main" id="{D68E0032-F079-25D2-A1FA-9BEF7A81C8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25" t="46591" r="9703" b="13516"/>
                      <a:stretch>
                        <a:fillRect/>
                      </a:stretch>
                    </p:blipFill>
                    <p:spPr bwMode="auto">
                      <a:xfrm>
                        <a:off x="5885542" y="2718594"/>
                        <a:ext cx="6153150" cy="200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0E96C1C3-1084-AB59-0143-12A4D111D9C0}"/>
              </a:ext>
            </a:extLst>
          </p:cNvPr>
          <p:cNvSpPr txBox="1"/>
          <p:nvPr/>
        </p:nvSpPr>
        <p:spPr>
          <a:xfrm>
            <a:off x="25400" y="6372553"/>
            <a:ext cx="11949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[6]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Cui G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Liu J, Wei M, et al. Evolution of permeability during the process of shale gas extraction[J]. Journal of Natural Gas Science and Engineering, 2018, 49: 94-109.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69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11"/>
            </p:par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页岩气开采三重孔隙介质渗流</a:t>
            </a:r>
            <a:r>
              <a:rPr lang="en-US" altLang="zh-CN" sz="2800" dirty="0"/>
              <a:t>-</a:t>
            </a:r>
            <a:r>
              <a:rPr lang="zh-CN" altLang="en-US" sz="2800" dirty="0"/>
              <a:t>变形耦合模型</a:t>
            </a:r>
          </a:p>
        </p:txBody>
      </p:sp>
      <p:sp>
        <p:nvSpPr>
          <p:cNvPr id="19" name="Text Box 3">
            <a:extLst>
              <a:ext uri="{FF2B5EF4-FFF2-40B4-BE49-F238E27FC236}">
                <a16:creationId xmlns:a16="http://schemas.microsoft.com/office/drawing/2014/main" id="{47647BEA-99F1-8A62-1547-81C6CB157224}"/>
              </a:ext>
            </a:extLst>
          </p:cNvPr>
          <p:cNvSpPr txBox="1">
            <a:spLocks noChangeArrowheads="1"/>
          </p:cNvSpPr>
          <p:nvPr/>
        </p:nvSpPr>
        <p:spPr bwMode="ltGray">
          <a:xfrm>
            <a:off x="76200" y="822325"/>
            <a:ext cx="5283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全耦合作用</a:t>
            </a:r>
          </a:p>
        </p:txBody>
      </p:sp>
      <p:graphicFrame>
        <p:nvGraphicFramePr>
          <p:cNvPr id="21" name="对象 2">
            <a:extLst>
              <a:ext uri="{FF2B5EF4-FFF2-40B4-BE49-F238E27FC236}">
                <a16:creationId xmlns:a16="http://schemas.microsoft.com/office/drawing/2014/main" id="{941774E7-F378-C3BB-DAC8-806246C780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3371194"/>
              </p:ext>
            </p:extLst>
          </p:nvPr>
        </p:nvGraphicFramePr>
        <p:xfrm>
          <a:off x="365598" y="1074737"/>
          <a:ext cx="4704403" cy="3788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0" r:id="rId4" imgW="11801475" imgH="7115175" progId="AutoCAD.Drawing.18">
                  <p:embed/>
                </p:oleObj>
              </mc:Choice>
              <mc:Fallback>
                <p:oleObj r:id="rId4" imgW="11801475" imgH="7115175" progId="AutoCAD.Drawing.18">
                  <p:embed/>
                  <p:pic>
                    <p:nvPicPr>
                      <p:cNvPr id="21" name="对象 2">
                        <a:extLst>
                          <a:ext uri="{FF2B5EF4-FFF2-40B4-BE49-F238E27FC236}">
                            <a16:creationId xmlns:a16="http://schemas.microsoft.com/office/drawing/2014/main" id="{941774E7-F378-C3BB-DAC8-806246C780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1411" t="42795" r="18863" b="4028"/>
                      <a:stretch>
                        <a:fillRect/>
                      </a:stretch>
                    </p:blipFill>
                    <p:spPr bwMode="auto">
                      <a:xfrm>
                        <a:off x="365598" y="1074737"/>
                        <a:ext cx="4704403" cy="37885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2">
            <a:extLst>
              <a:ext uri="{FF2B5EF4-FFF2-40B4-BE49-F238E27FC236}">
                <a16:creationId xmlns:a16="http://schemas.microsoft.com/office/drawing/2014/main" id="{D9DFA82A-2AE0-2596-78F7-DD1283A07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974119"/>
            <a:ext cx="5193101" cy="168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储层变形改变储层的渗透率、孔隙率从而改变储层储存能力、流动能力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流体流动、气体吸附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解吸改变储层的有效应力。引起储层的变形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673C7311-AE2F-C385-281C-5BA50911F83D}"/>
              </a:ext>
            </a:extLst>
          </p:cNvPr>
          <p:cNvSpPr txBox="1">
            <a:spLocks noChangeArrowheads="1"/>
          </p:cNvSpPr>
          <p:nvPr/>
        </p:nvSpPr>
        <p:spPr bwMode="ltGray">
          <a:xfrm>
            <a:off x="6026107" y="849313"/>
            <a:ext cx="5283200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15000"/>
              </a:spcBef>
              <a:buClr>
                <a:srgbClr val="FF0000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数值模型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0185B31-A7FA-F238-DA88-E82DF7795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272" y="1289050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46B4DA7-33F2-42CE-37EE-D0C6F84D3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8509" y="2046287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C0F249-4B9B-82CE-B845-3C69EC4BE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8509" y="5237162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cs typeface="Times New Roman" panose="02020603050405020304" pitchFamily="18" charset="0"/>
              </a:rPr>
              <a:t> </a:t>
            </a:r>
            <a:r>
              <a:rPr lang="en-US" altLang="zh-CN" sz="600">
                <a:latin typeface="Arial" panose="020B0604020202020204" pitchFamily="34" charset="0"/>
              </a:rPr>
              <a:t> 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22A3C6EA-CA27-5DB7-6181-B6464CF91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0197" y="1308100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8" name="矩形 1">
            <a:extLst>
              <a:ext uri="{FF2B5EF4-FFF2-40B4-BE49-F238E27FC236}">
                <a16:creationId xmlns:a16="http://schemas.microsoft.com/office/drawing/2014/main" id="{FC6D8E36-F06C-1BCA-5E9B-78312581A6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8509" y="4034156"/>
            <a:ext cx="5728394" cy="279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对于力学控制模型，采用</a:t>
            </a:r>
            <a:r>
              <a:rPr lang="zh-CN" altLang="zh-CN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单轴应变模型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地层压力施加在模型的上端，其余的边界为辊支撑边界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对于气体流动模型，气体抽采压力仅施加在基质块的右侧，模拟水力裂隙压力，其他边界为无流动边界</a:t>
            </a:r>
          </a:p>
        </p:txBody>
      </p:sp>
      <p:pic>
        <p:nvPicPr>
          <p:cNvPr id="9" name="图片 37">
            <a:extLst>
              <a:ext uri="{FF2B5EF4-FFF2-40B4-BE49-F238E27FC236}">
                <a16:creationId xmlns:a16="http://schemas.microsoft.com/office/drawing/2014/main" id="{4BB81E47-15C0-7F4A-CBDD-E27F3AFD3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107" y="1270000"/>
            <a:ext cx="5176837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526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页岩气开采三重孔隙介质渗流</a:t>
            </a:r>
            <a:r>
              <a:rPr lang="en-US" altLang="zh-CN" sz="2800" dirty="0"/>
              <a:t>-</a:t>
            </a:r>
            <a:r>
              <a:rPr lang="zh-CN" altLang="en-US" sz="2800" dirty="0"/>
              <a:t>变形耦合模型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15BA5C47-5A91-8F41-DE15-110C692E0721}"/>
              </a:ext>
            </a:extLst>
          </p:cNvPr>
          <p:cNvSpPr txBox="1">
            <a:spLocks noChangeArrowheads="1"/>
          </p:cNvSpPr>
          <p:nvPr/>
        </p:nvSpPr>
        <p:spPr bwMode="ltGray">
          <a:xfrm>
            <a:off x="182563" y="742951"/>
            <a:ext cx="5283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模型验证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9BCB1F8-CD54-7B2B-480A-8D21EBAE3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72440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100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0871F43-9AE0-7390-6D02-229868F8EF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00" y="1579563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3F694EC-EB1C-FF43-D9CC-75FBE01E3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32670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7" name="Rectangle 48">
            <a:extLst>
              <a:ext uri="{FF2B5EF4-FFF2-40B4-BE49-F238E27FC236}">
                <a16:creationId xmlns:a16="http://schemas.microsoft.com/office/drawing/2014/main" id="{F3333BC6-D8FE-A2F2-BC1E-BE264A1A8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1112838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304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zh-CN" sz="1200">
                <a:cs typeface="Times New Roman" panose="02020603050405020304" pitchFamily="18" charset="0"/>
              </a:rPr>
              <a:t> </a:t>
            </a:r>
            <a:endParaRPr lang="zh-CN" altLang="zh-CN" sz="1400">
              <a:latin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F885482-746A-9AFE-247F-9E5BA227A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338263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4A80026-4A36-AF1B-6887-B8115C6B6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6529388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2667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cs typeface="Times New Roman" panose="02020603050405020304" pitchFamily="18" charset="0"/>
              </a:rPr>
              <a:t> 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5A73F10-61D0-C81A-3439-6B6B02A38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209550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F56F3D2C-2DAC-7367-4F35-6D95D353F3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768475"/>
            <a:ext cx="9217025" cy="460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8C8D721E-FFE9-4B34-423F-06308CCFC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3656013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229D3142-23C2-52B6-6777-E0731DD1D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51847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51003D2D-43F3-0096-A6BD-D3A57A911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3275" y="4214813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66ACF1CA-643F-9161-6D50-F0798D74E9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913" y="5780088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id="{FFA7A01B-CB36-FD1D-5332-335A89DB0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17938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6CB12A57-9CF0-0CA6-9692-27589BE0D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238" y="1357313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1" name="Rectangle 11">
            <a:extLst>
              <a:ext uri="{FF2B5EF4-FFF2-40B4-BE49-F238E27FC236}">
                <a16:creationId xmlns:a16="http://schemas.microsoft.com/office/drawing/2014/main" id="{0FDBA98E-812B-78CF-26B9-918A5EB3F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238" y="6348413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2" name="Text Box 2">
            <a:extLst>
              <a:ext uri="{FF2B5EF4-FFF2-40B4-BE49-F238E27FC236}">
                <a16:creationId xmlns:a16="http://schemas.microsoft.com/office/drawing/2014/main" id="{6C4BE7F0-7D39-6C15-D0F3-8499F2811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5413829"/>
            <a:ext cx="11582400" cy="12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Barnett Shale 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和 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Marcellus Shale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生产数据匹配；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模型计算的初始产气率均大于实际生产的产气率，因为计算时忽略了回流水的影响；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模型计算的产气率和总产气量与现场数据吻合很好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</p:txBody>
      </p:sp>
      <p:sp>
        <p:nvSpPr>
          <p:cNvPr id="24" name="AutoShape 23">
            <a:extLst>
              <a:ext uri="{FF2B5EF4-FFF2-40B4-BE49-F238E27FC236}">
                <a16:creationId xmlns:a16="http://schemas.microsoft.com/office/drawing/2014/main" id="{00FB08F3-CBDB-71B9-BB3B-ED2796F5A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913" y="4940133"/>
            <a:ext cx="2305050" cy="317500"/>
          </a:xfrm>
          <a:prstGeom prst="roundRect">
            <a:avLst>
              <a:gd name="adj" fmla="val 20907"/>
            </a:avLst>
          </a:prstGeom>
          <a:solidFill>
            <a:srgbClr val="C0C0C0">
              <a:alpha val="50195"/>
            </a:srgbClr>
          </a:solidFill>
          <a:ln w="19050">
            <a:solidFill>
              <a:srgbClr val="33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zh-CN" sz="14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Barnett Shale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AutoShape 23">
            <a:extLst>
              <a:ext uri="{FF2B5EF4-FFF2-40B4-BE49-F238E27FC236}">
                <a16:creationId xmlns:a16="http://schemas.microsoft.com/office/drawing/2014/main" id="{B507E82D-9052-37ED-8C4D-CE6123F2B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1475" y="4950454"/>
            <a:ext cx="2305050" cy="317500"/>
          </a:xfrm>
          <a:prstGeom prst="roundRect">
            <a:avLst>
              <a:gd name="adj" fmla="val 20907"/>
            </a:avLst>
          </a:prstGeom>
          <a:solidFill>
            <a:srgbClr val="C0C0C0">
              <a:alpha val="50195"/>
            </a:srgbClr>
          </a:solidFill>
          <a:ln w="19050">
            <a:solidFill>
              <a:srgbClr val="33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zh-CN" sz="14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Marcellus Shale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Rectangle 41">
            <a:extLst>
              <a:ext uri="{FF2B5EF4-FFF2-40B4-BE49-F238E27FC236}">
                <a16:creationId xmlns:a16="http://schemas.microsoft.com/office/drawing/2014/main" id="{C73009CE-0872-6B1A-5DF5-A86F7CC802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60538" y="1528763"/>
            <a:ext cx="9144001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graphicFrame>
        <p:nvGraphicFramePr>
          <p:cNvPr id="27" name="对象 2">
            <a:extLst>
              <a:ext uri="{FF2B5EF4-FFF2-40B4-BE49-F238E27FC236}">
                <a16:creationId xmlns:a16="http://schemas.microsoft.com/office/drawing/2014/main" id="{EE78A4BD-DB3D-7E53-A84B-38354C79AD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591749"/>
              </p:ext>
            </p:extLst>
          </p:nvPr>
        </p:nvGraphicFramePr>
        <p:xfrm>
          <a:off x="326993" y="1372053"/>
          <a:ext cx="5709021" cy="3515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8" name="Graph" r:id="rId4" imgW="3036243" imgH="3055643" progId="Origin50.Graph">
                  <p:embed/>
                </p:oleObj>
              </mc:Choice>
              <mc:Fallback>
                <p:oleObj name="Graph" r:id="rId4" imgW="3036243" imgH="3055643" progId="Origin50.Graph">
                  <p:embed/>
                  <p:pic>
                    <p:nvPicPr>
                      <p:cNvPr id="27" name="对象 2">
                        <a:extLst>
                          <a:ext uri="{FF2B5EF4-FFF2-40B4-BE49-F238E27FC236}">
                            <a16:creationId xmlns:a16="http://schemas.microsoft.com/office/drawing/2014/main" id="{EE78A4BD-DB3D-7E53-A84B-38354C79AD2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780" b="3549"/>
                      <a:stretch>
                        <a:fillRect/>
                      </a:stretch>
                    </p:blipFill>
                    <p:spPr bwMode="auto">
                      <a:xfrm>
                        <a:off x="326993" y="1372053"/>
                        <a:ext cx="5709021" cy="35158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4">
            <a:extLst>
              <a:ext uri="{FF2B5EF4-FFF2-40B4-BE49-F238E27FC236}">
                <a16:creationId xmlns:a16="http://schemas.microsoft.com/office/drawing/2014/main" id="{78A5398D-2996-4FFE-66C2-114DEB7DB7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1582116"/>
              </p:ext>
            </p:extLst>
          </p:nvPr>
        </p:nvGraphicFramePr>
        <p:xfrm>
          <a:off x="6105533" y="1425881"/>
          <a:ext cx="5471185" cy="3514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9" name="Graph" r:id="rId6" imgW="3036243" imgH="3055643" progId="Origin50.Graph">
                  <p:embed/>
                </p:oleObj>
              </mc:Choice>
              <mc:Fallback>
                <p:oleObj name="Graph" r:id="rId6" imgW="3036243" imgH="3055643" progId="Origin50.Graph">
                  <p:embed/>
                  <p:pic>
                    <p:nvPicPr>
                      <p:cNvPr id="28" name="对象 4">
                        <a:extLst>
                          <a:ext uri="{FF2B5EF4-FFF2-40B4-BE49-F238E27FC236}">
                            <a16:creationId xmlns:a16="http://schemas.microsoft.com/office/drawing/2014/main" id="{78A5398D-2996-4FFE-66C2-114DEB7DB7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636" t="7759" b="3517"/>
                      <a:stretch>
                        <a:fillRect/>
                      </a:stretch>
                    </p:blipFill>
                    <p:spPr bwMode="auto">
                      <a:xfrm>
                        <a:off x="6105533" y="1425881"/>
                        <a:ext cx="5471185" cy="35141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552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页岩气开采多相多域耦合模型</a:t>
            </a:r>
          </a:p>
        </p:txBody>
      </p:sp>
      <p:sp>
        <p:nvSpPr>
          <p:cNvPr id="14" name="Text Box 12">
            <a:extLst>
              <a:ext uri="{FF2B5EF4-FFF2-40B4-BE49-F238E27FC236}">
                <a16:creationId xmlns:a16="http://schemas.microsoft.com/office/drawing/2014/main" id="{A629DA5C-47A2-991F-749B-F81F4531E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999" y="986567"/>
            <a:ext cx="1800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建模过程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8F88764E-F3BD-3593-C1FD-A30178230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59" y="1919644"/>
            <a:ext cx="61027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59">
            <a:extLst>
              <a:ext uri="{FF2B5EF4-FFF2-40B4-BE49-F238E27FC236}">
                <a16:creationId xmlns:a16="http://schemas.microsoft.com/office/drawing/2014/main" id="{8F9A665B-E9EE-77A2-2A48-B52CEF61A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59" y="3922835"/>
            <a:ext cx="10284802" cy="2342244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90212" indent="-285750" eaLnBrk="1" fontAlgn="auto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SzPct val="90000"/>
              <a:buFont typeface="Wingdings" panose="05000000000000000000" pitchFamily="2" charset="2"/>
              <a:buChar char="Ø"/>
              <a:defRPr/>
            </a:pPr>
            <a:r>
              <a:rPr lang="zh-CN" altLang="en-US" sz="2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将水力压裂后的页岩储层分为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非激活区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(USRV) </a:t>
            </a:r>
            <a:r>
              <a:rPr lang="zh-CN" altLang="en-US" sz="2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激活区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(SRV)</a:t>
            </a:r>
            <a:r>
              <a:rPr lang="zh-CN" altLang="en-US" sz="2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，根据现场监测微震信号激活区可用椭球形表示</a:t>
            </a:r>
          </a:p>
          <a:p>
            <a:pPr marL="390212" indent="-285750" eaLnBrk="1" fontAlgn="auto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SzPct val="90000"/>
              <a:buFont typeface="Wingdings" panose="05000000000000000000" pitchFamily="2" charset="2"/>
              <a:buChar char="Ø"/>
              <a:defRPr/>
            </a:pPr>
            <a:r>
              <a:rPr lang="zh-CN" altLang="en-US" sz="2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两个区域均可视为三重孔隙介质系统，包括裂隙系统、无机质系统和有机质系统，假设压裂水只存在于裂隙系统</a:t>
            </a:r>
            <a:endParaRPr lang="en-US" altLang="zh-CN" sz="20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90212" indent="-285750" eaLnBrk="1" fontAlgn="auto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SzPct val="90000"/>
              <a:buFont typeface="Wingdings" panose="05000000000000000000" pitchFamily="2" charset="2"/>
              <a:buChar char="Ø"/>
              <a:defRPr/>
            </a:pPr>
            <a:r>
              <a:rPr lang="zh-CN" altLang="en-US" sz="2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压裂水通过毛细管压力改变水气相对渗透率，通过有效应力改变绝对渗透率</a:t>
            </a:r>
            <a:endParaRPr lang="en-US" altLang="zh-CN" sz="20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630CC432-2301-2617-002C-7675C801C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17232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id="{0FC9E167-DF8B-53AD-2477-6A9DBB39E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199" y="144151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" name="对象 19">
            <a:extLst>
              <a:ext uri="{FF2B5EF4-FFF2-40B4-BE49-F238E27FC236}">
                <a16:creationId xmlns:a16="http://schemas.microsoft.com/office/drawing/2014/main" id="{DFAE743D-DE9E-FB9E-4EAC-B81D1DD9D2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720146"/>
              </p:ext>
            </p:extLst>
          </p:nvPr>
        </p:nvGraphicFramePr>
        <p:xfrm>
          <a:off x="1147952" y="694138"/>
          <a:ext cx="9653848" cy="34559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6" name="AutoCAD Drawing" r:id="rId4" imgW="1371474" imgH="485730" progId="AutoCAD.Drawing.22">
                  <p:embed/>
                </p:oleObj>
              </mc:Choice>
              <mc:Fallback>
                <p:oleObj name="AutoCAD Drawing" r:id="rId4" imgW="1371474" imgH="485730" progId="AutoCAD.Drawing.22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9F34A4F9-BACC-48B4-9032-3A25269160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857" t="16309" r="16718" b="11275"/>
                      <a:stretch>
                        <a:fillRect/>
                      </a:stretch>
                    </p:blipFill>
                    <p:spPr bwMode="auto">
                      <a:xfrm>
                        <a:off x="1147952" y="694138"/>
                        <a:ext cx="9653848" cy="34559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文本框 20">
            <a:extLst>
              <a:ext uri="{FF2B5EF4-FFF2-40B4-BE49-F238E27FC236}">
                <a16:creationId xmlns:a16="http://schemas.microsoft.com/office/drawing/2014/main" id="{0A191FDF-8DA2-328D-B8A9-081C797FC0B9}"/>
              </a:ext>
            </a:extLst>
          </p:cNvPr>
          <p:cNvSpPr txBox="1"/>
          <p:nvPr/>
        </p:nvSpPr>
        <p:spPr>
          <a:xfrm>
            <a:off x="0" y="6334780"/>
            <a:ext cx="11949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[5]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Cui, </a:t>
            </a:r>
            <a:r>
              <a:rPr lang="en-US" altLang="zh-CN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Yuling Tan,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Tianyu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Xiating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Feng, Derek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Zhejun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Pan, and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Chunguang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Wang. "Multidomain two-phase flow model to study the impacts of hydraulic fracturing on shale gas production." Energy &amp; Fuels 34, no. 4 (2020): 4273-4288.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1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页岩气开采多相多域耦合模型</a:t>
            </a:r>
          </a:p>
        </p:txBody>
      </p:sp>
      <p:sp>
        <p:nvSpPr>
          <p:cNvPr id="2" name="Text Box 12">
            <a:extLst>
              <a:ext uri="{FF2B5EF4-FFF2-40B4-BE49-F238E27FC236}">
                <a16:creationId xmlns:a16="http://schemas.microsoft.com/office/drawing/2014/main" id="{FA996839-5277-2292-3296-F87CB8D758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999" y="902167"/>
            <a:ext cx="1800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耦合关系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C8200F9-A1D6-1905-0B76-184C80652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59" y="1919644"/>
            <a:ext cx="61027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59">
            <a:extLst>
              <a:ext uri="{FF2B5EF4-FFF2-40B4-BE49-F238E27FC236}">
                <a16:creationId xmlns:a16="http://schemas.microsoft.com/office/drawing/2014/main" id="{DB73F590-ABAC-FAD0-1A01-CBBA3AF621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3509" y="1630879"/>
            <a:ext cx="3734763" cy="387074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90212" indent="-285750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水气两相流存在于裂隙系统中，通过相对渗透率模型互相影响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90212" indent="-285750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气体在无机质中的流动通过考虑气体滑移效应的达西定律进行描述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90212" indent="-285750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90000"/>
              <a:buFont typeface="Wingdings" panose="05000000000000000000" pitchFamily="2" charset="2"/>
              <a:buChar char="p"/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气体在有机质中的扩散为表面扩散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478292A-0D09-8991-4DF0-53A1D8459C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17232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8F2C576-5869-F9F2-86EA-A42E655D08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99" y="1514903"/>
            <a:ext cx="7610873" cy="3977212"/>
          </a:xfrm>
          <a:prstGeom prst="rect">
            <a:avLst/>
          </a:prstGeom>
          <a:noFill/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CADA80B8-38B9-3AE5-B2D6-7E56693FCA38}"/>
              </a:ext>
            </a:extLst>
          </p:cNvPr>
          <p:cNvSpPr/>
          <p:nvPr/>
        </p:nvSpPr>
        <p:spPr>
          <a:xfrm>
            <a:off x="1646491" y="5678834"/>
            <a:ext cx="50943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</a:rPr>
              <a:t>Interaction and relation of various porosity systems in the multi-domain model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7593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页岩气开采多相多域耦合模型</a:t>
            </a:r>
          </a:p>
        </p:txBody>
      </p:sp>
      <p:sp>
        <p:nvSpPr>
          <p:cNvPr id="2" name="Text Box 12">
            <a:extLst>
              <a:ext uri="{FF2B5EF4-FFF2-40B4-BE49-F238E27FC236}">
                <a16:creationId xmlns:a16="http://schemas.microsoft.com/office/drawing/2014/main" id="{B91E3920-E54D-6FAC-555D-3FFAE0FC0C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520" y="967202"/>
            <a:ext cx="40033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模型验证</a:t>
            </a:r>
            <a:r>
              <a:rPr lang="en-US" altLang="zh-CN" dirty="0"/>
              <a:t>-Barnett Shale</a:t>
            </a:r>
            <a:endParaRPr lang="zh-CN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E9A619A-1970-624D-313D-02CCA15D4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560" y="1757838"/>
            <a:ext cx="610276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081FA6-53FA-D318-20BB-994A08A25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3474" y="122700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59">
            <a:extLst>
              <a:ext uri="{FF2B5EF4-FFF2-40B4-BE49-F238E27FC236}">
                <a16:creationId xmlns:a16="http://schemas.microsoft.com/office/drawing/2014/main" id="{AD810793-95F5-9869-C140-68CF078B8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247" y="4665182"/>
            <a:ext cx="11707506" cy="186249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90212" indent="-285750">
              <a:lnSpc>
                <a:spcPts val="3600"/>
              </a:lnSpc>
              <a:buSzPct val="90000"/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由于两个水力裂缝之间的距离较小，假设每个水力裂缝引起的激活区相互连接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90212" indent="-285750">
              <a:lnSpc>
                <a:spcPts val="3600"/>
              </a:lnSpc>
              <a:buSzPct val="90000"/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相较于之前模型，该模型得到的初始产气率与现场数据较为接近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90212" indent="-285750">
              <a:lnSpc>
                <a:spcPts val="3600"/>
              </a:lnSpc>
              <a:buSzPct val="90000"/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随着含水饱和度的降低，含气饱和度和气体相对渗透率均增加，该模型得到的长期产气率高于之前模型，与现场数据更为接近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AA9B05D8-ED55-33D0-0F5A-FFA14078E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5521" y="153860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F6913766-3451-D1A2-10CE-1E3716C57A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2200" y="148545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178F2EB8-285A-74E1-BF31-4DF976041152}"/>
              </a:ext>
            </a:extLst>
          </p:cNvPr>
          <p:cNvPicPr/>
          <p:nvPr/>
        </p:nvPicPr>
        <p:blipFill rotWithShape="1">
          <a:blip r:embed="rId4" cstate="print"/>
          <a:srcRect t="51118" b="5929"/>
          <a:stretch/>
        </p:blipFill>
        <p:spPr bwMode="auto">
          <a:xfrm>
            <a:off x="1630830" y="2751568"/>
            <a:ext cx="4677375" cy="12140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B4E3B24-6976-7996-268E-975B2D8F6382}"/>
              </a:ext>
            </a:extLst>
          </p:cNvPr>
          <p:cNvPicPr/>
          <p:nvPr/>
        </p:nvPicPr>
        <p:blipFill rotWithShape="1">
          <a:blip r:embed="rId4" cstate="print"/>
          <a:srcRect l="5208" r="10432" b="59949"/>
          <a:stretch/>
        </p:blipFill>
        <p:spPr bwMode="auto">
          <a:xfrm>
            <a:off x="1960252" y="1478814"/>
            <a:ext cx="4028440" cy="11112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53C0B913-BCB8-F7E1-06C4-447C45FF9A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3817058"/>
              </p:ext>
            </p:extLst>
          </p:nvPr>
        </p:nvGraphicFramePr>
        <p:xfrm>
          <a:off x="6425977" y="1424542"/>
          <a:ext cx="3646332" cy="2762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0" name="Graph" r:id="rId5" imgW="4119315" imgH="3159560" progId="Origin50.Graph">
                  <p:embed/>
                </p:oleObj>
              </mc:Choice>
              <mc:Fallback>
                <p:oleObj name="Graph" r:id="rId5" imgW="4119315" imgH="3159560" progId="Origin50.Graph">
                  <p:embed/>
                  <p:pic>
                    <p:nvPicPr>
                      <p:cNvPr id="16" name="对象 15">
                        <a:extLst>
                          <a:ext uri="{FF2B5EF4-FFF2-40B4-BE49-F238E27FC236}">
                            <a16:creationId xmlns:a16="http://schemas.microsoft.com/office/drawing/2014/main" id="{9503FD07-B00A-478F-A56E-E7DF48FCD3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377" t="9314" r="11183" b="5814"/>
                      <a:stretch>
                        <a:fillRect/>
                      </a:stretch>
                    </p:blipFill>
                    <p:spPr bwMode="auto">
                      <a:xfrm>
                        <a:off x="6425977" y="1424542"/>
                        <a:ext cx="3646332" cy="27623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>
            <a:extLst>
              <a:ext uri="{FF2B5EF4-FFF2-40B4-BE49-F238E27FC236}">
                <a16:creationId xmlns:a16="http://schemas.microsoft.com/office/drawing/2014/main" id="{76516470-AE46-BB4F-B6E2-E8C764D0547D}"/>
              </a:ext>
            </a:extLst>
          </p:cNvPr>
          <p:cNvSpPr/>
          <p:nvPr/>
        </p:nvSpPr>
        <p:spPr>
          <a:xfrm>
            <a:off x="1728769" y="4325344"/>
            <a:ext cx="50223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</a:rPr>
              <a:t>Geometry illustration of the simulation model for well 314 in Barnett shale</a:t>
            </a:r>
            <a:endParaRPr lang="zh-CN" altLang="en-US" sz="1200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3DFF7A3-A1C3-E6D1-7306-1A676906FB86}"/>
              </a:ext>
            </a:extLst>
          </p:cNvPr>
          <p:cNvSpPr/>
          <p:nvPr/>
        </p:nvSpPr>
        <p:spPr>
          <a:xfrm>
            <a:off x="6751073" y="435397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</a:rPr>
              <a:t>History match for field data collected from Barnett Shale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4057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DE8E-2E54-4A53-A26D-948CF97625A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3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9" y="75932"/>
            <a:ext cx="6306116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一、研究背景</a:t>
            </a:r>
          </a:p>
        </p:txBody>
      </p:sp>
      <p:sp>
        <p:nvSpPr>
          <p:cNvPr id="123" name="灯片编号占位符 5">
            <a:extLst>
              <a:ext uri="{FF2B5EF4-FFF2-40B4-BE49-F238E27FC236}">
                <a16:creationId xmlns:a16="http://schemas.microsoft.com/office/drawing/2014/main" id="{0818527E-8814-4453-9B4C-DEBDDECCAC49}"/>
              </a:ext>
            </a:extLst>
          </p:cNvPr>
          <p:cNvSpPr txBox="1">
            <a:spLocks/>
          </p:cNvSpPr>
          <p:nvPr/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BA5B6A-C4E9-4CC6-B9E8-AF3C6307DF07}" type="slidenum">
              <a:rPr lang="zh-CN" altLang="en-US" smtClean="0"/>
              <a:pPr/>
              <a:t>3</a:t>
            </a:fld>
            <a:endParaRPr lang="zh-CN" altLang="en-US"/>
          </a:p>
        </p:txBody>
      </p:sp>
      <p:graphicFrame>
        <p:nvGraphicFramePr>
          <p:cNvPr id="121" name="图表 120">
            <a:extLst>
              <a:ext uri="{FF2B5EF4-FFF2-40B4-BE49-F238E27FC236}">
                <a16:creationId xmlns:a16="http://schemas.microsoft.com/office/drawing/2014/main" id="{595C96EB-CF7A-6F4C-6CA1-234FA499E3BD}"/>
              </a:ext>
            </a:extLst>
          </p:cNvPr>
          <p:cNvGraphicFramePr>
            <a:graphicFrameLocks/>
          </p:cNvGraphicFramePr>
          <p:nvPr/>
        </p:nvGraphicFramePr>
        <p:xfrm>
          <a:off x="616882" y="4100991"/>
          <a:ext cx="4301490" cy="2757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28" name="视频1">
            <a:hlinkClick r:id="" action="ppaction://media"/>
            <a:extLst>
              <a:ext uri="{FF2B5EF4-FFF2-40B4-BE49-F238E27FC236}">
                <a16:creationId xmlns:a16="http://schemas.microsoft.com/office/drawing/2014/main" id="{CC84A658-F6E9-C22B-20D7-45F9AED38BC0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11137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456176" y="1069475"/>
            <a:ext cx="6308847" cy="3548727"/>
          </a:xfrm>
          <a:prstGeom prst="rect">
            <a:avLst/>
          </a:prstGeom>
        </p:spPr>
      </p:pic>
      <p:sp>
        <p:nvSpPr>
          <p:cNvPr id="129" name="Rectangle 3">
            <a:extLst>
              <a:ext uri="{FF2B5EF4-FFF2-40B4-BE49-F238E27FC236}">
                <a16:creationId xmlns:a16="http://schemas.microsoft.com/office/drawing/2014/main" id="{6109A2C7-D2FB-734C-B927-E22B31DC2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9362" y="4900353"/>
            <a:ext cx="6430326" cy="1755319"/>
          </a:xfrm>
          <a:prstGeom prst="rect">
            <a:avLst/>
          </a:prstGeom>
          <a:solidFill>
            <a:sysClr val="window" lastClr="FFFFFF"/>
          </a:solidFill>
          <a:ln w="25400" algn="ctr">
            <a:solidFill>
              <a:srgbClr val="44546A">
                <a:lumMod val="75000"/>
              </a:srgbClr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285750" lvl="0" indent="-285750" algn="just" defTabSz="457200">
              <a:lnSpc>
                <a:spcPct val="150000"/>
              </a:lnSpc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  <a:sym typeface="Wingdings 2" panose="05020102010507070707" pitchFamily="18" charset="2"/>
              </a:rPr>
              <a:t>全世界范围内的页岩气资源总量约为</a:t>
            </a:r>
            <a:r>
              <a:rPr lang="en-US" altLang="zh-CN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  <a:sym typeface="Wingdings 2" panose="05020102010507070707" pitchFamily="18" charset="2"/>
              </a:rPr>
              <a:t>456×10</a:t>
            </a:r>
            <a:r>
              <a:rPr lang="en-US" altLang="zh-CN" kern="0" baseline="30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  <a:sym typeface="Wingdings 2" panose="05020102010507070707" pitchFamily="18" charset="2"/>
              </a:rPr>
              <a:t>12</a:t>
            </a:r>
            <a:r>
              <a:rPr lang="en-US" altLang="zh-CN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  <a:sym typeface="Wingdings 2" panose="05020102010507070707" pitchFamily="18" charset="2"/>
              </a:rPr>
              <a:t>m</a:t>
            </a:r>
            <a:r>
              <a:rPr lang="en-US" altLang="zh-CN" kern="0" baseline="30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  <a:sym typeface="Wingdings 2" panose="05020102010507070707" pitchFamily="18" charset="2"/>
              </a:rPr>
              <a:t>3</a:t>
            </a:r>
            <a:r>
              <a:rPr lang="zh-CN" altLang="en-US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  <a:sym typeface="Wingdings 2" panose="05020102010507070707" pitchFamily="18" charset="2"/>
              </a:rPr>
              <a:t>，美国、加拿大、中国实现大规模商业化开发，</a:t>
            </a:r>
            <a:endParaRPr lang="en-US" altLang="zh-CN" kern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itchFamily="18" charset="0"/>
              <a:sym typeface="Wingdings 2" panose="05020102010507070707" pitchFamily="18" charset="2"/>
            </a:endParaRPr>
          </a:p>
          <a:p>
            <a:pPr marL="285750" lvl="0" indent="-285750" algn="just" defTabSz="457200">
              <a:lnSpc>
                <a:spcPct val="150000"/>
              </a:lnSpc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  <a:sym typeface="Wingdings 2" panose="05020102010507070707" pitchFamily="18" charset="2"/>
              </a:rPr>
              <a:t>页岩气储层致密，需借助于水平井和水力压裂技术形成复杂裂隙缝网，便于气体流动</a:t>
            </a:r>
          </a:p>
          <a:p>
            <a:pPr lvl="0" algn="just" defTabSz="457200">
              <a:lnSpc>
                <a:spcPct val="150000"/>
              </a:lnSpc>
              <a:buClr>
                <a:srgbClr val="0000FF"/>
              </a:buClr>
              <a:defRPr/>
            </a:pP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itchFamily="18" charset="0"/>
              <a:sym typeface="Wingdings 2" panose="05020102010507070707" pitchFamily="18" charset="2"/>
            </a:endParaRPr>
          </a:p>
        </p:txBody>
      </p:sp>
      <p:pic>
        <p:nvPicPr>
          <p:cNvPr id="130" name="Picture 2" descr="https://ars.els-cdn.com/content/image/1-s2.0-S2468256X16300815-gr1_lrg.jpg">
            <a:extLst>
              <a:ext uri="{FF2B5EF4-FFF2-40B4-BE49-F238E27FC236}">
                <a16:creationId xmlns:a16="http://schemas.microsoft.com/office/drawing/2014/main" id="{0E428DC3-4491-D0FD-E610-B26C5552C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68" y="1276752"/>
            <a:ext cx="4149437" cy="290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" name="文本框 130">
            <a:extLst>
              <a:ext uri="{FF2B5EF4-FFF2-40B4-BE49-F238E27FC236}">
                <a16:creationId xmlns:a16="http://schemas.microsoft.com/office/drawing/2014/main" id="{15F59116-261E-48D3-AA2F-F416182D264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09171" y="748379"/>
            <a:ext cx="675878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页岩气储量大、分布广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87" fill="hold"/>
                                        <p:tgtEl>
                                          <p:spTgt spid="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7"/>
            </p:par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28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页岩气开采多相多域耦合模型</a:t>
            </a:r>
          </a:p>
        </p:txBody>
      </p:sp>
      <p:sp>
        <p:nvSpPr>
          <p:cNvPr id="2" name="Text Box 12">
            <a:extLst>
              <a:ext uri="{FF2B5EF4-FFF2-40B4-BE49-F238E27FC236}">
                <a16:creationId xmlns:a16="http://schemas.microsoft.com/office/drawing/2014/main" id="{CA1B18CE-217D-3671-A8EB-325E430DD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85" y="910053"/>
            <a:ext cx="56854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模型验证</a:t>
            </a:r>
            <a:r>
              <a:rPr lang="en-US" altLang="zh-CN" dirty="0"/>
              <a:t>-Marcellus Shale</a:t>
            </a:r>
            <a:endParaRPr lang="zh-CN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53257B3-418D-DF9F-BE82-E6D31DDAB2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59" y="1919644"/>
            <a:ext cx="61027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59">
            <a:extLst>
              <a:ext uri="{FF2B5EF4-FFF2-40B4-BE49-F238E27FC236}">
                <a16:creationId xmlns:a16="http://schemas.microsoft.com/office/drawing/2014/main" id="{9EBC4C1D-0853-D434-045E-4591A5098A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051" y="3945399"/>
            <a:ext cx="4880154" cy="234628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90212" indent="-285750" eaLnBrk="1" fontAlgn="auto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SzPct val="90000"/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不同射孔簇之间的距离远大于不同射孔段之间的距离，每个射孔簇诱导的激活区连接在一起，形成椭球形区域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90212" indent="-285750" eaLnBrk="1" fontAlgn="auto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SzPct val="90000"/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绝大多数气体来自激活区域，来自非激活区域气体占少数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A85B1D0-DD0A-E3A2-93B9-9A384A422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17232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FEB9CB80-1B5B-232A-EB3E-9709AA68F3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583315"/>
              </p:ext>
            </p:extLst>
          </p:nvPr>
        </p:nvGraphicFramePr>
        <p:xfrm>
          <a:off x="359499" y="1232377"/>
          <a:ext cx="4873961" cy="208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8" r:id="rId4" imgW="1371474" imgH="485730" progId="AutoCAD.Drawing.20">
                  <p:embed/>
                </p:oleObj>
              </mc:Choice>
              <mc:Fallback>
                <p:oleObj r:id="rId4" imgW="1371474" imgH="485730" progId="AutoCAD.Drawing.20">
                  <p:embed/>
                  <p:pic>
                    <p:nvPicPr>
                      <p:cNvPr id="12" name="对象 11">
                        <a:extLst>
                          <a:ext uri="{FF2B5EF4-FFF2-40B4-BE49-F238E27FC236}">
                            <a16:creationId xmlns:a16="http://schemas.microsoft.com/office/drawing/2014/main" id="{CC7D4D02-5B27-4790-B11B-C9F08F72812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0103" t="5283" r="26488" b="21436"/>
                      <a:stretch>
                        <a:fillRect/>
                      </a:stretch>
                    </p:blipFill>
                    <p:spPr bwMode="auto">
                      <a:xfrm>
                        <a:off x="359499" y="1232377"/>
                        <a:ext cx="4873961" cy="2085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6E5EBA87-92ED-79F1-5DD1-4AA5EF471D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104066"/>
              </p:ext>
            </p:extLst>
          </p:nvPr>
        </p:nvGraphicFramePr>
        <p:xfrm>
          <a:off x="5603472" y="1284752"/>
          <a:ext cx="5873078" cy="4425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9" name="Graph" r:id="rId6" imgW="4119315" imgH="3159560" progId="Origin50.Graph">
                  <p:embed/>
                </p:oleObj>
              </mc:Choice>
              <mc:Fallback>
                <p:oleObj name="Graph" r:id="rId6" imgW="4119315" imgH="3159560" progId="Origin50.Graph">
                  <p:embed/>
                  <p:pic>
                    <p:nvPicPr>
                      <p:cNvPr id="20" name="对象 19">
                        <a:extLst>
                          <a:ext uri="{FF2B5EF4-FFF2-40B4-BE49-F238E27FC236}">
                            <a16:creationId xmlns:a16="http://schemas.microsoft.com/office/drawing/2014/main" id="{32018369-71EE-4B19-AE4D-978B66ED8C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68" t="8308" r="6662" b="4285"/>
                      <a:stretch>
                        <a:fillRect/>
                      </a:stretch>
                    </p:blipFill>
                    <p:spPr bwMode="auto">
                      <a:xfrm>
                        <a:off x="5603472" y="1284752"/>
                        <a:ext cx="5873078" cy="44256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>
            <a:extLst>
              <a:ext uri="{FF2B5EF4-FFF2-40B4-BE49-F238E27FC236}">
                <a16:creationId xmlns:a16="http://schemas.microsoft.com/office/drawing/2014/main" id="{F9B3A707-8E02-6DF5-5EB9-C2B88D94FCED}"/>
              </a:ext>
            </a:extLst>
          </p:cNvPr>
          <p:cNvSpPr/>
          <p:nvPr/>
        </p:nvSpPr>
        <p:spPr>
          <a:xfrm>
            <a:off x="834205" y="337622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</a:rPr>
              <a:t>Geometry illustration of the multi-physics multi-domain model</a:t>
            </a:r>
            <a:endParaRPr lang="zh-CN" altLang="en-US" sz="120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5A12FCF-3978-9C8D-C036-7D841CBA11F0}"/>
              </a:ext>
            </a:extLst>
          </p:cNvPr>
          <p:cNvSpPr/>
          <p:nvPr/>
        </p:nvSpPr>
        <p:spPr>
          <a:xfrm>
            <a:off x="7021643" y="587187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</a:rPr>
              <a:t>History match for field data collected from Marcellus Shale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7867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页岩气开采多相多域耦合模型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C251119A-DAF3-2AF4-8C8B-89CDDD970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59" y="1919644"/>
            <a:ext cx="61027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59">
            <a:extLst>
              <a:ext uri="{FF2B5EF4-FFF2-40B4-BE49-F238E27FC236}">
                <a16:creationId xmlns:a16="http://schemas.microsoft.com/office/drawing/2014/main" id="{0F088371-CCEC-B3D9-CD15-65ED10DB45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530" y="3874838"/>
            <a:ext cx="5131682" cy="2801729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90212" indent="-285750" eaLnBrk="1" fontAlgn="auto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支撑剂的存在大大提高了产气效率，且多层支撑剂优于单层支撑剂，随生产时间的延长，产气率差异逐渐变小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90212" indent="-285750" eaLnBrk="1" fontAlgn="auto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无支撑剂时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1)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在高应力下页岩产气率表现出较大差异，而单层和多层支撑剂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和案例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3)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表现出较小差异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ED3DAC2-1579-477E-ED70-6217C908D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17232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792B49D-E590-B77F-E1CA-B91B378C487E}"/>
              </a:ext>
            </a:extLst>
          </p:cNvPr>
          <p:cNvSpPr/>
          <p:nvPr/>
        </p:nvSpPr>
        <p:spPr>
          <a:xfrm>
            <a:off x="388424" y="3138761"/>
            <a:ext cx="61027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266700" algn="ctr">
              <a:spcAft>
                <a:spcPts val="0"/>
              </a:spcAft>
            </a:pPr>
            <a:r>
              <a:rPr lang="en-US" altLang="zh-CN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                                                                                            (b)</a:t>
            </a:r>
            <a:endParaRPr lang="zh-CN" altLang="zh-CN" sz="1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altLang="zh-CN" sz="1200" kern="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impact of the proppant type and layer on the gas production behavior in a (a) short time and (b) long time</a:t>
            </a:r>
            <a:endParaRPr lang="zh-CN" altLang="zh-CN" sz="1200" kern="100" dirty="0">
              <a:effectLst/>
              <a:latin typeface="Cambria" panose="020405030504060302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2D03A456-A533-7ED4-AF94-4B52022F1C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462575"/>
              </p:ext>
            </p:extLst>
          </p:nvPr>
        </p:nvGraphicFramePr>
        <p:xfrm>
          <a:off x="512384" y="1228570"/>
          <a:ext cx="2631587" cy="2061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0" name="Graph" r:id="rId4" imgW="4119315" imgH="3159560" progId="Origin50.Graph">
                  <p:embed/>
                </p:oleObj>
              </mc:Choice>
              <mc:Fallback>
                <p:oleObj name="Graph" r:id="rId4" imgW="4119315" imgH="3159560" progId="Origin50.Graph">
                  <p:embed/>
                  <p:pic>
                    <p:nvPicPr>
                      <p:cNvPr id="17" name="对象 16">
                        <a:extLst>
                          <a:ext uri="{FF2B5EF4-FFF2-40B4-BE49-F238E27FC236}">
                            <a16:creationId xmlns:a16="http://schemas.microsoft.com/office/drawing/2014/main" id="{B366604E-98C4-48EC-8436-D5F182DC530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513" t="8434" r="9711" b="4016"/>
                      <a:stretch>
                        <a:fillRect/>
                      </a:stretch>
                    </p:blipFill>
                    <p:spPr bwMode="auto">
                      <a:xfrm>
                        <a:off x="512384" y="1228570"/>
                        <a:ext cx="2631587" cy="20612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A621DA6B-567A-C53C-BC9F-DCE8BC7F36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687295"/>
              </p:ext>
            </p:extLst>
          </p:nvPr>
        </p:nvGraphicFramePr>
        <p:xfrm>
          <a:off x="3686939" y="1311179"/>
          <a:ext cx="2584337" cy="2001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1" name="Graph" r:id="rId6" imgW="4119315" imgH="3159560" progId="Origin50.Graph">
                  <p:embed/>
                </p:oleObj>
              </mc:Choice>
              <mc:Fallback>
                <p:oleObj name="Graph" r:id="rId6" imgW="4119315" imgH="3159560" progId="Origin50.Graph">
                  <p:embed/>
                  <p:pic>
                    <p:nvPicPr>
                      <p:cNvPr id="19" name="对象 18">
                        <a:extLst>
                          <a:ext uri="{FF2B5EF4-FFF2-40B4-BE49-F238E27FC236}">
                            <a16:creationId xmlns:a16="http://schemas.microsoft.com/office/drawing/2014/main" id="{E100DC41-9FC1-470C-BB25-3FD1377FE17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513" t="8434" r="9711" b="4016"/>
                      <a:stretch>
                        <a:fillRect/>
                      </a:stretch>
                    </p:blipFill>
                    <p:spPr bwMode="auto">
                      <a:xfrm>
                        <a:off x="3686939" y="1311179"/>
                        <a:ext cx="2584337" cy="20014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2">
            <a:extLst>
              <a:ext uri="{FF2B5EF4-FFF2-40B4-BE49-F238E27FC236}">
                <a16:creationId xmlns:a16="http://schemas.microsoft.com/office/drawing/2014/main" id="{ABD29A5D-29DD-55FD-2C13-FBE552972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191" y="877203"/>
            <a:ext cx="56854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支撑剂和应力影响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10EA8D0B-A2C1-ECE6-C1D6-279D987CFE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51" y="4315394"/>
            <a:ext cx="61027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7BDB3CA2-6268-7D88-A0F4-2E9133591D79}"/>
              </a:ext>
            </a:extLst>
          </p:cNvPr>
          <p:cNvSpPr/>
          <p:nvPr/>
        </p:nvSpPr>
        <p:spPr>
          <a:xfrm>
            <a:off x="252223" y="5997155"/>
            <a:ext cx="61027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266700" algn="ctr">
              <a:spcAft>
                <a:spcPts val="0"/>
              </a:spcAft>
            </a:pPr>
            <a:r>
              <a:rPr lang="en-US" altLang="zh-CN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                                                                                            (b)</a:t>
            </a:r>
            <a:endParaRPr lang="zh-CN" altLang="zh-CN" sz="1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altLang="zh-CN" sz="1200" kern="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impact of the stress on the gas production behavior in a (a) short time and (b) long time</a:t>
            </a:r>
            <a:endParaRPr lang="zh-CN" altLang="zh-CN" sz="1200" kern="100" dirty="0">
              <a:effectLst/>
              <a:latin typeface="Cambria" panose="020405030504060302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44E694D6-FA04-ACA3-6667-F210E7635E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466840"/>
              </p:ext>
            </p:extLst>
          </p:nvPr>
        </p:nvGraphicFramePr>
        <p:xfrm>
          <a:off x="469691" y="3729032"/>
          <a:ext cx="2779216" cy="2221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2" name="Graph" r:id="rId8" imgW="4119315" imgH="3159560" progId="Origin50.Graph">
                  <p:embed/>
                </p:oleObj>
              </mc:Choice>
              <mc:Fallback>
                <p:oleObj name="Graph" r:id="rId8" imgW="4119315" imgH="3159560" progId="Origin50.Graph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EDA2CB87-3295-1C57-8C6B-EC93C448630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999" t="9238" r="10635" b="4819"/>
                      <a:stretch>
                        <a:fillRect/>
                      </a:stretch>
                    </p:blipFill>
                    <p:spPr bwMode="auto">
                      <a:xfrm>
                        <a:off x="469691" y="3729032"/>
                        <a:ext cx="2779216" cy="22213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C69F43D1-0CD3-66BA-2D96-6C0E348DC9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736124"/>
              </p:ext>
            </p:extLst>
          </p:nvPr>
        </p:nvGraphicFramePr>
        <p:xfrm>
          <a:off x="3642047" y="3722342"/>
          <a:ext cx="2849141" cy="2330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3" name="Graph" r:id="rId10" imgW="4119315" imgH="3159560" progId="Origin50.Graph">
                  <p:embed/>
                </p:oleObj>
              </mc:Choice>
              <mc:Fallback>
                <p:oleObj name="Graph" r:id="rId10" imgW="4119315" imgH="3159560" progId="Origin50.Graph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99A83AAB-CD73-FB65-E49E-D2842DAC25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652" t="9238" r="10635" b="4819"/>
                      <a:stretch>
                        <a:fillRect/>
                      </a:stretch>
                    </p:blipFill>
                    <p:spPr bwMode="auto">
                      <a:xfrm>
                        <a:off x="3642047" y="3722342"/>
                        <a:ext cx="2849141" cy="23301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id="{0D751C21-585B-649F-E558-8F0F124B97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865384"/>
              </p:ext>
            </p:extLst>
          </p:nvPr>
        </p:nvGraphicFramePr>
        <p:xfrm>
          <a:off x="6703622" y="965909"/>
          <a:ext cx="5099954" cy="27125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6826">
                  <a:extLst>
                    <a:ext uri="{9D8B030D-6E8A-4147-A177-3AD203B41FA5}">
                      <a16:colId xmlns:a16="http://schemas.microsoft.com/office/drawing/2014/main" val="2126371647"/>
                    </a:ext>
                  </a:extLst>
                </a:gridCol>
                <a:gridCol w="675259">
                  <a:extLst>
                    <a:ext uri="{9D8B030D-6E8A-4147-A177-3AD203B41FA5}">
                      <a16:colId xmlns:a16="http://schemas.microsoft.com/office/drawing/2014/main" val="4227133160"/>
                    </a:ext>
                  </a:extLst>
                </a:gridCol>
                <a:gridCol w="675259">
                  <a:extLst>
                    <a:ext uri="{9D8B030D-6E8A-4147-A177-3AD203B41FA5}">
                      <a16:colId xmlns:a16="http://schemas.microsoft.com/office/drawing/2014/main" val="350280918"/>
                    </a:ext>
                  </a:extLst>
                </a:gridCol>
                <a:gridCol w="705352">
                  <a:extLst>
                    <a:ext uri="{9D8B030D-6E8A-4147-A177-3AD203B41FA5}">
                      <a16:colId xmlns:a16="http://schemas.microsoft.com/office/drawing/2014/main" val="1454616195"/>
                    </a:ext>
                  </a:extLst>
                </a:gridCol>
                <a:gridCol w="705352">
                  <a:extLst>
                    <a:ext uri="{9D8B030D-6E8A-4147-A177-3AD203B41FA5}">
                      <a16:colId xmlns:a16="http://schemas.microsoft.com/office/drawing/2014/main" val="386504760"/>
                    </a:ext>
                  </a:extLst>
                </a:gridCol>
                <a:gridCol w="705953">
                  <a:extLst>
                    <a:ext uri="{9D8B030D-6E8A-4147-A177-3AD203B41FA5}">
                      <a16:colId xmlns:a16="http://schemas.microsoft.com/office/drawing/2014/main" val="3636844675"/>
                    </a:ext>
                  </a:extLst>
                </a:gridCol>
                <a:gridCol w="705953">
                  <a:extLst>
                    <a:ext uri="{9D8B030D-6E8A-4147-A177-3AD203B41FA5}">
                      <a16:colId xmlns:a16="http://schemas.microsoft.com/office/drawing/2014/main" val="2484049274"/>
                    </a:ext>
                  </a:extLst>
                </a:gridCol>
              </a:tblGrid>
              <a:tr h="480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Flow directions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Parameters 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Case 1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Case 2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Case 3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Case 4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Case 5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9267256"/>
                  </a:ext>
                </a:extLst>
              </a:tr>
              <a:tr h="37203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X</a:t>
                      </a:r>
                      <a:endParaRPr lang="zh-CN" sz="1200" kern="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k</a:t>
                      </a:r>
                      <a:r>
                        <a:rPr lang="en-US" sz="1200" kern="100" baseline="-25000" dirty="0">
                          <a:effectLst/>
                        </a:rPr>
                        <a:t>a</a:t>
                      </a:r>
                      <a:r>
                        <a:rPr lang="en-US" sz="1200" kern="100" dirty="0">
                          <a:effectLst/>
                        </a:rPr>
                        <a:t>(m</a:t>
                      </a:r>
                      <a:r>
                        <a:rPr lang="en-US" sz="1200" kern="100" baseline="30000" dirty="0">
                          <a:effectLst/>
                        </a:rPr>
                        <a:t>-2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4×10</a:t>
                      </a:r>
                      <a:r>
                        <a:rPr lang="en-US" sz="1200" kern="100" baseline="30000" dirty="0">
                          <a:effectLst/>
                        </a:rPr>
                        <a:t>-18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1×10</a:t>
                      </a:r>
                      <a:r>
                        <a:rPr lang="en-US" sz="1200" kern="100" baseline="30000">
                          <a:effectLst/>
                        </a:rPr>
                        <a:t>-16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2.5×10</a:t>
                      </a:r>
                      <a:r>
                        <a:rPr lang="en-US" sz="1200" kern="100" baseline="30000">
                          <a:effectLst/>
                        </a:rPr>
                        <a:t>-16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1×10</a:t>
                      </a:r>
                      <a:r>
                        <a:rPr lang="en-US" sz="1200" kern="100" baseline="30000">
                          <a:effectLst/>
                        </a:rPr>
                        <a:t>-16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2.5×10</a:t>
                      </a:r>
                      <a:r>
                        <a:rPr lang="en-US" sz="1200" kern="100" baseline="30000">
                          <a:effectLst/>
                        </a:rPr>
                        <a:t>-16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27911721"/>
                  </a:ext>
                </a:extLst>
              </a:tr>
              <a:tr h="372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</a:t>
                      </a:r>
                      <a:r>
                        <a:rPr lang="en-US" sz="1200" kern="100" baseline="-25000">
                          <a:effectLst/>
                        </a:rPr>
                        <a:t>f</a:t>
                      </a:r>
                      <a:r>
                        <a:rPr lang="en-US" sz="1200" kern="100">
                          <a:effectLst/>
                        </a:rPr>
                        <a:t>(MPa</a:t>
                      </a:r>
                      <a:r>
                        <a:rPr lang="en-US" sz="1200" kern="100" baseline="30000">
                          <a:effectLst/>
                        </a:rPr>
                        <a:t>-1</a:t>
                      </a:r>
                      <a:r>
                        <a:rPr lang="en-US" sz="1200" kern="100">
                          <a:effectLst/>
                        </a:rPr>
                        <a:t>)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0.078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0.0093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0.0030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0.0051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0.0083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63817798"/>
                  </a:ext>
                </a:extLst>
              </a:tr>
              <a:tr h="37203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Y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k</a:t>
                      </a:r>
                      <a:r>
                        <a:rPr lang="en-US" sz="1200" kern="100" baseline="-25000" dirty="0">
                          <a:effectLst/>
                        </a:rPr>
                        <a:t>a</a:t>
                      </a:r>
                      <a:r>
                        <a:rPr lang="en-US" sz="1200" kern="100" dirty="0">
                          <a:effectLst/>
                        </a:rPr>
                        <a:t>(m</a:t>
                      </a:r>
                      <a:r>
                        <a:rPr lang="en-US" sz="1200" kern="100" baseline="30000" dirty="0">
                          <a:effectLst/>
                        </a:rPr>
                        <a:t>-2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3.2×10</a:t>
                      </a:r>
                      <a:r>
                        <a:rPr lang="en-US" sz="1200" kern="100" baseline="30000" dirty="0">
                          <a:effectLst/>
                        </a:rPr>
                        <a:t>-18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8×10</a:t>
                      </a:r>
                      <a:r>
                        <a:rPr lang="en-US" sz="1200" kern="100" baseline="30000" dirty="0">
                          <a:effectLst/>
                        </a:rPr>
                        <a:t>-17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2×10</a:t>
                      </a:r>
                      <a:r>
                        <a:rPr lang="en-US" sz="1200" kern="100" baseline="30000">
                          <a:effectLst/>
                        </a:rPr>
                        <a:t>-16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1.1×10</a:t>
                      </a:r>
                      <a:r>
                        <a:rPr lang="en-US" sz="1200" kern="100" baseline="30000">
                          <a:effectLst/>
                        </a:rPr>
                        <a:t>-16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4×10</a:t>
                      </a:r>
                      <a:r>
                        <a:rPr lang="en-US" sz="1200" kern="100" baseline="30000">
                          <a:effectLst/>
                        </a:rPr>
                        <a:t>-16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0181089"/>
                  </a:ext>
                </a:extLst>
              </a:tr>
              <a:tr h="372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</a:t>
                      </a:r>
                      <a:r>
                        <a:rPr lang="en-US" sz="1200" kern="100" baseline="-25000">
                          <a:effectLst/>
                        </a:rPr>
                        <a:t>f</a:t>
                      </a:r>
                      <a:r>
                        <a:rPr lang="en-US" sz="1200" kern="100">
                          <a:effectLst/>
                        </a:rPr>
                        <a:t>(MPa</a:t>
                      </a:r>
                      <a:r>
                        <a:rPr lang="en-US" sz="1200" kern="100" baseline="30000">
                          <a:effectLst/>
                        </a:rPr>
                        <a:t>-1</a:t>
                      </a:r>
                      <a:r>
                        <a:rPr lang="en-US" sz="1200" kern="100">
                          <a:effectLst/>
                        </a:rPr>
                        <a:t>)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0.051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0.013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0.012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0.008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0.013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95390297"/>
                  </a:ext>
                </a:extLst>
              </a:tr>
              <a:tr h="37203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Z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k</a:t>
                      </a:r>
                      <a:r>
                        <a:rPr lang="en-US" sz="1200" kern="100" baseline="-25000">
                          <a:effectLst/>
                        </a:rPr>
                        <a:t>a</a:t>
                      </a:r>
                      <a:r>
                        <a:rPr lang="en-US" sz="1200" kern="100">
                          <a:effectLst/>
                        </a:rPr>
                        <a:t>(m</a:t>
                      </a:r>
                      <a:r>
                        <a:rPr lang="en-US" sz="1200" kern="100" baseline="30000">
                          <a:effectLst/>
                        </a:rPr>
                        <a:t>-2</a:t>
                      </a:r>
                      <a:r>
                        <a:rPr lang="en-US" sz="1200" kern="100">
                          <a:effectLst/>
                        </a:rPr>
                        <a:t>)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1.6×10</a:t>
                      </a:r>
                      <a:r>
                        <a:rPr lang="en-US" sz="1200" kern="100" baseline="30000">
                          <a:effectLst/>
                        </a:rPr>
                        <a:t>-19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2×10</a:t>
                      </a:r>
                      <a:r>
                        <a:rPr lang="en-US" sz="1200" kern="100" baseline="30000" dirty="0">
                          <a:effectLst/>
                        </a:rPr>
                        <a:t>-19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5×10</a:t>
                      </a:r>
                      <a:r>
                        <a:rPr lang="en-US" sz="1200" kern="100" baseline="30000" dirty="0">
                          <a:effectLst/>
                        </a:rPr>
                        <a:t>-18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5×10</a:t>
                      </a:r>
                      <a:r>
                        <a:rPr lang="en-US" sz="1200" kern="100" baseline="30000" dirty="0">
                          <a:effectLst/>
                        </a:rPr>
                        <a:t>-18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1×10</a:t>
                      </a:r>
                      <a:r>
                        <a:rPr lang="en-US" sz="1200" kern="100" baseline="30000">
                          <a:effectLst/>
                        </a:rPr>
                        <a:t>-17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55481643"/>
                  </a:ext>
                </a:extLst>
              </a:tr>
              <a:tr h="372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</a:t>
                      </a:r>
                      <a:r>
                        <a:rPr lang="en-US" sz="1200" kern="100" baseline="-25000">
                          <a:effectLst/>
                        </a:rPr>
                        <a:t>f</a:t>
                      </a:r>
                      <a:r>
                        <a:rPr lang="en-US" sz="1200" kern="100">
                          <a:effectLst/>
                        </a:rPr>
                        <a:t>(MPa</a:t>
                      </a:r>
                      <a:r>
                        <a:rPr lang="en-US" sz="1200" kern="100" baseline="30000">
                          <a:effectLst/>
                        </a:rPr>
                        <a:t>-1</a:t>
                      </a:r>
                      <a:r>
                        <a:rPr lang="en-US" sz="1200" kern="100">
                          <a:effectLst/>
                        </a:rPr>
                        <a:t>)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0.03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0.01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0.01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0.009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0.013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0053811"/>
                  </a:ext>
                </a:extLst>
              </a:tr>
            </a:tbl>
          </a:graphicData>
        </a:graphic>
      </p:graphicFrame>
      <p:sp>
        <p:nvSpPr>
          <p:cNvPr id="16" name="矩形 15">
            <a:extLst>
              <a:ext uri="{FF2B5EF4-FFF2-40B4-BE49-F238E27FC236}">
                <a16:creationId xmlns:a16="http://schemas.microsoft.com/office/drawing/2014/main" id="{3AF03597-ED1D-0A01-87C3-36D55714E644}"/>
              </a:ext>
            </a:extLst>
          </p:cNvPr>
          <p:cNvSpPr/>
          <p:nvPr/>
        </p:nvSpPr>
        <p:spPr>
          <a:xfrm>
            <a:off x="6160654" y="652162"/>
            <a:ext cx="6077431" cy="319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52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05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1: </a:t>
            </a:r>
            <a:r>
              <a:rPr lang="zh-CN" altLang="en-US" sz="105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无支撑剂，</a:t>
            </a:r>
            <a:r>
              <a:rPr lang="en-US" altLang="zh-CN" sz="105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2: </a:t>
            </a:r>
            <a:r>
              <a:rPr lang="zh-CN" altLang="en-US" sz="105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一层玻璃珠，</a:t>
            </a:r>
            <a:r>
              <a:rPr lang="en-US" altLang="zh-CN" sz="105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3: </a:t>
            </a:r>
            <a:r>
              <a:rPr lang="zh-CN" altLang="en-US" sz="105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多层玻璃珠，</a:t>
            </a:r>
            <a:r>
              <a:rPr lang="en-US" altLang="zh-CN" sz="105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4: </a:t>
            </a:r>
            <a:r>
              <a:rPr lang="zh-CN" altLang="en-US" sz="105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一层沙粒，</a:t>
            </a:r>
            <a:r>
              <a:rPr lang="en-US" altLang="zh-CN" sz="105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5: </a:t>
            </a:r>
            <a:r>
              <a:rPr lang="zh-CN" altLang="en-US" sz="105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多层沙粒</a:t>
            </a:r>
            <a:endParaRPr lang="zh-CN" altLang="zh-CN" sz="105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F469BEC-0711-4C09-9FB1-9395631D6BB4}"/>
              </a:ext>
            </a:extLst>
          </p:cNvPr>
          <p:cNvSpPr txBox="1"/>
          <p:nvPr/>
        </p:nvSpPr>
        <p:spPr>
          <a:xfrm>
            <a:off x="0" y="6334780"/>
            <a:ext cx="11949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[5]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Cui, </a:t>
            </a:r>
            <a:r>
              <a:rPr lang="en-US" altLang="zh-CN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Yuling Tan,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Tianyu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Xiating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Feng, Derek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Zhejun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Pan, and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Chunguang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Wang. "Multidomain two-phase flow model to study the impacts of hydraulic fracturing on shale gas production." Energy &amp; Fuels 34, no. 4 (2020): 4273-4288.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67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32052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相关论文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C251119A-DAF3-2AF4-8C8B-89CDDD970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59" y="1919644"/>
            <a:ext cx="61027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ED3DAC2-1579-477E-ED70-6217C908D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17232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10EA8D0B-A2C1-ECE6-C1D6-279D987CFE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51" y="4315394"/>
            <a:ext cx="61027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04D5518-BEEB-48EA-88A0-C4611C20F5A0}"/>
              </a:ext>
            </a:extLst>
          </p:cNvPr>
          <p:cNvSpPr/>
          <p:nvPr/>
        </p:nvSpPr>
        <p:spPr>
          <a:xfrm>
            <a:off x="362949" y="753494"/>
            <a:ext cx="1163273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US" altLang="zh-CN" sz="16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Cui, </a:t>
            </a:r>
            <a:r>
              <a:rPr lang="en-US" altLang="zh-CN" sz="1600" b="1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Guanglei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Jishan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Mingyao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Wei,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Xiating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Feng, and Derek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Elsworth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"Evolution of Permeability During the Process of Shale Gas Extraction." </a:t>
            </a:r>
            <a:r>
              <a:rPr lang="en-US" altLang="zh-CN" sz="1600" i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Journal of Natural Gas Science and Engineering 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 (2018): 94-109.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Cui, </a:t>
            </a:r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Jishan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Liu,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Mingyao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Wei, Rui Shi, and Derek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"Why Shale Permeability Changes under Variable Effective Stresses: New Insights."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Fuel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213 (2018): 55-71.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Cui, </a:t>
            </a:r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Yuling Tan,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Tianyu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Chen, Xia-Ting Feng, Derek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Zhejun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Pan, and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Chunguang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Wang. "Multidomain Two-Phase Flow Model to Study the Impacts of Hydraulic Fracturing on Shale Gas Production."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&amp; Fuels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34, no. 4 (2020): 4273-88.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Cui, </a:t>
            </a:r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Jiong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Wei, Xia-Ting Feng,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Jishan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Liu, Derek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Tianyu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Chen, and Wei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Xiong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"Preliminary Study on the Feasibility of Co-Exploitation of Coal and Uranium."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Journal of Rock Mechanics and Mining Sciences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123 (2019)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Cui, </a:t>
            </a:r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Tianyu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Xiating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Feng,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Zhongwei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Chen, Derek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Hongwen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Yu, Xu Zheng, and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Zhejun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Pan. "Coupled Multiscale-Modeling of Microwave-Heating-Induced Fracturing in Shales."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Journal of Rock Mechanics and Mining Sciences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136 (2020).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Cui, </a:t>
            </a:r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Wangxing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Cheng, Wei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Xiong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Tianyu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Chen, Yong Li, Xia-Ting Feng,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Jishan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Liu, Derek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Zhejun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Pan. "Influence of Well Types on Optimizing the Co-Production of Gas from Coal and Tight Formations."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&amp; Fuels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36, no. 13 (2022): 6736-54.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Cui, </a:t>
            </a:r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Feng Xia-Ting,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Zhejun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Tianyu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Jishan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Liu, Derek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Yuling Tan, and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Chunguang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Wang. "Impact of Shale Matrix Mechanical Interactions on Gas Transport During Production."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Petroleum Science and Engineering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184 (2020).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Cui, </a:t>
            </a:r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Yixin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Zhao,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Jishan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Liu,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Mingyao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Wei, and Derek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"A Gaussian Decomposition Method and Its Applications to the Prediction of Shale Gas Production."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Fuel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224 (2018): 331-47.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Zihan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Derek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Yingchun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Aiyu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Zhu, and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Tianyu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Chen. "Impacts of Rate of Change in Effective Stress and Inertial Effects on Fault Slip Behavior: New Insights into Injection</a:t>
            </a:r>
            <a:r>
              <a:rPr lang="zh-C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‐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Induced Earthquakes."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Geophysical Research: Solid Earth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129, no. 2 (2024).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Cheng,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Wangxing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Yuling Tan, Derek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Chunguang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Wang,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Chengxiang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Tianyu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Chen, and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Chuanzhong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Jiang. "A Multi-Layer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Nanocased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Model to Explain the U-Shaped Evolution of Shale Gas Permeability at Constant Confining Pressure."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Fuel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359 (2024).</a:t>
            </a:r>
            <a:endParaRPr lang="zh-CN" altLang="zh-CN" sz="16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93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1521759" y="6356352"/>
            <a:ext cx="623399" cy="365125"/>
          </a:xfrm>
        </p:spPr>
        <p:txBody>
          <a:bodyPr vert="horz" lIns="91440" tIns="45720" rIns="91440" bIns="45720" rtlCol="0" anchor="ctr"/>
          <a:lstStyle/>
          <a:p>
            <a:pPr algn="ctr"/>
            <a:fld id="{E987DE8E-2E54-4A53-A26D-948CF97625A8}" type="slidenum">
              <a:rPr lang="zh-CN" altLang="en-US" sz="1600">
                <a:solidFill>
                  <a:prstClr val="black">
                    <a:tint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33</a:t>
            </a:fld>
            <a:endParaRPr lang="zh-CN" altLang="en-US" sz="1600" dirty="0">
              <a:solidFill>
                <a:prstClr val="black">
                  <a:tint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1" name="图片 30" descr="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319" y="5920247"/>
            <a:ext cx="3336529" cy="618667"/>
          </a:xfrm>
          <a:prstGeom prst="rect">
            <a:avLst/>
          </a:prstGeom>
        </p:spPr>
      </p:pic>
      <p:grpSp>
        <p:nvGrpSpPr>
          <p:cNvPr id="33" name="组合 5"/>
          <p:cNvGrpSpPr/>
          <p:nvPr/>
        </p:nvGrpSpPr>
        <p:grpSpPr>
          <a:xfrm>
            <a:off x="0" y="1313405"/>
            <a:ext cx="12192000" cy="4058695"/>
            <a:chOff x="-794" y="1903679"/>
            <a:chExt cx="9907588" cy="1941793"/>
          </a:xfrm>
        </p:grpSpPr>
        <p:sp>
          <p:nvSpPr>
            <p:cNvPr id="34" name="矩形 33"/>
            <p:cNvSpPr/>
            <p:nvPr/>
          </p:nvSpPr>
          <p:spPr>
            <a:xfrm>
              <a:off x="-794" y="1944960"/>
              <a:ext cx="9906000" cy="1860818"/>
            </a:xfrm>
            <a:prstGeom prst="rect">
              <a:avLst/>
            </a:prstGeom>
            <a:solidFill>
              <a:srgbClr val="0047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391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60" dirty="0"/>
            </a:p>
          </p:txBody>
        </p:sp>
        <p:cxnSp>
          <p:nvCxnSpPr>
            <p:cNvPr id="35" name="直接连接符 34"/>
            <p:cNvCxnSpPr/>
            <p:nvPr/>
          </p:nvCxnSpPr>
          <p:spPr>
            <a:xfrm flipV="1">
              <a:off x="-794" y="1903679"/>
              <a:ext cx="9906000" cy="0"/>
            </a:xfrm>
            <a:prstGeom prst="line">
              <a:avLst/>
            </a:prstGeom>
            <a:ln w="50800" cmpd="thinThick">
              <a:solidFill>
                <a:srgbClr val="0047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794" y="3845472"/>
              <a:ext cx="9906000" cy="0"/>
            </a:xfrm>
            <a:prstGeom prst="line">
              <a:avLst/>
            </a:prstGeom>
            <a:ln w="50800" cmpd="thinThick">
              <a:solidFill>
                <a:srgbClr val="0047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1f2ed4f4-af47-4aa0-a7ee-d2262c76c3cf" descr="RQAAAB+LCAAAAAAABACrVlLJTFGyUjJU0lFSKaksSAWyg3MTi0pcMhPTixJzffNTUnOAcgFF+QWpRSWZqcVKVtGxOkpOmXkpmXnpYF4tAGKXbtFFAAAA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30619" y="342989"/>
            <a:ext cx="2233921" cy="700142"/>
            <a:chOff x="3060851" y="2374360"/>
            <a:chExt cx="6070298" cy="1998378"/>
          </a:xfrm>
          <a:solidFill>
            <a:schemeClr val="accent1">
              <a:lumMod val="75000"/>
            </a:schemeClr>
          </a:solidFill>
        </p:grpSpPr>
        <p:sp>
          <p:nvSpPr>
            <p:cNvPr id="38" name="ïslide"/>
            <p:cNvSpPr/>
            <p:nvPr/>
          </p:nvSpPr>
          <p:spPr bwMode="auto">
            <a:xfrm>
              <a:off x="3060851" y="2479334"/>
              <a:ext cx="1892108" cy="1893404"/>
            </a:xfrm>
            <a:custGeom>
              <a:avLst/>
              <a:gdLst>
                <a:gd name="T0" fmla="*/ 91 w 703"/>
                <a:gd name="T1" fmla="*/ 244 h 702"/>
                <a:gd name="T2" fmla="*/ 73 w 703"/>
                <a:gd name="T3" fmla="*/ 303 h 702"/>
                <a:gd name="T4" fmla="*/ 57 w 703"/>
                <a:gd name="T5" fmla="*/ 303 h 702"/>
                <a:gd name="T6" fmla="*/ 52 w 703"/>
                <a:gd name="T7" fmla="*/ 338 h 702"/>
                <a:gd name="T8" fmla="*/ 56 w 703"/>
                <a:gd name="T9" fmla="*/ 325 h 702"/>
                <a:gd name="T10" fmla="*/ 72 w 703"/>
                <a:gd name="T11" fmla="*/ 383 h 702"/>
                <a:gd name="T12" fmla="*/ 43 w 703"/>
                <a:gd name="T13" fmla="*/ 420 h 702"/>
                <a:gd name="T14" fmla="*/ 65 w 703"/>
                <a:gd name="T15" fmla="*/ 439 h 702"/>
                <a:gd name="T16" fmla="*/ 60 w 703"/>
                <a:gd name="T17" fmla="*/ 474 h 702"/>
                <a:gd name="T18" fmla="*/ 103 w 703"/>
                <a:gd name="T19" fmla="*/ 529 h 702"/>
                <a:gd name="T20" fmla="*/ 117 w 703"/>
                <a:gd name="T21" fmla="*/ 504 h 702"/>
                <a:gd name="T22" fmla="*/ 89 w 703"/>
                <a:gd name="T23" fmla="*/ 517 h 702"/>
                <a:gd name="T24" fmla="*/ 128 w 703"/>
                <a:gd name="T25" fmla="*/ 573 h 702"/>
                <a:gd name="T26" fmla="*/ 158 w 703"/>
                <a:gd name="T27" fmla="*/ 600 h 702"/>
                <a:gd name="T28" fmla="*/ 178 w 703"/>
                <a:gd name="T29" fmla="*/ 600 h 702"/>
                <a:gd name="T30" fmla="*/ 188 w 703"/>
                <a:gd name="T31" fmla="*/ 584 h 702"/>
                <a:gd name="T32" fmla="*/ 193 w 703"/>
                <a:gd name="T33" fmla="*/ 624 h 702"/>
                <a:gd name="T34" fmla="*/ 327 w 703"/>
                <a:gd name="T35" fmla="*/ 661 h 702"/>
                <a:gd name="T36" fmla="*/ 339 w 703"/>
                <a:gd name="T37" fmla="*/ 634 h 702"/>
                <a:gd name="T38" fmla="*/ 327 w 703"/>
                <a:gd name="T39" fmla="*/ 648 h 702"/>
                <a:gd name="T40" fmla="*/ 370 w 703"/>
                <a:gd name="T41" fmla="*/ 635 h 702"/>
                <a:gd name="T42" fmla="*/ 383 w 703"/>
                <a:gd name="T43" fmla="*/ 661 h 702"/>
                <a:gd name="T44" fmla="*/ 414 w 703"/>
                <a:gd name="T45" fmla="*/ 634 h 702"/>
                <a:gd name="T46" fmla="*/ 420 w 703"/>
                <a:gd name="T47" fmla="*/ 643 h 702"/>
                <a:gd name="T48" fmla="*/ 485 w 703"/>
                <a:gd name="T49" fmla="*/ 631 h 702"/>
                <a:gd name="T50" fmla="*/ 517 w 703"/>
                <a:gd name="T51" fmla="*/ 578 h 702"/>
                <a:gd name="T52" fmla="*/ 579 w 703"/>
                <a:gd name="T53" fmla="*/ 569 h 702"/>
                <a:gd name="T54" fmla="*/ 610 w 703"/>
                <a:gd name="T55" fmla="*/ 459 h 702"/>
                <a:gd name="T56" fmla="*/ 623 w 703"/>
                <a:gd name="T57" fmla="*/ 422 h 702"/>
                <a:gd name="T58" fmla="*/ 641 w 703"/>
                <a:gd name="T59" fmla="*/ 430 h 702"/>
                <a:gd name="T60" fmla="*/ 635 w 703"/>
                <a:gd name="T61" fmla="*/ 437 h 702"/>
                <a:gd name="T62" fmla="*/ 644 w 703"/>
                <a:gd name="T63" fmla="*/ 387 h 702"/>
                <a:gd name="T64" fmla="*/ 642 w 703"/>
                <a:gd name="T65" fmla="*/ 383 h 702"/>
                <a:gd name="T66" fmla="*/ 632 w 703"/>
                <a:gd name="T67" fmla="*/ 333 h 702"/>
                <a:gd name="T68" fmla="*/ 634 w 703"/>
                <a:gd name="T69" fmla="*/ 246 h 702"/>
                <a:gd name="T70" fmla="*/ 351 w 703"/>
                <a:gd name="T71" fmla="*/ 597 h 702"/>
                <a:gd name="T72" fmla="*/ 351 w 703"/>
                <a:gd name="T73" fmla="*/ 6 h 702"/>
                <a:gd name="T74" fmla="*/ 299 w 703"/>
                <a:gd name="T75" fmla="*/ 53 h 702"/>
                <a:gd name="T76" fmla="*/ 280 w 703"/>
                <a:gd name="T77" fmla="*/ 87 h 702"/>
                <a:gd name="T78" fmla="*/ 328 w 703"/>
                <a:gd name="T79" fmla="*/ 72 h 702"/>
                <a:gd name="T80" fmla="*/ 429 w 703"/>
                <a:gd name="T81" fmla="*/ 73 h 702"/>
                <a:gd name="T82" fmla="*/ 442 w 703"/>
                <a:gd name="T83" fmla="*/ 84 h 702"/>
                <a:gd name="T84" fmla="*/ 161 w 703"/>
                <a:gd name="T85" fmla="*/ 105 h 702"/>
                <a:gd name="T86" fmla="*/ 168 w 703"/>
                <a:gd name="T87" fmla="*/ 139 h 702"/>
                <a:gd name="T88" fmla="*/ 190 w 703"/>
                <a:gd name="T89" fmla="*/ 145 h 702"/>
                <a:gd name="T90" fmla="*/ 209 w 703"/>
                <a:gd name="T91" fmla="*/ 117 h 702"/>
                <a:gd name="T92" fmla="*/ 175 w 703"/>
                <a:gd name="T93" fmla="*/ 120 h 702"/>
                <a:gd name="T94" fmla="*/ 179 w 703"/>
                <a:gd name="T95" fmla="*/ 121 h 702"/>
                <a:gd name="T96" fmla="*/ 549 w 703"/>
                <a:gd name="T97" fmla="*/ 96 h 702"/>
                <a:gd name="T98" fmla="*/ 538 w 703"/>
                <a:gd name="T99" fmla="*/ 116 h 702"/>
                <a:gd name="T100" fmla="*/ 566 w 703"/>
                <a:gd name="T101" fmla="*/ 137 h 702"/>
                <a:gd name="T102" fmla="*/ 555 w 703"/>
                <a:gd name="T103" fmla="*/ 118 h 702"/>
                <a:gd name="T104" fmla="*/ 548 w 703"/>
                <a:gd name="T105" fmla="*/ 105 h 702"/>
                <a:gd name="T106" fmla="*/ 552 w 703"/>
                <a:gd name="T107" fmla="*/ 109 h 702"/>
                <a:gd name="T108" fmla="*/ 534 w 703"/>
                <a:gd name="T109" fmla="*/ 137 h 702"/>
                <a:gd name="T110" fmla="*/ 542 w 703"/>
                <a:gd name="T111" fmla="*/ 144 h 702"/>
                <a:gd name="T112" fmla="*/ 351 w 703"/>
                <a:gd name="T113" fmla="*/ 584 h 702"/>
                <a:gd name="T114" fmla="*/ 239 w 703"/>
                <a:gd name="T115" fmla="*/ 457 h 702"/>
                <a:gd name="T116" fmla="*/ 390 w 703"/>
                <a:gd name="T117" fmla="*/ 527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3" h="702">
                  <a:moveTo>
                    <a:pt x="351" y="118"/>
                  </a:moveTo>
                  <a:cubicBezTo>
                    <a:pt x="480" y="118"/>
                    <a:pt x="584" y="223"/>
                    <a:pt x="584" y="351"/>
                  </a:cubicBezTo>
                  <a:cubicBezTo>
                    <a:pt x="584" y="367"/>
                    <a:pt x="583" y="382"/>
                    <a:pt x="580" y="397"/>
                  </a:cubicBezTo>
                  <a:cubicBezTo>
                    <a:pt x="454" y="209"/>
                    <a:pt x="454" y="209"/>
                    <a:pt x="454" y="209"/>
                  </a:cubicBezTo>
                  <a:cubicBezTo>
                    <a:pt x="406" y="257"/>
                    <a:pt x="406" y="257"/>
                    <a:pt x="406" y="257"/>
                  </a:cubicBezTo>
                  <a:cubicBezTo>
                    <a:pt x="357" y="177"/>
                    <a:pt x="357" y="177"/>
                    <a:pt x="357" y="177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262" y="210"/>
                    <a:pt x="262" y="210"/>
                    <a:pt x="262" y="210"/>
                  </a:cubicBezTo>
                  <a:cubicBezTo>
                    <a:pt x="125" y="404"/>
                    <a:pt x="125" y="404"/>
                    <a:pt x="125" y="404"/>
                  </a:cubicBezTo>
                  <a:cubicBezTo>
                    <a:pt x="121" y="387"/>
                    <a:pt x="119" y="369"/>
                    <a:pt x="119" y="351"/>
                  </a:cubicBezTo>
                  <a:cubicBezTo>
                    <a:pt x="119" y="223"/>
                    <a:pt x="223" y="118"/>
                    <a:pt x="351" y="118"/>
                  </a:cubicBezTo>
                  <a:close/>
                  <a:moveTo>
                    <a:pt x="58" y="233"/>
                  </a:moveTo>
                  <a:cubicBezTo>
                    <a:pt x="91" y="244"/>
                    <a:pt x="91" y="244"/>
                    <a:pt x="91" y="244"/>
                  </a:cubicBezTo>
                  <a:cubicBezTo>
                    <a:pt x="89" y="249"/>
                    <a:pt x="89" y="249"/>
                    <a:pt x="89" y="249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83" y="266"/>
                    <a:pt x="83" y="266"/>
                    <a:pt x="83" y="266"/>
                  </a:cubicBezTo>
                  <a:cubicBezTo>
                    <a:pt x="82" y="270"/>
                    <a:pt x="82" y="270"/>
                    <a:pt x="82" y="270"/>
                  </a:cubicBezTo>
                  <a:cubicBezTo>
                    <a:pt x="49" y="259"/>
                    <a:pt x="49" y="259"/>
                    <a:pt x="49" y="259"/>
                  </a:cubicBezTo>
                  <a:cubicBezTo>
                    <a:pt x="51" y="254"/>
                    <a:pt x="51" y="254"/>
                    <a:pt x="51" y="254"/>
                  </a:cubicBezTo>
                  <a:cubicBezTo>
                    <a:pt x="82" y="246"/>
                    <a:pt x="82" y="246"/>
                    <a:pt x="82" y="246"/>
                  </a:cubicBezTo>
                  <a:cubicBezTo>
                    <a:pt x="57" y="237"/>
                    <a:pt x="57" y="237"/>
                    <a:pt x="57" y="237"/>
                  </a:cubicBezTo>
                  <a:cubicBezTo>
                    <a:pt x="58" y="233"/>
                    <a:pt x="58" y="233"/>
                    <a:pt x="58" y="233"/>
                  </a:cubicBezTo>
                  <a:close/>
                  <a:moveTo>
                    <a:pt x="61" y="275"/>
                  </a:moveTo>
                  <a:cubicBezTo>
                    <a:pt x="67" y="276"/>
                    <a:pt x="71" y="279"/>
                    <a:pt x="74" y="282"/>
                  </a:cubicBezTo>
                  <a:cubicBezTo>
                    <a:pt x="76" y="286"/>
                    <a:pt x="77" y="290"/>
                    <a:pt x="76" y="295"/>
                  </a:cubicBezTo>
                  <a:cubicBezTo>
                    <a:pt x="76" y="298"/>
                    <a:pt x="75" y="301"/>
                    <a:pt x="73" y="303"/>
                  </a:cubicBezTo>
                  <a:cubicBezTo>
                    <a:pt x="71" y="305"/>
                    <a:pt x="68" y="307"/>
                    <a:pt x="65" y="308"/>
                  </a:cubicBezTo>
                  <a:cubicBezTo>
                    <a:pt x="62" y="309"/>
                    <a:pt x="59" y="309"/>
                    <a:pt x="56" y="308"/>
                  </a:cubicBezTo>
                  <a:cubicBezTo>
                    <a:pt x="52" y="307"/>
                    <a:pt x="49" y="306"/>
                    <a:pt x="47" y="304"/>
                  </a:cubicBezTo>
                  <a:cubicBezTo>
                    <a:pt x="45" y="303"/>
                    <a:pt x="43" y="300"/>
                    <a:pt x="42" y="297"/>
                  </a:cubicBezTo>
                  <a:cubicBezTo>
                    <a:pt x="41" y="295"/>
                    <a:pt x="41" y="292"/>
                    <a:pt x="41" y="289"/>
                  </a:cubicBezTo>
                  <a:cubicBezTo>
                    <a:pt x="42" y="286"/>
                    <a:pt x="43" y="283"/>
                    <a:pt x="45" y="281"/>
                  </a:cubicBezTo>
                  <a:cubicBezTo>
                    <a:pt x="47" y="278"/>
                    <a:pt x="50" y="277"/>
                    <a:pt x="52" y="276"/>
                  </a:cubicBezTo>
                  <a:cubicBezTo>
                    <a:pt x="55" y="275"/>
                    <a:pt x="58" y="275"/>
                    <a:pt x="61" y="275"/>
                  </a:cubicBezTo>
                  <a:close/>
                  <a:moveTo>
                    <a:pt x="60" y="280"/>
                  </a:moveTo>
                  <a:cubicBezTo>
                    <a:pt x="56" y="279"/>
                    <a:pt x="53" y="280"/>
                    <a:pt x="50" y="282"/>
                  </a:cubicBezTo>
                  <a:cubicBezTo>
                    <a:pt x="47" y="283"/>
                    <a:pt x="46" y="286"/>
                    <a:pt x="45" y="289"/>
                  </a:cubicBezTo>
                  <a:cubicBezTo>
                    <a:pt x="44" y="293"/>
                    <a:pt x="45" y="296"/>
                    <a:pt x="47" y="298"/>
                  </a:cubicBezTo>
                  <a:cubicBezTo>
                    <a:pt x="49" y="301"/>
                    <a:pt x="52" y="303"/>
                    <a:pt x="57" y="303"/>
                  </a:cubicBezTo>
                  <a:cubicBezTo>
                    <a:pt x="60" y="304"/>
                    <a:pt x="62" y="304"/>
                    <a:pt x="64" y="303"/>
                  </a:cubicBezTo>
                  <a:cubicBezTo>
                    <a:pt x="66" y="303"/>
                    <a:pt x="68" y="302"/>
                    <a:pt x="70" y="300"/>
                  </a:cubicBezTo>
                  <a:cubicBezTo>
                    <a:pt x="71" y="298"/>
                    <a:pt x="72" y="297"/>
                    <a:pt x="73" y="294"/>
                  </a:cubicBezTo>
                  <a:cubicBezTo>
                    <a:pt x="73" y="291"/>
                    <a:pt x="73" y="288"/>
                    <a:pt x="71" y="285"/>
                  </a:cubicBezTo>
                  <a:cubicBezTo>
                    <a:pt x="69" y="283"/>
                    <a:pt x="65" y="281"/>
                    <a:pt x="60" y="280"/>
                  </a:cubicBezTo>
                  <a:close/>
                  <a:moveTo>
                    <a:pt x="38" y="318"/>
                  </a:moveTo>
                  <a:cubicBezTo>
                    <a:pt x="72" y="321"/>
                    <a:pt x="72" y="321"/>
                    <a:pt x="72" y="321"/>
                  </a:cubicBezTo>
                  <a:cubicBezTo>
                    <a:pt x="71" y="337"/>
                    <a:pt x="71" y="337"/>
                    <a:pt x="71" y="337"/>
                  </a:cubicBezTo>
                  <a:cubicBezTo>
                    <a:pt x="70" y="340"/>
                    <a:pt x="70" y="342"/>
                    <a:pt x="69" y="344"/>
                  </a:cubicBezTo>
                  <a:cubicBezTo>
                    <a:pt x="68" y="345"/>
                    <a:pt x="67" y="346"/>
                    <a:pt x="65" y="347"/>
                  </a:cubicBezTo>
                  <a:cubicBezTo>
                    <a:pt x="64" y="348"/>
                    <a:pt x="62" y="348"/>
                    <a:pt x="60" y="348"/>
                  </a:cubicBezTo>
                  <a:cubicBezTo>
                    <a:pt x="58" y="348"/>
                    <a:pt x="56" y="347"/>
                    <a:pt x="54" y="345"/>
                  </a:cubicBezTo>
                  <a:cubicBezTo>
                    <a:pt x="53" y="344"/>
                    <a:pt x="52" y="341"/>
                    <a:pt x="52" y="338"/>
                  </a:cubicBezTo>
                  <a:cubicBezTo>
                    <a:pt x="51" y="339"/>
                    <a:pt x="50" y="340"/>
                    <a:pt x="50" y="340"/>
                  </a:cubicBezTo>
                  <a:cubicBezTo>
                    <a:pt x="48" y="341"/>
                    <a:pt x="47" y="343"/>
                    <a:pt x="45" y="344"/>
                  </a:cubicBezTo>
                  <a:cubicBezTo>
                    <a:pt x="35" y="349"/>
                    <a:pt x="35" y="349"/>
                    <a:pt x="35" y="349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43" y="339"/>
                    <a:pt x="43" y="339"/>
                    <a:pt x="43" y="339"/>
                  </a:cubicBezTo>
                  <a:cubicBezTo>
                    <a:pt x="45" y="338"/>
                    <a:pt x="47" y="337"/>
                    <a:pt x="48" y="336"/>
                  </a:cubicBezTo>
                  <a:cubicBezTo>
                    <a:pt x="49" y="336"/>
                    <a:pt x="50" y="335"/>
                    <a:pt x="50" y="334"/>
                  </a:cubicBezTo>
                  <a:cubicBezTo>
                    <a:pt x="51" y="334"/>
                    <a:pt x="51" y="333"/>
                    <a:pt x="52" y="332"/>
                  </a:cubicBezTo>
                  <a:cubicBezTo>
                    <a:pt x="52" y="332"/>
                    <a:pt x="52" y="331"/>
                    <a:pt x="52" y="330"/>
                  </a:cubicBezTo>
                  <a:cubicBezTo>
                    <a:pt x="52" y="324"/>
                    <a:pt x="52" y="324"/>
                    <a:pt x="52" y="324"/>
                  </a:cubicBezTo>
                  <a:cubicBezTo>
                    <a:pt x="37" y="323"/>
                    <a:pt x="37" y="323"/>
                    <a:pt x="37" y="323"/>
                  </a:cubicBezTo>
                  <a:cubicBezTo>
                    <a:pt x="38" y="318"/>
                    <a:pt x="38" y="318"/>
                    <a:pt x="38" y="318"/>
                  </a:cubicBezTo>
                  <a:close/>
                  <a:moveTo>
                    <a:pt x="56" y="325"/>
                  </a:moveTo>
                  <a:cubicBezTo>
                    <a:pt x="56" y="335"/>
                    <a:pt x="56" y="335"/>
                    <a:pt x="56" y="335"/>
                  </a:cubicBezTo>
                  <a:cubicBezTo>
                    <a:pt x="55" y="337"/>
                    <a:pt x="55" y="338"/>
                    <a:pt x="56" y="339"/>
                  </a:cubicBezTo>
                  <a:cubicBezTo>
                    <a:pt x="56" y="341"/>
                    <a:pt x="57" y="342"/>
                    <a:pt x="58" y="342"/>
                  </a:cubicBezTo>
                  <a:cubicBezTo>
                    <a:pt x="58" y="343"/>
                    <a:pt x="59" y="343"/>
                    <a:pt x="61" y="343"/>
                  </a:cubicBezTo>
                  <a:cubicBezTo>
                    <a:pt x="62" y="344"/>
                    <a:pt x="64" y="343"/>
                    <a:pt x="65" y="342"/>
                  </a:cubicBezTo>
                  <a:cubicBezTo>
                    <a:pt x="66" y="341"/>
                    <a:pt x="67" y="339"/>
                    <a:pt x="67" y="337"/>
                  </a:cubicBezTo>
                  <a:cubicBezTo>
                    <a:pt x="68" y="326"/>
                    <a:pt x="68" y="326"/>
                    <a:pt x="68" y="326"/>
                  </a:cubicBezTo>
                  <a:cubicBezTo>
                    <a:pt x="56" y="325"/>
                    <a:pt x="56" y="325"/>
                    <a:pt x="56" y="325"/>
                  </a:cubicBezTo>
                  <a:close/>
                  <a:moveTo>
                    <a:pt x="36" y="369"/>
                  </a:moveTo>
                  <a:cubicBezTo>
                    <a:pt x="67" y="367"/>
                    <a:pt x="67" y="367"/>
                    <a:pt x="67" y="367"/>
                  </a:cubicBezTo>
                  <a:cubicBezTo>
                    <a:pt x="66" y="356"/>
                    <a:pt x="66" y="356"/>
                    <a:pt x="66" y="356"/>
                  </a:cubicBezTo>
                  <a:cubicBezTo>
                    <a:pt x="70" y="355"/>
                    <a:pt x="70" y="355"/>
                    <a:pt x="70" y="355"/>
                  </a:cubicBezTo>
                  <a:cubicBezTo>
                    <a:pt x="72" y="383"/>
                    <a:pt x="72" y="383"/>
                    <a:pt x="72" y="383"/>
                  </a:cubicBezTo>
                  <a:cubicBezTo>
                    <a:pt x="68" y="383"/>
                    <a:pt x="68" y="383"/>
                    <a:pt x="68" y="383"/>
                  </a:cubicBezTo>
                  <a:cubicBezTo>
                    <a:pt x="67" y="372"/>
                    <a:pt x="67" y="372"/>
                    <a:pt x="67" y="372"/>
                  </a:cubicBezTo>
                  <a:cubicBezTo>
                    <a:pt x="36" y="374"/>
                    <a:pt x="36" y="374"/>
                    <a:pt x="36" y="374"/>
                  </a:cubicBezTo>
                  <a:cubicBezTo>
                    <a:pt x="36" y="369"/>
                    <a:pt x="36" y="369"/>
                    <a:pt x="36" y="369"/>
                  </a:cubicBezTo>
                  <a:close/>
                  <a:moveTo>
                    <a:pt x="39" y="398"/>
                  </a:moveTo>
                  <a:cubicBezTo>
                    <a:pt x="74" y="392"/>
                    <a:pt x="74" y="392"/>
                    <a:pt x="74" y="392"/>
                  </a:cubicBezTo>
                  <a:cubicBezTo>
                    <a:pt x="74" y="397"/>
                    <a:pt x="74" y="397"/>
                    <a:pt x="74" y="397"/>
                  </a:cubicBezTo>
                  <a:cubicBezTo>
                    <a:pt x="60" y="399"/>
                    <a:pt x="60" y="399"/>
                    <a:pt x="60" y="399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77" y="415"/>
                    <a:pt x="77" y="415"/>
                    <a:pt x="77" y="41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44" y="424"/>
                    <a:pt x="44" y="424"/>
                    <a:pt x="44" y="424"/>
                  </a:cubicBezTo>
                  <a:cubicBezTo>
                    <a:pt x="43" y="420"/>
                    <a:pt x="43" y="420"/>
                    <a:pt x="43" y="420"/>
                  </a:cubicBezTo>
                  <a:cubicBezTo>
                    <a:pt x="59" y="417"/>
                    <a:pt x="59" y="417"/>
                    <a:pt x="59" y="417"/>
                  </a:cubicBezTo>
                  <a:cubicBezTo>
                    <a:pt x="56" y="400"/>
                    <a:pt x="56" y="400"/>
                    <a:pt x="56" y="400"/>
                  </a:cubicBezTo>
                  <a:cubicBezTo>
                    <a:pt x="40" y="402"/>
                    <a:pt x="40" y="402"/>
                    <a:pt x="40" y="402"/>
                  </a:cubicBezTo>
                  <a:cubicBezTo>
                    <a:pt x="39" y="398"/>
                    <a:pt x="39" y="398"/>
                    <a:pt x="39" y="398"/>
                  </a:cubicBezTo>
                  <a:close/>
                  <a:moveTo>
                    <a:pt x="48" y="440"/>
                  </a:moveTo>
                  <a:cubicBezTo>
                    <a:pt x="81" y="429"/>
                    <a:pt x="81" y="429"/>
                    <a:pt x="81" y="429"/>
                  </a:cubicBezTo>
                  <a:cubicBezTo>
                    <a:pt x="89" y="453"/>
                    <a:pt x="89" y="453"/>
                    <a:pt x="89" y="453"/>
                  </a:cubicBezTo>
                  <a:cubicBezTo>
                    <a:pt x="85" y="454"/>
                    <a:pt x="85" y="454"/>
                    <a:pt x="85" y="454"/>
                  </a:cubicBezTo>
                  <a:cubicBezTo>
                    <a:pt x="79" y="434"/>
                    <a:pt x="79" y="434"/>
                    <a:pt x="79" y="434"/>
                  </a:cubicBezTo>
                  <a:cubicBezTo>
                    <a:pt x="69" y="438"/>
                    <a:pt x="69" y="438"/>
                    <a:pt x="69" y="438"/>
                  </a:cubicBezTo>
                  <a:cubicBezTo>
                    <a:pt x="75" y="456"/>
                    <a:pt x="75" y="456"/>
                    <a:pt x="75" y="456"/>
                  </a:cubicBezTo>
                  <a:cubicBezTo>
                    <a:pt x="71" y="457"/>
                    <a:pt x="71" y="457"/>
                    <a:pt x="71" y="457"/>
                  </a:cubicBezTo>
                  <a:cubicBezTo>
                    <a:pt x="65" y="439"/>
                    <a:pt x="65" y="439"/>
                    <a:pt x="65" y="439"/>
                  </a:cubicBezTo>
                  <a:cubicBezTo>
                    <a:pt x="54" y="443"/>
                    <a:pt x="54" y="443"/>
                    <a:pt x="54" y="443"/>
                  </a:cubicBezTo>
                  <a:cubicBezTo>
                    <a:pt x="60" y="463"/>
                    <a:pt x="60" y="463"/>
                    <a:pt x="60" y="463"/>
                  </a:cubicBezTo>
                  <a:cubicBezTo>
                    <a:pt x="56" y="464"/>
                    <a:pt x="56" y="464"/>
                    <a:pt x="56" y="464"/>
                  </a:cubicBezTo>
                  <a:cubicBezTo>
                    <a:pt x="48" y="440"/>
                    <a:pt x="48" y="440"/>
                    <a:pt x="48" y="440"/>
                  </a:cubicBezTo>
                  <a:close/>
                  <a:moveTo>
                    <a:pt x="60" y="474"/>
                  </a:moveTo>
                  <a:cubicBezTo>
                    <a:pt x="97" y="470"/>
                    <a:pt x="97" y="470"/>
                    <a:pt x="97" y="470"/>
                  </a:cubicBezTo>
                  <a:cubicBezTo>
                    <a:pt x="99" y="474"/>
                    <a:pt x="99" y="474"/>
                    <a:pt x="99" y="474"/>
                  </a:cubicBezTo>
                  <a:cubicBezTo>
                    <a:pt x="74" y="502"/>
                    <a:pt x="74" y="502"/>
                    <a:pt x="74" y="502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80" y="489"/>
                    <a:pt x="80" y="489"/>
                    <a:pt x="80" y="489"/>
                  </a:cubicBezTo>
                  <a:cubicBezTo>
                    <a:pt x="73" y="476"/>
                    <a:pt x="73" y="476"/>
                    <a:pt x="73" y="476"/>
                  </a:cubicBezTo>
                  <a:cubicBezTo>
                    <a:pt x="62" y="478"/>
                    <a:pt x="62" y="478"/>
                    <a:pt x="62" y="478"/>
                  </a:cubicBezTo>
                  <a:cubicBezTo>
                    <a:pt x="60" y="474"/>
                    <a:pt x="60" y="474"/>
                    <a:pt x="60" y="474"/>
                  </a:cubicBezTo>
                  <a:close/>
                  <a:moveTo>
                    <a:pt x="77" y="476"/>
                  </a:moveTo>
                  <a:cubicBezTo>
                    <a:pt x="82" y="486"/>
                    <a:pt x="82" y="486"/>
                    <a:pt x="82" y="486"/>
                  </a:cubicBezTo>
                  <a:cubicBezTo>
                    <a:pt x="89" y="479"/>
                    <a:pt x="89" y="479"/>
                    <a:pt x="89" y="479"/>
                  </a:cubicBezTo>
                  <a:cubicBezTo>
                    <a:pt x="91" y="477"/>
                    <a:pt x="93" y="475"/>
                    <a:pt x="94" y="473"/>
                  </a:cubicBezTo>
                  <a:cubicBezTo>
                    <a:pt x="92" y="474"/>
                    <a:pt x="90" y="474"/>
                    <a:pt x="88" y="475"/>
                  </a:cubicBezTo>
                  <a:cubicBezTo>
                    <a:pt x="77" y="476"/>
                    <a:pt x="77" y="476"/>
                    <a:pt x="77" y="476"/>
                  </a:cubicBezTo>
                  <a:close/>
                  <a:moveTo>
                    <a:pt x="89" y="505"/>
                  </a:moveTo>
                  <a:cubicBezTo>
                    <a:pt x="87" y="507"/>
                    <a:pt x="86" y="508"/>
                    <a:pt x="85" y="510"/>
                  </a:cubicBezTo>
                  <a:cubicBezTo>
                    <a:pt x="84" y="512"/>
                    <a:pt x="84" y="514"/>
                    <a:pt x="84" y="517"/>
                  </a:cubicBezTo>
                  <a:cubicBezTo>
                    <a:pt x="84" y="519"/>
                    <a:pt x="85" y="521"/>
                    <a:pt x="87" y="524"/>
                  </a:cubicBezTo>
                  <a:cubicBezTo>
                    <a:pt x="88" y="526"/>
                    <a:pt x="90" y="528"/>
                    <a:pt x="92" y="529"/>
                  </a:cubicBezTo>
                  <a:cubicBezTo>
                    <a:pt x="94" y="530"/>
                    <a:pt x="95" y="531"/>
                    <a:pt x="97" y="531"/>
                  </a:cubicBezTo>
                  <a:cubicBezTo>
                    <a:pt x="99" y="531"/>
                    <a:pt x="101" y="530"/>
                    <a:pt x="103" y="529"/>
                  </a:cubicBezTo>
                  <a:cubicBezTo>
                    <a:pt x="104" y="528"/>
                    <a:pt x="105" y="527"/>
                    <a:pt x="106" y="525"/>
                  </a:cubicBezTo>
                  <a:cubicBezTo>
                    <a:pt x="107" y="524"/>
                    <a:pt x="107" y="522"/>
                    <a:pt x="107" y="520"/>
                  </a:cubicBezTo>
                  <a:cubicBezTo>
                    <a:pt x="106" y="518"/>
                    <a:pt x="106" y="516"/>
                    <a:pt x="104" y="512"/>
                  </a:cubicBezTo>
                  <a:cubicBezTo>
                    <a:pt x="103" y="509"/>
                    <a:pt x="103" y="506"/>
                    <a:pt x="103" y="505"/>
                  </a:cubicBezTo>
                  <a:cubicBezTo>
                    <a:pt x="103" y="504"/>
                    <a:pt x="104" y="503"/>
                    <a:pt x="105" y="502"/>
                  </a:cubicBezTo>
                  <a:cubicBezTo>
                    <a:pt x="106" y="502"/>
                    <a:pt x="107" y="501"/>
                    <a:pt x="109" y="502"/>
                  </a:cubicBezTo>
                  <a:cubicBezTo>
                    <a:pt x="110" y="502"/>
                    <a:pt x="112" y="504"/>
                    <a:pt x="113" y="506"/>
                  </a:cubicBezTo>
                  <a:cubicBezTo>
                    <a:pt x="115" y="509"/>
                    <a:pt x="115" y="511"/>
                    <a:pt x="115" y="512"/>
                  </a:cubicBezTo>
                  <a:cubicBezTo>
                    <a:pt x="115" y="514"/>
                    <a:pt x="114" y="516"/>
                    <a:pt x="112" y="517"/>
                  </a:cubicBezTo>
                  <a:cubicBezTo>
                    <a:pt x="115" y="520"/>
                    <a:pt x="115" y="520"/>
                    <a:pt x="115" y="520"/>
                  </a:cubicBezTo>
                  <a:cubicBezTo>
                    <a:pt x="117" y="519"/>
                    <a:pt x="118" y="518"/>
                    <a:pt x="119" y="516"/>
                  </a:cubicBezTo>
                  <a:cubicBezTo>
                    <a:pt x="119" y="514"/>
                    <a:pt x="120" y="512"/>
                    <a:pt x="119" y="510"/>
                  </a:cubicBezTo>
                  <a:cubicBezTo>
                    <a:pt x="119" y="508"/>
                    <a:pt x="118" y="506"/>
                    <a:pt x="117" y="504"/>
                  </a:cubicBezTo>
                  <a:cubicBezTo>
                    <a:pt x="115" y="502"/>
                    <a:pt x="114" y="500"/>
                    <a:pt x="112" y="499"/>
                  </a:cubicBezTo>
                  <a:cubicBezTo>
                    <a:pt x="111" y="498"/>
                    <a:pt x="109" y="497"/>
                    <a:pt x="107" y="497"/>
                  </a:cubicBezTo>
                  <a:cubicBezTo>
                    <a:pt x="105" y="497"/>
                    <a:pt x="104" y="498"/>
                    <a:pt x="102" y="499"/>
                  </a:cubicBezTo>
                  <a:cubicBezTo>
                    <a:pt x="101" y="500"/>
                    <a:pt x="100" y="501"/>
                    <a:pt x="99" y="502"/>
                  </a:cubicBezTo>
                  <a:cubicBezTo>
                    <a:pt x="99" y="503"/>
                    <a:pt x="98" y="505"/>
                    <a:pt x="98" y="507"/>
                  </a:cubicBezTo>
                  <a:cubicBezTo>
                    <a:pt x="99" y="508"/>
                    <a:pt x="99" y="511"/>
                    <a:pt x="100" y="514"/>
                  </a:cubicBezTo>
                  <a:cubicBezTo>
                    <a:pt x="101" y="517"/>
                    <a:pt x="102" y="519"/>
                    <a:pt x="102" y="520"/>
                  </a:cubicBezTo>
                  <a:cubicBezTo>
                    <a:pt x="102" y="521"/>
                    <a:pt x="102" y="523"/>
                    <a:pt x="102" y="523"/>
                  </a:cubicBezTo>
                  <a:cubicBezTo>
                    <a:pt x="102" y="524"/>
                    <a:pt x="101" y="525"/>
                    <a:pt x="100" y="526"/>
                  </a:cubicBezTo>
                  <a:cubicBezTo>
                    <a:pt x="99" y="526"/>
                    <a:pt x="98" y="527"/>
                    <a:pt x="97" y="527"/>
                  </a:cubicBezTo>
                  <a:cubicBezTo>
                    <a:pt x="96" y="526"/>
                    <a:pt x="95" y="526"/>
                    <a:pt x="94" y="525"/>
                  </a:cubicBezTo>
                  <a:cubicBezTo>
                    <a:pt x="92" y="524"/>
                    <a:pt x="91" y="523"/>
                    <a:pt x="90" y="522"/>
                  </a:cubicBezTo>
                  <a:cubicBezTo>
                    <a:pt x="89" y="520"/>
                    <a:pt x="89" y="518"/>
                    <a:pt x="89" y="517"/>
                  </a:cubicBezTo>
                  <a:cubicBezTo>
                    <a:pt x="88" y="515"/>
                    <a:pt x="88" y="513"/>
                    <a:pt x="89" y="512"/>
                  </a:cubicBezTo>
                  <a:cubicBezTo>
                    <a:pt x="89" y="511"/>
                    <a:pt x="90" y="510"/>
                    <a:pt x="92" y="509"/>
                  </a:cubicBezTo>
                  <a:cubicBezTo>
                    <a:pt x="89" y="505"/>
                    <a:pt x="89" y="505"/>
                    <a:pt x="89" y="505"/>
                  </a:cubicBezTo>
                  <a:close/>
                  <a:moveTo>
                    <a:pt x="109" y="552"/>
                  </a:moveTo>
                  <a:cubicBezTo>
                    <a:pt x="132" y="532"/>
                    <a:pt x="132" y="532"/>
                    <a:pt x="132" y="532"/>
                  </a:cubicBezTo>
                  <a:cubicBezTo>
                    <a:pt x="124" y="523"/>
                    <a:pt x="124" y="523"/>
                    <a:pt x="124" y="523"/>
                  </a:cubicBezTo>
                  <a:cubicBezTo>
                    <a:pt x="127" y="521"/>
                    <a:pt x="127" y="521"/>
                    <a:pt x="127" y="521"/>
                  </a:cubicBezTo>
                  <a:cubicBezTo>
                    <a:pt x="145" y="541"/>
                    <a:pt x="145" y="541"/>
                    <a:pt x="145" y="541"/>
                  </a:cubicBezTo>
                  <a:cubicBezTo>
                    <a:pt x="142" y="544"/>
                    <a:pt x="142" y="544"/>
                    <a:pt x="142" y="544"/>
                  </a:cubicBezTo>
                  <a:cubicBezTo>
                    <a:pt x="135" y="536"/>
                    <a:pt x="135" y="536"/>
                    <a:pt x="135" y="536"/>
                  </a:cubicBezTo>
                  <a:cubicBezTo>
                    <a:pt x="112" y="556"/>
                    <a:pt x="112" y="556"/>
                    <a:pt x="112" y="556"/>
                  </a:cubicBezTo>
                  <a:cubicBezTo>
                    <a:pt x="109" y="552"/>
                    <a:pt x="109" y="552"/>
                    <a:pt x="109" y="552"/>
                  </a:cubicBezTo>
                  <a:close/>
                  <a:moveTo>
                    <a:pt x="128" y="573"/>
                  </a:moveTo>
                  <a:cubicBezTo>
                    <a:pt x="146" y="591"/>
                    <a:pt x="146" y="591"/>
                    <a:pt x="146" y="591"/>
                  </a:cubicBezTo>
                  <a:cubicBezTo>
                    <a:pt x="149" y="588"/>
                    <a:pt x="149" y="588"/>
                    <a:pt x="149" y="588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42" y="565"/>
                    <a:pt x="142" y="565"/>
                    <a:pt x="142" y="565"/>
                  </a:cubicBezTo>
                  <a:cubicBezTo>
                    <a:pt x="156" y="578"/>
                    <a:pt x="156" y="578"/>
                    <a:pt x="156" y="578"/>
                  </a:cubicBezTo>
                  <a:cubicBezTo>
                    <a:pt x="159" y="575"/>
                    <a:pt x="159" y="575"/>
                    <a:pt x="159" y="575"/>
                  </a:cubicBezTo>
                  <a:cubicBezTo>
                    <a:pt x="145" y="562"/>
                    <a:pt x="145" y="562"/>
                    <a:pt x="145" y="562"/>
                  </a:cubicBezTo>
                  <a:cubicBezTo>
                    <a:pt x="152" y="555"/>
                    <a:pt x="152" y="555"/>
                    <a:pt x="152" y="555"/>
                  </a:cubicBezTo>
                  <a:cubicBezTo>
                    <a:pt x="167" y="569"/>
                    <a:pt x="167" y="569"/>
                    <a:pt x="167" y="569"/>
                  </a:cubicBezTo>
                  <a:cubicBezTo>
                    <a:pt x="170" y="566"/>
                    <a:pt x="170" y="566"/>
                    <a:pt x="170" y="566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28" y="573"/>
                    <a:pt x="128" y="573"/>
                    <a:pt x="128" y="573"/>
                  </a:cubicBezTo>
                  <a:close/>
                  <a:moveTo>
                    <a:pt x="158" y="600"/>
                  </a:moveTo>
                  <a:cubicBezTo>
                    <a:pt x="178" y="572"/>
                    <a:pt x="178" y="572"/>
                    <a:pt x="178" y="572"/>
                  </a:cubicBezTo>
                  <a:cubicBezTo>
                    <a:pt x="190" y="581"/>
                    <a:pt x="190" y="581"/>
                    <a:pt x="190" y="581"/>
                  </a:cubicBezTo>
                  <a:cubicBezTo>
                    <a:pt x="193" y="583"/>
                    <a:pt x="195" y="584"/>
                    <a:pt x="195" y="586"/>
                  </a:cubicBezTo>
                  <a:cubicBezTo>
                    <a:pt x="196" y="587"/>
                    <a:pt x="197" y="589"/>
                    <a:pt x="197" y="591"/>
                  </a:cubicBezTo>
                  <a:cubicBezTo>
                    <a:pt x="197" y="593"/>
                    <a:pt x="196" y="594"/>
                    <a:pt x="195" y="596"/>
                  </a:cubicBezTo>
                  <a:cubicBezTo>
                    <a:pt x="193" y="598"/>
                    <a:pt x="191" y="599"/>
                    <a:pt x="189" y="599"/>
                  </a:cubicBezTo>
                  <a:cubicBezTo>
                    <a:pt x="187" y="600"/>
                    <a:pt x="184" y="599"/>
                    <a:pt x="181" y="598"/>
                  </a:cubicBezTo>
                  <a:cubicBezTo>
                    <a:pt x="182" y="599"/>
                    <a:pt x="182" y="600"/>
                    <a:pt x="183" y="601"/>
                  </a:cubicBezTo>
                  <a:cubicBezTo>
                    <a:pt x="183" y="603"/>
                    <a:pt x="183" y="605"/>
                    <a:pt x="183" y="607"/>
                  </a:cubicBezTo>
                  <a:cubicBezTo>
                    <a:pt x="182" y="618"/>
                    <a:pt x="182" y="618"/>
                    <a:pt x="182" y="618"/>
                  </a:cubicBezTo>
                  <a:cubicBezTo>
                    <a:pt x="178" y="614"/>
                    <a:pt x="178" y="614"/>
                    <a:pt x="178" y="614"/>
                  </a:cubicBezTo>
                  <a:cubicBezTo>
                    <a:pt x="178" y="606"/>
                    <a:pt x="178" y="606"/>
                    <a:pt x="178" y="606"/>
                  </a:cubicBezTo>
                  <a:cubicBezTo>
                    <a:pt x="178" y="603"/>
                    <a:pt x="178" y="602"/>
                    <a:pt x="178" y="600"/>
                  </a:cubicBezTo>
                  <a:cubicBezTo>
                    <a:pt x="178" y="599"/>
                    <a:pt x="178" y="598"/>
                    <a:pt x="178" y="597"/>
                  </a:cubicBezTo>
                  <a:cubicBezTo>
                    <a:pt x="177" y="596"/>
                    <a:pt x="177" y="596"/>
                    <a:pt x="177" y="595"/>
                  </a:cubicBezTo>
                  <a:cubicBezTo>
                    <a:pt x="176" y="595"/>
                    <a:pt x="176" y="594"/>
                    <a:pt x="175" y="593"/>
                  </a:cubicBezTo>
                  <a:cubicBezTo>
                    <a:pt x="170" y="590"/>
                    <a:pt x="170" y="590"/>
                    <a:pt x="170" y="590"/>
                  </a:cubicBezTo>
                  <a:cubicBezTo>
                    <a:pt x="161" y="603"/>
                    <a:pt x="161" y="603"/>
                    <a:pt x="161" y="603"/>
                  </a:cubicBezTo>
                  <a:cubicBezTo>
                    <a:pt x="158" y="600"/>
                    <a:pt x="158" y="600"/>
                    <a:pt x="158" y="600"/>
                  </a:cubicBezTo>
                  <a:close/>
                  <a:moveTo>
                    <a:pt x="173" y="587"/>
                  </a:moveTo>
                  <a:cubicBezTo>
                    <a:pt x="181" y="593"/>
                    <a:pt x="181" y="593"/>
                    <a:pt x="181" y="593"/>
                  </a:cubicBezTo>
                  <a:cubicBezTo>
                    <a:pt x="182" y="594"/>
                    <a:pt x="184" y="595"/>
                    <a:pt x="185" y="595"/>
                  </a:cubicBezTo>
                  <a:cubicBezTo>
                    <a:pt x="186" y="595"/>
                    <a:pt x="187" y="595"/>
                    <a:pt x="188" y="595"/>
                  </a:cubicBezTo>
                  <a:cubicBezTo>
                    <a:pt x="189" y="595"/>
                    <a:pt x="190" y="594"/>
                    <a:pt x="191" y="593"/>
                  </a:cubicBezTo>
                  <a:cubicBezTo>
                    <a:pt x="192" y="592"/>
                    <a:pt x="192" y="590"/>
                    <a:pt x="192" y="589"/>
                  </a:cubicBezTo>
                  <a:cubicBezTo>
                    <a:pt x="192" y="587"/>
                    <a:pt x="190" y="586"/>
                    <a:pt x="188" y="584"/>
                  </a:cubicBezTo>
                  <a:cubicBezTo>
                    <a:pt x="179" y="578"/>
                    <a:pt x="179" y="578"/>
                    <a:pt x="179" y="578"/>
                  </a:cubicBezTo>
                  <a:cubicBezTo>
                    <a:pt x="173" y="587"/>
                    <a:pt x="173" y="587"/>
                    <a:pt x="173" y="587"/>
                  </a:cubicBezTo>
                  <a:close/>
                  <a:moveTo>
                    <a:pt x="193" y="624"/>
                  </a:moveTo>
                  <a:cubicBezTo>
                    <a:pt x="197" y="626"/>
                    <a:pt x="197" y="626"/>
                    <a:pt x="197" y="626"/>
                  </a:cubicBezTo>
                  <a:cubicBezTo>
                    <a:pt x="209" y="602"/>
                    <a:pt x="209" y="602"/>
                    <a:pt x="209" y="602"/>
                  </a:cubicBezTo>
                  <a:cubicBezTo>
                    <a:pt x="213" y="635"/>
                    <a:pt x="213" y="635"/>
                    <a:pt x="213" y="635"/>
                  </a:cubicBezTo>
                  <a:cubicBezTo>
                    <a:pt x="217" y="637"/>
                    <a:pt x="217" y="637"/>
                    <a:pt x="217" y="637"/>
                  </a:cubicBezTo>
                  <a:cubicBezTo>
                    <a:pt x="233" y="606"/>
                    <a:pt x="233" y="606"/>
                    <a:pt x="233" y="606"/>
                  </a:cubicBezTo>
                  <a:cubicBezTo>
                    <a:pt x="229" y="604"/>
                    <a:pt x="229" y="604"/>
                    <a:pt x="229" y="604"/>
                  </a:cubicBezTo>
                  <a:cubicBezTo>
                    <a:pt x="216" y="628"/>
                    <a:pt x="216" y="628"/>
                    <a:pt x="216" y="628"/>
                  </a:cubicBezTo>
                  <a:cubicBezTo>
                    <a:pt x="213" y="596"/>
                    <a:pt x="213" y="596"/>
                    <a:pt x="213" y="596"/>
                  </a:cubicBezTo>
                  <a:cubicBezTo>
                    <a:pt x="209" y="594"/>
                    <a:pt x="209" y="594"/>
                    <a:pt x="209" y="594"/>
                  </a:cubicBezTo>
                  <a:cubicBezTo>
                    <a:pt x="193" y="624"/>
                    <a:pt x="193" y="624"/>
                    <a:pt x="193" y="624"/>
                  </a:cubicBezTo>
                  <a:close/>
                  <a:moveTo>
                    <a:pt x="294" y="662"/>
                  </a:moveTo>
                  <a:cubicBezTo>
                    <a:pt x="290" y="661"/>
                    <a:pt x="290" y="661"/>
                    <a:pt x="290" y="661"/>
                  </a:cubicBezTo>
                  <a:cubicBezTo>
                    <a:pt x="295" y="634"/>
                    <a:pt x="295" y="634"/>
                    <a:pt x="295" y="634"/>
                  </a:cubicBezTo>
                  <a:cubicBezTo>
                    <a:pt x="294" y="635"/>
                    <a:pt x="292" y="636"/>
                    <a:pt x="290" y="636"/>
                  </a:cubicBezTo>
                  <a:cubicBezTo>
                    <a:pt x="289" y="637"/>
                    <a:pt x="287" y="637"/>
                    <a:pt x="286" y="638"/>
                  </a:cubicBezTo>
                  <a:cubicBezTo>
                    <a:pt x="286" y="634"/>
                    <a:pt x="286" y="634"/>
                    <a:pt x="286" y="634"/>
                  </a:cubicBezTo>
                  <a:cubicBezTo>
                    <a:pt x="289" y="633"/>
                    <a:pt x="291" y="632"/>
                    <a:pt x="293" y="631"/>
                  </a:cubicBezTo>
                  <a:cubicBezTo>
                    <a:pt x="295" y="630"/>
                    <a:pt x="297" y="628"/>
                    <a:pt x="298" y="627"/>
                  </a:cubicBezTo>
                  <a:cubicBezTo>
                    <a:pt x="300" y="627"/>
                    <a:pt x="300" y="627"/>
                    <a:pt x="300" y="627"/>
                  </a:cubicBezTo>
                  <a:cubicBezTo>
                    <a:pt x="294" y="662"/>
                    <a:pt x="294" y="662"/>
                    <a:pt x="294" y="662"/>
                  </a:cubicBezTo>
                  <a:close/>
                  <a:moveTo>
                    <a:pt x="321" y="657"/>
                  </a:moveTo>
                  <a:cubicBezTo>
                    <a:pt x="325" y="657"/>
                    <a:pt x="325" y="657"/>
                    <a:pt x="325" y="657"/>
                  </a:cubicBezTo>
                  <a:cubicBezTo>
                    <a:pt x="325" y="659"/>
                    <a:pt x="326" y="660"/>
                    <a:pt x="327" y="661"/>
                  </a:cubicBezTo>
                  <a:cubicBezTo>
                    <a:pt x="328" y="662"/>
                    <a:pt x="329" y="663"/>
                    <a:pt x="330" y="663"/>
                  </a:cubicBezTo>
                  <a:cubicBezTo>
                    <a:pt x="332" y="663"/>
                    <a:pt x="333" y="663"/>
                    <a:pt x="334" y="662"/>
                  </a:cubicBezTo>
                  <a:cubicBezTo>
                    <a:pt x="335" y="662"/>
                    <a:pt x="336" y="661"/>
                    <a:pt x="336" y="660"/>
                  </a:cubicBezTo>
                  <a:cubicBezTo>
                    <a:pt x="337" y="659"/>
                    <a:pt x="338" y="658"/>
                    <a:pt x="338" y="656"/>
                  </a:cubicBezTo>
                  <a:cubicBezTo>
                    <a:pt x="339" y="655"/>
                    <a:pt x="339" y="653"/>
                    <a:pt x="339" y="651"/>
                  </a:cubicBezTo>
                  <a:cubicBezTo>
                    <a:pt x="339" y="651"/>
                    <a:pt x="339" y="651"/>
                    <a:pt x="339" y="650"/>
                  </a:cubicBezTo>
                  <a:cubicBezTo>
                    <a:pt x="338" y="652"/>
                    <a:pt x="337" y="653"/>
                    <a:pt x="336" y="653"/>
                  </a:cubicBezTo>
                  <a:cubicBezTo>
                    <a:pt x="334" y="654"/>
                    <a:pt x="333" y="654"/>
                    <a:pt x="331" y="654"/>
                  </a:cubicBezTo>
                  <a:cubicBezTo>
                    <a:pt x="328" y="654"/>
                    <a:pt x="326" y="653"/>
                    <a:pt x="324" y="650"/>
                  </a:cubicBezTo>
                  <a:cubicBezTo>
                    <a:pt x="322" y="648"/>
                    <a:pt x="321" y="645"/>
                    <a:pt x="322" y="642"/>
                  </a:cubicBezTo>
                  <a:cubicBezTo>
                    <a:pt x="322" y="638"/>
                    <a:pt x="323" y="636"/>
                    <a:pt x="325" y="634"/>
                  </a:cubicBezTo>
                  <a:cubicBezTo>
                    <a:pt x="328" y="632"/>
                    <a:pt x="330" y="631"/>
                    <a:pt x="333" y="631"/>
                  </a:cubicBezTo>
                  <a:cubicBezTo>
                    <a:pt x="336" y="631"/>
                    <a:pt x="338" y="632"/>
                    <a:pt x="339" y="634"/>
                  </a:cubicBezTo>
                  <a:cubicBezTo>
                    <a:pt x="341" y="635"/>
                    <a:pt x="342" y="637"/>
                    <a:pt x="343" y="639"/>
                  </a:cubicBezTo>
                  <a:cubicBezTo>
                    <a:pt x="344" y="641"/>
                    <a:pt x="344" y="645"/>
                    <a:pt x="344" y="649"/>
                  </a:cubicBezTo>
                  <a:cubicBezTo>
                    <a:pt x="343" y="653"/>
                    <a:pt x="343" y="657"/>
                    <a:pt x="341" y="659"/>
                  </a:cubicBezTo>
                  <a:cubicBezTo>
                    <a:pt x="340" y="662"/>
                    <a:pt x="339" y="664"/>
                    <a:pt x="337" y="665"/>
                  </a:cubicBezTo>
                  <a:cubicBezTo>
                    <a:pt x="335" y="666"/>
                    <a:pt x="332" y="667"/>
                    <a:pt x="330" y="666"/>
                  </a:cubicBezTo>
                  <a:cubicBezTo>
                    <a:pt x="327" y="666"/>
                    <a:pt x="325" y="665"/>
                    <a:pt x="323" y="664"/>
                  </a:cubicBezTo>
                  <a:cubicBezTo>
                    <a:pt x="322" y="662"/>
                    <a:pt x="321" y="660"/>
                    <a:pt x="321" y="657"/>
                  </a:cubicBezTo>
                  <a:close/>
                  <a:moveTo>
                    <a:pt x="340" y="643"/>
                  </a:moveTo>
                  <a:cubicBezTo>
                    <a:pt x="340" y="641"/>
                    <a:pt x="339" y="639"/>
                    <a:pt x="338" y="637"/>
                  </a:cubicBezTo>
                  <a:cubicBezTo>
                    <a:pt x="337" y="636"/>
                    <a:pt x="335" y="635"/>
                    <a:pt x="334" y="635"/>
                  </a:cubicBezTo>
                  <a:cubicBezTo>
                    <a:pt x="332" y="635"/>
                    <a:pt x="330" y="635"/>
                    <a:pt x="329" y="637"/>
                  </a:cubicBezTo>
                  <a:cubicBezTo>
                    <a:pt x="327" y="638"/>
                    <a:pt x="326" y="640"/>
                    <a:pt x="326" y="642"/>
                  </a:cubicBezTo>
                  <a:cubicBezTo>
                    <a:pt x="326" y="645"/>
                    <a:pt x="326" y="646"/>
                    <a:pt x="327" y="648"/>
                  </a:cubicBezTo>
                  <a:cubicBezTo>
                    <a:pt x="329" y="649"/>
                    <a:pt x="330" y="650"/>
                    <a:pt x="332" y="650"/>
                  </a:cubicBezTo>
                  <a:cubicBezTo>
                    <a:pt x="334" y="651"/>
                    <a:pt x="336" y="650"/>
                    <a:pt x="337" y="649"/>
                  </a:cubicBezTo>
                  <a:cubicBezTo>
                    <a:pt x="339" y="648"/>
                    <a:pt x="339" y="646"/>
                    <a:pt x="340" y="643"/>
                  </a:cubicBezTo>
                  <a:close/>
                  <a:moveTo>
                    <a:pt x="383" y="661"/>
                  </a:moveTo>
                  <a:cubicBezTo>
                    <a:pt x="383" y="665"/>
                    <a:pt x="383" y="665"/>
                    <a:pt x="383" y="665"/>
                  </a:cubicBezTo>
                  <a:cubicBezTo>
                    <a:pt x="360" y="667"/>
                    <a:pt x="360" y="667"/>
                    <a:pt x="360" y="667"/>
                  </a:cubicBezTo>
                  <a:cubicBezTo>
                    <a:pt x="360" y="666"/>
                    <a:pt x="360" y="665"/>
                    <a:pt x="361" y="664"/>
                  </a:cubicBezTo>
                  <a:cubicBezTo>
                    <a:pt x="361" y="662"/>
                    <a:pt x="362" y="661"/>
                    <a:pt x="363" y="659"/>
                  </a:cubicBezTo>
                  <a:cubicBezTo>
                    <a:pt x="364" y="658"/>
                    <a:pt x="366" y="656"/>
                    <a:pt x="368" y="653"/>
                  </a:cubicBezTo>
                  <a:cubicBezTo>
                    <a:pt x="372" y="650"/>
                    <a:pt x="374" y="647"/>
                    <a:pt x="375" y="646"/>
                  </a:cubicBezTo>
                  <a:cubicBezTo>
                    <a:pt x="376" y="644"/>
                    <a:pt x="377" y="642"/>
                    <a:pt x="377" y="640"/>
                  </a:cubicBezTo>
                  <a:cubicBezTo>
                    <a:pt x="376" y="639"/>
                    <a:pt x="376" y="637"/>
                    <a:pt x="374" y="636"/>
                  </a:cubicBezTo>
                  <a:cubicBezTo>
                    <a:pt x="373" y="635"/>
                    <a:pt x="372" y="635"/>
                    <a:pt x="370" y="635"/>
                  </a:cubicBezTo>
                  <a:cubicBezTo>
                    <a:pt x="368" y="635"/>
                    <a:pt x="366" y="636"/>
                    <a:pt x="365" y="637"/>
                  </a:cubicBezTo>
                  <a:cubicBezTo>
                    <a:pt x="364" y="638"/>
                    <a:pt x="363" y="640"/>
                    <a:pt x="363" y="642"/>
                  </a:cubicBezTo>
                  <a:cubicBezTo>
                    <a:pt x="359" y="642"/>
                    <a:pt x="359" y="642"/>
                    <a:pt x="359" y="642"/>
                  </a:cubicBezTo>
                  <a:cubicBezTo>
                    <a:pt x="359" y="639"/>
                    <a:pt x="360" y="636"/>
                    <a:pt x="362" y="635"/>
                  </a:cubicBezTo>
                  <a:cubicBezTo>
                    <a:pt x="364" y="633"/>
                    <a:pt x="366" y="632"/>
                    <a:pt x="369" y="631"/>
                  </a:cubicBezTo>
                  <a:cubicBezTo>
                    <a:pt x="373" y="631"/>
                    <a:pt x="375" y="632"/>
                    <a:pt x="378" y="633"/>
                  </a:cubicBezTo>
                  <a:cubicBezTo>
                    <a:pt x="380" y="635"/>
                    <a:pt x="381" y="637"/>
                    <a:pt x="381" y="640"/>
                  </a:cubicBezTo>
                  <a:cubicBezTo>
                    <a:pt x="381" y="641"/>
                    <a:pt x="381" y="643"/>
                    <a:pt x="381" y="644"/>
                  </a:cubicBezTo>
                  <a:cubicBezTo>
                    <a:pt x="380" y="645"/>
                    <a:pt x="379" y="647"/>
                    <a:pt x="378" y="649"/>
                  </a:cubicBezTo>
                  <a:cubicBezTo>
                    <a:pt x="377" y="650"/>
                    <a:pt x="375" y="652"/>
                    <a:pt x="372" y="655"/>
                  </a:cubicBezTo>
                  <a:cubicBezTo>
                    <a:pt x="370" y="658"/>
                    <a:pt x="368" y="659"/>
                    <a:pt x="368" y="660"/>
                  </a:cubicBezTo>
                  <a:cubicBezTo>
                    <a:pt x="367" y="661"/>
                    <a:pt x="366" y="662"/>
                    <a:pt x="366" y="662"/>
                  </a:cubicBezTo>
                  <a:cubicBezTo>
                    <a:pt x="383" y="661"/>
                    <a:pt x="383" y="661"/>
                    <a:pt x="383" y="661"/>
                  </a:cubicBezTo>
                  <a:close/>
                  <a:moveTo>
                    <a:pt x="401" y="653"/>
                  </a:moveTo>
                  <a:cubicBezTo>
                    <a:pt x="405" y="652"/>
                    <a:pt x="405" y="652"/>
                    <a:pt x="405" y="652"/>
                  </a:cubicBezTo>
                  <a:cubicBezTo>
                    <a:pt x="406" y="654"/>
                    <a:pt x="407" y="656"/>
                    <a:pt x="408" y="657"/>
                  </a:cubicBezTo>
                  <a:cubicBezTo>
                    <a:pt x="410" y="658"/>
                    <a:pt x="411" y="658"/>
                    <a:pt x="413" y="658"/>
                  </a:cubicBezTo>
                  <a:cubicBezTo>
                    <a:pt x="415" y="657"/>
                    <a:pt x="416" y="656"/>
                    <a:pt x="417" y="655"/>
                  </a:cubicBezTo>
                  <a:cubicBezTo>
                    <a:pt x="418" y="653"/>
                    <a:pt x="419" y="651"/>
                    <a:pt x="419" y="649"/>
                  </a:cubicBezTo>
                  <a:cubicBezTo>
                    <a:pt x="418" y="647"/>
                    <a:pt x="417" y="646"/>
                    <a:pt x="416" y="645"/>
                  </a:cubicBezTo>
                  <a:cubicBezTo>
                    <a:pt x="414" y="644"/>
                    <a:pt x="413" y="644"/>
                    <a:pt x="411" y="644"/>
                  </a:cubicBezTo>
                  <a:cubicBezTo>
                    <a:pt x="410" y="644"/>
                    <a:pt x="409" y="644"/>
                    <a:pt x="408" y="645"/>
                  </a:cubicBezTo>
                  <a:cubicBezTo>
                    <a:pt x="408" y="641"/>
                    <a:pt x="408" y="641"/>
                    <a:pt x="408" y="641"/>
                  </a:cubicBezTo>
                  <a:cubicBezTo>
                    <a:pt x="408" y="641"/>
                    <a:pt x="408" y="641"/>
                    <a:pt x="408" y="641"/>
                  </a:cubicBezTo>
                  <a:cubicBezTo>
                    <a:pt x="410" y="641"/>
                    <a:pt x="412" y="640"/>
                    <a:pt x="413" y="639"/>
                  </a:cubicBezTo>
                  <a:cubicBezTo>
                    <a:pt x="414" y="638"/>
                    <a:pt x="415" y="636"/>
                    <a:pt x="414" y="634"/>
                  </a:cubicBezTo>
                  <a:cubicBezTo>
                    <a:pt x="414" y="633"/>
                    <a:pt x="413" y="631"/>
                    <a:pt x="412" y="631"/>
                  </a:cubicBezTo>
                  <a:cubicBezTo>
                    <a:pt x="411" y="630"/>
                    <a:pt x="409" y="629"/>
                    <a:pt x="408" y="630"/>
                  </a:cubicBezTo>
                  <a:cubicBezTo>
                    <a:pt x="406" y="630"/>
                    <a:pt x="405" y="631"/>
                    <a:pt x="404" y="632"/>
                  </a:cubicBezTo>
                  <a:cubicBezTo>
                    <a:pt x="403" y="633"/>
                    <a:pt x="403" y="635"/>
                    <a:pt x="403" y="637"/>
                  </a:cubicBezTo>
                  <a:cubicBezTo>
                    <a:pt x="398" y="637"/>
                    <a:pt x="398" y="637"/>
                    <a:pt x="398" y="637"/>
                  </a:cubicBezTo>
                  <a:cubicBezTo>
                    <a:pt x="398" y="634"/>
                    <a:pt x="399" y="632"/>
                    <a:pt x="401" y="630"/>
                  </a:cubicBezTo>
                  <a:cubicBezTo>
                    <a:pt x="402" y="628"/>
                    <a:pt x="404" y="627"/>
                    <a:pt x="407" y="626"/>
                  </a:cubicBezTo>
                  <a:cubicBezTo>
                    <a:pt x="409" y="626"/>
                    <a:pt x="411" y="626"/>
                    <a:pt x="412" y="627"/>
                  </a:cubicBezTo>
                  <a:cubicBezTo>
                    <a:pt x="414" y="627"/>
                    <a:pt x="415" y="628"/>
                    <a:pt x="417" y="629"/>
                  </a:cubicBezTo>
                  <a:cubicBezTo>
                    <a:pt x="418" y="630"/>
                    <a:pt x="418" y="632"/>
                    <a:pt x="419" y="633"/>
                  </a:cubicBezTo>
                  <a:cubicBezTo>
                    <a:pt x="419" y="635"/>
                    <a:pt x="419" y="636"/>
                    <a:pt x="418" y="638"/>
                  </a:cubicBezTo>
                  <a:cubicBezTo>
                    <a:pt x="418" y="639"/>
                    <a:pt x="417" y="640"/>
                    <a:pt x="415" y="641"/>
                  </a:cubicBezTo>
                  <a:cubicBezTo>
                    <a:pt x="417" y="641"/>
                    <a:pt x="419" y="642"/>
                    <a:pt x="420" y="643"/>
                  </a:cubicBezTo>
                  <a:cubicBezTo>
                    <a:pt x="422" y="644"/>
                    <a:pt x="423" y="646"/>
                    <a:pt x="423" y="648"/>
                  </a:cubicBezTo>
                  <a:cubicBezTo>
                    <a:pt x="423" y="651"/>
                    <a:pt x="423" y="654"/>
                    <a:pt x="421" y="657"/>
                  </a:cubicBezTo>
                  <a:cubicBezTo>
                    <a:pt x="419" y="659"/>
                    <a:pt x="417" y="661"/>
                    <a:pt x="413" y="661"/>
                  </a:cubicBezTo>
                  <a:cubicBezTo>
                    <a:pt x="410" y="662"/>
                    <a:pt x="408" y="661"/>
                    <a:pt x="405" y="660"/>
                  </a:cubicBezTo>
                  <a:cubicBezTo>
                    <a:pt x="403" y="658"/>
                    <a:pt x="402" y="656"/>
                    <a:pt x="401" y="653"/>
                  </a:cubicBezTo>
                  <a:close/>
                  <a:moveTo>
                    <a:pt x="490" y="596"/>
                  </a:moveTo>
                  <a:cubicBezTo>
                    <a:pt x="494" y="593"/>
                    <a:pt x="494" y="593"/>
                    <a:pt x="494" y="593"/>
                  </a:cubicBezTo>
                  <a:cubicBezTo>
                    <a:pt x="503" y="611"/>
                    <a:pt x="503" y="611"/>
                    <a:pt x="503" y="611"/>
                  </a:cubicBezTo>
                  <a:cubicBezTo>
                    <a:pt x="505" y="614"/>
                    <a:pt x="506" y="617"/>
                    <a:pt x="506" y="619"/>
                  </a:cubicBezTo>
                  <a:cubicBezTo>
                    <a:pt x="507" y="621"/>
                    <a:pt x="506" y="623"/>
                    <a:pt x="505" y="625"/>
                  </a:cubicBezTo>
                  <a:cubicBezTo>
                    <a:pt x="504" y="627"/>
                    <a:pt x="502" y="629"/>
                    <a:pt x="499" y="631"/>
                  </a:cubicBezTo>
                  <a:cubicBezTo>
                    <a:pt x="496" y="632"/>
                    <a:pt x="493" y="633"/>
                    <a:pt x="491" y="633"/>
                  </a:cubicBezTo>
                  <a:cubicBezTo>
                    <a:pt x="488" y="633"/>
                    <a:pt x="486" y="632"/>
                    <a:pt x="485" y="631"/>
                  </a:cubicBezTo>
                  <a:cubicBezTo>
                    <a:pt x="483" y="629"/>
                    <a:pt x="481" y="627"/>
                    <a:pt x="479" y="624"/>
                  </a:cubicBezTo>
                  <a:cubicBezTo>
                    <a:pt x="470" y="606"/>
                    <a:pt x="470" y="606"/>
                    <a:pt x="470" y="606"/>
                  </a:cubicBezTo>
                  <a:cubicBezTo>
                    <a:pt x="474" y="604"/>
                    <a:pt x="474" y="604"/>
                    <a:pt x="474" y="604"/>
                  </a:cubicBezTo>
                  <a:cubicBezTo>
                    <a:pt x="483" y="622"/>
                    <a:pt x="483" y="622"/>
                    <a:pt x="483" y="622"/>
                  </a:cubicBezTo>
                  <a:cubicBezTo>
                    <a:pt x="485" y="624"/>
                    <a:pt x="486" y="626"/>
                    <a:pt x="487" y="627"/>
                  </a:cubicBezTo>
                  <a:cubicBezTo>
                    <a:pt x="488" y="628"/>
                    <a:pt x="490" y="629"/>
                    <a:pt x="491" y="629"/>
                  </a:cubicBezTo>
                  <a:cubicBezTo>
                    <a:pt x="493" y="629"/>
                    <a:pt x="495" y="628"/>
                    <a:pt x="496" y="627"/>
                  </a:cubicBezTo>
                  <a:cubicBezTo>
                    <a:pt x="499" y="626"/>
                    <a:pt x="501" y="624"/>
                    <a:pt x="502" y="622"/>
                  </a:cubicBezTo>
                  <a:cubicBezTo>
                    <a:pt x="502" y="620"/>
                    <a:pt x="501" y="617"/>
                    <a:pt x="499" y="613"/>
                  </a:cubicBezTo>
                  <a:cubicBezTo>
                    <a:pt x="490" y="596"/>
                    <a:pt x="490" y="596"/>
                    <a:pt x="490" y="596"/>
                  </a:cubicBezTo>
                  <a:close/>
                  <a:moveTo>
                    <a:pt x="535" y="608"/>
                  </a:moveTo>
                  <a:cubicBezTo>
                    <a:pt x="514" y="581"/>
                    <a:pt x="514" y="581"/>
                    <a:pt x="514" y="581"/>
                  </a:cubicBezTo>
                  <a:cubicBezTo>
                    <a:pt x="517" y="578"/>
                    <a:pt x="517" y="578"/>
                    <a:pt x="517" y="578"/>
                  </a:cubicBezTo>
                  <a:cubicBezTo>
                    <a:pt x="548" y="588"/>
                    <a:pt x="548" y="588"/>
                    <a:pt x="548" y="588"/>
                  </a:cubicBezTo>
                  <a:cubicBezTo>
                    <a:pt x="531" y="566"/>
                    <a:pt x="531" y="566"/>
                    <a:pt x="531" y="566"/>
                  </a:cubicBezTo>
                  <a:cubicBezTo>
                    <a:pt x="535" y="564"/>
                    <a:pt x="535" y="564"/>
                    <a:pt x="535" y="564"/>
                  </a:cubicBezTo>
                  <a:cubicBezTo>
                    <a:pt x="557" y="591"/>
                    <a:pt x="557" y="591"/>
                    <a:pt x="557" y="591"/>
                  </a:cubicBezTo>
                  <a:cubicBezTo>
                    <a:pt x="553" y="593"/>
                    <a:pt x="553" y="593"/>
                    <a:pt x="553" y="593"/>
                  </a:cubicBezTo>
                  <a:cubicBezTo>
                    <a:pt x="522" y="584"/>
                    <a:pt x="522" y="584"/>
                    <a:pt x="522" y="584"/>
                  </a:cubicBezTo>
                  <a:cubicBezTo>
                    <a:pt x="539" y="605"/>
                    <a:pt x="539" y="605"/>
                    <a:pt x="539" y="605"/>
                  </a:cubicBezTo>
                  <a:cubicBezTo>
                    <a:pt x="535" y="608"/>
                    <a:pt x="535" y="608"/>
                    <a:pt x="535" y="608"/>
                  </a:cubicBezTo>
                  <a:close/>
                  <a:moveTo>
                    <a:pt x="579" y="569"/>
                  </a:moveTo>
                  <a:cubicBezTo>
                    <a:pt x="582" y="566"/>
                    <a:pt x="582" y="566"/>
                    <a:pt x="582" y="566"/>
                  </a:cubicBezTo>
                  <a:cubicBezTo>
                    <a:pt x="557" y="542"/>
                    <a:pt x="557" y="542"/>
                    <a:pt x="557" y="542"/>
                  </a:cubicBezTo>
                  <a:cubicBezTo>
                    <a:pt x="554" y="545"/>
                    <a:pt x="554" y="545"/>
                    <a:pt x="554" y="545"/>
                  </a:cubicBezTo>
                  <a:cubicBezTo>
                    <a:pt x="579" y="569"/>
                    <a:pt x="579" y="569"/>
                    <a:pt x="579" y="569"/>
                  </a:cubicBezTo>
                  <a:close/>
                  <a:moveTo>
                    <a:pt x="608" y="535"/>
                  </a:moveTo>
                  <a:cubicBezTo>
                    <a:pt x="572" y="526"/>
                    <a:pt x="572" y="526"/>
                    <a:pt x="572" y="526"/>
                  </a:cubicBezTo>
                  <a:cubicBezTo>
                    <a:pt x="575" y="522"/>
                    <a:pt x="575" y="522"/>
                    <a:pt x="575" y="522"/>
                  </a:cubicBezTo>
                  <a:cubicBezTo>
                    <a:pt x="601" y="529"/>
                    <a:pt x="601" y="529"/>
                    <a:pt x="601" y="529"/>
                  </a:cubicBezTo>
                  <a:cubicBezTo>
                    <a:pt x="603" y="529"/>
                    <a:pt x="605" y="530"/>
                    <a:pt x="606" y="530"/>
                  </a:cubicBezTo>
                  <a:cubicBezTo>
                    <a:pt x="605" y="529"/>
                    <a:pt x="604" y="527"/>
                    <a:pt x="603" y="526"/>
                  </a:cubicBezTo>
                  <a:cubicBezTo>
                    <a:pt x="587" y="504"/>
                    <a:pt x="587" y="504"/>
                    <a:pt x="587" y="504"/>
                  </a:cubicBezTo>
                  <a:cubicBezTo>
                    <a:pt x="590" y="500"/>
                    <a:pt x="590" y="500"/>
                    <a:pt x="590" y="500"/>
                  </a:cubicBezTo>
                  <a:cubicBezTo>
                    <a:pt x="611" y="531"/>
                    <a:pt x="611" y="531"/>
                    <a:pt x="611" y="531"/>
                  </a:cubicBezTo>
                  <a:cubicBezTo>
                    <a:pt x="608" y="535"/>
                    <a:pt x="608" y="535"/>
                    <a:pt x="608" y="535"/>
                  </a:cubicBezTo>
                  <a:close/>
                  <a:moveTo>
                    <a:pt x="632" y="496"/>
                  </a:moveTo>
                  <a:cubicBezTo>
                    <a:pt x="600" y="482"/>
                    <a:pt x="600" y="482"/>
                    <a:pt x="600" y="482"/>
                  </a:cubicBezTo>
                  <a:cubicBezTo>
                    <a:pt x="610" y="459"/>
                    <a:pt x="610" y="459"/>
                    <a:pt x="610" y="459"/>
                  </a:cubicBezTo>
                  <a:cubicBezTo>
                    <a:pt x="614" y="461"/>
                    <a:pt x="614" y="461"/>
                    <a:pt x="614" y="461"/>
                  </a:cubicBezTo>
                  <a:cubicBezTo>
                    <a:pt x="606" y="480"/>
                    <a:pt x="606" y="480"/>
                    <a:pt x="606" y="480"/>
                  </a:cubicBezTo>
                  <a:cubicBezTo>
                    <a:pt x="616" y="484"/>
                    <a:pt x="616" y="484"/>
                    <a:pt x="616" y="484"/>
                  </a:cubicBezTo>
                  <a:cubicBezTo>
                    <a:pt x="623" y="467"/>
                    <a:pt x="623" y="467"/>
                    <a:pt x="623" y="467"/>
                  </a:cubicBezTo>
                  <a:cubicBezTo>
                    <a:pt x="627" y="468"/>
                    <a:pt x="627" y="468"/>
                    <a:pt x="627" y="46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630" y="491"/>
                    <a:pt x="630" y="491"/>
                    <a:pt x="630" y="491"/>
                  </a:cubicBezTo>
                  <a:cubicBezTo>
                    <a:pt x="639" y="471"/>
                    <a:pt x="639" y="471"/>
                    <a:pt x="639" y="471"/>
                  </a:cubicBezTo>
                  <a:cubicBezTo>
                    <a:pt x="642" y="473"/>
                    <a:pt x="642" y="473"/>
                    <a:pt x="642" y="473"/>
                  </a:cubicBezTo>
                  <a:cubicBezTo>
                    <a:pt x="632" y="496"/>
                    <a:pt x="632" y="496"/>
                    <a:pt x="632" y="496"/>
                  </a:cubicBezTo>
                  <a:close/>
                  <a:moveTo>
                    <a:pt x="653" y="446"/>
                  </a:moveTo>
                  <a:cubicBezTo>
                    <a:pt x="619" y="437"/>
                    <a:pt x="619" y="437"/>
                    <a:pt x="619" y="437"/>
                  </a:cubicBezTo>
                  <a:cubicBezTo>
                    <a:pt x="623" y="422"/>
                    <a:pt x="623" y="422"/>
                    <a:pt x="623" y="422"/>
                  </a:cubicBezTo>
                  <a:cubicBezTo>
                    <a:pt x="624" y="419"/>
                    <a:pt x="625" y="417"/>
                    <a:pt x="626" y="416"/>
                  </a:cubicBezTo>
                  <a:cubicBezTo>
                    <a:pt x="627" y="414"/>
                    <a:pt x="628" y="413"/>
                    <a:pt x="630" y="413"/>
                  </a:cubicBezTo>
                  <a:cubicBezTo>
                    <a:pt x="632" y="412"/>
                    <a:pt x="634" y="412"/>
                    <a:pt x="635" y="413"/>
                  </a:cubicBezTo>
                  <a:cubicBezTo>
                    <a:pt x="638" y="413"/>
                    <a:pt x="640" y="415"/>
                    <a:pt x="641" y="417"/>
                  </a:cubicBezTo>
                  <a:cubicBezTo>
                    <a:pt x="642" y="419"/>
                    <a:pt x="642" y="421"/>
                    <a:pt x="642" y="425"/>
                  </a:cubicBezTo>
                  <a:cubicBezTo>
                    <a:pt x="643" y="424"/>
                    <a:pt x="644" y="423"/>
                    <a:pt x="644" y="422"/>
                  </a:cubicBezTo>
                  <a:cubicBezTo>
                    <a:pt x="646" y="421"/>
                    <a:pt x="648" y="421"/>
                    <a:pt x="650" y="420"/>
                  </a:cubicBezTo>
                  <a:cubicBezTo>
                    <a:pt x="661" y="417"/>
                    <a:pt x="661" y="417"/>
                    <a:pt x="661" y="417"/>
                  </a:cubicBezTo>
                  <a:cubicBezTo>
                    <a:pt x="659" y="422"/>
                    <a:pt x="659" y="422"/>
                    <a:pt x="659" y="422"/>
                  </a:cubicBezTo>
                  <a:cubicBezTo>
                    <a:pt x="651" y="425"/>
                    <a:pt x="651" y="425"/>
                    <a:pt x="651" y="425"/>
                  </a:cubicBezTo>
                  <a:cubicBezTo>
                    <a:pt x="649" y="425"/>
                    <a:pt x="647" y="426"/>
                    <a:pt x="645" y="427"/>
                  </a:cubicBezTo>
                  <a:cubicBezTo>
                    <a:pt x="644" y="427"/>
                    <a:pt x="643" y="428"/>
                    <a:pt x="643" y="428"/>
                  </a:cubicBezTo>
                  <a:cubicBezTo>
                    <a:pt x="642" y="429"/>
                    <a:pt x="642" y="429"/>
                    <a:pt x="641" y="430"/>
                  </a:cubicBezTo>
                  <a:cubicBezTo>
                    <a:pt x="641" y="431"/>
                    <a:pt x="641" y="431"/>
                    <a:pt x="640" y="432"/>
                  </a:cubicBezTo>
                  <a:cubicBezTo>
                    <a:pt x="639" y="438"/>
                    <a:pt x="639" y="438"/>
                    <a:pt x="639" y="438"/>
                  </a:cubicBezTo>
                  <a:cubicBezTo>
                    <a:pt x="654" y="442"/>
                    <a:pt x="654" y="442"/>
                    <a:pt x="654" y="442"/>
                  </a:cubicBezTo>
                  <a:cubicBezTo>
                    <a:pt x="653" y="446"/>
                    <a:pt x="653" y="446"/>
                    <a:pt x="653" y="446"/>
                  </a:cubicBezTo>
                  <a:close/>
                  <a:moveTo>
                    <a:pt x="635" y="437"/>
                  </a:moveTo>
                  <a:cubicBezTo>
                    <a:pt x="638" y="427"/>
                    <a:pt x="638" y="427"/>
                    <a:pt x="638" y="427"/>
                  </a:cubicBezTo>
                  <a:cubicBezTo>
                    <a:pt x="638" y="425"/>
                    <a:pt x="638" y="423"/>
                    <a:pt x="638" y="422"/>
                  </a:cubicBezTo>
                  <a:cubicBezTo>
                    <a:pt x="638" y="421"/>
                    <a:pt x="638" y="420"/>
                    <a:pt x="637" y="419"/>
                  </a:cubicBezTo>
                  <a:cubicBezTo>
                    <a:pt x="636" y="418"/>
                    <a:pt x="635" y="418"/>
                    <a:pt x="634" y="417"/>
                  </a:cubicBezTo>
                  <a:cubicBezTo>
                    <a:pt x="633" y="417"/>
                    <a:pt x="631" y="417"/>
                    <a:pt x="630" y="418"/>
                  </a:cubicBezTo>
                  <a:cubicBezTo>
                    <a:pt x="629" y="419"/>
                    <a:pt x="628" y="421"/>
                    <a:pt x="627" y="423"/>
                  </a:cubicBezTo>
                  <a:cubicBezTo>
                    <a:pt x="624" y="434"/>
                    <a:pt x="624" y="434"/>
                    <a:pt x="624" y="434"/>
                  </a:cubicBezTo>
                  <a:cubicBezTo>
                    <a:pt x="635" y="437"/>
                    <a:pt x="635" y="437"/>
                    <a:pt x="635" y="437"/>
                  </a:cubicBezTo>
                  <a:close/>
                  <a:moveTo>
                    <a:pt x="654" y="391"/>
                  </a:moveTo>
                  <a:cubicBezTo>
                    <a:pt x="654" y="386"/>
                    <a:pt x="654" y="386"/>
                    <a:pt x="654" y="386"/>
                  </a:cubicBezTo>
                  <a:cubicBezTo>
                    <a:pt x="655" y="386"/>
                    <a:pt x="657" y="386"/>
                    <a:pt x="658" y="385"/>
                  </a:cubicBezTo>
                  <a:cubicBezTo>
                    <a:pt x="659" y="385"/>
                    <a:pt x="660" y="383"/>
                    <a:pt x="661" y="382"/>
                  </a:cubicBezTo>
                  <a:cubicBezTo>
                    <a:pt x="662" y="380"/>
                    <a:pt x="662" y="379"/>
                    <a:pt x="662" y="377"/>
                  </a:cubicBezTo>
                  <a:cubicBezTo>
                    <a:pt x="662" y="375"/>
                    <a:pt x="662" y="373"/>
                    <a:pt x="662" y="372"/>
                  </a:cubicBezTo>
                  <a:cubicBezTo>
                    <a:pt x="661" y="371"/>
                    <a:pt x="661" y="370"/>
                    <a:pt x="660" y="369"/>
                  </a:cubicBezTo>
                  <a:cubicBezTo>
                    <a:pt x="659" y="368"/>
                    <a:pt x="658" y="368"/>
                    <a:pt x="657" y="368"/>
                  </a:cubicBezTo>
                  <a:cubicBezTo>
                    <a:pt x="656" y="368"/>
                    <a:pt x="655" y="368"/>
                    <a:pt x="654" y="368"/>
                  </a:cubicBezTo>
                  <a:cubicBezTo>
                    <a:pt x="653" y="369"/>
                    <a:pt x="652" y="370"/>
                    <a:pt x="652" y="371"/>
                  </a:cubicBezTo>
                  <a:cubicBezTo>
                    <a:pt x="651" y="372"/>
                    <a:pt x="651" y="374"/>
                    <a:pt x="650" y="377"/>
                  </a:cubicBezTo>
                  <a:cubicBezTo>
                    <a:pt x="649" y="381"/>
                    <a:pt x="648" y="383"/>
                    <a:pt x="647" y="384"/>
                  </a:cubicBezTo>
                  <a:cubicBezTo>
                    <a:pt x="646" y="386"/>
                    <a:pt x="645" y="387"/>
                    <a:pt x="644" y="387"/>
                  </a:cubicBezTo>
                  <a:cubicBezTo>
                    <a:pt x="642" y="388"/>
                    <a:pt x="641" y="388"/>
                    <a:pt x="639" y="388"/>
                  </a:cubicBezTo>
                  <a:cubicBezTo>
                    <a:pt x="638" y="388"/>
                    <a:pt x="636" y="388"/>
                    <a:pt x="634" y="387"/>
                  </a:cubicBezTo>
                  <a:cubicBezTo>
                    <a:pt x="633" y="385"/>
                    <a:pt x="632" y="384"/>
                    <a:pt x="631" y="382"/>
                  </a:cubicBezTo>
                  <a:cubicBezTo>
                    <a:pt x="631" y="380"/>
                    <a:pt x="630" y="378"/>
                    <a:pt x="631" y="376"/>
                  </a:cubicBezTo>
                  <a:cubicBezTo>
                    <a:pt x="631" y="373"/>
                    <a:pt x="631" y="371"/>
                    <a:pt x="632" y="369"/>
                  </a:cubicBezTo>
                  <a:cubicBezTo>
                    <a:pt x="633" y="367"/>
                    <a:pt x="635" y="366"/>
                    <a:pt x="636" y="365"/>
                  </a:cubicBezTo>
                  <a:cubicBezTo>
                    <a:pt x="638" y="364"/>
                    <a:pt x="640" y="363"/>
                    <a:pt x="642" y="363"/>
                  </a:cubicBezTo>
                  <a:cubicBezTo>
                    <a:pt x="642" y="368"/>
                    <a:pt x="642" y="368"/>
                    <a:pt x="642" y="368"/>
                  </a:cubicBezTo>
                  <a:cubicBezTo>
                    <a:pt x="640" y="368"/>
                    <a:pt x="638" y="368"/>
                    <a:pt x="637" y="370"/>
                  </a:cubicBezTo>
                  <a:cubicBezTo>
                    <a:pt x="636" y="371"/>
                    <a:pt x="635" y="373"/>
                    <a:pt x="635" y="376"/>
                  </a:cubicBezTo>
                  <a:cubicBezTo>
                    <a:pt x="634" y="378"/>
                    <a:pt x="635" y="380"/>
                    <a:pt x="636" y="382"/>
                  </a:cubicBezTo>
                  <a:cubicBezTo>
                    <a:pt x="637" y="383"/>
                    <a:pt x="638" y="384"/>
                    <a:pt x="639" y="384"/>
                  </a:cubicBezTo>
                  <a:cubicBezTo>
                    <a:pt x="640" y="384"/>
                    <a:pt x="642" y="384"/>
                    <a:pt x="642" y="383"/>
                  </a:cubicBezTo>
                  <a:cubicBezTo>
                    <a:pt x="643" y="382"/>
                    <a:pt x="644" y="380"/>
                    <a:pt x="645" y="376"/>
                  </a:cubicBezTo>
                  <a:cubicBezTo>
                    <a:pt x="646" y="372"/>
                    <a:pt x="647" y="370"/>
                    <a:pt x="648" y="369"/>
                  </a:cubicBezTo>
                  <a:cubicBezTo>
                    <a:pt x="649" y="367"/>
                    <a:pt x="650" y="365"/>
                    <a:pt x="652" y="364"/>
                  </a:cubicBezTo>
                  <a:cubicBezTo>
                    <a:pt x="653" y="364"/>
                    <a:pt x="655" y="363"/>
                    <a:pt x="657" y="363"/>
                  </a:cubicBezTo>
                  <a:cubicBezTo>
                    <a:pt x="659" y="363"/>
                    <a:pt x="660" y="364"/>
                    <a:pt x="662" y="365"/>
                  </a:cubicBezTo>
                  <a:cubicBezTo>
                    <a:pt x="664" y="366"/>
                    <a:pt x="665" y="368"/>
                    <a:pt x="665" y="370"/>
                  </a:cubicBezTo>
                  <a:cubicBezTo>
                    <a:pt x="666" y="372"/>
                    <a:pt x="667" y="374"/>
                    <a:pt x="666" y="377"/>
                  </a:cubicBezTo>
                  <a:cubicBezTo>
                    <a:pt x="666" y="380"/>
                    <a:pt x="665" y="382"/>
                    <a:pt x="664" y="385"/>
                  </a:cubicBezTo>
                  <a:cubicBezTo>
                    <a:pt x="663" y="387"/>
                    <a:pt x="662" y="388"/>
                    <a:pt x="660" y="389"/>
                  </a:cubicBezTo>
                  <a:cubicBezTo>
                    <a:pt x="658" y="390"/>
                    <a:pt x="656" y="391"/>
                    <a:pt x="654" y="391"/>
                  </a:cubicBezTo>
                  <a:close/>
                  <a:moveTo>
                    <a:pt x="667" y="335"/>
                  </a:moveTo>
                  <a:cubicBezTo>
                    <a:pt x="632" y="338"/>
                    <a:pt x="632" y="338"/>
                    <a:pt x="632" y="338"/>
                  </a:cubicBezTo>
                  <a:cubicBezTo>
                    <a:pt x="632" y="333"/>
                    <a:pt x="632" y="333"/>
                    <a:pt x="632" y="333"/>
                  </a:cubicBezTo>
                  <a:cubicBezTo>
                    <a:pt x="666" y="330"/>
                    <a:pt x="666" y="330"/>
                    <a:pt x="666" y="330"/>
                  </a:cubicBezTo>
                  <a:cubicBezTo>
                    <a:pt x="667" y="335"/>
                    <a:pt x="667" y="335"/>
                    <a:pt x="667" y="335"/>
                  </a:cubicBezTo>
                  <a:close/>
                  <a:moveTo>
                    <a:pt x="662" y="291"/>
                  </a:moveTo>
                  <a:cubicBezTo>
                    <a:pt x="632" y="297"/>
                    <a:pt x="632" y="297"/>
                    <a:pt x="632" y="297"/>
                  </a:cubicBezTo>
                  <a:cubicBezTo>
                    <a:pt x="634" y="308"/>
                    <a:pt x="634" y="308"/>
                    <a:pt x="634" y="308"/>
                  </a:cubicBezTo>
                  <a:cubicBezTo>
                    <a:pt x="630" y="309"/>
                    <a:pt x="630" y="309"/>
                    <a:pt x="630" y="309"/>
                  </a:cubicBezTo>
                  <a:cubicBezTo>
                    <a:pt x="625" y="282"/>
                    <a:pt x="625" y="282"/>
                    <a:pt x="625" y="282"/>
                  </a:cubicBezTo>
                  <a:cubicBezTo>
                    <a:pt x="629" y="281"/>
                    <a:pt x="629" y="281"/>
                    <a:pt x="629" y="281"/>
                  </a:cubicBezTo>
                  <a:cubicBezTo>
                    <a:pt x="631" y="292"/>
                    <a:pt x="631" y="292"/>
                    <a:pt x="631" y="292"/>
                  </a:cubicBezTo>
                  <a:cubicBezTo>
                    <a:pt x="661" y="287"/>
                    <a:pt x="661" y="287"/>
                    <a:pt x="661" y="287"/>
                  </a:cubicBezTo>
                  <a:cubicBezTo>
                    <a:pt x="662" y="291"/>
                    <a:pt x="662" y="291"/>
                    <a:pt x="662" y="291"/>
                  </a:cubicBezTo>
                  <a:close/>
                  <a:moveTo>
                    <a:pt x="647" y="240"/>
                  </a:moveTo>
                  <a:cubicBezTo>
                    <a:pt x="634" y="246"/>
                    <a:pt x="634" y="246"/>
                    <a:pt x="634" y="246"/>
                  </a:cubicBezTo>
                  <a:cubicBezTo>
                    <a:pt x="620" y="265"/>
                    <a:pt x="620" y="265"/>
                    <a:pt x="620" y="265"/>
                  </a:cubicBezTo>
                  <a:cubicBezTo>
                    <a:pt x="618" y="260"/>
                    <a:pt x="618" y="260"/>
                    <a:pt x="618" y="260"/>
                  </a:cubicBezTo>
                  <a:cubicBezTo>
                    <a:pt x="625" y="250"/>
                    <a:pt x="625" y="250"/>
                    <a:pt x="625" y="250"/>
                  </a:cubicBezTo>
                  <a:cubicBezTo>
                    <a:pt x="626" y="248"/>
                    <a:pt x="628" y="246"/>
                    <a:pt x="629" y="245"/>
                  </a:cubicBezTo>
                  <a:cubicBezTo>
                    <a:pt x="627" y="244"/>
                    <a:pt x="625" y="244"/>
                    <a:pt x="622" y="243"/>
                  </a:cubicBezTo>
                  <a:cubicBezTo>
                    <a:pt x="610" y="241"/>
                    <a:pt x="610" y="241"/>
                    <a:pt x="610" y="241"/>
                  </a:cubicBezTo>
                  <a:cubicBezTo>
                    <a:pt x="608" y="236"/>
                    <a:pt x="608" y="236"/>
                    <a:pt x="608" y="236"/>
                  </a:cubicBezTo>
                  <a:cubicBezTo>
                    <a:pt x="632" y="241"/>
                    <a:pt x="632" y="241"/>
                    <a:pt x="632" y="241"/>
                  </a:cubicBezTo>
                  <a:cubicBezTo>
                    <a:pt x="645" y="236"/>
                    <a:pt x="645" y="236"/>
                    <a:pt x="645" y="236"/>
                  </a:cubicBezTo>
                  <a:cubicBezTo>
                    <a:pt x="647" y="240"/>
                    <a:pt x="647" y="240"/>
                    <a:pt x="647" y="240"/>
                  </a:cubicBezTo>
                  <a:close/>
                  <a:moveTo>
                    <a:pt x="351" y="105"/>
                  </a:moveTo>
                  <a:cubicBezTo>
                    <a:pt x="216" y="105"/>
                    <a:pt x="106" y="216"/>
                    <a:pt x="106" y="351"/>
                  </a:cubicBezTo>
                  <a:cubicBezTo>
                    <a:pt x="106" y="486"/>
                    <a:pt x="216" y="597"/>
                    <a:pt x="351" y="597"/>
                  </a:cubicBezTo>
                  <a:cubicBezTo>
                    <a:pt x="487" y="597"/>
                    <a:pt x="597" y="486"/>
                    <a:pt x="597" y="351"/>
                  </a:cubicBezTo>
                  <a:cubicBezTo>
                    <a:pt x="597" y="216"/>
                    <a:pt x="487" y="105"/>
                    <a:pt x="351" y="105"/>
                  </a:cubicBezTo>
                  <a:close/>
                  <a:moveTo>
                    <a:pt x="351" y="110"/>
                  </a:moveTo>
                  <a:cubicBezTo>
                    <a:pt x="219" y="110"/>
                    <a:pt x="111" y="218"/>
                    <a:pt x="111" y="351"/>
                  </a:cubicBezTo>
                  <a:cubicBezTo>
                    <a:pt x="111" y="483"/>
                    <a:pt x="219" y="592"/>
                    <a:pt x="351" y="592"/>
                  </a:cubicBezTo>
                  <a:cubicBezTo>
                    <a:pt x="484" y="592"/>
                    <a:pt x="592" y="483"/>
                    <a:pt x="592" y="351"/>
                  </a:cubicBezTo>
                  <a:cubicBezTo>
                    <a:pt x="592" y="218"/>
                    <a:pt x="484" y="110"/>
                    <a:pt x="351" y="110"/>
                  </a:cubicBezTo>
                  <a:close/>
                  <a:moveTo>
                    <a:pt x="351" y="0"/>
                  </a:moveTo>
                  <a:cubicBezTo>
                    <a:pt x="158" y="0"/>
                    <a:pt x="0" y="157"/>
                    <a:pt x="0" y="351"/>
                  </a:cubicBezTo>
                  <a:cubicBezTo>
                    <a:pt x="0" y="544"/>
                    <a:pt x="158" y="702"/>
                    <a:pt x="351" y="702"/>
                  </a:cubicBezTo>
                  <a:cubicBezTo>
                    <a:pt x="545" y="702"/>
                    <a:pt x="703" y="544"/>
                    <a:pt x="703" y="351"/>
                  </a:cubicBezTo>
                  <a:cubicBezTo>
                    <a:pt x="703" y="157"/>
                    <a:pt x="545" y="0"/>
                    <a:pt x="351" y="0"/>
                  </a:cubicBezTo>
                  <a:close/>
                  <a:moveTo>
                    <a:pt x="351" y="6"/>
                  </a:moveTo>
                  <a:cubicBezTo>
                    <a:pt x="161" y="6"/>
                    <a:pt x="6" y="161"/>
                    <a:pt x="6" y="351"/>
                  </a:cubicBezTo>
                  <a:cubicBezTo>
                    <a:pt x="6" y="541"/>
                    <a:pt x="161" y="696"/>
                    <a:pt x="351" y="696"/>
                  </a:cubicBezTo>
                  <a:cubicBezTo>
                    <a:pt x="541" y="696"/>
                    <a:pt x="696" y="541"/>
                    <a:pt x="696" y="351"/>
                  </a:cubicBezTo>
                  <a:cubicBezTo>
                    <a:pt x="696" y="161"/>
                    <a:pt x="541" y="6"/>
                    <a:pt x="351" y="6"/>
                  </a:cubicBezTo>
                  <a:close/>
                  <a:moveTo>
                    <a:pt x="299" y="44"/>
                  </a:moveTo>
                  <a:cubicBezTo>
                    <a:pt x="302" y="45"/>
                    <a:pt x="306" y="48"/>
                    <a:pt x="305" y="52"/>
                  </a:cubicBezTo>
                  <a:cubicBezTo>
                    <a:pt x="304" y="53"/>
                    <a:pt x="304" y="54"/>
                    <a:pt x="304" y="55"/>
                  </a:cubicBezTo>
                  <a:cubicBezTo>
                    <a:pt x="304" y="60"/>
                    <a:pt x="304" y="65"/>
                    <a:pt x="305" y="70"/>
                  </a:cubicBezTo>
                  <a:cubicBezTo>
                    <a:pt x="305" y="73"/>
                    <a:pt x="307" y="77"/>
                    <a:pt x="305" y="79"/>
                  </a:cubicBezTo>
                  <a:cubicBezTo>
                    <a:pt x="303" y="79"/>
                    <a:pt x="303" y="78"/>
                    <a:pt x="302" y="78"/>
                  </a:cubicBezTo>
                  <a:cubicBezTo>
                    <a:pt x="302" y="76"/>
                    <a:pt x="301" y="75"/>
                    <a:pt x="300" y="74"/>
                  </a:cubicBezTo>
                  <a:cubicBezTo>
                    <a:pt x="301" y="73"/>
                    <a:pt x="301" y="71"/>
                    <a:pt x="301" y="70"/>
                  </a:cubicBezTo>
                  <a:cubicBezTo>
                    <a:pt x="300" y="64"/>
                    <a:pt x="299" y="59"/>
                    <a:pt x="299" y="53"/>
                  </a:cubicBezTo>
                  <a:cubicBezTo>
                    <a:pt x="298" y="50"/>
                    <a:pt x="296" y="47"/>
                    <a:pt x="298" y="44"/>
                  </a:cubicBezTo>
                  <a:cubicBezTo>
                    <a:pt x="298" y="44"/>
                    <a:pt x="298" y="44"/>
                    <a:pt x="299" y="44"/>
                  </a:cubicBezTo>
                  <a:close/>
                  <a:moveTo>
                    <a:pt x="308" y="52"/>
                  </a:moveTo>
                  <a:cubicBezTo>
                    <a:pt x="313" y="52"/>
                    <a:pt x="317" y="52"/>
                    <a:pt x="320" y="54"/>
                  </a:cubicBezTo>
                  <a:cubicBezTo>
                    <a:pt x="320" y="55"/>
                    <a:pt x="320" y="55"/>
                    <a:pt x="319" y="56"/>
                  </a:cubicBezTo>
                  <a:cubicBezTo>
                    <a:pt x="312" y="56"/>
                    <a:pt x="313" y="61"/>
                    <a:pt x="306" y="55"/>
                  </a:cubicBezTo>
                  <a:cubicBezTo>
                    <a:pt x="306" y="53"/>
                    <a:pt x="307" y="53"/>
                    <a:pt x="308" y="52"/>
                  </a:cubicBezTo>
                  <a:close/>
                  <a:moveTo>
                    <a:pt x="276" y="57"/>
                  </a:moveTo>
                  <a:cubicBezTo>
                    <a:pt x="280" y="57"/>
                    <a:pt x="283" y="58"/>
                    <a:pt x="284" y="61"/>
                  </a:cubicBezTo>
                  <a:cubicBezTo>
                    <a:pt x="284" y="65"/>
                    <a:pt x="285" y="70"/>
                    <a:pt x="285" y="74"/>
                  </a:cubicBezTo>
                  <a:cubicBezTo>
                    <a:pt x="287" y="74"/>
                    <a:pt x="288" y="74"/>
                    <a:pt x="289" y="75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7" y="80"/>
                    <a:pt x="284" y="85"/>
                    <a:pt x="280" y="87"/>
                  </a:cubicBezTo>
                  <a:cubicBezTo>
                    <a:pt x="278" y="87"/>
                    <a:pt x="276" y="87"/>
                    <a:pt x="273" y="87"/>
                  </a:cubicBezTo>
                  <a:cubicBezTo>
                    <a:pt x="273" y="86"/>
                    <a:pt x="273" y="86"/>
                    <a:pt x="273" y="85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5" y="82"/>
                    <a:pt x="280" y="82"/>
                    <a:pt x="280" y="77"/>
                  </a:cubicBezTo>
                  <a:cubicBezTo>
                    <a:pt x="280" y="77"/>
                    <a:pt x="280" y="76"/>
                    <a:pt x="279" y="76"/>
                  </a:cubicBezTo>
                  <a:cubicBezTo>
                    <a:pt x="277" y="76"/>
                    <a:pt x="276" y="75"/>
                    <a:pt x="275" y="74"/>
                  </a:cubicBezTo>
                  <a:cubicBezTo>
                    <a:pt x="275" y="73"/>
                    <a:pt x="275" y="73"/>
                    <a:pt x="275" y="73"/>
                  </a:cubicBezTo>
                  <a:cubicBezTo>
                    <a:pt x="276" y="71"/>
                    <a:pt x="278" y="70"/>
                    <a:pt x="279" y="69"/>
                  </a:cubicBezTo>
                  <a:cubicBezTo>
                    <a:pt x="279" y="61"/>
                    <a:pt x="274" y="62"/>
                    <a:pt x="273" y="58"/>
                  </a:cubicBezTo>
                  <a:cubicBezTo>
                    <a:pt x="273" y="58"/>
                    <a:pt x="274" y="58"/>
                    <a:pt x="274" y="58"/>
                  </a:cubicBezTo>
                  <a:cubicBezTo>
                    <a:pt x="275" y="57"/>
                    <a:pt x="275" y="57"/>
                    <a:pt x="276" y="57"/>
                  </a:cubicBezTo>
                  <a:close/>
                  <a:moveTo>
                    <a:pt x="313" y="69"/>
                  </a:moveTo>
                  <a:cubicBezTo>
                    <a:pt x="317" y="69"/>
                    <a:pt x="327" y="70"/>
                    <a:pt x="328" y="72"/>
                  </a:cubicBezTo>
                  <a:cubicBezTo>
                    <a:pt x="329" y="74"/>
                    <a:pt x="330" y="76"/>
                    <a:pt x="331" y="77"/>
                  </a:cubicBezTo>
                  <a:cubicBezTo>
                    <a:pt x="331" y="78"/>
                    <a:pt x="330" y="80"/>
                    <a:pt x="328" y="79"/>
                  </a:cubicBezTo>
                  <a:cubicBezTo>
                    <a:pt x="324" y="78"/>
                    <a:pt x="323" y="74"/>
                    <a:pt x="318" y="73"/>
                  </a:cubicBezTo>
                  <a:cubicBezTo>
                    <a:pt x="314" y="72"/>
                    <a:pt x="314" y="76"/>
                    <a:pt x="310" y="75"/>
                  </a:cubicBezTo>
                  <a:cubicBezTo>
                    <a:pt x="308" y="74"/>
                    <a:pt x="307" y="72"/>
                    <a:pt x="306" y="70"/>
                  </a:cubicBezTo>
                  <a:cubicBezTo>
                    <a:pt x="307" y="70"/>
                    <a:pt x="307" y="70"/>
                    <a:pt x="307" y="69"/>
                  </a:cubicBezTo>
                  <a:cubicBezTo>
                    <a:pt x="309" y="69"/>
                    <a:pt x="311" y="69"/>
                    <a:pt x="313" y="69"/>
                  </a:cubicBezTo>
                  <a:close/>
                  <a:moveTo>
                    <a:pt x="435" y="52"/>
                  </a:moveTo>
                  <a:cubicBezTo>
                    <a:pt x="438" y="52"/>
                    <a:pt x="439" y="53"/>
                    <a:pt x="440" y="55"/>
                  </a:cubicBezTo>
                  <a:cubicBezTo>
                    <a:pt x="441" y="58"/>
                    <a:pt x="439" y="59"/>
                    <a:pt x="438" y="61"/>
                  </a:cubicBezTo>
                  <a:cubicBezTo>
                    <a:pt x="438" y="63"/>
                    <a:pt x="440" y="63"/>
                    <a:pt x="439" y="65"/>
                  </a:cubicBezTo>
                  <a:cubicBezTo>
                    <a:pt x="439" y="65"/>
                    <a:pt x="439" y="66"/>
                    <a:pt x="438" y="66"/>
                  </a:cubicBezTo>
                  <a:cubicBezTo>
                    <a:pt x="434" y="66"/>
                    <a:pt x="432" y="70"/>
                    <a:pt x="429" y="73"/>
                  </a:cubicBezTo>
                  <a:cubicBezTo>
                    <a:pt x="425" y="76"/>
                    <a:pt x="418" y="79"/>
                    <a:pt x="410" y="78"/>
                  </a:cubicBezTo>
                  <a:cubicBezTo>
                    <a:pt x="410" y="78"/>
                    <a:pt x="410" y="77"/>
                    <a:pt x="410" y="77"/>
                  </a:cubicBezTo>
                  <a:cubicBezTo>
                    <a:pt x="415" y="74"/>
                    <a:pt x="423" y="73"/>
                    <a:pt x="426" y="69"/>
                  </a:cubicBezTo>
                  <a:cubicBezTo>
                    <a:pt x="426" y="68"/>
                    <a:pt x="426" y="68"/>
                    <a:pt x="425" y="68"/>
                  </a:cubicBezTo>
                  <a:cubicBezTo>
                    <a:pt x="422" y="68"/>
                    <a:pt x="420" y="64"/>
                    <a:pt x="420" y="61"/>
                  </a:cubicBezTo>
                  <a:cubicBezTo>
                    <a:pt x="420" y="60"/>
                    <a:pt x="420" y="60"/>
                    <a:pt x="421" y="59"/>
                  </a:cubicBezTo>
                  <a:cubicBezTo>
                    <a:pt x="422" y="59"/>
                    <a:pt x="423" y="60"/>
                    <a:pt x="424" y="60"/>
                  </a:cubicBezTo>
                  <a:cubicBezTo>
                    <a:pt x="427" y="61"/>
                    <a:pt x="432" y="60"/>
                    <a:pt x="434" y="59"/>
                  </a:cubicBezTo>
                  <a:cubicBezTo>
                    <a:pt x="435" y="56"/>
                    <a:pt x="433" y="54"/>
                    <a:pt x="435" y="52"/>
                  </a:cubicBezTo>
                  <a:close/>
                  <a:moveTo>
                    <a:pt x="434" y="71"/>
                  </a:moveTo>
                  <a:cubicBezTo>
                    <a:pt x="441" y="71"/>
                    <a:pt x="450" y="85"/>
                    <a:pt x="445" y="92"/>
                  </a:cubicBezTo>
                  <a:cubicBezTo>
                    <a:pt x="445" y="92"/>
                    <a:pt x="444" y="92"/>
                    <a:pt x="444" y="93"/>
                  </a:cubicBezTo>
                  <a:cubicBezTo>
                    <a:pt x="442" y="90"/>
                    <a:pt x="443" y="87"/>
                    <a:pt x="442" y="84"/>
                  </a:cubicBezTo>
                  <a:cubicBezTo>
                    <a:pt x="440" y="80"/>
                    <a:pt x="433" y="75"/>
                    <a:pt x="432" y="72"/>
                  </a:cubicBezTo>
                  <a:cubicBezTo>
                    <a:pt x="433" y="72"/>
                    <a:pt x="433" y="71"/>
                    <a:pt x="434" y="71"/>
                  </a:cubicBezTo>
                  <a:close/>
                  <a:moveTo>
                    <a:pt x="147" y="84"/>
                  </a:moveTo>
                  <a:cubicBezTo>
                    <a:pt x="147" y="84"/>
                    <a:pt x="146" y="84"/>
                    <a:pt x="146" y="85"/>
                  </a:cubicBezTo>
                  <a:cubicBezTo>
                    <a:pt x="146" y="86"/>
                    <a:pt x="146" y="86"/>
                    <a:pt x="146" y="86"/>
                  </a:cubicBezTo>
                  <a:cubicBezTo>
                    <a:pt x="147" y="87"/>
                    <a:pt x="149" y="88"/>
                    <a:pt x="150" y="89"/>
                  </a:cubicBezTo>
                  <a:cubicBezTo>
                    <a:pt x="152" y="92"/>
                    <a:pt x="155" y="96"/>
                    <a:pt x="157" y="99"/>
                  </a:cubicBezTo>
                  <a:cubicBezTo>
                    <a:pt x="156" y="103"/>
                    <a:pt x="152" y="107"/>
                    <a:pt x="150" y="110"/>
                  </a:cubicBezTo>
                  <a:cubicBezTo>
                    <a:pt x="150" y="110"/>
                    <a:pt x="150" y="111"/>
                    <a:pt x="150" y="111"/>
                  </a:cubicBezTo>
                  <a:cubicBezTo>
                    <a:pt x="151" y="112"/>
                    <a:pt x="152" y="112"/>
                    <a:pt x="153" y="112"/>
                  </a:cubicBezTo>
                  <a:cubicBezTo>
                    <a:pt x="154" y="112"/>
                    <a:pt x="155" y="113"/>
                    <a:pt x="156" y="113"/>
                  </a:cubicBezTo>
                  <a:cubicBezTo>
                    <a:pt x="159" y="114"/>
                    <a:pt x="160" y="108"/>
                    <a:pt x="161" y="106"/>
                  </a:cubicBezTo>
                  <a:cubicBezTo>
                    <a:pt x="161" y="106"/>
                    <a:pt x="161" y="105"/>
                    <a:pt x="161" y="105"/>
                  </a:cubicBezTo>
                  <a:cubicBezTo>
                    <a:pt x="163" y="107"/>
                    <a:pt x="165" y="110"/>
                    <a:pt x="165" y="112"/>
                  </a:cubicBezTo>
                  <a:cubicBezTo>
                    <a:pt x="162" y="117"/>
                    <a:pt x="158" y="121"/>
                    <a:pt x="158" y="129"/>
                  </a:cubicBezTo>
                  <a:cubicBezTo>
                    <a:pt x="158" y="130"/>
                    <a:pt x="158" y="130"/>
                    <a:pt x="159" y="130"/>
                  </a:cubicBezTo>
                  <a:cubicBezTo>
                    <a:pt x="165" y="130"/>
                    <a:pt x="162" y="124"/>
                    <a:pt x="163" y="120"/>
                  </a:cubicBezTo>
                  <a:cubicBezTo>
                    <a:pt x="163" y="117"/>
                    <a:pt x="165" y="116"/>
                    <a:pt x="166" y="114"/>
                  </a:cubicBezTo>
                  <a:cubicBezTo>
                    <a:pt x="166" y="114"/>
                    <a:pt x="167" y="114"/>
                    <a:pt x="167" y="114"/>
                  </a:cubicBezTo>
                  <a:cubicBezTo>
                    <a:pt x="168" y="115"/>
                    <a:pt x="168" y="116"/>
                    <a:pt x="169" y="117"/>
                  </a:cubicBezTo>
                  <a:cubicBezTo>
                    <a:pt x="169" y="117"/>
                    <a:pt x="169" y="117"/>
                    <a:pt x="169" y="117"/>
                  </a:cubicBezTo>
                  <a:cubicBezTo>
                    <a:pt x="167" y="119"/>
                    <a:pt x="166" y="120"/>
                    <a:pt x="165" y="123"/>
                  </a:cubicBezTo>
                  <a:cubicBezTo>
                    <a:pt x="165" y="123"/>
                    <a:pt x="165" y="123"/>
                    <a:pt x="165" y="124"/>
                  </a:cubicBezTo>
                  <a:cubicBezTo>
                    <a:pt x="166" y="127"/>
                    <a:pt x="170" y="123"/>
                    <a:pt x="171" y="122"/>
                  </a:cubicBezTo>
                  <a:cubicBezTo>
                    <a:pt x="172" y="122"/>
                    <a:pt x="172" y="122"/>
                    <a:pt x="172" y="122"/>
                  </a:cubicBezTo>
                  <a:cubicBezTo>
                    <a:pt x="173" y="125"/>
                    <a:pt x="170" y="136"/>
                    <a:pt x="168" y="139"/>
                  </a:cubicBezTo>
                  <a:cubicBezTo>
                    <a:pt x="166" y="138"/>
                    <a:pt x="165" y="136"/>
                    <a:pt x="164" y="135"/>
                  </a:cubicBezTo>
                  <a:cubicBezTo>
                    <a:pt x="161" y="134"/>
                    <a:pt x="159" y="132"/>
                    <a:pt x="157" y="131"/>
                  </a:cubicBezTo>
                  <a:cubicBezTo>
                    <a:pt x="155" y="130"/>
                    <a:pt x="155" y="128"/>
                    <a:pt x="153" y="127"/>
                  </a:cubicBezTo>
                  <a:cubicBezTo>
                    <a:pt x="150" y="126"/>
                    <a:pt x="148" y="129"/>
                    <a:pt x="149" y="131"/>
                  </a:cubicBezTo>
                  <a:cubicBezTo>
                    <a:pt x="150" y="132"/>
                    <a:pt x="152" y="131"/>
                    <a:pt x="154" y="132"/>
                  </a:cubicBezTo>
                  <a:cubicBezTo>
                    <a:pt x="157" y="135"/>
                    <a:pt x="161" y="137"/>
                    <a:pt x="164" y="139"/>
                  </a:cubicBezTo>
                  <a:cubicBezTo>
                    <a:pt x="166" y="140"/>
                    <a:pt x="169" y="141"/>
                    <a:pt x="171" y="143"/>
                  </a:cubicBezTo>
                  <a:cubicBezTo>
                    <a:pt x="172" y="143"/>
                    <a:pt x="172" y="144"/>
                    <a:pt x="174" y="145"/>
                  </a:cubicBezTo>
                  <a:cubicBezTo>
                    <a:pt x="175" y="148"/>
                    <a:pt x="172" y="152"/>
                    <a:pt x="173" y="155"/>
                  </a:cubicBezTo>
                  <a:cubicBezTo>
                    <a:pt x="173" y="155"/>
                    <a:pt x="173" y="156"/>
                    <a:pt x="173" y="156"/>
                  </a:cubicBezTo>
                  <a:cubicBezTo>
                    <a:pt x="173" y="156"/>
                    <a:pt x="173" y="156"/>
                    <a:pt x="174" y="156"/>
                  </a:cubicBezTo>
                  <a:cubicBezTo>
                    <a:pt x="177" y="152"/>
                    <a:pt x="179" y="135"/>
                    <a:pt x="181" y="133"/>
                  </a:cubicBezTo>
                  <a:cubicBezTo>
                    <a:pt x="184" y="137"/>
                    <a:pt x="187" y="141"/>
                    <a:pt x="190" y="145"/>
                  </a:cubicBezTo>
                  <a:cubicBezTo>
                    <a:pt x="190" y="145"/>
                    <a:pt x="190" y="145"/>
                    <a:pt x="190" y="145"/>
                  </a:cubicBezTo>
                  <a:cubicBezTo>
                    <a:pt x="188" y="146"/>
                    <a:pt x="186" y="146"/>
                    <a:pt x="184" y="146"/>
                  </a:cubicBezTo>
                  <a:cubicBezTo>
                    <a:pt x="184" y="146"/>
                    <a:pt x="184" y="147"/>
                    <a:pt x="183" y="147"/>
                  </a:cubicBezTo>
                  <a:cubicBezTo>
                    <a:pt x="183" y="147"/>
                    <a:pt x="183" y="147"/>
                    <a:pt x="183" y="148"/>
                  </a:cubicBezTo>
                  <a:cubicBezTo>
                    <a:pt x="189" y="148"/>
                    <a:pt x="191" y="150"/>
                    <a:pt x="197" y="149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3" y="143"/>
                    <a:pt x="189" y="138"/>
                    <a:pt x="186" y="133"/>
                  </a:cubicBezTo>
                  <a:cubicBezTo>
                    <a:pt x="184" y="131"/>
                    <a:pt x="181" y="130"/>
                    <a:pt x="180" y="127"/>
                  </a:cubicBezTo>
                  <a:cubicBezTo>
                    <a:pt x="181" y="126"/>
                    <a:pt x="181" y="124"/>
                    <a:pt x="182" y="123"/>
                  </a:cubicBezTo>
                  <a:cubicBezTo>
                    <a:pt x="188" y="123"/>
                    <a:pt x="193" y="123"/>
                    <a:pt x="198" y="122"/>
                  </a:cubicBezTo>
                  <a:cubicBezTo>
                    <a:pt x="200" y="122"/>
                    <a:pt x="201" y="124"/>
                    <a:pt x="204" y="123"/>
                  </a:cubicBezTo>
                  <a:cubicBezTo>
                    <a:pt x="206" y="122"/>
                    <a:pt x="207" y="120"/>
                    <a:pt x="209" y="118"/>
                  </a:cubicBezTo>
                  <a:cubicBezTo>
                    <a:pt x="209" y="118"/>
                    <a:pt x="209" y="118"/>
                    <a:pt x="209" y="117"/>
                  </a:cubicBezTo>
                  <a:cubicBezTo>
                    <a:pt x="208" y="117"/>
                    <a:pt x="208" y="117"/>
                    <a:pt x="208" y="117"/>
                  </a:cubicBezTo>
                  <a:cubicBezTo>
                    <a:pt x="203" y="115"/>
                    <a:pt x="202" y="118"/>
                    <a:pt x="198" y="119"/>
                  </a:cubicBezTo>
                  <a:cubicBezTo>
                    <a:pt x="196" y="119"/>
                    <a:pt x="194" y="119"/>
                    <a:pt x="192" y="119"/>
                  </a:cubicBezTo>
                  <a:cubicBezTo>
                    <a:pt x="189" y="120"/>
                    <a:pt x="186" y="121"/>
                    <a:pt x="182" y="121"/>
                  </a:cubicBezTo>
                  <a:cubicBezTo>
                    <a:pt x="181" y="119"/>
                    <a:pt x="183" y="115"/>
                    <a:pt x="182" y="112"/>
                  </a:cubicBezTo>
                  <a:cubicBezTo>
                    <a:pt x="181" y="110"/>
                    <a:pt x="181" y="108"/>
                    <a:pt x="180" y="106"/>
                  </a:cubicBezTo>
                  <a:cubicBezTo>
                    <a:pt x="180" y="104"/>
                    <a:pt x="180" y="102"/>
                    <a:pt x="180" y="101"/>
                  </a:cubicBezTo>
                  <a:cubicBezTo>
                    <a:pt x="179" y="99"/>
                    <a:pt x="177" y="97"/>
                    <a:pt x="174" y="98"/>
                  </a:cubicBezTo>
                  <a:cubicBezTo>
                    <a:pt x="174" y="98"/>
                    <a:pt x="173" y="99"/>
                    <a:pt x="173" y="99"/>
                  </a:cubicBezTo>
                  <a:cubicBezTo>
                    <a:pt x="173" y="99"/>
                    <a:pt x="173" y="100"/>
                    <a:pt x="173" y="100"/>
                  </a:cubicBezTo>
                  <a:cubicBezTo>
                    <a:pt x="173" y="100"/>
                    <a:pt x="175" y="101"/>
                    <a:pt x="175" y="101"/>
                  </a:cubicBezTo>
                  <a:cubicBezTo>
                    <a:pt x="178" y="104"/>
                    <a:pt x="179" y="115"/>
                    <a:pt x="179" y="120"/>
                  </a:cubicBezTo>
                  <a:cubicBezTo>
                    <a:pt x="178" y="120"/>
                    <a:pt x="177" y="120"/>
                    <a:pt x="175" y="120"/>
                  </a:cubicBezTo>
                  <a:cubicBezTo>
                    <a:pt x="173" y="117"/>
                    <a:pt x="170" y="114"/>
                    <a:pt x="168" y="111"/>
                  </a:cubicBezTo>
                  <a:cubicBezTo>
                    <a:pt x="168" y="110"/>
                    <a:pt x="169" y="107"/>
                    <a:pt x="170" y="106"/>
                  </a:cubicBezTo>
                  <a:cubicBezTo>
                    <a:pt x="170" y="106"/>
                    <a:pt x="170" y="105"/>
                    <a:pt x="170" y="105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8" y="106"/>
                    <a:pt x="167" y="107"/>
                    <a:pt x="167" y="108"/>
                  </a:cubicBezTo>
                  <a:cubicBezTo>
                    <a:pt x="167" y="109"/>
                    <a:pt x="166" y="109"/>
                    <a:pt x="166" y="109"/>
                  </a:cubicBezTo>
                  <a:cubicBezTo>
                    <a:pt x="165" y="107"/>
                    <a:pt x="161" y="100"/>
                    <a:pt x="162" y="99"/>
                  </a:cubicBezTo>
                  <a:cubicBezTo>
                    <a:pt x="162" y="98"/>
                    <a:pt x="165" y="97"/>
                    <a:pt x="166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5" y="95"/>
                    <a:pt x="165" y="95"/>
                    <a:pt x="164" y="94"/>
                  </a:cubicBezTo>
                  <a:cubicBezTo>
                    <a:pt x="162" y="93"/>
                    <a:pt x="160" y="96"/>
                    <a:pt x="159" y="96"/>
                  </a:cubicBezTo>
                  <a:cubicBezTo>
                    <a:pt x="155" y="93"/>
                    <a:pt x="155" y="84"/>
                    <a:pt x="147" y="84"/>
                  </a:cubicBezTo>
                  <a:close/>
                  <a:moveTo>
                    <a:pt x="179" y="121"/>
                  </a:moveTo>
                  <a:cubicBezTo>
                    <a:pt x="178" y="122"/>
                    <a:pt x="178" y="123"/>
                    <a:pt x="177" y="123"/>
                  </a:cubicBezTo>
                  <a:cubicBezTo>
                    <a:pt x="177" y="124"/>
                    <a:pt x="178" y="125"/>
                    <a:pt x="178" y="125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4"/>
                    <a:pt x="179" y="122"/>
                    <a:pt x="179" y="121"/>
                  </a:cubicBezTo>
                  <a:cubicBezTo>
                    <a:pt x="179" y="121"/>
                    <a:pt x="179" y="121"/>
                    <a:pt x="179" y="121"/>
                  </a:cubicBezTo>
                  <a:close/>
                  <a:moveTo>
                    <a:pt x="175" y="127"/>
                  </a:moveTo>
                  <a:cubicBezTo>
                    <a:pt x="175" y="131"/>
                    <a:pt x="174" y="134"/>
                    <a:pt x="173" y="138"/>
                  </a:cubicBezTo>
                  <a:cubicBezTo>
                    <a:pt x="173" y="139"/>
                    <a:pt x="171" y="139"/>
                    <a:pt x="171" y="141"/>
                  </a:cubicBezTo>
                  <a:cubicBezTo>
                    <a:pt x="172" y="141"/>
                    <a:pt x="173" y="142"/>
                    <a:pt x="175" y="142"/>
                  </a:cubicBezTo>
                  <a:cubicBezTo>
                    <a:pt x="175" y="141"/>
                    <a:pt x="178" y="130"/>
                    <a:pt x="178" y="129"/>
                  </a:cubicBezTo>
                  <a:cubicBezTo>
                    <a:pt x="177" y="129"/>
                    <a:pt x="177" y="128"/>
                    <a:pt x="176" y="127"/>
                  </a:cubicBezTo>
                  <a:cubicBezTo>
                    <a:pt x="176" y="127"/>
                    <a:pt x="176" y="127"/>
                    <a:pt x="175" y="127"/>
                  </a:cubicBezTo>
                  <a:close/>
                  <a:moveTo>
                    <a:pt x="549" y="96"/>
                  </a:moveTo>
                  <a:cubicBezTo>
                    <a:pt x="545" y="100"/>
                    <a:pt x="545" y="109"/>
                    <a:pt x="541" y="113"/>
                  </a:cubicBezTo>
                  <a:cubicBezTo>
                    <a:pt x="539" y="113"/>
                    <a:pt x="539" y="112"/>
                    <a:pt x="538" y="112"/>
                  </a:cubicBezTo>
                  <a:cubicBezTo>
                    <a:pt x="538" y="107"/>
                    <a:pt x="540" y="106"/>
                    <a:pt x="542" y="102"/>
                  </a:cubicBezTo>
                  <a:cubicBezTo>
                    <a:pt x="541" y="101"/>
                    <a:pt x="541" y="100"/>
                    <a:pt x="541" y="99"/>
                  </a:cubicBezTo>
                  <a:cubicBezTo>
                    <a:pt x="540" y="99"/>
                    <a:pt x="540" y="99"/>
                    <a:pt x="539" y="99"/>
                  </a:cubicBezTo>
                  <a:cubicBezTo>
                    <a:pt x="537" y="102"/>
                    <a:pt x="537" y="107"/>
                    <a:pt x="535" y="111"/>
                  </a:cubicBezTo>
                  <a:cubicBezTo>
                    <a:pt x="534" y="110"/>
                    <a:pt x="532" y="109"/>
                    <a:pt x="531" y="109"/>
                  </a:cubicBezTo>
                  <a:cubicBezTo>
                    <a:pt x="531" y="109"/>
                    <a:pt x="530" y="109"/>
                    <a:pt x="530" y="110"/>
                  </a:cubicBezTo>
                  <a:cubicBezTo>
                    <a:pt x="530" y="110"/>
                    <a:pt x="530" y="111"/>
                    <a:pt x="530" y="111"/>
                  </a:cubicBezTo>
                  <a:cubicBezTo>
                    <a:pt x="532" y="115"/>
                    <a:pt x="533" y="113"/>
                    <a:pt x="533" y="118"/>
                  </a:cubicBezTo>
                  <a:cubicBezTo>
                    <a:pt x="533" y="119"/>
                    <a:pt x="534" y="119"/>
                    <a:pt x="534" y="119"/>
                  </a:cubicBezTo>
                  <a:cubicBezTo>
                    <a:pt x="534" y="119"/>
                    <a:pt x="534" y="119"/>
                    <a:pt x="535" y="119"/>
                  </a:cubicBezTo>
                  <a:cubicBezTo>
                    <a:pt x="536" y="118"/>
                    <a:pt x="536" y="117"/>
                    <a:pt x="538" y="116"/>
                  </a:cubicBezTo>
                  <a:cubicBezTo>
                    <a:pt x="539" y="117"/>
                    <a:pt x="540" y="118"/>
                    <a:pt x="541" y="118"/>
                  </a:cubicBezTo>
                  <a:cubicBezTo>
                    <a:pt x="548" y="120"/>
                    <a:pt x="549" y="118"/>
                    <a:pt x="552" y="123"/>
                  </a:cubicBezTo>
                  <a:cubicBezTo>
                    <a:pt x="554" y="123"/>
                    <a:pt x="556" y="123"/>
                    <a:pt x="558" y="123"/>
                  </a:cubicBezTo>
                  <a:cubicBezTo>
                    <a:pt x="562" y="124"/>
                    <a:pt x="561" y="125"/>
                    <a:pt x="567" y="124"/>
                  </a:cubicBezTo>
                  <a:cubicBezTo>
                    <a:pt x="567" y="125"/>
                    <a:pt x="567" y="125"/>
                    <a:pt x="567" y="125"/>
                  </a:cubicBezTo>
                  <a:cubicBezTo>
                    <a:pt x="567" y="126"/>
                    <a:pt x="567" y="127"/>
                    <a:pt x="566" y="127"/>
                  </a:cubicBezTo>
                  <a:cubicBezTo>
                    <a:pt x="566" y="128"/>
                    <a:pt x="566" y="128"/>
                    <a:pt x="566" y="128"/>
                  </a:cubicBezTo>
                  <a:cubicBezTo>
                    <a:pt x="561" y="127"/>
                    <a:pt x="557" y="126"/>
                    <a:pt x="551" y="127"/>
                  </a:cubicBezTo>
                  <a:cubicBezTo>
                    <a:pt x="551" y="127"/>
                    <a:pt x="551" y="128"/>
                    <a:pt x="551" y="128"/>
                  </a:cubicBezTo>
                  <a:cubicBezTo>
                    <a:pt x="551" y="128"/>
                    <a:pt x="551" y="128"/>
                    <a:pt x="551" y="128"/>
                  </a:cubicBezTo>
                  <a:cubicBezTo>
                    <a:pt x="557" y="129"/>
                    <a:pt x="556" y="131"/>
                    <a:pt x="559" y="133"/>
                  </a:cubicBezTo>
                  <a:cubicBezTo>
                    <a:pt x="561" y="135"/>
                    <a:pt x="563" y="134"/>
                    <a:pt x="564" y="136"/>
                  </a:cubicBezTo>
                  <a:cubicBezTo>
                    <a:pt x="565" y="137"/>
                    <a:pt x="565" y="137"/>
                    <a:pt x="566" y="137"/>
                  </a:cubicBezTo>
                  <a:cubicBezTo>
                    <a:pt x="568" y="134"/>
                    <a:pt x="574" y="129"/>
                    <a:pt x="569" y="124"/>
                  </a:cubicBezTo>
                  <a:cubicBezTo>
                    <a:pt x="568" y="122"/>
                    <a:pt x="564" y="123"/>
                    <a:pt x="563" y="121"/>
                  </a:cubicBezTo>
                  <a:cubicBezTo>
                    <a:pt x="565" y="119"/>
                    <a:pt x="582" y="114"/>
                    <a:pt x="580" y="111"/>
                  </a:cubicBezTo>
                  <a:cubicBezTo>
                    <a:pt x="579" y="107"/>
                    <a:pt x="574" y="107"/>
                    <a:pt x="572" y="104"/>
                  </a:cubicBezTo>
                  <a:cubicBezTo>
                    <a:pt x="572" y="104"/>
                    <a:pt x="571" y="104"/>
                    <a:pt x="571" y="104"/>
                  </a:cubicBezTo>
                  <a:cubicBezTo>
                    <a:pt x="570" y="105"/>
                    <a:pt x="570" y="105"/>
                    <a:pt x="569" y="106"/>
                  </a:cubicBezTo>
                  <a:cubicBezTo>
                    <a:pt x="570" y="108"/>
                    <a:pt x="572" y="110"/>
                    <a:pt x="574" y="110"/>
                  </a:cubicBezTo>
                  <a:cubicBezTo>
                    <a:pt x="574" y="111"/>
                    <a:pt x="574" y="111"/>
                    <a:pt x="575" y="111"/>
                  </a:cubicBezTo>
                  <a:cubicBezTo>
                    <a:pt x="573" y="112"/>
                    <a:pt x="572" y="114"/>
                    <a:pt x="570" y="115"/>
                  </a:cubicBezTo>
                  <a:cubicBezTo>
                    <a:pt x="569" y="114"/>
                    <a:pt x="566" y="113"/>
                    <a:pt x="564" y="114"/>
                  </a:cubicBezTo>
                  <a:cubicBezTo>
                    <a:pt x="563" y="114"/>
                    <a:pt x="563" y="114"/>
                    <a:pt x="563" y="115"/>
                  </a:cubicBezTo>
                  <a:cubicBezTo>
                    <a:pt x="564" y="115"/>
                    <a:pt x="564" y="116"/>
                    <a:pt x="565" y="117"/>
                  </a:cubicBezTo>
                  <a:cubicBezTo>
                    <a:pt x="564" y="118"/>
                    <a:pt x="557" y="120"/>
                    <a:pt x="555" y="118"/>
                  </a:cubicBezTo>
                  <a:cubicBezTo>
                    <a:pt x="555" y="118"/>
                    <a:pt x="555" y="118"/>
                    <a:pt x="555" y="118"/>
                  </a:cubicBezTo>
                  <a:cubicBezTo>
                    <a:pt x="555" y="118"/>
                    <a:pt x="554" y="118"/>
                    <a:pt x="554" y="117"/>
                  </a:cubicBezTo>
                  <a:cubicBezTo>
                    <a:pt x="558" y="116"/>
                    <a:pt x="561" y="111"/>
                    <a:pt x="561" y="106"/>
                  </a:cubicBezTo>
                  <a:cubicBezTo>
                    <a:pt x="563" y="103"/>
                    <a:pt x="566" y="101"/>
                    <a:pt x="562" y="96"/>
                  </a:cubicBezTo>
                  <a:cubicBezTo>
                    <a:pt x="562" y="96"/>
                    <a:pt x="562" y="97"/>
                    <a:pt x="561" y="97"/>
                  </a:cubicBezTo>
                  <a:cubicBezTo>
                    <a:pt x="561" y="97"/>
                    <a:pt x="560" y="98"/>
                    <a:pt x="560" y="99"/>
                  </a:cubicBezTo>
                  <a:cubicBezTo>
                    <a:pt x="560" y="100"/>
                    <a:pt x="560" y="100"/>
                    <a:pt x="560" y="100"/>
                  </a:cubicBezTo>
                  <a:cubicBezTo>
                    <a:pt x="558" y="99"/>
                    <a:pt x="558" y="98"/>
                    <a:pt x="557" y="98"/>
                  </a:cubicBezTo>
                  <a:cubicBezTo>
                    <a:pt x="556" y="98"/>
                    <a:pt x="556" y="99"/>
                    <a:pt x="555" y="100"/>
                  </a:cubicBezTo>
                  <a:cubicBezTo>
                    <a:pt x="555" y="101"/>
                    <a:pt x="555" y="101"/>
                    <a:pt x="556" y="102"/>
                  </a:cubicBezTo>
                  <a:cubicBezTo>
                    <a:pt x="556" y="102"/>
                    <a:pt x="556" y="103"/>
                    <a:pt x="556" y="103"/>
                  </a:cubicBezTo>
                  <a:cubicBezTo>
                    <a:pt x="553" y="104"/>
                    <a:pt x="551" y="105"/>
                    <a:pt x="549" y="106"/>
                  </a:cubicBezTo>
                  <a:cubicBezTo>
                    <a:pt x="549" y="105"/>
                    <a:pt x="548" y="105"/>
                    <a:pt x="548" y="105"/>
                  </a:cubicBezTo>
                  <a:cubicBezTo>
                    <a:pt x="550" y="103"/>
                    <a:pt x="551" y="103"/>
                    <a:pt x="552" y="100"/>
                  </a:cubicBezTo>
                  <a:cubicBezTo>
                    <a:pt x="551" y="99"/>
                    <a:pt x="550" y="97"/>
                    <a:pt x="550" y="96"/>
                  </a:cubicBezTo>
                  <a:cubicBezTo>
                    <a:pt x="549" y="96"/>
                    <a:pt x="549" y="96"/>
                    <a:pt x="549" y="96"/>
                  </a:cubicBezTo>
                  <a:close/>
                  <a:moveTo>
                    <a:pt x="525" y="105"/>
                  </a:moveTo>
                  <a:cubicBezTo>
                    <a:pt x="525" y="105"/>
                    <a:pt x="525" y="105"/>
                    <a:pt x="526" y="105"/>
                  </a:cubicBezTo>
                  <a:cubicBezTo>
                    <a:pt x="526" y="105"/>
                    <a:pt x="526" y="105"/>
                    <a:pt x="526" y="106"/>
                  </a:cubicBezTo>
                  <a:cubicBezTo>
                    <a:pt x="527" y="110"/>
                    <a:pt x="521" y="115"/>
                    <a:pt x="517" y="115"/>
                  </a:cubicBezTo>
                  <a:cubicBezTo>
                    <a:pt x="517" y="115"/>
                    <a:pt x="516" y="115"/>
                    <a:pt x="516" y="114"/>
                  </a:cubicBezTo>
                  <a:cubicBezTo>
                    <a:pt x="517" y="110"/>
                    <a:pt x="522" y="108"/>
                    <a:pt x="525" y="105"/>
                  </a:cubicBezTo>
                  <a:close/>
                  <a:moveTo>
                    <a:pt x="556" y="106"/>
                  </a:moveTo>
                  <a:cubicBezTo>
                    <a:pt x="561" y="107"/>
                    <a:pt x="557" y="112"/>
                    <a:pt x="555" y="113"/>
                  </a:cubicBezTo>
                  <a:cubicBezTo>
                    <a:pt x="555" y="113"/>
                    <a:pt x="554" y="113"/>
                    <a:pt x="554" y="113"/>
                  </a:cubicBezTo>
                  <a:cubicBezTo>
                    <a:pt x="553" y="111"/>
                    <a:pt x="553" y="110"/>
                    <a:pt x="552" y="109"/>
                  </a:cubicBezTo>
                  <a:cubicBezTo>
                    <a:pt x="551" y="109"/>
                    <a:pt x="550" y="109"/>
                    <a:pt x="550" y="109"/>
                  </a:cubicBezTo>
                  <a:cubicBezTo>
                    <a:pt x="548" y="111"/>
                    <a:pt x="549" y="113"/>
                    <a:pt x="550" y="115"/>
                  </a:cubicBezTo>
                  <a:cubicBezTo>
                    <a:pt x="548" y="116"/>
                    <a:pt x="546" y="115"/>
                    <a:pt x="544" y="114"/>
                  </a:cubicBezTo>
                  <a:cubicBezTo>
                    <a:pt x="545" y="112"/>
                    <a:pt x="546" y="110"/>
                    <a:pt x="547" y="108"/>
                  </a:cubicBezTo>
                  <a:cubicBezTo>
                    <a:pt x="549" y="107"/>
                    <a:pt x="553" y="108"/>
                    <a:pt x="556" y="106"/>
                  </a:cubicBezTo>
                  <a:close/>
                  <a:moveTo>
                    <a:pt x="532" y="121"/>
                  </a:moveTo>
                  <a:cubicBezTo>
                    <a:pt x="532" y="121"/>
                    <a:pt x="531" y="122"/>
                    <a:pt x="531" y="123"/>
                  </a:cubicBezTo>
                  <a:cubicBezTo>
                    <a:pt x="532" y="125"/>
                    <a:pt x="533" y="126"/>
                    <a:pt x="534" y="127"/>
                  </a:cubicBezTo>
                  <a:cubicBezTo>
                    <a:pt x="533" y="128"/>
                    <a:pt x="531" y="129"/>
                    <a:pt x="530" y="130"/>
                  </a:cubicBezTo>
                  <a:cubicBezTo>
                    <a:pt x="530" y="130"/>
                    <a:pt x="530" y="130"/>
                    <a:pt x="530" y="130"/>
                  </a:cubicBezTo>
                  <a:cubicBezTo>
                    <a:pt x="532" y="131"/>
                    <a:pt x="534" y="131"/>
                    <a:pt x="536" y="131"/>
                  </a:cubicBezTo>
                  <a:cubicBezTo>
                    <a:pt x="536" y="131"/>
                    <a:pt x="537" y="132"/>
                    <a:pt x="537" y="132"/>
                  </a:cubicBezTo>
                  <a:cubicBezTo>
                    <a:pt x="536" y="134"/>
                    <a:pt x="535" y="135"/>
                    <a:pt x="534" y="137"/>
                  </a:cubicBezTo>
                  <a:cubicBezTo>
                    <a:pt x="531" y="137"/>
                    <a:pt x="528" y="136"/>
                    <a:pt x="525" y="135"/>
                  </a:cubicBezTo>
                  <a:cubicBezTo>
                    <a:pt x="524" y="134"/>
                    <a:pt x="523" y="133"/>
                    <a:pt x="521" y="132"/>
                  </a:cubicBezTo>
                  <a:cubicBezTo>
                    <a:pt x="520" y="133"/>
                    <a:pt x="520" y="133"/>
                    <a:pt x="520" y="135"/>
                  </a:cubicBezTo>
                  <a:cubicBezTo>
                    <a:pt x="522" y="137"/>
                    <a:pt x="523" y="140"/>
                    <a:pt x="526" y="140"/>
                  </a:cubicBezTo>
                  <a:cubicBezTo>
                    <a:pt x="528" y="139"/>
                    <a:pt x="529" y="139"/>
                    <a:pt x="531" y="140"/>
                  </a:cubicBezTo>
                  <a:cubicBezTo>
                    <a:pt x="533" y="142"/>
                    <a:pt x="523" y="148"/>
                    <a:pt x="522" y="150"/>
                  </a:cubicBezTo>
                  <a:cubicBezTo>
                    <a:pt x="520" y="149"/>
                    <a:pt x="518" y="147"/>
                    <a:pt x="517" y="145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6" y="148"/>
                    <a:pt x="517" y="148"/>
                    <a:pt x="517" y="150"/>
                  </a:cubicBezTo>
                  <a:cubicBezTo>
                    <a:pt x="516" y="153"/>
                    <a:pt x="519" y="156"/>
                    <a:pt x="522" y="155"/>
                  </a:cubicBezTo>
                  <a:cubicBezTo>
                    <a:pt x="527" y="152"/>
                    <a:pt x="531" y="144"/>
                    <a:pt x="536" y="142"/>
                  </a:cubicBezTo>
                  <a:cubicBezTo>
                    <a:pt x="538" y="141"/>
                    <a:pt x="540" y="143"/>
                    <a:pt x="542" y="144"/>
                  </a:cubicBezTo>
                  <a:cubicBezTo>
                    <a:pt x="544" y="146"/>
                    <a:pt x="544" y="150"/>
                    <a:pt x="545" y="153"/>
                  </a:cubicBezTo>
                  <a:cubicBezTo>
                    <a:pt x="546" y="153"/>
                    <a:pt x="546" y="154"/>
                    <a:pt x="548" y="154"/>
                  </a:cubicBezTo>
                  <a:cubicBezTo>
                    <a:pt x="548" y="153"/>
                    <a:pt x="549" y="152"/>
                    <a:pt x="549" y="151"/>
                  </a:cubicBezTo>
                  <a:cubicBezTo>
                    <a:pt x="549" y="143"/>
                    <a:pt x="545" y="142"/>
                    <a:pt x="538" y="139"/>
                  </a:cubicBezTo>
                  <a:cubicBezTo>
                    <a:pt x="538" y="139"/>
                    <a:pt x="538" y="139"/>
                    <a:pt x="538" y="138"/>
                  </a:cubicBezTo>
                  <a:cubicBezTo>
                    <a:pt x="539" y="137"/>
                    <a:pt x="541" y="137"/>
                    <a:pt x="542" y="135"/>
                  </a:cubicBezTo>
                  <a:cubicBezTo>
                    <a:pt x="542" y="132"/>
                    <a:pt x="541" y="132"/>
                    <a:pt x="540" y="131"/>
                  </a:cubicBezTo>
                  <a:cubicBezTo>
                    <a:pt x="540" y="131"/>
                    <a:pt x="540" y="130"/>
                    <a:pt x="540" y="130"/>
                  </a:cubicBezTo>
                  <a:cubicBezTo>
                    <a:pt x="544" y="131"/>
                    <a:pt x="544" y="133"/>
                    <a:pt x="546" y="130"/>
                  </a:cubicBezTo>
                  <a:cubicBezTo>
                    <a:pt x="546" y="125"/>
                    <a:pt x="540" y="126"/>
                    <a:pt x="537" y="123"/>
                  </a:cubicBezTo>
                  <a:cubicBezTo>
                    <a:pt x="535" y="122"/>
                    <a:pt x="535" y="121"/>
                    <a:pt x="532" y="121"/>
                  </a:cubicBezTo>
                  <a:close/>
                  <a:moveTo>
                    <a:pt x="462" y="556"/>
                  </a:moveTo>
                  <a:cubicBezTo>
                    <a:pt x="429" y="574"/>
                    <a:pt x="391" y="584"/>
                    <a:pt x="351" y="584"/>
                  </a:cubicBezTo>
                  <a:cubicBezTo>
                    <a:pt x="297" y="584"/>
                    <a:pt x="246" y="565"/>
                    <a:pt x="206" y="533"/>
                  </a:cubicBezTo>
                  <a:cubicBezTo>
                    <a:pt x="216" y="527"/>
                    <a:pt x="259" y="504"/>
                    <a:pt x="307" y="513"/>
                  </a:cubicBezTo>
                  <a:cubicBezTo>
                    <a:pt x="307" y="513"/>
                    <a:pt x="345" y="522"/>
                    <a:pt x="356" y="531"/>
                  </a:cubicBezTo>
                  <a:cubicBezTo>
                    <a:pt x="359" y="533"/>
                    <a:pt x="367" y="537"/>
                    <a:pt x="378" y="541"/>
                  </a:cubicBezTo>
                  <a:cubicBezTo>
                    <a:pt x="371" y="518"/>
                    <a:pt x="371" y="518"/>
                    <a:pt x="371" y="518"/>
                  </a:cubicBezTo>
                  <a:cubicBezTo>
                    <a:pt x="350" y="508"/>
                    <a:pt x="318" y="496"/>
                    <a:pt x="302" y="496"/>
                  </a:cubicBezTo>
                  <a:cubicBezTo>
                    <a:pt x="275" y="496"/>
                    <a:pt x="258" y="487"/>
                    <a:pt x="193" y="522"/>
                  </a:cubicBezTo>
                  <a:cubicBezTo>
                    <a:pt x="187" y="516"/>
                    <a:pt x="181" y="510"/>
                    <a:pt x="176" y="504"/>
                  </a:cubicBezTo>
                  <a:cubicBezTo>
                    <a:pt x="184" y="497"/>
                    <a:pt x="221" y="468"/>
                    <a:pt x="279" y="471"/>
                  </a:cubicBezTo>
                  <a:cubicBezTo>
                    <a:pt x="279" y="471"/>
                    <a:pt x="319" y="471"/>
                    <a:pt x="364" y="494"/>
                  </a:cubicBezTo>
                  <a:cubicBezTo>
                    <a:pt x="358" y="472"/>
                    <a:pt x="358" y="472"/>
                    <a:pt x="358" y="472"/>
                  </a:cubicBezTo>
                  <a:cubicBezTo>
                    <a:pt x="357" y="472"/>
                    <a:pt x="356" y="471"/>
                    <a:pt x="354" y="471"/>
                  </a:cubicBezTo>
                  <a:cubicBezTo>
                    <a:pt x="354" y="471"/>
                    <a:pt x="295" y="445"/>
                    <a:pt x="239" y="457"/>
                  </a:cubicBezTo>
                  <a:cubicBezTo>
                    <a:pt x="239" y="457"/>
                    <a:pt x="211" y="459"/>
                    <a:pt x="164" y="489"/>
                  </a:cubicBezTo>
                  <a:cubicBezTo>
                    <a:pt x="159" y="483"/>
                    <a:pt x="155" y="476"/>
                    <a:pt x="151" y="469"/>
                  </a:cubicBezTo>
                  <a:cubicBezTo>
                    <a:pt x="164" y="459"/>
                    <a:pt x="213" y="425"/>
                    <a:pt x="280" y="429"/>
                  </a:cubicBezTo>
                  <a:cubicBezTo>
                    <a:pt x="280" y="429"/>
                    <a:pt x="316" y="427"/>
                    <a:pt x="361" y="453"/>
                  </a:cubicBezTo>
                  <a:cubicBezTo>
                    <a:pt x="361" y="453"/>
                    <a:pt x="453" y="499"/>
                    <a:pt x="554" y="466"/>
                  </a:cubicBezTo>
                  <a:cubicBezTo>
                    <a:pt x="549" y="475"/>
                    <a:pt x="543" y="484"/>
                    <a:pt x="536" y="492"/>
                  </a:cubicBezTo>
                  <a:cubicBezTo>
                    <a:pt x="517" y="497"/>
                    <a:pt x="474" y="505"/>
                    <a:pt x="439" y="498"/>
                  </a:cubicBezTo>
                  <a:cubicBezTo>
                    <a:pt x="439" y="498"/>
                    <a:pt x="417" y="496"/>
                    <a:pt x="378" y="481"/>
                  </a:cubicBezTo>
                  <a:cubicBezTo>
                    <a:pt x="384" y="502"/>
                    <a:pt x="384" y="502"/>
                    <a:pt x="384" y="502"/>
                  </a:cubicBezTo>
                  <a:cubicBezTo>
                    <a:pt x="410" y="511"/>
                    <a:pt x="461" y="524"/>
                    <a:pt x="517" y="515"/>
                  </a:cubicBezTo>
                  <a:cubicBezTo>
                    <a:pt x="508" y="523"/>
                    <a:pt x="499" y="532"/>
                    <a:pt x="489" y="539"/>
                  </a:cubicBezTo>
                  <a:cubicBezTo>
                    <a:pt x="471" y="540"/>
                    <a:pt x="436" y="539"/>
                    <a:pt x="395" y="529"/>
                  </a:cubicBezTo>
                  <a:cubicBezTo>
                    <a:pt x="395" y="529"/>
                    <a:pt x="393" y="528"/>
                    <a:pt x="390" y="527"/>
                  </a:cubicBezTo>
                  <a:cubicBezTo>
                    <a:pt x="395" y="546"/>
                    <a:pt x="395" y="546"/>
                    <a:pt x="395" y="546"/>
                  </a:cubicBezTo>
                  <a:cubicBezTo>
                    <a:pt x="415" y="551"/>
                    <a:pt x="439" y="555"/>
                    <a:pt x="462" y="556"/>
                  </a:cubicBezTo>
                  <a:close/>
                  <a:moveTo>
                    <a:pt x="575" y="415"/>
                  </a:moveTo>
                  <a:cubicBezTo>
                    <a:pt x="521" y="437"/>
                    <a:pt x="471" y="446"/>
                    <a:pt x="411" y="431"/>
                  </a:cubicBezTo>
                  <a:cubicBezTo>
                    <a:pt x="343" y="414"/>
                    <a:pt x="336" y="388"/>
                    <a:pt x="258" y="390"/>
                  </a:cubicBezTo>
                  <a:cubicBezTo>
                    <a:pt x="192" y="392"/>
                    <a:pt x="146" y="425"/>
                    <a:pt x="134" y="435"/>
                  </a:cubicBezTo>
                  <a:cubicBezTo>
                    <a:pt x="137" y="442"/>
                    <a:pt x="140" y="448"/>
                    <a:pt x="143" y="455"/>
                  </a:cubicBezTo>
                  <a:cubicBezTo>
                    <a:pt x="182" y="425"/>
                    <a:pt x="229" y="413"/>
                    <a:pt x="271" y="413"/>
                  </a:cubicBezTo>
                  <a:cubicBezTo>
                    <a:pt x="318" y="413"/>
                    <a:pt x="355" y="432"/>
                    <a:pt x="355" y="432"/>
                  </a:cubicBezTo>
                  <a:cubicBezTo>
                    <a:pt x="355" y="432"/>
                    <a:pt x="400" y="457"/>
                    <a:pt x="457" y="461"/>
                  </a:cubicBezTo>
                  <a:cubicBezTo>
                    <a:pt x="511" y="465"/>
                    <a:pt x="560" y="444"/>
                    <a:pt x="566" y="442"/>
                  </a:cubicBezTo>
                  <a:cubicBezTo>
                    <a:pt x="570" y="433"/>
                    <a:pt x="573" y="424"/>
                    <a:pt x="575" y="4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9" name="ïš1iḋe"/>
            <p:cNvGrpSpPr/>
            <p:nvPr/>
          </p:nvGrpSpPr>
          <p:grpSpPr>
            <a:xfrm>
              <a:off x="5238070" y="2374360"/>
              <a:ext cx="3653324" cy="1439817"/>
              <a:chOff x="5043488" y="2205038"/>
              <a:chExt cx="4475163" cy="1763713"/>
            </a:xfrm>
            <a:grpFill/>
          </p:grpSpPr>
          <p:sp>
            <p:nvSpPr>
              <p:cNvPr id="41" name="işḷiḋê"/>
              <p:cNvSpPr/>
              <p:nvPr/>
            </p:nvSpPr>
            <p:spPr bwMode="auto">
              <a:xfrm>
                <a:off x="6346826" y="2911476"/>
                <a:ext cx="1120775" cy="773113"/>
              </a:xfrm>
              <a:custGeom>
                <a:avLst/>
                <a:gdLst>
                  <a:gd name="T0" fmla="*/ 188 w 340"/>
                  <a:gd name="T1" fmla="*/ 0 h 234"/>
                  <a:gd name="T2" fmla="*/ 215 w 340"/>
                  <a:gd name="T3" fmla="*/ 50 h 234"/>
                  <a:gd name="T4" fmla="*/ 206 w 340"/>
                  <a:gd name="T5" fmla="*/ 68 h 234"/>
                  <a:gd name="T6" fmla="*/ 196 w 340"/>
                  <a:gd name="T7" fmla="*/ 152 h 234"/>
                  <a:gd name="T8" fmla="*/ 188 w 340"/>
                  <a:gd name="T9" fmla="*/ 201 h 234"/>
                  <a:gd name="T10" fmla="*/ 177 w 340"/>
                  <a:gd name="T11" fmla="*/ 193 h 234"/>
                  <a:gd name="T12" fmla="*/ 169 w 340"/>
                  <a:gd name="T13" fmla="*/ 170 h 234"/>
                  <a:gd name="T14" fmla="*/ 174 w 340"/>
                  <a:gd name="T15" fmla="*/ 147 h 234"/>
                  <a:gd name="T16" fmla="*/ 179 w 340"/>
                  <a:gd name="T17" fmla="*/ 52 h 234"/>
                  <a:gd name="T18" fmla="*/ 183 w 340"/>
                  <a:gd name="T19" fmla="*/ 0 h 234"/>
                  <a:gd name="T20" fmla="*/ 188 w 340"/>
                  <a:gd name="T21" fmla="*/ 0 h 234"/>
                  <a:gd name="T22" fmla="*/ 233 w 340"/>
                  <a:gd name="T23" fmla="*/ 53 h 234"/>
                  <a:gd name="T24" fmla="*/ 217 w 340"/>
                  <a:gd name="T25" fmla="*/ 68 h 234"/>
                  <a:gd name="T26" fmla="*/ 293 w 340"/>
                  <a:gd name="T27" fmla="*/ 85 h 234"/>
                  <a:gd name="T28" fmla="*/ 298 w 340"/>
                  <a:gd name="T29" fmla="*/ 75 h 234"/>
                  <a:gd name="T30" fmla="*/ 233 w 340"/>
                  <a:gd name="T31" fmla="*/ 53 h 234"/>
                  <a:gd name="T32" fmla="*/ 46 w 340"/>
                  <a:gd name="T33" fmla="*/ 49 h 234"/>
                  <a:gd name="T34" fmla="*/ 87 w 340"/>
                  <a:gd name="T35" fmla="*/ 81 h 234"/>
                  <a:gd name="T36" fmla="*/ 83 w 340"/>
                  <a:gd name="T37" fmla="*/ 155 h 234"/>
                  <a:gd name="T38" fmla="*/ 105 w 340"/>
                  <a:gd name="T39" fmla="*/ 168 h 234"/>
                  <a:gd name="T40" fmla="*/ 104 w 340"/>
                  <a:gd name="T41" fmla="*/ 174 h 234"/>
                  <a:gd name="T42" fmla="*/ 42 w 340"/>
                  <a:gd name="T43" fmla="*/ 226 h 234"/>
                  <a:gd name="T44" fmla="*/ 4 w 340"/>
                  <a:gd name="T45" fmla="*/ 216 h 234"/>
                  <a:gd name="T46" fmla="*/ 0 w 340"/>
                  <a:gd name="T47" fmla="*/ 209 h 234"/>
                  <a:gd name="T48" fmla="*/ 2 w 340"/>
                  <a:gd name="T49" fmla="*/ 205 h 234"/>
                  <a:gd name="T50" fmla="*/ 51 w 340"/>
                  <a:gd name="T51" fmla="*/ 167 h 234"/>
                  <a:gd name="T52" fmla="*/ 47 w 340"/>
                  <a:gd name="T53" fmla="*/ 160 h 234"/>
                  <a:gd name="T54" fmla="*/ 25 w 340"/>
                  <a:gd name="T55" fmla="*/ 144 h 234"/>
                  <a:gd name="T56" fmla="*/ 26 w 340"/>
                  <a:gd name="T57" fmla="*/ 138 h 234"/>
                  <a:gd name="T58" fmla="*/ 55 w 340"/>
                  <a:gd name="T59" fmla="*/ 124 h 234"/>
                  <a:gd name="T60" fmla="*/ 30 w 340"/>
                  <a:gd name="T61" fmla="*/ 54 h 234"/>
                  <a:gd name="T62" fmla="*/ 35 w 340"/>
                  <a:gd name="T63" fmla="*/ 52 h 234"/>
                  <a:gd name="T64" fmla="*/ 46 w 340"/>
                  <a:gd name="T65" fmla="*/ 49 h 234"/>
                  <a:gd name="T66" fmla="*/ 247 w 340"/>
                  <a:gd name="T67" fmla="*/ 155 h 234"/>
                  <a:gd name="T68" fmla="*/ 211 w 340"/>
                  <a:gd name="T69" fmla="*/ 151 h 234"/>
                  <a:gd name="T70" fmla="*/ 207 w 340"/>
                  <a:gd name="T71" fmla="*/ 155 h 234"/>
                  <a:gd name="T72" fmla="*/ 222 w 340"/>
                  <a:gd name="T73" fmla="*/ 183 h 234"/>
                  <a:gd name="T74" fmla="*/ 271 w 340"/>
                  <a:gd name="T75" fmla="*/ 180 h 234"/>
                  <a:gd name="T76" fmla="*/ 322 w 340"/>
                  <a:gd name="T77" fmla="*/ 228 h 234"/>
                  <a:gd name="T78" fmla="*/ 340 w 340"/>
                  <a:gd name="T79" fmla="*/ 219 h 234"/>
                  <a:gd name="T80" fmla="*/ 328 w 340"/>
                  <a:gd name="T81" fmla="*/ 186 h 234"/>
                  <a:gd name="T82" fmla="*/ 247 w 340"/>
                  <a:gd name="T83" fmla="*/ 155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0" h="234">
                    <a:moveTo>
                      <a:pt x="188" y="0"/>
                    </a:moveTo>
                    <a:cubicBezTo>
                      <a:pt x="204" y="5"/>
                      <a:pt x="223" y="30"/>
                      <a:pt x="215" y="50"/>
                    </a:cubicBezTo>
                    <a:cubicBezTo>
                      <a:pt x="212" y="56"/>
                      <a:pt x="209" y="62"/>
                      <a:pt x="206" y="68"/>
                    </a:cubicBezTo>
                    <a:cubicBezTo>
                      <a:pt x="202" y="96"/>
                      <a:pt x="199" y="124"/>
                      <a:pt x="196" y="152"/>
                    </a:cubicBezTo>
                    <a:cubicBezTo>
                      <a:pt x="194" y="167"/>
                      <a:pt x="204" y="194"/>
                      <a:pt x="188" y="201"/>
                    </a:cubicBezTo>
                    <a:cubicBezTo>
                      <a:pt x="182" y="201"/>
                      <a:pt x="181" y="197"/>
                      <a:pt x="177" y="193"/>
                    </a:cubicBezTo>
                    <a:cubicBezTo>
                      <a:pt x="174" y="185"/>
                      <a:pt x="172" y="178"/>
                      <a:pt x="169" y="170"/>
                    </a:cubicBezTo>
                    <a:cubicBezTo>
                      <a:pt x="171" y="162"/>
                      <a:pt x="173" y="155"/>
                      <a:pt x="174" y="147"/>
                    </a:cubicBezTo>
                    <a:cubicBezTo>
                      <a:pt x="176" y="115"/>
                      <a:pt x="178" y="84"/>
                      <a:pt x="179" y="52"/>
                    </a:cubicBezTo>
                    <a:cubicBezTo>
                      <a:pt x="179" y="33"/>
                      <a:pt x="171" y="13"/>
                      <a:pt x="183" y="0"/>
                    </a:cubicBezTo>
                    <a:cubicBezTo>
                      <a:pt x="185" y="0"/>
                      <a:pt x="187" y="0"/>
                      <a:pt x="188" y="0"/>
                    </a:cubicBezTo>
                    <a:close/>
                    <a:moveTo>
                      <a:pt x="233" y="53"/>
                    </a:moveTo>
                    <a:cubicBezTo>
                      <a:pt x="226" y="57"/>
                      <a:pt x="220" y="58"/>
                      <a:pt x="217" y="68"/>
                    </a:cubicBezTo>
                    <a:cubicBezTo>
                      <a:pt x="255" y="107"/>
                      <a:pt x="254" y="78"/>
                      <a:pt x="293" y="85"/>
                    </a:cubicBezTo>
                    <a:cubicBezTo>
                      <a:pt x="296" y="81"/>
                      <a:pt x="297" y="81"/>
                      <a:pt x="298" y="75"/>
                    </a:cubicBezTo>
                    <a:cubicBezTo>
                      <a:pt x="283" y="62"/>
                      <a:pt x="260" y="57"/>
                      <a:pt x="233" y="53"/>
                    </a:cubicBezTo>
                    <a:close/>
                    <a:moveTo>
                      <a:pt x="46" y="49"/>
                    </a:moveTo>
                    <a:cubicBezTo>
                      <a:pt x="68" y="52"/>
                      <a:pt x="83" y="66"/>
                      <a:pt x="87" y="81"/>
                    </a:cubicBezTo>
                    <a:cubicBezTo>
                      <a:pt x="86" y="106"/>
                      <a:pt x="84" y="131"/>
                      <a:pt x="83" y="155"/>
                    </a:cubicBezTo>
                    <a:cubicBezTo>
                      <a:pt x="94" y="159"/>
                      <a:pt x="98" y="160"/>
                      <a:pt x="105" y="168"/>
                    </a:cubicBezTo>
                    <a:cubicBezTo>
                      <a:pt x="104" y="170"/>
                      <a:pt x="104" y="172"/>
                      <a:pt x="104" y="174"/>
                    </a:cubicBezTo>
                    <a:cubicBezTo>
                      <a:pt x="87" y="193"/>
                      <a:pt x="65" y="214"/>
                      <a:pt x="42" y="226"/>
                    </a:cubicBezTo>
                    <a:cubicBezTo>
                      <a:pt x="30" y="222"/>
                      <a:pt x="17" y="219"/>
                      <a:pt x="4" y="216"/>
                    </a:cubicBezTo>
                    <a:cubicBezTo>
                      <a:pt x="3" y="213"/>
                      <a:pt x="2" y="211"/>
                      <a:pt x="0" y="209"/>
                    </a:cubicBezTo>
                    <a:cubicBezTo>
                      <a:pt x="1" y="208"/>
                      <a:pt x="2" y="206"/>
                      <a:pt x="2" y="205"/>
                    </a:cubicBezTo>
                    <a:cubicBezTo>
                      <a:pt x="17" y="190"/>
                      <a:pt x="44" y="193"/>
                      <a:pt x="51" y="167"/>
                    </a:cubicBezTo>
                    <a:cubicBezTo>
                      <a:pt x="50" y="165"/>
                      <a:pt x="49" y="163"/>
                      <a:pt x="47" y="160"/>
                    </a:cubicBezTo>
                    <a:cubicBezTo>
                      <a:pt x="34" y="159"/>
                      <a:pt x="27" y="154"/>
                      <a:pt x="25" y="144"/>
                    </a:cubicBezTo>
                    <a:cubicBezTo>
                      <a:pt x="25" y="142"/>
                      <a:pt x="26" y="140"/>
                      <a:pt x="26" y="138"/>
                    </a:cubicBezTo>
                    <a:cubicBezTo>
                      <a:pt x="32" y="131"/>
                      <a:pt x="46" y="128"/>
                      <a:pt x="55" y="124"/>
                    </a:cubicBezTo>
                    <a:cubicBezTo>
                      <a:pt x="61" y="78"/>
                      <a:pt x="30" y="80"/>
                      <a:pt x="30" y="54"/>
                    </a:cubicBezTo>
                    <a:cubicBezTo>
                      <a:pt x="32" y="53"/>
                      <a:pt x="33" y="53"/>
                      <a:pt x="35" y="52"/>
                    </a:cubicBezTo>
                    <a:cubicBezTo>
                      <a:pt x="38" y="51"/>
                      <a:pt x="42" y="50"/>
                      <a:pt x="46" y="49"/>
                    </a:cubicBezTo>
                    <a:close/>
                    <a:moveTo>
                      <a:pt x="247" y="155"/>
                    </a:moveTo>
                    <a:cubicBezTo>
                      <a:pt x="235" y="153"/>
                      <a:pt x="223" y="152"/>
                      <a:pt x="211" y="151"/>
                    </a:cubicBezTo>
                    <a:cubicBezTo>
                      <a:pt x="210" y="152"/>
                      <a:pt x="208" y="154"/>
                      <a:pt x="207" y="155"/>
                    </a:cubicBezTo>
                    <a:cubicBezTo>
                      <a:pt x="206" y="168"/>
                      <a:pt x="213" y="178"/>
                      <a:pt x="222" y="183"/>
                    </a:cubicBezTo>
                    <a:cubicBezTo>
                      <a:pt x="242" y="192"/>
                      <a:pt x="250" y="170"/>
                      <a:pt x="271" y="180"/>
                    </a:cubicBezTo>
                    <a:cubicBezTo>
                      <a:pt x="296" y="191"/>
                      <a:pt x="301" y="217"/>
                      <a:pt x="322" y="228"/>
                    </a:cubicBezTo>
                    <a:cubicBezTo>
                      <a:pt x="332" y="234"/>
                      <a:pt x="337" y="225"/>
                      <a:pt x="340" y="219"/>
                    </a:cubicBezTo>
                    <a:cubicBezTo>
                      <a:pt x="336" y="208"/>
                      <a:pt x="332" y="197"/>
                      <a:pt x="328" y="186"/>
                    </a:cubicBezTo>
                    <a:cubicBezTo>
                      <a:pt x="320" y="175"/>
                      <a:pt x="268" y="158"/>
                      <a:pt x="247" y="1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" name="iś1iḍé"/>
              <p:cNvSpPr/>
              <p:nvPr/>
            </p:nvSpPr>
            <p:spPr bwMode="auto">
              <a:xfrm>
                <a:off x="7639051" y="3033713"/>
                <a:ext cx="666750" cy="604838"/>
              </a:xfrm>
              <a:custGeom>
                <a:avLst/>
                <a:gdLst>
                  <a:gd name="T0" fmla="*/ 79 w 202"/>
                  <a:gd name="T1" fmla="*/ 4 h 183"/>
                  <a:gd name="T2" fmla="*/ 107 w 202"/>
                  <a:gd name="T3" fmla="*/ 12 h 183"/>
                  <a:gd name="T4" fmla="*/ 109 w 202"/>
                  <a:gd name="T5" fmla="*/ 44 h 183"/>
                  <a:gd name="T6" fmla="*/ 119 w 202"/>
                  <a:gd name="T7" fmla="*/ 62 h 183"/>
                  <a:gd name="T8" fmla="*/ 117 w 202"/>
                  <a:gd name="T9" fmla="*/ 68 h 183"/>
                  <a:gd name="T10" fmla="*/ 85 w 202"/>
                  <a:gd name="T11" fmla="*/ 112 h 183"/>
                  <a:gd name="T12" fmla="*/ 2 w 202"/>
                  <a:gd name="T13" fmla="*/ 168 h 183"/>
                  <a:gd name="T14" fmla="*/ 0 w 202"/>
                  <a:gd name="T15" fmla="*/ 163 h 183"/>
                  <a:gd name="T16" fmla="*/ 61 w 202"/>
                  <a:gd name="T17" fmla="*/ 98 h 183"/>
                  <a:gd name="T18" fmla="*/ 58 w 202"/>
                  <a:gd name="T19" fmla="*/ 96 h 183"/>
                  <a:gd name="T20" fmla="*/ 21 w 202"/>
                  <a:gd name="T21" fmla="*/ 72 h 183"/>
                  <a:gd name="T22" fmla="*/ 24 w 202"/>
                  <a:gd name="T23" fmla="*/ 62 h 183"/>
                  <a:gd name="T24" fmla="*/ 40 w 202"/>
                  <a:gd name="T25" fmla="*/ 63 h 183"/>
                  <a:gd name="T26" fmla="*/ 85 w 202"/>
                  <a:gd name="T27" fmla="*/ 39 h 183"/>
                  <a:gd name="T28" fmla="*/ 79 w 202"/>
                  <a:gd name="T29" fmla="*/ 4 h 183"/>
                  <a:gd name="T30" fmla="*/ 102 w 202"/>
                  <a:gd name="T31" fmla="*/ 97 h 183"/>
                  <a:gd name="T32" fmla="*/ 97 w 202"/>
                  <a:gd name="T33" fmla="*/ 105 h 183"/>
                  <a:gd name="T34" fmla="*/ 161 w 202"/>
                  <a:gd name="T35" fmla="*/ 145 h 183"/>
                  <a:gd name="T36" fmla="*/ 184 w 202"/>
                  <a:gd name="T37" fmla="*/ 183 h 183"/>
                  <a:gd name="T38" fmla="*/ 190 w 202"/>
                  <a:gd name="T39" fmla="*/ 180 h 183"/>
                  <a:gd name="T40" fmla="*/ 102 w 202"/>
                  <a:gd name="T41" fmla="*/ 9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2" h="183">
                    <a:moveTo>
                      <a:pt x="79" y="4"/>
                    </a:moveTo>
                    <a:cubicBezTo>
                      <a:pt x="92" y="0"/>
                      <a:pt x="101" y="4"/>
                      <a:pt x="107" y="12"/>
                    </a:cubicBezTo>
                    <a:cubicBezTo>
                      <a:pt x="116" y="26"/>
                      <a:pt x="109" y="34"/>
                      <a:pt x="109" y="44"/>
                    </a:cubicBezTo>
                    <a:cubicBezTo>
                      <a:pt x="108" y="54"/>
                      <a:pt x="119" y="52"/>
                      <a:pt x="119" y="62"/>
                    </a:cubicBezTo>
                    <a:cubicBezTo>
                      <a:pt x="118" y="64"/>
                      <a:pt x="118" y="66"/>
                      <a:pt x="117" y="68"/>
                    </a:cubicBezTo>
                    <a:cubicBezTo>
                      <a:pt x="96" y="74"/>
                      <a:pt x="95" y="97"/>
                      <a:pt x="85" y="112"/>
                    </a:cubicBezTo>
                    <a:cubicBezTo>
                      <a:pt x="69" y="135"/>
                      <a:pt x="41" y="161"/>
                      <a:pt x="2" y="168"/>
                    </a:cubicBezTo>
                    <a:cubicBezTo>
                      <a:pt x="2" y="166"/>
                      <a:pt x="1" y="164"/>
                      <a:pt x="0" y="163"/>
                    </a:cubicBezTo>
                    <a:cubicBezTo>
                      <a:pt x="18" y="141"/>
                      <a:pt x="54" y="126"/>
                      <a:pt x="61" y="98"/>
                    </a:cubicBezTo>
                    <a:cubicBezTo>
                      <a:pt x="60" y="97"/>
                      <a:pt x="59" y="97"/>
                      <a:pt x="58" y="96"/>
                    </a:cubicBezTo>
                    <a:cubicBezTo>
                      <a:pt x="44" y="99"/>
                      <a:pt x="27" y="87"/>
                      <a:pt x="21" y="72"/>
                    </a:cubicBezTo>
                    <a:cubicBezTo>
                      <a:pt x="22" y="69"/>
                      <a:pt x="23" y="66"/>
                      <a:pt x="24" y="62"/>
                    </a:cubicBezTo>
                    <a:cubicBezTo>
                      <a:pt x="30" y="58"/>
                      <a:pt x="35" y="63"/>
                      <a:pt x="40" y="63"/>
                    </a:cubicBezTo>
                    <a:cubicBezTo>
                      <a:pt x="54" y="61"/>
                      <a:pt x="76" y="47"/>
                      <a:pt x="85" y="39"/>
                    </a:cubicBezTo>
                    <a:cubicBezTo>
                      <a:pt x="83" y="25"/>
                      <a:pt x="74" y="17"/>
                      <a:pt x="79" y="4"/>
                    </a:cubicBezTo>
                    <a:close/>
                    <a:moveTo>
                      <a:pt x="102" y="97"/>
                    </a:moveTo>
                    <a:cubicBezTo>
                      <a:pt x="101" y="100"/>
                      <a:pt x="99" y="102"/>
                      <a:pt x="97" y="105"/>
                    </a:cubicBezTo>
                    <a:cubicBezTo>
                      <a:pt x="106" y="120"/>
                      <a:pt x="147" y="129"/>
                      <a:pt x="161" y="145"/>
                    </a:cubicBezTo>
                    <a:cubicBezTo>
                      <a:pt x="173" y="160"/>
                      <a:pt x="170" y="176"/>
                      <a:pt x="184" y="183"/>
                    </a:cubicBezTo>
                    <a:cubicBezTo>
                      <a:pt x="186" y="182"/>
                      <a:pt x="188" y="181"/>
                      <a:pt x="190" y="180"/>
                    </a:cubicBezTo>
                    <a:cubicBezTo>
                      <a:pt x="202" y="137"/>
                      <a:pt x="137" y="89"/>
                      <a:pt x="102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" name="ïṧlîdé"/>
              <p:cNvSpPr/>
              <p:nvPr/>
            </p:nvSpPr>
            <p:spPr bwMode="auto">
              <a:xfrm>
                <a:off x="5043488" y="2205038"/>
                <a:ext cx="1174750" cy="1724025"/>
              </a:xfrm>
              <a:custGeom>
                <a:avLst/>
                <a:gdLst>
                  <a:gd name="T0" fmla="*/ 187 w 356"/>
                  <a:gd name="T1" fmla="*/ 109 h 522"/>
                  <a:gd name="T2" fmla="*/ 223 w 356"/>
                  <a:gd name="T3" fmla="*/ 134 h 522"/>
                  <a:gd name="T4" fmla="*/ 192 w 356"/>
                  <a:gd name="T5" fmla="*/ 134 h 522"/>
                  <a:gd name="T6" fmla="*/ 182 w 356"/>
                  <a:gd name="T7" fmla="*/ 203 h 522"/>
                  <a:gd name="T8" fmla="*/ 207 w 356"/>
                  <a:gd name="T9" fmla="*/ 195 h 522"/>
                  <a:gd name="T10" fmla="*/ 175 w 356"/>
                  <a:gd name="T11" fmla="*/ 220 h 522"/>
                  <a:gd name="T12" fmla="*/ 194 w 356"/>
                  <a:gd name="T13" fmla="*/ 309 h 522"/>
                  <a:gd name="T14" fmla="*/ 243 w 356"/>
                  <a:gd name="T15" fmla="*/ 181 h 522"/>
                  <a:gd name="T16" fmla="*/ 259 w 356"/>
                  <a:gd name="T17" fmla="*/ 179 h 522"/>
                  <a:gd name="T18" fmla="*/ 257 w 356"/>
                  <a:gd name="T19" fmla="*/ 241 h 522"/>
                  <a:gd name="T20" fmla="*/ 209 w 356"/>
                  <a:gd name="T21" fmla="*/ 326 h 522"/>
                  <a:gd name="T22" fmla="*/ 293 w 356"/>
                  <a:gd name="T23" fmla="*/ 378 h 522"/>
                  <a:gd name="T24" fmla="*/ 355 w 356"/>
                  <a:gd name="T25" fmla="*/ 409 h 522"/>
                  <a:gd name="T26" fmla="*/ 308 w 356"/>
                  <a:gd name="T27" fmla="*/ 423 h 522"/>
                  <a:gd name="T28" fmla="*/ 199 w 356"/>
                  <a:gd name="T29" fmla="*/ 338 h 522"/>
                  <a:gd name="T30" fmla="*/ 176 w 356"/>
                  <a:gd name="T31" fmla="*/ 401 h 522"/>
                  <a:gd name="T32" fmla="*/ 172 w 356"/>
                  <a:gd name="T33" fmla="*/ 522 h 522"/>
                  <a:gd name="T34" fmla="*/ 113 w 356"/>
                  <a:gd name="T35" fmla="*/ 459 h 522"/>
                  <a:gd name="T36" fmla="*/ 151 w 356"/>
                  <a:gd name="T37" fmla="*/ 477 h 522"/>
                  <a:gd name="T38" fmla="*/ 155 w 356"/>
                  <a:gd name="T39" fmla="*/ 383 h 522"/>
                  <a:gd name="T40" fmla="*/ 24 w 356"/>
                  <a:gd name="T41" fmla="*/ 463 h 522"/>
                  <a:gd name="T42" fmla="*/ 73 w 356"/>
                  <a:gd name="T43" fmla="*/ 413 h 522"/>
                  <a:gd name="T44" fmla="*/ 44 w 356"/>
                  <a:gd name="T45" fmla="*/ 343 h 522"/>
                  <a:gd name="T46" fmla="*/ 0 w 356"/>
                  <a:gd name="T47" fmla="*/ 243 h 522"/>
                  <a:gd name="T48" fmla="*/ 41 w 356"/>
                  <a:gd name="T49" fmla="*/ 275 h 522"/>
                  <a:gd name="T50" fmla="*/ 66 w 356"/>
                  <a:gd name="T51" fmla="*/ 357 h 522"/>
                  <a:gd name="T52" fmla="*/ 150 w 356"/>
                  <a:gd name="T53" fmla="*/ 285 h 522"/>
                  <a:gd name="T54" fmla="*/ 112 w 356"/>
                  <a:gd name="T55" fmla="*/ 266 h 522"/>
                  <a:gd name="T56" fmla="*/ 159 w 356"/>
                  <a:gd name="T57" fmla="*/ 252 h 522"/>
                  <a:gd name="T58" fmla="*/ 156 w 356"/>
                  <a:gd name="T59" fmla="*/ 227 h 522"/>
                  <a:gd name="T60" fmla="*/ 53 w 356"/>
                  <a:gd name="T61" fmla="*/ 281 h 522"/>
                  <a:gd name="T62" fmla="*/ 156 w 356"/>
                  <a:gd name="T63" fmla="*/ 214 h 522"/>
                  <a:gd name="T64" fmla="*/ 159 w 356"/>
                  <a:gd name="T65" fmla="*/ 163 h 522"/>
                  <a:gd name="T66" fmla="*/ 98 w 356"/>
                  <a:gd name="T67" fmla="*/ 167 h 522"/>
                  <a:gd name="T68" fmla="*/ 88 w 356"/>
                  <a:gd name="T69" fmla="*/ 143 h 522"/>
                  <a:gd name="T70" fmla="*/ 171 w 356"/>
                  <a:gd name="T71" fmla="*/ 40 h 522"/>
                  <a:gd name="T72" fmla="*/ 166 w 356"/>
                  <a:gd name="T73" fmla="*/ 3 h 522"/>
                  <a:gd name="T74" fmla="*/ 189 w 356"/>
                  <a:gd name="T75" fmla="*/ 313 h 522"/>
                  <a:gd name="T76" fmla="*/ 172 w 356"/>
                  <a:gd name="T77" fmla="*/ 330 h 522"/>
                  <a:gd name="T78" fmla="*/ 191 w 356"/>
                  <a:gd name="T79" fmla="*/ 314 h 522"/>
                  <a:gd name="T80" fmla="*/ 148 w 356"/>
                  <a:gd name="T81" fmla="*/ 330 h 522"/>
                  <a:gd name="T82" fmla="*/ 74 w 356"/>
                  <a:gd name="T83" fmla="*/ 379 h 522"/>
                  <a:gd name="T84" fmla="*/ 153 w 356"/>
                  <a:gd name="T85" fmla="*/ 348 h 522"/>
                  <a:gd name="T86" fmla="*/ 148 w 356"/>
                  <a:gd name="T87" fmla="*/ 33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56" h="522">
                    <a:moveTo>
                      <a:pt x="179" y="1"/>
                    </a:moveTo>
                    <a:cubicBezTo>
                      <a:pt x="219" y="32"/>
                      <a:pt x="181" y="74"/>
                      <a:pt x="187" y="109"/>
                    </a:cubicBezTo>
                    <a:cubicBezTo>
                      <a:pt x="197" y="112"/>
                      <a:pt x="212" y="105"/>
                      <a:pt x="221" y="121"/>
                    </a:cubicBezTo>
                    <a:cubicBezTo>
                      <a:pt x="224" y="126"/>
                      <a:pt x="223" y="129"/>
                      <a:pt x="223" y="134"/>
                    </a:cubicBezTo>
                    <a:cubicBezTo>
                      <a:pt x="223" y="135"/>
                      <a:pt x="222" y="135"/>
                      <a:pt x="222" y="135"/>
                    </a:cubicBezTo>
                    <a:cubicBezTo>
                      <a:pt x="213" y="137"/>
                      <a:pt x="199" y="131"/>
                      <a:pt x="192" y="134"/>
                    </a:cubicBezTo>
                    <a:cubicBezTo>
                      <a:pt x="184" y="137"/>
                      <a:pt x="176" y="190"/>
                      <a:pt x="174" y="200"/>
                    </a:cubicBezTo>
                    <a:cubicBezTo>
                      <a:pt x="176" y="201"/>
                      <a:pt x="179" y="202"/>
                      <a:pt x="182" y="203"/>
                    </a:cubicBezTo>
                    <a:cubicBezTo>
                      <a:pt x="188" y="196"/>
                      <a:pt x="195" y="192"/>
                      <a:pt x="203" y="193"/>
                    </a:cubicBezTo>
                    <a:cubicBezTo>
                      <a:pt x="204" y="194"/>
                      <a:pt x="206" y="194"/>
                      <a:pt x="207" y="195"/>
                    </a:cubicBezTo>
                    <a:cubicBezTo>
                      <a:pt x="207" y="197"/>
                      <a:pt x="206" y="199"/>
                      <a:pt x="206" y="201"/>
                    </a:cubicBezTo>
                    <a:cubicBezTo>
                      <a:pt x="197" y="206"/>
                      <a:pt x="179" y="212"/>
                      <a:pt x="175" y="220"/>
                    </a:cubicBezTo>
                    <a:cubicBezTo>
                      <a:pt x="175" y="245"/>
                      <a:pt x="175" y="270"/>
                      <a:pt x="176" y="295"/>
                    </a:cubicBezTo>
                    <a:cubicBezTo>
                      <a:pt x="184" y="300"/>
                      <a:pt x="188" y="302"/>
                      <a:pt x="194" y="309"/>
                    </a:cubicBezTo>
                    <a:cubicBezTo>
                      <a:pt x="216" y="282"/>
                      <a:pt x="250" y="223"/>
                      <a:pt x="250" y="199"/>
                    </a:cubicBezTo>
                    <a:cubicBezTo>
                      <a:pt x="250" y="193"/>
                      <a:pt x="244" y="187"/>
                      <a:pt x="243" y="181"/>
                    </a:cubicBezTo>
                    <a:cubicBezTo>
                      <a:pt x="244" y="180"/>
                      <a:pt x="245" y="179"/>
                      <a:pt x="246" y="178"/>
                    </a:cubicBezTo>
                    <a:cubicBezTo>
                      <a:pt x="250" y="179"/>
                      <a:pt x="254" y="179"/>
                      <a:pt x="259" y="179"/>
                    </a:cubicBezTo>
                    <a:cubicBezTo>
                      <a:pt x="275" y="183"/>
                      <a:pt x="279" y="204"/>
                      <a:pt x="277" y="214"/>
                    </a:cubicBezTo>
                    <a:cubicBezTo>
                      <a:pt x="270" y="223"/>
                      <a:pt x="264" y="232"/>
                      <a:pt x="257" y="241"/>
                    </a:cubicBezTo>
                    <a:cubicBezTo>
                      <a:pt x="253" y="253"/>
                      <a:pt x="248" y="266"/>
                      <a:pt x="243" y="278"/>
                    </a:cubicBezTo>
                    <a:cubicBezTo>
                      <a:pt x="233" y="297"/>
                      <a:pt x="212" y="310"/>
                      <a:pt x="209" y="326"/>
                    </a:cubicBezTo>
                    <a:cubicBezTo>
                      <a:pt x="226" y="339"/>
                      <a:pt x="245" y="346"/>
                      <a:pt x="263" y="354"/>
                    </a:cubicBezTo>
                    <a:cubicBezTo>
                      <a:pt x="273" y="362"/>
                      <a:pt x="283" y="370"/>
                      <a:pt x="293" y="378"/>
                    </a:cubicBezTo>
                    <a:cubicBezTo>
                      <a:pt x="315" y="388"/>
                      <a:pt x="335" y="377"/>
                      <a:pt x="356" y="406"/>
                    </a:cubicBezTo>
                    <a:cubicBezTo>
                      <a:pt x="356" y="407"/>
                      <a:pt x="355" y="408"/>
                      <a:pt x="355" y="409"/>
                    </a:cubicBezTo>
                    <a:cubicBezTo>
                      <a:pt x="354" y="411"/>
                      <a:pt x="352" y="413"/>
                      <a:pt x="351" y="414"/>
                    </a:cubicBezTo>
                    <a:cubicBezTo>
                      <a:pt x="337" y="417"/>
                      <a:pt x="322" y="420"/>
                      <a:pt x="308" y="423"/>
                    </a:cubicBezTo>
                    <a:cubicBezTo>
                      <a:pt x="291" y="418"/>
                      <a:pt x="292" y="402"/>
                      <a:pt x="284" y="393"/>
                    </a:cubicBezTo>
                    <a:cubicBezTo>
                      <a:pt x="256" y="375"/>
                      <a:pt x="228" y="356"/>
                      <a:pt x="199" y="338"/>
                    </a:cubicBezTo>
                    <a:cubicBezTo>
                      <a:pt x="191" y="338"/>
                      <a:pt x="183" y="343"/>
                      <a:pt x="175" y="347"/>
                    </a:cubicBezTo>
                    <a:cubicBezTo>
                      <a:pt x="165" y="366"/>
                      <a:pt x="176" y="383"/>
                      <a:pt x="176" y="401"/>
                    </a:cubicBezTo>
                    <a:cubicBezTo>
                      <a:pt x="176" y="441"/>
                      <a:pt x="176" y="479"/>
                      <a:pt x="179" y="517"/>
                    </a:cubicBezTo>
                    <a:cubicBezTo>
                      <a:pt x="176" y="519"/>
                      <a:pt x="174" y="521"/>
                      <a:pt x="172" y="522"/>
                    </a:cubicBezTo>
                    <a:cubicBezTo>
                      <a:pt x="138" y="509"/>
                      <a:pt x="138" y="488"/>
                      <a:pt x="110" y="464"/>
                    </a:cubicBezTo>
                    <a:cubicBezTo>
                      <a:pt x="111" y="462"/>
                      <a:pt x="112" y="461"/>
                      <a:pt x="113" y="459"/>
                    </a:cubicBezTo>
                    <a:cubicBezTo>
                      <a:pt x="115" y="460"/>
                      <a:pt x="116" y="460"/>
                      <a:pt x="118" y="460"/>
                    </a:cubicBezTo>
                    <a:cubicBezTo>
                      <a:pt x="129" y="466"/>
                      <a:pt x="140" y="471"/>
                      <a:pt x="151" y="477"/>
                    </a:cubicBezTo>
                    <a:cubicBezTo>
                      <a:pt x="152" y="477"/>
                      <a:pt x="153" y="476"/>
                      <a:pt x="154" y="476"/>
                    </a:cubicBezTo>
                    <a:cubicBezTo>
                      <a:pt x="154" y="445"/>
                      <a:pt x="155" y="414"/>
                      <a:pt x="155" y="383"/>
                    </a:cubicBezTo>
                    <a:cubicBezTo>
                      <a:pt x="137" y="380"/>
                      <a:pt x="62" y="461"/>
                      <a:pt x="28" y="466"/>
                    </a:cubicBezTo>
                    <a:cubicBezTo>
                      <a:pt x="27" y="465"/>
                      <a:pt x="25" y="464"/>
                      <a:pt x="24" y="463"/>
                    </a:cubicBezTo>
                    <a:cubicBezTo>
                      <a:pt x="24" y="462"/>
                      <a:pt x="25" y="461"/>
                      <a:pt x="26" y="460"/>
                    </a:cubicBezTo>
                    <a:cubicBezTo>
                      <a:pt x="33" y="443"/>
                      <a:pt x="68" y="433"/>
                      <a:pt x="73" y="413"/>
                    </a:cubicBezTo>
                    <a:cubicBezTo>
                      <a:pt x="67" y="404"/>
                      <a:pt x="69" y="398"/>
                      <a:pt x="67" y="390"/>
                    </a:cubicBezTo>
                    <a:cubicBezTo>
                      <a:pt x="59" y="375"/>
                      <a:pt x="52" y="359"/>
                      <a:pt x="44" y="343"/>
                    </a:cubicBezTo>
                    <a:cubicBezTo>
                      <a:pt x="37" y="320"/>
                      <a:pt x="29" y="296"/>
                      <a:pt x="22" y="272"/>
                    </a:cubicBezTo>
                    <a:cubicBezTo>
                      <a:pt x="17" y="259"/>
                      <a:pt x="4" y="255"/>
                      <a:pt x="0" y="243"/>
                    </a:cubicBezTo>
                    <a:cubicBezTo>
                      <a:pt x="5" y="230"/>
                      <a:pt x="27" y="224"/>
                      <a:pt x="37" y="244"/>
                    </a:cubicBezTo>
                    <a:cubicBezTo>
                      <a:pt x="42" y="254"/>
                      <a:pt x="38" y="264"/>
                      <a:pt x="41" y="275"/>
                    </a:cubicBezTo>
                    <a:cubicBezTo>
                      <a:pt x="47" y="290"/>
                      <a:pt x="53" y="306"/>
                      <a:pt x="59" y="322"/>
                    </a:cubicBezTo>
                    <a:cubicBezTo>
                      <a:pt x="62" y="334"/>
                      <a:pt x="58" y="346"/>
                      <a:pt x="66" y="357"/>
                    </a:cubicBezTo>
                    <a:cubicBezTo>
                      <a:pt x="84" y="352"/>
                      <a:pt x="148" y="309"/>
                      <a:pt x="155" y="290"/>
                    </a:cubicBezTo>
                    <a:cubicBezTo>
                      <a:pt x="154" y="288"/>
                      <a:pt x="152" y="287"/>
                      <a:pt x="150" y="285"/>
                    </a:cubicBezTo>
                    <a:cubicBezTo>
                      <a:pt x="139" y="290"/>
                      <a:pt x="106" y="292"/>
                      <a:pt x="109" y="269"/>
                    </a:cubicBezTo>
                    <a:cubicBezTo>
                      <a:pt x="110" y="268"/>
                      <a:pt x="111" y="267"/>
                      <a:pt x="112" y="266"/>
                    </a:cubicBezTo>
                    <a:cubicBezTo>
                      <a:pt x="128" y="256"/>
                      <a:pt x="139" y="256"/>
                      <a:pt x="156" y="255"/>
                    </a:cubicBezTo>
                    <a:cubicBezTo>
                      <a:pt x="157" y="254"/>
                      <a:pt x="158" y="253"/>
                      <a:pt x="159" y="252"/>
                    </a:cubicBezTo>
                    <a:cubicBezTo>
                      <a:pt x="158" y="244"/>
                      <a:pt x="158" y="237"/>
                      <a:pt x="158" y="229"/>
                    </a:cubicBezTo>
                    <a:cubicBezTo>
                      <a:pt x="157" y="228"/>
                      <a:pt x="156" y="228"/>
                      <a:pt x="156" y="227"/>
                    </a:cubicBezTo>
                    <a:cubicBezTo>
                      <a:pt x="143" y="231"/>
                      <a:pt x="125" y="232"/>
                      <a:pt x="114" y="242"/>
                    </a:cubicBezTo>
                    <a:cubicBezTo>
                      <a:pt x="92" y="263"/>
                      <a:pt x="87" y="301"/>
                      <a:pt x="53" y="281"/>
                    </a:cubicBezTo>
                    <a:cubicBezTo>
                      <a:pt x="53" y="277"/>
                      <a:pt x="53" y="274"/>
                      <a:pt x="53" y="270"/>
                    </a:cubicBezTo>
                    <a:cubicBezTo>
                      <a:pt x="83" y="230"/>
                      <a:pt x="122" y="227"/>
                      <a:pt x="156" y="214"/>
                    </a:cubicBezTo>
                    <a:cubicBezTo>
                      <a:pt x="163" y="201"/>
                      <a:pt x="164" y="177"/>
                      <a:pt x="163" y="164"/>
                    </a:cubicBezTo>
                    <a:cubicBezTo>
                      <a:pt x="162" y="164"/>
                      <a:pt x="161" y="163"/>
                      <a:pt x="159" y="163"/>
                    </a:cubicBezTo>
                    <a:cubicBezTo>
                      <a:pt x="147" y="171"/>
                      <a:pt x="119" y="199"/>
                      <a:pt x="104" y="182"/>
                    </a:cubicBezTo>
                    <a:cubicBezTo>
                      <a:pt x="102" y="177"/>
                      <a:pt x="100" y="172"/>
                      <a:pt x="98" y="167"/>
                    </a:cubicBezTo>
                    <a:cubicBezTo>
                      <a:pt x="91" y="157"/>
                      <a:pt x="87" y="161"/>
                      <a:pt x="83" y="149"/>
                    </a:cubicBezTo>
                    <a:cubicBezTo>
                      <a:pt x="85" y="147"/>
                      <a:pt x="86" y="145"/>
                      <a:pt x="88" y="143"/>
                    </a:cubicBezTo>
                    <a:cubicBezTo>
                      <a:pt x="111" y="139"/>
                      <a:pt x="148" y="135"/>
                      <a:pt x="168" y="114"/>
                    </a:cubicBezTo>
                    <a:cubicBezTo>
                      <a:pt x="169" y="89"/>
                      <a:pt x="170" y="65"/>
                      <a:pt x="171" y="40"/>
                    </a:cubicBezTo>
                    <a:cubicBezTo>
                      <a:pt x="171" y="29"/>
                      <a:pt x="162" y="18"/>
                      <a:pt x="162" y="7"/>
                    </a:cubicBezTo>
                    <a:cubicBezTo>
                      <a:pt x="164" y="6"/>
                      <a:pt x="165" y="4"/>
                      <a:pt x="166" y="3"/>
                    </a:cubicBezTo>
                    <a:cubicBezTo>
                      <a:pt x="171" y="0"/>
                      <a:pt x="174" y="2"/>
                      <a:pt x="179" y="1"/>
                    </a:cubicBezTo>
                    <a:close/>
                    <a:moveTo>
                      <a:pt x="189" y="313"/>
                    </a:moveTo>
                    <a:cubicBezTo>
                      <a:pt x="184" y="314"/>
                      <a:pt x="179" y="315"/>
                      <a:pt x="174" y="316"/>
                    </a:cubicBezTo>
                    <a:cubicBezTo>
                      <a:pt x="171" y="323"/>
                      <a:pt x="171" y="325"/>
                      <a:pt x="172" y="330"/>
                    </a:cubicBezTo>
                    <a:cubicBezTo>
                      <a:pt x="174" y="331"/>
                      <a:pt x="176" y="331"/>
                      <a:pt x="178" y="332"/>
                    </a:cubicBezTo>
                    <a:cubicBezTo>
                      <a:pt x="182" y="326"/>
                      <a:pt x="186" y="320"/>
                      <a:pt x="191" y="314"/>
                    </a:cubicBezTo>
                    <a:cubicBezTo>
                      <a:pt x="190" y="313"/>
                      <a:pt x="190" y="313"/>
                      <a:pt x="189" y="313"/>
                    </a:cubicBezTo>
                    <a:close/>
                    <a:moveTo>
                      <a:pt x="148" y="330"/>
                    </a:moveTo>
                    <a:cubicBezTo>
                      <a:pt x="131" y="345"/>
                      <a:pt x="115" y="359"/>
                      <a:pt x="99" y="374"/>
                    </a:cubicBezTo>
                    <a:cubicBezTo>
                      <a:pt x="90" y="378"/>
                      <a:pt x="82" y="373"/>
                      <a:pt x="74" y="379"/>
                    </a:cubicBezTo>
                    <a:cubicBezTo>
                      <a:pt x="78" y="386"/>
                      <a:pt x="82" y="394"/>
                      <a:pt x="87" y="402"/>
                    </a:cubicBezTo>
                    <a:cubicBezTo>
                      <a:pt x="96" y="399"/>
                      <a:pt x="151" y="354"/>
                      <a:pt x="153" y="348"/>
                    </a:cubicBezTo>
                    <a:cubicBezTo>
                      <a:pt x="153" y="344"/>
                      <a:pt x="153" y="339"/>
                      <a:pt x="153" y="335"/>
                    </a:cubicBezTo>
                    <a:cubicBezTo>
                      <a:pt x="151" y="333"/>
                      <a:pt x="150" y="332"/>
                      <a:pt x="148" y="3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" name="ïṩḷiḑé"/>
              <p:cNvSpPr/>
              <p:nvPr/>
            </p:nvSpPr>
            <p:spPr bwMode="auto">
              <a:xfrm>
                <a:off x="8391526" y="2489201"/>
                <a:ext cx="1127125" cy="1479550"/>
              </a:xfrm>
              <a:custGeom>
                <a:avLst/>
                <a:gdLst>
                  <a:gd name="T0" fmla="*/ 113 w 342"/>
                  <a:gd name="T1" fmla="*/ 49 h 448"/>
                  <a:gd name="T2" fmla="*/ 137 w 342"/>
                  <a:gd name="T3" fmla="*/ 96 h 448"/>
                  <a:gd name="T4" fmla="*/ 165 w 342"/>
                  <a:gd name="T5" fmla="*/ 60 h 448"/>
                  <a:gd name="T6" fmla="*/ 150 w 342"/>
                  <a:gd name="T7" fmla="*/ 46 h 448"/>
                  <a:gd name="T8" fmla="*/ 175 w 342"/>
                  <a:gd name="T9" fmla="*/ 30 h 448"/>
                  <a:gd name="T10" fmla="*/ 171 w 342"/>
                  <a:gd name="T11" fmla="*/ 9 h 448"/>
                  <a:gd name="T12" fmla="*/ 200 w 342"/>
                  <a:gd name="T13" fmla="*/ 59 h 448"/>
                  <a:gd name="T14" fmla="*/ 213 w 342"/>
                  <a:gd name="T15" fmla="*/ 139 h 448"/>
                  <a:gd name="T16" fmla="*/ 258 w 342"/>
                  <a:gd name="T17" fmla="*/ 94 h 448"/>
                  <a:gd name="T18" fmla="*/ 242 w 342"/>
                  <a:gd name="T19" fmla="*/ 85 h 448"/>
                  <a:gd name="T20" fmla="*/ 286 w 342"/>
                  <a:gd name="T21" fmla="*/ 36 h 448"/>
                  <a:gd name="T22" fmla="*/ 242 w 342"/>
                  <a:gd name="T23" fmla="*/ 28 h 448"/>
                  <a:gd name="T24" fmla="*/ 249 w 342"/>
                  <a:gd name="T25" fmla="*/ 10 h 448"/>
                  <a:gd name="T26" fmla="*/ 263 w 342"/>
                  <a:gd name="T27" fmla="*/ 124 h 448"/>
                  <a:gd name="T28" fmla="*/ 329 w 342"/>
                  <a:gd name="T29" fmla="*/ 191 h 448"/>
                  <a:gd name="T30" fmla="*/ 285 w 342"/>
                  <a:gd name="T31" fmla="*/ 195 h 448"/>
                  <a:gd name="T32" fmla="*/ 227 w 342"/>
                  <a:gd name="T33" fmla="*/ 199 h 448"/>
                  <a:gd name="T34" fmla="*/ 300 w 342"/>
                  <a:gd name="T35" fmla="*/ 149 h 448"/>
                  <a:gd name="T36" fmla="*/ 296 w 342"/>
                  <a:gd name="T37" fmla="*/ 128 h 448"/>
                  <a:gd name="T38" fmla="*/ 249 w 342"/>
                  <a:gd name="T39" fmla="*/ 150 h 448"/>
                  <a:gd name="T40" fmla="*/ 146 w 342"/>
                  <a:gd name="T41" fmla="*/ 185 h 448"/>
                  <a:gd name="T42" fmla="*/ 119 w 342"/>
                  <a:gd name="T43" fmla="*/ 212 h 448"/>
                  <a:gd name="T44" fmla="*/ 107 w 342"/>
                  <a:gd name="T45" fmla="*/ 213 h 448"/>
                  <a:gd name="T46" fmla="*/ 64 w 342"/>
                  <a:gd name="T47" fmla="*/ 184 h 448"/>
                  <a:gd name="T48" fmla="*/ 88 w 342"/>
                  <a:gd name="T49" fmla="*/ 170 h 448"/>
                  <a:gd name="T50" fmla="*/ 79 w 342"/>
                  <a:gd name="T51" fmla="*/ 95 h 448"/>
                  <a:gd name="T52" fmla="*/ 108 w 342"/>
                  <a:gd name="T53" fmla="*/ 164 h 448"/>
                  <a:gd name="T54" fmla="*/ 107 w 342"/>
                  <a:gd name="T55" fmla="*/ 51 h 448"/>
                  <a:gd name="T56" fmla="*/ 27 w 342"/>
                  <a:gd name="T57" fmla="*/ 174 h 448"/>
                  <a:gd name="T58" fmla="*/ 19 w 342"/>
                  <a:gd name="T59" fmla="*/ 255 h 448"/>
                  <a:gd name="T60" fmla="*/ 21 w 342"/>
                  <a:gd name="T61" fmla="*/ 178 h 448"/>
                  <a:gd name="T62" fmla="*/ 140 w 342"/>
                  <a:gd name="T63" fmla="*/ 118 h 448"/>
                  <a:gd name="T64" fmla="*/ 177 w 342"/>
                  <a:gd name="T65" fmla="*/ 137 h 448"/>
                  <a:gd name="T66" fmla="*/ 167 w 342"/>
                  <a:gd name="T67" fmla="*/ 106 h 448"/>
                  <a:gd name="T68" fmla="*/ 198 w 342"/>
                  <a:gd name="T69" fmla="*/ 111 h 448"/>
                  <a:gd name="T70" fmla="*/ 112 w 342"/>
                  <a:gd name="T71" fmla="*/ 227 h 448"/>
                  <a:gd name="T72" fmla="*/ 144 w 342"/>
                  <a:gd name="T73" fmla="*/ 254 h 448"/>
                  <a:gd name="T74" fmla="*/ 136 w 342"/>
                  <a:gd name="T75" fmla="*/ 282 h 448"/>
                  <a:gd name="T76" fmla="*/ 172 w 342"/>
                  <a:gd name="T77" fmla="*/ 266 h 448"/>
                  <a:gd name="T78" fmla="*/ 127 w 342"/>
                  <a:gd name="T79" fmla="*/ 321 h 448"/>
                  <a:gd name="T80" fmla="*/ 102 w 342"/>
                  <a:gd name="T81" fmla="*/ 339 h 448"/>
                  <a:gd name="T82" fmla="*/ 169 w 342"/>
                  <a:gd name="T83" fmla="*/ 326 h 448"/>
                  <a:gd name="T84" fmla="*/ 120 w 342"/>
                  <a:gd name="T85" fmla="*/ 400 h 448"/>
                  <a:gd name="T86" fmla="*/ 116 w 342"/>
                  <a:gd name="T87" fmla="*/ 406 h 448"/>
                  <a:gd name="T88" fmla="*/ 179 w 342"/>
                  <a:gd name="T89" fmla="*/ 430 h 448"/>
                  <a:gd name="T90" fmla="*/ 240 w 342"/>
                  <a:gd name="T91" fmla="*/ 307 h 448"/>
                  <a:gd name="T92" fmla="*/ 301 w 342"/>
                  <a:gd name="T93" fmla="*/ 336 h 448"/>
                  <a:gd name="T94" fmla="*/ 205 w 342"/>
                  <a:gd name="T95" fmla="*/ 296 h 448"/>
                  <a:gd name="T96" fmla="*/ 207 w 342"/>
                  <a:gd name="T97" fmla="*/ 261 h 448"/>
                  <a:gd name="T98" fmla="*/ 185 w 342"/>
                  <a:gd name="T99" fmla="*/ 246 h 448"/>
                  <a:gd name="T100" fmla="*/ 143 w 342"/>
                  <a:gd name="T101" fmla="*/ 224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42" h="448">
                    <a:moveTo>
                      <a:pt x="107" y="51"/>
                    </a:moveTo>
                    <a:cubicBezTo>
                      <a:pt x="109" y="51"/>
                      <a:pt x="111" y="50"/>
                      <a:pt x="113" y="49"/>
                    </a:cubicBezTo>
                    <a:cubicBezTo>
                      <a:pt x="120" y="52"/>
                      <a:pt x="126" y="55"/>
                      <a:pt x="133" y="58"/>
                    </a:cubicBezTo>
                    <a:cubicBezTo>
                      <a:pt x="143" y="74"/>
                      <a:pt x="136" y="82"/>
                      <a:pt x="137" y="96"/>
                    </a:cubicBezTo>
                    <a:cubicBezTo>
                      <a:pt x="138" y="97"/>
                      <a:pt x="138" y="97"/>
                      <a:pt x="139" y="97"/>
                    </a:cubicBezTo>
                    <a:cubicBezTo>
                      <a:pt x="148" y="85"/>
                      <a:pt x="156" y="73"/>
                      <a:pt x="165" y="60"/>
                    </a:cubicBezTo>
                    <a:cubicBezTo>
                      <a:pt x="164" y="58"/>
                      <a:pt x="163" y="56"/>
                      <a:pt x="162" y="54"/>
                    </a:cubicBezTo>
                    <a:cubicBezTo>
                      <a:pt x="156" y="52"/>
                      <a:pt x="154" y="53"/>
                      <a:pt x="150" y="46"/>
                    </a:cubicBezTo>
                    <a:cubicBezTo>
                      <a:pt x="150" y="41"/>
                      <a:pt x="151" y="37"/>
                      <a:pt x="151" y="32"/>
                    </a:cubicBezTo>
                    <a:cubicBezTo>
                      <a:pt x="162" y="27"/>
                      <a:pt x="165" y="33"/>
                      <a:pt x="175" y="30"/>
                    </a:cubicBezTo>
                    <a:cubicBezTo>
                      <a:pt x="175" y="29"/>
                      <a:pt x="175" y="28"/>
                      <a:pt x="175" y="26"/>
                    </a:cubicBezTo>
                    <a:cubicBezTo>
                      <a:pt x="170" y="19"/>
                      <a:pt x="168" y="15"/>
                      <a:pt x="171" y="9"/>
                    </a:cubicBezTo>
                    <a:cubicBezTo>
                      <a:pt x="172" y="8"/>
                      <a:pt x="173" y="7"/>
                      <a:pt x="173" y="6"/>
                    </a:cubicBezTo>
                    <a:cubicBezTo>
                      <a:pt x="207" y="16"/>
                      <a:pt x="202" y="33"/>
                      <a:pt x="200" y="59"/>
                    </a:cubicBezTo>
                    <a:cubicBezTo>
                      <a:pt x="220" y="80"/>
                      <a:pt x="221" y="113"/>
                      <a:pt x="208" y="135"/>
                    </a:cubicBezTo>
                    <a:cubicBezTo>
                      <a:pt x="210" y="136"/>
                      <a:pt x="211" y="138"/>
                      <a:pt x="213" y="139"/>
                    </a:cubicBezTo>
                    <a:cubicBezTo>
                      <a:pt x="214" y="139"/>
                      <a:pt x="214" y="138"/>
                      <a:pt x="215" y="138"/>
                    </a:cubicBezTo>
                    <a:cubicBezTo>
                      <a:pt x="232" y="137"/>
                      <a:pt x="257" y="109"/>
                      <a:pt x="258" y="94"/>
                    </a:cubicBezTo>
                    <a:cubicBezTo>
                      <a:pt x="252" y="93"/>
                      <a:pt x="247" y="93"/>
                      <a:pt x="241" y="93"/>
                    </a:cubicBezTo>
                    <a:cubicBezTo>
                      <a:pt x="240" y="88"/>
                      <a:pt x="240" y="89"/>
                      <a:pt x="242" y="85"/>
                    </a:cubicBezTo>
                    <a:cubicBezTo>
                      <a:pt x="249" y="74"/>
                      <a:pt x="267" y="72"/>
                      <a:pt x="277" y="66"/>
                    </a:cubicBezTo>
                    <a:cubicBezTo>
                      <a:pt x="280" y="56"/>
                      <a:pt x="283" y="46"/>
                      <a:pt x="286" y="36"/>
                    </a:cubicBezTo>
                    <a:cubicBezTo>
                      <a:pt x="284" y="35"/>
                      <a:pt x="283" y="33"/>
                      <a:pt x="281" y="32"/>
                    </a:cubicBezTo>
                    <a:cubicBezTo>
                      <a:pt x="269" y="38"/>
                      <a:pt x="251" y="38"/>
                      <a:pt x="242" y="28"/>
                    </a:cubicBezTo>
                    <a:cubicBezTo>
                      <a:pt x="242" y="23"/>
                      <a:pt x="242" y="19"/>
                      <a:pt x="243" y="15"/>
                    </a:cubicBezTo>
                    <a:cubicBezTo>
                      <a:pt x="245" y="13"/>
                      <a:pt x="247" y="12"/>
                      <a:pt x="249" y="10"/>
                    </a:cubicBezTo>
                    <a:cubicBezTo>
                      <a:pt x="268" y="16"/>
                      <a:pt x="293" y="0"/>
                      <a:pt x="311" y="12"/>
                    </a:cubicBezTo>
                    <a:cubicBezTo>
                      <a:pt x="330" y="25"/>
                      <a:pt x="266" y="104"/>
                      <a:pt x="263" y="124"/>
                    </a:cubicBezTo>
                    <a:cubicBezTo>
                      <a:pt x="275" y="127"/>
                      <a:pt x="289" y="114"/>
                      <a:pt x="303" y="116"/>
                    </a:cubicBezTo>
                    <a:cubicBezTo>
                      <a:pt x="342" y="123"/>
                      <a:pt x="333" y="168"/>
                      <a:pt x="329" y="191"/>
                    </a:cubicBezTo>
                    <a:cubicBezTo>
                      <a:pt x="327" y="192"/>
                      <a:pt x="324" y="193"/>
                      <a:pt x="321" y="195"/>
                    </a:cubicBezTo>
                    <a:cubicBezTo>
                      <a:pt x="305" y="186"/>
                      <a:pt x="302" y="195"/>
                      <a:pt x="285" y="195"/>
                    </a:cubicBezTo>
                    <a:cubicBezTo>
                      <a:pt x="260" y="195"/>
                      <a:pt x="261" y="186"/>
                      <a:pt x="229" y="200"/>
                    </a:cubicBezTo>
                    <a:cubicBezTo>
                      <a:pt x="228" y="200"/>
                      <a:pt x="228" y="199"/>
                      <a:pt x="227" y="199"/>
                    </a:cubicBezTo>
                    <a:cubicBezTo>
                      <a:pt x="226" y="197"/>
                      <a:pt x="225" y="195"/>
                      <a:pt x="225" y="194"/>
                    </a:cubicBezTo>
                    <a:cubicBezTo>
                      <a:pt x="250" y="170"/>
                      <a:pt x="277" y="161"/>
                      <a:pt x="300" y="149"/>
                    </a:cubicBezTo>
                    <a:cubicBezTo>
                      <a:pt x="300" y="147"/>
                      <a:pt x="301" y="145"/>
                      <a:pt x="302" y="143"/>
                    </a:cubicBezTo>
                    <a:cubicBezTo>
                      <a:pt x="300" y="138"/>
                      <a:pt x="298" y="133"/>
                      <a:pt x="296" y="128"/>
                    </a:cubicBezTo>
                    <a:cubicBezTo>
                      <a:pt x="295" y="128"/>
                      <a:pt x="293" y="127"/>
                      <a:pt x="292" y="127"/>
                    </a:cubicBezTo>
                    <a:cubicBezTo>
                      <a:pt x="270" y="150"/>
                      <a:pt x="270" y="141"/>
                      <a:pt x="249" y="150"/>
                    </a:cubicBezTo>
                    <a:cubicBezTo>
                      <a:pt x="239" y="157"/>
                      <a:pt x="229" y="163"/>
                      <a:pt x="219" y="170"/>
                    </a:cubicBezTo>
                    <a:cubicBezTo>
                      <a:pt x="183" y="156"/>
                      <a:pt x="185" y="173"/>
                      <a:pt x="146" y="185"/>
                    </a:cubicBezTo>
                    <a:cubicBezTo>
                      <a:pt x="139" y="185"/>
                      <a:pt x="132" y="186"/>
                      <a:pt x="125" y="186"/>
                    </a:cubicBezTo>
                    <a:cubicBezTo>
                      <a:pt x="115" y="195"/>
                      <a:pt x="121" y="202"/>
                      <a:pt x="119" y="212"/>
                    </a:cubicBezTo>
                    <a:cubicBezTo>
                      <a:pt x="117" y="213"/>
                      <a:pt x="116" y="214"/>
                      <a:pt x="115" y="215"/>
                    </a:cubicBezTo>
                    <a:cubicBezTo>
                      <a:pt x="112" y="215"/>
                      <a:pt x="109" y="214"/>
                      <a:pt x="107" y="213"/>
                    </a:cubicBezTo>
                    <a:cubicBezTo>
                      <a:pt x="90" y="186"/>
                      <a:pt x="89" y="199"/>
                      <a:pt x="65" y="188"/>
                    </a:cubicBezTo>
                    <a:cubicBezTo>
                      <a:pt x="65" y="186"/>
                      <a:pt x="64" y="185"/>
                      <a:pt x="64" y="184"/>
                    </a:cubicBezTo>
                    <a:cubicBezTo>
                      <a:pt x="63" y="179"/>
                      <a:pt x="64" y="178"/>
                      <a:pt x="66" y="173"/>
                    </a:cubicBezTo>
                    <a:cubicBezTo>
                      <a:pt x="73" y="172"/>
                      <a:pt x="81" y="171"/>
                      <a:pt x="88" y="170"/>
                    </a:cubicBezTo>
                    <a:cubicBezTo>
                      <a:pt x="87" y="147"/>
                      <a:pt x="70" y="122"/>
                      <a:pt x="68" y="98"/>
                    </a:cubicBezTo>
                    <a:cubicBezTo>
                      <a:pt x="74" y="94"/>
                      <a:pt x="74" y="95"/>
                      <a:pt x="79" y="95"/>
                    </a:cubicBezTo>
                    <a:cubicBezTo>
                      <a:pt x="84" y="97"/>
                      <a:pt x="89" y="100"/>
                      <a:pt x="93" y="103"/>
                    </a:cubicBezTo>
                    <a:cubicBezTo>
                      <a:pt x="98" y="127"/>
                      <a:pt x="94" y="140"/>
                      <a:pt x="108" y="164"/>
                    </a:cubicBezTo>
                    <a:cubicBezTo>
                      <a:pt x="115" y="165"/>
                      <a:pt x="119" y="166"/>
                      <a:pt x="128" y="161"/>
                    </a:cubicBezTo>
                    <a:cubicBezTo>
                      <a:pt x="132" y="128"/>
                      <a:pt x="104" y="84"/>
                      <a:pt x="107" y="51"/>
                    </a:cubicBezTo>
                    <a:close/>
                    <a:moveTo>
                      <a:pt x="21" y="178"/>
                    </a:moveTo>
                    <a:cubicBezTo>
                      <a:pt x="23" y="177"/>
                      <a:pt x="25" y="175"/>
                      <a:pt x="27" y="174"/>
                    </a:cubicBezTo>
                    <a:cubicBezTo>
                      <a:pt x="28" y="175"/>
                      <a:pt x="28" y="175"/>
                      <a:pt x="29" y="176"/>
                    </a:cubicBezTo>
                    <a:cubicBezTo>
                      <a:pt x="50" y="192"/>
                      <a:pt x="39" y="239"/>
                      <a:pt x="19" y="255"/>
                    </a:cubicBezTo>
                    <a:cubicBezTo>
                      <a:pt x="15" y="254"/>
                      <a:pt x="12" y="253"/>
                      <a:pt x="9" y="252"/>
                    </a:cubicBezTo>
                    <a:cubicBezTo>
                      <a:pt x="0" y="231"/>
                      <a:pt x="20" y="200"/>
                      <a:pt x="21" y="178"/>
                    </a:cubicBezTo>
                    <a:close/>
                    <a:moveTo>
                      <a:pt x="177" y="75"/>
                    </a:moveTo>
                    <a:cubicBezTo>
                      <a:pt x="169" y="90"/>
                      <a:pt x="146" y="102"/>
                      <a:pt x="140" y="118"/>
                    </a:cubicBezTo>
                    <a:cubicBezTo>
                      <a:pt x="143" y="130"/>
                      <a:pt x="146" y="143"/>
                      <a:pt x="149" y="155"/>
                    </a:cubicBezTo>
                    <a:cubicBezTo>
                      <a:pt x="159" y="155"/>
                      <a:pt x="175" y="151"/>
                      <a:pt x="177" y="137"/>
                    </a:cubicBezTo>
                    <a:cubicBezTo>
                      <a:pt x="169" y="132"/>
                      <a:pt x="153" y="125"/>
                      <a:pt x="159" y="112"/>
                    </a:cubicBezTo>
                    <a:cubicBezTo>
                      <a:pt x="162" y="110"/>
                      <a:pt x="164" y="108"/>
                      <a:pt x="167" y="106"/>
                    </a:cubicBezTo>
                    <a:cubicBezTo>
                      <a:pt x="177" y="104"/>
                      <a:pt x="182" y="108"/>
                      <a:pt x="190" y="116"/>
                    </a:cubicBezTo>
                    <a:cubicBezTo>
                      <a:pt x="193" y="115"/>
                      <a:pt x="195" y="113"/>
                      <a:pt x="198" y="111"/>
                    </a:cubicBezTo>
                    <a:cubicBezTo>
                      <a:pt x="205" y="100"/>
                      <a:pt x="201" y="60"/>
                      <a:pt x="177" y="75"/>
                    </a:cubicBezTo>
                    <a:close/>
                    <a:moveTo>
                      <a:pt x="112" y="227"/>
                    </a:moveTo>
                    <a:cubicBezTo>
                      <a:pt x="111" y="233"/>
                      <a:pt x="110" y="236"/>
                      <a:pt x="114" y="244"/>
                    </a:cubicBezTo>
                    <a:cubicBezTo>
                      <a:pt x="126" y="249"/>
                      <a:pt x="133" y="251"/>
                      <a:pt x="144" y="254"/>
                    </a:cubicBezTo>
                    <a:cubicBezTo>
                      <a:pt x="143" y="262"/>
                      <a:pt x="135" y="271"/>
                      <a:pt x="132" y="278"/>
                    </a:cubicBezTo>
                    <a:cubicBezTo>
                      <a:pt x="134" y="279"/>
                      <a:pt x="135" y="280"/>
                      <a:pt x="136" y="282"/>
                    </a:cubicBezTo>
                    <a:cubicBezTo>
                      <a:pt x="146" y="276"/>
                      <a:pt x="157" y="270"/>
                      <a:pt x="167" y="265"/>
                    </a:cubicBezTo>
                    <a:cubicBezTo>
                      <a:pt x="169" y="265"/>
                      <a:pt x="170" y="265"/>
                      <a:pt x="172" y="266"/>
                    </a:cubicBezTo>
                    <a:cubicBezTo>
                      <a:pt x="178" y="280"/>
                      <a:pt x="173" y="289"/>
                      <a:pt x="177" y="303"/>
                    </a:cubicBezTo>
                    <a:cubicBezTo>
                      <a:pt x="160" y="309"/>
                      <a:pt x="143" y="315"/>
                      <a:pt x="127" y="321"/>
                    </a:cubicBezTo>
                    <a:cubicBezTo>
                      <a:pt x="117" y="324"/>
                      <a:pt x="107" y="320"/>
                      <a:pt x="97" y="324"/>
                    </a:cubicBezTo>
                    <a:cubicBezTo>
                      <a:pt x="96" y="329"/>
                      <a:pt x="96" y="332"/>
                      <a:pt x="102" y="339"/>
                    </a:cubicBezTo>
                    <a:cubicBezTo>
                      <a:pt x="114" y="342"/>
                      <a:pt x="133" y="355"/>
                      <a:pt x="148" y="341"/>
                    </a:cubicBezTo>
                    <a:cubicBezTo>
                      <a:pt x="154" y="335"/>
                      <a:pt x="160" y="328"/>
                      <a:pt x="169" y="326"/>
                    </a:cubicBezTo>
                    <a:cubicBezTo>
                      <a:pt x="187" y="327"/>
                      <a:pt x="162" y="392"/>
                      <a:pt x="160" y="404"/>
                    </a:cubicBezTo>
                    <a:cubicBezTo>
                      <a:pt x="149" y="409"/>
                      <a:pt x="130" y="404"/>
                      <a:pt x="120" y="400"/>
                    </a:cubicBezTo>
                    <a:cubicBezTo>
                      <a:pt x="118" y="401"/>
                      <a:pt x="117" y="402"/>
                      <a:pt x="116" y="403"/>
                    </a:cubicBezTo>
                    <a:cubicBezTo>
                      <a:pt x="116" y="404"/>
                      <a:pt x="116" y="405"/>
                      <a:pt x="116" y="406"/>
                    </a:cubicBezTo>
                    <a:cubicBezTo>
                      <a:pt x="125" y="415"/>
                      <a:pt x="132" y="411"/>
                      <a:pt x="137" y="422"/>
                    </a:cubicBezTo>
                    <a:cubicBezTo>
                      <a:pt x="145" y="438"/>
                      <a:pt x="169" y="448"/>
                      <a:pt x="179" y="430"/>
                    </a:cubicBezTo>
                    <a:cubicBezTo>
                      <a:pt x="196" y="398"/>
                      <a:pt x="187" y="345"/>
                      <a:pt x="201" y="319"/>
                    </a:cubicBezTo>
                    <a:cubicBezTo>
                      <a:pt x="209" y="308"/>
                      <a:pt x="229" y="311"/>
                      <a:pt x="240" y="307"/>
                    </a:cubicBezTo>
                    <a:cubicBezTo>
                      <a:pt x="256" y="313"/>
                      <a:pt x="270" y="330"/>
                      <a:pt x="284" y="340"/>
                    </a:cubicBezTo>
                    <a:cubicBezTo>
                      <a:pt x="291" y="340"/>
                      <a:pt x="292" y="342"/>
                      <a:pt x="301" y="336"/>
                    </a:cubicBezTo>
                    <a:cubicBezTo>
                      <a:pt x="302" y="330"/>
                      <a:pt x="301" y="326"/>
                      <a:pt x="301" y="319"/>
                    </a:cubicBezTo>
                    <a:cubicBezTo>
                      <a:pt x="268" y="279"/>
                      <a:pt x="247" y="286"/>
                      <a:pt x="205" y="296"/>
                    </a:cubicBezTo>
                    <a:cubicBezTo>
                      <a:pt x="201" y="296"/>
                      <a:pt x="202" y="296"/>
                      <a:pt x="199" y="295"/>
                    </a:cubicBezTo>
                    <a:cubicBezTo>
                      <a:pt x="199" y="283"/>
                      <a:pt x="209" y="275"/>
                      <a:pt x="207" y="261"/>
                    </a:cubicBezTo>
                    <a:cubicBezTo>
                      <a:pt x="199" y="251"/>
                      <a:pt x="194" y="253"/>
                      <a:pt x="186" y="250"/>
                    </a:cubicBezTo>
                    <a:cubicBezTo>
                      <a:pt x="186" y="248"/>
                      <a:pt x="185" y="247"/>
                      <a:pt x="185" y="246"/>
                    </a:cubicBezTo>
                    <a:cubicBezTo>
                      <a:pt x="202" y="237"/>
                      <a:pt x="213" y="247"/>
                      <a:pt x="212" y="225"/>
                    </a:cubicBezTo>
                    <a:cubicBezTo>
                      <a:pt x="192" y="200"/>
                      <a:pt x="167" y="223"/>
                      <a:pt x="143" y="224"/>
                    </a:cubicBezTo>
                    <a:cubicBezTo>
                      <a:pt x="131" y="224"/>
                      <a:pt x="126" y="217"/>
                      <a:pt x="112" y="2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0" name="išļíḓê"/>
            <p:cNvSpPr/>
            <p:nvPr/>
          </p:nvSpPr>
          <p:spPr bwMode="auto">
            <a:xfrm>
              <a:off x="5206968" y="3930814"/>
              <a:ext cx="3924181" cy="317512"/>
            </a:xfrm>
            <a:custGeom>
              <a:avLst/>
              <a:gdLst>
                <a:gd name="T0" fmla="*/ 71 w 1458"/>
                <a:gd name="T1" fmla="*/ 91 h 118"/>
                <a:gd name="T2" fmla="*/ 124 w 1458"/>
                <a:gd name="T3" fmla="*/ 23 h 118"/>
                <a:gd name="T4" fmla="*/ 93 w 1458"/>
                <a:gd name="T5" fmla="*/ 58 h 118"/>
                <a:gd name="T6" fmla="*/ 124 w 1458"/>
                <a:gd name="T7" fmla="*/ 33 h 118"/>
                <a:gd name="T8" fmla="*/ 192 w 1458"/>
                <a:gd name="T9" fmla="*/ 26 h 118"/>
                <a:gd name="T10" fmla="*/ 186 w 1458"/>
                <a:gd name="T11" fmla="*/ 56 h 118"/>
                <a:gd name="T12" fmla="*/ 228 w 1458"/>
                <a:gd name="T13" fmla="*/ 85 h 118"/>
                <a:gd name="T14" fmla="*/ 237 w 1458"/>
                <a:gd name="T15" fmla="*/ 2 h 118"/>
                <a:gd name="T16" fmla="*/ 240 w 1458"/>
                <a:gd name="T17" fmla="*/ 80 h 118"/>
                <a:gd name="T18" fmla="*/ 298 w 1458"/>
                <a:gd name="T19" fmla="*/ 23 h 118"/>
                <a:gd name="T20" fmla="*/ 306 w 1458"/>
                <a:gd name="T21" fmla="*/ 37 h 118"/>
                <a:gd name="T22" fmla="*/ 389 w 1458"/>
                <a:gd name="T23" fmla="*/ 70 h 118"/>
                <a:gd name="T24" fmla="*/ 371 w 1458"/>
                <a:gd name="T25" fmla="*/ 23 h 118"/>
                <a:gd name="T26" fmla="*/ 383 w 1458"/>
                <a:gd name="T27" fmla="*/ 80 h 118"/>
                <a:gd name="T28" fmla="*/ 353 w 1458"/>
                <a:gd name="T29" fmla="*/ 52 h 118"/>
                <a:gd name="T30" fmla="*/ 426 w 1458"/>
                <a:gd name="T31" fmla="*/ 58 h 118"/>
                <a:gd name="T32" fmla="*/ 437 w 1458"/>
                <a:gd name="T33" fmla="*/ 35 h 118"/>
                <a:gd name="T34" fmla="*/ 471 w 1458"/>
                <a:gd name="T35" fmla="*/ 30 h 118"/>
                <a:gd name="T36" fmla="*/ 465 w 1458"/>
                <a:gd name="T37" fmla="*/ 83 h 118"/>
                <a:gd name="T38" fmla="*/ 444 w 1458"/>
                <a:gd name="T39" fmla="*/ 84 h 118"/>
                <a:gd name="T40" fmla="*/ 512 w 1458"/>
                <a:gd name="T41" fmla="*/ 80 h 118"/>
                <a:gd name="T42" fmla="*/ 500 w 1458"/>
                <a:gd name="T43" fmla="*/ 51 h 118"/>
                <a:gd name="T44" fmla="*/ 544 w 1458"/>
                <a:gd name="T45" fmla="*/ 32 h 118"/>
                <a:gd name="T46" fmla="*/ 509 w 1458"/>
                <a:gd name="T47" fmla="*/ 45 h 118"/>
                <a:gd name="T48" fmla="*/ 537 w 1458"/>
                <a:gd name="T49" fmla="*/ 90 h 118"/>
                <a:gd name="T50" fmla="*/ 579 w 1458"/>
                <a:gd name="T51" fmla="*/ 90 h 118"/>
                <a:gd name="T52" fmla="*/ 573 w 1458"/>
                <a:gd name="T53" fmla="*/ 9 h 118"/>
                <a:gd name="T54" fmla="*/ 584 w 1458"/>
                <a:gd name="T55" fmla="*/ 78 h 118"/>
                <a:gd name="T56" fmla="*/ 641 w 1458"/>
                <a:gd name="T57" fmla="*/ 92 h 118"/>
                <a:gd name="T58" fmla="*/ 670 w 1458"/>
                <a:gd name="T59" fmla="*/ 61 h 118"/>
                <a:gd name="T60" fmla="*/ 658 w 1458"/>
                <a:gd name="T61" fmla="*/ 52 h 118"/>
                <a:gd name="T62" fmla="*/ 701 w 1458"/>
                <a:gd name="T63" fmla="*/ 25 h 118"/>
                <a:gd name="T64" fmla="*/ 708 w 1458"/>
                <a:gd name="T65" fmla="*/ 37 h 118"/>
                <a:gd name="T66" fmla="*/ 750 w 1458"/>
                <a:gd name="T67" fmla="*/ 25 h 118"/>
                <a:gd name="T68" fmla="*/ 794 w 1458"/>
                <a:gd name="T69" fmla="*/ 91 h 118"/>
                <a:gd name="T70" fmla="*/ 751 w 1458"/>
                <a:gd name="T71" fmla="*/ 55 h 118"/>
                <a:gd name="T72" fmla="*/ 905 w 1458"/>
                <a:gd name="T73" fmla="*/ 87 h 118"/>
                <a:gd name="T74" fmla="*/ 860 w 1458"/>
                <a:gd name="T75" fmla="*/ 52 h 118"/>
                <a:gd name="T76" fmla="*/ 945 w 1458"/>
                <a:gd name="T77" fmla="*/ 91 h 118"/>
                <a:gd name="T78" fmla="*/ 998 w 1458"/>
                <a:gd name="T79" fmla="*/ 39 h 118"/>
                <a:gd name="T80" fmla="*/ 973 w 1458"/>
                <a:gd name="T81" fmla="*/ 33 h 118"/>
                <a:gd name="T82" fmla="*/ 1034 w 1458"/>
                <a:gd name="T83" fmla="*/ 0 h 118"/>
                <a:gd name="T84" fmla="*/ 1023 w 1458"/>
                <a:gd name="T85" fmla="*/ 91 h 118"/>
                <a:gd name="T86" fmla="*/ 1100 w 1458"/>
                <a:gd name="T87" fmla="*/ 25 h 118"/>
                <a:gd name="T88" fmla="*/ 1156 w 1458"/>
                <a:gd name="T89" fmla="*/ 92 h 118"/>
                <a:gd name="T90" fmla="*/ 1185 w 1458"/>
                <a:gd name="T91" fmla="*/ 61 h 118"/>
                <a:gd name="T92" fmla="*/ 1174 w 1458"/>
                <a:gd name="T93" fmla="*/ 52 h 118"/>
                <a:gd name="T94" fmla="*/ 1216 w 1458"/>
                <a:gd name="T95" fmla="*/ 25 h 118"/>
                <a:gd name="T96" fmla="*/ 1223 w 1458"/>
                <a:gd name="T97" fmla="*/ 37 h 118"/>
                <a:gd name="T98" fmla="*/ 1267 w 1458"/>
                <a:gd name="T99" fmla="*/ 80 h 118"/>
                <a:gd name="T100" fmla="*/ 1255 w 1458"/>
                <a:gd name="T101" fmla="*/ 51 h 118"/>
                <a:gd name="T102" fmla="*/ 1300 w 1458"/>
                <a:gd name="T103" fmla="*/ 32 h 118"/>
                <a:gd name="T104" fmla="*/ 1265 w 1458"/>
                <a:gd name="T105" fmla="*/ 45 h 118"/>
                <a:gd name="T106" fmla="*/ 1293 w 1458"/>
                <a:gd name="T107" fmla="*/ 90 h 118"/>
                <a:gd name="T108" fmla="*/ 1337 w 1458"/>
                <a:gd name="T109" fmla="*/ 13 h 118"/>
                <a:gd name="T110" fmla="*/ 1386 w 1458"/>
                <a:gd name="T111" fmla="*/ 81 h 118"/>
                <a:gd name="T112" fmla="*/ 1355 w 1458"/>
                <a:gd name="T113" fmla="*/ 34 h 118"/>
                <a:gd name="T114" fmla="*/ 1386 w 1458"/>
                <a:gd name="T115" fmla="*/ 34 h 118"/>
                <a:gd name="T116" fmla="*/ 1403 w 1458"/>
                <a:gd name="T117" fmla="*/ 116 h 118"/>
                <a:gd name="T118" fmla="*/ 1398 w 1458"/>
                <a:gd name="T119" fmla="*/ 25 h 118"/>
                <a:gd name="T120" fmla="*/ 1433 w 1458"/>
                <a:gd name="T121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58" h="118">
                  <a:moveTo>
                    <a:pt x="0" y="9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0" y="71"/>
                    <a:pt x="60" y="71"/>
                    <a:pt x="60" y="7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0" y="91"/>
                    <a:pt x="0" y="91"/>
                    <a:pt x="0" y="91"/>
                  </a:cubicBezTo>
                  <a:close/>
                  <a:moveTo>
                    <a:pt x="93" y="58"/>
                  </a:moveTo>
                  <a:cubicBezTo>
                    <a:pt x="93" y="46"/>
                    <a:pt x="96" y="37"/>
                    <a:pt x="103" y="31"/>
                  </a:cubicBezTo>
                  <a:cubicBezTo>
                    <a:pt x="109" y="26"/>
                    <a:pt x="116" y="23"/>
                    <a:pt x="124" y="23"/>
                  </a:cubicBezTo>
                  <a:cubicBezTo>
                    <a:pt x="133" y="23"/>
                    <a:pt x="140" y="26"/>
                    <a:pt x="146" y="32"/>
                  </a:cubicBezTo>
                  <a:cubicBezTo>
                    <a:pt x="152" y="38"/>
                    <a:pt x="155" y="46"/>
                    <a:pt x="155" y="57"/>
                  </a:cubicBezTo>
                  <a:cubicBezTo>
                    <a:pt x="155" y="65"/>
                    <a:pt x="153" y="72"/>
                    <a:pt x="151" y="77"/>
                  </a:cubicBezTo>
                  <a:cubicBezTo>
                    <a:pt x="148" y="82"/>
                    <a:pt x="145" y="86"/>
                    <a:pt x="140" y="88"/>
                  </a:cubicBezTo>
                  <a:cubicBezTo>
                    <a:pt x="135" y="91"/>
                    <a:pt x="130" y="92"/>
                    <a:pt x="124" y="92"/>
                  </a:cubicBezTo>
                  <a:cubicBezTo>
                    <a:pt x="115" y="92"/>
                    <a:pt x="107" y="89"/>
                    <a:pt x="101" y="83"/>
                  </a:cubicBezTo>
                  <a:cubicBezTo>
                    <a:pt x="96" y="78"/>
                    <a:pt x="93" y="69"/>
                    <a:pt x="93" y="58"/>
                  </a:cubicBezTo>
                  <a:close/>
                  <a:moveTo>
                    <a:pt x="104" y="58"/>
                  </a:moveTo>
                  <a:cubicBezTo>
                    <a:pt x="104" y="66"/>
                    <a:pt x="106" y="73"/>
                    <a:pt x="110" y="77"/>
                  </a:cubicBezTo>
                  <a:cubicBezTo>
                    <a:pt x="114" y="81"/>
                    <a:pt x="118" y="83"/>
                    <a:pt x="124" y="83"/>
                  </a:cubicBezTo>
                  <a:cubicBezTo>
                    <a:pt x="129" y="83"/>
                    <a:pt x="134" y="81"/>
                    <a:pt x="138" y="77"/>
                  </a:cubicBezTo>
                  <a:cubicBezTo>
                    <a:pt x="141" y="73"/>
                    <a:pt x="143" y="66"/>
                    <a:pt x="143" y="57"/>
                  </a:cubicBezTo>
                  <a:cubicBezTo>
                    <a:pt x="143" y="49"/>
                    <a:pt x="141" y="43"/>
                    <a:pt x="138" y="39"/>
                  </a:cubicBezTo>
                  <a:cubicBezTo>
                    <a:pt x="134" y="35"/>
                    <a:pt x="129" y="33"/>
                    <a:pt x="124" y="33"/>
                  </a:cubicBezTo>
                  <a:cubicBezTo>
                    <a:pt x="118" y="33"/>
                    <a:pt x="114" y="35"/>
                    <a:pt x="110" y="39"/>
                  </a:cubicBezTo>
                  <a:cubicBezTo>
                    <a:pt x="106" y="43"/>
                    <a:pt x="104" y="49"/>
                    <a:pt x="104" y="58"/>
                  </a:cubicBezTo>
                  <a:close/>
                  <a:moveTo>
                    <a:pt x="175" y="91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85" y="25"/>
                    <a:pt x="185" y="25"/>
                    <a:pt x="185" y="2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7" y="30"/>
                    <a:pt x="190" y="27"/>
                    <a:pt x="192" y="26"/>
                  </a:cubicBezTo>
                  <a:cubicBezTo>
                    <a:pt x="194" y="24"/>
                    <a:pt x="196" y="23"/>
                    <a:pt x="199" y="23"/>
                  </a:cubicBezTo>
                  <a:cubicBezTo>
                    <a:pt x="203" y="23"/>
                    <a:pt x="207" y="25"/>
                    <a:pt x="211" y="27"/>
                  </a:cubicBezTo>
                  <a:cubicBezTo>
                    <a:pt x="207" y="37"/>
                    <a:pt x="207" y="37"/>
                    <a:pt x="207" y="37"/>
                  </a:cubicBezTo>
                  <a:cubicBezTo>
                    <a:pt x="204" y="36"/>
                    <a:pt x="201" y="35"/>
                    <a:pt x="199" y="35"/>
                  </a:cubicBezTo>
                  <a:cubicBezTo>
                    <a:pt x="196" y="35"/>
                    <a:pt x="194" y="36"/>
                    <a:pt x="192" y="37"/>
                  </a:cubicBezTo>
                  <a:cubicBezTo>
                    <a:pt x="190" y="39"/>
                    <a:pt x="189" y="41"/>
                    <a:pt x="188" y="43"/>
                  </a:cubicBezTo>
                  <a:cubicBezTo>
                    <a:pt x="187" y="47"/>
                    <a:pt x="186" y="52"/>
                    <a:pt x="186" y="56"/>
                  </a:cubicBezTo>
                  <a:cubicBezTo>
                    <a:pt x="186" y="91"/>
                    <a:pt x="186" y="91"/>
                    <a:pt x="186" y="91"/>
                  </a:cubicBezTo>
                  <a:cubicBezTo>
                    <a:pt x="175" y="91"/>
                    <a:pt x="175" y="91"/>
                    <a:pt x="175" y="91"/>
                  </a:cubicBezTo>
                  <a:close/>
                  <a:moveTo>
                    <a:pt x="249" y="81"/>
                  </a:moveTo>
                  <a:cubicBezTo>
                    <a:pt x="250" y="91"/>
                    <a:pt x="250" y="91"/>
                    <a:pt x="250" y="91"/>
                  </a:cubicBezTo>
                  <a:cubicBezTo>
                    <a:pt x="247" y="91"/>
                    <a:pt x="244" y="92"/>
                    <a:pt x="242" y="92"/>
                  </a:cubicBezTo>
                  <a:cubicBezTo>
                    <a:pt x="238" y="92"/>
                    <a:pt x="235" y="91"/>
                    <a:pt x="232" y="90"/>
                  </a:cubicBezTo>
                  <a:cubicBezTo>
                    <a:pt x="230" y="88"/>
                    <a:pt x="229" y="87"/>
                    <a:pt x="228" y="85"/>
                  </a:cubicBezTo>
                  <a:cubicBezTo>
                    <a:pt x="227" y="83"/>
                    <a:pt x="226" y="78"/>
                    <a:pt x="226" y="72"/>
                  </a:cubicBezTo>
                  <a:cubicBezTo>
                    <a:pt x="226" y="34"/>
                    <a:pt x="226" y="34"/>
                    <a:pt x="226" y="34"/>
                  </a:cubicBezTo>
                  <a:cubicBezTo>
                    <a:pt x="218" y="34"/>
                    <a:pt x="218" y="34"/>
                    <a:pt x="218" y="34"/>
                  </a:cubicBezTo>
                  <a:cubicBezTo>
                    <a:pt x="218" y="25"/>
                    <a:pt x="218" y="25"/>
                    <a:pt x="218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37" y="2"/>
                    <a:pt x="237" y="2"/>
                    <a:pt x="237" y="2"/>
                  </a:cubicBezTo>
                  <a:cubicBezTo>
                    <a:pt x="237" y="25"/>
                    <a:pt x="237" y="25"/>
                    <a:pt x="237" y="25"/>
                  </a:cubicBezTo>
                  <a:cubicBezTo>
                    <a:pt x="249" y="25"/>
                    <a:pt x="249" y="25"/>
                    <a:pt x="249" y="25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37" y="34"/>
                    <a:pt x="237" y="34"/>
                    <a:pt x="237" y="34"/>
                  </a:cubicBezTo>
                  <a:cubicBezTo>
                    <a:pt x="237" y="72"/>
                    <a:pt x="237" y="72"/>
                    <a:pt x="237" y="72"/>
                  </a:cubicBezTo>
                  <a:cubicBezTo>
                    <a:pt x="237" y="75"/>
                    <a:pt x="238" y="77"/>
                    <a:pt x="238" y="78"/>
                  </a:cubicBezTo>
                  <a:cubicBezTo>
                    <a:pt x="238" y="79"/>
                    <a:pt x="239" y="80"/>
                    <a:pt x="240" y="80"/>
                  </a:cubicBezTo>
                  <a:cubicBezTo>
                    <a:pt x="241" y="81"/>
                    <a:pt x="242" y="81"/>
                    <a:pt x="244" y="81"/>
                  </a:cubicBezTo>
                  <a:cubicBezTo>
                    <a:pt x="245" y="81"/>
                    <a:pt x="247" y="81"/>
                    <a:pt x="249" y="81"/>
                  </a:cubicBezTo>
                  <a:close/>
                  <a:moveTo>
                    <a:pt x="267" y="91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2"/>
                    <a:pt x="278" y="32"/>
                    <a:pt x="278" y="32"/>
                  </a:cubicBezTo>
                  <a:cubicBezTo>
                    <a:pt x="283" y="26"/>
                    <a:pt x="290" y="23"/>
                    <a:pt x="298" y="23"/>
                  </a:cubicBezTo>
                  <a:cubicBezTo>
                    <a:pt x="302" y="23"/>
                    <a:pt x="307" y="24"/>
                    <a:pt x="310" y="26"/>
                  </a:cubicBezTo>
                  <a:cubicBezTo>
                    <a:pt x="314" y="28"/>
                    <a:pt x="316" y="31"/>
                    <a:pt x="318" y="34"/>
                  </a:cubicBezTo>
                  <a:cubicBezTo>
                    <a:pt x="320" y="38"/>
                    <a:pt x="320" y="43"/>
                    <a:pt x="320" y="49"/>
                  </a:cubicBezTo>
                  <a:cubicBezTo>
                    <a:pt x="320" y="91"/>
                    <a:pt x="320" y="91"/>
                    <a:pt x="320" y="91"/>
                  </a:cubicBezTo>
                  <a:cubicBezTo>
                    <a:pt x="309" y="91"/>
                    <a:pt x="309" y="91"/>
                    <a:pt x="309" y="91"/>
                  </a:cubicBezTo>
                  <a:cubicBezTo>
                    <a:pt x="309" y="49"/>
                    <a:pt x="309" y="49"/>
                    <a:pt x="309" y="49"/>
                  </a:cubicBezTo>
                  <a:cubicBezTo>
                    <a:pt x="309" y="43"/>
                    <a:pt x="308" y="39"/>
                    <a:pt x="306" y="37"/>
                  </a:cubicBezTo>
                  <a:cubicBezTo>
                    <a:pt x="303" y="34"/>
                    <a:pt x="300" y="33"/>
                    <a:pt x="295" y="33"/>
                  </a:cubicBezTo>
                  <a:cubicBezTo>
                    <a:pt x="292" y="33"/>
                    <a:pt x="289" y="34"/>
                    <a:pt x="286" y="36"/>
                  </a:cubicBezTo>
                  <a:cubicBezTo>
                    <a:pt x="283" y="37"/>
                    <a:pt x="281" y="40"/>
                    <a:pt x="280" y="43"/>
                  </a:cubicBezTo>
                  <a:cubicBezTo>
                    <a:pt x="278" y="46"/>
                    <a:pt x="278" y="50"/>
                    <a:pt x="278" y="55"/>
                  </a:cubicBezTo>
                  <a:cubicBezTo>
                    <a:pt x="278" y="91"/>
                    <a:pt x="278" y="91"/>
                    <a:pt x="278" y="91"/>
                  </a:cubicBezTo>
                  <a:cubicBezTo>
                    <a:pt x="267" y="91"/>
                    <a:pt x="267" y="91"/>
                    <a:pt x="267" y="91"/>
                  </a:cubicBezTo>
                  <a:close/>
                  <a:moveTo>
                    <a:pt x="389" y="70"/>
                  </a:moveTo>
                  <a:cubicBezTo>
                    <a:pt x="401" y="71"/>
                    <a:pt x="401" y="71"/>
                    <a:pt x="401" y="71"/>
                  </a:cubicBezTo>
                  <a:cubicBezTo>
                    <a:pt x="399" y="78"/>
                    <a:pt x="396" y="83"/>
                    <a:pt x="391" y="87"/>
                  </a:cubicBezTo>
                  <a:cubicBezTo>
                    <a:pt x="386" y="90"/>
                    <a:pt x="380" y="92"/>
                    <a:pt x="372" y="92"/>
                  </a:cubicBezTo>
                  <a:cubicBezTo>
                    <a:pt x="362" y="92"/>
                    <a:pt x="355" y="89"/>
                    <a:pt x="349" y="83"/>
                  </a:cubicBezTo>
                  <a:cubicBezTo>
                    <a:pt x="343" y="77"/>
                    <a:pt x="341" y="69"/>
                    <a:pt x="341" y="58"/>
                  </a:cubicBezTo>
                  <a:cubicBezTo>
                    <a:pt x="341" y="47"/>
                    <a:pt x="344" y="39"/>
                    <a:pt x="349" y="33"/>
                  </a:cubicBezTo>
                  <a:cubicBezTo>
                    <a:pt x="355" y="26"/>
                    <a:pt x="362" y="23"/>
                    <a:pt x="371" y="23"/>
                  </a:cubicBezTo>
                  <a:cubicBezTo>
                    <a:pt x="380" y="23"/>
                    <a:pt x="387" y="26"/>
                    <a:pt x="393" y="32"/>
                  </a:cubicBezTo>
                  <a:cubicBezTo>
                    <a:pt x="399" y="38"/>
                    <a:pt x="401" y="47"/>
                    <a:pt x="401" y="58"/>
                  </a:cubicBezTo>
                  <a:cubicBezTo>
                    <a:pt x="401" y="58"/>
                    <a:pt x="401" y="59"/>
                    <a:pt x="401" y="61"/>
                  </a:cubicBezTo>
                  <a:cubicBezTo>
                    <a:pt x="352" y="61"/>
                    <a:pt x="352" y="61"/>
                    <a:pt x="352" y="61"/>
                  </a:cubicBezTo>
                  <a:cubicBezTo>
                    <a:pt x="353" y="68"/>
                    <a:pt x="355" y="74"/>
                    <a:pt x="358" y="77"/>
                  </a:cubicBezTo>
                  <a:cubicBezTo>
                    <a:pt x="362" y="81"/>
                    <a:pt x="367" y="83"/>
                    <a:pt x="372" y="83"/>
                  </a:cubicBezTo>
                  <a:cubicBezTo>
                    <a:pt x="376" y="83"/>
                    <a:pt x="380" y="82"/>
                    <a:pt x="383" y="80"/>
                  </a:cubicBezTo>
                  <a:cubicBezTo>
                    <a:pt x="385" y="78"/>
                    <a:pt x="388" y="74"/>
                    <a:pt x="389" y="70"/>
                  </a:cubicBezTo>
                  <a:close/>
                  <a:moveTo>
                    <a:pt x="353" y="52"/>
                  </a:moveTo>
                  <a:cubicBezTo>
                    <a:pt x="390" y="52"/>
                    <a:pt x="390" y="52"/>
                    <a:pt x="390" y="52"/>
                  </a:cubicBezTo>
                  <a:cubicBezTo>
                    <a:pt x="389" y="46"/>
                    <a:pt x="388" y="42"/>
                    <a:pt x="385" y="39"/>
                  </a:cubicBezTo>
                  <a:cubicBezTo>
                    <a:pt x="382" y="35"/>
                    <a:pt x="377" y="33"/>
                    <a:pt x="372" y="33"/>
                  </a:cubicBezTo>
                  <a:cubicBezTo>
                    <a:pt x="366" y="33"/>
                    <a:pt x="362" y="34"/>
                    <a:pt x="359" y="38"/>
                  </a:cubicBezTo>
                  <a:cubicBezTo>
                    <a:pt x="355" y="41"/>
                    <a:pt x="353" y="46"/>
                    <a:pt x="353" y="52"/>
                  </a:cubicBezTo>
                  <a:close/>
                  <a:moveTo>
                    <a:pt x="465" y="83"/>
                  </a:moveTo>
                  <a:cubicBezTo>
                    <a:pt x="461" y="86"/>
                    <a:pt x="457" y="89"/>
                    <a:pt x="453" y="90"/>
                  </a:cubicBezTo>
                  <a:cubicBezTo>
                    <a:pt x="449" y="92"/>
                    <a:pt x="445" y="92"/>
                    <a:pt x="441" y="92"/>
                  </a:cubicBezTo>
                  <a:cubicBezTo>
                    <a:pt x="434" y="92"/>
                    <a:pt x="428" y="91"/>
                    <a:pt x="424" y="87"/>
                  </a:cubicBezTo>
                  <a:cubicBezTo>
                    <a:pt x="420" y="83"/>
                    <a:pt x="418" y="79"/>
                    <a:pt x="418" y="73"/>
                  </a:cubicBezTo>
                  <a:cubicBezTo>
                    <a:pt x="418" y="70"/>
                    <a:pt x="419" y="67"/>
                    <a:pt x="421" y="65"/>
                  </a:cubicBezTo>
                  <a:cubicBezTo>
                    <a:pt x="422" y="62"/>
                    <a:pt x="424" y="60"/>
                    <a:pt x="426" y="58"/>
                  </a:cubicBezTo>
                  <a:cubicBezTo>
                    <a:pt x="429" y="57"/>
                    <a:pt x="431" y="55"/>
                    <a:pt x="434" y="55"/>
                  </a:cubicBezTo>
                  <a:cubicBezTo>
                    <a:pt x="437" y="54"/>
                    <a:pt x="440" y="53"/>
                    <a:pt x="444" y="53"/>
                  </a:cubicBezTo>
                  <a:cubicBezTo>
                    <a:pt x="453" y="52"/>
                    <a:pt x="460" y="50"/>
                    <a:pt x="464" y="49"/>
                  </a:cubicBezTo>
                  <a:cubicBezTo>
                    <a:pt x="464" y="47"/>
                    <a:pt x="464" y="46"/>
                    <a:pt x="464" y="46"/>
                  </a:cubicBezTo>
                  <a:cubicBezTo>
                    <a:pt x="464" y="42"/>
                    <a:pt x="463" y="38"/>
                    <a:pt x="461" y="36"/>
                  </a:cubicBezTo>
                  <a:cubicBezTo>
                    <a:pt x="458" y="34"/>
                    <a:pt x="454" y="33"/>
                    <a:pt x="448" y="33"/>
                  </a:cubicBezTo>
                  <a:cubicBezTo>
                    <a:pt x="443" y="33"/>
                    <a:pt x="439" y="34"/>
                    <a:pt x="437" y="35"/>
                  </a:cubicBezTo>
                  <a:cubicBezTo>
                    <a:pt x="434" y="37"/>
                    <a:pt x="432" y="41"/>
                    <a:pt x="431" y="45"/>
                  </a:cubicBezTo>
                  <a:cubicBezTo>
                    <a:pt x="420" y="44"/>
                    <a:pt x="420" y="44"/>
                    <a:pt x="420" y="44"/>
                  </a:cubicBezTo>
                  <a:cubicBezTo>
                    <a:pt x="421" y="39"/>
                    <a:pt x="423" y="35"/>
                    <a:pt x="425" y="32"/>
                  </a:cubicBezTo>
                  <a:cubicBezTo>
                    <a:pt x="427" y="30"/>
                    <a:pt x="431" y="27"/>
                    <a:pt x="435" y="26"/>
                  </a:cubicBezTo>
                  <a:cubicBezTo>
                    <a:pt x="439" y="24"/>
                    <a:pt x="444" y="23"/>
                    <a:pt x="450" y="23"/>
                  </a:cubicBezTo>
                  <a:cubicBezTo>
                    <a:pt x="456" y="23"/>
                    <a:pt x="460" y="24"/>
                    <a:pt x="464" y="25"/>
                  </a:cubicBezTo>
                  <a:cubicBezTo>
                    <a:pt x="467" y="27"/>
                    <a:pt x="470" y="28"/>
                    <a:pt x="471" y="30"/>
                  </a:cubicBezTo>
                  <a:cubicBezTo>
                    <a:pt x="473" y="32"/>
                    <a:pt x="474" y="35"/>
                    <a:pt x="475" y="38"/>
                  </a:cubicBezTo>
                  <a:cubicBezTo>
                    <a:pt x="475" y="40"/>
                    <a:pt x="475" y="43"/>
                    <a:pt x="475" y="48"/>
                  </a:cubicBezTo>
                  <a:cubicBezTo>
                    <a:pt x="475" y="63"/>
                    <a:pt x="475" y="63"/>
                    <a:pt x="475" y="63"/>
                  </a:cubicBezTo>
                  <a:cubicBezTo>
                    <a:pt x="475" y="74"/>
                    <a:pt x="476" y="80"/>
                    <a:pt x="476" y="83"/>
                  </a:cubicBezTo>
                  <a:cubicBezTo>
                    <a:pt x="477" y="86"/>
                    <a:pt x="478" y="88"/>
                    <a:pt x="479" y="91"/>
                  </a:cubicBezTo>
                  <a:cubicBezTo>
                    <a:pt x="467" y="91"/>
                    <a:pt x="467" y="91"/>
                    <a:pt x="467" y="91"/>
                  </a:cubicBezTo>
                  <a:cubicBezTo>
                    <a:pt x="466" y="89"/>
                    <a:pt x="465" y="86"/>
                    <a:pt x="465" y="83"/>
                  </a:cubicBezTo>
                  <a:close/>
                  <a:moveTo>
                    <a:pt x="464" y="58"/>
                  </a:moveTo>
                  <a:cubicBezTo>
                    <a:pt x="460" y="59"/>
                    <a:pt x="454" y="61"/>
                    <a:pt x="446" y="62"/>
                  </a:cubicBezTo>
                  <a:cubicBezTo>
                    <a:pt x="441" y="63"/>
                    <a:pt x="438" y="63"/>
                    <a:pt x="436" y="64"/>
                  </a:cubicBezTo>
                  <a:cubicBezTo>
                    <a:pt x="434" y="65"/>
                    <a:pt x="433" y="66"/>
                    <a:pt x="432" y="68"/>
                  </a:cubicBezTo>
                  <a:cubicBezTo>
                    <a:pt x="431" y="69"/>
                    <a:pt x="430" y="71"/>
                    <a:pt x="430" y="73"/>
                  </a:cubicBezTo>
                  <a:cubicBezTo>
                    <a:pt x="430" y="76"/>
                    <a:pt x="431" y="79"/>
                    <a:pt x="434" y="81"/>
                  </a:cubicBezTo>
                  <a:cubicBezTo>
                    <a:pt x="436" y="83"/>
                    <a:pt x="439" y="84"/>
                    <a:pt x="444" y="84"/>
                  </a:cubicBezTo>
                  <a:cubicBezTo>
                    <a:pt x="448" y="84"/>
                    <a:pt x="452" y="83"/>
                    <a:pt x="455" y="81"/>
                  </a:cubicBezTo>
                  <a:cubicBezTo>
                    <a:pt x="458" y="79"/>
                    <a:pt x="461" y="76"/>
                    <a:pt x="462" y="73"/>
                  </a:cubicBezTo>
                  <a:cubicBezTo>
                    <a:pt x="464" y="70"/>
                    <a:pt x="464" y="67"/>
                    <a:pt x="464" y="62"/>
                  </a:cubicBezTo>
                  <a:cubicBezTo>
                    <a:pt x="464" y="58"/>
                    <a:pt x="464" y="58"/>
                    <a:pt x="464" y="58"/>
                  </a:cubicBezTo>
                  <a:close/>
                  <a:moveTo>
                    <a:pt x="495" y="71"/>
                  </a:moveTo>
                  <a:cubicBezTo>
                    <a:pt x="506" y="69"/>
                    <a:pt x="506" y="69"/>
                    <a:pt x="506" y="69"/>
                  </a:cubicBezTo>
                  <a:cubicBezTo>
                    <a:pt x="507" y="74"/>
                    <a:pt x="509" y="77"/>
                    <a:pt x="512" y="80"/>
                  </a:cubicBezTo>
                  <a:cubicBezTo>
                    <a:pt x="514" y="82"/>
                    <a:pt x="518" y="83"/>
                    <a:pt x="524" y="83"/>
                  </a:cubicBezTo>
                  <a:cubicBezTo>
                    <a:pt x="529" y="83"/>
                    <a:pt x="532" y="82"/>
                    <a:pt x="535" y="80"/>
                  </a:cubicBezTo>
                  <a:cubicBezTo>
                    <a:pt x="537" y="78"/>
                    <a:pt x="539" y="75"/>
                    <a:pt x="539" y="73"/>
                  </a:cubicBezTo>
                  <a:cubicBezTo>
                    <a:pt x="539" y="70"/>
                    <a:pt x="538" y="68"/>
                    <a:pt x="535" y="67"/>
                  </a:cubicBezTo>
                  <a:cubicBezTo>
                    <a:pt x="534" y="66"/>
                    <a:pt x="530" y="64"/>
                    <a:pt x="524" y="63"/>
                  </a:cubicBezTo>
                  <a:cubicBezTo>
                    <a:pt x="516" y="61"/>
                    <a:pt x="510" y="59"/>
                    <a:pt x="507" y="58"/>
                  </a:cubicBezTo>
                  <a:cubicBezTo>
                    <a:pt x="504" y="56"/>
                    <a:pt x="501" y="54"/>
                    <a:pt x="500" y="51"/>
                  </a:cubicBezTo>
                  <a:cubicBezTo>
                    <a:pt x="498" y="49"/>
                    <a:pt x="497" y="46"/>
                    <a:pt x="497" y="42"/>
                  </a:cubicBezTo>
                  <a:cubicBezTo>
                    <a:pt x="497" y="39"/>
                    <a:pt x="498" y="37"/>
                    <a:pt x="499" y="34"/>
                  </a:cubicBezTo>
                  <a:cubicBezTo>
                    <a:pt x="501" y="32"/>
                    <a:pt x="502" y="30"/>
                    <a:pt x="505" y="28"/>
                  </a:cubicBezTo>
                  <a:cubicBezTo>
                    <a:pt x="507" y="27"/>
                    <a:pt x="509" y="26"/>
                    <a:pt x="512" y="25"/>
                  </a:cubicBezTo>
                  <a:cubicBezTo>
                    <a:pt x="515" y="24"/>
                    <a:pt x="518" y="23"/>
                    <a:pt x="522" y="23"/>
                  </a:cubicBezTo>
                  <a:cubicBezTo>
                    <a:pt x="527" y="23"/>
                    <a:pt x="531" y="24"/>
                    <a:pt x="535" y="26"/>
                  </a:cubicBezTo>
                  <a:cubicBezTo>
                    <a:pt x="539" y="27"/>
                    <a:pt x="542" y="29"/>
                    <a:pt x="544" y="32"/>
                  </a:cubicBezTo>
                  <a:cubicBezTo>
                    <a:pt x="546" y="34"/>
                    <a:pt x="547" y="38"/>
                    <a:pt x="548" y="42"/>
                  </a:cubicBezTo>
                  <a:cubicBezTo>
                    <a:pt x="537" y="43"/>
                    <a:pt x="537" y="43"/>
                    <a:pt x="537" y="43"/>
                  </a:cubicBezTo>
                  <a:cubicBezTo>
                    <a:pt x="536" y="40"/>
                    <a:pt x="535" y="37"/>
                    <a:pt x="532" y="35"/>
                  </a:cubicBezTo>
                  <a:cubicBezTo>
                    <a:pt x="530" y="34"/>
                    <a:pt x="527" y="33"/>
                    <a:pt x="522" y="33"/>
                  </a:cubicBezTo>
                  <a:cubicBezTo>
                    <a:pt x="517" y="33"/>
                    <a:pt x="514" y="33"/>
                    <a:pt x="511" y="35"/>
                  </a:cubicBezTo>
                  <a:cubicBezTo>
                    <a:pt x="509" y="37"/>
                    <a:pt x="508" y="39"/>
                    <a:pt x="508" y="41"/>
                  </a:cubicBezTo>
                  <a:cubicBezTo>
                    <a:pt x="508" y="43"/>
                    <a:pt x="509" y="44"/>
                    <a:pt x="509" y="45"/>
                  </a:cubicBezTo>
                  <a:cubicBezTo>
                    <a:pt x="510" y="46"/>
                    <a:pt x="512" y="47"/>
                    <a:pt x="514" y="48"/>
                  </a:cubicBezTo>
                  <a:cubicBezTo>
                    <a:pt x="515" y="48"/>
                    <a:pt x="518" y="49"/>
                    <a:pt x="524" y="51"/>
                  </a:cubicBezTo>
                  <a:cubicBezTo>
                    <a:pt x="531" y="53"/>
                    <a:pt x="537" y="55"/>
                    <a:pt x="540" y="56"/>
                  </a:cubicBezTo>
                  <a:cubicBezTo>
                    <a:pt x="543" y="57"/>
                    <a:pt x="546" y="59"/>
                    <a:pt x="547" y="62"/>
                  </a:cubicBezTo>
                  <a:cubicBezTo>
                    <a:pt x="549" y="64"/>
                    <a:pt x="550" y="68"/>
                    <a:pt x="550" y="71"/>
                  </a:cubicBezTo>
                  <a:cubicBezTo>
                    <a:pt x="550" y="75"/>
                    <a:pt x="549" y="79"/>
                    <a:pt x="547" y="82"/>
                  </a:cubicBezTo>
                  <a:cubicBezTo>
                    <a:pt x="545" y="85"/>
                    <a:pt x="542" y="88"/>
                    <a:pt x="537" y="90"/>
                  </a:cubicBezTo>
                  <a:cubicBezTo>
                    <a:pt x="533" y="91"/>
                    <a:pt x="529" y="92"/>
                    <a:pt x="524" y="92"/>
                  </a:cubicBezTo>
                  <a:cubicBezTo>
                    <a:pt x="515" y="92"/>
                    <a:pt x="508" y="91"/>
                    <a:pt x="504" y="87"/>
                  </a:cubicBezTo>
                  <a:cubicBezTo>
                    <a:pt x="499" y="83"/>
                    <a:pt x="497" y="78"/>
                    <a:pt x="495" y="71"/>
                  </a:cubicBezTo>
                  <a:close/>
                  <a:moveTo>
                    <a:pt x="595" y="81"/>
                  </a:moveTo>
                  <a:cubicBezTo>
                    <a:pt x="596" y="91"/>
                    <a:pt x="596" y="91"/>
                    <a:pt x="596" y="91"/>
                  </a:cubicBezTo>
                  <a:cubicBezTo>
                    <a:pt x="593" y="91"/>
                    <a:pt x="591" y="92"/>
                    <a:pt x="588" y="92"/>
                  </a:cubicBezTo>
                  <a:cubicBezTo>
                    <a:pt x="584" y="92"/>
                    <a:pt x="581" y="91"/>
                    <a:pt x="579" y="90"/>
                  </a:cubicBezTo>
                  <a:cubicBezTo>
                    <a:pt x="576" y="88"/>
                    <a:pt x="575" y="87"/>
                    <a:pt x="574" y="85"/>
                  </a:cubicBezTo>
                  <a:cubicBezTo>
                    <a:pt x="573" y="83"/>
                    <a:pt x="573" y="78"/>
                    <a:pt x="573" y="72"/>
                  </a:cubicBezTo>
                  <a:cubicBezTo>
                    <a:pt x="573" y="34"/>
                    <a:pt x="573" y="34"/>
                    <a:pt x="573" y="34"/>
                  </a:cubicBezTo>
                  <a:cubicBezTo>
                    <a:pt x="564" y="34"/>
                    <a:pt x="564" y="34"/>
                    <a:pt x="564" y="34"/>
                  </a:cubicBezTo>
                  <a:cubicBezTo>
                    <a:pt x="564" y="25"/>
                    <a:pt x="564" y="25"/>
                    <a:pt x="564" y="25"/>
                  </a:cubicBezTo>
                  <a:cubicBezTo>
                    <a:pt x="573" y="25"/>
                    <a:pt x="573" y="25"/>
                    <a:pt x="573" y="25"/>
                  </a:cubicBezTo>
                  <a:cubicBezTo>
                    <a:pt x="573" y="9"/>
                    <a:pt x="573" y="9"/>
                    <a:pt x="573" y="9"/>
                  </a:cubicBezTo>
                  <a:cubicBezTo>
                    <a:pt x="584" y="2"/>
                    <a:pt x="584" y="2"/>
                    <a:pt x="584" y="2"/>
                  </a:cubicBezTo>
                  <a:cubicBezTo>
                    <a:pt x="584" y="25"/>
                    <a:pt x="584" y="25"/>
                    <a:pt x="584" y="25"/>
                  </a:cubicBezTo>
                  <a:cubicBezTo>
                    <a:pt x="595" y="25"/>
                    <a:pt x="595" y="25"/>
                    <a:pt x="595" y="25"/>
                  </a:cubicBezTo>
                  <a:cubicBezTo>
                    <a:pt x="595" y="34"/>
                    <a:pt x="595" y="34"/>
                    <a:pt x="595" y="34"/>
                  </a:cubicBezTo>
                  <a:cubicBezTo>
                    <a:pt x="584" y="34"/>
                    <a:pt x="584" y="34"/>
                    <a:pt x="584" y="34"/>
                  </a:cubicBezTo>
                  <a:cubicBezTo>
                    <a:pt x="584" y="72"/>
                    <a:pt x="584" y="72"/>
                    <a:pt x="584" y="72"/>
                  </a:cubicBezTo>
                  <a:cubicBezTo>
                    <a:pt x="584" y="75"/>
                    <a:pt x="584" y="77"/>
                    <a:pt x="584" y="78"/>
                  </a:cubicBezTo>
                  <a:cubicBezTo>
                    <a:pt x="585" y="79"/>
                    <a:pt x="585" y="80"/>
                    <a:pt x="586" y="80"/>
                  </a:cubicBezTo>
                  <a:cubicBezTo>
                    <a:pt x="587" y="81"/>
                    <a:pt x="588" y="81"/>
                    <a:pt x="590" y="81"/>
                  </a:cubicBezTo>
                  <a:cubicBezTo>
                    <a:pt x="591" y="81"/>
                    <a:pt x="593" y="81"/>
                    <a:pt x="595" y="81"/>
                  </a:cubicBezTo>
                  <a:close/>
                  <a:moveTo>
                    <a:pt x="658" y="70"/>
                  </a:moveTo>
                  <a:cubicBezTo>
                    <a:pt x="669" y="71"/>
                    <a:pt x="669" y="71"/>
                    <a:pt x="669" y="71"/>
                  </a:cubicBezTo>
                  <a:cubicBezTo>
                    <a:pt x="668" y="78"/>
                    <a:pt x="664" y="83"/>
                    <a:pt x="659" y="87"/>
                  </a:cubicBezTo>
                  <a:cubicBezTo>
                    <a:pt x="654" y="90"/>
                    <a:pt x="648" y="92"/>
                    <a:pt x="641" y="92"/>
                  </a:cubicBezTo>
                  <a:cubicBezTo>
                    <a:pt x="631" y="92"/>
                    <a:pt x="623" y="89"/>
                    <a:pt x="618" y="83"/>
                  </a:cubicBezTo>
                  <a:cubicBezTo>
                    <a:pt x="612" y="77"/>
                    <a:pt x="609" y="69"/>
                    <a:pt x="609" y="58"/>
                  </a:cubicBezTo>
                  <a:cubicBezTo>
                    <a:pt x="609" y="47"/>
                    <a:pt x="612" y="39"/>
                    <a:pt x="618" y="33"/>
                  </a:cubicBezTo>
                  <a:cubicBezTo>
                    <a:pt x="623" y="26"/>
                    <a:pt x="631" y="23"/>
                    <a:pt x="640" y="23"/>
                  </a:cubicBezTo>
                  <a:cubicBezTo>
                    <a:pt x="649" y="23"/>
                    <a:pt x="656" y="26"/>
                    <a:pt x="661" y="32"/>
                  </a:cubicBezTo>
                  <a:cubicBezTo>
                    <a:pt x="667" y="38"/>
                    <a:pt x="670" y="47"/>
                    <a:pt x="670" y="58"/>
                  </a:cubicBezTo>
                  <a:cubicBezTo>
                    <a:pt x="670" y="58"/>
                    <a:pt x="670" y="59"/>
                    <a:pt x="670" y="61"/>
                  </a:cubicBezTo>
                  <a:cubicBezTo>
                    <a:pt x="621" y="61"/>
                    <a:pt x="621" y="61"/>
                    <a:pt x="621" y="61"/>
                  </a:cubicBezTo>
                  <a:cubicBezTo>
                    <a:pt x="621" y="68"/>
                    <a:pt x="623" y="74"/>
                    <a:pt x="627" y="77"/>
                  </a:cubicBezTo>
                  <a:cubicBezTo>
                    <a:pt x="630" y="81"/>
                    <a:pt x="635" y="83"/>
                    <a:pt x="641" y="83"/>
                  </a:cubicBezTo>
                  <a:cubicBezTo>
                    <a:pt x="645" y="83"/>
                    <a:pt x="648" y="82"/>
                    <a:pt x="651" y="80"/>
                  </a:cubicBezTo>
                  <a:cubicBezTo>
                    <a:pt x="654" y="78"/>
                    <a:pt x="656" y="74"/>
                    <a:pt x="658" y="70"/>
                  </a:cubicBezTo>
                  <a:close/>
                  <a:moveTo>
                    <a:pt x="621" y="52"/>
                  </a:moveTo>
                  <a:cubicBezTo>
                    <a:pt x="658" y="52"/>
                    <a:pt x="658" y="52"/>
                    <a:pt x="658" y="52"/>
                  </a:cubicBezTo>
                  <a:cubicBezTo>
                    <a:pt x="658" y="46"/>
                    <a:pt x="656" y="42"/>
                    <a:pt x="654" y="39"/>
                  </a:cubicBezTo>
                  <a:cubicBezTo>
                    <a:pt x="650" y="35"/>
                    <a:pt x="646" y="33"/>
                    <a:pt x="640" y="33"/>
                  </a:cubicBezTo>
                  <a:cubicBezTo>
                    <a:pt x="635" y="33"/>
                    <a:pt x="631" y="34"/>
                    <a:pt x="627" y="38"/>
                  </a:cubicBezTo>
                  <a:cubicBezTo>
                    <a:pt x="624" y="41"/>
                    <a:pt x="622" y="46"/>
                    <a:pt x="621" y="52"/>
                  </a:cubicBezTo>
                  <a:close/>
                  <a:moveTo>
                    <a:pt x="690" y="91"/>
                  </a:moveTo>
                  <a:cubicBezTo>
                    <a:pt x="690" y="25"/>
                    <a:pt x="690" y="25"/>
                    <a:pt x="690" y="25"/>
                  </a:cubicBezTo>
                  <a:cubicBezTo>
                    <a:pt x="701" y="25"/>
                    <a:pt x="701" y="25"/>
                    <a:pt x="701" y="25"/>
                  </a:cubicBezTo>
                  <a:cubicBezTo>
                    <a:pt x="701" y="35"/>
                    <a:pt x="701" y="35"/>
                    <a:pt x="701" y="35"/>
                  </a:cubicBezTo>
                  <a:cubicBezTo>
                    <a:pt x="703" y="30"/>
                    <a:pt x="705" y="27"/>
                    <a:pt x="708" y="26"/>
                  </a:cubicBezTo>
                  <a:cubicBezTo>
                    <a:pt x="710" y="24"/>
                    <a:pt x="712" y="23"/>
                    <a:pt x="715" y="23"/>
                  </a:cubicBezTo>
                  <a:cubicBezTo>
                    <a:pt x="719" y="23"/>
                    <a:pt x="722" y="25"/>
                    <a:pt x="726" y="27"/>
                  </a:cubicBezTo>
                  <a:cubicBezTo>
                    <a:pt x="722" y="37"/>
                    <a:pt x="722" y="37"/>
                    <a:pt x="722" y="37"/>
                  </a:cubicBezTo>
                  <a:cubicBezTo>
                    <a:pt x="720" y="36"/>
                    <a:pt x="717" y="35"/>
                    <a:pt x="714" y="35"/>
                  </a:cubicBezTo>
                  <a:cubicBezTo>
                    <a:pt x="712" y="35"/>
                    <a:pt x="710" y="36"/>
                    <a:pt x="708" y="37"/>
                  </a:cubicBezTo>
                  <a:cubicBezTo>
                    <a:pt x="706" y="39"/>
                    <a:pt x="704" y="41"/>
                    <a:pt x="704" y="43"/>
                  </a:cubicBezTo>
                  <a:cubicBezTo>
                    <a:pt x="702" y="47"/>
                    <a:pt x="702" y="52"/>
                    <a:pt x="702" y="56"/>
                  </a:cubicBezTo>
                  <a:cubicBezTo>
                    <a:pt x="702" y="91"/>
                    <a:pt x="702" y="91"/>
                    <a:pt x="702" y="91"/>
                  </a:cubicBezTo>
                  <a:cubicBezTo>
                    <a:pt x="690" y="91"/>
                    <a:pt x="690" y="91"/>
                    <a:pt x="690" y="91"/>
                  </a:cubicBezTo>
                  <a:close/>
                  <a:moveTo>
                    <a:pt x="740" y="91"/>
                  </a:moveTo>
                  <a:cubicBezTo>
                    <a:pt x="740" y="25"/>
                    <a:pt x="740" y="25"/>
                    <a:pt x="740" y="25"/>
                  </a:cubicBezTo>
                  <a:cubicBezTo>
                    <a:pt x="750" y="25"/>
                    <a:pt x="750" y="25"/>
                    <a:pt x="750" y="25"/>
                  </a:cubicBezTo>
                  <a:cubicBezTo>
                    <a:pt x="750" y="34"/>
                    <a:pt x="750" y="34"/>
                    <a:pt x="750" y="34"/>
                  </a:cubicBezTo>
                  <a:cubicBezTo>
                    <a:pt x="755" y="27"/>
                    <a:pt x="762" y="23"/>
                    <a:pt x="771" y="23"/>
                  </a:cubicBezTo>
                  <a:cubicBezTo>
                    <a:pt x="775" y="23"/>
                    <a:pt x="779" y="24"/>
                    <a:pt x="782" y="26"/>
                  </a:cubicBezTo>
                  <a:cubicBezTo>
                    <a:pt x="785" y="27"/>
                    <a:pt x="788" y="29"/>
                    <a:pt x="789" y="31"/>
                  </a:cubicBezTo>
                  <a:cubicBezTo>
                    <a:pt x="791" y="33"/>
                    <a:pt x="792" y="36"/>
                    <a:pt x="793" y="39"/>
                  </a:cubicBezTo>
                  <a:cubicBezTo>
                    <a:pt x="793" y="42"/>
                    <a:pt x="794" y="45"/>
                    <a:pt x="794" y="50"/>
                  </a:cubicBezTo>
                  <a:cubicBezTo>
                    <a:pt x="794" y="91"/>
                    <a:pt x="794" y="91"/>
                    <a:pt x="794" y="91"/>
                  </a:cubicBezTo>
                  <a:cubicBezTo>
                    <a:pt x="782" y="91"/>
                    <a:pt x="782" y="91"/>
                    <a:pt x="782" y="91"/>
                  </a:cubicBezTo>
                  <a:cubicBezTo>
                    <a:pt x="782" y="51"/>
                    <a:pt x="782" y="51"/>
                    <a:pt x="782" y="51"/>
                  </a:cubicBezTo>
                  <a:cubicBezTo>
                    <a:pt x="782" y="46"/>
                    <a:pt x="782" y="43"/>
                    <a:pt x="781" y="41"/>
                  </a:cubicBezTo>
                  <a:cubicBezTo>
                    <a:pt x="780" y="38"/>
                    <a:pt x="779" y="36"/>
                    <a:pt x="776" y="35"/>
                  </a:cubicBezTo>
                  <a:cubicBezTo>
                    <a:pt x="774" y="34"/>
                    <a:pt x="772" y="33"/>
                    <a:pt x="769" y="33"/>
                  </a:cubicBezTo>
                  <a:cubicBezTo>
                    <a:pt x="764" y="33"/>
                    <a:pt x="760" y="35"/>
                    <a:pt x="756" y="38"/>
                  </a:cubicBezTo>
                  <a:cubicBezTo>
                    <a:pt x="753" y="41"/>
                    <a:pt x="751" y="46"/>
                    <a:pt x="751" y="55"/>
                  </a:cubicBezTo>
                  <a:cubicBezTo>
                    <a:pt x="751" y="91"/>
                    <a:pt x="751" y="91"/>
                    <a:pt x="751" y="91"/>
                  </a:cubicBezTo>
                  <a:cubicBezTo>
                    <a:pt x="740" y="91"/>
                    <a:pt x="740" y="91"/>
                    <a:pt x="740" y="91"/>
                  </a:cubicBezTo>
                  <a:close/>
                  <a:moveTo>
                    <a:pt x="907" y="0"/>
                  </a:moveTo>
                  <a:cubicBezTo>
                    <a:pt x="919" y="0"/>
                    <a:pt x="919" y="0"/>
                    <a:pt x="919" y="0"/>
                  </a:cubicBezTo>
                  <a:cubicBezTo>
                    <a:pt x="919" y="52"/>
                    <a:pt x="919" y="52"/>
                    <a:pt x="919" y="52"/>
                  </a:cubicBezTo>
                  <a:cubicBezTo>
                    <a:pt x="919" y="62"/>
                    <a:pt x="918" y="69"/>
                    <a:pt x="916" y="74"/>
                  </a:cubicBezTo>
                  <a:cubicBezTo>
                    <a:pt x="914" y="80"/>
                    <a:pt x="910" y="84"/>
                    <a:pt x="905" y="87"/>
                  </a:cubicBezTo>
                  <a:cubicBezTo>
                    <a:pt x="899" y="91"/>
                    <a:pt x="892" y="92"/>
                    <a:pt x="884" y="92"/>
                  </a:cubicBezTo>
                  <a:cubicBezTo>
                    <a:pt x="875" y="92"/>
                    <a:pt x="868" y="91"/>
                    <a:pt x="863" y="88"/>
                  </a:cubicBezTo>
                  <a:cubicBezTo>
                    <a:pt x="857" y="85"/>
                    <a:pt x="853" y="81"/>
                    <a:pt x="851" y="75"/>
                  </a:cubicBezTo>
                  <a:cubicBezTo>
                    <a:pt x="849" y="70"/>
                    <a:pt x="848" y="62"/>
                    <a:pt x="848" y="52"/>
                  </a:cubicBezTo>
                  <a:cubicBezTo>
                    <a:pt x="848" y="0"/>
                    <a:pt x="848" y="0"/>
                    <a:pt x="848" y="0"/>
                  </a:cubicBezTo>
                  <a:cubicBezTo>
                    <a:pt x="860" y="0"/>
                    <a:pt x="860" y="0"/>
                    <a:pt x="860" y="0"/>
                  </a:cubicBezTo>
                  <a:cubicBezTo>
                    <a:pt x="860" y="52"/>
                    <a:pt x="860" y="52"/>
                    <a:pt x="860" y="52"/>
                  </a:cubicBezTo>
                  <a:cubicBezTo>
                    <a:pt x="860" y="60"/>
                    <a:pt x="860" y="66"/>
                    <a:pt x="862" y="70"/>
                  </a:cubicBezTo>
                  <a:cubicBezTo>
                    <a:pt x="863" y="74"/>
                    <a:pt x="866" y="76"/>
                    <a:pt x="869" y="78"/>
                  </a:cubicBezTo>
                  <a:cubicBezTo>
                    <a:pt x="873" y="81"/>
                    <a:pt x="877" y="82"/>
                    <a:pt x="883" y="82"/>
                  </a:cubicBezTo>
                  <a:cubicBezTo>
                    <a:pt x="891" y="82"/>
                    <a:pt x="898" y="80"/>
                    <a:pt x="901" y="75"/>
                  </a:cubicBezTo>
                  <a:cubicBezTo>
                    <a:pt x="905" y="71"/>
                    <a:pt x="907" y="64"/>
                    <a:pt x="907" y="52"/>
                  </a:cubicBezTo>
                  <a:cubicBezTo>
                    <a:pt x="907" y="0"/>
                    <a:pt x="907" y="0"/>
                    <a:pt x="907" y="0"/>
                  </a:cubicBezTo>
                  <a:close/>
                  <a:moveTo>
                    <a:pt x="945" y="91"/>
                  </a:moveTo>
                  <a:cubicBezTo>
                    <a:pt x="945" y="25"/>
                    <a:pt x="945" y="25"/>
                    <a:pt x="945" y="25"/>
                  </a:cubicBezTo>
                  <a:cubicBezTo>
                    <a:pt x="955" y="25"/>
                    <a:pt x="955" y="25"/>
                    <a:pt x="955" y="25"/>
                  </a:cubicBezTo>
                  <a:cubicBezTo>
                    <a:pt x="955" y="34"/>
                    <a:pt x="955" y="34"/>
                    <a:pt x="955" y="34"/>
                  </a:cubicBezTo>
                  <a:cubicBezTo>
                    <a:pt x="960" y="27"/>
                    <a:pt x="967" y="23"/>
                    <a:pt x="976" y="23"/>
                  </a:cubicBezTo>
                  <a:cubicBezTo>
                    <a:pt x="980" y="23"/>
                    <a:pt x="983" y="24"/>
                    <a:pt x="987" y="26"/>
                  </a:cubicBezTo>
                  <a:cubicBezTo>
                    <a:pt x="990" y="27"/>
                    <a:pt x="993" y="29"/>
                    <a:pt x="994" y="31"/>
                  </a:cubicBezTo>
                  <a:cubicBezTo>
                    <a:pt x="996" y="33"/>
                    <a:pt x="997" y="36"/>
                    <a:pt x="998" y="39"/>
                  </a:cubicBezTo>
                  <a:cubicBezTo>
                    <a:pt x="998" y="42"/>
                    <a:pt x="998" y="45"/>
                    <a:pt x="998" y="50"/>
                  </a:cubicBezTo>
                  <a:cubicBezTo>
                    <a:pt x="998" y="91"/>
                    <a:pt x="998" y="91"/>
                    <a:pt x="998" y="91"/>
                  </a:cubicBezTo>
                  <a:cubicBezTo>
                    <a:pt x="987" y="91"/>
                    <a:pt x="987" y="91"/>
                    <a:pt x="987" y="91"/>
                  </a:cubicBezTo>
                  <a:cubicBezTo>
                    <a:pt x="987" y="51"/>
                    <a:pt x="987" y="51"/>
                    <a:pt x="987" y="51"/>
                  </a:cubicBezTo>
                  <a:cubicBezTo>
                    <a:pt x="987" y="46"/>
                    <a:pt x="987" y="43"/>
                    <a:pt x="986" y="41"/>
                  </a:cubicBezTo>
                  <a:cubicBezTo>
                    <a:pt x="985" y="38"/>
                    <a:pt x="983" y="36"/>
                    <a:pt x="981" y="35"/>
                  </a:cubicBezTo>
                  <a:cubicBezTo>
                    <a:pt x="979" y="34"/>
                    <a:pt x="976" y="33"/>
                    <a:pt x="973" y="33"/>
                  </a:cubicBezTo>
                  <a:cubicBezTo>
                    <a:pt x="969" y="33"/>
                    <a:pt x="965" y="35"/>
                    <a:pt x="961" y="38"/>
                  </a:cubicBezTo>
                  <a:cubicBezTo>
                    <a:pt x="958" y="41"/>
                    <a:pt x="956" y="46"/>
                    <a:pt x="956" y="55"/>
                  </a:cubicBezTo>
                  <a:cubicBezTo>
                    <a:pt x="956" y="91"/>
                    <a:pt x="956" y="91"/>
                    <a:pt x="956" y="91"/>
                  </a:cubicBezTo>
                  <a:cubicBezTo>
                    <a:pt x="945" y="91"/>
                    <a:pt x="945" y="91"/>
                    <a:pt x="945" y="91"/>
                  </a:cubicBezTo>
                  <a:close/>
                  <a:moveTo>
                    <a:pt x="1023" y="13"/>
                  </a:moveTo>
                  <a:cubicBezTo>
                    <a:pt x="1023" y="0"/>
                    <a:pt x="1023" y="0"/>
                    <a:pt x="1023" y="0"/>
                  </a:cubicBezTo>
                  <a:cubicBezTo>
                    <a:pt x="1034" y="0"/>
                    <a:pt x="1034" y="0"/>
                    <a:pt x="1034" y="0"/>
                  </a:cubicBezTo>
                  <a:cubicBezTo>
                    <a:pt x="1034" y="13"/>
                    <a:pt x="1034" y="13"/>
                    <a:pt x="1034" y="13"/>
                  </a:cubicBezTo>
                  <a:cubicBezTo>
                    <a:pt x="1023" y="13"/>
                    <a:pt x="1023" y="13"/>
                    <a:pt x="1023" y="13"/>
                  </a:cubicBezTo>
                  <a:close/>
                  <a:moveTo>
                    <a:pt x="1023" y="91"/>
                  </a:moveTo>
                  <a:cubicBezTo>
                    <a:pt x="1023" y="25"/>
                    <a:pt x="1023" y="25"/>
                    <a:pt x="1023" y="25"/>
                  </a:cubicBezTo>
                  <a:cubicBezTo>
                    <a:pt x="1034" y="25"/>
                    <a:pt x="1034" y="25"/>
                    <a:pt x="1034" y="25"/>
                  </a:cubicBezTo>
                  <a:cubicBezTo>
                    <a:pt x="1034" y="91"/>
                    <a:pt x="1034" y="91"/>
                    <a:pt x="1034" y="91"/>
                  </a:cubicBezTo>
                  <a:cubicBezTo>
                    <a:pt x="1023" y="91"/>
                    <a:pt x="1023" y="91"/>
                    <a:pt x="1023" y="91"/>
                  </a:cubicBezTo>
                  <a:close/>
                  <a:moveTo>
                    <a:pt x="1076" y="91"/>
                  </a:moveTo>
                  <a:cubicBezTo>
                    <a:pt x="1051" y="25"/>
                    <a:pt x="1051" y="25"/>
                    <a:pt x="1051" y="25"/>
                  </a:cubicBezTo>
                  <a:cubicBezTo>
                    <a:pt x="1063" y="25"/>
                    <a:pt x="1063" y="25"/>
                    <a:pt x="1063" y="25"/>
                  </a:cubicBezTo>
                  <a:cubicBezTo>
                    <a:pt x="1077" y="64"/>
                    <a:pt x="1077" y="64"/>
                    <a:pt x="1077" y="64"/>
                  </a:cubicBezTo>
                  <a:cubicBezTo>
                    <a:pt x="1079" y="69"/>
                    <a:pt x="1080" y="73"/>
                    <a:pt x="1081" y="78"/>
                  </a:cubicBezTo>
                  <a:cubicBezTo>
                    <a:pt x="1082" y="74"/>
                    <a:pt x="1084" y="70"/>
                    <a:pt x="1085" y="65"/>
                  </a:cubicBezTo>
                  <a:cubicBezTo>
                    <a:pt x="1100" y="25"/>
                    <a:pt x="1100" y="25"/>
                    <a:pt x="1100" y="25"/>
                  </a:cubicBezTo>
                  <a:cubicBezTo>
                    <a:pt x="1112" y="25"/>
                    <a:pt x="1112" y="25"/>
                    <a:pt x="1112" y="25"/>
                  </a:cubicBezTo>
                  <a:cubicBezTo>
                    <a:pt x="1087" y="91"/>
                    <a:pt x="1087" y="91"/>
                    <a:pt x="1087" y="91"/>
                  </a:cubicBezTo>
                  <a:cubicBezTo>
                    <a:pt x="1076" y="91"/>
                    <a:pt x="1076" y="91"/>
                    <a:pt x="1076" y="91"/>
                  </a:cubicBezTo>
                  <a:close/>
                  <a:moveTo>
                    <a:pt x="1174" y="70"/>
                  </a:moveTo>
                  <a:cubicBezTo>
                    <a:pt x="1185" y="71"/>
                    <a:pt x="1185" y="71"/>
                    <a:pt x="1185" y="71"/>
                  </a:cubicBezTo>
                  <a:cubicBezTo>
                    <a:pt x="1183" y="78"/>
                    <a:pt x="1180" y="83"/>
                    <a:pt x="1175" y="87"/>
                  </a:cubicBezTo>
                  <a:cubicBezTo>
                    <a:pt x="1170" y="90"/>
                    <a:pt x="1164" y="92"/>
                    <a:pt x="1156" y="92"/>
                  </a:cubicBezTo>
                  <a:cubicBezTo>
                    <a:pt x="1146" y="92"/>
                    <a:pt x="1139" y="89"/>
                    <a:pt x="1133" y="83"/>
                  </a:cubicBezTo>
                  <a:cubicBezTo>
                    <a:pt x="1128" y="77"/>
                    <a:pt x="1125" y="69"/>
                    <a:pt x="1125" y="58"/>
                  </a:cubicBezTo>
                  <a:cubicBezTo>
                    <a:pt x="1125" y="47"/>
                    <a:pt x="1128" y="39"/>
                    <a:pt x="1133" y="33"/>
                  </a:cubicBezTo>
                  <a:cubicBezTo>
                    <a:pt x="1139" y="26"/>
                    <a:pt x="1146" y="23"/>
                    <a:pt x="1156" y="23"/>
                  </a:cubicBezTo>
                  <a:cubicBezTo>
                    <a:pt x="1164" y="23"/>
                    <a:pt x="1172" y="26"/>
                    <a:pt x="1177" y="32"/>
                  </a:cubicBezTo>
                  <a:cubicBezTo>
                    <a:pt x="1183" y="38"/>
                    <a:pt x="1185" y="47"/>
                    <a:pt x="1185" y="58"/>
                  </a:cubicBezTo>
                  <a:cubicBezTo>
                    <a:pt x="1185" y="58"/>
                    <a:pt x="1185" y="59"/>
                    <a:pt x="1185" y="61"/>
                  </a:cubicBezTo>
                  <a:cubicBezTo>
                    <a:pt x="1136" y="61"/>
                    <a:pt x="1136" y="61"/>
                    <a:pt x="1136" y="61"/>
                  </a:cubicBezTo>
                  <a:cubicBezTo>
                    <a:pt x="1137" y="68"/>
                    <a:pt x="1139" y="74"/>
                    <a:pt x="1142" y="77"/>
                  </a:cubicBezTo>
                  <a:cubicBezTo>
                    <a:pt x="1146" y="81"/>
                    <a:pt x="1151" y="83"/>
                    <a:pt x="1156" y="83"/>
                  </a:cubicBezTo>
                  <a:cubicBezTo>
                    <a:pt x="1160" y="83"/>
                    <a:pt x="1164" y="82"/>
                    <a:pt x="1167" y="80"/>
                  </a:cubicBezTo>
                  <a:cubicBezTo>
                    <a:pt x="1170" y="78"/>
                    <a:pt x="1172" y="74"/>
                    <a:pt x="1174" y="70"/>
                  </a:cubicBezTo>
                  <a:close/>
                  <a:moveTo>
                    <a:pt x="1137" y="52"/>
                  </a:moveTo>
                  <a:cubicBezTo>
                    <a:pt x="1174" y="52"/>
                    <a:pt x="1174" y="52"/>
                    <a:pt x="1174" y="52"/>
                  </a:cubicBezTo>
                  <a:cubicBezTo>
                    <a:pt x="1173" y="46"/>
                    <a:pt x="1172" y="42"/>
                    <a:pt x="1169" y="39"/>
                  </a:cubicBezTo>
                  <a:cubicBezTo>
                    <a:pt x="1166" y="35"/>
                    <a:pt x="1161" y="33"/>
                    <a:pt x="1156" y="33"/>
                  </a:cubicBezTo>
                  <a:cubicBezTo>
                    <a:pt x="1151" y="33"/>
                    <a:pt x="1146" y="34"/>
                    <a:pt x="1143" y="38"/>
                  </a:cubicBezTo>
                  <a:cubicBezTo>
                    <a:pt x="1139" y="41"/>
                    <a:pt x="1137" y="46"/>
                    <a:pt x="1137" y="52"/>
                  </a:cubicBezTo>
                  <a:close/>
                  <a:moveTo>
                    <a:pt x="1206" y="91"/>
                  </a:moveTo>
                  <a:cubicBezTo>
                    <a:pt x="1206" y="25"/>
                    <a:pt x="1206" y="25"/>
                    <a:pt x="1206" y="25"/>
                  </a:cubicBezTo>
                  <a:cubicBezTo>
                    <a:pt x="1216" y="25"/>
                    <a:pt x="1216" y="25"/>
                    <a:pt x="1216" y="25"/>
                  </a:cubicBezTo>
                  <a:cubicBezTo>
                    <a:pt x="1216" y="35"/>
                    <a:pt x="1216" y="35"/>
                    <a:pt x="1216" y="35"/>
                  </a:cubicBezTo>
                  <a:cubicBezTo>
                    <a:pt x="1219" y="30"/>
                    <a:pt x="1221" y="27"/>
                    <a:pt x="1223" y="26"/>
                  </a:cubicBezTo>
                  <a:cubicBezTo>
                    <a:pt x="1225" y="24"/>
                    <a:pt x="1228" y="23"/>
                    <a:pt x="1230" y="23"/>
                  </a:cubicBezTo>
                  <a:cubicBezTo>
                    <a:pt x="1234" y="23"/>
                    <a:pt x="1238" y="25"/>
                    <a:pt x="1242" y="27"/>
                  </a:cubicBezTo>
                  <a:cubicBezTo>
                    <a:pt x="1238" y="37"/>
                    <a:pt x="1238" y="37"/>
                    <a:pt x="1238" y="37"/>
                  </a:cubicBezTo>
                  <a:cubicBezTo>
                    <a:pt x="1235" y="36"/>
                    <a:pt x="1233" y="35"/>
                    <a:pt x="1230" y="35"/>
                  </a:cubicBezTo>
                  <a:cubicBezTo>
                    <a:pt x="1227" y="35"/>
                    <a:pt x="1225" y="36"/>
                    <a:pt x="1223" y="37"/>
                  </a:cubicBezTo>
                  <a:cubicBezTo>
                    <a:pt x="1221" y="39"/>
                    <a:pt x="1220" y="41"/>
                    <a:pt x="1219" y="43"/>
                  </a:cubicBezTo>
                  <a:cubicBezTo>
                    <a:pt x="1218" y="47"/>
                    <a:pt x="1217" y="52"/>
                    <a:pt x="1217" y="56"/>
                  </a:cubicBezTo>
                  <a:cubicBezTo>
                    <a:pt x="1217" y="91"/>
                    <a:pt x="1217" y="91"/>
                    <a:pt x="1217" y="91"/>
                  </a:cubicBezTo>
                  <a:cubicBezTo>
                    <a:pt x="1206" y="91"/>
                    <a:pt x="1206" y="91"/>
                    <a:pt x="1206" y="91"/>
                  </a:cubicBezTo>
                  <a:close/>
                  <a:moveTo>
                    <a:pt x="1251" y="71"/>
                  </a:moveTo>
                  <a:cubicBezTo>
                    <a:pt x="1262" y="69"/>
                    <a:pt x="1262" y="69"/>
                    <a:pt x="1262" y="69"/>
                  </a:cubicBezTo>
                  <a:cubicBezTo>
                    <a:pt x="1263" y="74"/>
                    <a:pt x="1265" y="77"/>
                    <a:pt x="1267" y="80"/>
                  </a:cubicBezTo>
                  <a:cubicBezTo>
                    <a:pt x="1270" y="82"/>
                    <a:pt x="1274" y="83"/>
                    <a:pt x="1279" y="83"/>
                  </a:cubicBezTo>
                  <a:cubicBezTo>
                    <a:pt x="1284" y="83"/>
                    <a:pt x="1288" y="82"/>
                    <a:pt x="1291" y="80"/>
                  </a:cubicBezTo>
                  <a:cubicBezTo>
                    <a:pt x="1293" y="78"/>
                    <a:pt x="1294" y="75"/>
                    <a:pt x="1294" y="73"/>
                  </a:cubicBezTo>
                  <a:cubicBezTo>
                    <a:pt x="1294" y="70"/>
                    <a:pt x="1293" y="68"/>
                    <a:pt x="1291" y="67"/>
                  </a:cubicBezTo>
                  <a:cubicBezTo>
                    <a:pt x="1290" y="66"/>
                    <a:pt x="1286" y="64"/>
                    <a:pt x="1280" y="63"/>
                  </a:cubicBezTo>
                  <a:cubicBezTo>
                    <a:pt x="1271" y="61"/>
                    <a:pt x="1266" y="59"/>
                    <a:pt x="1263" y="58"/>
                  </a:cubicBezTo>
                  <a:cubicBezTo>
                    <a:pt x="1259" y="56"/>
                    <a:pt x="1257" y="54"/>
                    <a:pt x="1255" y="51"/>
                  </a:cubicBezTo>
                  <a:cubicBezTo>
                    <a:pt x="1254" y="49"/>
                    <a:pt x="1253" y="46"/>
                    <a:pt x="1253" y="42"/>
                  </a:cubicBezTo>
                  <a:cubicBezTo>
                    <a:pt x="1253" y="39"/>
                    <a:pt x="1254" y="37"/>
                    <a:pt x="1255" y="34"/>
                  </a:cubicBezTo>
                  <a:cubicBezTo>
                    <a:pt x="1256" y="32"/>
                    <a:pt x="1258" y="30"/>
                    <a:pt x="1260" y="28"/>
                  </a:cubicBezTo>
                  <a:cubicBezTo>
                    <a:pt x="1262" y="27"/>
                    <a:pt x="1265" y="26"/>
                    <a:pt x="1268" y="25"/>
                  </a:cubicBezTo>
                  <a:cubicBezTo>
                    <a:pt x="1271" y="24"/>
                    <a:pt x="1274" y="23"/>
                    <a:pt x="1277" y="23"/>
                  </a:cubicBezTo>
                  <a:cubicBezTo>
                    <a:pt x="1282" y="23"/>
                    <a:pt x="1287" y="24"/>
                    <a:pt x="1291" y="26"/>
                  </a:cubicBezTo>
                  <a:cubicBezTo>
                    <a:pt x="1295" y="27"/>
                    <a:pt x="1298" y="29"/>
                    <a:pt x="1300" y="32"/>
                  </a:cubicBezTo>
                  <a:cubicBezTo>
                    <a:pt x="1301" y="34"/>
                    <a:pt x="1303" y="38"/>
                    <a:pt x="1303" y="42"/>
                  </a:cubicBezTo>
                  <a:cubicBezTo>
                    <a:pt x="1292" y="43"/>
                    <a:pt x="1292" y="43"/>
                    <a:pt x="1292" y="43"/>
                  </a:cubicBezTo>
                  <a:cubicBezTo>
                    <a:pt x="1292" y="40"/>
                    <a:pt x="1291" y="37"/>
                    <a:pt x="1288" y="35"/>
                  </a:cubicBezTo>
                  <a:cubicBezTo>
                    <a:pt x="1286" y="34"/>
                    <a:pt x="1282" y="33"/>
                    <a:pt x="1278" y="33"/>
                  </a:cubicBezTo>
                  <a:cubicBezTo>
                    <a:pt x="1273" y="33"/>
                    <a:pt x="1269" y="33"/>
                    <a:pt x="1267" y="35"/>
                  </a:cubicBezTo>
                  <a:cubicBezTo>
                    <a:pt x="1265" y="37"/>
                    <a:pt x="1264" y="39"/>
                    <a:pt x="1264" y="41"/>
                  </a:cubicBezTo>
                  <a:cubicBezTo>
                    <a:pt x="1264" y="43"/>
                    <a:pt x="1264" y="44"/>
                    <a:pt x="1265" y="45"/>
                  </a:cubicBezTo>
                  <a:cubicBezTo>
                    <a:pt x="1266" y="46"/>
                    <a:pt x="1267" y="47"/>
                    <a:pt x="1269" y="48"/>
                  </a:cubicBezTo>
                  <a:cubicBezTo>
                    <a:pt x="1271" y="48"/>
                    <a:pt x="1274" y="49"/>
                    <a:pt x="1279" y="51"/>
                  </a:cubicBezTo>
                  <a:cubicBezTo>
                    <a:pt x="1287" y="53"/>
                    <a:pt x="1293" y="55"/>
                    <a:pt x="1296" y="56"/>
                  </a:cubicBezTo>
                  <a:cubicBezTo>
                    <a:pt x="1299" y="57"/>
                    <a:pt x="1301" y="59"/>
                    <a:pt x="1303" y="62"/>
                  </a:cubicBezTo>
                  <a:cubicBezTo>
                    <a:pt x="1305" y="64"/>
                    <a:pt x="1306" y="68"/>
                    <a:pt x="1306" y="71"/>
                  </a:cubicBezTo>
                  <a:cubicBezTo>
                    <a:pt x="1306" y="75"/>
                    <a:pt x="1305" y="79"/>
                    <a:pt x="1303" y="82"/>
                  </a:cubicBezTo>
                  <a:cubicBezTo>
                    <a:pt x="1300" y="85"/>
                    <a:pt x="1297" y="88"/>
                    <a:pt x="1293" y="90"/>
                  </a:cubicBezTo>
                  <a:cubicBezTo>
                    <a:pt x="1289" y="91"/>
                    <a:pt x="1284" y="92"/>
                    <a:pt x="1279" y="92"/>
                  </a:cubicBezTo>
                  <a:cubicBezTo>
                    <a:pt x="1271" y="92"/>
                    <a:pt x="1264" y="91"/>
                    <a:pt x="1260" y="87"/>
                  </a:cubicBezTo>
                  <a:cubicBezTo>
                    <a:pt x="1255" y="83"/>
                    <a:pt x="1252" y="78"/>
                    <a:pt x="1251" y="71"/>
                  </a:cubicBezTo>
                  <a:close/>
                  <a:moveTo>
                    <a:pt x="1326" y="13"/>
                  </a:moveTo>
                  <a:cubicBezTo>
                    <a:pt x="1326" y="0"/>
                    <a:pt x="1326" y="0"/>
                    <a:pt x="1326" y="0"/>
                  </a:cubicBezTo>
                  <a:cubicBezTo>
                    <a:pt x="1337" y="0"/>
                    <a:pt x="1337" y="0"/>
                    <a:pt x="1337" y="0"/>
                  </a:cubicBezTo>
                  <a:cubicBezTo>
                    <a:pt x="1337" y="13"/>
                    <a:pt x="1337" y="13"/>
                    <a:pt x="1337" y="13"/>
                  </a:cubicBezTo>
                  <a:cubicBezTo>
                    <a:pt x="1326" y="13"/>
                    <a:pt x="1326" y="13"/>
                    <a:pt x="1326" y="13"/>
                  </a:cubicBezTo>
                  <a:close/>
                  <a:moveTo>
                    <a:pt x="1326" y="91"/>
                  </a:moveTo>
                  <a:cubicBezTo>
                    <a:pt x="1326" y="25"/>
                    <a:pt x="1326" y="25"/>
                    <a:pt x="1326" y="25"/>
                  </a:cubicBezTo>
                  <a:cubicBezTo>
                    <a:pt x="1337" y="25"/>
                    <a:pt x="1337" y="25"/>
                    <a:pt x="1337" y="25"/>
                  </a:cubicBezTo>
                  <a:cubicBezTo>
                    <a:pt x="1337" y="91"/>
                    <a:pt x="1337" y="91"/>
                    <a:pt x="1337" y="91"/>
                  </a:cubicBezTo>
                  <a:cubicBezTo>
                    <a:pt x="1326" y="91"/>
                    <a:pt x="1326" y="91"/>
                    <a:pt x="1326" y="91"/>
                  </a:cubicBezTo>
                  <a:close/>
                  <a:moveTo>
                    <a:pt x="1386" y="81"/>
                  </a:moveTo>
                  <a:cubicBezTo>
                    <a:pt x="1387" y="91"/>
                    <a:pt x="1387" y="91"/>
                    <a:pt x="1387" y="91"/>
                  </a:cubicBezTo>
                  <a:cubicBezTo>
                    <a:pt x="1384" y="91"/>
                    <a:pt x="1382" y="92"/>
                    <a:pt x="1379" y="92"/>
                  </a:cubicBezTo>
                  <a:cubicBezTo>
                    <a:pt x="1375" y="92"/>
                    <a:pt x="1372" y="91"/>
                    <a:pt x="1370" y="90"/>
                  </a:cubicBezTo>
                  <a:cubicBezTo>
                    <a:pt x="1367" y="88"/>
                    <a:pt x="1366" y="87"/>
                    <a:pt x="1365" y="85"/>
                  </a:cubicBezTo>
                  <a:cubicBezTo>
                    <a:pt x="1364" y="83"/>
                    <a:pt x="1364" y="78"/>
                    <a:pt x="1364" y="72"/>
                  </a:cubicBezTo>
                  <a:cubicBezTo>
                    <a:pt x="1364" y="34"/>
                    <a:pt x="1364" y="34"/>
                    <a:pt x="1364" y="34"/>
                  </a:cubicBezTo>
                  <a:cubicBezTo>
                    <a:pt x="1355" y="34"/>
                    <a:pt x="1355" y="34"/>
                    <a:pt x="1355" y="34"/>
                  </a:cubicBezTo>
                  <a:cubicBezTo>
                    <a:pt x="1355" y="25"/>
                    <a:pt x="1355" y="25"/>
                    <a:pt x="1355" y="25"/>
                  </a:cubicBezTo>
                  <a:cubicBezTo>
                    <a:pt x="1364" y="25"/>
                    <a:pt x="1364" y="25"/>
                    <a:pt x="1364" y="25"/>
                  </a:cubicBezTo>
                  <a:cubicBezTo>
                    <a:pt x="1364" y="9"/>
                    <a:pt x="1364" y="9"/>
                    <a:pt x="1364" y="9"/>
                  </a:cubicBezTo>
                  <a:cubicBezTo>
                    <a:pt x="1375" y="2"/>
                    <a:pt x="1375" y="2"/>
                    <a:pt x="1375" y="2"/>
                  </a:cubicBezTo>
                  <a:cubicBezTo>
                    <a:pt x="1375" y="25"/>
                    <a:pt x="1375" y="25"/>
                    <a:pt x="1375" y="25"/>
                  </a:cubicBezTo>
                  <a:cubicBezTo>
                    <a:pt x="1386" y="25"/>
                    <a:pt x="1386" y="25"/>
                    <a:pt x="1386" y="25"/>
                  </a:cubicBezTo>
                  <a:cubicBezTo>
                    <a:pt x="1386" y="34"/>
                    <a:pt x="1386" y="34"/>
                    <a:pt x="1386" y="34"/>
                  </a:cubicBezTo>
                  <a:cubicBezTo>
                    <a:pt x="1375" y="34"/>
                    <a:pt x="1375" y="34"/>
                    <a:pt x="1375" y="34"/>
                  </a:cubicBezTo>
                  <a:cubicBezTo>
                    <a:pt x="1375" y="72"/>
                    <a:pt x="1375" y="72"/>
                    <a:pt x="1375" y="72"/>
                  </a:cubicBezTo>
                  <a:cubicBezTo>
                    <a:pt x="1375" y="75"/>
                    <a:pt x="1375" y="77"/>
                    <a:pt x="1375" y="78"/>
                  </a:cubicBezTo>
                  <a:cubicBezTo>
                    <a:pt x="1376" y="79"/>
                    <a:pt x="1376" y="80"/>
                    <a:pt x="1377" y="80"/>
                  </a:cubicBezTo>
                  <a:cubicBezTo>
                    <a:pt x="1378" y="81"/>
                    <a:pt x="1379" y="81"/>
                    <a:pt x="1381" y="81"/>
                  </a:cubicBezTo>
                  <a:cubicBezTo>
                    <a:pt x="1382" y="81"/>
                    <a:pt x="1384" y="81"/>
                    <a:pt x="1386" y="81"/>
                  </a:cubicBezTo>
                  <a:close/>
                  <a:moveTo>
                    <a:pt x="1403" y="116"/>
                  </a:moveTo>
                  <a:cubicBezTo>
                    <a:pt x="1402" y="106"/>
                    <a:pt x="1402" y="106"/>
                    <a:pt x="1402" y="106"/>
                  </a:cubicBezTo>
                  <a:cubicBezTo>
                    <a:pt x="1405" y="106"/>
                    <a:pt x="1407" y="107"/>
                    <a:pt x="1409" y="107"/>
                  </a:cubicBezTo>
                  <a:cubicBezTo>
                    <a:pt x="1411" y="107"/>
                    <a:pt x="1413" y="106"/>
                    <a:pt x="1414" y="105"/>
                  </a:cubicBezTo>
                  <a:cubicBezTo>
                    <a:pt x="1416" y="105"/>
                    <a:pt x="1417" y="103"/>
                    <a:pt x="1418" y="102"/>
                  </a:cubicBezTo>
                  <a:cubicBezTo>
                    <a:pt x="1419" y="101"/>
                    <a:pt x="1420" y="98"/>
                    <a:pt x="1422" y="94"/>
                  </a:cubicBezTo>
                  <a:cubicBezTo>
                    <a:pt x="1422" y="93"/>
                    <a:pt x="1422" y="92"/>
                    <a:pt x="1423" y="91"/>
                  </a:cubicBezTo>
                  <a:cubicBezTo>
                    <a:pt x="1398" y="25"/>
                    <a:pt x="1398" y="25"/>
                    <a:pt x="1398" y="25"/>
                  </a:cubicBezTo>
                  <a:cubicBezTo>
                    <a:pt x="1410" y="25"/>
                    <a:pt x="1410" y="25"/>
                    <a:pt x="1410" y="25"/>
                  </a:cubicBezTo>
                  <a:cubicBezTo>
                    <a:pt x="1423" y="63"/>
                    <a:pt x="1423" y="63"/>
                    <a:pt x="1423" y="63"/>
                  </a:cubicBezTo>
                  <a:cubicBezTo>
                    <a:pt x="1425" y="68"/>
                    <a:pt x="1427" y="73"/>
                    <a:pt x="1428" y="78"/>
                  </a:cubicBezTo>
                  <a:cubicBezTo>
                    <a:pt x="1429" y="73"/>
                    <a:pt x="1431" y="68"/>
                    <a:pt x="1433" y="63"/>
                  </a:cubicBezTo>
                  <a:cubicBezTo>
                    <a:pt x="1447" y="25"/>
                    <a:pt x="1447" y="25"/>
                    <a:pt x="1447" y="25"/>
                  </a:cubicBezTo>
                  <a:cubicBezTo>
                    <a:pt x="1458" y="25"/>
                    <a:pt x="1458" y="25"/>
                    <a:pt x="1458" y="25"/>
                  </a:cubicBezTo>
                  <a:cubicBezTo>
                    <a:pt x="1433" y="92"/>
                    <a:pt x="1433" y="92"/>
                    <a:pt x="1433" y="92"/>
                  </a:cubicBezTo>
                  <a:cubicBezTo>
                    <a:pt x="1430" y="99"/>
                    <a:pt x="1428" y="104"/>
                    <a:pt x="1427" y="107"/>
                  </a:cubicBezTo>
                  <a:cubicBezTo>
                    <a:pt x="1425" y="111"/>
                    <a:pt x="1422" y="113"/>
                    <a:pt x="1420" y="115"/>
                  </a:cubicBezTo>
                  <a:cubicBezTo>
                    <a:pt x="1417" y="117"/>
                    <a:pt x="1414" y="118"/>
                    <a:pt x="1411" y="118"/>
                  </a:cubicBezTo>
                  <a:cubicBezTo>
                    <a:pt x="1408" y="118"/>
                    <a:pt x="1406" y="117"/>
                    <a:pt x="140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" name="标题 3"/>
          <p:cNvSpPr txBox="1"/>
          <p:nvPr/>
        </p:nvSpPr>
        <p:spPr>
          <a:xfrm>
            <a:off x="-2066305" y="2494215"/>
            <a:ext cx="12192000" cy="934785"/>
          </a:xfrm>
          <a:prstGeom prst="rect">
            <a:avLst/>
          </a:prstGeom>
          <a:ln>
            <a:noFill/>
          </a:ln>
          <a:effectLst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8000"/>
              </a:lnSpc>
            </a:pPr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谢  谢</a:t>
            </a:r>
            <a:endParaRPr lang="en-US" altLang="zh-CN" sz="5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ctr">
              <a:lnSpc>
                <a:spcPts val="8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cuiguanglei@mail.neu.edu.cn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111" y="5989594"/>
            <a:ext cx="3091169" cy="52951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54990" y="6010275"/>
            <a:ext cx="4104005" cy="50355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560A986-223B-4DBC-80BA-755DCEF8CE7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28" b="16625"/>
          <a:stretch/>
        </p:blipFill>
        <p:spPr>
          <a:xfrm>
            <a:off x="7461849" y="2082332"/>
            <a:ext cx="3588329" cy="29176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9" y="75932"/>
            <a:ext cx="6306116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一、研究背景</a:t>
            </a:r>
          </a:p>
        </p:txBody>
      </p:sp>
      <p:graphicFrame>
        <p:nvGraphicFramePr>
          <p:cNvPr id="9" name="对象 2">
            <a:extLst>
              <a:ext uri="{FF2B5EF4-FFF2-40B4-BE49-F238E27FC236}">
                <a16:creationId xmlns:a16="http://schemas.microsoft.com/office/drawing/2014/main" id="{8FC9A4A4-3DD9-281D-B1BD-C3E246EB7B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8592073"/>
              </p:ext>
            </p:extLst>
          </p:nvPr>
        </p:nvGraphicFramePr>
        <p:xfrm>
          <a:off x="-27796" y="2226347"/>
          <a:ext cx="3958781" cy="2586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" name="Graph" r:id="rId5" imgW="3646170" imgH="3669030" progId="Origin50.Graph">
                  <p:embed/>
                </p:oleObj>
              </mc:Choice>
              <mc:Fallback>
                <p:oleObj name="Graph" r:id="rId5" imgW="3646170" imgH="3669030" progId="Origin50.Graph">
                  <p:embed/>
                  <p:pic>
                    <p:nvPicPr>
                      <p:cNvPr id="15370" name="对象 2">
                        <a:extLst>
                          <a:ext uri="{FF2B5EF4-FFF2-40B4-BE49-F238E27FC236}">
                            <a16:creationId xmlns:a16="http://schemas.microsoft.com/office/drawing/2014/main" id="{B4DC1425-A936-EF56-09CA-B462CB0C1A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727" r="6964"/>
                      <a:stretch>
                        <a:fillRect/>
                      </a:stretch>
                    </p:blipFill>
                    <p:spPr bwMode="auto">
                      <a:xfrm>
                        <a:off x="-27796" y="2226347"/>
                        <a:ext cx="3958781" cy="25863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2">
            <a:extLst>
              <a:ext uri="{FF2B5EF4-FFF2-40B4-BE49-F238E27FC236}">
                <a16:creationId xmlns:a16="http://schemas.microsoft.com/office/drawing/2014/main" id="{BF6F7C3B-B446-E347-E7D1-4C3BC757ED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5491812"/>
              </p:ext>
            </p:extLst>
          </p:nvPr>
        </p:nvGraphicFramePr>
        <p:xfrm>
          <a:off x="3254737" y="1850315"/>
          <a:ext cx="4539825" cy="3473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" name="Graph" r:id="rId7" imgW="4019739" imgH="3114392" progId="Origin50.Graph">
                  <p:embed/>
                </p:oleObj>
              </mc:Choice>
              <mc:Fallback>
                <p:oleObj name="Graph" r:id="rId7" imgW="4019739" imgH="3114392" progId="Origin50.Graph">
                  <p:embed/>
                  <p:pic>
                    <p:nvPicPr>
                      <p:cNvPr id="17416" name="对象 2">
                        <a:extLst>
                          <a:ext uri="{FF2B5EF4-FFF2-40B4-BE49-F238E27FC236}">
                            <a16:creationId xmlns:a16="http://schemas.microsoft.com/office/drawing/2014/main" id="{F70FECB8-D26B-17B4-1FEB-03604F324B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990" t="10867" r="12508" b="6213"/>
                      <a:stretch>
                        <a:fillRect/>
                      </a:stretch>
                    </p:blipFill>
                    <p:spPr bwMode="auto">
                      <a:xfrm>
                        <a:off x="3254737" y="1850315"/>
                        <a:ext cx="4539825" cy="34732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9">
            <a:extLst>
              <a:ext uri="{FF2B5EF4-FFF2-40B4-BE49-F238E27FC236}">
                <a16:creationId xmlns:a16="http://schemas.microsoft.com/office/drawing/2014/main" id="{FFDFD1C4-DA62-3824-AB65-53BF46E061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057782"/>
              </p:ext>
            </p:extLst>
          </p:nvPr>
        </p:nvGraphicFramePr>
        <p:xfrm>
          <a:off x="8215154" y="2026991"/>
          <a:ext cx="4060889" cy="2985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" name="Graph" r:id="rId9" imgW="3646170" imgH="3669030" progId="Origin50.Graph">
                  <p:embed/>
                </p:oleObj>
              </mc:Choice>
              <mc:Fallback>
                <p:oleObj name="Graph" r:id="rId9" imgW="3646170" imgH="3669030" progId="Origin50.Graph">
                  <p:embed/>
                  <p:pic>
                    <p:nvPicPr>
                      <p:cNvPr id="19463" name="对象 9">
                        <a:extLst>
                          <a:ext uri="{FF2B5EF4-FFF2-40B4-BE49-F238E27FC236}">
                            <a16:creationId xmlns:a16="http://schemas.microsoft.com/office/drawing/2014/main" id="{5B3113F3-DF52-0CBE-466B-570FA5BB2D5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5154" y="2026991"/>
                        <a:ext cx="4060889" cy="29850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2D09C335-BBC4-FCC4-E014-9D3FB2C869A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9171" y="748379"/>
            <a:ext cx="675878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页岩气开采过程中的两大关键问题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0B997A21-0B65-B5DC-8187-CD494F4F150B}"/>
              </a:ext>
            </a:extLst>
          </p:cNvPr>
          <p:cNvSpPr txBox="1">
            <a:spLocks/>
          </p:cNvSpPr>
          <p:nvPr/>
        </p:nvSpPr>
        <p:spPr bwMode="auto">
          <a:xfrm>
            <a:off x="131723" y="1418431"/>
            <a:ext cx="3912333" cy="7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20000"/>
              </a:lnSpc>
              <a:buClr>
                <a:schemeClr val="accent2"/>
              </a:buClr>
              <a:buSzPct val="60000"/>
              <a:buNone/>
              <a:defRPr/>
            </a:pPr>
            <a:r>
              <a:rPr lang="zh-CN" altLang="en-US" sz="1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①实验室条件下页岩渗透率演化规律</a:t>
            </a:r>
            <a:endParaRPr lang="en-US" altLang="zh-CN" sz="1800" b="1" kern="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/>
            </a:pPr>
            <a:r>
              <a:rPr lang="zh-CN" altLang="en-US" sz="1800" b="1" kern="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常有效应力，变气体压力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A375944A-FDEB-BD05-3E44-3FB130C05302}"/>
              </a:ext>
            </a:extLst>
          </p:cNvPr>
          <p:cNvSpPr txBox="1">
            <a:spLocks/>
          </p:cNvSpPr>
          <p:nvPr/>
        </p:nvSpPr>
        <p:spPr bwMode="auto">
          <a:xfrm>
            <a:off x="131723" y="4872640"/>
            <a:ext cx="3695334" cy="176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</a:pPr>
            <a:r>
              <a:rPr lang="zh-CN" altLang="zh-CN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实验数据</a:t>
            </a: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‘L’</a:t>
            </a:r>
            <a:r>
              <a:rPr lang="zh-CN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型</a:t>
            </a:r>
            <a:r>
              <a:rPr lang="zh-CN" altLang="zh-CN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：渗透率先迅速下降然后基本保持不变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，转折点小于</a:t>
            </a: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5MPa</a:t>
            </a:r>
          </a:p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学者采用视在渗透率进行解释，</a:t>
            </a:r>
            <a:r>
              <a:rPr lang="zh-CN" altLang="en-US" sz="18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渗透率大小与气体压力成反比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624D2BBF-F8F5-C631-45AD-BA2E45F2D1E9}"/>
              </a:ext>
            </a:extLst>
          </p:cNvPr>
          <p:cNvSpPr txBox="1">
            <a:spLocks/>
          </p:cNvSpPr>
          <p:nvPr/>
        </p:nvSpPr>
        <p:spPr bwMode="auto">
          <a:xfrm>
            <a:off x="4096125" y="4682558"/>
            <a:ext cx="3698437" cy="209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</a:pPr>
            <a:r>
              <a:rPr lang="zh-CN" altLang="zh-CN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在低压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阶段</a:t>
            </a:r>
            <a:r>
              <a:rPr lang="zh-CN" altLang="zh-CN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渗透率迅速下降然后基本保持不变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；在高压阶段渗透率上升，整体呈现</a:t>
            </a:r>
            <a:r>
              <a:rPr lang="zh-CN" altLang="en-US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U</a:t>
            </a:r>
            <a:r>
              <a:rPr lang="zh-CN" altLang="en-US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”型</a:t>
            </a:r>
            <a:endParaRPr lang="en-US" altLang="zh-CN" sz="1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采用孔弹性力学模型进行解释，</a:t>
            </a:r>
            <a:r>
              <a:rPr lang="zh-CN" altLang="en-US" sz="18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渗透率归结为应力变形项与吸附变形的竞争机制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BC29D06D-A579-50F4-CF0B-4DA3115DBEB1}"/>
              </a:ext>
            </a:extLst>
          </p:cNvPr>
          <p:cNvSpPr txBox="1">
            <a:spLocks/>
          </p:cNvSpPr>
          <p:nvPr/>
        </p:nvSpPr>
        <p:spPr bwMode="auto">
          <a:xfrm>
            <a:off x="8459919" y="5141926"/>
            <a:ext cx="3511050" cy="137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  <a:buFontTx/>
              <a:buNone/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在某些区块，页岩气的产气率在一年以后</a:t>
            </a:r>
            <a:r>
              <a:rPr lang="zh-CN" altLang="en-US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降到初始产气率的</a:t>
            </a: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10% 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，支撑页岩气区块可持续开采的机理尚不明朗</a:t>
            </a:r>
          </a:p>
        </p:txBody>
      </p:sp>
      <p:sp>
        <p:nvSpPr>
          <p:cNvPr id="20" name="Text Box 10">
            <a:extLst>
              <a:ext uri="{FF2B5EF4-FFF2-40B4-BE49-F238E27FC236}">
                <a16:creationId xmlns:a16="http://schemas.microsoft.com/office/drawing/2014/main" id="{C391F89D-B6F9-2229-D5C4-8163BA6A82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196" y="1516554"/>
            <a:ext cx="3732081" cy="38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indent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None/>
              <a:defRPr b="1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/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/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/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zh-CN" altLang="en-US" dirty="0"/>
              <a:t>③工业产气中页岩产气率迅速下降</a:t>
            </a:r>
            <a:endParaRPr lang="en-US" altLang="zh-CN" dirty="0"/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id="{88A27854-553C-65BC-4D3C-812E9763390C}"/>
              </a:ext>
            </a:extLst>
          </p:cNvPr>
          <p:cNvSpPr/>
          <p:nvPr/>
        </p:nvSpPr>
        <p:spPr>
          <a:xfrm>
            <a:off x="101679" y="1194253"/>
            <a:ext cx="7849626" cy="5586252"/>
          </a:xfrm>
          <a:prstGeom prst="roundRect">
            <a:avLst>
              <a:gd name="adj" fmla="val 2967"/>
            </a:avLst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内容占位符 2">
            <a:extLst>
              <a:ext uri="{FF2B5EF4-FFF2-40B4-BE49-F238E27FC236}">
                <a16:creationId xmlns:a16="http://schemas.microsoft.com/office/drawing/2014/main" id="{B23D60D6-5E1D-EC07-5850-2F28F766FB9E}"/>
              </a:ext>
            </a:extLst>
          </p:cNvPr>
          <p:cNvSpPr txBox="1">
            <a:spLocks/>
          </p:cNvSpPr>
          <p:nvPr/>
        </p:nvSpPr>
        <p:spPr bwMode="auto">
          <a:xfrm>
            <a:off x="4139833" y="1429442"/>
            <a:ext cx="3912333" cy="7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20000"/>
              </a:lnSpc>
              <a:buClr>
                <a:schemeClr val="accent2"/>
              </a:buClr>
              <a:buSzPct val="60000"/>
              <a:buNone/>
              <a:defRPr/>
            </a:pPr>
            <a:r>
              <a:rPr lang="zh-CN" altLang="en-US" sz="1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②实验室条件下页岩渗透率演化规律</a:t>
            </a:r>
            <a:endParaRPr lang="en-US" altLang="zh-CN" sz="1800" b="1" kern="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/>
            </a:pPr>
            <a:r>
              <a:rPr lang="zh-CN" altLang="en-US" sz="1800" b="1" kern="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常围压、变气体压力</a:t>
            </a:r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id="{5BD9064A-6BD5-CEB0-6BBF-FDF87DFA6AFD}"/>
              </a:ext>
            </a:extLst>
          </p:cNvPr>
          <p:cNvSpPr/>
          <p:nvPr/>
        </p:nvSpPr>
        <p:spPr>
          <a:xfrm>
            <a:off x="8114293" y="1194252"/>
            <a:ext cx="3945984" cy="5586252"/>
          </a:xfrm>
          <a:prstGeom prst="roundRect">
            <a:avLst>
              <a:gd name="adj" fmla="val 5234"/>
            </a:avLst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29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DE8E-2E54-4A53-A26D-948CF97625A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5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9" y="75932"/>
            <a:ext cx="6306116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一、研究背景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2773BD54-B591-4334-AAAF-8C553CC4F404}"/>
              </a:ext>
            </a:extLst>
          </p:cNvPr>
          <p:cNvGrpSpPr/>
          <p:nvPr/>
        </p:nvGrpSpPr>
        <p:grpSpPr>
          <a:xfrm>
            <a:off x="306113" y="1219274"/>
            <a:ext cx="3329324" cy="3099993"/>
            <a:chOff x="684213" y="3489325"/>
            <a:chExt cx="3363933" cy="3132138"/>
          </a:xfrm>
        </p:grpSpPr>
        <p:pic>
          <p:nvPicPr>
            <p:cNvPr id="36" name="图片 2">
              <a:extLst>
                <a:ext uri="{FF2B5EF4-FFF2-40B4-BE49-F238E27FC236}">
                  <a16:creationId xmlns:a16="http://schemas.microsoft.com/office/drawing/2014/main" id="{1F2D5B34-D186-16A6-2839-FC729CB5CB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213" y="3489325"/>
              <a:ext cx="3355975" cy="3132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椭圆 36">
              <a:extLst>
                <a:ext uri="{FF2B5EF4-FFF2-40B4-BE49-F238E27FC236}">
                  <a16:creationId xmlns:a16="http://schemas.microsoft.com/office/drawing/2014/main" id="{F90EFAE7-68ED-6CEF-6D33-87BB91584A9E}"/>
                </a:ext>
              </a:extLst>
            </p:cNvPr>
            <p:cNvSpPr/>
            <p:nvPr/>
          </p:nvSpPr>
          <p:spPr>
            <a:xfrm rot="4380000">
              <a:off x="1663701" y="3041650"/>
              <a:ext cx="533400" cy="16859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8" name="文本框 4">
              <a:extLst>
                <a:ext uri="{FF2B5EF4-FFF2-40B4-BE49-F238E27FC236}">
                  <a16:creationId xmlns:a16="http://schemas.microsoft.com/office/drawing/2014/main" id="{4E79FEA3-5871-0A8E-C93F-965027DAB6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199" y="4017963"/>
              <a:ext cx="1864430" cy="275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Inorganic fractures</a:t>
              </a:r>
              <a:endParaRPr lang="zh-CN" alt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id="{B7593519-19E2-A121-490F-8B397D2FA0FF}"/>
                </a:ext>
              </a:extLst>
            </p:cNvPr>
            <p:cNvSpPr/>
            <p:nvPr/>
          </p:nvSpPr>
          <p:spPr>
            <a:xfrm rot="-1320000">
              <a:off x="3200400" y="5715000"/>
              <a:ext cx="609600" cy="762000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文本框 8">
              <a:extLst>
                <a:ext uri="{FF2B5EF4-FFF2-40B4-BE49-F238E27FC236}">
                  <a16:creationId xmlns:a16="http://schemas.microsoft.com/office/drawing/2014/main" id="{19E58184-2C54-F2FB-3192-E1BC9AC9D1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27117" y="5287676"/>
              <a:ext cx="1421029" cy="468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rgbClr val="00B05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Organic matter pores</a:t>
              </a:r>
              <a:endParaRPr lang="zh-CN" altLang="en-US" sz="1400" dirty="0">
                <a:solidFill>
                  <a:srgbClr val="00B05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1" name="文本框 12">
              <a:extLst>
                <a:ext uri="{FF2B5EF4-FFF2-40B4-BE49-F238E27FC236}">
                  <a16:creationId xmlns:a16="http://schemas.microsoft.com/office/drawing/2014/main" id="{F92877C7-C6AA-438B-F103-DB5E8EA27C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7526" y="4389036"/>
              <a:ext cx="982662" cy="275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Inorganic</a:t>
              </a:r>
              <a:endParaRPr lang="zh-CN" alt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文本框 16">
              <a:extLst>
                <a:ext uri="{FF2B5EF4-FFF2-40B4-BE49-F238E27FC236}">
                  <a16:creationId xmlns:a16="http://schemas.microsoft.com/office/drawing/2014/main" id="{B6B67015-1CB3-ED22-9958-5B4CD867B6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7959" y="5255709"/>
              <a:ext cx="1342232" cy="275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1400">
                  <a:solidFill>
                    <a:srgbClr val="00B05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organic matter</a:t>
              </a:r>
              <a:endParaRPr lang="zh-CN" altLang="en-US" sz="1400" dirty="0">
                <a:solidFill>
                  <a:srgbClr val="00B05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43" name="直接箭头连接符 42">
              <a:extLst>
                <a:ext uri="{FF2B5EF4-FFF2-40B4-BE49-F238E27FC236}">
                  <a16:creationId xmlns:a16="http://schemas.microsoft.com/office/drawing/2014/main" id="{106721EA-DF81-70E6-5D5F-277F379336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4400" y="5562600"/>
              <a:ext cx="381000" cy="304800"/>
            </a:xfrm>
            <a:prstGeom prst="straightConnector1">
              <a:avLst/>
            </a:prstGeom>
            <a:ln w="412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>
              <a:extLst>
                <a:ext uri="{FF2B5EF4-FFF2-40B4-BE49-F238E27FC236}">
                  <a16:creationId xmlns:a16="http://schemas.microsoft.com/office/drawing/2014/main" id="{9F407167-DE19-9CD7-1202-74DA1616C8E9}"/>
                </a:ext>
              </a:extLst>
            </p:cNvPr>
            <p:cNvCxnSpPr>
              <a:cxnSpLocks/>
            </p:cNvCxnSpPr>
            <p:nvPr/>
          </p:nvCxnSpPr>
          <p:spPr>
            <a:xfrm>
              <a:off x="1443038" y="5562600"/>
              <a:ext cx="46037" cy="395288"/>
            </a:xfrm>
            <a:prstGeom prst="straightConnector1">
              <a:avLst/>
            </a:prstGeom>
            <a:ln w="412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箭头连接符 44">
              <a:extLst>
                <a:ext uri="{FF2B5EF4-FFF2-40B4-BE49-F238E27FC236}">
                  <a16:creationId xmlns:a16="http://schemas.microsoft.com/office/drawing/2014/main" id="{1CBEA94C-5C3E-16B4-11E1-8E3FB8E96B9E}"/>
                </a:ext>
              </a:extLst>
            </p:cNvPr>
            <p:cNvCxnSpPr>
              <a:cxnSpLocks/>
            </p:cNvCxnSpPr>
            <p:nvPr/>
          </p:nvCxnSpPr>
          <p:spPr>
            <a:xfrm>
              <a:off x="1728788" y="5562600"/>
              <a:ext cx="303212" cy="152400"/>
            </a:xfrm>
            <a:prstGeom prst="straightConnector1">
              <a:avLst/>
            </a:prstGeom>
            <a:ln w="412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F2E9C3C6-3168-2353-3AFD-7128F6B1A64D}"/>
                </a:ext>
              </a:extLst>
            </p:cNvPr>
            <p:cNvSpPr/>
            <p:nvPr/>
          </p:nvSpPr>
          <p:spPr>
            <a:xfrm>
              <a:off x="998538" y="4376738"/>
              <a:ext cx="982662" cy="639762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文本框 24">
              <a:extLst>
                <a:ext uri="{FF2B5EF4-FFF2-40B4-BE49-F238E27FC236}">
                  <a16:creationId xmlns:a16="http://schemas.microsoft.com/office/drawing/2014/main" id="{D0410A1D-4B39-6090-A6C3-BBC5202FAD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0550" y="4722813"/>
              <a:ext cx="1196976" cy="275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rgbClr val="FFFF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Mixed holes</a:t>
              </a:r>
              <a:endParaRPr lang="zh-CN" altLang="en-US" sz="1400" dirty="0">
                <a:solidFill>
                  <a:srgbClr val="FFFF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63CF1E9D-3CC3-B537-3ED8-2B0557ADEB99}"/>
              </a:ext>
            </a:extLst>
          </p:cNvPr>
          <p:cNvGrpSpPr/>
          <p:nvPr/>
        </p:nvGrpSpPr>
        <p:grpSpPr>
          <a:xfrm>
            <a:off x="3884303" y="1219274"/>
            <a:ext cx="3200956" cy="3072871"/>
            <a:chOff x="4876800" y="3505200"/>
            <a:chExt cx="3429000" cy="3132138"/>
          </a:xfrm>
        </p:grpSpPr>
        <p:pic>
          <p:nvPicPr>
            <p:cNvPr id="49" name="图片 7" descr="Fig 2-BSE image">
              <a:extLst>
                <a:ext uri="{FF2B5EF4-FFF2-40B4-BE49-F238E27FC236}">
                  <a16:creationId xmlns:a16="http://schemas.microsoft.com/office/drawing/2014/main" id="{317D6D09-4C8B-EE32-06B0-BEC105EBF2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3505200"/>
              <a:ext cx="3429000" cy="3132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AF91AE23-886A-3625-3CBA-0B0108CBE7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8800" y="4899025"/>
              <a:ext cx="1295400" cy="329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dirty="0">
                  <a:solidFill>
                    <a:srgbClr val="0000FF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pyrite</a:t>
              </a:r>
              <a:endPara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id="{C2451A23-B35C-106B-4E60-F270085C9CBD}"/>
                </a:ext>
              </a:extLst>
            </p:cNvPr>
            <p:cNvSpPr/>
            <p:nvPr/>
          </p:nvSpPr>
          <p:spPr>
            <a:xfrm>
              <a:off x="5105400" y="3530600"/>
              <a:ext cx="1981200" cy="119538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文本框 28">
              <a:extLst>
                <a:ext uri="{FF2B5EF4-FFF2-40B4-BE49-F238E27FC236}">
                  <a16:creationId xmlns:a16="http://schemas.microsoft.com/office/drawing/2014/main" id="{E6F1AFD7-58A0-BF2C-6818-7A95561B0B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22251" y="3583883"/>
              <a:ext cx="1295400" cy="658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rgbClr val="00B05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Internal development of pores</a:t>
              </a:r>
              <a:endParaRPr lang="zh-CN" altLang="en-US" sz="1400" dirty="0">
                <a:solidFill>
                  <a:srgbClr val="00B05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3" name="任意多边形: 形状 21">
              <a:extLst>
                <a:ext uri="{FF2B5EF4-FFF2-40B4-BE49-F238E27FC236}">
                  <a16:creationId xmlns:a16="http://schemas.microsoft.com/office/drawing/2014/main" id="{63597843-3149-5E85-138F-A59038FC815B}"/>
                </a:ext>
              </a:extLst>
            </p:cNvPr>
            <p:cNvSpPr/>
            <p:nvPr/>
          </p:nvSpPr>
          <p:spPr>
            <a:xfrm>
              <a:off x="4986338" y="5629275"/>
              <a:ext cx="2938462" cy="588963"/>
            </a:xfrm>
            <a:custGeom>
              <a:avLst/>
              <a:gdLst>
                <a:gd name="connsiteX0" fmla="*/ 0 w 2938140"/>
                <a:gd name="connsiteY0" fmla="*/ 34671 h 589396"/>
                <a:gd name="connsiteX1" fmla="*/ 256309 w 2938140"/>
                <a:gd name="connsiteY1" fmla="*/ 27744 h 589396"/>
                <a:gd name="connsiteX2" fmla="*/ 290946 w 2938140"/>
                <a:gd name="connsiteY2" fmla="*/ 20816 h 589396"/>
                <a:gd name="connsiteX3" fmla="*/ 623455 w 2938140"/>
                <a:gd name="connsiteY3" fmla="*/ 13889 h 589396"/>
                <a:gd name="connsiteX4" fmla="*/ 755073 w 2938140"/>
                <a:gd name="connsiteY4" fmla="*/ 34 h 589396"/>
                <a:gd name="connsiteX5" fmla="*/ 865909 w 2938140"/>
                <a:gd name="connsiteY5" fmla="*/ 13889 h 589396"/>
                <a:gd name="connsiteX6" fmla="*/ 921328 w 2938140"/>
                <a:gd name="connsiteY6" fmla="*/ 34671 h 589396"/>
                <a:gd name="connsiteX7" fmla="*/ 990600 w 2938140"/>
                <a:gd name="connsiteY7" fmla="*/ 55453 h 589396"/>
                <a:gd name="connsiteX8" fmla="*/ 1011382 w 2938140"/>
                <a:gd name="connsiteY8" fmla="*/ 110871 h 589396"/>
                <a:gd name="connsiteX9" fmla="*/ 1025237 w 2938140"/>
                <a:gd name="connsiteY9" fmla="*/ 193998 h 589396"/>
                <a:gd name="connsiteX10" fmla="*/ 1032164 w 2938140"/>
                <a:gd name="connsiteY10" fmla="*/ 242489 h 589396"/>
                <a:gd name="connsiteX11" fmla="*/ 1059873 w 2938140"/>
                <a:gd name="connsiteY11" fmla="*/ 284053 h 589396"/>
                <a:gd name="connsiteX12" fmla="*/ 1073728 w 2938140"/>
                <a:gd name="connsiteY12" fmla="*/ 325616 h 589396"/>
                <a:gd name="connsiteX13" fmla="*/ 1129146 w 2938140"/>
                <a:gd name="connsiteY13" fmla="*/ 387962 h 589396"/>
                <a:gd name="connsiteX14" fmla="*/ 1149928 w 2938140"/>
                <a:gd name="connsiteY14" fmla="*/ 401816 h 589396"/>
                <a:gd name="connsiteX15" fmla="*/ 1184564 w 2938140"/>
                <a:gd name="connsiteY15" fmla="*/ 436453 h 589396"/>
                <a:gd name="connsiteX16" fmla="*/ 1233055 w 2938140"/>
                <a:gd name="connsiteY16" fmla="*/ 471089 h 589396"/>
                <a:gd name="connsiteX17" fmla="*/ 1267691 w 2938140"/>
                <a:gd name="connsiteY17" fmla="*/ 498798 h 589396"/>
                <a:gd name="connsiteX18" fmla="*/ 1281546 w 2938140"/>
                <a:gd name="connsiteY18" fmla="*/ 519580 h 589396"/>
                <a:gd name="connsiteX19" fmla="*/ 1316182 w 2938140"/>
                <a:gd name="connsiteY19" fmla="*/ 533434 h 589396"/>
                <a:gd name="connsiteX20" fmla="*/ 1343891 w 2938140"/>
                <a:gd name="connsiteY20" fmla="*/ 547289 h 589396"/>
                <a:gd name="connsiteX21" fmla="*/ 1406237 w 2938140"/>
                <a:gd name="connsiteY21" fmla="*/ 561144 h 589396"/>
                <a:gd name="connsiteX22" fmla="*/ 1468582 w 2938140"/>
                <a:gd name="connsiteY22" fmla="*/ 574998 h 589396"/>
                <a:gd name="connsiteX23" fmla="*/ 1496291 w 2938140"/>
                <a:gd name="connsiteY23" fmla="*/ 588853 h 589396"/>
                <a:gd name="connsiteX24" fmla="*/ 1683328 w 2938140"/>
                <a:gd name="connsiteY24" fmla="*/ 574998 h 589396"/>
                <a:gd name="connsiteX25" fmla="*/ 1711037 w 2938140"/>
                <a:gd name="connsiteY25" fmla="*/ 561144 h 589396"/>
                <a:gd name="connsiteX26" fmla="*/ 1724891 w 2938140"/>
                <a:gd name="connsiteY26" fmla="*/ 540362 h 589396"/>
                <a:gd name="connsiteX27" fmla="*/ 1780309 w 2938140"/>
                <a:gd name="connsiteY27" fmla="*/ 498798 h 589396"/>
                <a:gd name="connsiteX28" fmla="*/ 1814946 w 2938140"/>
                <a:gd name="connsiteY28" fmla="*/ 443380 h 589396"/>
                <a:gd name="connsiteX29" fmla="*/ 1828800 w 2938140"/>
                <a:gd name="connsiteY29" fmla="*/ 422598 h 589396"/>
                <a:gd name="connsiteX30" fmla="*/ 1849582 w 2938140"/>
                <a:gd name="connsiteY30" fmla="*/ 408744 h 589396"/>
                <a:gd name="connsiteX31" fmla="*/ 1884219 w 2938140"/>
                <a:gd name="connsiteY31" fmla="*/ 374107 h 589396"/>
                <a:gd name="connsiteX32" fmla="*/ 1898073 w 2938140"/>
                <a:gd name="connsiteY32" fmla="*/ 353325 h 589396"/>
                <a:gd name="connsiteX33" fmla="*/ 2022764 w 2938140"/>
                <a:gd name="connsiteY33" fmla="*/ 360253 h 589396"/>
                <a:gd name="connsiteX34" fmla="*/ 2105891 w 2938140"/>
                <a:gd name="connsiteY34" fmla="*/ 374107 h 589396"/>
                <a:gd name="connsiteX35" fmla="*/ 2168237 w 2938140"/>
                <a:gd name="connsiteY35" fmla="*/ 394889 h 589396"/>
                <a:gd name="connsiteX36" fmla="*/ 2417619 w 2938140"/>
                <a:gd name="connsiteY36" fmla="*/ 415671 h 589396"/>
                <a:gd name="connsiteX37" fmla="*/ 2479964 w 2938140"/>
                <a:gd name="connsiteY37" fmla="*/ 422598 h 589396"/>
                <a:gd name="connsiteX38" fmla="*/ 2583873 w 2938140"/>
                <a:gd name="connsiteY38" fmla="*/ 436453 h 589396"/>
                <a:gd name="connsiteX39" fmla="*/ 2708564 w 2938140"/>
                <a:gd name="connsiteY39" fmla="*/ 429525 h 589396"/>
                <a:gd name="connsiteX40" fmla="*/ 2777837 w 2938140"/>
                <a:gd name="connsiteY40" fmla="*/ 408744 h 589396"/>
                <a:gd name="connsiteX41" fmla="*/ 2819400 w 2938140"/>
                <a:gd name="connsiteY41" fmla="*/ 401816 h 589396"/>
                <a:gd name="connsiteX42" fmla="*/ 2854037 w 2938140"/>
                <a:gd name="connsiteY42" fmla="*/ 394889 h 589396"/>
                <a:gd name="connsiteX43" fmla="*/ 2881746 w 2938140"/>
                <a:gd name="connsiteY43" fmla="*/ 381034 h 589396"/>
                <a:gd name="connsiteX44" fmla="*/ 2923309 w 2938140"/>
                <a:gd name="connsiteY44" fmla="*/ 353325 h 58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938140" h="589396">
                  <a:moveTo>
                    <a:pt x="0" y="34671"/>
                  </a:moveTo>
                  <a:cubicBezTo>
                    <a:pt x="104780" y="55626"/>
                    <a:pt x="38319" y="45419"/>
                    <a:pt x="256309" y="27744"/>
                  </a:cubicBezTo>
                  <a:cubicBezTo>
                    <a:pt x="268045" y="26792"/>
                    <a:pt x="279180" y="21260"/>
                    <a:pt x="290946" y="20816"/>
                  </a:cubicBezTo>
                  <a:cubicBezTo>
                    <a:pt x="401728" y="16635"/>
                    <a:pt x="512619" y="16198"/>
                    <a:pt x="623455" y="13889"/>
                  </a:cubicBezTo>
                  <a:cubicBezTo>
                    <a:pt x="649572" y="10625"/>
                    <a:pt x="735148" y="-704"/>
                    <a:pt x="755073" y="34"/>
                  </a:cubicBezTo>
                  <a:cubicBezTo>
                    <a:pt x="792280" y="1412"/>
                    <a:pt x="828964" y="9271"/>
                    <a:pt x="865909" y="13889"/>
                  </a:cubicBezTo>
                  <a:cubicBezTo>
                    <a:pt x="884382" y="20816"/>
                    <a:pt x="902471" y="28869"/>
                    <a:pt x="921328" y="34671"/>
                  </a:cubicBezTo>
                  <a:cubicBezTo>
                    <a:pt x="1022781" y="65887"/>
                    <a:pt x="887342" y="14148"/>
                    <a:pt x="990600" y="55453"/>
                  </a:cubicBezTo>
                  <a:cubicBezTo>
                    <a:pt x="992375" y="59890"/>
                    <a:pt x="1009209" y="100007"/>
                    <a:pt x="1011382" y="110871"/>
                  </a:cubicBezTo>
                  <a:cubicBezTo>
                    <a:pt x="1016891" y="138417"/>
                    <a:pt x="1021264" y="166189"/>
                    <a:pt x="1025237" y="193998"/>
                  </a:cubicBezTo>
                  <a:cubicBezTo>
                    <a:pt x="1027546" y="210162"/>
                    <a:pt x="1026303" y="227250"/>
                    <a:pt x="1032164" y="242489"/>
                  </a:cubicBezTo>
                  <a:cubicBezTo>
                    <a:pt x="1038141" y="258030"/>
                    <a:pt x="1054607" y="268256"/>
                    <a:pt x="1059873" y="284053"/>
                  </a:cubicBezTo>
                  <a:cubicBezTo>
                    <a:pt x="1064491" y="297907"/>
                    <a:pt x="1064379" y="314397"/>
                    <a:pt x="1073728" y="325616"/>
                  </a:cubicBezTo>
                  <a:cubicBezTo>
                    <a:pt x="1086576" y="341033"/>
                    <a:pt x="1110854" y="372719"/>
                    <a:pt x="1129146" y="387962"/>
                  </a:cubicBezTo>
                  <a:cubicBezTo>
                    <a:pt x="1135542" y="393292"/>
                    <a:pt x="1143001" y="397198"/>
                    <a:pt x="1149928" y="401816"/>
                  </a:cubicBezTo>
                  <a:cubicBezTo>
                    <a:pt x="1175325" y="439913"/>
                    <a:pt x="1149930" y="407592"/>
                    <a:pt x="1184564" y="436453"/>
                  </a:cubicBezTo>
                  <a:cubicBezTo>
                    <a:pt x="1226689" y="471557"/>
                    <a:pt x="1181783" y="445452"/>
                    <a:pt x="1233055" y="471089"/>
                  </a:cubicBezTo>
                  <a:cubicBezTo>
                    <a:pt x="1272757" y="530644"/>
                    <a:pt x="1219893" y="460560"/>
                    <a:pt x="1267691" y="498798"/>
                  </a:cubicBezTo>
                  <a:cubicBezTo>
                    <a:pt x="1274192" y="503999"/>
                    <a:pt x="1274771" y="514741"/>
                    <a:pt x="1281546" y="519580"/>
                  </a:cubicBezTo>
                  <a:cubicBezTo>
                    <a:pt x="1291665" y="526807"/>
                    <a:pt x="1304819" y="528384"/>
                    <a:pt x="1316182" y="533434"/>
                  </a:cubicBezTo>
                  <a:cubicBezTo>
                    <a:pt x="1325619" y="537628"/>
                    <a:pt x="1334222" y="543663"/>
                    <a:pt x="1343891" y="547289"/>
                  </a:cubicBezTo>
                  <a:cubicBezTo>
                    <a:pt x="1358105" y="552619"/>
                    <a:pt x="1393080" y="557855"/>
                    <a:pt x="1406237" y="561144"/>
                  </a:cubicBezTo>
                  <a:cubicBezTo>
                    <a:pt x="1474439" y="578195"/>
                    <a:pt x="1354235" y="555941"/>
                    <a:pt x="1468582" y="574998"/>
                  </a:cubicBezTo>
                  <a:cubicBezTo>
                    <a:pt x="1477818" y="579616"/>
                    <a:pt x="1485971" y="588471"/>
                    <a:pt x="1496291" y="588853"/>
                  </a:cubicBezTo>
                  <a:cubicBezTo>
                    <a:pt x="1497840" y="588910"/>
                    <a:pt x="1634007" y="593493"/>
                    <a:pt x="1683328" y="574998"/>
                  </a:cubicBezTo>
                  <a:cubicBezTo>
                    <a:pt x="1692997" y="571372"/>
                    <a:pt x="1701801" y="565762"/>
                    <a:pt x="1711037" y="561144"/>
                  </a:cubicBezTo>
                  <a:cubicBezTo>
                    <a:pt x="1715655" y="554217"/>
                    <a:pt x="1719004" y="546249"/>
                    <a:pt x="1724891" y="540362"/>
                  </a:cubicBezTo>
                  <a:cubicBezTo>
                    <a:pt x="1741341" y="523912"/>
                    <a:pt x="1761128" y="511587"/>
                    <a:pt x="1780309" y="498798"/>
                  </a:cubicBezTo>
                  <a:cubicBezTo>
                    <a:pt x="1802010" y="455397"/>
                    <a:pt x="1784968" y="485349"/>
                    <a:pt x="1814946" y="443380"/>
                  </a:cubicBezTo>
                  <a:cubicBezTo>
                    <a:pt x="1819785" y="436605"/>
                    <a:pt x="1822913" y="428485"/>
                    <a:pt x="1828800" y="422598"/>
                  </a:cubicBezTo>
                  <a:cubicBezTo>
                    <a:pt x="1834687" y="416711"/>
                    <a:pt x="1842655" y="413362"/>
                    <a:pt x="1849582" y="408744"/>
                  </a:cubicBezTo>
                  <a:cubicBezTo>
                    <a:pt x="1886531" y="353321"/>
                    <a:pt x="1838034" y="420294"/>
                    <a:pt x="1884219" y="374107"/>
                  </a:cubicBezTo>
                  <a:cubicBezTo>
                    <a:pt x="1890106" y="368220"/>
                    <a:pt x="1893455" y="360252"/>
                    <a:pt x="1898073" y="353325"/>
                  </a:cubicBezTo>
                  <a:cubicBezTo>
                    <a:pt x="1939637" y="355634"/>
                    <a:pt x="1981269" y="356933"/>
                    <a:pt x="2022764" y="360253"/>
                  </a:cubicBezTo>
                  <a:cubicBezTo>
                    <a:pt x="2051407" y="362545"/>
                    <a:pt x="2077961" y="368521"/>
                    <a:pt x="2105891" y="374107"/>
                  </a:cubicBezTo>
                  <a:cubicBezTo>
                    <a:pt x="2137408" y="395119"/>
                    <a:pt x="2120065" y="387663"/>
                    <a:pt x="2168237" y="394889"/>
                  </a:cubicBezTo>
                  <a:cubicBezTo>
                    <a:pt x="2305500" y="415479"/>
                    <a:pt x="2248263" y="407973"/>
                    <a:pt x="2417619" y="415671"/>
                  </a:cubicBezTo>
                  <a:lnTo>
                    <a:pt x="2479964" y="422598"/>
                  </a:lnTo>
                  <a:cubicBezTo>
                    <a:pt x="2570837" y="431685"/>
                    <a:pt x="2529483" y="422854"/>
                    <a:pt x="2583873" y="436453"/>
                  </a:cubicBezTo>
                  <a:cubicBezTo>
                    <a:pt x="2625437" y="434144"/>
                    <a:pt x="2667093" y="433131"/>
                    <a:pt x="2708564" y="429525"/>
                  </a:cubicBezTo>
                  <a:cubicBezTo>
                    <a:pt x="2756454" y="425361"/>
                    <a:pt x="2731148" y="421477"/>
                    <a:pt x="2777837" y="408744"/>
                  </a:cubicBezTo>
                  <a:cubicBezTo>
                    <a:pt x="2791388" y="405048"/>
                    <a:pt x="2805581" y="404329"/>
                    <a:pt x="2819400" y="401816"/>
                  </a:cubicBezTo>
                  <a:cubicBezTo>
                    <a:pt x="2830984" y="399710"/>
                    <a:pt x="2842491" y="397198"/>
                    <a:pt x="2854037" y="394889"/>
                  </a:cubicBezTo>
                  <a:cubicBezTo>
                    <a:pt x="2863273" y="390271"/>
                    <a:pt x="2871949" y="384300"/>
                    <a:pt x="2881746" y="381034"/>
                  </a:cubicBezTo>
                  <a:cubicBezTo>
                    <a:pt x="2939640" y="361736"/>
                    <a:pt x="2951952" y="381968"/>
                    <a:pt x="2923309" y="353325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文本框 32">
              <a:extLst>
                <a:ext uri="{FF2B5EF4-FFF2-40B4-BE49-F238E27FC236}">
                  <a16:creationId xmlns:a16="http://schemas.microsoft.com/office/drawing/2014/main" id="{BDFA8F98-88ED-787C-BFF5-CF07AE2AD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09130" y="5506118"/>
              <a:ext cx="1612807" cy="466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Narrow and long internal fractures</a:t>
              </a:r>
              <a:endParaRPr lang="zh-CN" alt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5" name="文本框 54">
            <a:extLst>
              <a:ext uri="{FF2B5EF4-FFF2-40B4-BE49-F238E27FC236}">
                <a16:creationId xmlns:a16="http://schemas.microsoft.com/office/drawing/2014/main" id="{72D406BA-8D92-65FD-ADA9-0A909CE1D9A0}"/>
              </a:ext>
            </a:extLst>
          </p:cNvPr>
          <p:cNvSpPr txBox="1"/>
          <p:nvPr/>
        </p:nvSpPr>
        <p:spPr>
          <a:xfrm>
            <a:off x="2692771" y="4381983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Pore heterogeneity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Rectangle 3">
            <a:extLst>
              <a:ext uri="{FF2B5EF4-FFF2-40B4-BE49-F238E27FC236}">
                <a16:creationId xmlns:a16="http://schemas.microsoft.com/office/drawing/2014/main" id="{5DB1E3EB-CC9D-06C6-9512-5CCF22A0D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000" y="4812923"/>
            <a:ext cx="11622124" cy="1977407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285750" indent="-285750" algn="just">
              <a:lnSpc>
                <a:spcPct val="150000"/>
              </a:lnSpc>
              <a:spcBef>
                <a:spcPct val="20000"/>
              </a:spcBef>
              <a:buClr>
                <a:srgbClr val="0000FF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页岩微观组分包含各种矿物及有机质，后者主要分布在黏土矿物中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  <a:cs typeface="Times New Roman" pitchFamily="18" charset="0"/>
            </a:endParaRPr>
          </a:p>
          <a:p>
            <a:pPr marL="360363" indent="-360363">
              <a:lnSpc>
                <a:spcPct val="125000"/>
              </a:lnSpc>
              <a:spcBef>
                <a:spcPts val="600"/>
              </a:spcBef>
              <a:buClr>
                <a:srgbClr val="FF070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低流动能力、易变形、高含气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的有机质镶嵌在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高流动能力、难变形、低含气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的无机质系统中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 algn="just">
              <a:lnSpc>
                <a:spcPct val="150000"/>
              </a:lnSpc>
              <a:spcBef>
                <a:spcPct val="20000"/>
              </a:spcBef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本研究主要尝试用气体中流动过程中矿物与矿物之间相互作用，建立微观下气体流动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-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矿物变形耦合机理，解释实验与现场现象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  <a:cs typeface="Times New Roman" pitchFamily="18" charset="0"/>
            </a:endParaRPr>
          </a:p>
        </p:txBody>
      </p:sp>
      <p:graphicFrame>
        <p:nvGraphicFramePr>
          <p:cNvPr id="58" name="表格 57">
            <a:extLst>
              <a:ext uri="{FF2B5EF4-FFF2-40B4-BE49-F238E27FC236}">
                <a16:creationId xmlns:a16="http://schemas.microsoft.com/office/drawing/2014/main" id="{9EE4B829-0E03-434C-8F5A-921F2B34510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455371" y="1532925"/>
          <a:ext cx="4403036" cy="2191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471">
                  <a:extLst>
                    <a:ext uri="{9D8B030D-6E8A-4147-A177-3AD203B41FA5}">
                      <a16:colId xmlns:a16="http://schemas.microsoft.com/office/drawing/2014/main" val="3117555035"/>
                    </a:ext>
                  </a:extLst>
                </a:gridCol>
                <a:gridCol w="1257965">
                  <a:extLst>
                    <a:ext uri="{9D8B030D-6E8A-4147-A177-3AD203B41FA5}">
                      <a16:colId xmlns:a16="http://schemas.microsoft.com/office/drawing/2014/main" val="53712159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454037065"/>
                    </a:ext>
                  </a:extLst>
                </a:gridCol>
              </a:tblGrid>
              <a:tr h="516819"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Inorganic mineral 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Organic matter 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443889"/>
                  </a:ext>
                </a:extLst>
              </a:tr>
              <a:tr h="51681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Gas storage ability 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Low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High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8765880"/>
                  </a:ext>
                </a:extLst>
              </a:tr>
              <a:tr h="51681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Gas flow ability 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High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Low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61454"/>
                  </a:ext>
                </a:extLst>
              </a:tr>
              <a:tr h="51681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Young’s modular 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High 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Low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065721"/>
                  </a:ext>
                </a:extLst>
              </a:tr>
            </a:tbl>
          </a:graphicData>
        </a:graphic>
      </p:graphicFrame>
      <p:sp>
        <p:nvSpPr>
          <p:cNvPr id="59" name="文本框 58">
            <a:extLst>
              <a:ext uri="{FF2B5EF4-FFF2-40B4-BE49-F238E27FC236}">
                <a16:creationId xmlns:a16="http://schemas.microsoft.com/office/drawing/2014/main" id="{15F59116-261E-48D3-AA2F-F416182D264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72731" y="672153"/>
            <a:ext cx="675878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储层基质各相异性特征</a:t>
            </a:r>
          </a:p>
        </p:txBody>
      </p:sp>
    </p:spTree>
    <p:extLst>
      <p:ext uri="{BB962C8B-B14F-4D97-AF65-F5344CB8AC3E}">
        <p14:creationId xmlns:p14="http://schemas.microsoft.com/office/powerpoint/2010/main" val="1003247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998033" y="147145"/>
            <a:ext cx="8734545" cy="641131"/>
          </a:xfrm>
        </p:spPr>
        <p:txBody>
          <a:bodyPr>
            <a:noAutofit/>
          </a:bodyPr>
          <a:lstStyle/>
          <a:p>
            <a:pPr algn="ctr"/>
            <a:r>
              <a:rPr lang="zh-CN" altLang="en-US" sz="3200" dirty="0"/>
              <a:t>目    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29104" y="1860331"/>
            <a:ext cx="5885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汇报提纲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832041" y="748682"/>
            <a:ext cx="8361926" cy="474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研究背景</a:t>
            </a:r>
            <a:endParaRPr lang="en-US" altLang="zh-CN" sz="32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页岩储层渗透率演化及产气特征微观解释</a:t>
            </a:r>
            <a:endParaRPr lang="en-US" altLang="zh-CN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7200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裂隙与基质力学作用微观模型</a:t>
            </a:r>
          </a:p>
          <a:p>
            <a:pPr marL="457200" indent="-7200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页岩基质不同矿物力学作用模型</a:t>
            </a:r>
          </a:p>
          <a:p>
            <a:pPr marL="457200" indent="-7200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页岩储层微观渗流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蠕变耦合模型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页岩气储层开发全耦合模型</a:t>
            </a:r>
            <a:endParaRPr lang="en-US" altLang="zh-CN" sz="32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71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8" y="75932"/>
            <a:ext cx="7028695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一：裂隙与基质力学作用微观模型</a:t>
            </a:r>
          </a:p>
        </p:txBody>
      </p:sp>
      <p:graphicFrame>
        <p:nvGraphicFramePr>
          <p:cNvPr id="4" name="对象 5">
            <a:extLst>
              <a:ext uri="{FF2B5EF4-FFF2-40B4-BE49-F238E27FC236}">
                <a16:creationId xmlns:a16="http://schemas.microsoft.com/office/drawing/2014/main" id="{C317A3B8-76BA-4C11-95E7-EE179EAE7A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951206"/>
              </p:ext>
            </p:extLst>
          </p:nvPr>
        </p:nvGraphicFramePr>
        <p:xfrm>
          <a:off x="7930583" y="1174883"/>
          <a:ext cx="4392488" cy="2678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" name="AutoCAD Drawing" r:id="rId4" imgW="12001500" imgH="5191125" progId="AutoCAD.Drawing.22">
                  <p:embed/>
                </p:oleObj>
              </mc:Choice>
              <mc:Fallback>
                <p:oleObj name="AutoCAD Drawing" r:id="rId4" imgW="12001500" imgH="5191125" progId="AutoCAD.Drawing.22">
                  <p:embed/>
                  <p:pic>
                    <p:nvPicPr>
                      <p:cNvPr id="5" name="对象 5">
                        <a:extLst>
                          <a:ext uri="{FF2B5EF4-FFF2-40B4-BE49-F238E27FC236}">
                            <a16:creationId xmlns:a16="http://schemas.microsoft.com/office/drawing/2014/main" id="{E019DB87-9501-F8C9-2EC0-23343259E9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7979" t="35330" r="52281" b="21228"/>
                      <a:stretch>
                        <a:fillRect/>
                      </a:stretch>
                    </p:blipFill>
                    <p:spPr bwMode="auto">
                      <a:xfrm>
                        <a:off x="7930583" y="1174883"/>
                        <a:ext cx="4392488" cy="26788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2">
            <a:extLst>
              <a:ext uri="{FF2B5EF4-FFF2-40B4-BE49-F238E27FC236}">
                <a16:creationId xmlns:a16="http://schemas.microsoft.com/office/drawing/2014/main" id="{5CC2EA9F-D567-27CA-FBFD-FF1BB598B9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0403860"/>
              </p:ext>
            </p:extLst>
          </p:nvPr>
        </p:nvGraphicFramePr>
        <p:xfrm>
          <a:off x="3706579" y="1259705"/>
          <a:ext cx="4392488" cy="2304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3" name="AutoCAD Drawing" r:id="rId6" imgW="11801475" imgH="7172325" progId="AutoCAD.Drawing.22">
                  <p:embed/>
                </p:oleObj>
              </mc:Choice>
              <mc:Fallback>
                <p:oleObj name="AutoCAD Drawing" r:id="rId6" imgW="11801475" imgH="7172325" progId="AutoCAD.Drawing.22">
                  <p:embed/>
                  <p:pic>
                    <p:nvPicPr>
                      <p:cNvPr id="6" name="对象 2">
                        <a:extLst>
                          <a:ext uri="{FF2B5EF4-FFF2-40B4-BE49-F238E27FC236}">
                            <a16:creationId xmlns:a16="http://schemas.microsoft.com/office/drawing/2014/main" id="{75A7EE2E-0B3C-F8FE-0A15-F0B8156628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0948" t="46872" r="43916" b="13232"/>
                      <a:stretch>
                        <a:fillRect/>
                      </a:stretch>
                    </p:blipFill>
                    <p:spPr bwMode="auto">
                      <a:xfrm>
                        <a:off x="3706579" y="1259705"/>
                        <a:ext cx="4392488" cy="23049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内容占位符 2">
            <a:extLst>
              <a:ext uri="{FF2B5EF4-FFF2-40B4-BE49-F238E27FC236}">
                <a16:creationId xmlns:a16="http://schemas.microsoft.com/office/drawing/2014/main" id="{AEFD5E5A-3BA3-97C9-6D5E-2764EEE8B5AB}"/>
              </a:ext>
            </a:extLst>
          </p:cNvPr>
          <p:cNvSpPr txBox="1">
            <a:spLocks/>
          </p:cNvSpPr>
          <p:nvPr/>
        </p:nvSpPr>
        <p:spPr bwMode="auto">
          <a:xfrm>
            <a:off x="143109" y="4580761"/>
            <a:ext cx="11707506" cy="13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SzPct val="70000"/>
              <a:buFont typeface="Wingdings" panose="05000000000000000000" pitchFamily="2" charset="2"/>
              <a:buChar char="Ø"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实验数据‘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L’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型，渗透率先迅速下降然后基本保持不变，与有效应力原理和传统的以孔弹性力学为基础的渗透率模型相违背；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SzPct val="70000"/>
              <a:buFont typeface="Wingdings" panose="05000000000000000000" pitchFamily="2" charset="2"/>
              <a:buChar char="Ø"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将渗透率演化定义为裂隙与基质之间</a:t>
            </a:r>
            <a:r>
              <a:rPr lang="zh-CN" altLang="en-US" sz="18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力学相互作用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的结果；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AD51A4-0B07-7B43-A2ED-9E4BABF5D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9792" y="3959449"/>
            <a:ext cx="18774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ＭＳ Ｐゴシック" charset="0"/>
              </a:defRPr>
            </a:lvl1pPr>
            <a:lvl2pPr marL="742950" indent="-285750">
              <a:defRPr sz="2400"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dirty="0"/>
              <a:t>页岩气体储存状态示意图</a:t>
            </a:r>
            <a:endParaRPr lang="en-US" dirty="0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1041A23E-D4A5-A744-CE12-B17D9ACF29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3167" y="4003015"/>
            <a:ext cx="12618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ＭＳ Ｐゴシック" charset="0"/>
              </a:defRPr>
            </a:lvl1pPr>
            <a:lvl2pPr marL="742950" indent="-285750">
              <a:defRPr sz="2400"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dirty="0"/>
              <a:t>模型简化示意图</a:t>
            </a:r>
            <a:endParaRPr lang="en-US" dirty="0"/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id="{FA6C6BEC-7DF2-57CC-48A0-FA69B94076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32" y="659540"/>
            <a:ext cx="50405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模型建立</a:t>
            </a:r>
          </a:p>
        </p:txBody>
      </p:sp>
      <p:graphicFrame>
        <p:nvGraphicFramePr>
          <p:cNvPr id="12" name="对象 2">
            <a:extLst>
              <a:ext uri="{FF2B5EF4-FFF2-40B4-BE49-F238E27FC236}">
                <a16:creationId xmlns:a16="http://schemas.microsoft.com/office/drawing/2014/main" id="{54B9B0DE-2C24-2AF4-A253-34203B3B97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5093348"/>
              </p:ext>
            </p:extLst>
          </p:nvPr>
        </p:nvGraphicFramePr>
        <p:xfrm>
          <a:off x="-20942" y="859595"/>
          <a:ext cx="3876548" cy="3145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4" name="Graph" r:id="rId8" imgW="3646170" imgH="3669030" progId="Origin50.Graph">
                  <p:embed/>
                </p:oleObj>
              </mc:Choice>
              <mc:Fallback>
                <p:oleObj name="Graph" r:id="rId8" imgW="3646170" imgH="3669030" progId="Origin50.Graph">
                  <p:embed/>
                  <p:pic>
                    <p:nvPicPr>
                      <p:cNvPr id="14" name="对象 2">
                        <a:extLst>
                          <a:ext uri="{FF2B5EF4-FFF2-40B4-BE49-F238E27FC236}">
                            <a16:creationId xmlns:a16="http://schemas.microsoft.com/office/drawing/2014/main" id="{7586211A-D38B-42CB-9358-2A419EDB00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727" r="6964"/>
                      <a:stretch>
                        <a:fillRect/>
                      </a:stretch>
                    </p:blipFill>
                    <p:spPr bwMode="auto">
                      <a:xfrm>
                        <a:off x="-20942" y="859595"/>
                        <a:ext cx="3876548" cy="31453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6">
            <a:extLst>
              <a:ext uri="{FF2B5EF4-FFF2-40B4-BE49-F238E27FC236}">
                <a16:creationId xmlns:a16="http://schemas.microsoft.com/office/drawing/2014/main" id="{7C0D6EBA-3AD9-4CFF-8028-9A0B5B8A3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179" y="3959450"/>
            <a:ext cx="29546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常有效应力条件下渗透率演化规律统计图</a:t>
            </a:r>
            <a:endParaRPr lang="en-US" sz="1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109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9" y="75932"/>
            <a:ext cx="6970330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一：裂隙与基质力学作用微观模型</a:t>
            </a:r>
          </a:p>
        </p:txBody>
      </p:sp>
      <p:sp>
        <p:nvSpPr>
          <p:cNvPr id="2" name="内容占位符 2">
            <a:extLst>
              <a:ext uri="{FF2B5EF4-FFF2-40B4-BE49-F238E27FC236}">
                <a16:creationId xmlns:a16="http://schemas.microsoft.com/office/drawing/2014/main" id="{E8F7300E-D716-48F2-F919-2468017347E0}"/>
              </a:ext>
            </a:extLst>
          </p:cNvPr>
          <p:cNvSpPr txBox="1">
            <a:spLocks/>
          </p:cNvSpPr>
          <p:nvPr/>
        </p:nvSpPr>
        <p:spPr bwMode="auto">
          <a:xfrm>
            <a:off x="7423934" y="781046"/>
            <a:ext cx="3967273" cy="5662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buSzPct val="70000"/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渗透率演化是一个动态过程，从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局部变形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过渡到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整体变形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控制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  <a:buSzPct val="70000"/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纳米孔镶嵌在页岩基质内部，轴向长度要远远大于径向长度，采用二维平面应变模型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  <a:buSzPct val="70000"/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随着气体的注入，裂隙渗透率经历了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增大，降低、增加和稳定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四个特征阶段</a:t>
            </a:r>
          </a:p>
        </p:txBody>
      </p:sp>
      <p:sp>
        <p:nvSpPr>
          <p:cNvPr id="19" name="Text Box 12">
            <a:extLst>
              <a:ext uri="{FF2B5EF4-FFF2-40B4-BE49-F238E27FC236}">
                <a16:creationId xmlns:a16="http://schemas.microsoft.com/office/drawing/2014/main" id="{40109DBF-BE1C-BC4A-B40A-88F6F5632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79" y="749613"/>
            <a:ext cx="50405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342900" indent="-342900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  <a:defRPr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模型结果</a:t>
            </a:r>
          </a:p>
        </p:txBody>
      </p: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69175125-7A44-4A77-FE23-94CA499F5CF3}"/>
              </a:ext>
            </a:extLst>
          </p:cNvPr>
          <p:cNvGrpSpPr/>
          <p:nvPr/>
        </p:nvGrpSpPr>
        <p:grpSpPr>
          <a:xfrm>
            <a:off x="318465" y="1187055"/>
            <a:ext cx="7325778" cy="4875103"/>
            <a:chOff x="827893" y="1461542"/>
            <a:chExt cx="7325778" cy="4875103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402D9EBA-7268-C460-D49B-12AD3786B6E2}"/>
                </a:ext>
              </a:extLst>
            </p:cNvPr>
            <p:cNvGrpSpPr/>
            <p:nvPr/>
          </p:nvGrpSpPr>
          <p:grpSpPr>
            <a:xfrm>
              <a:off x="827893" y="1676161"/>
              <a:ext cx="7325778" cy="4660484"/>
              <a:chOff x="89755" y="1151095"/>
              <a:chExt cx="7362565" cy="4622426"/>
            </a:xfrm>
          </p:grpSpPr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id="{EAE8C2AD-F632-964D-C6E0-32E9AECC0D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037" y="1151095"/>
                <a:ext cx="5419110" cy="4377059"/>
              </a:xfrm>
              <a:prstGeom prst="rect">
                <a:avLst/>
              </a:prstGeom>
            </p:spPr>
          </p:pic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0CBAF322-F0DB-241C-31A7-974C853F51B8}"/>
                  </a:ext>
                </a:extLst>
              </p:cNvPr>
              <p:cNvSpPr/>
              <p:nvPr/>
            </p:nvSpPr>
            <p:spPr>
              <a:xfrm>
                <a:off x="89755" y="3501008"/>
                <a:ext cx="5994413" cy="22725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" name="直接箭头连接符 14">
                <a:extLst>
                  <a:ext uri="{FF2B5EF4-FFF2-40B4-BE49-F238E27FC236}">
                    <a16:creationId xmlns:a16="http://schemas.microsoft.com/office/drawing/2014/main" id="{DAC11D2C-0806-E302-324E-4DBC832D2AB1}"/>
                  </a:ext>
                </a:extLst>
              </p:cNvPr>
              <p:cNvCxnSpPr/>
              <p:nvPr/>
            </p:nvCxnSpPr>
            <p:spPr>
              <a:xfrm flipH="1">
                <a:off x="2673415" y="3027978"/>
                <a:ext cx="87000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箭头连接符 15">
                <a:extLst>
                  <a:ext uri="{FF2B5EF4-FFF2-40B4-BE49-F238E27FC236}">
                    <a16:creationId xmlns:a16="http://schemas.microsoft.com/office/drawing/2014/main" id="{F4D82608-44EE-2E9D-6876-7031C1080D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43424" y="3032934"/>
                <a:ext cx="92771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CA3052AA-F6C8-D72E-8868-2746F8906EF3}"/>
                  </a:ext>
                </a:extLst>
              </p:cNvPr>
              <p:cNvSpPr txBox="1"/>
              <p:nvPr/>
            </p:nvSpPr>
            <p:spPr>
              <a:xfrm>
                <a:off x="2753238" y="3063135"/>
                <a:ext cx="38701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0000FF"/>
                    </a:solidFill>
                    <a:latin typeface="High Tower Text" panose="02040502050506030303" pitchFamily="18" charset="0"/>
                  </a:rPr>
                  <a:t>局部变形</a:t>
                </a: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74B655BE-74D4-D5BE-2DD5-F8E6027833F2}"/>
                  </a:ext>
                </a:extLst>
              </p:cNvPr>
              <p:cNvSpPr txBox="1"/>
              <p:nvPr/>
            </p:nvSpPr>
            <p:spPr>
              <a:xfrm>
                <a:off x="3582141" y="3054959"/>
                <a:ext cx="38701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0000FF"/>
                    </a:solidFill>
                    <a:latin typeface="High Tower Text" panose="02040502050506030303" pitchFamily="18" charset="0"/>
                  </a:rPr>
                  <a:t>整体变形</a:t>
                </a:r>
              </a:p>
            </p:txBody>
          </p:sp>
        </p:grpSp>
        <p:cxnSp>
          <p:nvCxnSpPr>
            <p:cNvPr id="92" name="直接连接符 91">
              <a:extLst>
                <a:ext uri="{FF2B5EF4-FFF2-40B4-BE49-F238E27FC236}">
                  <a16:creationId xmlns:a16="http://schemas.microsoft.com/office/drawing/2014/main" id="{BE646D96-3C18-CEEA-7BDB-1B749D0C7FAA}"/>
                </a:ext>
              </a:extLst>
            </p:cNvPr>
            <p:cNvCxnSpPr>
              <a:cxnSpLocks/>
            </p:cNvCxnSpPr>
            <p:nvPr/>
          </p:nvCxnSpPr>
          <p:spPr>
            <a:xfrm>
              <a:off x="4305424" y="1461542"/>
              <a:ext cx="0" cy="2226831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9F85587A-0C78-B2A4-6734-9149977A7BA7}"/>
              </a:ext>
            </a:extLst>
          </p:cNvPr>
          <p:cNvGrpSpPr/>
          <p:nvPr/>
        </p:nvGrpSpPr>
        <p:grpSpPr>
          <a:xfrm>
            <a:off x="758365" y="4077417"/>
            <a:ext cx="5993025" cy="1799478"/>
            <a:chOff x="-10172" y="3806676"/>
            <a:chExt cx="9180512" cy="3250634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04680A94-5BBB-1A98-6C5F-2F4B904788C3}"/>
                </a:ext>
              </a:extLst>
            </p:cNvPr>
            <p:cNvGrpSpPr/>
            <p:nvPr/>
          </p:nvGrpSpPr>
          <p:grpSpPr>
            <a:xfrm>
              <a:off x="-10172" y="4211528"/>
              <a:ext cx="9180512" cy="1944216"/>
              <a:chOff x="-36512" y="908720"/>
              <a:chExt cx="9180512" cy="1944216"/>
            </a:xfrm>
          </p:grpSpPr>
          <p:pic>
            <p:nvPicPr>
              <p:cNvPr id="82" name="图片 81">
                <a:extLst>
                  <a:ext uri="{FF2B5EF4-FFF2-40B4-BE49-F238E27FC236}">
                    <a16:creationId xmlns:a16="http://schemas.microsoft.com/office/drawing/2014/main" id="{3D734D93-9930-6790-B437-3C3AC57507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82" y="1052736"/>
                <a:ext cx="1975830" cy="1656184"/>
              </a:xfrm>
              <a:prstGeom prst="rect">
                <a:avLst/>
              </a:prstGeom>
            </p:spPr>
          </p:pic>
          <p:sp>
            <p:nvSpPr>
              <p:cNvPr id="83" name="椭圆 82">
                <a:extLst>
                  <a:ext uri="{FF2B5EF4-FFF2-40B4-BE49-F238E27FC236}">
                    <a16:creationId xmlns:a16="http://schemas.microsoft.com/office/drawing/2014/main" id="{A07DFE56-99E4-39D8-5D65-925259906057}"/>
                  </a:ext>
                </a:extLst>
              </p:cNvPr>
              <p:cNvSpPr/>
              <p:nvPr/>
            </p:nvSpPr>
            <p:spPr>
              <a:xfrm>
                <a:off x="667761" y="1592796"/>
                <a:ext cx="648072" cy="57606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84" name="直接连接符 83">
                <a:extLst>
                  <a:ext uri="{FF2B5EF4-FFF2-40B4-BE49-F238E27FC236}">
                    <a16:creationId xmlns:a16="http://schemas.microsoft.com/office/drawing/2014/main" id="{E9E8A0AD-3ED9-CC70-77DD-5D57D8FD46CC}"/>
                  </a:ext>
                </a:extLst>
              </p:cNvPr>
              <p:cNvCxnSpPr/>
              <p:nvPr/>
            </p:nvCxnSpPr>
            <p:spPr>
              <a:xfrm>
                <a:off x="0" y="1052736"/>
                <a:ext cx="914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>
                <a:extLst>
                  <a:ext uri="{FF2B5EF4-FFF2-40B4-BE49-F238E27FC236}">
                    <a16:creationId xmlns:a16="http://schemas.microsoft.com/office/drawing/2014/main" id="{07512BD0-6A4A-F196-6FDC-6C953FB5688C}"/>
                  </a:ext>
                </a:extLst>
              </p:cNvPr>
              <p:cNvCxnSpPr/>
              <p:nvPr/>
            </p:nvCxnSpPr>
            <p:spPr>
              <a:xfrm>
                <a:off x="-36512" y="2708920"/>
                <a:ext cx="914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6" name="图片 85">
                <a:extLst>
                  <a:ext uri="{FF2B5EF4-FFF2-40B4-BE49-F238E27FC236}">
                    <a16:creationId xmlns:a16="http://schemas.microsoft.com/office/drawing/2014/main" id="{9240A954-96AE-C1A1-A257-31003FA692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8138" y="1052736"/>
                <a:ext cx="1975830" cy="1656184"/>
              </a:xfrm>
              <a:prstGeom prst="rect">
                <a:avLst/>
              </a:prstGeom>
            </p:spPr>
          </p:pic>
          <p:sp>
            <p:nvSpPr>
              <p:cNvPr id="87" name="椭圆 86">
                <a:extLst>
                  <a:ext uri="{FF2B5EF4-FFF2-40B4-BE49-F238E27FC236}">
                    <a16:creationId xmlns:a16="http://schemas.microsoft.com/office/drawing/2014/main" id="{F1672FF9-45AC-6FA5-DAB4-FDD4DBF777C4}"/>
                  </a:ext>
                </a:extLst>
              </p:cNvPr>
              <p:cNvSpPr/>
              <p:nvPr/>
            </p:nvSpPr>
            <p:spPr>
              <a:xfrm>
                <a:off x="2915816" y="1448779"/>
                <a:ext cx="814831" cy="75608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pic>
            <p:nvPicPr>
              <p:cNvPr id="88" name="图片 87">
                <a:extLst>
                  <a:ext uri="{FF2B5EF4-FFF2-40B4-BE49-F238E27FC236}">
                    <a16:creationId xmlns:a16="http://schemas.microsoft.com/office/drawing/2014/main" id="{6B083753-68E6-44C3-B366-DD2B0C8FCB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44008" y="1052736"/>
                <a:ext cx="1975830" cy="1656184"/>
              </a:xfrm>
              <a:prstGeom prst="rect">
                <a:avLst/>
              </a:prstGeom>
            </p:spPr>
          </p:pic>
          <p:sp>
            <p:nvSpPr>
              <p:cNvPr id="89" name="椭圆 88">
                <a:extLst>
                  <a:ext uri="{FF2B5EF4-FFF2-40B4-BE49-F238E27FC236}">
                    <a16:creationId xmlns:a16="http://schemas.microsoft.com/office/drawing/2014/main" id="{AADC24E5-1639-A058-9225-03FE0DA5C057}"/>
                  </a:ext>
                </a:extLst>
              </p:cNvPr>
              <p:cNvSpPr/>
              <p:nvPr/>
            </p:nvSpPr>
            <p:spPr>
              <a:xfrm>
                <a:off x="5436096" y="1697638"/>
                <a:ext cx="454791" cy="39604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pic>
            <p:nvPicPr>
              <p:cNvPr id="90" name="图片 89">
                <a:extLst>
                  <a:ext uri="{FF2B5EF4-FFF2-40B4-BE49-F238E27FC236}">
                    <a16:creationId xmlns:a16="http://schemas.microsoft.com/office/drawing/2014/main" id="{240D70D9-D4A5-FD25-EE51-2EC04DF7D1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248" y="908720"/>
                <a:ext cx="2319453" cy="1944216"/>
              </a:xfrm>
              <a:prstGeom prst="rect">
                <a:avLst/>
              </a:prstGeom>
            </p:spPr>
          </p:pic>
          <p:sp>
            <p:nvSpPr>
              <p:cNvPr id="91" name="椭圆 90">
                <a:extLst>
                  <a:ext uri="{FF2B5EF4-FFF2-40B4-BE49-F238E27FC236}">
                    <a16:creationId xmlns:a16="http://schemas.microsoft.com/office/drawing/2014/main" id="{D5A84CE2-AC94-9F38-8F26-97D1FB313BF3}"/>
                  </a:ext>
                </a:extLst>
              </p:cNvPr>
              <p:cNvSpPr/>
              <p:nvPr/>
            </p:nvSpPr>
            <p:spPr>
              <a:xfrm>
                <a:off x="7468126" y="1412776"/>
                <a:ext cx="945771" cy="9618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BA9B6821-B135-0290-2DAE-7E83D13208AF}"/>
                </a:ext>
              </a:extLst>
            </p:cNvPr>
            <p:cNvSpPr txBox="1"/>
            <p:nvPr/>
          </p:nvSpPr>
          <p:spPr>
            <a:xfrm>
              <a:off x="102647" y="6232884"/>
              <a:ext cx="1971326" cy="500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注气前平衡状态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87022E61-8465-12CC-9BE7-3B8A31347B11}"/>
                </a:ext>
              </a:extLst>
            </p:cNvPr>
            <p:cNvSpPr txBox="1"/>
            <p:nvPr/>
          </p:nvSpPr>
          <p:spPr>
            <a:xfrm>
              <a:off x="2338981" y="6221848"/>
              <a:ext cx="1971326" cy="833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气体充满裂隙，裂隙张开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B0B2AB23-BA51-C9B0-50A4-517D3839063F}"/>
                </a:ext>
              </a:extLst>
            </p:cNvPr>
            <p:cNvSpPr txBox="1"/>
            <p:nvPr/>
          </p:nvSpPr>
          <p:spPr>
            <a:xfrm>
              <a:off x="4438516" y="6223344"/>
              <a:ext cx="2439494" cy="833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扩散至裂隙周边基质，基质膨胀，裂隙收缩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B8C5CD52-EE92-86B5-2141-46EC207344AD}"/>
                </a:ext>
              </a:extLst>
            </p:cNvPr>
            <p:cNvSpPr txBox="1"/>
            <p:nvPr/>
          </p:nvSpPr>
          <p:spPr>
            <a:xfrm>
              <a:off x="6834581" y="6126395"/>
              <a:ext cx="2151460" cy="833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充满全部区域，</a:t>
              </a:r>
              <a:endPara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整体膨胀</a:t>
              </a: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38262198-0122-E417-B3E8-B4B9F663E188}"/>
                </a:ext>
              </a:extLst>
            </p:cNvPr>
            <p:cNvSpPr/>
            <p:nvPr/>
          </p:nvSpPr>
          <p:spPr>
            <a:xfrm>
              <a:off x="3078184" y="4922605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3E6ABE6F-2A35-2140-4514-F83652EC61FB}"/>
                </a:ext>
              </a:extLst>
            </p:cNvPr>
            <p:cNvSpPr/>
            <p:nvPr/>
          </p:nvSpPr>
          <p:spPr>
            <a:xfrm>
              <a:off x="3107194" y="5259066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DCBD2CEF-76D2-0BEB-B043-16AE0574526C}"/>
                </a:ext>
              </a:extLst>
            </p:cNvPr>
            <p:cNvSpPr/>
            <p:nvPr/>
          </p:nvSpPr>
          <p:spPr>
            <a:xfrm>
              <a:off x="8558780" y="5799313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07E666CE-E20D-F564-A2FC-6DEA96BF9D41}"/>
                </a:ext>
              </a:extLst>
            </p:cNvPr>
            <p:cNvSpPr/>
            <p:nvPr/>
          </p:nvSpPr>
          <p:spPr>
            <a:xfrm>
              <a:off x="8464523" y="5563924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AF3010EB-813F-C766-E8EE-1748C7036A5D}"/>
                </a:ext>
              </a:extLst>
            </p:cNvPr>
            <p:cNvSpPr/>
            <p:nvPr/>
          </p:nvSpPr>
          <p:spPr>
            <a:xfrm>
              <a:off x="7977800" y="5767723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22688AB8-F4D5-F880-A766-785353A1CC26}"/>
                </a:ext>
              </a:extLst>
            </p:cNvPr>
            <p:cNvSpPr/>
            <p:nvPr/>
          </p:nvSpPr>
          <p:spPr>
            <a:xfrm>
              <a:off x="7753379" y="4549675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id="{0326D8A5-A084-598A-1B18-91800B04FD12}"/>
                </a:ext>
              </a:extLst>
            </p:cNvPr>
            <p:cNvSpPr/>
            <p:nvPr/>
          </p:nvSpPr>
          <p:spPr>
            <a:xfrm>
              <a:off x="3226957" y="5072021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9DE00FF3-B71B-6756-BF01-2D19A8574BC8}"/>
                </a:ext>
              </a:extLst>
            </p:cNvPr>
            <p:cNvSpPr/>
            <p:nvPr/>
          </p:nvSpPr>
          <p:spPr>
            <a:xfrm>
              <a:off x="3400309" y="5268809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id="{434DB934-A373-0EED-1E69-07B0391D76B6}"/>
                </a:ext>
              </a:extLst>
            </p:cNvPr>
            <p:cNvSpPr/>
            <p:nvPr/>
          </p:nvSpPr>
          <p:spPr>
            <a:xfrm>
              <a:off x="2939219" y="5121752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id="{4DF44F54-4904-905B-A3DA-00DA53C87114}"/>
                </a:ext>
              </a:extLst>
            </p:cNvPr>
            <p:cNvSpPr/>
            <p:nvPr/>
          </p:nvSpPr>
          <p:spPr>
            <a:xfrm>
              <a:off x="3580329" y="5172064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id="{9AD53D0A-07C0-31C1-125F-AED5BFC9FA34}"/>
                </a:ext>
              </a:extLst>
            </p:cNvPr>
            <p:cNvSpPr/>
            <p:nvPr/>
          </p:nvSpPr>
          <p:spPr>
            <a:xfrm>
              <a:off x="6028775" y="4951738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id="{9A6CDA60-8101-5935-E5CF-C24507281728}"/>
                </a:ext>
              </a:extLst>
            </p:cNvPr>
            <p:cNvSpPr/>
            <p:nvPr/>
          </p:nvSpPr>
          <p:spPr>
            <a:xfrm>
              <a:off x="5506259" y="4771563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id="{3F877E54-F3BE-1FD9-A0A5-849FB4586796}"/>
                </a:ext>
              </a:extLst>
            </p:cNvPr>
            <p:cNvSpPr/>
            <p:nvPr/>
          </p:nvSpPr>
          <p:spPr>
            <a:xfrm>
              <a:off x="3450800" y="4961149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id="{A6909723-0460-79A6-CAD5-162A8F979EA2}"/>
                </a:ext>
              </a:extLst>
            </p:cNvPr>
            <p:cNvSpPr/>
            <p:nvPr/>
          </p:nvSpPr>
          <p:spPr>
            <a:xfrm>
              <a:off x="3312494" y="4826549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id="{0DFD43CA-3D9C-C2F9-9F45-D4DF8313F132}"/>
                </a:ext>
              </a:extLst>
            </p:cNvPr>
            <p:cNvSpPr/>
            <p:nvPr/>
          </p:nvSpPr>
          <p:spPr>
            <a:xfrm>
              <a:off x="5774094" y="4822130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7BE221FC-3A33-6757-0B56-1289B7AE9789}"/>
                </a:ext>
              </a:extLst>
            </p:cNvPr>
            <p:cNvSpPr/>
            <p:nvPr/>
          </p:nvSpPr>
          <p:spPr>
            <a:xfrm>
              <a:off x="6070114" y="5174276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C0E5CC58-3C52-5868-FA08-857668673BBE}"/>
                </a:ext>
              </a:extLst>
            </p:cNvPr>
            <p:cNvSpPr/>
            <p:nvPr/>
          </p:nvSpPr>
          <p:spPr>
            <a:xfrm>
              <a:off x="5961881" y="5434311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id="{19D7250A-54DF-4EE6-DFF4-5B9F008F1CC6}"/>
                </a:ext>
              </a:extLst>
            </p:cNvPr>
            <p:cNvSpPr/>
            <p:nvPr/>
          </p:nvSpPr>
          <p:spPr>
            <a:xfrm>
              <a:off x="5628844" y="5488485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id="{FDFF401E-67B9-E592-A0EA-BA35A33F63E1}"/>
                </a:ext>
              </a:extLst>
            </p:cNvPr>
            <p:cNvSpPr/>
            <p:nvPr/>
          </p:nvSpPr>
          <p:spPr>
            <a:xfrm>
              <a:off x="5105947" y="5327652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id="{CCF18B52-7A42-8C09-C65C-5FCBE08A73A4}"/>
                </a:ext>
              </a:extLst>
            </p:cNvPr>
            <p:cNvSpPr/>
            <p:nvPr/>
          </p:nvSpPr>
          <p:spPr>
            <a:xfrm>
              <a:off x="5554641" y="5230879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425372AB-BF2B-DFC7-809B-D2AACA50B700}"/>
                </a:ext>
              </a:extLst>
            </p:cNvPr>
            <p:cNvSpPr/>
            <p:nvPr/>
          </p:nvSpPr>
          <p:spPr>
            <a:xfrm>
              <a:off x="5766275" y="5158871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7" name="椭圆 46">
              <a:extLst>
                <a:ext uri="{FF2B5EF4-FFF2-40B4-BE49-F238E27FC236}">
                  <a16:creationId xmlns:a16="http://schemas.microsoft.com/office/drawing/2014/main" id="{6DEFF56F-DDF7-1BBE-122A-7CB382BD8D94}"/>
                </a:ext>
              </a:extLst>
            </p:cNvPr>
            <p:cNvSpPr/>
            <p:nvPr/>
          </p:nvSpPr>
          <p:spPr>
            <a:xfrm>
              <a:off x="5307003" y="4883074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id="{078B4F1B-0F9A-D985-5DCC-8EA71E59F83B}"/>
                </a:ext>
              </a:extLst>
            </p:cNvPr>
            <p:cNvSpPr/>
            <p:nvPr/>
          </p:nvSpPr>
          <p:spPr>
            <a:xfrm>
              <a:off x="5180989" y="5166032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id="{A98BD286-BF47-76B0-97FE-E077A77FD0DE}"/>
                </a:ext>
              </a:extLst>
            </p:cNvPr>
            <p:cNvSpPr/>
            <p:nvPr/>
          </p:nvSpPr>
          <p:spPr>
            <a:xfrm>
              <a:off x="5356619" y="5434311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id="{8BA99AD0-9FA8-057C-1B1C-F8E9C29F838D}"/>
                </a:ext>
              </a:extLst>
            </p:cNvPr>
            <p:cNvSpPr/>
            <p:nvPr/>
          </p:nvSpPr>
          <p:spPr>
            <a:xfrm>
              <a:off x="8634670" y="4978651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id="{1AD8890A-833D-0A62-85CE-12AAA9B9536D}"/>
                </a:ext>
              </a:extLst>
            </p:cNvPr>
            <p:cNvSpPr/>
            <p:nvPr/>
          </p:nvSpPr>
          <p:spPr>
            <a:xfrm>
              <a:off x="8134418" y="4300191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id="{7DFD4C5E-34B9-578C-C694-831D5F3DC9B8}"/>
                </a:ext>
              </a:extLst>
            </p:cNvPr>
            <p:cNvSpPr/>
            <p:nvPr/>
          </p:nvSpPr>
          <p:spPr>
            <a:xfrm>
              <a:off x="8670803" y="4462203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id="{378ED7D9-4448-36B9-8DFC-637F9EEB5E1F}"/>
                </a:ext>
              </a:extLst>
            </p:cNvPr>
            <p:cNvSpPr/>
            <p:nvPr/>
          </p:nvSpPr>
          <p:spPr>
            <a:xfrm>
              <a:off x="7649000" y="4956064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id="{D8D5041C-9A1D-F19F-553D-2E28339D8B97}"/>
                </a:ext>
              </a:extLst>
            </p:cNvPr>
            <p:cNvSpPr/>
            <p:nvPr/>
          </p:nvSpPr>
          <p:spPr>
            <a:xfrm>
              <a:off x="7394688" y="4228183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id="{B2DEBF59-4276-74B1-870D-1D42FA4C9086}"/>
                </a:ext>
              </a:extLst>
            </p:cNvPr>
            <p:cNvSpPr/>
            <p:nvPr/>
          </p:nvSpPr>
          <p:spPr>
            <a:xfrm>
              <a:off x="7666054" y="4288539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id="{0228CEDC-D30D-0CAD-0A3C-847A41853790}"/>
                </a:ext>
              </a:extLst>
            </p:cNvPr>
            <p:cNvSpPr/>
            <p:nvPr/>
          </p:nvSpPr>
          <p:spPr>
            <a:xfrm>
              <a:off x="7156819" y="4572442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id="{CDB1EDFA-4917-75A9-8FCF-1E53F5DF1A64}"/>
                </a:ext>
              </a:extLst>
            </p:cNvPr>
            <p:cNvSpPr/>
            <p:nvPr/>
          </p:nvSpPr>
          <p:spPr>
            <a:xfrm>
              <a:off x="7356526" y="4717276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id="{90ABDC59-B31B-16E7-A2C3-5CDC5D408192}"/>
                </a:ext>
              </a:extLst>
            </p:cNvPr>
            <p:cNvSpPr/>
            <p:nvPr/>
          </p:nvSpPr>
          <p:spPr>
            <a:xfrm>
              <a:off x="6868875" y="5246284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id="{F8E18F01-13F7-AC7A-B5F0-804139ECB405}"/>
                </a:ext>
              </a:extLst>
            </p:cNvPr>
            <p:cNvSpPr/>
            <p:nvPr/>
          </p:nvSpPr>
          <p:spPr>
            <a:xfrm>
              <a:off x="7237639" y="4367459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id="{56F606D5-9359-1516-0BFE-B6BB46FF4584}"/>
                </a:ext>
              </a:extLst>
            </p:cNvPr>
            <p:cNvSpPr/>
            <p:nvPr/>
          </p:nvSpPr>
          <p:spPr>
            <a:xfrm>
              <a:off x="6893374" y="4309170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id="{F6B81FA2-0C89-9C40-F6A0-A04C8BC4FD97}"/>
                </a:ext>
              </a:extLst>
            </p:cNvPr>
            <p:cNvSpPr/>
            <p:nvPr/>
          </p:nvSpPr>
          <p:spPr>
            <a:xfrm>
              <a:off x="6879280" y="4497381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id="{F4D17A63-F2C0-DF00-69A8-681ED111F443}"/>
                </a:ext>
              </a:extLst>
            </p:cNvPr>
            <p:cNvSpPr/>
            <p:nvPr/>
          </p:nvSpPr>
          <p:spPr>
            <a:xfrm>
              <a:off x="6939384" y="4834635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id="{020D9146-D274-0762-95D2-3CC169BCC4CF}"/>
                </a:ext>
              </a:extLst>
            </p:cNvPr>
            <p:cNvSpPr/>
            <p:nvPr/>
          </p:nvSpPr>
          <p:spPr>
            <a:xfrm>
              <a:off x="7156819" y="5183636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id="{64D15524-0107-0C5E-BF34-D61F5B5C3592}"/>
                </a:ext>
              </a:extLst>
            </p:cNvPr>
            <p:cNvSpPr/>
            <p:nvPr/>
          </p:nvSpPr>
          <p:spPr>
            <a:xfrm>
              <a:off x="6981189" y="5653071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id="{CD7A523C-1F2F-8C86-A6BB-11F721E51293}"/>
                </a:ext>
              </a:extLst>
            </p:cNvPr>
            <p:cNvSpPr/>
            <p:nvPr/>
          </p:nvSpPr>
          <p:spPr>
            <a:xfrm>
              <a:off x="7253414" y="5745382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id="{A4801562-DBF9-15D2-541E-00B14788858A}"/>
                </a:ext>
              </a:extLst>
            </p:cNvPr>
            <p:cNvSpPr/>
            <p:nvPr/>
          </p:nvSpPr>
          <p:spPr>
            <a:xfrm>
              <a:off x="6950017" y="5948714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椭圆 66">
              <a:extLst>
                <a:ext uri="{FF2B5EF4-FFF2-40B4-BE49-F238E27FC236}">
                  <a16:creationId xmlns:a16="http://schemas.microsoft.com/office/drawing/2014/main" id="{D2F69294-E6C9-A3ED-B06F-81E33663A61D}"/>
                </a:ext>
              </a:extLst>
            </p:cNvPr>
            <p:cNvSpPr/>
            <p:nvPr/>
          </p:nvSpPr>
          <p:spPr>
            <a:xfrm>
              <a:off x="7474638" y="5974820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id="{9C60CCBE-13F5-B86C-1E94-5252F68AB43F}"/>
                </a:ext>
              </a:extLst>
            </p:cNvPr>
            <p:cNvSpPr/>
            <p:nvPr/>
          </p:nvSpPr>
          <p:spPr>
            <a:xfrm>
              <a:off x="8917045" y="4285030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69" name="椭圆 68">
              <a:extLst>
                <a:ext uri="{FF2B5EF4-FFF2-40B4-BE49-F238E27FC236}">
                  <a16:creationId xmlns:a16="http://schemas.microsoft.com/office/drawing/2014/main" id="{B613453D-42E8-0A06-3DDB-80FA5C0505D5}"/>
                </a:ext>
              </a:extLst>
            </p:cNvPr>
            <p:cNvSpPr/>
            <p:nvPr/>
          </p:nvSpPr>
          <p:spPr>
            <a:xfrm>
              <a:off x="8456843" y="4857280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id="{8BD65F88-4301-AA5D-9BE1-ADF648F73653}"/>
                </a:ext>
              </a:extLst>
            </p:cNvPr>
            <p:cNvSpPr/>
            <p:nvPr/>
          </p:nvSpPr>
          <p:spPr>
            <a:xfrm>
              <a:off x="8628408" y="5298239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id="{230FF430-085D-A118-A97B-968D98907E94}"/>
                </a:ext>
              </a:extLst>
            </p:cNvPr>
            <p:cNvSpPr/>
            <p:nvPr/>
          </p:nvSpPr>
          <p:spPr>
            <a:xfrm>
              <a:off x="8378197" y="4544088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id="{29889CBE-BAC3-47AA-450F-BD453E5D5F92}"/>
                </a:ext>
              </a:extLst>
            </p:cNvPr>
            <p:cNvSpPr/>
            <p:nvPr/>
          </p:nvSpPr>
          <p:spPr>
            <a:xfrm>
              <a:off x="8950505" y="5682550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椭圆 72">
              <a:extLst>
                <a:ext uri="{FF2B5EF4-FFF2-40B4-BE49-F238E27FC236}">
                  <a16:creationId xmlns:a16="http://schemas.microsoft.com/office/drawing/2014/main" id="{A993293B-0446-5720-1B7B-16ACDA8ABC1A}"/>
                </a:ext>
              </a:extLst>
            </p:cNvPr>
            <p:cNvSpPr/>
            <p:nvPr/>
          </p:nvSpPr>
          <p:spPr>
            <a:xfrm>
              <a:off x="8928485" y="5362303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4" name="椭圆 73">
              <a:extLst>
                <a:ext uri="{FF2B5EF4-FFF2-40B4-BE49-F238E27FC236}">
                  <a16:creationId xmlns:a16="http://schemas.microsoft.com/office/drawing/2014/main" id="{FAE19CE7-DB12-C26C-770A-EF81DED95FE6}"/>
                </a:ext>
              </a:extLst>
            </p:cNvPr>
            <p:cNvSpPr/>
            <p:nvPr/>
          </p:nvSpPr>
          <p:spPr>
            <a:xfrm>
              <a:off x="7771608" y="5496098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5" name="椭圆 74">
              <a:extLst>
                <a:ext uri="{FF2B5EF4-FFF2-40B4-BE49-F238E27FC236}">
                  <a16:creationId xmlns:a16="http://schemas.microsoft.com/office/drawing/2014/main" id="{071AF0EE-8B9C-20A8-1628-E34BA6AC8E60}"/>
                </a:ext>
              </a:extLst>
            </p:cNvPr>
            <p:cNvSpPr/>
            <p:nvPr/>
          </p:nvSpPr>
          <p:spPr>
            <a:xfrm>
              <a:off x="7677351" y="5260709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6" name="椭圆 75">
              <a:extLst>
                <a:ext uri="{FF2B5EF4-FFF2-40B4-BE49-F238E27FC236}">
                  <a16:creationId xmlns:a16="http://schemas.microsoft.com/office/drawing/2014/main" id="{BE8E1DCC-85E0-D931-8816-85F8D0262E15}"/>
                </a:ext>
              </a:extLst>
            </p:cNvPr>
            <p:cNvSpPr/>
            <p:nvPr/>
          </p:nvSpPr>
          <p:spPr>
            <a:xfrm>
              <a:off x="7190628" y="5464508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7" name="椭圆 76">
              <a:extLst>
                <a:ext uri="{FF2B5EF4-FFF2-40B4-BE49-F238E27FC236}">
                  <a16:creationId xmlns:a16="http://schemas.microsoft.com/office/drawing/2014/main" id="{D1AF4604-FF9B-9D6F-EC5C-0CAB4C758D54}"/>
                </a:ext>
              </a:extLst>
            </p:cNvPr>
            <p:cNvSpPr/>
            <p:nvPr/>
          </p:nvSpPr>
          <p:spPr>
            <a:xfrm>
              <a:off x="7882464" y="4752920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8" name="椭圆 77">
              <a:extLst>
                <a:ext uri="{FF2B5EF4-FFF2-40B4-BE49-F238E27FC236}">
                  <a16:creationId xmlns:a16="http://schemas.microsoft.com/office/drawing/2014/main" id="{B7EFD023-C114-4AD5-EB47-1F884C07786C}"/>
                </a:ext>
              </a:extLst>
            </p:cNvPr>
            <p:cNvSpPr/>
            <p:nvPr/>
          </p:nvSpPr>
          <p:spPr>
            <a:xfrm>
              <a:off x="7941397" y="5086863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9" name="椭圆 78">
              <a:extLst>
                <a:ext uri="{FF2B5EF4-FFF2-40B4-BE49-F238E27FC236}">
                  <a16:creationId xmlns:a16="http://schemas.microsoft.com/office/drawing/2014/main" id="{FBE5A955-7842-9187-8581-BEE353514697}"/>
                </a:ext>
              </a:extLst>
            </p:cNvPr>
            <p:cNvSpPr/>
            <p:nvPr/>
          </p:nvSpPr>
          <p:spPr>
            <a:xfrm>
              <a:off x="8163333" y="5379335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80" name="椭圆 79">
              <a:extLst>
                <a:ext uri="{FF2B5EF4-FFF2-40B4-BE49-F238E27FC236}">
                  <a16:creationId xmlns:a16="http://schemas.microsoft.com/office/drawing/2014/main" id="{2759204B-C7E6-6F9D-43CA-4FF7763035FE}"/>
                </a:ext>
              </a:extLst>
            </p:cNvPr>
            <p:cNvSpPr/>
            <p:nvPr/>
          </p:nvSpPr>
          <p:spPr>
            <a:xfrm>
              <a:off x="8141313" y="5059088"/>
              <a:ext cx="175630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A5FCE320-310D-21DA-91E9-81D20FCE8185}"/>
                </a:ext>
              </a:extLst>
            </p:cNvPr>
            <p:cNvSpPr txBox="1"/>
            <p:nvPr/>
          </p:nvSpPr>
          <p:spPr>
            <a:xfrm>
              <a:off x="57924" y="3806676"/>
              <a:ext cx="5928596" cy="500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0000FF"/>
                  </a:solidFill>
                  <a:latin typeface="High Tower Text" panose="02040502050506030303" pitchFamily="18" charset="0"/>
                </a:rPr>
                <a:t>气体注入过程</a:t>
              </a:r>
            </a:p>
          </p:txBody>
        </p:sp>
      </p:grpSp>
      <p:pic>
        <p:nvPicPr>
          <p:cNvPr id="94" name="图片 28">
            <a:extLst>
              <a:ext uri="{FF2B5EF4-FFF2-40B4-BE49-F238E27FC236}">
                <a16:creationId xmlns:a16="http://schemas.microsoft.com/office/drawing/2014/main" id="{B02ECCA9-4E87-4D98-B010-45595DC0FD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5"/>
          <a:stretch/>
        </p:blipFill>
        <p:spPr bwMode="auto">
          <a:xfrm>
            <a:off x="4554158" y="1758714"/>
            <a:ext cx="2487349" cy="24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39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101679" y="75932"/>
            <a:ext cx="7369164" cy="50299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一：裂隙与基质力学作用微观模型</a:t>
            </a:r>
          </a:p>
        </p:txBody>
      </p:sp>
      <p:graphicFrame>
        <p:nvGraphicFramePr>
          <p:cNvPr id="4" name="对象 14">
            <a:extLst>
              <a:ext uri="{FF2B5EF4-FFF2-40B4-BE49-F238E27FC236}">
                <a16:creationId xmlns:a16="http://schemas.microsoft.com/office/drawing/2014/main" id="{4A38EB78-176F-5AD3-0227-E8A781B28D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803928"/>
              </p:ext>
            </p:extLst>
          </p:nvPr>
        </p:nvGraphicFramePr>
        <p:xfrm>
          <a:off x="313727" y="1140922"/>
          <a:ext cx="2577225" cy="2135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4" name="Graph" r:id="rId4" imgW="4098927" imgH="2786118" progId="Origin50.Graph">
                  <p:embed/>
                </p:oleObj>
              </mc:Choice>
              <mc:Fallback>
                <p:oleObj name="Graph" r:id="rId4" imgW="4098927" imgH="2786118" progId="Origin50.Graph">
                  <p:embed/>
                  <p:pic>
                    <p:nvPicPr>
                      <p:cNvPr id="2" name="对象 14">
                        <a:extLst>
                          <a:ext uri="{FF2B5EF4-FFF2-40B4-BE49-F238E27FC236}">
                            <a16:creationId xmlns:a16="http://schemas.microsoft.com/office/drawing/2014/main" id="{4A38EB78-176F-5AD3-0227-E8A781B28DC3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398" t="8337" r="11365" b="4764"/>
                      <a:stretch>
                        <a:fillRect/>
                      </a:stretch>
                    </p:blipFill>
                    <p:spPr bwMode="auto">
                      <a:xfrm>
                        <a:off x="313727" y="1140922"/>
                        <a:ext cx="2577225" cy="21355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15">
            <a:extLst>
              <a:ext uri="{FF2B5EF4-FFF2-40B4-BE49-F238E27FC236}">
                <a16:creationId xmlns:a16="http://schemas.microsoft.com/office/drawing/2014/main" id="{E80B24F5-EA84-0372-07A9-5C20453B56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9245831"/>
              </p:ext>
            </p:extLst>
          </p:nvPr>
        </p:nvGraphicFramePr>
        <p:xfrm>
          <a:off x="2870536" y="1200413"/>
          <a:ext cx="2577225" cy="2076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5" name="Graph" r:id="rId6" imgW="4098927" imgH="2786118" progId="Origin50.Graph">
                  <p:embed/>
                </p:oleObj>
              </mc:Choice>
              <mc:Fallback>
                <p:oleObj name="Graph" r:id="rId6" imgW="4098927" imgH="2786118" progId="Origin50.Graph">
                  <p:embed/>
                  <p:pic>
                    <p:nvPicPr>
                      <p:cNvPr id="3" name="对象 15">
                        <a:extLst>
                          <a:ext uri="{FF2B5EF4-FFF2-40B4-BE49-F238E27FC236}">
                            <a16:creationId xmlns:a16="http://schemas.microsoft.com/office/drawing/2014/main" id="{E80B24F5-EA84-0372-07A9-5C20453B569A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546" t="8337" r="11028" b="2739"/>
                      <a:stretch>
                        <a:fillRect/>
                      </a:stretch>
                    </p:blipFill>
                    <p:spPr bwMode="auto">
                      <a:xfrm>
                        <a:off x="2870536" y="1200413"/>
                        <a:ext cx="2577225" cy="20760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4">
            <a:extLst>
              <a:ext uri="{FF2B5EF4-FFF2-40B4-BE49-F238E27FC236}">
                <a16:creationId xmlns:a16="http://schemas.microsoft.com/office/drawing/2014/main" id="{2A103E1B-EB55-A62D-BE6E-2D172E28D9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697746"/>
              </p:ext>
            </p:extLst>
          </p:nvPr>
        </p:nvGraphicFramePr>
        <p:xfrm>
          <a:off x="61913" y="3757613"/>
          <a:ext cx="3051175" cy="213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6" name="Graph" r:id="rId8" imgW="3036243" imgH="3055643" progId="Origin50.Graph">
                  <p:embed/>
                </p:oleObj>
              </mc:Choice>
              <mc:Fallback>
                <p:oleObj name="Graph" r:id="rId8" imgW="3036243" imgH="3055643" progId="Origin50.Graph">
                  <p:embed/>
                  <p:pic>
                    <p:nvPicPr>
                      <p:cNvPr id="4" name="对象 4">
                        <a:extLst>
                          <a:ext uri="{FF2B5EF4-FFF2-40B4-BE49-F238E27FC236}">
                            <a16:creationId xmlns:a16="http://schemas.microsoft.com/office/drawing/2014/main" id="{2A103E1B-EB55-A62D-BE6E-2D172E28D9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230" t="9052" r="12712" b="5360"/>
                      <a:stretch>
                        <a:fillRect/>
                      </a:stretch>
                    </p:blipFill>
                    <p:spPr bwMode="auto">
                      <a:xfrm>
                        <a:off x="61913" y="3757613"/>
                        <a:ext cx="3051175" cy="213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8D0F675D-EF7A-6404-1ABB-F5B5E89746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2285962"/>
              </p:ext>
            </p:extLst>
          </p:nvPr>
        </p:nvGraphicFramePr>
        <p:xfrm>
          <a:off x="2996822" y="3728976"/>
          <a:ext cx="2886901" cy="2163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" name="Graph" r:id="rId10" imgW="3036243" imgH="3055643" progId="Origin50.Graph">
                  <p:embed/>
                </p:oleObj>
              </mc:Choice>
              <mc:Fallback>
                <p:oleObj name="Graph" r:id="rId10" imgW="3036243" imgH="3055643" progId="Origin50.Graph">
                  <p:embed/>
                  <p:pic>
                    <p:nvPicPr>
                      <p:cNvPr id="5" name="对象 6">
                        <a:extLst>
                          <a:ext uri="{FF2B5EF4-FFF2-40B4-BE49-F238E27FC236}">
                            <a16:creationId xmlns:a16="http://schemas.microsoft.com/office/drawing/2014/main" id="{8D0F675D-EF7A-6404-1ABB-F5B5E897466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8081" t="9886" r="13637" b="3455"/>
                      <a:stretch>
                        <a:fillRect/>
                      </a:stretch>
                    </p:blipFill>
                    <p:spPr bwMode="auto">
                      <a:xfrm>
                        <a:off x="2996822" y="3728976"/>
                        <a:ext cx="2886901" cy="21639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内容占位符 2">
            <a:extLst>
              <a:ext uri="{FF2B5EF4-FFF2-40B4-BE49-F238E27FC236}">
                <a16:creationId xmlns:a16="http://schemas.microsoft.com/office/drawing/2014/main" id="{243F32D7-3F53-D93D-478C-899F0F8915FA}"/>
              </a:ext>
            </a:extLst>
          </p:cNvPr>
          <p:cNvSpPr txBox="1">
            <a:spLocks/>
          </p:cNvSpPr>
          <p:nvPr/>
        </p:nvSpPr>
        <p:spPr bwMode="auto">
          <a:xfrm>
            <a:off x="6096000" y="3672437"/>
            <a:ext cx="6047439" cy="2469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SzPct val="70000"/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基质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体积较大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扩散性能较低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时，局部变形控制渗透率的演化规律呈现‘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L’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型</a:t>
            </a:r>
          </a:p>
          <a:p>
            <a:pPr>
              <a:lnSpc>
                <a:spcPct val="150000"/>
              </a:lnSpc>
              <a:buSzPct val="70000"/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视渗透率模型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定义了气体注入过程中渗透率演化的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下限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孔弹性模型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定义了渗透率演化的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上限</a:t>
            </a:r>
            <a:endParaRPr lang="en-US" altLang="zh-CN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SzPct val="70000"/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本模型较好的描述了渗透率演化全过程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1B6F0B57-77E3-9F2A-E9A4-F69DD17E1F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0753" y="3424726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基质扩散系数</a:t>
            </a:r>
            <a:endParaRPr 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TextBox 6">
            <a:extLst>
              <a:ext uri="{FF2B5EF4-FFF2-40B4-BE49-F238E27FC236}">
                <a16:creationId xmlns:a16="http://schemas.microsoft.com/office/drawing/2014/main" id="{D1B09AE7-CD28-1B38-C086-8C7CBD9C4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9971" y="3424726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基质体积</a:t>
            </a:r>
            <a:endParaRPr 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TextBox 6">
            <a:extLst>
              <a:ext uri="{FF2B5EF4-FFF2-40B4-BE49-F238E27FC236}">
                <a16:creationId xmlns:a16="http://schemas.microsoft.com/office/drawing/2014/main" id="{9DED94CB-EFD6-4D35-7727-8E00FE3A0D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0753" y="6003333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非吸附性气体：氦气</a:t>
            </a:r>
            <a:endParaRPr 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TextBox 6">
            <a:extLst>
              <a:ext uri="{FF2B5EF4-FFF2-40B4-BE49-F238E27FC236}">
                <a16:creationId xmlns:a16="http://schemas.microsoft.com/office/drawing/2014/main" id="{3058D4CB-4460-289E-C84A-966F68B84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8415" y="6003332"/>
            <a:ext cx="17235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吸附性气体：二氧化碳</a:t>
            </a:r>
            <a:endParaRPr 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Text Box 12">
            <a:extLst>
              <a:ext uri="{FF2B5EF4-FFF2-40B4-BE49-F238E27FC236}">
                <a16:creationId xmlns:a16="http://schemas.microsoft.com/office/drawing/2014/main" id="{0DEA9111-BA88-9436-5013-69E8C2991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08" y="786099"/>
            <a:ext cx="50405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模型结果</a:t>
            </a:r>
          </a:p>
        </p:txBody>
      </p:sp>
      <p:sp>
        <p:nvSpPr>
          <p:cNvPr id="97" name="矩形 96">
            <a:extLst>
              <a:ext uri="{FF2B5EF4-FFF2-40B4-BE49-F238E27FC236}">
                <a16:creationId xmlns:a16="http://schemas.microsoft.com/office/drawing/2014/main" id="{DA19ABA3-2BF3-2887-7718-585CBAC3C471}"/>
              </a:ext>
            </a:extLst>
          </p:cNvPr>
          <p:cNvSpPr/>
          <p:nvPr/>
        </p:nvSpPr>
        <p:spPr>
          <a:xfrm>
            <a:off x="1090753" y="1467021"/>
            <a:ext cx="1465023" cy="393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8" name="矩形 97">
            <a:extLst>
              <a:ext uri="{FF2B5EF4-FFF2-40B4-BE49-F238E27FC236}">
                <a16:creationId xmlns:a16="http://schemas.microsoft.com/office/drawing/2014/main" id="{9E0C83E2-A2B4-623A-69C6-136575F3B98D}"/>
              </a:ext>
            </a:extLst>
          </p:cNvPr>
          <p:cNvSpPr/>
          <p:nvPr/>
        </p:nvSpPr>
        <p:spPr>
          <a:xfrm>
            <a:off x="3897677" y="1678447"/>
            <a:ext cx="1034363" cy="6144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E84DE9E7-5527-4DBC-BC4E-885764D3EE08}"/>
              </a:ext>
            </a:extLst>
          </p:cNvPr>
          <p:cNvSpPr txBox="1"/>
          <p:nvPr/>
        </p:nvSpPr>
        <p:spPr>
          <a:xfrm>
            <a:off x="0" y="6334780"/>
            <a:ext cx="11949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Cui, </a:t>
            </a:r>
            <a:r>
              <a:rPr lang="en-US" altLang="zh-CN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Guanglei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Jishan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Liu,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Mingyao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Wei, Rui Shi, and Derek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Elsworth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"Why shale permeability changes under variable effective stresses: new insights." Fuel 213 (2018): 55-71.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对象 2">
            <a:extLst>
              <a:ext uri="{FF2B5EF4-FFF2-40B4-BE49-F238E27FC236}">
                <a16:creationId xmlns:a16="http://schemas.microsoft.com/office/drawing/2014/main" id="{E2489397-2ECD-4C76-B8F8-170E1AC120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275242"/>
              </p:ext>
            </p:extLst>
          </p:nvPr>
        </p:nvGraphicFramePr>
        <p:xfrm>
          <a:off x="6788203" y="680712"/>
          <a:ext cx="3724275" cy="302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8" name="Graph" r:id="rId12" imgW="3646170" imgH="3669030" progId="Origin50.Graph">
                  <p:embed/>
                </p:oleObj>
              </mc:Choice>
              <mc:Fallback>
                <p:oleObj name="Graph" r:id="rId12" imgW="3646170" imgH="3669030" progId="Origin50.Graph">
                  <p:embed/>
                  <p:pic>
                    <p:nvPicPr>
                      <p:cNvPr id="54285" name="对象 2">
                        <a:extLst>
                          <a:ext uri="{FF2B5EF4-FFF2-40B4-BE49-F238E27FC236}">
                            <a16:creationId xmlns:a16="http://schemas.microsoft.com/office/drawing/2014/main" id="{7EF0CF7B-7583-4D37-A73A-87E0EDA9DCE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727" r="6964"/>
                      <a:stretch>
                        <a:fillRect/>
                      </a:stretch>
                    </p:blipFill>
                    <p:spPr bwMode="auto">
                      <a:xfrm>
                        <a:off x="6788203" y="680712"/>
                        <a:ext cx="3724275" cy="302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箭头: 右 1">
            <a:extLst>
              <a:ext uri="{FF2B5EF4-FFF2-40B4-BE49-F238E27FC236}">
                <a16:creationId xmlns:a16="http://schemas.microsoft.com/office/drawing/2014/main" id="{E040CD7B-9943-43AA-85B7-0F4E6A1E7375}"/>
              </a:ext>
            </a:extLst>
          </p:cNvPr>
          <p:cNvSpPr/>
          <p:nvPr/>
        </p:nvSpPr>
        <p:spPr>
          <a:xfrm>
            <a:off x="5616454" y="1919838"/>
            <a:ext cx="918410" cy="5029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24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1f2ed4f4-af47-4aa0-a7ee-d2262c76c3c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1f2ed4f4-af47-4aa0-a7ee-d2262c76c3cf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1f2ed4f4-af47-4aa0-a7ee-d2262c76c3cf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主题​​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主题​​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​​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4578</TotalTime>
  <Words>3564</Words>
  <Application>Microsoft Office PowerPoint</Application>
  <PresentationFormat>宽屏</PresentationFormat>
  <Paragraphs>446</Paragraphs>
  <Slides>33</Slides>
  <Notes>30</Notes>
  <HiddenSlides>0</HiddenSlides>
  <MMClips>1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33</vt:i4>
      </vt:variant>
    </vt:vector>
  </HeadingPairs>
  <TitlesOfParts>
    <vt:vector size="55" baseType="lpstr">
      <vt:lpstr>等线</vt:lpstr>
      <vt:lpstr>等线 Light</vt:lpstr>
      <vt:lpstr>微软雅黑</vt:lpstr>
      <vt:lpstr>ＭＳ Ｐゴシック</vt:lpstr>
      <vt:lpstr>黑体</vt:lpstr>
      <vt:lpstr>宋体</vt:lpstr>
      <vt:lpstr>华文中宋</vt:lpstr>
      <vt:lpstr>楷体</vt:lpstr>
      <vt:lpstr>Arial</vt:lpstr>
      <vt:lpstr>Calibri</vt:lpstr>
      <vt:lpstr>Cambria</vt:lpstr>
      <vt:lpstr>Cambria Math</vt:lpstr>
      <vt:lpstr>High Tower Text</vt:lpstr>
      <vt:lpstr>Times New Roman</vt:lpstr>
      <vt:lpstr>Wingdings</vt:lpstr>
      <vt:lpstr>Wingdings 2</vt:lpstr>
      <vt:lpstr>Office 主题​​</vt:lpstr>
      <vt:lpstr>Graph</vt:lpstr>
      <vt:lpstr>AutoCAD Drawing</vt:lpstr>
      <vt:lpstr>Equation</vt:lpstr>
      <vt:lpstr>AutoCAD.Drawing.18</vt:lpstr>
      <vt:lpstr>AutoCAD.Drawing.20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道松 杨</dc:creator>
  <cp:lastModifiedBy>Renji (Boris) Hao</cp:lastModifiedBy>
  <cp:revision>55</cp:revision>
  <dcterms:created xsi:type="dcterms:W3CDTF">2024-08-22T02:28:19Z</dcterms:created>
  <dcterms:modified xsi:type="dcterms:W3CDTF">2024-11-04T06:11:00Z</dcterms:modified>
</cp:coreProperties>
</file>