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AF1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62" autoAdjust="0"/>
    <p:restoredTop sz="97012" autoAdjust="0"/>
  </p:normalViewPr>
  <p:slideViewPr>
    <p:cSldViewPr snapToGrid="0">
      <p:cViewPr varScale="1">
        <p:scale>
          <a:sx n="18" d="100"/>
          <a:sy n="18" d="100"/>
        </p:scale>
        <p:origin x="354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9109-5148-4FDE-AFC1-836ABEACB470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46F-D4E2-4C67-B07B-B6AA37A0C2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75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1pPr>
    <a:lvl2pPr marL="573334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2pPr>
    <a:lvl3pPr marL="1146667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3pPr>
    <a:lvl4pPr marL="1720001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4pPr>
    <a:lvl5pPr marL="2293333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5pPr>
    <a:lvl6pPr marL="2866665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6pPr>
    <a:lvl7pPr marL="3439998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7pPr>
    <a:lvl8pPr marL="4013332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8pPr>
    <a:lvl9pPr marL="4586662" algn="l" defTabSz="1146667" rtl="0" eaLnBrk="1" latinLnBrk="0" hangingPunct="1">
      <a:defRPr sz="15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D46F-D4E2-4C67-B07B-B6AA37A0C25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39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594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27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08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93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3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79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057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21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17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26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87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6038A-116F-4306-9D34-AD6071FA0333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47E67-942F-402B-ADF5-477840B3D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58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wmf"/><Relationship Id="rId18" Type="http://schemas.openxmlformats.org/officeDocument/2006/relationships/image" Target="../media/image5.wmf"/><Relationship Id="rId26" Type="http://schemas.openxmlformats.org/officeDocument/2006/relationships/image" Target="../media/image18.png"/><Relationship Id="rId39" Type="http://schemas.openxmlformats.org/officeDocument/2006/relationships/image" Target="../media/image31.png"/><Relationship Id="rId21" Type="http://schemas.openxmlformats.org/officeDocument/2006/relationships/image" Target="../media/image13.png"/><Relationship Id="rId34" Type="http://schemas.openxmlformats.org/officeDocument/2006/relationships/image" Target="../media/image2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png"/><Relationship Id="rId20" Type="http://schemas.openxmlformats.org/officeDocument/2006/relationships/image" Target="../media/image12.png"/><Relationship Id="rId29" Type="http://schemas.openxmlformats.org/officeDocument/2006/relationships/image" Target="../media/image21.png"/><Relationship Id="rId41" Type="http://schemas.openxmlformats.org/officeDocument/2006/relationships/image" Target="../media/image33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2.wmf"/><Relationship Id="rId24" Type="http://schemas.openxmlformats.org/officeDocument/2006/relationships/image" Target="../media/image16.png"/><Relationship Id="rId32" Type="http://schemas.openxmlformats.org/officeDocument/2006/relationships/image" Target="../media/image24.png"/><Relationship Id="rId37" Type="http://schemas.openxmlformats.org/officeDocument/2006/relationships/image" Target="../media/image29.png"/><Relationship Id="rId40" Type="http://schemas.openxmlformats.org/officeDocument/2006/relationships/image" Target="../media/image32.png"/><Relationship Id="rId5" Type="http://schemas.openxmlformats.org/officeDocument/2006/relationships/image" Target="../media/image7.png"/><Relationship Id="rId15" Type="http://schemas.openxmlformats.org/officeDocument/2006/relationships/image" Target="../media/image4.wmf"/><Relationship Id="rId23" Type="http://schemas.openxmlformats.org/officeDocument/2006/relationships/image" Target="../media/image15.png"/><Relationship Id="rId28" Type="http://schemas.openxmlformats.org/officeDocument/2006/relationships/image" Target="../media/image20.png"/><Relationship Id="rId36" Type="http://schemas.openxmlformats.org/officeDocument/2006/relationships/image" Target="../media/image28.png"/><Relationship Id="rId10" Type="http://schemas.openxmlformats.org/officeDocument/2006/relationships/oleObject" Target="../embeddings/oleObject2.bin"/><Relationship Id="rId19" Type="http://schemas.openxmlformats.org/officeDocument/2006/relationships/image" Target="../media/image11.png"/><Relationship Id="rId31" Type="http://schemas.openxmlformats.org/officeDocument/2006/relationships/image" Target="../media/image23.png"/><Relationship Id="rId4" Type="http://schemas.openxmlformats.org/officeDocument/2006/relationships/image" Target="../media/image6.jpeg"/><Relationship Id="rId9" Type="http://schemas.openxmlformats.org/officeDocument/2006/relationships/image" Target="../media/image1.wmf"/><Relationship Id="rId14" Type="http://schemas.openxmlformats.org/officeDocument/2006/relationships/oleObject" Target="../embeddings/oleObject4.bin"/><Relationship Id="rId22" Type="http://schemas.openxmlformats.org/officeDocument/2006/relationships/image" Target="../media/image14.png"/><Relationship Id="rId27" Type="http://schemas.openxmlformats.org/officeDocument/2006/relationships/image" Target="../media/image19.png"/><Relationship Id="rId30" Type="http://schemas.openxmlformats.org/officeDocument/2006/relationships/image" Target="../media/image22.png"/><Relationship Id="rId35" Type="http://schemas.openxmlformats.org/officeDocument/2006/relationships/image" Target="../media/image27.png"/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12" Type="http://schemas.openxmlformats.org/officeDocument/2006/relationships/oleObject" Target="../embeddings/oleObject3.bin"/><Relationship Id="rId17" Type="http://schemas.openxmlformats.org/officeDocument/2006/relationships/oleObject" Target="../embeddings/oleObject5.bin"/><Relationship Id="rId25" Type="http://schemas.openxmlformats.org/officeDocument/2006/relationships/image" Target="../media/image17.png"/><Relationship Id="rId33" Type="http://schemas.openxmlformats.org/officeDocument/2006/relationships/image" Target="../media/image25.png"/><Relationship Id="rId38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2"/>
            <a:ext cx="32918400" cy="7920000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479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65368" y="4856845"/>
            <a:ext cx="196071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u="sng" dirty="0">
                <a:cs typeface="Times New Roman" panose="02020603050405020304" pitchFamily="18" charset="0"/>
              </a:rPr>
              <a:t>Chensong Hua (</a:t>
            </a:r>
            <a:r>
              <a:rPr lang="zh-CN" altLang="en-US" sz="4000" u="sng" dirty="0">
                <a:cs typeface="Times New Roman" panose="02020603050405020304" pitchFamily="18" charset="0"/>
              </a:rPr>
              <a:t>华辰松</a:t>
            </a:r>
            <a:r>
              <a:rPr lang="en-US" altLang="zh-CN" sz="4000" u="sng" dirty="0">
                <a:cs typeface="Times New Roman" panose="02020603050405020304" pitchFamily="18" charset="0"/>
              </a:rPr>
              <a:t>)</a:t>
            </a:r>
            <a:r>
              <a:rPr lang="en-US" altLang="zh-CN" sz="4000" dirty="0">
                <a:cs typeface="Times New Roman" panose="02020603050405020304" pitchFamily="18" charset="0"/>
              </a:rPr>
              <a:t> and </a:t>
            </a:r>
            <a:r>
              <a:rPr lang="en-US" altLang="zh-CN" sz="4000" dirty="0" err="1">
                <a:cs typeface="Times New Roman" panose="02020603050405020304" pitchFamily="18" charset="0"/>
              </a:rPr>
              <a:t>Weichao</a:t>
            </a:r>
            <a:r>
              <a:rPr lang="en-US" altLang="zh-CN" sz="4000" dirty="0">
                <a:cs typeface="Times New Roman" panose="02020603050405020304" pitchFamily="18" charset="0"/>
              </a:rPr>
              <a:t> Yu</a:t>
            </a:r>
            <a:r>
              <a:rPr lang="zh-CN" altLang="en-US" sz="4000" dirty="0">
                <a:cs typeface="Times New Roman" panose="02020603050405020304" pitchFamily="18" charset="0"/>
              </a:rPr>
              <a:t> </a:t>
            </a:r>
            <a:r>
              <a:rPr lang="en-US" altLang="zh-CN" sz="4000" dirty="0">
                <a:cs typeface="Times New Roman" panose="02020603050405020304" pitchFamily="18" charset="0"/>
              </a:rPr>
              <a:t>(</a:t>
            </a:r>
            <a:r>
              <a:rPr lang="zh-CN" altLang="en-US" sz="4000" dirty="0">
                <a:cs typeface="Times New Roman" panose="02020603050405020304" pitchFamily="18" charset="0"/>
              </a:rPr>
              <a:t>余伟超</a:t>
            </a:r>
            <a:r>
              <a:rPr lang="en-US" altLang="zh-CN" sz="4000" dirty="0">
                <a:cs typeface="Times New Roman" panose="02020603050405020304" pitchFamily="18" charset="0"/>
              </a:rPr>
              <a:t>)</a:t>
            </a:r>
            <a:r>
              <a:rPr lang="en-US" altLang="zh-CN" sz="4000" baseline="30000" dirty="0">
                <a:cs typeface="Times New Roman" panose="02020603050405020304" pitchFamily="18" charset="0"/>
              </a:rPr>
              <a:t> </a:t>
            </a:r>
          </a:p>
          <a:p>
            <a:r>
              <a:rPr lang="en-US" altLang="zh-CN" sz="4000" u="sng" dirty="0">
                <a:cs typeface="Times New Roman" panose="02020603050405020304" pitchFamily="18" charset="0"/>
              </a:rPr>
              <a:t>22110190020@m.fudan.edu.cn</a:t>
            </a:r>
          </a:p>
          <a:p>
            <a:r>
              <a:rPr lang="en-US" altLang="zh-CN" sz="4000" dirty="0">
                <a:cs typeface="Times New Roman" panose="02020603050405020304" pitchFamily="18" charset="0"/>
              </a:rPr>
              <a:t>Institute for </a:t>
            </a:r>
            <a:r>
              <a:rPr lang="en-US" altLang="zh-CN" sz="4000" dirty="0" err="1">
                <a:cs typeface="Times New Roman" panose="02020603050405020304" pitchFamily="18" charset="0"/>
              </a:rPr>
              <a:t>Nanoelectronic</a:t>
            </a:r>
            <a:r>
              <a:rPr lang="en-US" altLang="zh-CN" sz="4000" dirty="0">
                <a:cs typeface="Times New Roman" panose="02020603050405020304" pitchFamily="18" charset="0"/>
              </a:rPr>
              <a:t> devices and Quantum computing, Fudan University, Shanghai, 200433, China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12209412" y="1152722"/>
            <a:ext cx="1980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0" b="1" dirty="0">
                <a:cs typeface="Times New Roman" panose="02020603050405020304" pitchFamily="18" charset="0"/>
              </a:rPr>
              <a:t>Magnetic Skyrmion Shift Register</a:t>
            </a:r>
          </a:p>
        </p:txBody>
      </p:sp>
      <p:pic>
        <p:nvPicPr>
          <p:cNvPr id="16" name="图片 1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9235" y="40911092"/>
            <a:ext cx="1800000" cy="1800000"/>
          </a:xfrm>
          <a:prstGeom prst="rect">
            <a:avLst/>
          </a:prstGeom>
        </p:spPr>
      </p:pic>
      <p:sp>
        <p:nvSpPr>
          <p:cNvPr id="60" name="文本框 59"/>
          <p:cNvSpPr txBox="1"/>
          <p:nvPr/>
        </p:nvSpPr>
        <p:spPr>
          <a:xfrm>
            <a:off x="1048175" y="40688105"/>
            <a:ext cx="8770962" cy="132343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altLang="zh-CN" sz="5000" b="1" dirty="0">
                <a:cs typeface="Times New Roman" panose="02020603050405020304" pitchFamily="18" charset="0"/>
              </a:rPr>
              <a:t>References</a:t>
            </a:r>
          </a:p>
          <a:p>
            <a:pPr algn="just"/>
            <a:r>
              <a:rPr lang="en-US" altLang="zh-CN" sz="3000" kern="0" dirty="0">
                <a:cs typeface="Times New Roman" panose="02020603050405020304" pitchFamily="18" charset="0"/>
              </a:rPr>
              <a:t>[1] L. Zhao, C. Hua, et. al., Sci. Bull. 69, 2370 (2024).</a:t>
            </a:r>
            <a:endParaRPr lang="zh-CN" altLang="zh-CN" sz="3000" kern="100" dirty="0">
              <a:cs typeface="Times New Roman" panose="02020603050405020304" pitchFamily="18" charset="0"/>
            </a:endParaRPr>
          </a:p>
        </p:txBody>
      </p:sp>
      <p:pic>
        <p:nvPicPr>
          <p:cNvPr id="250" name="图片 249">
            <a:extLst>
              <a:ext uri="{FF2B5EF4-FFF2-40B4-BE49-F238E27FC236}">
                <a16:creationId xmlns:a16="http://schemas.microsoft.com/office/drawing/2014/main" id="{AD2D2596-3AE2-482F-828B-A582EBF9B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12899" y="40913766"/>
            <a:ext cx="1800000" cy="1800000"/>
          </a:xfrm>
          <a:prstGeom prst="rect">
            <a:avLst/>
          </a:prstGeom>
        </p:spPr>
      </p:pic>
      <p:sp>
        <p:nvSpPr>
          <p:cNvPr id="134" name="文本框 133">
            <a:extLst>
              <a:ext uri="{FF2B5EF4-FFF2-40B4-BE49-F238E27FC236}">
                <a16:creationId xmlns:a16="http://schemas.microsoft.com/office/drawing/2014/main" id="{53CF916A-C930-82FC-350C-28D35A963AFB}"/>
              </a:ext>
            </a:extLst>
          </p:cNvPr>
          <p:cNvSpPr txBox="1"/>
          <p:nvPr/>
        </p:nvSpPr>
        <p:spPr>
          <a:xfrm>
            <a:off x="12956432" y="41352115"/>
            <a:ext cx="1369256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000" dirty="0">
                <a:cs typeface="Times New Roman" panose="02020603050405020304" pitchFamily="18" charset="0"/>
              </a:rPr>
              <a:t>https://cn.comsol.com/blogs/micromagnetic-simulation-with-comsol-multiphysics</a:t>
            </a:r>
            <a:endParaRPr lang="zh-CN" altLang="en-US" sz="3000" dirty="0">
              <a:cs typeface="Times New Roman" panose="02020603050405020304" pitchFamily="18" charset="0"/>
            </a:endParaRPr>
          </a:p>
        </p:txBody>
      </p:sp>
      <p:pic>
        <p:nvPicPr>
          <p:cNvPr id="135" name="图片 134">
            <a:extLst>
              <a:ext uri="{FF2B5EF4-FFF2-40B4-BE49-F238E27FC236}">
                <a16:creationId xmlns:a16="http://schemas.microsoft.com/office/drawing/2014/main" id="{02A30311-6E8D-2BF5-E8BD-AA19E61AB6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003" y="41091101"/>
            <a:ext cx="1097264" cy="1097264"/>
          </a:xfrm>
          <a:prstGeom prst="rect">
            <a:avLst/>
          </a:prstGeom>
        </p:spPr>
      </p:pic>
      <p:pic>
        <p:nvPicPr>
          <p:cNvPr id="136" name="图片 135">
            <a:extLst>
              <a:ext uri="{FF2B5EF4-FFF2-40B4-BE49-F238E27FC236}">
                <a16:creationId xmlns:a16="http://schemas.microsoft.com/office/drawing/2014/main" id="{75D9FFC9-3B7C-010A-9731-9960776BEE6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916" y="41091101"/>
            <a:ext cx="1097264" cy="1097264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C1888EAC-0DB8-BA27-7C03-66CDF3891AF4}"/>
              </a:ext>
            </a:extLst>
          </p:cNvPr>
          <p:cNvSpPr txBox="1"/>
          <p:nvPr/>
        </p:nvSpPr>
        <p:spPr>
          <a:xfrm>
            <a:off x="12165368" y="2813043"/>
            <a:ext cx="189686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5000" b="1" dirty="0">
                <a:cs typeface="Times New Roman" panose="02020603050405020304" pitchFamily="18" charset="0"/>
              </a:rPr>
              <a:t>Skyrmion data storage by inhomogeneous perpendicular magnetic anisotropy and data shift by spin-orbit torque of current pulses </a:t>
            </a:r>
          </a:p>
        </p:txBody>
      </p:sp>
      <p:sp>
        <p:nvSpPr>
          <p:cNvPr id="48" name="AutoShape 5">
            <a:extLst>
              <a:ext uri="{FF2B5EF4-FFF2-40B4-BE49-F238E27FC236}">
                <a16:creationId xmlns:a16="http://schemas.microsoft.com/office/drawing/2014/main" id="{40F95169-B057-1185-C979-60AFFE9FE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950" y="8142602"/>
            <a:ext cx="31089600" cy="7729053"/>
          </a:xfrm>
          <a:prstGeom prst="roundRect">
            <a:avLst>
              <a:gd name="adj" fmla="val 7750"/>
            </a:avLst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 wrap="none" anchor="ctr"/>
          <a:lstStyle>
            <a:lvl1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 sz="4795">
              <a:latin typeface="+mn-lt"/>
              <a:ea typeface="+mn-ea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3FF714CB-BD32-09AD-780D-39136357CF0A}"/>
              </a:ext>
            </a:extLst>
          </p:cNvPr>
          <p:cNvSpPr txBox="1"/>
          <p:nvPr/>
        </p:nvSpPr>
        <p:spPr>
          <a:xfrm>
            <a:off x="1279395" y="8294263"/>
            <a:ext cx="299452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7000" b="1" dirty="0">
                <a:cs typeface="Times New Roman" panose="02020603050405020304" pitchFamily="18" charset="0"/>
              </a:rPr>
              <a:t>Method</a:t>
            </a:r>
            <a:endParaRPr lang="zh-CN" altLang="en-US" sz="7000" dirty="0">
              <a:cs typeface="Times New Roman" panose="02020603050405020304" pitchFamily="18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15C3571B-68F7-8622-FA1E-361A4BBC44FD}"/>
              </a:ext>
            </a:extLst>
          </p:cNvPr>
          <p:cNvSpPr txBox="1"/>
          <p:nvPr/>
        </p:nvSpPr>
        <p:spPr>
          <a:xfrm>
            <a:off x="1337767" y="9442762"/>
            <a:ext cx="2990826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>
                <a:cs typeface="Times New Roman" panose="02020603050405020304" pitchFamily="18" charset="0"/>
              </a:rPr>
              <a:t>The dynamics of spins can be illustrated by the Landau-Lifshitz-Gilbert (LLG) equation, in which the effective field includes Heisenberg exchange interaction, anisotropy, external magnetic field, </a:t>
            </a:r>
            <a:r>
              <a:rPr lang="en-US" altLang="zh-CN" sz="4800" dirty="0" err="1">
                <a:cs typeface="Times New Roman" panose="02020603050405020304" pitchFamily="18" charset="0"/>
              </a:rPr>
              <a:t>Dzyaloshinskii</a:t>
            </a:r>
            <a:r>
              <a:rPr lang="en-US" altLang="zh-CN" sz="4800" dirty="0">
                <a:cs typeface="Times New Roman" panose="02020603050405020304" pitchFamily="18" charset="0"/>
              </a:rPr>
              <a:t>-Moriya interaction (DMI) and the magnetic dipolar field. Most of the interactions are built in the </a:t>
            </a:r>
            <a:r>
              <a:rPr lang="en-US" altLang="zh-CN" sz="4800" dirty="0" err="1">
                <a:cs typeface="Times New Roman" panose="02020603050405020304" pitchFamily="18" charset="0"/>
              </a:rPr>
              <a:t>Micromagnetics</a:t>
            </a:r>
            <a:r>
              <a:rPr lang="en-US" altLang="zh-CN" sz="4800" dirty="0">
                <a:cs typeface="Times New Roman" panose="02020603050405020304" pitchFamily="18" charset="0"/>
              </a:rPr>
              <a:t> Module, while the magnetic dipolar field should be solved along with the AD/DC module. The spin-orbit torque (SOT) generated by spin-polarized currents is an additional torque term on the right hand side.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70FE734C-66CA-DC4E-1A0E-4584FA91E029}"/>
              </a:ext>
            </a:extLst>
          </p:cNvPr>
          <p:cNvSpPr txBox="1"/>
          <p:nvPr/>
        </p:nvSpPr>
        <p:spPr>
          <a:xfrm>
            <a:off x="1396732" y="13363780"/>
            <a:ext cx="4492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altLang="zh-CN" sz="4800" dirty="0">
                <a:cs typeface="Times New Roman" panose="02020603050405020304" pitchFamily="18" charset="0"/>
              </a:rPr>
              <a:t>LLG equation: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B7AF44C5-5A23-1055-D5DB-2DB3F1091309}"/>
              </a:ext>
            </a:extLst>
          </p:cNvPr>
          <p:cNvSpPr txBox="1"/>
          <p:nvPr/>
        </p:nvSpPr>
        <p:spPr>
          <a:xfrm>
            <a:off x="1396731" y="14579971"/>
            <a:ext cx="719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altLang="zh-CN" sz="4800" dirty="0">
                <a:cs typeface="Times New Roman" panose="02020603050405020304" pitchFamily="18" charset="0"/>
              </a:rPr>
              <a:t>Effective magnetic field: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graphicFrame>
        <p:nvGraphicFramePr>
          <p:cNvPr id="75" name="对象 74">
            <a:extLst>
              <a:ext uri="{FF2B5EF4-FFF2-40B4-BE49-F238E27FC236}">
                <a16:creationId xmlns:a16="http://schemas.microsoft.com/office/drawing/2014/main" id="{F76E03F5-4BFF-178B-8BE2-06BF90E69A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315058"/>
              </p:ext>
            </p:extLst>
          </p:nvPr>
        </p:nvGraphicFramePr>
        <p:xfrm>
          <a:off x="8537768" y="14355611"/>
          <a:ext cx="17760950" cy="143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xMath" r:id="rId8" imgW="8968320" imgH="727200" progId="Equation.AxMath">
                  <p:embed/>
                </p:oleObj>
              </mc:Choice>
              <mc:Fallback>
                <p:oleObj name="AxMath" r:id="rId8" imgW="8968320" imgH="727200" progId="Equation.AxMath">
                  <p:embed/>
                  <p:pic>
                    <p:nvPicPr>
                      <p:cNvPr id="74" name="对象 73">
                        <a:extLst>
                          <a:ext uri="{FF2B5EF4-FFF2-40B4-BE49-F238E27FC236}">
                            <a16:creationId xmlns:a16="http://schemas.microsoft.com/office/drawing/2014/main" id="{D1FB9D87-F4ED-B932-D743-0BD50B65BA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537768" y="14355611"/>
                        <a:ext cx="17760950" cy="1439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对象 75">
            <a:extLst>
              <a:ext uri="{FF2B5EF4-FFF2-40B4-BE49-F238E27FC236}">
                <a16:creationId xmlns:a16="http://schemas.microsoft.com/office/drawing/2014/main" id="{51A9F8BD-13E9-BB10-8D62-24BC7F2DEA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018829"/>
              </p:ext>
            </p:extLst>
          </p:nvPr>
        </p:nvGraphicFramePr>
        <p:xfrm>
          <a:off x="6169280" y="13217599"/>
          <a:ext cx="9032875" cy="137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xMath" r:id="rId10" imgW="4560480" imgH="693360" progId="Equation.AxMath">
                  <p:embed/>
                </p:oleObj>
              </mc:Choice>
              <mc:Fallback>
                <p:oleObj name="AxMath" r:id="rId10" imgW="4560480" imgH="693360" progId="Equation.AxMath">
                  <p:embed/>
                  <p:pic>
                    <p:nvPicPr>
                      <p:cNvPr id="75" name="对象 74">
                        <a:extLst>
                          <a:ext uri="{FF2B5EF4-FFF2-40B4-BE49-F238E27FC236}">
                            <a16:creationId xmlns:a16="http://schemas.microsoft.com/office/drawing/2014/main" id="{F76E03F5-4BFF-178B-8BE2-06BF90E69A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69280" y="13217599"/>
                        <a:ext cx="9032875" cy="137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文本框 76">
            <a:extLst>
              <a:ext uri="{FF2B5EF4-FFF2-40B4-BE49-F238E27FC236}">
                <a16:creationId xmlns:a16="http://schemas.microsoft.com/office/drawing/2014/main" id="{9CC27709-0200-AE42-40BB-143D0978139C}"/>
              </a:ext>
            </a:extLst>
          </p:cNvPr>
          <p:cNvSpPr txBox="1"/>
          <p:nvPr/>
        </p:nvSpPr>
        <p:spPr>
          <a:xfrm>
            <a:off x="19171082" y="13363200"/>
            <a:ext cx="54766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altLang="zh-CN" sz="4800" dirty="0">
                <a:cs typeface="Times New Roman" panose="02020603050405020304" pitchFamily="18" charset="0"/>
              </a:rPr>
              <a:t>Maxwell equation: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graphicFrame>
        <p:nvGraphicFramePr>
          <p:cNvPr id="78" name="对象 77">
            <a:extLst>
              <a:ext uri="{FF2B5EF4-FFF2-40B4-BE49-F238E27FC236}">
                <a16:creationId xmlns:a16="http://schemas.microsoft.com/office/drawing/2014/main" id="{4F0229ED-A0C9-5B13-A131-F7A4BA2DAF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617417"/>
              </p:ext>
            </p:extLst>
          </p:nvPr>
        </p:nvGraphicFramePr>
        <p:xfrm>
          <a:off x="25228746" y="13501216"/>
          <a:ext cx="5426075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AxMath" r:id="rId12" imgW="2739240" imgH="411840" progId="Equation.AxMath">
                  <p:embed/>
                </p:oleObj>
              </mc:Choice>
              <mc:Fallback>
                <p:oleObj name="AxMath" r:id="rId12" imgW="2739240" imgH="411840" progId="Equation.AxMath">
                  <p:embed/>
                  <p:pic>
                    <p:nvPicPr>
                      <p:cNvPr id="76" name="对象 75">
                        <a:extLst>
                          <a:ext uri="{FF2B5EF4-FFF2-40B4-BE49-F238E27FC236}">
                            <a16:creationId xmlns:a16="http://schemas.microsoft.com/office/drawing/2014/main" id="{51A9F8BD-13E9-BB10-8D62-24BC7F2DEA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5228746" y="13501216"/>
                        <a:ext cx="5426075" cy="81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AutoShape 5">
            <a:extLst>
              <a:ext uri="{FF2B5EF4-FFF2-40B4-BE49-F238E27FC236}">
                <a16:creationId xmlns:a16="http://schemas.microsoft.com/office/drawing/2014/main" id="{6D915CCF-8AF4-425E-602F-52EFC1914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950" y="16094255"/>
            <a:ext cx="15376677" cy="24236545"/>
          </a:xfrm>
          <a:prstGeom prst="roundRect">
            <a:avLst>
              <a:gd name="adj" fmla="val 7750"/>
            </a:avLst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 wrap="none" anchor="ctr"/>
          <a:lstStyle>
            <a:lvl1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 sz="4795">
              <a:latin typeface="+mn-lt"/>
              <a:ea typeface="+mn-ea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F67F8E92-CB55-BBC8-4A03-1A7C7652723F}"/>
              </a:ext>
            </a:extLst>
          </p:cNvPr>
          <p:cNvSpPr txBox="1"/>
          <p:nvPr/>
        </p:nvSpPr>
        <p:spPr>
          <a:xfrm>
            <a:off x="1337768" y="16353025"/>
            <a:ext cx="923212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7000" b="1" dirty="0">
                <a:cs typeface="Times New Roman" panose="02020603050405020304" pitchFamily="18" charset="0"/>
              </a:rPr>
              <a:t>Skyrmion Data Storage</a:t>
            </a:r>
            <a:endParaRPr lang="zh-CN" altLang="en-US" sz="7000" dirty="0">
              <a:cs typeface="Times New Roman" panose="02020603050405020304" pitchFamily="18" charset="0"/>
            </a:endParaRPr>
          </a:p>
        </p:txBody>
      </p:sp>
      <p:sp>
        <p:nvSpPr>
          <p:cNvPr id="90" name="AutoShape 5">
            <a:extLst>
              <a:ext uri="{FF2B5EF4-FFF2-40B4-BE49-F238E27FC236}">
                <a16:creationId xmlns:a16="http://schemas.microsoft.com/office/drawing/2014/main" id="{F0F3C28C-2227-E5C0-F50B-DFE67D9AE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0412" y="16140168"/>
            <a:ext cx="15376676" cy="24190632"/>
          </a:xfrm>
          <a:prstGeom prst="roundRect">
            <a:avLst>
              <a:gd name="adj" fmla="val 7750"/>
            </a:avLst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 wrap="none" anchor="ctr"/>
          <a:lstStyle>
            <a:lvl1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37036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37036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 sz="4795">
              <a:latin typeface="+mn-lt"/>
              <a:ea typeface="+mn-ea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9A39F8BF-C929-42BB-D085-C5868854147B}"/>
              </a:ext>
            </a:extLst>
          </p:cNvPr>
          <p:cNvSpPr txBox="1"/>
          <p:nvPr/>
        </p:nvSpPr>
        <p:spPr>
          <a:xfrm>
            <a:off x="17003851" y="16353025"/>
            <a:ext cx="82613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7000" b="1" dirty="0">
                <a:cs typeface="Times New Roman" panose="02020603050405020304" pitchFamily="18" charset="0"/>
              </a:rPr>
              <a:t>Skyrmion Data Shift</a:t>
            </a:r>
            <a:endParaRPr lang="zh-CN" altLang="en-US" sz="7000" dirty="0">
              <a:cs typeface="Times New Roman" panose="02020603050405020304" pitchFamily="18" charset="0"/>
            </a:endParaRPr>
          </a:p>
        </p:txBody>
      </p:sp>
      <p:sp>
        <p:nvSpPr>
          <p:cNvPr id="167" name="文本框 166">
            <a:extLst>
              <a:ext uri="{FF2B5EF4-FFF2-40B4-BE49-F238E27FC236}">
                <a16:creationId xmlns:a16="http://schemas.microsoft.com/office/drawing/2014/main" id="{CCC555A2-FE46-F8D7-F737-2E4184221598}"/>
              </a:ext>
            </a:extLst>
          </p:cNvPr>
          <p:cNvSpPr txBox="1"/>
          <p:nvPr/>
        </p:nvSpPr>
        <p:spPr>
          <a:xfrm>
            <a:off x="1337768" y="17632226"/>
            <a:ext cx="14400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>
                <a:cs typeface="Times New Roman" panose="02020603050405020304" pitchFamily="18" charset="0"/>
              </a:rPr>
              <a:t>Skyrmion is a kind of topologically protected spin texture which can be dynamically driven by spin torques. Here the inhomogeneity of perpendicular magnetic anisotropy in the indentations is applied to generate a strong pinning effect on the skyrmions for storage as data bits.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sp>
        <p:nvSpPr>
          <p:cNvPr id="168" name="文本框 167">
            <a:extLst>
              <a:ext uri="{FF2B5EF4-FFF2-40B4-BE49-F238E27FC236}">
                <a16:creationId xmlns:a16="http://schemas.microsoft.com/office/drawing/2014/main" id="{30329F39-3F23-8B1B-C999-74C0CC1C9B91}"/>
              </a:ext>
            </a:extLst>
          </p:cNvPr>
          <p:cNvSpPr txBox="1"/>
          <p:nvPr/>
        </p:nvSpPr>
        <p:spPr>
          <a:xfrm>
            <a:off x="17026699" y="17523968"/>
            <a:ext cx="145150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800" dirty="0">
                <a:cs typeface="Times New Roman" panose="02020603050405020304" pitchFamily="18" charset="0"/>
              </a:rPr>
              <a:t>Different spin-polarized current pulses can be applied to</a:t>
            </a:r>
            <a:r>
              <a:rPr lang="zh-CN" altLang="en-US" sz="4800" dirty="0"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cs typeface="Times New Roman" panose="02020603050405020304" pitchFamily="18" charset="0"/>
              </a:rPr>
              <a:t>the</a:t>
            </a:r>
            <a:r>
              <a:rPr lang="zh-CN" altLang="en-US" sz="4800" dirty="0"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cs typeface="Times New Roman" panose="02020603050405020304" pitchFamily="18" charset="0"/>
              </a:rPr>
              <a:t>racetrack</a:t>
            </a:r>
            <a:r>
              <a:rPr lang="zh-CN" altLang="en-US" sz="4800" dirty="0"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cs typeface="Times New Roman" panose="02020603050405020304" pitchFamily="18" charset="0"/>
              </a:rPr>
              <a:t>to generate the spin-orbit torque for data shifts. Skyrmion sequences can be created as the initial states for further </a:t>
            </a:r>
            <a:r>
              <a:rPr lang="en-US" altLang="zh-CN" sz="4800">
                <a:cs typeface="Times New Roman" panose="02020603050405020304" pitchFamily="18" charset="0"/>
              </a:rPr>
              <a:t>manipulations on </a:t>
            </a:r>
            <a:r>
              <a:rPr lang="en-US" altLang="zh-CN" sz="4800" dirty="0">
                <a:cs typeface="Times New Roman" panose="02020603050405020304" pitchFamily="18" charset="0"/>
              </a:rPr>
              <a:t>the whole data string. 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graphicFrame>
        <p:nvGraphicFramePr>
          <p:cNvPr id="169" name="对象 168">
            <a:extLst>
              <a:ext uri="{FF2B5EF4-FFF2-40B4-BE49-F238E27FC236}">
                <a16:creationId xmlns:a16="http://schemas.microsoft.com/office/drawing/2014/main" id="{214B8DB7-5DD3-5383-1C14-DFF12830A1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226022"/>
              </p:ext>
            </p:extLst>
          </p:nvPr>
        </p:nvGraphicFramePr>
        <p:xfrm>
          <a:off x="23056808" y="20636750"/>
          <a:ext cx="8077200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xMath" r:id="rId14" imgW="4078080" imgH="760680" progId="Equation.AxMath">
                  <p:embed/>
                </p:oleObj>
              </mc:Choice>
              <mc:Fallback>
                <p:oleObj name="AxMath" r:id="rId14" imgW="4078080" imgH="760680" progId="Equation.AxMath">
                  <p:embed/>
                  <p:pic>
                    <p:nvPicPr>
                      <p:cNvPr id="76" name="对象 75">
                        <a:extLst>
                          <a:ext uri="{FF2B5EF4-FFF2-40B4-BE49-F238E27FC236}">
                            <a16:creationId xmlns:a16="http://schemas.microsoft.com/office/drawing/2014/main" id="{51A9F8BD-13E9-BB10-8D62-24BC7F2DEA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3056808" y="20636750"/>
                        <a:ext cx="8077200" cy="1504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0" name="文本框 169">
            <a:extLst>
              <a:ext uri="{FF2B5EF4-FFF2-40B4-BE49-F238E27FC236}">
                <a16:creationId xmlns:a16="http://schemas.microsoft.com/office/drawing/2014/main" id="{3BEBD0BA-4659-3574-EC5B-5512423745CB}"/>
              </a:ext>
            </a:extLst>
          </p:cNvPr>
          <p:cNvSpPr txBox="1"/>
          <p:nvPr/>
        </p:nvSpPr>
        <p:spPr>
          <a:xfrm>
            <a:off x="17047988" y="20886158"/>
            <a:ext cx="5509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altLang="zh-CN" sz="4800" dirty="0">
                <a:cs typeface="Times New Roman" panose="02020603050405020304" pitchFamily="18" charset="0"/>
              </a:rPr>
              <a:t>Spin-orbit torque :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pic>
        <p:nvPicPr>
          <p:cNvPr id="183" name="图片 182">
            <a:extLst>
              <a:ext uri="{FF2B5EF4-FFF2-40B4-BE49-F238E27FC236}">
                <a16:creationId xmlns:a16="http://schemas.microsoft.com/office/drawing/2014/main" id="{35BB858A-DC57-3436-D2EA-3CBA2FBF70B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122" y="23390522"/>
            <a:ext cx="8151618" cy="5305429"/>
          </a:xfrm>
          <a:prstGeom prst="rect">
            <a:avLst/>
          </a:prstGeom>
        </p:spPr>
      </p:pic>
      <p:graphicFrame>
        <p:nvGraphicFramePr>
          <p:cNvPr id="39" name="对象 38">
            <a:extLst>
              <a:ext uri="{FF2B5EF4-FFF2-40B4-BE49-F238E27FC236}">
                <a16:creationId xmlns:a16="http://schemas.microsoft.com/office/drawing/2014/main" id="{DF866D40-5DBA-108F-D172-8036166938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539348"/>
              </p:ext>
            </p:extLst>
          </p:nvPr>
        </p:nvGraphicFramePr>
        <p:xfrm>
          <a:off x="7202488" y="21574125"/>
          <a:ext cx="86344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xMath" r:id="rId17" imgW="4359240" imgH="693360" progId="Equation.AxMath">
                  <p:embed/>
                </p:oleObj>
              </mc:Choice>
              <mc:Fallback>
                <p:oleObj name="AxMath" r:id="rId17" imgW="4359240" imgH="693360" progId="Equation.AxMath">
                  <p:embed/>
                  <p:pic>
                    <p:nvPicPr>
                      <p:cNvPr id="75" name="对象 74">
                        <a:extLst>
                          <a:ext uri="{FF2B5EF4-FFF2-40B4-BE49-F238E27FC236}">
                            <a16:creationId xmlns:a16="http://schemas.microsoft.com/office/drawing/2014/main" id="{F76E03F5-4BFF-178B-8BE2-06BF90E69A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202488" y="21574125"/>
                        <a:ext cx="8634412" cy="137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文本框 39">
            <a:extLst>
              <a:ext uri="{FF2B5EF4-FFF2-40B4-BE49-F238E27FC236}">
                <a16:creationId xmlns:a16="http://schemas.microsoft.com/office/drawing/2014/main" id="{425B0807-D351-4C9E-5125-BC0AF630CD28}"/>
              </a:ext>
            </a:extLst>
          </p:cNvPr>
          <p:cNvSpPr txBox="1"/>
          <p:nvPr/>
        </p:nvSpPr>
        <p:spPr>
          <a:xfrm>
            <a:off x="1279396" y="21744485"/>
            <a:ext cx="5852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just">
              <a:buFont typeface="Arial" panose="020B0604020202020204" pitchFamily="34" charset="0"/>
              <a:buChar char="•"/>
            </a:pPr>
            <a:r>
              <a:rPr lang="en-US" altLang="zh-CN" sz="4800" dirty="0">
                <a:cs typeface="Times New Roman" panose="02020603050405020304" pitchFamily="18" charset="0"/>
              </a:rPr>
              <a:t>Topological charge:</a:t>
            </a:r>
            <a:endParaRPr lang="zh-CN" altLang="en-US" sz="4800" dirty="0"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62E463DA-3A03-2A1C-E2E3-6203A68B7369}"/>
              </a:ext>
            </a:extLst>
          </p:cNvPr>
          <p:cNvSpPr txBox="1"/>
          <p:nvPr/>
        </p:nvSpPr>
        <p:spPr>
          <a:xfrm>
            <a:off x="1797337" y="28748129"/>
            <a:ext cx="144546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cs typeface="Times New Roman" panose="02020603050405020304" pitchFamily="18" charset="0"/>
              </a:rPr>
              <a:t>FIGURE 1. Left: Profile of a Néel-type skyrmion. Right: Skyrmion energy at different distances from the center of the indentation.</a:t>
            </a:r>
            <a:endParaRPr lang="zh-CN" altLang="en-US" sz="3500" dirty="0"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01E1152-E3EC-C7FC-031E-22F2973BAB9C}"/>
              </a:ext>
            </a:extLst>
          </p:cNvPr>
          <p:cNvSpPr txBox="1"/>
          <p:nvPr/>
        </p:nvSpPr>
        <p:spPr>
          <a:xfrm>
            <a:off x="2536318" y="38491792"/>
            <a:ext cx="1210501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cs typeface="Times New Roman" panose="02020603050405020304" pitchFamily="18" charset="0"/>
              </a:rPr>
              <a:t>FIGURE 2. A skyrmion captured by an indentation spontaneously. Screenshots for every 0.3ns. </a:t>
            </a:r>
            <a:endParaRPr lang="zh-CN" altLang="en-US" sz="3500" dirty="0"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D153660C-D53A-6932-02B5-80EB25B26673}"/>
              </a:ext>
            </a:extLst>
          </p:cNvPr>
          <p:cNvSpPr txBox="1"/>
          <p:nvPr/>
        </p:nvSpPr>
        <p:spPr>
          <a:xfrm>
            <a:off x="16811827" y="38338444"/>
            <a:ext cx="697032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cs typeface="Times New Roman" panose="02020603050405020304" pitchFamily="18" charset="0"/>
              </a:rPr>
              <a:t>FIGURE 3. A single data bit shifts two sites. Screenshots for every 0.5ns.</a:t>
            </a:r>
            <a:endParaRPr lang="zh-CN" altLang="en-US" sz="3500" dirty="0">
              <a:cs typeface="Times New Roman" panose="02020603050405020304" pitchFamily="18" charset="0"/>
            </a:endParaRPr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9CF2E6A4-7DEB-9064-8276-C7D1BFB02069}"/>
              </a:ext>
            </a:extLst>
          </p:cNvPr>
          <p:cNvCxnSpPr>
            <a:cxnSpLocks/>
          </p:cNvCxnSpPr>
          <p:nvPr/>
        </p:nvCxnSpPr>
        <p:spPr>
          <a:xfrm flipH="1">
            <a:off x="23896662" y="22159983"/>
            <a:ext cx="34777" cy="15706935"/>
          </a:xfrm>
          <a:prstGeom prst="line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C94E6AD6-E739-ADE8-982B-DBCEDACFF363}"/>
              </a:ext>
            </a:extLst>
          </p:cNvPr>
          <p:cNvSpPr txBox="1"/>
          <p:nvPr/>
        </p:nvSpPr>
        <p:spPr>
          <a:xfrm>
            <a:off x="24138896" y="38346338"/>
            <a:ext cx="76718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cs typeface="Times New Roman" panose="02020603050405020304" pitchFamily="18" charset="0"/>
              </a:rPr>
              <a:t>FIGURE 5. The overall shift of a “1011” data string. Screenshots for every 0.6ns.</a:t>
            </a:r>
            <a:endParaRPr lang="zh-CN" altLang="en-US" sz="3500" dirty="0">
              <a:cs typeface="Times New Roman" panose="02020603050405020304" pitchFamily="18" charset="0"/>
            </a:endParaRPr>
          </a:p>
        </p:txBody>
      </p:sp>
      <p:pic>
        <p:nvPicPr>
          <p:cNvPr id="58" name="Picture 7">
            <a:extLst>
              <a:ext uri="{FF2B5EF4-FFF2-40B4-BE49-F238E27FC236}">
                <a16:creationId xmlns:a16="http://schemas.microsoft.com/office/drawing/2014/main" id="{3CA087C3-1EB0-4934-CDFD-CD7EA21AA8B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4509291" y="22277676"/>
            <a:ext cx="6849944" cy="5147937"/>
          </a:xfrm>
          <a:prstGeom prst="rect">
            <a:avLst/>
          </a:prstGeom>
        </p:spPr>
      </p:pic>
      <p:sp>
        <p:nvSpPr>
          <p:cNvPr id="59" name="文本框 58">
            <a:extLst>
              <a:ext uri="{FF2B5EF4-FFF2-40B4-BE49-F238E27FC236}">
                <a16:creationId xmlns:a16="http://schemas.microsoft.com/office/drawing/2014/main" id="{115880DD-DAFA-5CD5-805C-7B56FCB9E17F}"/>
              </a:ext>
            </a:extLst>
          </p:cNvPr>
          <p:cNvSpPr txBox="1"/>
          <p:nvPr/>
        </p:nvSpPr>
        <p:spPr>
          <a:xfrm>
            <a:off x="24341784" y="27845354"/>
            <a:ext cx="73557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cs typeface="Times New Roman" panose="02020603050405020304" pitchFamily="18" charset="0"/>
              </a:rPr>
              <a:t>FIGURE 4. Skyrmion displacement under different pulse durations.</a:t>
            </a:r>
            <a:endParaRPr lang="zh-CN" altLang="en-US" sz="3500" dirty="0">
              <a:cs typeface="Times New Roman" panose="02020603050405020304" pitchFamily="18" charset="0"/>
            </a:endParaRPr>
          </a:p>
        </p:txBody>
      </p:sp>
      <p:sp>
        <p:nvSpPr>
          <p:cNvPr id="66" name="Rechteck 11">
            <a:extLst>
              <a:ext uri="{FF2B5EF4-FFF2-40B4-BE49-F238E27FC236}">
                <a16:creationId xmlns:a16="http://schemas.microsoft.com/office/drawing/2014/main" id="{C2FA6EE1-C295-30F1-64D0-AA66C6217027}"/>
              </a:ext>
            </a:extLst>
          </p:cNvPr>
          <p:cNvSpPr/>
          <p:nvPr/>
        </p:nvSpPr>
        <p:spPr>
          <a:xfrm>
            <a:off x="8588827" y="42803081"/>
            <a:ext cx="15654222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67" name="箭头: 左右 66">
            <a:extLst>
              <a:ext uri="{FF2B5EF4-FFF2-40B4-BE49-F238E27FC236}">
                <a16:creationId xmlns:a16="http://schemas.microsoft.com/office/drawing/2014/main" id="{E4E8DC5B-5510-A64E-C3F3-141CA1376539}"/>
              </a:ext>
            </a:extLst>
          </p:cNvPr>
          <p:cNvSpPr/>
          <p:nvPr/>
        </p:nvSpPr>
        <p:spPr>
          <a:xfrm>
            <a:off x="15963349" y="13536541"/>
            <a:ext cx="2169278" cy="510943"/>
          </a:xfrm>
          <a:prstGeom prst="leftRightArrow">
            <a:avLst>
              <a:gd name="adj1" fmla="val 33222"/>
              <a:gd name="adj2" fmla="val 92411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0B13775-6E46-0652-4B97-36D3F1AC636D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" y="-179719"/>
            <a:ext cx="11520001" cy="8640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1E56C8E-AACB-7480-1071-2886B75B9131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001" y="24105422"/>
            <a:ext cx="5017336" cy="3763001"/>
          </a:xfrm>
          <a:prstGeom prst="rect">
            <a:avLst/>
          </a:prstGeom>
        </p:spPr>
      </p:pic>
      <p:grpSp>
        <p:nvGrpSpPr>
          <p:cNvPr id="50" name="组合 49">
            <a:extLst>
              <a:ext uri="{FF2B5EF4-FFF2-40B4-BE49-F238E27FC236}">
                <a16:creationId xmlns:a16="http://schemas.microsoft.com/office/drawing/2014/main" id="{2D677B2F-12F7-E99D-BFB2-703F2E2521A8}"/>
              </a:ext>
            </a:extLst>
          </p:cNvPr>
          <p:cNvGrpSpPr/>
          <p:nvPr/>
        </p:nvGrpSpPr>
        <p:grpSpPr>
          <a:xfrm>
            <a:off x="17003851" y="21014109"/>
            <a:ext cx="6273186" cy="17251259"/>
            <a:chOff x="36000000" y="21600000"/>
            <a:chExt cx="7200001" cy="1980000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D070B667-3782-D4E0-B31F-5600CCD4B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1600000"/>
              <a:ext cx="7200001" cy="54000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A0189C9F-1F57-151A-37F4-A9DB57513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3400000"/>
              <a:ext cx="7200001" cy="540000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8BE36CEF-DB7E-B631-843E-B83F43AF3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5200000"/>
              <a:ext cx="7200001" cy="5400000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AA418CE3-B2CC-4C2E-F340-E7E4A43C7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7000000"/>
              <a:ext cx="7200001" cy="5400000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99D10A37-3D34-8636-FC49-CDACBCCBE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8800000"/>
              <a:ext cx="7200001" cy="540000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47086542-CE68-D4C9-0FC1-4AA119388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30600000"/>
              <a:ext cx="7200001" cy="5400000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197B7C02-E984-A546-6676-D1FE4DAEA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32400000"/>
              <a:ext cx="7200001" cy="5400000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55513064-6087-2DF7-D357-6F0AC419A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34200000"/>
              <a:ext cx="7200001" cy="5400000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BC2BEF89-29A4-5A5B-8F8D-A06D4ECD1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36000000"/>
              <a:ext cx="7200001" cy="5400000"/>
            </a:xfrm>
            <a:prstGeom prst="rect">
              <a:avLst/>
            </a:prstGeom>
          </p:spPr>
        </p:pic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48847DB4-5FC7-9D22-C934-97C11A9BA96F}"/>
              </a:ext>
            </a:extLst>
          </p:cNvPr>
          <p:cNvGrpSpPr/>
          <p:nvPr/>
        </p:nvGrpSpPr>
        <p:grpSpPr>
          <a:xfrm>
            <a:off x="24647779" y="27845354"/>
            <a:ext cx="6273186" cy="10978074"/>
            <a:chOff x="36000000" y="25200000"/>
            <a:chExt cx="7200001" cy="12600000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id="{76569B2C-0100-6479-C0B0-51FC354F3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5200000"/>
              <a:ext cx="7200001" cy="5400000"/>
            </a:xfrm>
            <a:prstGeom prst="rect">
              <a:avLst/>
            </a:prstGeom>
          </p:spPr>
        </p:pic>
        <p:pic>
          <p:nvPicPr>
            <p:cNvPr id="56" name="图片 55">
              <a:extLst>
                <a:ext uri="{FF2B5EF4-FFF2-40B4-BE49-F238E27FC236}">
                  <a16:creationId xmlns:a16="http://schemas.microsoft.com/office/drawing/2014/main" id="{B151B9F5-5F92-C85B-4F81-57E5D8B50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7000000"/>
              <a:ext cx="7200001" cy="5400000"/>
            </a:xfrm>
            <a:prstGeom prst="rect">
              <a:avLst/>
            </a:prstGeom>
          </p:spPr>
        </p:pic>
        <p:pic>
          <p:nvPicPr>
            <p:cNvPr id="63" name="图片 62">
              <a:extLst>
                <a:ext uri="{FF2B5EF4-FFF2-40B4-BE49-F238E27FC236}">
                  <a16:creationId xmlns:a16="http://schemas.microsoft.com/office/drawing/2014/main" id="{F8A7DE81-2FF4-7D0F-DF60-8EE3C04AE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8800000"/>
              <a:ext cx="7200001" cy="5400000"/>
            </a:xfrm>
            <a:prstGeom prst="rect">
              <a:avLst/>
            </a:prstGeom>
          </p:spPr>
        </p:pic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id="{D59EF2A6-1CF3-29CF-0414-62808458D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30600000"/>
              <a:ext cx="7200001" cy="5400000"/>
            </a:xfrm>
            <a:prstGeom prst="rect">
              <a:avLst/>
            </a:prstGeom>
          </p:spPr>
        </p:pic>
        <p:pic>
          <p:nvPicPr>
            <p:cNvPr id="71" name="图片 70">
              <a:extLst>
                <a:ext uri="{FF2B5EF4-FFF2-40B4-BE49-F238E27FC236}">
                  <a16:creationId xmlns:a16="http://schemas.microsoft.com/office/drawing/2014/main" id="{5741390D-EE83-9087-65FB-7123BDDFA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32400000"/>
              <a:ext cx="7200001" cy="5400000"/>
            </a:xfrm>
            <a:prstGeom prst="rect">
              <a:avLst/>
            </a:prstGeom>
          </p:spPr>
        </p:pic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0A6B42DC-D102-0D8A-4B2A-CA7BCC5A53E9}"/>
              </a:ext>
            </a:extLst>
          </p:cNvPr>
          <p:cNvGrpSpPr/>
          <p:nvPr/>
        </p:nvGrpSpPr>
        <p:grpSpPr>
          <a:xfrm>
            <a:off x="1569559" y="30120205"/>
            <a:ext cx="14010531" cy="8406318"/>
            <a:chOff x="36000000" y="25200000"/>
            <a:chExt cx="14400001" cy="8640000"/>
          </a:xfrm>
        </p:grpSpPr>
        <p:pic>
          <p:nvPicPr>
            <p:cNvPr id="74" name="图片 73">
              <a:extLst>
                <a:ext uri="{FF2B5EF4-FFF2-40B4-BE49-F238E27FC236}">
                  <a16:creationId xmlns:a16="http://schemas.microsoft.com/office/drawing/2014/main" id="{28EF9AEB-5C32-4644-B1B5-330467FB6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5200000"/>
              <a:ext cx="5760001" cy="4320000"/>
            </a:xfrm>
            <a:prstGeom prst="rect">
              <a:avLst/>
            </a:prstGeom>
          </p:spPr>
        </p:pic>
        <p:pic>
          <p:nvPicPr>
            <p:cNvPr id="82" name="图片 81">
              <a:extLst>
                <a:ext uri="{FF2B5EF4-FFF2-40B4-BE49-F238E27FC236}">
                  <a16:creationId xmlns:a16="http://schemas.microsoft.com/office/drawing/2014/main" id="{833F0281-1B11-8892-47AF-36A3741CD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0" y="25200000"/>
              <a:ext cx="5760001" cy="4320000"/>
            </a:xfrm>
            <a:prstGeom prst="rect">
              <a:avLst/>
            </a:prstGeom>
          </p:spPr>
        </p:pic>
        <p:pic>
          <p:nvPicPr>
            <p:cNvPr id="84" name="图片 83">
              <a:extLst>
                <a:ext uri="{FF2B5EF4-FFF2-40B4-BE49-F238E27FC236}">
                  <a16:creationId xmlns:a16="http://schemas.microsoft.com/office/drawing/2014/main" id="{FDDDA793-B8D9-E4F8-0824-F560D199A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0000" y="25200000"/>
              <a:ext cx="5760001" cy="4320000"/>
            </a:xfrm>
            <a:prstGeom prst="rect">
              <a:avLst/>
            </a:prstGeom>
          </p:spPr>
        </p:pic>
        <p:pic>
          <p:nvPicPr>
            <p:cNvPr id="86" name="图片 85">
              <a:extLst>
                <a:ext uri="{FF2B5EF4-FFF2-40B4-BE49-F238E27FC236}">
                  <a16:creationId xmlns:a16="http://schemas.microsoft.com/office/drawing/2014/main" id="{D91FB511-9706-070D-D2F8-483F1467F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0000" y="29520000"/>
              <a:ext cx="5760001" cy="4320000"/>
            </a:xfrm>
            <a:prstGeom prst="rect">
              <a:avLst/>
            </a:prstGeom>
          </p:spPr>
        </p:pic>
        <p:pic>
          <p:nvPicPr>
            <p:cNvPr id="88" name="图片 87">
              <a:extLst>
                <a:ext uri="{FF2B5EF4-FFF2-40B4-BE49-F238E27FC236}">
                  <a16:creationId xmlns:a16="http://schemas.microsoft.com/office/drawing/2014/main" id="{52A52BB3-DBC4-E9D9-15B0-B19280AB7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0000" y="29520000"/>
              <a:ext cx="5760001" cy="4320000"/>
            </a:xfrm>
            <a:prstGeom prst="rect">
              <a:avLst/>
            </a:prstGeom>
          </p:spPr>
        </p:pic>
        <p:pic>
          <p:nvPicPr>
            <p:cNvPr id="91" name="图片 90">
              <a:extLst>
                <a:ext uri="{FF2B5EF4-FFF2-40B4-BE49-F238E27FC236}">
                  <a16:creationId xmlns:a16="http://schemas.microsoft.com/office/drawing/2014/main" id="{2C2BF9C0-9C2F-DA84-0ABF-0B858518F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0000" y="29520000"/>
              <a:ext cx="5760001" cy="43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2773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8066</TotalTime>
  <Words>388</Words>
  <Application>Microsoft Office PowerPoint</Application>
  <PresentationFormat>自定义</PresentationFormat>
  <Paragraphs>26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主题​​</vt:lpstr>
      <vt:lpstr>AxMath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093750@tongji.edu.cn</dc:creator>
  <cp:lastModifiedBy>Xiting (Sophia) Hao</cp:lastModifiedBy>
  <cp:revision>378</cp:revision>
  <dcterms:created xsi:type="dcterms:W3CDTF">2015-04-12T05:18:38Z</dcterms:created>
  <dcterms:modified xsi:type="dcterms:W3CDTF">2024-10-21T03:47:07Z</dcterms:modified>
</cp:coreProperties>
</file>