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4"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ection>
        <p14:section name="Shashi's Poster" id="{31D5EE60-8FE9-4475-976F-B13E2EBE6E32}">
          <p14:sldIdLst>
            <p14:sldId id="2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37" autoAdjust="0"/>
    <p:restoredTop sz="96405" autoAdjust="0"/>
  </p:normalViewPr>
  <p:slideViewPr>
    <p:cSldViewPr snapToGrid="0">
      <p:cViewPr>
        <p:scale>
          <a:sx n="28" d="100"/>
          <a:sy n="28" d="100"/>
        </p:scale>
        <p:origin x="596" y="1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8/26/2025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385307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8/26/2025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1.jpe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4370876" y="1178400"/>
            <a:ext cx="17347237" cy="3907429"/>
          </a:xfrm>
        </p:spPr>
        <p:txBody>
          <a:bodyPr>
            <a:noAutofit/>
          </a:bodyPr>
          <a:lstStyle/>
          <a:p>
            <a:r>
              <a:rPr lang="en-US" sz="10000" dirty="0"/>
              <a:t>Zinc oxide Metasurfaces Design to Increase Spatial Resolution in Retinal Prostheses Device</a:t>
            </a:r>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4370876" y="9165616"/>
            <a:ext cx="17520817" cy="2914184"/>
          </a:xfrm>
        </p:spPr>
        <p:txBody>
          <a:bodyPr/>
          <a:lstStyle/>
          <a:p>
            <a:pPr>
              <a:spcBef>
                <a:spcPts val="600"/>
              </a:spcBef>
            </a:pPr>
            <a:r>
              <a:rPr lang="en-US" dirty="0"/>
              <a:t>Shashi Bhushan Srivastava</a:t>
            </a:r>
            <a:r>
              <a:rPr lang="en-US" baseline="30000" dirty="0"/>
              <a:t>1,2*</a:t>
            </a:r>
            <a:r>
              <a:rPr lang="en-US" dirty="0"/>
              <a:t>, Mohammad Mohammadiaria</a:t>
            </a:r>
            <a:r>
              <a:rPr lang="en-US" baseline="30000" dirty="0"/>
              <a:t>3</a:t>
            </a:r>
            <a:r>
              <a:rPr lang="en-US" dirty="0"/>
              <a:t>, Daniel Rathbun</a:t>
            </a:r>
            <a:r>
              <a:rPr lang="en-US" baseline="30000" dirty="0"/>
              <a:t>1,2</a:t>
            </a:r>
            <a:br>
              <a:rPr lang="en-US" dirty="0"/>
            </a:br>
            <a:r>
              <a:rPr lang="en-US" sz="3500" dirty="0"/>
              <a:t>1. Department of Ophthalmology, Henry Ford Health, 1 Ford Place, Detroit, Michigan, USA</a:t>
            </a:r>
          </a:p>
          <a:p>
            <a:pPr>
              <a:spcBef>
                <a:spcPts val="600"/>
              </a:spcBef>
            </a:pPr>
            <a:r>
              <a:rPr lang="en-US" sz="3500" dirty="0"/>
              <a:t>2. Department of Physiology, College of Human Medicine, Michigan State University, Lansing, Michigan, USA</a:t>
            </a:r>
            <a:br>
              <a:rPr lang="en-US" sz="3500" dirty="0"/>
            </a:br>
            <a:r>
              <a:rPr lang="en-US" sz="3500" dirty="0"/>
              <a:t>2. Independent Researcher, Pavia, Italy.</a:t>
            </a:r>
          </a:p>
          <a:p>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5173549" y="21363023"/>
                <a:ext cx="17341493" cy="7145403"/>
              </a:xfrm>
            </p:spPr>
            <p:txBody>
              <a:bodyPr numCol="2"/>
              <a:lstStyle/>
              <a:p>
                <a:pPr>
                  <a:spcBef>
                    <a:spcPts val="600"/>
                  </a:spcBef>
                </a:pPr>
                <a:r>
                  <a:rPr lang="en-US" sz="3800" dirty="0"/>
                  <a:t>A planar patterned structure on a surface with an approximate area of 5 µm × 5 µm, featuring square-shaped nano pixels, each measuring 325 nm × 325 nm with a periodic spacing of 650 nm (Figure 1). We chose a unit electrode of 5 µm × 5 µm based on calculations for normal visual acuity of 20/20 in previous works [1]. </a:t>
                </a:r>
              </a:p>
              <a:p>
                <a:pPr marL="571500" indent="-571500">
                  <a:spcBef>
                    <a:spcPts val="600"/>
                  </a:spcBef>
                  <a:buFont typeface="Wingdings" panose="05000000000000000000" pitchFamily="2" charset="2"/>
                  <a:buChar char="§"/>
                </a:pPr>
                <a:r>
                  <a:rPr lang="en-US" sz="3800" dirty="0"/>
                  <a:t>A 3D model of the device prepared using a built-in module in COMSOL (Figure 1b). </a:t>
                </a:r>
              </a:p>
              <a:p>
                <a:pPr marL="571500" indent="-571500">
                  <a:spcBef>
                    <a:spcPts val="600"/>
                  </a:spcBef>
                  <a:buFont typeface="Wingdings" panose="05000000000000000000" pitchFamily="2" charset="2"/>
                  <a:buChar char="§"/>
                </a:pPr>
                <a:r>
                  <a:rPr lang="en-US" sz="3800" dirty="0"/>
                  <a:t>The physics of electromagnetic waves in the frequency domain is used to study the </a:t>
                </a:r>
                <a:r>
                  <a:rPr lang="en-US" sz="3800" dirty="0" err="1"/>
                  <a:t>ZnO</a:t>
                </a:r>
                <a:r>
                  <a:rPr lang="en-US" sz="3800" dirty="0"/>
                  <a:t> metasurface. </a:t>
                </a:r>
              </a:p>
              <a:p>
                <a:pPr marL="571500" indent="-571500">
                  <a:spcBef>
                    <a:spcPts val="600"/>
                  </a:spcBef>
                  <a:buFont typeface="Wingdings" panose="05000000000000000000" pitchFamily="2" charset="2"/>
                  <a:buChar char="§"/>
                </a:pPr>
                <a:r>
                  <a:rPr lang="en-US" sz="3800" dirty="0"/>
                  <a:t>The electrode is modelled based on the calculations using the following equation.</a:t>
                </a:r>
              </a:p>
              <a:p>
                <a:pPr>
                  <a:spcBef>
                    <a:spcPts val="600"/>
                  </a:spcBef>
                </a:pPr>
                <a:endParaRPr lang="en-US" sz="3800" dirty="0"/>
              </a:p>
              <a:p>
                <a:pPr>
                  <a:spcBef>
                    <a:spcPts val="600"/>
                  </a:spcBef>
                </a:pPr>
                <a:r>
                  <a:rPr lang="en-US" sz="3800" dirty="0"/>
                  <a:t>     </a:t>
                </a:r>
                <a14:m>
                  <m:oMath xmlns:m="http://schemas.openxmlformats.org/officeDocument/2006/math">
                    <m:r>
                      <a:rPr lang="en-US" sz="3800" i="1" smtClean="0">
                        <a:solidFill>
                          <a:srgbClr val="333333"/>
                        </a:solidFill>
                        <a:latin typeface="Cambria Math" panose="02040503050406030204" pitchFamily="18" charset="0"/>
                        <a:ea typeface="Arial" panose="020B0604020202020204" pitchFamily="34" charset="0"/>
                        <a:cs typeface="Arial" panose="020B0604020202020204" pitchFamily="34" charset="0"/>
                      </a:rPr>
                      <m:t>𝑗𝑒</m:t>
                    </m:r>
                    <m:r>
                      <a:rPr lang="en-US" sz="3800" i="1" smtClean="0">
                        <a:solidFill>
                          <a:srgbClr val="333333"/>
                        </a:solidFill>
                        <a:latin typeface="Cambria Math" panose="02040503050406030204" pitchFamily="18" charset="0"/>
                        <a:ea typeface="Arial" panose="020B0604020202020204" pitchFamily="34" charset="0"/>
                        <a:cs typeface="Arial" panose="020B0604020202020204" pitchFamily="34" charset="0"/>
                      </a:rPr>
                      <m:t>= </m:t>
                    </m:r>
                    <m:f>
                      <m:f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fPr>
                      <m:num>
                        <m:sSub>
                          <m:sSub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sSubPr>
                          <m:e>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𝐸</m:t>
                            </m:r>
                          </m:e>
                          <m:sub>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𝑒</m:t>
                            </m:r>
                          </m:sub>
                        </m:sSub>
                      </m:num>
                      <m:den>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𝛾</m:t>
                        </m:r>
                      </m:den>
                    </m:f>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 </m:t>
                    </m:r>
                    <m:f>
                      <m:f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fPr>
                      <m:num>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m:t>
                        </m:r>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𝑈</m:t>
                        </m:r>
                      </m:num>
                      <m:den>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𝛾</m:t>
                        </m:r>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m:t>
                        </m:r>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𝐿</m:t>
                        </m:r>
                      </m:den>
                    </m:f>
                    <m:d>
                      <m:d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dPr>
                      <m:e>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1+</m:t>
                        </m:r>
                        <m:f>
                          <m:f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fPr>
                          <m:num>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𝐿</m:t>
                            </m:r>
                          </m:num>
                          <m:den>
                            <m:sSub>
                              <m:sSub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sSubPr>
                              <m:e>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𝑟</m:t>
                                </m:r>
                              </m:e>
                              <m:sub>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0</m:t>
                                </m:r>
                              </m:sub>
                            </m:sSub>
                          </m:den>
                        </m:f>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m:t>
                        </m:r>
                        <m:f>
                          <m:f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fPr>
                          <m:num>
                            <m:sSup>
                              <m:sSup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sSupPr>
                              <m:e>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𝑌</m:t>
                                </m:r>
                              </m:e>
                              <m:sup>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2</m:t>
                                </m:r>
                              </m:sup>
                            </m:sSup>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m:t>
                            </m:r>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𝑌</m:t>
                            </m:r>
                            <m:d>
                              <m:d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dPr>
                              <m:e>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2</m:t>
                                </m:r>
                                <m:sSub>
                                  <m:sSub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sSubPr>
                                  <m:e>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𝑟</m:t>
                                    </m:r>
                                  </m:e>
                                  <m:sub>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0</m:t>
                                    </m:r>
                                  </m:sub>
                                </m:sSub>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m:t>
                                </m:r>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𝐿</m:t>
                                </m:r>
                              </m:e>
                            </m:d>
                          </m:num>
                          <m:den>
                            <m:sSubSup>
                              <m:sSubSupPr>
                                <m:ctrlP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ctrlPr>
                              </m:sSubSupPr>
                              <m:e>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𝑟</m:t>
                                </m:r>
                              </m:e>
                              <m:sub>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0</m:t>
                                </m:r>
                              </m:sub>
                              <m:sup>
                                <m:r>
                                  <a:rPr lang="en-US" sz="3800" i="1">
                                    <a:solidFill>
                                      <a:srgbClr val="333333"/>
                                    </a:solidFill>
                                    <a:latin typeface="Cambria Math" panose="02040503050406030204" pitchFamily="18" charset="0"/>
                                    <a:ea typeface="Arial" panose="020B0604020202020204" pitchFamily="34" charset="0"/>
                                    <a:cs typeface="Arial" panose="020B0604020202020204" pitchFamily="34" charset="0"/>
                                  </a:rPr>
                                  <m:t>2</m:t>
                                </m:r>
                              </m:sup>
                            </m:sSubSup>
                          </m:den>
                        </m:f>
                      </m:e>
                    </m:d>
                  </m:oMath>
                </a14:m>
                <a:endParaRPr lang="en-US" sz="3800" dirty="0"/>
              </a:p>
              <a:p>
                <a:pPr>
                  <a:spcBef>
                    <a:spcPts val="600"/>
                  </a:spcBef>
                </a:pPr>
                <a:r>
                  <a:rPr lang="en-US" sz="3800" dirty="0"/>
                  <a:t> </a:t>
                </a:r>
              </a:p>
              <a:p>
                <a:pPr marL="571500" indent="-571500">
                  <a:spcBef>
                    <a:spcPts val="600"/>
                  </a:spcBef>
                  <a:buFont typeface="Wingdings" panose="05000000000000000000" pitchFamily="2" charset="2"/>
                  <a:buChar char="§"/>
                </a:pPr>
                <a:r>
                  <a:rPr lang="en-US" sz="3800" dirty="0"/>
                  <a:t>External electric field distribution could induce current injection into the membrane</a:t>
                </a:r>
                <a:r>
                  <a:rPr lang="it-IT" sz="3800" dirty="0"/>
                  <a:t>:</a:t>
                </a:r>
                <a:endParaRPr lang="en-US" sz="3800" dirty="0"/>
              </a:p>
            </p:txBody>
          </p:sp>
        </mc:Choice>
        <mc:Fallback xmlns="">
          <p:sp>
            <p:nvSpPr>
              <p:cNvPr id="6" name="Text Placeholder 5">
                <a:extLst>
                  <a:ext uri="{FF2B5EF4-FFF2-40B4-BE49-F238E27FC236}">
                    <a16:creationId xmlns:a16="http://schemas.microsoft.com/office/drawing/2014/main" id="{368CEE9F-DAD5-47A2-8509-9F75DD38DCE6}"/>
                  </a:ext>
                </a:extLst>
              </p:cNvPr>
              <p:cNvSpPr>
                <a:spLocks noGrp="1" noRot="1" noChangeAspect="1" noMove="1" noResize="1" noEditPoints="1" noAdjustHandles="1" noChangeArrowheads="1" noChangeShapeType="1" noTextEdit="1"/>
              </p:cNvSpPr>
              <p:nvPr>
                <p:ph type="body" sz="quarter" idx="23"/>
              </p:nvPr>
            </p:nvSpPr>
            <p:spPr>
              <a:xfrm>
                <a:off x="15173549" y="21363023"/>
                <a:ext cx="17341493" cy="7145403"/>
              </a:xfrm>
              <a:blipFill>
                <a:blip r:embed="rId3"/>
                <a:stretch>
                  <a:fillRect l="-1160" t="-2131" r="-176" b="-1705"/>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p:txBody>
          <a:bodyPr/>
          <a:lstStyle/>
          <a:p>
            <a:pPr marL="466435" indent="-466435">
              <a:spcBef>
                <a:spcPts val="600"/>
              </a:spcBef>
              <a:buFont typeface="+mj-lt"/>
              <a:buAutoNum type="arabicPeriod"/>
            </a:pPr>
            <a:r>
              <a:rPr lang="en-US" sz="2040" dirty="0" err="1"/>
              <a:t>Palanker</a:t>
            </a:r>
            <a:r>
              <a:rPr lang="en-US" sz="2040" dirty="0"/>
              <a:t>, D., et al., Design of a high-resolution optoelectronic retinal prosthesis. J Neural Eng, 2005. 2(1): p. S105-20.</a:t>
            </a:r>
          </a:p>
          <a:p>
            <a:pPr marL="466435" indent="-466435">
              <a:spcBef>
                <a:spcPts val="600"/>
              </a:spcBef>
              <a:buFont typeface="+mj-lt"/>
              <a:buAutoNum type="arabicPeriod"/>
            </a:pPr>
            <a:r>
              <a:rPr lang="en-US" sz="2040" dirty="0" err="1"/>
              <a:t>Mierisch</a:t>
            </a:r>
            <a:r>
              <a:rPr lang="en-US" sz="2040" dirty="0"/>
              <a:t>, A.M., S.R. Taylor, and V. Celli, Understanding the Degradation of Organic Coatings Through Local Electrochemical Impedance Methods: II. Modeling and Experimental Results of Normal Field Variations above Disk Electrodes. Journal of The Electrochemical Society, 2003. 150(7): p. B309.</a:t>
            </a: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a:xfrm>
            <a:off x="1649531" y="14450881"/>
            <a:ext cx="29615963" cy="5640389"/>
          </a:xfrm>
        </p:spPr>
        <p:txBody>
          <a:bodyPr/>
          <a:lstStyle/>
          <a:p>
            <a:r>
              <a:rPr lang="en-US" sz="3800" dirty="0"/>
              <a:t>The key challenge in retinal stimulation is the unresolved inability to independently activate retinal neurons across a large area of the visual field. Recent retina implants have been shown to form monochromatic vision with prosthetic visual acuity of 20/438, dependent on the individual pixel size of 100 microns. It is still far from meaningful image formation. </a:t>
            </a:r>
          </a:p>
          <a:p>
            <a:r>
              <a:rPr lang="en-US" sz="3800" dirty="0"/>
              <a:t>Organic photovoltaic (OPV) devices in a bulk heterojunction (BHJ) architecture show significant potential for overcoming the limitations of silicon photovoltaic systems in wireless applications. However, their functionality is constrained by the necessary potential for safe capacitive stimulation. </a:t>
            </a:r>
          </a:p>
          <a:p>
            <a:r>
              <a:rPr lang="en-US" sz="3800" dirty="0"/>
              <a:t>We propose and introduce an innovative approach by incorporating an intrinsic metasurface into an OPV device with an architecture of indium-doped tin oxide (ITO)/zinc oxide (</a:t>
            </a:r>
            <a:r>
              <a:rPr lang="en-US" sz="3800" dirty="0" err="1"/>
              <a:t>ZnO</a:t>
            </a:r>
            <a:r>
              <a:rPr lang="en-US" sz="3800" dirty="0"/>
              <a:t>)/ polymer: non-fullerene BHJ. The </a:t>
            </a:r>
            <a:r>
              <a:rPr lang="en-US" sz="3800" dirty="0" err="1"/>
              <a:t>ZnO</a:t>
            </a:r>
            <a:r>
              <a:rPr lang="en-US" sz="3800" dirty="0"/>
              <a:t> thin film can be utilized as a metasurface to generate spatially selective electric field distributions, resulting in high visual acuity without the need for physical separation.</a:t>
            </a:r>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a:xfrm>
            <a:off x="1649531" y="13279010"/>
            <a:ext cx="29615963" cy="1302499"/>
          </a:xfrm>
        </p:spPr>
        <p:txBody>
          <a:bodyPr/>
          <a:lstStyle/>
          <a:p>
            <a:r>
              <a:rPr lang="en-US" dirty="0"/>
              <a:t>Introduction &amp; Goals</a:t>
            </a:r>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a:xfrm>
            <a:off x="15655929" y="20201273"/>
            <a:ext cx="16062185" cy="1043431"/>
          </a:xfrm>
        </p:spPr>
        <p:txBody>
          <a:bodyPr/>
          <a:lstStyle/>
          <a:p>
            <a:r>
              <a:rPr lang="en-US" dirty="0"/>
              <a:t>Methodology</a:t>
            </a:r>
          </a:p>
        </p:txBody>
      </p:sp>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196913" y="27433826"/>
            <a:ext cx="12444462" cy="1468347"/>
          </a:xfrm>
        </p:spPr>
        <p:txBody>
          <a:bodyPr/>
          <a:lstStyle/>
          <a:p>
            <a:r>
              <a:rPr lang="en-US" sz="3200" dirty="0"/>
              <a:t>FIGURE 1. Nanopatterned metasurface design corresponding to maximum plasmonic effect for red incident light. </a:t>
            </a:r>
          </a:p>
        </p:txBody>
      </p:sp>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90116" y="30028689"/>
            <a:ext cx="13883433" cy="8114973"/>
          </a:xfrm>
        </p:spPr>
        <p:txBody>
          <a:bodyPr/>
          <a:lstStyle/>
          <a:p>
            <a:pPr marL="571500" indent="-571500">
              <a:spcBef>
                <a:spcPts val="600"/>
              </a:spcBef>
              <a:buFont typeface="Wingdings" panose="05000000000000000000" pitchFamily="2" charset="2"/>
              <a:buChar char="§"/>
            </a:pPr>
            <a:r>
              <a:rPr lang="en-US" sz="3800" dirty="0"/>
              <a:t>Enhanced electric field confinement and field intensity led by plasmonic and dielectric hybrid modes. </a:t>
            </a:r>
          </a:p>
          <a:p>
            <a:pPr marL="571500" indent="-571500">
              <a:spcBef>
                <a:spcPts val="600"/>
              </a:spcBef>
              <a:buFont typeface="Wingdings" panose="05000000000000000000" pitchFamily="2" charset="2"/>
              <a:buChar char="§"/>
            </a:pPr>
            <a:r>
              <a:rPr lang="en-US" sz="3800" dirty="0" err="1"/>
              <a:t>ZnO</a:t>
            </a:r>
            <a:r>
              <a:rPr lang="en-US" sz="3800" dirty="0"/>
              <a:t> exhibits a strong change in its dielectric permittivity (tunable) upon photoexcitation.</a:t>
            </a:r>
          </a:p>
          <a:p>
            <a:pPr marL="571500" indent="-571500">
              <a:spcBef>
                <a:spcPts val="600"/>
              </a:spcBef>
              <a:buFont typeface="Wingdings" panose="05000000000000000000" pitchFamily="2" charset="2"/>
              <a:buChar char="§"/>
            </a:pPr>
            <a:r>
              <a:rPr lang="en-US" sz="3800" dirty="0"/>
              <a:t>Topological photonic effects of metasurfaces – topological properties in momentum space can be tuned by tuning optical pumping and wavelength, enabling controlled polarization states and wavefronts.</a:t>
            </a:r>
          </a:p>
          <a:p>
            <a:pPr marL="571500" indent="-571500">
              <a:spcBef>
                <a:spcPts val="600"/>
              </a:spcBef>
              <a:buFont typeface="Wingdings" panose="05000000000000000000" pitchFamily="2" charset="2"/>
              <a:buChar char="§"/>
            </a:pPr>
            <a:r>
              <a:rPr lang="en-US" sz="3800" dirty="0"/>
              <a:t>The electric field confinement changed its position away from the </a:t>
            </a:r>
            <a:r>
              <a:rPr lang="en-US" sz="3800" dirty="0" err="1"/>
              <a:t>ZnO</a:t>
            </a:r>
            <a:r>
              <a:rPr lang="en-US" sz="3800" dirty="0"/>
              <a:t> surface by tuning the incident light with wavelength (λ = 450 nm, and λ = 530 nm (Figure 2a))</a:t>
            </a:r>
          </a:p>
          <a:p>
            <a:pPr marL="571500" indent="-571500">
              <a:spcBef>
                <a:spcPts val="600"/>
              </a:spcBef>
              <a:buFont typeface="Wingdings" panose="05000000000000000000" pitchFamily="2" charset="2"/>
              <a:buChar char="§"/>
            </a:pPr>
            <a:r>
              <a:rPr lang="en-US" sz="3800" dirty="0"/>
              <a:t> It reveals a significant opportunity to utilize metasurfaces for the selective stimulation of retinal cells. </a:t>
            </a:r>
          </a:p>
          <a:p>
            <a:pPr marL="571500" indent="-571500">
              <a:spcBef>
                <a:spcPts val="600"/>
              </a:spcBef>
              <a:buFont typeface="Wingdings" panose="05000000000000000000" pitchFamily="2" charset="2"/>
              <a:buChar char="§"/>
            </a:pPr>
            <a:r>
              <a:rPr lang="en-US" sz="3800" dirty="0"/>
              <a:t>The reduced size of a unit electrode allows for the possibility of approaching practical visual acuity.</a:t>
            </a:r>
          </a:p>
        </p:txBody>
      </p:sp>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90116" y="29015931"/>
            <a:ext cx="15362501" cy="1207380"/>
          </a:xfrm>
        </p:spPr>
        <p:txBody>
          <a:bodyPr/>
          <a:lstStyle/>
          <a:p>
            <a:r>
              <a:rPr lang="en-US" dirty="0"/>
              <a:t>Results</a:t>
            </a:r>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15613576" y="32288931"/>
            <a:ext cx="4262554" cy="5482905"/>
          </a:xfrm>
        </p:spPr>
        <p:txBody>
          <a:bodyPr/>
          <a:lstStyle/>
          <a:p>
            <a:r>
              <a:rPr lang="en-US" sz="3200" dirty="0"/>
              <a:t>FIGURE 2. (a) Electric field confinement onto </a:t>
            </a:r>
            <a:r>
              <a:rPr lang="en-US" sz="3200" dirty="0" err="1"/>
              <a:t>ZnO</a:t>
            </a:r>
            <a:r>
              <a:rPr lang="en-US" sz="3200" dirty="0"/>
              <a:t> surface at 630 nm wavelength, at 550 nm wavelength, and at 450 nm wavelength. (b) </a:t>
            </a:r>
            <a:r>
              <a:rPr lang="en-US" sz="3200" dirty="0" err="1"/>
              <a:t>ZnO</a:t>
            </a:r>
            <a:r>
              <a:rPr lang="en-US" sz="3200" dirty="0"/>
              <a:t> metasurface-driven capacitive photocurrent, when injected in a Hodgkin-Huxley neuron model, results in membrane potential.</a:t>
            </a:r>
          </a:p>
        </p:txBody>
      </p:sp>
      <p:pic>
        <p:nvPicPr>
          <p:cNvPr id="1028" name="Picture 4" descr="Home">
            <a:extLst>
              <a:ext uri="{FF2B5EF4-FFF2-40B4-BE49-F238E27FC236}">
                <a16:creationId xmlns:a16="http://schemas.microsoft.com/office/drawing/2014/main" id="{CEF9527A-1339-63AC-F87E-20894CB9F8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32296" y="38531734"/>
            <a:ext cx="7818590" cy="410476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Placeholder 19" descr="A diagram of a room&#10;&#10;Description automatically generated">
            <a:extLst>
              <a:ext uri="{FF2B5EF4-FFF2-40B4-BE49-F238E27FC236}">
                <a16:creationId xmlns:a16="http://schemas.microsoft.com/office/drawing/2014/main" id="{88BFB22B-DFE2-0F4C-2F9B-E86FFB36D6B5}"/>
              </a:ext>
            </a:extLst>
          </p:cNvPr>
          <p:cNvPicPr>
            <a:picLocks noGrp="1" noChangeAspect="1"/>
          </p:cNvPicPr>
          <p:nvPr>
            <p:ph type="pic" sz="quarter" idx="11"/>
          </p:nvPr>
        </p:nvPicPr>
        <p:blipFill rotWithShape="1">
          <a:blip r:embed="rId5">
            <a:extLst>
              <a:ext uri="{28A0092B-C50C-407E-A947-70E740481C1C}">
                <a14:useLocalDpi xmlns:a14="http://schemas.microsoft.com/office/drawing/2010/main" val="0"/>
              </a:ext>
            </a:extLst>
          </a:blip>
          <a:srcRect l="10866" r="10866" b="12148"/>
          <a:stretch/>
        </p:blipFill>
        <p:spPr>
          <a:xfrm>
            <a:off x="6563241" y="5671305"/>
            <a:ext cx="7078133" cy="5644068"/>
          </a:xfrm>
        </p:spPr>
      </p:pic>
      <p:pic>
        <p:nvPicPr>
          <p:cNvPr id="23" name="Picture 22" descr="A diagram of chemical formulas&#10;&#10;Description automatically generated with medium confidence">
            <a:extLst>
              <a:ext uri="{FF2B5EF4-FFF2-40B4-BE49-F238E27FC236}">
                <a16:creationId xmlns:a16="http://schemas.microsoft.com/office/drawing/2014/main" id="{B5770E86-96D8-7805-5E1E-ECC5647EC7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7340" y="1019124"/>
            <a:ext cx="7078133" cy="5644068"/>
          </a:xfrm>
          <a:prstGeom prst="rect">
            <a:avLst/>
          </a:prstGeom>
        </p:spPr>
      </p:pic>
      <p:pic>
        <p:nvPicPr>
          <p:cNvPr id="38" name="Picture 37" descr="A diagram of a number of red dots&#10;&#10;Description automatically generated">
            <a:extLst>
              <a:ext uri="{FF2B5EF4-FFF2-40B4-BE49-F238E27FC236}">
                <a16:creationId xmlns:a16="http://schemas.microsoft.com/office/drawing/2014/main" id="{AAEC696A-68D7-C473-845C-D3DAE63C308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912421" y="29119562"/>
            <a:ext cx="11979272" cy="4270031"/>
          </a:xfrm>
          <a:prstGeom prst="rect">
            <a:avLst/>
          </a:prstGeom>
        </p:spPr>
      </p:pic>
      <p:pic>
        <p:nvPicPr>
          <p:cNvPr id="40" name="Picture 39" descr="A red squares with black arrows&#10;&#10;Description automatically generated">
            <a:extLst>
              <a:ext uri="{FF2B5EF4-FFF2-40B4-BE49-F238E27FC236}">
                <a16:creationId xmlns:a16="http://schemas.microsoft.com/office/drawing/2014/main" id="{343ECA02-9CB3-3D8C-20A9-2C9A8CF1AE6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81622" y="20331901"/>
            <a:ext cx="6763237" cy="6362783"/>
          </a:xfrm>
          <a:prstGeom prst="rect">
            <a:avLst/>
          </a:prstGeom>
        </p:spPr>
      </p:pic>
      <p:pic>
        <p:nvPicPr>
          <p:cNvPr id="42" name="Picture 41" descr="A graph of a graph&#10;&#10;Description automatically generated">
            <a:extLst>
              <a:ext uri="{FF2B5EF4-FFF2-40B4-BE49-F238E27FC236}">
                <a16:creationId xmlns:a16="http://schemas.microsoft.com/office/drawing/2014/main" id="{3B06104F-7A15-66BB-8575-B59563695F76}"/>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33628"/>
          <a:stretch/>
        </p:blipFill>
        <p:spPr>
          <a:xfrm>
            <a:off x="19962576" y="33527113"/>
            <a:ext cx="11979272" cy="4740814"/>
          </a:xfrm>
          <a:prstGeom prst="rect">
            <a:avLst/>
          </a:prstGeom>
        </p:spPr>
      </p:pic>
      <p:sp>
        <p:nvSpPr>
          <p:cNvPr id="44" name="Content Placeholder 43">
            <a:extLst>
              <a:ext uri="{FF2B5EF4-FFF2-40B4-BE49-F238E27FC236}">
                <a16:creationId xmlns:a16="http://schemas.microsoft.com/office/drawing/2014/main" id="{851AC7F0-AFC0-9C09-1711-E868E3E05C17}"/>
              </a:ext>
            </a:extLst>
          </p:cNvPr>
          <p:cNvSpPr>
            <a:spLocks noGrp="1"/>
          </p:cNvSpPr>
          <p:nvPr>
            <p:ph sz="quarter" idx="26"/>
          </p:nvPr>
        </p:nvSpPr>
        <p:spPr/>
        <p:txBody>
          <a:bodyPr/>
          <a:lstStyle/>
          <a:p>
            <a:pPr algn="just"/>
            <a:r>
              <a:rPr lang="en-GB" sz="5400" dirty="0"/>
              <a:t>Metasurfaces in subretinal implants enable precise light shaping and enhanced absorption for photostimulation of retinal neurons. They support wireless, polarization-sensitive control to restore vision with high spatial resolution.</a:t>
            </a:r>
            <a:endParaRPr lang="en-US" sz="5400"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4F68C73-4ABA-4546-A485-18578E833CD5}"/>
                  </a:ext>
                </a:extLst>
              </p:cNvPr>
              <p:cNvSpPr txBox="1"/>
              <p:nvPr/>
            </p:nvSpPr>
            <p:spPr>
              <a:xfrm>
                <a:off x="25760850" y="27282739"/>
                <a:ext cx="4592283" cy="114415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3600" i="1" dirty="0" smtClean="0">
                              <a:latin typeface="Cambria Math" panose="02040503050406030204" pitchFamily="18" charset="0"/>
                            </a:rPr>
                          </m:ctrlPr>
                        </m:sSubPr>
                        <m:e>
                          <m:r>
                            <a:rPr lang="en-GB" sz="3600" b="0" i="1" dirty="0" smtClean="0">
                              <a:latin typeface="Cambria Math" panose="02040503050406030204" pitchFamily="18" charset="0"/>
                            </a:rPr>
                            <m:t>𝐼</m:t>
                          </m:r>
                        </m:e>
                        <m:sub>
                          <m:r>
                            <a:rPr lang="en-US" sz="3600" i="1" dirty="0">
                              <a:latin typeface="Cambria Math" panose="02040503050406030204" pitchFamily="18" charset="0"/>
                            </a:rPr>
                            <m:t>𝑒𝑥𝑡</m:t>
                          </m:r>
                        </m:sub>
                      </m:sSub>
                      <m:r>
                        <a:rPr lang="en-US" sz="3600" i="1" dirty="0" smtClean="0">
                          <a:latin typeface="Cambria Math" panose="02040503050406030204" pitchFamily="18" charset="0"/>
                        </a:rPr>
                        <m:t> (</m:t>
                      </m:r>
                      <m:r>
                        <a:rPr lang="en-US" sz="3600" i="1" dirty="0" smtClean="0">
                          <a:latin typeface="Cambria Math" panose="02040503050406030204" pitchFamily="18" charset="0"/>
                        </a:rPr>
                        <m:t>𝑡</m:t>
                      </m:r>
                      <m:r>
                        <a:rPr lang="en-US" sz="3600" i="1" dirty="0" smtClean="0">
                          <a:latin typeface="Cambria Math" panose="02040503050406030204" pitchFamily="18" charset="0"/>
                        </a:rPr>
                        <m:t>)=−</m:t>
                      </m:r>
                      <m:sSub>
                        <m:sSubPr>
                          <m:ctrlPr>
                            <a:rPr lang="en-US" sz="3600" i="1" dirty="0" smtClean="0">
                              <a:latin typeface="Cambria Math" panose="02040503050406030204" pitchFamily="18" charset="0"/>
                            </a:rPr>
                          </m:ctrlPr>
                        </m:sSubPr>
                        <m:e>
                          <m:r>
                            <a:rPr lang="en-US" sz="3600" i="1" dirty="0">
                              <a:latin typeface="Cambria Math" panose="02040503050406030204" pitchFamily="18" charset="0"/>
                            </a:rPr>
                            <m:t>𝐶</m:t>
                          </m:r>
                        </m:e>
                        <m:sub>
                          <m:r>
                            <a:rPr lang="en-US" sz="3600" i="1" dirty="0">
                              <a:latin typeface="Cambria Math" panose="02040503050406030204" pitchFamily="18" charset="0"/>
                            </a:rPr>
                            <m:t>𝑒𝑓𝑓</m:t>
                          </m:r>
                        </m:sub>
                      </m:sSub>
                      <m:r>
                        <a:rPr lang="en-US" sz="3600" i="1" dirty="0" smtClean="0">
                          <a:latin typeface="Cambria Math" panose="02040503050406030204" pitchFamily="18" charset="0"/>
                        </a:rPr>
                        <m:t>​</m:t>
                      </m:r>
                      <m:f>
                        <m:fPr>
                          <m:ctrlPr>
                            <a:rPr lang="en-US" sz="3600" i="1" dirty="0" smtClean="0">
                              <a:latin typeface="Cambria Math" panose="02040503050406030204" pitchFamily="18" charset="0"/>
                            </a:rPr>
                          </m:ctrlPr>
                        </m:fPr>
                        <m:num>
                          <m:r>
                            <a:rPr lang="en-US" sz="3600" i="1" dirty="0">
                              <a:latin typeface="Cambria Math" panose="02040503050406030204" pitchFamily="18" charset="0"/>
                            </a:rPr>
                            <m:t>𝑑</m:t>
                          </m:r>
                          <m:sSub>
                            <m:sSubPr>
                              <m:ctrlPr>
                                <a:rPr lang="en-US" sz="3600" i="1" dirty="0" smtClean="0">
                                  <a:latin typeface="Cambria Math" panose="02040503050406030204" pitchFamily="18" charset="0"/>
                                </a:rPr>
                              </m:ctrlPr>
                            </m:sSubPr>
                            <m:e>
                              <m:r>
                                <a:rPr lang="el-GR" sz="3600" i="1" dirty="0">
                                  <a:latin typeface="Cambria Math" panose="02040503050406030204" pitchFamily="18" charset="0"/>
                                </a:rPr>
                                <m:t>𝜙</m:t>
                              </m:r>
                            </m:e>
                            <m:sub>
                              <m:r>
                                <a:rPr lang="en-US" sz="3600" i="1" dirty="0">
                                  <a:latin typeface="Cambria Math" panose="02040503050406030204" pitchFamily="18" charset="0"/>
                                </a:rPr>
                                <m:t>𝑒</m:t>
                              </m:r>
                            </m:sub>
                          </m:sSub>
                          <m:r>
                            <m:rPr>
                              <m:nor/>
                            </m:rPr>
                            <a:rPr lang="en-US" sz="3600" dirty="0"/>
                            <m:t> </m:t>
                          </m:r>
                        </m:num>
                        <m:den>
                          <m:r>
                            <a:rPr lang="en-US" sz="3600" i="1" dirty="0">
                              <a:latin typeface="Cambria Math" panose="02040503050406030204" pitchFamily="18" charset="0"/>
                            </a:rPr>
                            <m:t>𝑑𝑡</m:t>
                          </m:r>
                        </m:den>
                      </m:f>
                    </m:oMath>
                  </m:oMathPara>
                </a14:m>
                <a:endParaRPr lang="en-US" dirty="0"/>
              </a:p>
            </p:txBody>
          </p:sp>
        </mc:Choice>
        <mc:Fallback xmlns="">
          <p:sp>
            <p:nvSpPr>
              <p:cNvPr id="8" name="TextBox 7">
                <a:extLst>
                  <a:ext uri="{FF2B5EF4-FFF2-40B4-BE49-F238E27FC236}">
                    <a16:creationId xmlns:a16="http://schemas.microsoft.com/office/drawing/2014/main" id="{A4F68C73-4ABA-4546-A485-18578E833CD5}"/>
                  </a:ext>
                </a:extLst>
              </p:cNvPr>
              <p:cNvSpPr txBox="1">
                <a:spLocks noRot="1" noChangeAspect="1" noMove="1" noResize="1" noEditPoints="1" noAdjustHandles="1" noChangeArrowheads="1" noChangeShapeType="1" noTextEdit="1"/>
              </p:cNvSpPr>
              <p:nvPr/>
            </p:nvSpPr>
            <p:spPr>
              <a:xfrm>
                <a:off x="25760850" y="27282739"/>
                <a:ext cx="4592283" cy="1144159"/>
              </a:xfrm>
              <a:prstGeom prst="rect">
                <a:avLst/>
              </a:prstGeom>
              <a:blipFill>
                <a:blip r:embed="rId10"/>
                <a:stretch>
                  <a:fillRect/>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E476DD0F-B339-019F-9CE3-E6E54EBE3874}"/>
              </a:ext>
            </a:extLst>
          </p:cNvPr>
          <p:cNvSpPr txBox="1"/>
          <p:nvPr/>
        </p:nvSpPr>
        <p:spPr>
          <a:xfrm>
            <a:off x="19684451" y="29213960"/>
            <a:ext cx="1143000" cy="677108"/>
          </a:xfrm>
          <a:prstGeom prst="rect">
            <a:avLst/>
          </a:prstGeom>
          <a:noFill/>
        </p:spPr>
        <p:txBody>
          <a:bodyPr wrap="square" rtlCol="0">
            <a:spAutoFit/>
          </a:bodyPr>
          <a:lstStyle/>
          <a:p>
            <a:r>
              <a:rPr lang="en-US" sz="3800" dirty="0"/>
              <a:t>(a)</a:t>
            </a:r>
          </a:p>
        </p:txBody>
      </p:sp>
      <p:sp>
        <p:nvSpPr>
          <p:cNvPr id="11" name="TextBox 10">
            <a:extLst>
              <a:ext uri="{FF2B5EF4-FFF2-40B4-BE49-F238E27FC236}">
                <a16:creationId xmlns:a16="http://schemas.microsoft.com/office/drawing/2014/main" id="{A39A18BF-B5AF-FBED-9016-40B25DBC4EC2}"/>
              </a:ext>
            </a:extLst>
          </p:cNvPr>
          <p:cNvSpPr txBox="1"/>
          <p:nvPr/>
        </p:nvSpPr>
        <p:spPr>
          <a:xfrm>
            <a:off x="19684451" y="33323621"/>
            <a:ext cx="1143000" cy="677108"/>
          </a:xfrm>
          <a:prstGeom prst="rect">
            <a:avLst/>
          </a:prstGeom>
          <a:noFill/>
        </p:spPr>
        <p:txBody>
          <a:bodyPr wrap="square" rtlCol="0">
            <a:spAutoFit/>
          </a:bodyPr>
          <a:lstStyle/>
          <a:p>
            <a:r>
              <a:rPr lang="en-US" sz="3800" dirty="0"/>
              <a:t>(b)</a:t>
            </a:r>
          </a:p>
        </p:txBody>
      </p:sp>
    </p:spTree>
    <p:extLst>
      <p:ext uri="{BB962C8B-B14F-4D97-AF65-F5344CB8AC3E}">
        <p14:creationId xmlns:p14="http://schemas.microsoft.com/office/powerpoint/2010/main" val="9015953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45</TotalTime>
  <Words>701</Words>
  <Application>Microsoft Office PowerPoint</Application>
  <PresentationFormat>Custom</PresentationFormat>
  <Paragraphs>32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Wingdings</vt:lpstr>
      <vt:lpstr>Office Theme</vt:lpstr>
      <vt:lpstr>Zinc oxide Metasurfaces Design to Increase Spatial Resolution in Retinal Prostheses Device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Srivastava, Shashi Bhushan</cp:lastModifiedBy>
  <cp:revision>113</cp:revision>
  <cp:lastPrinted>2023-01-06T15:48:30Z</cp:lastPrinted>
  <dcterms:created xsi:type="dcterms:W3CDTF">2023-01-03T14:57:49Z</dcterms:created>
  <dcterms:modified xsi:type="dcterms:W3CDTF">2025-08-27T01:13:33Z</dcterms:modified>
</cp:coreProperties>
</file>