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ection>
        <p14:section name="Guidelines &amp; Examples" id="{31D5EE60-8FE9-4475-976F-B13E2EBE6E32}">
          <p14:sldIdLst>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00" autoAdjust="0"/>
    <p:restoredTop sz="96405" autoAdjust="0"/>
  </p:normalViewPr>
  <p:slideViewPr>
    <p:cSldViewPr snapToGrid="0">
      <p:cViewPr>
        <p:scale>
          <a:sx n="33" d="100"/>
          <a:sy n="33" d="100"/>
        </p:scale>
        <p:origin x="1224" y="2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8/5/2025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extLst>
    <p:ext uri="{DCECCB84-F9BA-43D5-87BE-67443E8EF086}">
      <p15:sldGuideLst xmlns:p15="http://schemas.microsoft.com/office/powerpoint/2012/main">
        <p15:guide id="1" orient="horz" pos="13824" userDrawn="1">
          <p15:clr>
            <a:srgbClr val="FBAE40"/>
          </p15:clr>
        </p15:guide>
        <p15:guide id="2" pos="1036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8/5/2025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emf"/><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41" y="1534000"/>
            <a:ext cx="16191119" cy="3136055"/>
          </a:xfrm>
        </p:spPr>
        <p:txBody>
          <a:bodyPr>
            <a:normAutofit/>
          </a:bodyPr>
          <a:lstStyle/>
          <a:p>
            <a:r>
              <a:rPr lang="en-US" sz="8800" dirty="0"/>
              <a:t>Voltage Distribution in Metallized Film Cylindrical Capacitors</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1" y="9292258"/>
            <a:ext cx="16559039" cy="1984280"/>
          </a:xfrm>
        </p:spPr>
        <p:txBody>
          <a:bodyPr/>
          <a:lstStyle/>
          <a:p>
            <a:r>
              <a:rPr lang="en-US" dirty="0"/>
              <a:t>A. Pokryvailo</a:t>
            </a:r>
            <a:br>
              <a:rPr lang="en-US" dirty="0"/>
            </a:br>
            <a:r>
              <a:rPr lang="en-US" dirty="0"/>
              <a:t>Spellman High Voltage Electronics Corp., 475 Wireless Blvd., Hauppauge, NY 11788, USA</a:t>
            </a:r>
          </a:p>
        </p:txBody>
      </p:sp>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6864868" y="21687824"/>
            <a:ext cx="14856620" cy="6856707"/>
          </a:xfrm>
        </p:spPr>
        <p:txBody>
          <a:bodyPr/>
          <a:lstStyle/>
          <a:p>
            <a:pPr marL="914400" indent="-914400">
              <a:lnSpc>
                <a:spcPct val="100000"/>
              </a:lnSpc>
              <a:spcBef>
                <a:spcPts val="600"/>
              </a:spcBef>
              <a:buFont typeface="+mj-lt"/>
              <a:buAutoNum type="arabicPeriod"/>
            </a:pPr>
            <a:r>
              <a:rPr lang="en-US" sz="4400" dirty="0"/>
              <a:t>Analytical treatment (closed form expressions obtained)</a:t>
            </a:r>
          </a:p>
          <a:p>
            <a:pPr marL="914400" indent="-914400">
              <a:lnSpc>
                <a:spcPct val="100000"/>
              </a:lnSpc>
              <a:spcBef>
                <a:spcPts val="600"/>
              </a:spcBef>
              <a:buFont typeface="+mj-lt"/>
              <a:buAutoNum type="arabicPeriod"/>
            </a:pPr>
            <a:r>
              <a:rPr lang="en-US" sz="4400" dirty="0"/>
              <a:t>FEA (in axisymmetric approximation) using Electric Current (EC) interface; solutions in frequency and time-domains</a:t>
            </a:r>
          </a:p>
          <a:p>
            <a:pPr marL="914400" indent="-914400">
              <a:lnSpc>
                <a:spcPct val="100000"/>
              </a:lnSpc>
              <a:spcBef>
                <a:spcPts val="600"/>
              </a:spcBef>
              <a:buFont typeface="+mj-lt"/>
              <a:buAutoNum type="arabicPeriod"/>
            </a:pPr>
            <a:r>
              <a:rPr lang="en-US" sz="4400" dirty="0"/>
              <a:t>Coupled thermal-EC simulation accounting for nonlinear conductivity </a:t>
            </a:r>
            <a:r>
              <a:rPr lang="en-US" sz="4400" dirty="0">
                <a:sym typeface="Symbol" panose="05050102010706020507" pitchFamily="18" charset="2"/>
              </a:rPr>
              <a:t>(</a:t>
            </a:r>
            <a:r>
              <a:rPr lang="en-US" sz="4400" i="1" dirty="0">
                <a:sym typeface="Symbol" panose="05050102010706020507" pitchFamily="18" charset="2"/>
              </a:rPr>
              <a:t>E,T</a:t>
            </a:r>
            <a:r>
              <a:rPr lang="en-US" sz="4400" dirty="0">
                <a:sym typeface="Symbol" panose="05050102010706020507" pitchFamily="18" charset="2"/>
              </a:rPr>
              <a:t>) of </a:t>
            </a:r>
            <a:r>
              <a:rPr lang="en-US" sz="4400" dirty="0"/>
              <a:t>dielectric</a:t>
            </a:r>
          </a:p>
        </p:txBody>
      </p:sp>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32" y="39623893"/>
            <a:ext cx="19118468" cy="2733308"/>
          </a:xfrm>
        </p:spPr>
        <p:txBody>
          <a:bodyPr/>
          <a:lstStyle/>
          <a:p>
            <a:pPr marL="514350" indent="-514350">
              <a:spcBef>
                <a:spcPts val="0"/>
              </a:spcBef>
              <a:spcAft>
                <a:spcPts val="1200"/>
              </a:spcAft>
              <a:buFont typeface="Arial" panose="020B0604020202020204" pitchFamily="34" charset="0"/>
              <a:buAutoNum type="arabicPeriod"/>
            </a:pPr>
            <a:r>
              <a:rPr lang="en-US" sz="3600" dirty="0"/>
              <a:t>Pokryvailo, A., ““Large” HV Structures: Transient Analysis of Voltage Distribution from First Principles”, Proc. 2018 IEEE Power Modulator and High Voltage Conference, Jackson Lake Lodge WY, 03 June 2018 - 07 June 2018, pp 306-311</a:t>
            </a:r>
          </a:p>
          <a:p>
            <a:pPr marL="514350" indent="-514350">
              <a:spcBef>
                <a:spcPts val="0"/>
              </a:spcBef>
              <a:spcAft>
                <a:spcPts val="1200"/>
              </a:spcAft>
              <a:buAutoNum type="arabicPeriod"/>
            </a:pPr>
            <a:r>
              <a:rPr lang="en-US" dirty="0" err="1"/>
              <a:t>Emel’yanov</a:t>
            </a:r>
            <a:r>
              <a:rPr lang="en-US" dirty="0"/>
              <a:t> O.A., Ivanov I.O. "Frequency Dispersion of the Impedance of Capacitor Structures with Asymmetrically Connected Electrodes" in Technical Physics, vol. 63, no. 1, pp. 111-115</a:t>
            </a:r>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5683427"/>
            <a:ext cx="17040836" cy="3478388"/>
          </a:xfrm>
        </p:spPr>
        <p:txBody>
          <a:bodyPr/>
          <a:lstStyle/>
          <a:p>
            <a:r>
              <a:rPr lang="en-US" sz="5500" dirty="0"/>
              <a:t>Electric field distribution in HV metallized film capacitors is governed by both dielectric’s permittivity and resistivity; it is heavily influenced by the metallization surface resistivity.</a:t>
            </a: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a:xfrm>
            <a:off x="1649531" y="14547140"/>
            <a:ext cx="29615963" cy="5464874"/>
          </a:xfrm>
        </p:spPr>
        <p:txBody>
          <a:bodyPr/>
          <a:lstStyle/>
          <a:p>
            <a:r>
              <a:rPr lang="en-US" sz="4400" dirty="0"/>
              <a:t>We narrow the consideration to HV cylindrical parts with leads located on the opposite sides. They are tens of millimeters long, so at moderate frequencies of up to 10MHz they may be analyzed as lumped elements (not as transmission lines), although in some cases they may be regarded as Large HV Structures per definition of [1]. Voltage and current distribution (VCD) in metalized film capacitors was analyzed in an electrostatic approximation using Electric Current interface, accounting for both conduction and displacement currents. First, an analytical solution for VCD in capacitors with two resistive plates was obtained. </a:t>
            </a:r>
            <a:r>
              <a:rPr lang="en-US" sz="4400" i="1" dirty="0"/>
              <a:t>(It largely replicates [2]; derived independently, and probably, more rigorously.) </a:t>
            </a:r>
            <a:r>
              <a:rPr lang="en-US" sz="4400" dirty="0"/>
              <a:t>Analytical solution was compared to numerical solutions, both in field and circuit formulations, the latter using equivalent circuits; analytical and FEA solutions matched perfectly. Field distribution in </a:t>
            </a:r>
            <a:r>
              <a:rPr lang="en-US" sz="4400" dirty="0" err="1"/>
              <a:t>multisectioned</a:t>
            </a:r>
            <a:r>
              <a:rPr lang="en-US" sz="4400" dirty="0"/>
              <a:t> capacitors with linear and nonlinear dielectric was also analyzed. </a:t>
            </a:r>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a:xfrm>
            <a:off x="1649531" y="13307343"/>
            <a:ext cx="29615963" cy="1302499"/>
          </a:xfrm>
        </p:spPr>
        <p:txBody>
          <a:bodyPr/>
          <a:lstStyle/>
          <a:p>
            <a:r>
              <a:rPr lang="en-US" dirty="0"/>
              <a:t>Abstract</a:t>
            </a:r>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a:xfrm>
            <a:off x="16864868" y="20337501"/>
            <a:ext cx="14373381" cy="1277181"/>
          </a:xfrm>
        </p:spPr>
        <p:txBody>
          <a:bodyPr/>
          <a:lstStyle/>
          <a:p>
            <a:r>
              <a:rPr lang="en-US" dirty="0"/>
              <a:t>Methodology</a:t>
            </a:r>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a:xfrm>
            <a:off x="1196912" y="27109281"/>
            <a:ext cx="14399285" cy="1468347"/>
          </a:xfrm>
        </p:spPr>
        <p:txBody>
          <a:bodyPr/>
          <a:lstStyle/>
          <a:p>
            <a:r>
              <a:rPr lang="en-US" dirty="0"/>
              <a:t>FIGURE 1. To derivation of DE for a two-plate capacitor with </a:t>
            </a:r>
            <a:r>
              <a:rPr lang="en-US" i="1" dirty="0"/>
              <a:t>lossless</a:t>
            </a:r>
            <a:r>
              <a:rPr lang="en-US" dirty="0"/>
              <a:t> dielectric fed from voltage source connected to opposite sides. </a:t>
            </a:r>
          </a:p>
          <a:p>
            <a:endParaRPr lang="en-US" dirty="0"/>
          </a:p>
        </p:txBody>
      </p:sp>
      <p:pic>
        <p:nvPicPr>
          <p:cNvPr id="37" name="Picture Placeholder 24">
            <a:extLst>
              <a:ext uri="{FF2B5EF4-FFF2-40B4-BE49-F238E27FC236}">
                <a16:creationId xmlns:a16="http://schemas.microsoft.com/office/drawing/2014/main" id="{F4C12BE2-9F80-4132-8F52-81B981800C18}"/>
              </a:ext>
            </a:extLst>
          </p:cNvPr>
          <p:cNvPicPr>
            <a:picLocks noGrp="1" noChangeAspect="1"/>
          </p:cNvPicPr>
          <p:nvPr>
            <p:ph type="pic" sz="quarter" idx="31"/>
          </p:nvPr>
        </p:nvPicPr>
        <p:blipFill rotWithShape="1">
          <a:blip r:embed="rId2">
            <a:extLst>
              <a:ext uri="{28A0092B-C50C-407E-A947-70E740481C1C}">
                <a14:useLocalDpi xmlns:a14="http://schemas.microsoft.com/office/drawing/2010/main" val="0"/>
              </a:ext>
            </a:extLst>
          </a:blip>
          <a:srcRect l="-5450" t="-91582" r="-7334" b="-89301"/>
          <a:stretch/>
        </p:blipFill>
        <p:spPr>
          <a:xfrm>
            <a:off x="20116800" y="39477610"/>
            <a:ext cx="10813006" cy="2462041"/>
          </a:xfrm>
          <a:prstGeom prst="rect">
            <a:avLst/>
          </a:prstGeom>
        </p:spPr>
      </p:pic>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a:xfrm>
            <a:off x="1196912" y="30140278"/>
            <a:ext cx="9451423" cy="8178387"/>
          </a:xfrm>
        </p:spPr>
        <p:txBody>
          <a:bodyPr/>
          <a:lstStyle/>
          <a:p>
            <a:pPr marL="342900" marR="0" lvl="0" indent="-342900" algn="just">
              <a:lnSpc>
                <a:spcPct val="100000"/>
              </a:lnSpc>
              <a:spcBef>
                <a:spcPts val="0"/>
              </a:spcBef>
              <a:spcAft>
                <a:spcPts val="0"/>
              </a:spcAft>
              <a:buSzPts val="1000"/>
              <a:buFont typeface="+mj-lt"/>
              <a:buAutoNum type="arabicPeriod"/>
            </a:pPr>
            <a:r>
              <a:rPr lang="en-US" dirty="0"/>
              <a:t>The effective capacitance drops at higher frequencies with high metallization resistivity. The same is true for </a:t>
            </a:r>
            <a:r>
              <a:rPr lang="en-US" dirty="0" err="1"/>
              <a:t>multisectioned</a:t>
            </a:r>
            <a:r>
              <a:rPr lang="en-US" dirty="0"/>
              <a:t> parts. Voltage sharing between the capacitor sections with a “real” (nonlinear) dielectric is distorted at dc voltage. The degree of nonuniformity stays uncertain in view of large uncertainty of solid (and liquid) dielectrics’ conductivity dependence on the field </a:t>
            </a:r>
            <a:r>
              <a:rPr lang="en-US" i="1" dirty="0"/>
              <a:t>E</a:t>
            </a:r>
            <a:r>
              <a:rPr lang="en-US" dirty="0"/>
              <a:t> and temperature </a:t>
            </a:r>
            <a:r>
              <a:rPr lang="en-US" i="1" dirty="0"/>
              <a:t>T</a:t>
            </a:r>
            <a:r>
              <a:rPr lang="en-US" dirty="0"/>
              <a:t>. This topic should linger in the conscience of an HV insulation designer.</a:t>
            </a:r>
            <a:endParaRPr lang="en-US" sz="4400" dirty="0">
              <a:effectLst/>
              <a:latin typeface="Times New Roman" panose="02020603050405020304" pitchFamily="18" charset="0"/>
              <a:ea typeface="MS Mincho" panose="02020609040205080304" pitchFamily="49" charset="-128"/>
            </a:endParaRPr>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a:xfrm>
            <a:off x="1510010" y="29090867"/>
            <a:ext cx="8419035" cy="1049411"/>
          </a:xfrm>
        </p:spPr>
        <p:txBody>
          <a:bodyPr/>
          <a:lstStyle/>
          <a:p>
            <a:r>
              <a:rPr lang="en-US" dirty="0"/>
              <a:t>Selected 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1061291" y="36045905"/>
            <a:ext cx="20176958" cy="2272759"/>
          </a:xfrm>
        </p:spPr>
        <p:txBody>
          <a:bodyPr/>
          <a:lstStyle/>
          <a:p>
            <a:r>
              <a:rPr lang="en-US" sz="4400" dirty="0"/>
              <a:t>FIGURE 2. </a:t>
            </a:r>
            <a:r>
              <a:rPr lang="en-US" sz="4400" i="1" dirty="0"/>
              <a:t>Left</a:t>
            </a:r>
            <a:r>
              <a:rPr lang="en-US" sz="4400" dirty="0"/>
              <a:t>: </a:t>
            </a:r>
            <a:r>
              <a:rPr lang="en-US" dirty="0"/>
              <a:t>effective capacitance decreases with higher frequency</a:t>
            </a:r>
            <a:r>
              <a:rPr kumimoji="0" lang="en-US" altLang="en-US" sz="4400" b="0" i="0" u="none" strike="noStrike" cap="none" normalizeH="0" baseline="0" dirty="0">
                <a:ln>
                  <a:noFill/>
                </a:ln>
                <a:solidFill>
                  <a:schemeClr val="tx1"/>
                </a:solidFill>
                <a:effectLst/>
              </a:rPr>
              <a:t>. </a:t>
            </a:r>
            <a:r>
              <a:rPr lang="en-US" sz="4400" i="1" dirty="0"/>
              <a:t>Center:</a:t>
            </a:r>
            <a:r>
              <a:rPr lang="en-US" sz="4400" dirty="0"/>
              <a:t> axisymmetric model of segmented capacitor. </a:t>
            </a:r>
            <a:r>
              <a:rPr lang="en-US" dirty="0"/>
              <a:t>Metallization plates are Blue, modeled as Thin Layers. The top right point is at </a:t>
            </a:r>
            <a:r>
              <a:rPr lang="en-US" i="1" dirty="0"/>
              <a:t>V0</a:t>
            </a:r>
            <a:r>
              <a:rPr lang="en-US" dirty="0"/>
              <a:t>=12 kV, bottom right point is ground. </a:t>
            </a:r>
            <a:r>
              <a:rPr lang="en-US" i="1" dirty="0" err="1"/>
              <a:t>dfilm</a:t>
            </a:r>
            <a:r>
              <a:rPr lang="en-US" dirty="0"/>
              <a:t>=10 </a:t>
            </a:r>
            <a:r>
              <a:rPr lang="en-US" dirty="0" err="1"/>
              <a:t>μm</a:t>
            </a:r>
            <a:r>
              <a:rPr lang="en-US" dirty="0"/>
              <a:t>, not to scale.  </a:t>
            </a:r>
            <a:r>
              <a:rPr lang="en-US" i="1" dirty="0"/>
              <a:t>Right</a:t>
            </a:r>
            <a:r>
              <a:rPr lang="en-US" dirty="0"/>
              <a:t>: voltage distribution.</a:t>
            </a:r>
            <a:endParaRPr lang="en-US" sz="4400" dirty="0"/>
          </a:p>
          <a:p>
            <a:endParaRPr lang="en-US" sz="4400" dirty="0"/>
          </a:p>
        </p:txBody>
      </p:sp>
      <p:sp>
        <p:nvSpPr>
          <p:cNvPr id="100" name="TextBox 99">
            <a:extLst>
              <a:ext uri="{FF2B5EF4-FFF2-40B4-BE49-F238E27FC236}">
                <a16:creationId xmlns:a16="http://schemas.microsoft.com/office/drawing/2014/main" id="{67098651-1741-7D15-8A22-AB2A70F0939A}"/>
              </a:ext>
            </a:extLst>
          </p:cNvPr>
          <p:cNvSpPr txBox="1"/>
          <p:nvPr/>
        </p:nvSpPr>
        <p:spPr>
          <a:xfrm>
            <a:off x="5719528" y="1301770"/>
            <a:ext cx="1617751" cy="769441"/>
          </a:xfrm>
          <a:prstGeom prst="rect">
            <a:avLst/>
          </a:prstGeom>
          <a:noFill/>
        </p:spPr>
        <p:txBody>
          <a:bodyPr wrap="none" rtlCol="0">
            <a:spAutoFit/>
          </a:bodyPr>
          <a:lstStyle/>
          <a:p>
            <a:r>
              <a:rPr lang="en-US" sz="4400" dirty="0">
                <a:solidFill>
                  <a:schemeClr val="bg1"/>
                </a:solidFill>
              </a:rPr>
              <a:t>100kV</a:t>
            </a:r>
          </a:p>
        </p:txBody>
      </p:sp>
      <p:pic>
        <p:nvPicPr>
          <p:cNvPr id="34" name="Picture 33">
            <a:extLst>
              <a:ext uri="{FF2B5EF4-FFF2-40B4-BE49-F238E27FC236}">
                <a16:creationId xmlns:a16="http://schemas.microsoft.com/office/drawing/2014/main" id="{05B6DCD8-0430-3EEC-14D8-052D05F4F98C}"/>
              </a:ext>
            </a:extLst>
          </p:cNvPr>
          <p:cNvPicPr>
            <a:picLocks noChangeAspect="1"/>
          </p:cNvPicPr>
          <p:nvPr/>
        </p:nvPicPr>
        <p:blipFill>
          <a:blip r:embed="rId3"/>
          <a:stretch>
            <a:fillRect/>
          </a:stretch>
        </p:blipFill>
        <p:spPr>
          <a:xfrm>
            <a:off x="16864868" y="25812701"/>
            <a:ext cx="4932468" cy="2731829"/>
          </a:xfrm>
          <a:prstGeom prst="rect">
            <a:avLst/>
          </a:prstGeom>
        </p:spPr>
      </p:pic>
      <p:pic>
        <p:nvPicPr>
          <p:cNvPr id="36" name="Picture 35">
            <a:extLst>
              <a:ext uri="{FF2B5EF4-FFF2-40B4-BE49-F238E27FC236}">
                <a16:creationId xmlns:a16="http://schemas.microsoft.com/office/drawing/2014/main" id="{F7498166-684A-7E9E-3DBE-DDB86E0ED069}"/>
              </a:ext>
            </a:extLst>
          </p:cNvPr>
          <p:cNvPicPr>
            <a:picLocks noChangeAspect="1"/>
          </p:cNvPicPr>
          <p:nvPr/>
        </p:nvPicPr>
        <p:blipFill>
          <a:blip r:embed="rId4"/>
          <a:stretch>
            <a:fillRect/>
          </a:stretch>
        </p:blipFill>
        <p:spPr>
          <a:xfrm>
            <a:off x="22843574" y="25812700"/>
            <a:ext cx="8049110" cy="1841019"/>
          </a:xfrm>
          <a:prstGeom prst="rect">
            <a:avLst/>
          </a:prstGeom>
        </p:spPr>
      </p:pic>
      <p:pic>
        <p:nvPicPr>
          <p:cNvPr id="38" name="Picture 37">
            <a:extLst>
              <a:ext uri="{FF2B5EF4-FFF2-40B4-BE49-F238E27FC236}">
                <a16:creationId xmlns:a16="http://schemas.microsoft.com/office/drawing/2014/main" id="{7E39B700-217F-F92B-1E7F-DEF56569199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96912" y="20466894"/>
            <a:ext cx="7770107" cy="4002732"/>
          </a:xfrm>
          <a:prstGeom prst="rect">
            <a:avLst/>
          </a:prstGeom>
          <a:noFill/>
        </p:spPr>
      </p:pic>
      <p:pic>
        <p:nvPicPr>
          <p:cNvPr id="39" name="Picture 38">
            <a:extLst>
              <a:ext uri="{FF2B5EF4-FFF2-40B4-BE49-F238E27FC236}">
                <a16:creationId xmlns:a16="http://schemas.microsoft.com/office/drawing/2014/main" id="{C9C26067-00EC-CF85-3121-CD0E786DB81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196912" y="24863998"/>
            <a:ext cx="7770107" cy="1605989"/>
          </a:xfrm>
          <a:prstGeom prst="rect">
            <a:avLst/>
          </a:prstGeom>
          <a:noFill/>
        </p:spPr>
      </p:pic>
      <p:pic>
        <p:nvPicPr>
          <p:cNvPr id="40" name="Picture 39" descr="A blue lines on a black background&#10;&#10;AI-generated content may be incorrect.">
            <a:extLst>
              <a:ext uri="{FF2B5EF4-FFF2-40B4-BE49-F238E27FC236}">
                <a16:creationId xmlns:a16="http://schemas.microsoft.com/office/drawing/2014/main" id="{40C3966C-DDFD-FC22-7A34-8E8CB71E259B}"/>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831535" y="20512758"/>
            <a:ext cx="7241571" cy="2772713"/>
          </a:xfrm>
          <a:prstGeom prst="rect">
            <a:avLst/>
          </a:prstGeom>
          <a:noFill/>
        </p:spPr>
      </p:pic>
      <p:pic>
        <p:nvPicPr>
          <p:cNvPr id="48" name="Picture 47">
            <a:extLst>
              <a:ext uri="{FF2B5EF4-FFF2-40B4-BE49-F238E27FC236}">
                <a16:creationId xmlns:a16="http://schemas.microsoft.com/office/drawing/2014/main" id="{03B01E84-13A9-F7FD-0D1E-0A71998703F0}"/>
              </a:ext>
            </a:extLst>
          </p:cNvPr>
          <p:cNvPicPr>
            <a:picLocks noChangeAspect="1"/>
          </p:cNvPicPr>
          <p:nvPr/>
        </p:nvPicPr>
        <p:blipFill>
          <a:blip r:embed="rId8"/>
          <a:stretch>
            <a:fillRect/>
          </a:stretch>
        </p:blipFill>
        <p:spPr>
          <a:xfrm>
            <a:off x="9233477" y="23227327"/>
            <a:ext cx="5986857" cy="3618144"/>
          </a:xfrm>
          <a:prstGeom prst="rect">
            <a:avLst/>
          </a:prstGeom>
        </p:spPr>
      </p:pic>
      <p:pic>
        <p:nvPicPr>
          <p:cNvPr id="51" name="Picture 50" descr="A graph with a red dotted line&#10;&#10;AI-generated content may be incorrect.">
            <a:extLst>
              <a:ext uri="{FF2B5EF4-FFF2-40B4-BE49-F238E27FC236}">
                <a16:creationId xmlns:a16="http://schemas.microsoft.com/office/drawing/2014/main" id="{2FA98A3D-AA7E-BC52-D15F-735E091F552E}"/>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1231225" y="28952263"/>
            <a:ext cx="8712574" cy="6856707"/>
          </a:xfrm>
          <a:prstGeom prst="rect">
            <a:avLst/>
          </a:prstGeom>
          <a:noFill/>
        </p:spPr>
      </p:pic>
      <p:pic>
        <p:nvPicPr>
          <p:cNvPr id="52" name="Picture 51" descr="A graph of a rectangle with a blue line&#10;&#10;AI-generated content may be incorrect.">
            <a:extLst>
              <a:ext uri="{FF2B5EF4-FFF2-40B4-BE49-F238E27FC236}">
                <a16:creationId xmlns:a16="http://schemas.microsoft.com/office/drawing/2014/main" id="{F34D4E0F-ACA1-C4B5-C716-B00AECE7FADF}"/>
              </a:ext>
            </a:extLst>
          </p:cNvPr>
          <p:cNvPicPr>
            <a:picLocks noChangeAspect="1"/>
          </p:cNvPicPr>
          <p:nvPr/>
        </p:nvPicPr>
        <p:blipFill rotWithShape="1">
          <a:blip r:embed="rId10"/>
          <a:srcRect l="9386"/>
          <a:stretch/>
        </p:blipFill>
        <p:spPr bwMode="auto">
          <a:xfrm>
            <a:off x="19872639" y="28960670"/>
            <a:ext cx="3813271" cy="7085236"/>
          </a:xfrm>
          <a:prstGeom prst="rect">
            <a:avLst/>
          </a:prstGeom>
          <a:ln>
            <a:noFill/>
          </a:ln>
          <a:extLst>
            <a:ext uri="{53640926-AAD7-44D8-BBD7-CCE9431645EC}">
              <a14:shadowObscured xmlns:a14="http://schemas.microsoft.com/office/drawing/2010/main"/>
            </a:ext>
          </a:extLst>
        </p:spPr>
      </p:pic>
      <p:pic>
        <p:nvPicPr>
          <p:cNvPr id="53" name="Picture 52" descr="A chart of a graph&#10;&#10;AI-generated content may be incorrect.">
            <a:extLst>
              <a:ext uri="{FF2B5EF4-FFF2-40B4-BE49-F238E27FC236}">
                <a16:creationId xmlns:a16="http://schemas.microsoft.com/office/drawing/2014/main" id="{F5CAE292-EC79-9B88-6FFE-FBE21A967E05}"/>
              </a:ext>
            </a:extLst>
          </p:cNvPr>
          <p:cNvPicPr>
            <a:picLocks noChangeAspect="1"/>
          </p:cNvPicPr>
          <p:nvPr/>
        </p:nvPicPr>
        <p:blipFill>
          <a:blip r:embed="rId11"/>
          <a:stretch>
            <a:fillRect/>
          </a:stretch>
        </p:blipFill>
        <p:spPr>
          <a:xfrm>
            <a:off x="23685909" y="29090867"/>
            <a:ext cx="6177853" cy="6677820"/>
          </a:xfrm>
          <a:prstGeom prst="rect">
            <a:avLst/>
          </a:prstGeom>
        </p:spPr>
      </p:pic>
      <p:pic>
        <p:nvPicPr>
          <p:cNvPr id="65" name="Picture Placeholder 64" descr="A blue and yellow striped background&#10;&#10;AI-generated content may be incorrect.">
            <a:extLst>
              <a:ext uri="{FF2B5EF4-FFF2-40B4-BE49-F238E27FC236}">
                <a16:creationId xmlns:a16="http://schemas.microsoft.com/office/drawing/2014/main" id="{4527AC4D-7DB4-D4AF-176E-25928F60BAB2}"/>
              </a:ext>
            </a:extLst>
          </p:cNvPr>
          <p:cNvPicPr>
            <a:picLocks noGrp="1" noChangeAspect="1"/>
          </p:cNvPicPr>
          <p:nvPr>
            <p:ph type="pic" sz="quarter" idx="11"/>
          </p:nvPr>
        </p:nvPicPr>
        <p:blipFill>
          <a:blip r:embed="rId12">
            <a:extLst>
              <a:ext uri="{28A0092B-C50C-407E-A947-70E740481C1C}">
                <a14:useLocalDpi xmlns:a14="http://schemas.microsoft.com/office/drawing/2010/main" val="0"/>
              </a:ext>
            </a:extLst>
          </a:blip>
          <a:srcRect t="-381" b="-1477"/>
          <a:stretch>
            <a:fillRect/>
          </a:stretch>
        </p:blipFill>
        <p:spPr>
          <a:xfrm>
            <a:off x="821882" y="129406"/>
            <a:ext cx="11832234" cy="12051656"/>
          </a:xfrm>
        </p:spPr>
      </p:pic>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10327</TotalTime>
  <Words>516</Words>
  <Application>Microsoft Office PowerPoint</Application>
  <PresentationFormat>Custom</PresentationFormat>
  <Paragraphs>16</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Symbol</vt:lpstr>
      <vt:lpstr>Times New Roman</vt:lpstr>
      <vt:lpstr>Office Theme</vt:lpstr>
      <vt:lpstr>Voltage Distribution in Metallized Film Cylindrical Capacitors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Alexander Pokryvailo</cp:lastModifiedBy>
  <cp:revision>125</cp:revision>
  <cp:lastPrinted>2023-01-06T15:48:30Z</cp:lastPrinted>
  <dcterms:created xsi:type="dcterms:W3CDTF">2023-01-03T14:57:49Z</dcterms:created>
  <dcterms:modified xsi:type="dcterms:W3CDTF">2025-08-06T13:47:30Z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a871743-1cad-4a2b-b580-82b9eda4beee_Enabled">
    <vt:lpwstr>true</vt:lpwstr>
  </property>
  <property fmtid="{D5CDD505-2E9C-101B-9397-08002B2CF9AE}" pid="3" name="MSIP_Label_4a871743-1cad-4a2b-b580-82b9eda4beee_SetDate">
    <vt:lpwstr>2024-08-09T14:26:25Z</vt:lpwstr>
  </property>
  <property fmtid="{D5CDD505-2E9C-101B-9397-08002B2CF9AE}" pid="4" name="MSIP_Label_4a871743-1cad-4a2b-b580-82b9eda4beee_Method">
    <vt:lpwstr>Standard</vt:lpwstr>
  </property>
  <property fmtid="{D5CDD505-2E9C-101B-9397-08002B2CF9AE}" pid="5" name="MSIP_Label_4a871743-1cad-4a2b-b580-82b9eda4beee_Name">
    <vt:lpwstr>SHV Internal</vt:lpwstr>
  </property>
  <property fmtid="{D5CDD505-2E9C-101B-9397-08002B2CF9AE}" pid="6" name="MSIP_Label_4a871743-1cad-4a2b-b580-82b9eda4beee_SiteId">
    <vt:lpwstr>43dfe894-e081-4b42-9ae8-050c49c443e4</vt:lpwstr>
  </property>
  <property fmtid="{D5CDD505-2E9C-101B-9397-08002B2CF9AE}" pid="7" name="MSIP_Label_4a871743-1cad-4a2b-b580-82b9eda4beee_ActionId">
    <vt:lpwstr>5299ce97-4db1-4bdf-9f0b-d1a562a83d92</vt:lpwstr>
  </property>
  <property fmtid="{D5CDD505-2E9C-101B-9397-08002B2CF9AE}" pid="8" name="MSIP_Label_4a871743-1cad-4a2b-b580-82b9eda4beee_ContentBits">
    <vt:lpwstr>0</vt:lpwstr>
  </property>
</Properties>
</file>