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405" autoAdjust="0"/>
  </p:normalViewPr>
  <p:slideViewPr>
    <p:cSldViewPr snapToGrid="0">
      <p:cViewPr>
        <p:scale>
          <a:sx n="33" d="100"/>
          <a:sy n="33" d="100"/>
        </p:scale>
        <p:origin x="846" y="-348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‹Nr.›</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a:t>
            </a:r>
            <a:r>
              <a:rPr lang="en-US" sz="4101" noProof="0">
                <a:solidFill>
                  <a:schemeClr val="tx1">
                    <a:lumMod val="50000"/>
                    <a:lumOff val="50000"/>
                  </a:schemeClr>
                </a:solidFill>
                <a:latin typeface="Calibri" panose="020F0502020204030204" pitchFamily="34" charset="0"/>
                <a:cs typeface="Calibri" panose="020F0502020204030204" pitchFamily="34" charset="0"/>
              </a:rPr>
              <a:t>Conference 2025 </a:t>
            </a:r>
            <a:r>
              <a:rPr lang="en-US" sz="4101" noProof="0" dirty="0">
                <a:solidFill>
                  <a:schemeClr val="tx1">
                    <a:lumMod val="50000"/>
                    <a:lumOff val="50000"/>
                  </a:schemeClr>
                </a:solidFill>
                <a:latin typeface="Calibri" panose="020F0502020204030204" pitchFamily="34" charset="0"/>
                <a:cs typeface="Calibri" panose="020F0502020204030204" pitchFamily="34" charset="0"/>
              </a:rPr>
              <a:t>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‹Nr.›</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Towards a Data-Driven Framework for Predictive Electrochemistry in Solid Oxide Cells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sz="4000" dirty="0"/>
              <a:t>N. Eyckeler</a:t>
            </a:r>
            <a:r>
              <a:rPr lang="en-US" sz="4000" baseline="30000" dirty="0"/>
              <a:t>1,2</a:t>
            </a:r>
            <a:r>
              <a:rPr lang="en-US" sz="4000" dirty="0"/>
              <a:t>, T. Frömling</a:t>
            </a:r>
            <a:r>
              <a:rPr lang="en-US" sz="4000" baseline="30000" dirty="0"/>
              <a:t>1</a:t>
            </a:r>
            <a:r>
              <a:rPr lang="en-US" sz="4000" dirty="0"/>
              <a:t> &amp; R.-A. Eichel</a:t>
            </a:r>
            <a:r>
              <a:rPr lang="en-US" sz="4000" baseline="30000" dirty="0"/>
              <a:t>1,2</a:t>
            </a:r>
          </a:p>
          <a:p>
            <a:r>
              <a:rPr lang="en-US" sz="3200" dirty="0"/>
              <a:t>1. Institute of Energy Technologies (IET-1), </a:t>
            </a:r>
            <a:r>
              <a:rPr lang="en-US" sz="3200" dirty="0" err="1"/>
              <a:t>Forschungszentrum</a:t>
            </a:r>
            <a:r>
              <a:rPr lang="en-US" sz="3200" dirty="0"/>
              <a:t> Jülich, Jülich, Germany</a:t>
            </a:r>
          </a:p>
          <a:p>
            <a:pPr>
              <a:spcBef>
                <a:spcPts val="0"/>
              </a:spcBef>
            </a:pPr>
            <a:r>
              <a:rPr lang="en-US" sz="3200" dirty="0"/>
              <a:t>2. Institute of Physical Chemistry, RWTH Aachen University, Aachen, Germany</a:t>
            </a:r>
          </a:p>
          <a:p>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The modeling framework is implemented in COMSOL Multiphysics®, coupling electrochemistry, mass transport, and microstructure parameters. The latter are obtained from FIB-SEM imaging ensuring realistic electrode geometries. Coupled with COMSOL’s Water </a:t>
            </a:r>
            <a:r>
              <a:rPr lang="en-US" dirty="0" err="1"/>
              <a:t>Electrolyzer</a:t>
            </a:r>
            <a:r>
              <a:rPr lang="en-US" dirty="0"/>
              <a:t> interface current-voltage (</a:t>
            </a:r>
            <a:r>
              <a:rPr lang="en-US" i="1" dirty="0" err="1"/>
              <a:t>i</a:t>
            </a:r>
            <a:r>
              <a:rPr lang="en-US" dirty="0"/>
              <a:t>-</a:t>
            </a:r>
            <a:r>
              <a:rPr lang="en-US" i="1" dirty="0"/>
              <a:t>V</a:t>
            </a:r>
            <a:r>
              <a:rPr lang="en-US" dirty="0"/>
              <a:t>) curves are simulated as a primary performance metric. </a:t>
            </a:r>
          </a:p>
          <a:p>
            <a:r>
              <a:rPr lang="en-US" dirty="0"/>
              <a:t>Initial Benchmarking was performed and results of parameter sweeps are ongoingly validated via experimental electrochemistry performance data to identify and mitigate discrepancies between simulation data and experimental results. After achieving accurate predictions, the validated model will be used to generate large-scale synthetic datasets for training machine learning models enabling faster and cheaper material screening.</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spcBef>
                <a:spcPts val="0"/>
              </a:spcBef>
              <a:buFont typeface="+mj-lt"/>
              <a:buAutoNum type="arabicPeriod"/>
            </a:pPr>
            <a:r>
              <a:rPr lang="fr-FR" sz="3200" dirty="0"/>
              <a:t>M. Nohl et al., </a:t>
            </a:r>
            <a:r>
              <a:rPr lang="fr-FR" sz="3200" i="1" dirty="0"/>
              <a:t>Validation of and Simulations </a:t>
            </a:r>
            <a:r>
              <a:rPr lang="fr-FR" sz="3200" i="1" dirty="0" err="1"/>
              <a:t>using</a:t>
            </a:r>
            <a:r>
              <a:rPr lang="fr-FR" sz="3200" i="1" dirty="0"/>
              <a:t> a High-</a:t>
            </a:r>
            <a:r>
              <a:rPr lang="fr-FR" sz="3200" i="1" dirty="0" err="1"/>
              <a:t>Temperature</a:t>
            </a:r>
            <a:r>
              <a:rPr lang="fr-FR" sz="3200" i="1" dirty="0"/>
              <a:t> </a:t>
            </a:r>
            <a:r>
              <a:rPr lang="fr-FR" sz="3200" i="1" dirty="0" err="1"/>
              <a:t>Electrolysis</a:t>
            </a:r>
            <a:r>
              <a:rPr lang="fr-FR" sz="3200" i="1" dirty="0"/>
              <a:t> Model</a:t>
            </a:r>
            <a:r>
              <a:rPr lang="fr-FR" sz="3200" dirty="0"/>
              <a:t>, ECS Trans., 111 (6), 1057-1066 (2023)</a:t>
            </a:r>
          </a:p>
          <a:p>
            <a:pPr marL="514350" indent="-514350">
              <a:spcBef>
                <a:spcPts val="0"/>
              </a:spcBef>
              <a:buFont typeface="+mj-lt"/>
              <a:buAutoNum type="arabicPeriod"/>
            </a:pPr>
            <a:r>
              <a:rPr lang="de-DE" sz="3200" dirty="0"/>
              <a:t>M. Nohl, </a:t>
            </a:r>
            <a:r>
              <a:rPr lang="de-DE" sz="3200" i="1" dirty="0"/>
              <a:t>Modellierung der Hochtemperaturelektrolyse von H</a:t>
            </a:r>
            <a:r>
              <a:rPr lang="de-DE" sz="3200" i="1" baseline="-25000" dirty="0"/>
              <a:t>2</a:t>
            </a:r>
            <a:r>
              <a:rPr lang="de-DE" sz="3200" i="1" dirty="0"/>
              <a:t>O und CO</a:t>
            </a:r>
            <a:r>
              <a:rPr lang="de-DE" sz="3200" i="1" baseline="-25000" dirty="0"/>
              <a:t>2</a:t>
            </a:r>
            <a:r>
              <a:rPr lang="de-DE" sz="3200" dirty="0"/>
              <a:t>, PhD Thesis, RWTH Aachen University, Aachen (2024)</a:t>
            </a:r>
          </a:p>
          <a:p>
            <a:pPr marL="514350" indent="-514350">
              <a:spcBef>
                <a:spcPts val="0"/>
              </a:spcBef>
              <a:buFont typeface="+mj-lt"/>
              <a:buAutoNum type="arabicPeriod"/>
            </a:pPr>
            <a:r>
              <a:rPr lang="en-US" sz="3200" dirty="0"/>
              <a:t>N. Eyckeler et al., </a:t>
            </a:r>
            <a:r>
              <a:rPr lang="en-US" sz="3200" i="1" dirty="0"/>
              <a:t>Multiphysics modeling of degradational behavior in high-temperature electrolysis cells based on experimental studies</a:t>
            </a:r>
            <a:r>
              <a:rPr lang="en-US" sz="3200" dirty="0"/>
              <a:t>, Master Thesis, RWTH Aachen University, Aachen (2024)</a:t>
            </a:r>
            <a:endParaRPr lang="de-DE" sz="3200" dirty="0"/>
          </a:p>
          <a:p>
            <a:endParaRPr lang="en-US" sz="32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5000" dirty="0"/>
              <a:t>To enable automated data generation for machine-learning training a COMSOL-based Multiphysics model is developed and iteratively refined by integrating experimental microstructure and electro-chemistry data. This ultimately aims to reduce the need for </a:t>
            </a:r>
            <a:r>
              <a:rPr lang="en-US" sz="5000" dirty="0" err="1"/>
              <a:t>experi</a:t>
            </a:r>
            <a:r>
              <a:rPr lang="en-US" sz="5000" dirty="0"/>
              <a:t>-mental campaigns, easing to create large, high-quality datasets.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The development of SOEC materials traditionally relies on time- and cost-intensive experimental workflows. To accelerate progress, a </a:t>
            </a:r>
            <a:r>
              <a:rPr lang="en-US" dirty="0" err="1"/>
              <a:t>multiphysics</a:t>
            </a:r>
            <a:r>
              <a:rPr lang="en-US" dirty="0"/>
              <a:t>-based finite element model is being developed as validated, high-fidelity simulation tool to generate physics-based synthetic data for machine learning algorithms. </a:t>
            </a:r>
          </a:p>
          <a:p>
            <a:r>
              <a:rPr lang="en-US" dirty="0"/>
              <a:t>By integrating real-world microstructural data from FIB-SEM analyses and validating against experimental electrochemical data, the model aims to improve predictive accuracy, uncover and under-stand degradation mechanisms and ultimately support the design of more durable SOEC materials.</a:t>
            </a:r>
          </a:p>
          <a:p>
            <a:r>
              <a:rPr lang="en-US" dirty="0"/>
              <a:t>The long-term goal is to establish a framework that allows to identify performance limiting processes and optimize material properties. Therefore, this approach has the potential to </a:t>
            </a:r>
            <a:r>
              <a:rPr lang="en-US" dirty="0" err="1"/>
              <a:t>signifi-cantly</a:t>
            </a:r>
            <a:r>
              <a:rPr lang="en-US" dirty="0"/>
              <a:t> accelerate SOEC materials research and development.</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 &amp;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pic>
        <p:nvPicPr>
          <p:cNvPr id="136" name="Bildplatzhalter 135">
            <a:extLst>
              <a:ext uri="{FF2B5EF4-FFF2-40B4-BE49-F238E27FC236}">
                <a16:creationId xmlns:a16="http://schemas.microsoft.com/office/drawing/2014/main" id="{BCB05FE4-D7A6-E21A-2E4A-29D1AC15C1FC}"/>
              </a:ext>
            </a:extLst>
          </p:cNvPr>
          <p:cNvPicPr>
            <a:picLocks noGrp="1" noChangeAspect="1"/>
          </p:cNvPicPr>
          <p:nvPr>
            <p:ph type="pic" sz="quarter" idx="29"/>
          </p:nvPr>
        </p:nvPicPr>
        <p:blipFill>
          <a:blip r:embed="rId2">
            <a:extLst>
              <a:ext uri="{28A0092B-C50C-407E-A947-70E740481C1C}">
                <a14:useLocalDpi xmlns:a14="http://schemas.microsoft.com/office/drawing/2010/main" val="0"/>
              </a:ext>
            </a:extLst>
          </a:blip>
          <a:srcRect t="10" b="10"/>
          <a:stretch/>
        </p:blipFill>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b="1" dirty="0"/>
              <a:t>FIGURE 1:</a:t>
            </a:r>
            <a:r>
              <a:rPr lang="en-US" dirty="0"/>
              <a:t> Implemented model geometry and mesh </a:t>
            </a:r>
            <a:r>
              <a:rPr lang="en-US" i="1" dirty="0"/>
              <a:t>(left)</a:t>
            </a:r>
            <a:r>
              <a:rPr lang="en-US" dirty="0"/>
              <a:t> and </a:t>
            </a:r>
            <a:br>
              <a:rPr lang="en-US" dirty="0"/>
            </a:br>
            <a:r>
              <a:rPr lang="en-US" dirty="0"/>
              <a:t>                   scheme of the model development approach </a:t>
            </a:r>
            <a:r>
              <a:rPr lang="en-US" i="1" dirty="0"/>
              <a:t>(right)</a:t>
            </a:r>
            <a:r>
              <a:rPr lang="en-US" dirty="0"/>
              <a:t>.</a:t>
            </a:r>
          </a:p>
        </p:txBody>
      </p:sp>
      <p:sp>
        <p:nvSpPr>
          <p:cNvPr id="14" name="Text Placeholder 13" hidden="1">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559635"/>
            <a:ext cx="15434125" cy="7101577"/>
          </a:xfrm>
        </p:spPr>
        <p:txBody>
          <a:bodyPr/>
          <a:lstStyle/>
          <a:p>
            <a:r>
              <a:rPr lang="en-US" dirty="0"/>
              <a:t>The initial model version successfully reproduces qualitative trends in current-voltage behavior across a wide parameter space and mesh independence studies ensured numerical stability and minimized computational cost while maintaining accuracy. </a:t>
            </a:r>
          </a:p>
          <a:p>
            <a:r>
              <a:rPr lang="en-US" dirty="0"/>
              <a:t>Parameter variations revealed the model's ability to capture expected performance trends, highlighting its general potential for predicting real-world behavior. Comparison with experimental data exposed deviations, mainly due to simplified diffusion treatments. Refinements using COMSOL’s Free and Porous Media Flow module are already in progress. Furthermore, Implementation of impedance spectroscopy simulations is underway to dissect frequency-dependent processes and further validate the model's predictive power.</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196913" y="29057170"/>
            <a:ext cx="15362501" cy="1303795"/>
          </a:xfrm>
        </p:spPr>
        <p:txBody>
          <a:bodyPr/>
          <a:lstStyle/>
          <a:p>
            <a:r>
              <a:rPr lang="en-US" dirty="0"/>
              <a:t>Results</a:t>
            </a:r>
          </a:p>
        </p:txBody>
      </p:sp>
      <p:pic>
        <p:nvPicPr>
          <p:cNvPr id="138" name="Bildplatzhalter 137" descr="Ein Bild, das Text, Diagramm, Screenshot, Reihe enthält.&#10;&#10;KI-generierte Inhalte können fehlerhaft sein.">
            <a:extLst>
              <a:ext uri="{FF2B5EF4-FFF2-40B4-BE49-F238E27FC236}">
                <a16:creationId xmlns:a16="http://schemas.microsoft.com/office/drawing/2014/main" id="{02115BF6-1C92-500A-12BD-89DD974EB212}"/>
              </a:ext>
            </a:extLst>
          </p:cNvPr>
          <p:cNvPicPr>
            <a:picLocks noGrp="1" noChangeAspect="1"/>
          </p:cNvPicPr>
          <p:nvPr>
            <p:ph type="pic" sz="quarter" idx="34"/>
          </p:nvPr>
        </p:nvPicPr>
        <p:blipFill>
          <a:blip r:embed="rId3">
            <a:extLst>
              <a:ext uri="{28A0092B-C50C-407E-A947-70E740481C1C}">
                <a14:useLocalDpi xmlns:a14="http://schemas.microsoft.com/office/drawing/2010/main" val="0"/>
              </a:ext>
            </a:extLst>
          </a:blip>
          <a:srcRect l="183" r="3"/>
          <a:stretch>
            <a:fillRect/>
          </a:stretch>
        </p:blipFill>
        <p:spPr>
          <a:xfrm>
            <a:off x="17545431" y="29550496"/>
            <a:ext cx="13712400" cy="5435622"/>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45431" y="35248643"/>
            <a:ext cx="14224907" cy="2311742"/>
          </a:xfrm>
        </p:spPr>
        <p:txBody>
          <a:bodyPr/>
          <a:lstStyle/>
          <a:p>
            <a:r>
              <a:rPr lang="en-US" b="1" dirty="0"/>
              <a:t>FIGURE 2:</a:t>
            </a:r>
            <a:r>
              <a:rPr lang="en-US" dirty="0"/>
              <a:t> Results of the Benchmarking Procedure in terms of </a:t>
            </a:r>
            <a:br>
              <a:rPr lang="en-US" dirty="0"/>
            </a:br>
            <a:r>
              <a:rPr lang="en-US" dirty="0"/>
              <a:t>                   mesh precision based on the calculated cell potential </a:t>
            </a:r>
            <a:br>
              <a:rPr lang="en-US" dirty="0"/>
            </a:br>
            <a:r>
              <a:rPr lang="en-US" dirty="0"/>
              <a:t>                   (</a:t>
            </a:r>
            <a:r>
              <a:rPr lang="en-US" i="1" dirty="0"/>
              <a:t>left</a:t>
            </a:r>
            <a:r>
              <a:rPr lang="en-US" dirty="0"/>
              <a:t>) and further performance metrics (</a:t>
            </a:r>
            <a:r>
              <a:rPr lang="en-US" i="1" dirty="0"/>
              <a:t>middle</a:t>
            </a:r>
            <a:r>
              <a:rPr lang="en-US" dirty="0"/>
              <a:t>) as well </a:t>
            </a:r>
            <a:br>
              <a:rPr lang="en-US" dirty="0"/>
            </a:br>
            <a:r>
              <a:rPr lang="en-US" dirty="0"/>
              <a:t>                   as an exemplary </a:t>
            </a:r>
            <a:r>
              <a:rPr lang="en-US" i="1" dirty="0" err="1"/>
              <a:t>i</a:t>
            </a:r>
            <a:r>
              <a:rPr lang="en-US" dirty="0"/>
              <a:t>-</a:t>
            </a:r>
            <a:r>
              <a:rPr lang="en-US" i="1" dirty="0"/>
              <a:t>V</a:t>
            </a:r>
            <a:r>
              <a:rPr lang="en-US" dirty="0"/>
              <a:t>-curve generated with the current </a:t>
            </a:r>
            <a:br>
              <a:rPr lang="en-US" dirty="0"/>
            </a:br>
            <a:r>
              <a:rPr lang="en-US" dirty="0"/>
              <a:t>                   model version (</a:t>
            </a:r>
            <a:r>
              <a:rPr lang="en-US" i="1" dirty="0"/>
              <a:t>right</a:t>
            </a:r>
            <a:r>
              <a:rPr lang="en-US" dirty="0"/>
              <a:t>).  </a:t>
            </a:r>
          </a:p>
        </p:txBody>
      </p:sp>
      <p:grpSp>
        <p:nvGrpSpPr>
          <p:cNvPr id="139" name="Gruppieren 138">
            <a:extLst>
              <a:ext uri="{FF2B5EF4-FFF2-40B4-BE49-F238E27FC236}">
                <a16:creationId xmlns:a16="http://schemas.microsoft.com/office/drawing/2014/main" id="{C24285C5-34E4-E0A9-77F5-43CE54EC42EA}"/>
              </a:ext>
            </a:extLst>
          </p:cNvPr>
          <p:cNvGrpSpPr/>
          <p:nvPr/>
        </p:nvGrpSpPr>
        <p:grpSpPr>
          <a:xfrm>
            <a:off x="-108" y="-2988133"/>
            <a:ext cx="13152546" cy="15092941"/>
            <a:chOff x="-108" y="-2988133"/>
            <a:chExt cx="13152546" cy="15092941"/>
          </a:xfrm>
        </p:grpSpPr>
        <p:pic>
          <p:nvPicPr>
            <p:cNvPr id="140" name="Grafik 139" descr="Ein Bild, das Kreis, Screenshot, Farbigkeit, Astronomie enthält.&#10;&#10;Automatisch generierte Beschreibung">
              <a:extLst>
                <a:ext uri="{FF2B5EF4-FFF2-40B4-BE49-F238E27FC236}">
                  <a16:creationId xmlns:a16="http://schemas.microsoft.com/office/drawing/2014/main" id="{D62568ED-79E6-4A40-429B-CF89B331E7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238" y="-2988133"/>
              <a:ext cx="12484633" cy="12484633"/>
            </a:xfrm>
            <a:prstGeom prst="rect">
              <a:avLst/>
            </a:prstGeom>
          </p:spPr>
        </p:pic>
        <p:pic>
          <p:nvPicPr>
            <p:cNvPr id="141" name="Grafik 140" descr="Ein Bild, das Kreis, Screenshot, Farbigkeit, Oval enthält.&#10;&#10;Automatisch generierte Beschreibung">
              <a:extLst>
                <a:ext uri="{FF2B5EF4-FFF2-40B4-BE49-F238E27FC236}">
                  <a16:creationId xmlns:a16="http://schemas.microsoft.com/office/drawing/2014/main" id="{2BCC39EE-CB12-AC12-8498-4787077F8073}"/>
                </a:ext>
              </a:extLst>
            </p:cNvPr>
            <p:cNvPicPr>
              <a:picLocks noChangeAspect="1"/>
            </p:cNvPicPr>
            <p:nvPr/>
          </p:nvPicPr>
          <p:blipFill rotWithShape="1">
            <a:blip r:embed="rId5">
              <a:extLst>
                <a:ext uri="{28A0092B-C50C-407E-A947-70E740481C1C}">
                  <a14:useLocalDpi xmlns:a14="http://schemas.microsoft.com/office/drawing/2010/main" val="0"/>
                </a:ext>
              </a:extLst>
            </a:blip>
            <a:srcRect l="38905" t="26857" b="23900"/>
            <a:stretch/>
          </p:blipFill>
          <p:spPr>
            <a:xfrm>
              <a:off x="-108" y="1503650"/>
              <a:ext cx="13152546" cy="10601158"/>
            </a:xfrm>
            <a:prstGeom prst="rect">
              <a:avLst/>
            </a:prstGeom>
          </p:spPr>
        </p:pic>
      </p:grpSp>
      <p:pic>
        <p:nvPicPr>
          <p:cNvPr id="142" name="Bildplatzhalter 30">
            <a:extLst>
              <a:ext uri="{FF2B5EF4-FFF2-40B4-BE49-F238E27FC236}">
                <a16:creationId xmlns:a16="http://schemas.microsoft.com/office/drawing/2014/main" id="{F2D73597-75CC-584C-4BE6-FAFA640B1DA6}"/>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t="35679" b="35595"/>
          <a:stretch/>
        </p:blipFill>
        <p:spPr>
          <a:xfrm>
            <a:off x="16553064" y="40009881"/>
            <a:ext cx="7270670" cy="2088000"/>
          </a:xfrm>
          <a:prstGeom prst="rect">
            <a:avLst/>
          </a:prstGeom>
        </p:spPr>
      </p:pic>
      <p:sp>
        <p:nvSpPr>
          <p:cNvPr id="13" name="Rechteck 12">
            <a:extLst>
              <a:ext uri="{FF2B5EF4-FFF2-40B4-BE49-F238E27FC236}">
                <a16:creationId xmlns:a16="http://schemas.microsoft.com/office/drawing/2014/main" id="{5BCC1DB0-7297-C086-9EA6-3A0802015F68}"/>
              </a:ext>
            </a:extLst>
          </p:cNvPr>
          <p:cNvSpPr/>
          <p:nvPr/>
        </p:nvSpPr>
        <p:spPr>
          <a:xfrm>
            <a:off x="25944096" y="38660137"/>
            <a:ext cx="5774018" cy="830997"/>
          </a:xfrm>
          <a:prstGeom prst="rect">
            <a:avLst/>
          </a:prstGeom>
        </p:spPr>
        <p:txBody>
          <a:bodyPr wrap="none">
            <a:spAutoFit/>
          </a:bodyPr>
          <a:lstStyle/>
          <a:p>
            <a:pPr algn="r"/>
            <a:r>
              <a:rPr lang="en-US" sz="4800" b="1" cap="all" dirty="0">
                <a:solidFill>
                  <a:schemeClr val="bg1">
                    <a:lumMod val="65000"/>
                  </a:schemeClr>
                </a:solidFill>
              </a:rPr>
              <a:t>Acknowledgement</a:t>
            </a:r>
          </a:p>
        </p:txBody>
      </p:sp>
      <p:grpSp>
        <p:nvGrpSpPr>
          <p:cNvPr id="11" name="Gruppieren 10">
            <a:extLst>
              <a:ext uri="{FF2B5EF4-FFF2-40B4-BE49-F238E27FC236}">
                <a16:creationId xmlns:a16="http://schemas.microsoft.com/office/drawing/2014/main" id="{E68CBAE4-EBB8-0E18-2C14-8905FB96FDE5}"/>
              </a:ext>
            </a:extLst>
          </p:cNvPr>
          <p:cNvGrpSpPr/>
          <p:nvPr/>
        </p:nvGrpSpPr>
        <p:grpSpPr>
          <a:xfrm>
            <a:off x="24096408" y="39844050"/>
            <a:ext cx="7761014" cy="2371859"/>
            <a:chOff x="24096408" y="39931134"/>
            <a:chExt cx="7761014" cy="2371859"/>
          </a:xfrm>
        </p:grpSpPr>
        <p:sp>
          <p:nvSpPr>
            <p:cNvPr id="20" name="Rechteck 19">
              <a:extLst>
                <a:ext uri="{FF2B5EF4-FFF2-40B4-BE49-F238E27FC236}">
                  <a16:creationId xmlns:a16="http://schemas.microsoft.com/office/drawing/2014/main" id="{D989F2D6-7B93-D956-9DB9-7CC20FFE0F1D}"/>
                </a:ext>
              </a:extLst>
            </p:cNvPr>
            <p:cNvSpPr/>
            <p:nvPr/>
          </p:nvSpPr>
          <p:spPr>
            <a:xfrm>
              <a:off x="24096408" y="39991251"/>
              <a:ext cx="4554935" cy="2311742"/>
            </a:xfrm>
            <a:prstGeom prst="rect">
              <a:avLst/>
            </a:prstGeom>
          </p:spPr>
          <p:txBody>
            <a:bodyPr vert="horz" lIns="91440" tIns="45720" rIns="91440" bIns="45720" rtlCol="0">
              <a:noAutofit/>
            </a:bodyPr>
            <a:lstStyle/>
            <a:p>
              <a:pPr defTabSz="3049615">
                <a:lnSpc>
                  <a:spcPct val="90000"/>
                </a:lnSpc>
              </a:pPr>
              <a:r>
                <a:rPr lang="en-GB" sz="2800" dirty="0">
                  <a:solidFill>
                    <a:schemeClr val="bg1">
                      <a:lumMod val="65000"/>
                    </a:schemeClr>
                  </a:solidFill>
                  <a:latin typeface="Calibri" panose="020F0502020204030204" pitchFamily="34" charset="0"/>
                  <a:cs typeface="Calibri" panose="020F0502020204030204" pitchFamily="34" charset="0"/>
                </a:rPr>
                <a:t>Funding by the German Federal Ministry of Research, Technology and Space (BMFTR) within the project Phoenix is greatly acknowledged. </a:t>
              </a:r>
            </a:p>
          </p:txBody>
        </p:sp>
        <p:pic>
          <p:nvPicPr>
            <p:cNvPr id="22" name="Grafik 21" descr="Ein Bild, das Text, Visitenkarte, Schrift, Screenshot enthält.&#10;&#10;KI-generierte Inhalte können fehlerhaft sein.">
              <a:extLst>
                <a:ext uri="{FF2B5EF4-FFF2-40B4-BE49-F238E27FC236}">
                  <a16:creationId xmlns:a16="http://schemas.microsoft.com/office/drawing/2014/main" id="{C7DD7EDD-C5D1-68C5-157A-3AF0569B399C}"/>
                </a:ext>
              </a:extLst>
            </p:cNvPr>
            <p:cNvPicPr>
              <a:picLocks noChangeAspect="1"/>
            </p:cNvPicPr>
            <p:nvPr/>
          </p:nvPicPr>
          <p:blipFill>
            <a:blip r:embed="rId8">
              <a:extLst>
                <a:ext uri="{28A0092B-C50C-407E-A947-70E740481C1C}">
                  <a14:useLocalDpi xmlns:a14="http://schemas.microsoft.com/office/drawing/2010/main" val="0"/>
                </a:ext>
              </a:extLst>
            </a:blip>
            <a:srcRect l="9779" t="13102" r="15295" b="13102"/>
            <a:stretch>
              <a:fillRect/>
            </a:stretch>
          </p:blipFill>
          <p:spPr>
            <a:xfrm>
              <a:off x="28513074" y="39931134"/>
              <a:ext cx="3344348" cy="2196000"/>
            </a:xfrm>
            <a:prstGeom prst="rect">
              <a:avLst/>
            </a:prstGeom>
          </p:spPr>
        </p:pic>
      </p:grpSp>
      <p:cxnSp>
        <p:nvCxnSpPr>
          <p:cNvPr id="24" name="Gerader Verbinder 23">
            <a:extLst>
              <a:ext uri="{FF2B5EF4-FFF2-40B4-BE49-F238E27FC236}">
                <a16:creationId xmlns:a16="http://schemas.microsoft.com/office/drawing/2014/main" id="{C1B3F639-A146-84E3-5D19-1E5C39776C6E}"/>
              </a:ext>
            </a:extLst>
          </p:cNvPr>
          <p:cNvCxnSpPr>
            <a:cxnSpLocks/>
          </p:cNvCxnSpPr>
          <p:nvPr/>
        </p:nvCxnSpPr>
        <p:spPr>
          <a:xfrm>
            <a:off x="23904031" y="39757881"/>
            <a:ext cx="0" cy="259200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 Placeholder 13">
            <a:extLst>
              <a:ext uri="{FF2B5EF4-FFF2-40B4-BE49-F238E27FC236}">
                <a16:creationId xmlns:a16="http://schemas.microsoft.com/office/drawing/2014/main" id="{7E0CD9B4-E252-F18A-6909-EEBD1680198B}"/>
              </a:ext>
            </a:extLst>
          </p:cNvPr>
          <p:cNvSpPr txBox="1">
            <a:spLocks/>
          </p:cNvSpPr>
          <p:nvPr/>
        </p:nvSpPr>
        <p:spPr>
          <a:xfrm>
            <a:off x="1196912" y="30412150"/>
            <a:ext cx="15434125" cy="7101577"/>
          </a:xfrm>
          <a:prstGeom prst="rect">
            <a:avLst/>
          </a:prstGeom>
        </p:spPr>
        <p:txBody>
          <a:bodyPr vert="horz" lIns="91440" tIns="45720" rIns="91440" bIns="45720" rtlCol="0">
            <a:noAutofit/>
          </a:bodyPr>
          <a:lstStyle>
            <a:lvl1pPr marL="0" indent="0" algn="l" defTabSz="3291840" rtl="0" eaLnBrk="1" latinLnBrk="0" hangingPunct="1">
              <a:lnSpc>
                <a:spcPct val="90000"/>
              </a:lnSpc>
              <a:spcBef>
                <a:spcPts val="3600"/>
              </a:spcBef>
              <a:buFont typeface="Arial" panose="020B0604020202020204" pitchFamily="34" charset="0"/>
              <a:buNone/>
              <a:defRPr sz="4101" kern="1200">
                <a:solidFill>
                  <a:schemeClr val="tx1"/>
                </a:solidFill>
                <a:latin typeface="+mn-lt"/>
                <a:ea typeface="+mn-ea"/>
                <a:cs typeface="+mn-cs"/>
              </a:defRPr>
            </a:lvl1pPr>
            <a:lvl2pPr marL="1552197" indent="0" algn="l" defTabSz="3291840" rtl="0" eaLnBrk="1" latinLnBrk="0" hangingPunct="1">
              <a:lnSpc>
                <a:spcPct val="9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9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9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9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dirty="0"/>
              <a:t>The initial model version successfully reproduces qualitative trends in current-voltage behavior across a wide parameter space and mesh independence studies ensured numerical stability and minimized computational cost while maintaining accuracy. </a:t>
            </a:r>
          </a:p>
          <a:p>
            <a:r>
              <a:rPr lang="en-US" dirty="0"/>
              <a:t>However, several critical challenges remain as an accurate </a:t>
            </a:r>
            <a:r>
              <a:rPr lang="en-US" dirty="0" err="1"/>
              <a:t>representa-tion</a:t>
            </a:r>
            <a:r>
              <a:rPr lang="en-US" dirty="0"/>
              <a:t> of gas transport requires coupling stacked solid phases with a single fluid domain within the Free and Porous Media Flow module. This issue becomes particularly evident at higher current densities. Model data furthermore, exhibits a shift in cell potential compared to experiment data, whose origin is still under investigation. Additionally impedance spectroscopy is implemented to dissect frequency-dependent processes. While first results qualitatively match to experiments, quantitative agreement has not yet been achieved.</a:t>
            </a:r>
          </a:p>
          <a:p>
            <a:endParaRPr lang="en-US" dirty="0"/>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728</Words>
  <Application>Microsoft Office PowerPoint</Application>
  <PresentationFormat>Benutzerdefiniert</PresentationFormat>
  <Paragraphs>24</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Calibri Light</vt:lpstr>
      <vt:lpstr>Office Theme</vt:lpstr>
      <vt:lpstr>Towards a Data-Driven Framework for Predictive Electrochemistry in Solid Oxide Cells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Eyckeler, Niklas</cp:lastModifiedBy>
  <cp:revision>110</cp:revision>
  <cp:lastPrinted>2023-01-06T15:48:30Z</cp:lastPrinted>
  <dcterms:created xsi:type="dcterms:W3CDTF">2023-01-03T14:57:49Z</dcterms:created>
  <dcterms:modified xsi:type="dcterms:W3CDTF">2025-08-27T15:16:12Z</dcterms:modified>
</cp:coreProperties>
</file>