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40" d="100"/>
          <a:sy n="40" d="100"/>
        </p:scale>
        <p:origin x="-2502" y="3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8/19/2025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8/19/2025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Performance analysis of a Rechargeable Zn-Air Flow Battery</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it-IT" sz="3400" dirty="0"/>
              <a:t>Jacopo Strada</a:t>
            </a:r>
            <a:r>
              <a:rPr lang="it-IT" sz="3400" baseline="30000" dirty="0"/>
              <a:t>1,*</a:t>
            </a:r>
            <a:r>
              <a:rPr lang="it-IT" sz="3400" dirty="0"/>
              <a:t>, Luca Magagnin</a:t>
            </a:r>
            <a:r>
              <a:rPr lang="it-IT" sz="3400" baseline="30000" dirty="0"/>
              <a:t>1</a:t>
            </a:r>
            <a:r>
              <a:rPr lang="it-IT" sz="3400" dirty="0"/>
              <a:t> and Benedetto Bozzini</a:t>
            </a:r>
            <a:r>
              <a:rPr lang="it-IT" sz="3400" baseline="30000" dirty="0"/>
              <a:t>2</a:t>
            </a:r>
            <a:br>
              <a:rPr lang="it-IT" sz="3400" dirty="0"/>
            </a:br>
            <a:r>
              <a:rPr lang="it-IT" sz="3400" baseline="30000" dirty="0"/>
              <a:t>1</a:t>
            </a:r>
            <a:r>
              <a:rPr lang="it-IT" sz="3400" dirty="0"/>
              <a:t>Department of </a:t>
            </a:r>
            <a:r>
              <a:rPr lang="it-IT" sz="3400" dirty="0" err="1"/>
              <a:t>Chemistry</a:t>
            </a:r>
            <a:r>
              <a:rPr lang="it-IT" sz="3400" dirty="0"/>
              <a:t>, </a:t>
            </a:r>
            <a:r>
              <a:rPr lang="it-IT" sz="3400" dirty="0" err="1"/>
              <a:t>Materials</a:t>
            </a:r>
            <a:r>
              <a:rPr lang="it-IT" sz="3400" dirty="0"/>
              <a:t> and Chemical Engineering, Politecnico di Milano, Milan, </a:t>
            </a:r>
            <a:r>
              <a:rPr lang="it-IT" sz="3400" dirty="0" err="1"/>
              <a:t>Italy</a:t>
            </a:r>
            <a:br>
              <a:rPr lang="it-IT" sz="3400" dirty="0"/>
            </a:br>
            <a:r>
              <a:rPr lang="it-IT" sz="3400" baseline="30000" dirty="0"/>
              <a:t>2</a:t>
            </a:r>
            <a:r>
              <a:rPr lang="it-IT" sz="3400" dirty="0"/>
              <a:t>Department of Energy Engineering, Politecnico di Milano, Milan, </a:t>
            </a:r>
            <a:r>
              <a:rPr lang="it-IT" sz="3400" dirty="0" err="1"/>
              <a:t>Italy</a:t>
            </a:r>
            <a:endParaRPr lang="en-US" sz="3400" dirty="0"/>
          </a:p>
        </p:txBody>
      </p:sp>
      <p:pic>
        <p:nvPicPr>
          <p:cNvPr id="28" name="Segnaposto immagine 27" descr="Immagine che contiene schermata, testo, Policromia, unità&#10;&#10;Il contenuto generato dall'IA potrebbe non essere corretto.">
            <a:extLst>
              <a:ext uri="{FF2B5EF4-FFF2-40B4-BE49-F238E27FC236}">
                <a16:creationId xmlns:a16="http://schemas.microsoft.com/office/drawing/2014/main" id="{C46156B5-40D9-CF49-18FF-355FBDDB57D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4254" r="4254"/>
          <a:stretch>
            <a:fillRect/>
          </a:stretch>
        </p:blipFill>
        <p:spPr>
          <a:xfrm>
            <a:off x="0" y="-33338"/>
            <a:ext cx="12557125" cy="12209463"/>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algn="just"/>
            <a:r>
              <a:rPr lang="en-US" dirty="0"/>
              <a:t>The 3D model predicts the electrical performance of RZAFBs during charge and discharge. It features a zinc electrode, an alkaline electrolyte, and a porous GDE with both liquid and gas phases. In the stationary Multiphysics model, physics are coupled in:</a:t>
            </a:r>
          </a:p>
          <a:p>
            <a:r>
              <a:rPr lang="en-US" dirty="0"/>
              <a:t>1) Electric field drives liquid species transport. Vice versa, concentrations affect reaction rates via Butler-Volmer equation in the electric field.                                                                                                             2) Fluid dynamics governs mass transport in both phases, thanks to Navier-Stokes equation and Darcy’s law.                                                                          3) Gas-liquid interactions follow Henry’s law.                                                    4) Temperature evolution is coupled with all physics through electrochemical heat sources.</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US" sz="2800" dirty="0"/>
              <a:t>1. </a:t>
            </a:r>
            <a:r>
              <a:rPr lang="en-GB" sz="2800" dirty="0"/>
              <a:t>W. Lao-</a:t>
            </a:r>
            <a:r>
              <a:rPr lang="en-GB" sz="2800" dirty="0" err="1"/>
              <a:t>atiman</a:t>
            </a:r>
            <a:r>
              <a:rPr lang="en-GB" sz="2800" dirty="0"/>
              <a:t> </a:t>
            </a:r>
            <a:r>
              <a:rPr lang="en-GB" sz="2800" i="1" dirty="0"/>
              <a:t>et al.</a:t>
            </a:r>
            <a:r>
              <a:rPr lang="en-GB" sz="2800" dirty="0"/>
              <a:t>, “Model-based analysis of an integrated zinc-air flow battery/zinc </a:t>
            </a:r>
            <a:r>
              <a:rPr lang="en-GB" sz="2800" dirty="0" err="1"/>
              <a:t>electrolyzer</a:t>
            </a:r>
            <a:r>
              <a:rPr lang="en-GB" sz="2800" dirty="0"/>
              <a:t> system”, </a:t>
            </a:r>
            <a:r>
              <a:rPr lang="en-GB" sz="2800" i="1" dirty="0"/>
              <a:t>Front. </a:t>
            </a:r>
            <a:r>
              <a:rPr lang="en-US" sz="2800" i="1" dirty="0"/>
              <a:t>Energy Res</a:t>
            </a:r>
            <a:r>
              <a:rPr lang="en-US" sz="2800" dirty="0"/>
              <a:t>., 7, 15, 2019.</a:t>
            </a:r>
            <a:br>
              <a:rPr lang="en-US" sz="2800" dirty="0"/>
            </a:br>
            <a:r>
              <a:rPr lang="en-US" sz="2800" dirty="0"/>
              <a:t>2. </a:t>
            </a:r>
            <a:r>
              <a:rPr lang="en-GB" sz="2800" dirty="0"/>
              <a:t>W. Yu </a:t>
            </a:r>
            <a:r>
              <a:rPr lang="en-GB" sz="2800" i="1" dirty="0"/>
              <a:t>et al.</a:t>
            </a:r>
            <a:r>
              <a:rPr lang="en-GB" sz="2800" dirty="0"/>
              <a:t>, “Elucidating the mechanism of discharge performance improvement in zinc-air flow batteries: a combination of experimental and </a:t>
            </a:r>
            <a:r>
              <a:rPr lang="en-GB" sz="2800" dirty="0" err="1"/>
              <a:t>modeling</a:t>
            </a:r>
            <a:r>
              <a:rPr lang="en-GB" sz="2800" dirty="0"/>
              <a:t> investigations”, </a:t>
            </a:r>
            <a:r>
              <a:rPr lang="en-GB" sz="2800" i="1" dirty="0"/>
              <a:t>J. Energy Storage</a:t>
            </a:r>
            <a:r>
              <a:rPr lang="en-GB" sz="2800" dirty="0"/>
              <a:t>, 40, 102779, 2021.</a:t>
            </a:r>
            <a:br>
              <a:rPr lang="en-US" sz="2800" dirty="0"/>
            </a:br>
            <a:r>
              <a:rPr lang="en-US" sz="2800" dirty="0"/>
              <a:t>3. </a:t>
            </a:r>
            <a:r>
              <a:rPr lang="es-ES" sz="2800" dirty="0"/>
              <a:t>J. Strada </a:t>
            </a:r>
            <a:r>
              <a:rPr lang="es-ES" sz="2800" i="1" dirty="0"/>
              <a:t>et al.</a:t>
            </a:r>
            <a:r>
              <a:rPr lang="es-ES" sz="2800" dirty="0"/>
              <a:t>, “</a:t>
            </a:r>
            <a:r>
              <a:rPr lang="en-GB" sz="2800" dirty="0"/>
              <a:t>Multiphysics modelling for rechargeable zinc-air flow batteries – Part I: A </a:t>
            </a:r>
            <a:r>
              <a:rPr lang="en-GB" sz="2800" dirty="0" err="1"/>
              <a:t>physico</a:t>
            </a:r>
            <a:r>
              <a:rPr lang="en-GB" sz="2800" dirty="0"/>
              <a:t>-chemical and mathematical reassessment of the model”, </a:t>
            </a:r>
            <a:r>
              <a:rPr lang="es-ES" sz="2800" i="1" dirty="0"/>
              <a:t>J.  Electroanal. Chem.</a:t>
            </a:r>
            <a:r>
              <a:rPr lang="es-ES" sz="2800" dirty="0"/>
              <a:t>,</a:t>
            </a:r>
            <a:r>
              <a:rPr lang="es-ES" sz="2800" i="1" dirty="0"/>
              <a:t> </a:t>
            </a:r>
            <a:r>
              <a:rPr lang="es-ES" sz="2800" dirty="0"/>
              <a:t>988, 119136, 2025.</a:t>
            </a:r>
            <a:endParaRPr lang="en-US" sz="28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pPr algn="just"/>
            <a:r>
              <a:rPr lang="en-US" sz="5600" dirty="0">
                <a:solidFill>
                  <a:srgbClr val="000000"/>
                </a:solidFill>
                <a:effectLst/>
                <a:latin typeface="+mn-lt"/>
                <a:ea typeface="Calibri" panose="020F0502020204030204" pitchFamily="34" charset="0"/>
              </a:rPr>
              <a:t>The mathematical modeling of rechargeable Zn-air flow batteries (RZAFBs) plays a key role in prototype design and scale-up. Developing a comprehensive Multiphysics model requires coupling various </a:t>
            </a:r>
            <a:r>
              <a:rPr lang="en-US" sz="5600" dirty="0" err="1">
                <a:solidFill>
                  <a:srgbClr val="000000"/>
                </a:solidFill>
                <a:effectLst/>
                <a:latin typeface="+mn-lt"/>
                <a:ea typeface="Calibri" panose="020F0502020204030204" pitchFamily="34" charset="0"/>
              </a:rPr>
              <a:t>physico</a:t>
            </a:r>
            <a:r>
              <a:rPr lang="en-US" sz="5600" dirty="0">
                <a:solidFill>
                  <a:srgbClr val="000000"/>
                </a:solidFill>
                <a:effectLst/>
                <a:latin typeface="+mn-lt"/>
                <a:ea typeface="Calibri" panose="020F0502020204030204" pitchFamily="34" charset="0"/>
              </a:rPr>
              <a:t>-chemical and thermal processes to accurately capture the system’s behavior.</a:t>
            </a:r>
            <a:endParaRPr lang="en-US" sz="5600" dirty="0">
              <a:latin typeface="+mn-lt"/>
            </a:endParaRP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algn="just"/>
            <a:r>
              <a:rPr lang="en-US" sz="4300" dirty="0"/>
              <a:t>RZAFBs are emerging as a promising energy storage solution due to their high energy density, cost-effectiveness, and sustainability. [1] With the potential for long cycle life and environmentally friendly operation, they present an alternative for large-scale stationary energy storage applications, particularly in supporting renewable energy integration and grid stability. [2,3]</a:t>
            </a:r>
          </a:p>
          <a:p>
            <a:pPr algn="just"/>
            <a:r>
              <a:rPr lang="en-US" sz="4300" dirty="0"/>
              <a:t>This study investigates the performance and efficiency of RZAFBs, emphasizing critical factors, including: (1) fluid dynamics and the effect of various battery geometries, (2) liquid-gas phase exchange to describe the correct physics inside the gas diffusion layer (GDE), (3) performance variation due to different ambient conditions, (4) system thermal dependance, (5) polarization (</a:t>
            </a:r>
            <a:r>
              <a:rPr lang="en-US" sz="4300" dirty="0" err="1"/>
              <a:t>i</a:t>
            </a:r>
            <a:r>
              <a:rPr lang="en-US" sz="4300" dirty="0"/>
              <a:t>-V) curve, and (6) limiting current density (</a:t>
            </a:r>
            <a:r>
              <a:rPr lang="en-US" sz="4300" dirty="0" err="1"/>
              <a:t>l.c.d.</a:t>
            </a:r>
            <a:r>
              <a:rPr lang="en-US" sz="4300" dirty="0"/>
              <a:t>) depending on BCs and geometries.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 &amp;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pic>
        <p:nvPicPr>
          <p:cNvPr id="19" name="Segnaposto immagine 18" descr="Immagine che contiene testo, schermata, Blu elettrico, diagramma&#10;&#10;Il contenuto generato dall'IA potrebbe non essere corretto.">
            <a:extLst>
              <a:ext uri="{FF2B5EF4-FFF2-40B4-BE49-F238E27FC236}">
                <a16:creationId xmlns:a16="http://schemas.microsoft.com/office/drawing/2014/main" id="{32D4C51D-BB00-F67F-CE8D-D5B2BB410656}"/>
              </a:ext>
            </a:extLst>
          </p:cNvPr>
          <p:cNvPicPr>
            <a:picLocks noGrp="1" noChangeAspect="1"/>
          </p:cNvPicPr>
          <p:nvPr>
            <p:ph type="pic" sz="quarter" idx="29"/>
          </p:nvPr>
        </p:nvPicPr>
        <p:blipFill rotWithShape="1">
          <a:blip r:embed="rId3">
            <a:extLst>
              <a:ext uri="{28A0092B-C50C-407E-A947-70E740481C1C}">
                <a14:useLocalDpi xmlns:a14="http://schemas.microsoft.com/office/drawing/2010/main" val="0"/>
              </a:ext>
            </a:extLst>
          </a:blip>
          <a:srcRect l="-10341" r="-10341"/>
          <a:stretch/>
        </p:blipFill>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3" y="27109281"/>
            <a:ext cx="13956002" cy="1468347"/>
          </a:xfrm>
        </p:spPr>
        <p:txBody>
          <a:bodyPr/>
          <a:lstStyle/>
          <a:p>
            <a:r>
              <a:rPr lang="en-US" sz="3200" dirty="0"/>
              <a:t>FIGURE 1. Fluid dynamics in different cell geometries: the implementation of different deflector configurations promotes a more homogeneous concentration field of liquid species, resulting in more uniform zinc electrodeposition and corrosion.</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In Fig. 2, (A) the </a:t>
            </a:r>
            <a:r>
              <a:rPr lang="en-US" dirty="0" err="1"/>
              <a:t>l.c.d.</a:t>
            </a:r>
            <a:r>
              <a:rPr lang="en-US" dirty="0"/>
              <a:t> increases with electrolyte flow rate during charging, whereas during discharging it varies only with ambient pressure, which is the driving force of the limiting species, the dissolved oxygen. (B) Geometry variations influence only the charging phase, as evidenced by the increase in </a:t>
            </a:r>
            <a:r>
              <a:rPr lang="en-US" dirty="0" err="1"/>
              <a:t>l.c.d.</a:t>
            </a:r>
            <a:r>
              <a:rPr lang="en-US" dirty="0"/>
              <a:t> – and hence in the operational range of the battery – resulting from improved fluid dynamics: a more homogeneous electrolyte flow promotes more uniform zinc electrodeposition (C). This in turn reduces the occurrence of zincate-depleted regions.</a:t>
            </a:r>
          </a:p>
          <a:p>
            <a:r>
              <a:rPr lang="en-US" dirty="0"/>
              <a:t>The temperature variation is very limited, as is the dependence of the other physical processes on temperature, thereby confirming the assumption of system </a:t>
            </a:r>
            <a:r>
              <a:rPr lang="en-US" dirty="0" err="1"/>
              <a:t>isothermality</a:t>
            </a:r>
            <a:r>
              <a:rPr lang="en-US" dirty="0"/>
              <a:t>.</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pic>
        <p:nvPicPr>
          <p:cNvPr id="33" name="Segnaposto immagine 32">
            <a:extLst>
              <a:ext uri="{FF2B5EF4-FFF2-40B4-BE49-F238E27FC236}">
                <a16:creationId xmlns:a16="http://schemas.microsoft.com/office/drawing/2014/main" id="{4049CC9D-C131-FA6E-6F9A-94D2B148D320}"/>
              </a:ext>
            </a:extLst>
          </p:cNvPr>
          <p:cNvPicPr>
            <a:picLocks noGrp="1" noChangeAspect="1"/>
          </p:cNvPicPr>
          <p:nvPr>
            <p:ph type="pic" sz="quarter" idx="34"/>
          </p:nvPr>
        </p:nvPicPr>
        <p:blipFill rotWithShape="1">
          <a:blip r:embed="rId4">
            <a:extLst>
              <a:ext uri="{28A0092B-C50C-407E-A947-70E740481C1C}">
                <a14:useLocalDpi xmlns:a14="http://schemas.microsoft.com/office/drawing/2010/main" val="0"/>
              </a:ext>
            </a:extLst>
          </a:blip>
          <a:srcRect l="-18413" r="-18413"/>
          <a:stretch>
            <a:fillRect/>
          </a:stretch>
        </p:blipFill>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3200" dirty="0"/>
              <a:t>FIGURE 2.</a:t>
            </a:r>
            <a:r>
              <a:rPr lang="en-US" sz="3200" b="1" dirty="0"/>
              <a:t> </a:t>
            </a:r>
            <a:r>
              <a:rPr lang="en-US" sz="3200" dirty="0"/>
              <a:t>(A) </a:t>
            </a:r>
            <a:r>
              <a:rPr lang="en-US" sz="3200" dirty="0" err="1"/>
              <a:t>i</a:t>
            </a:r>
            <a:r>
              <a:rPr lang="en-US" sz="3200" dirty="0"/>
              <a:t>-V characteristics of the OG cell: charging at varying electrolyte flow rates and discharging at different ambient air pressures. (B) </a:t>
            </a:r>
            <a:r>
              <a:rPr lang="en-US" sz="3200" dirty="0" err="1"/>
              <a:t>i</a:t>
            </a:r>
            <a:r>
              <a:rPr lang="en-US" sz="3200" dirty="0"/>
              <a:t>-V characteristics of all geometries at identical electrolyte flow rate. (C) Distribution of zincate limiting concentration during charging, correlated with the </a:t>
            </a:r>
            <a:r>
              <a:rPr lang="en-US" sz="3200" dirty="0" err="1"/>
              <a:t>l.c.d.</a:t>
            </a:r>
            <a:endParaRPr lang="en-US" sz="3200" dirty="0"/>
          </a:p>
        </p:txBody>
      </p:sp>
      <p:pic>
        <p:nvPicPr>
          <p:cNvPr id="18" name="Segnaposto immagine 17" descr="Immagine che contiene testo, Carattere, logo, schermata&#10;&#10;Il contenuto generato dall'IA potrebbe non essere corretto.">
            <a:extLst>
              <a:ext uri="{FF2B5EF4-FFF2-40B4-BE49-F238E27FC236}">
                <a16:creationId xmlns:a16="http://schemas.microsoft.com/office/drawing/2014/main" id="{C4D5997F-B50F-C000-426A-AA5011CED9A6}"/>
              </a:ext>
            </a:extLst>
          </p:cNvPr>
          <p:cNvPicPr>
            <a:picLocks noGrp="1" noChangeAspect="1"/>
          </p:cNvPicPr>
          <p:nvPr>
            <p:ph type="pic" sz="quarter" idx="31"/>
          </p:nvPr>
        </p:nvPicPr>
        <p:blipFill>
          <a:blip r:embed="rId5">
            <a:extLst>
              <a:ext uri="{28A0092B-C50C-407E-A947-70E740481C1C}">
                <a14:useLocalDpi xmlns:a14="http://schemas.microsoft.com/office/drawing/2010/main" val="0"/>
              </a:ext>
            </a:extLst>
          </a:blip>
          <a:stretch>
            <a:fillRect/>
          </a:stretch>
        </p:blipFill>
        <p:spPr>
          <a:xfrm>
            <a:off x="17118338" y="38437114"/>
            <a:ext cx="14652000" cy="4285959"/>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730</TotalTime>
  <Words>706</Words>
  <Application>Microsoft Office PowerPoint</Application>
  <PresentationFormat>Personalizzato</PresentationFormat>
  <Paragraphs>15</Paragraphs>
  <Slides>1</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vt:i4>
      </vt:variant>
    </vt:vector>
  </HeadingPairs>
  <TitlesOfParts>
    <vt:vector size="5" baseType="lpstr">
      <vt:lpstr>Arial</vt:lpstr>
      <vt:lpstr>Calibri</vt:lpstr>
      <vt:lpstr>Calibri Light</vt:lpstr>
      <vt:lpstr>Office Theme</vt:lpstr>
      <vt:lpstr>Performance analysis of a Rechargeable Zn-Air Flow Battery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Giulia Iasenza</cp:lastModifiedBy>
  <cp:revision>130</cp:revision>
  <cp:lastPrinted>2023-01-06T15:48:30Z</cp:lastPrinted>
  <dcterms:created xsi:type="dcterms:W3CDTF">2023-01-03T14:57:49Z</dcterms:created>
  <dcterms:modified xsi:type="dcterms:W3CDTF">2025-08-19T10:28:27Z</dcterms:modified>
</cp:coreProperties>
</file>