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FD1B714-C3A9-E147-83FD-BEABD7F6B5D9}" v="1609" dt="2025-08-29T16:35:45.6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71" autoAdjust="0"/>
    <p:restoredTop sz="96248" autoAdjust="0"/>
  </p:normalViewPr>
  <p:slideViewPr>
    <p:cSldViewPr snapToGrid="0">
      <p:cViewPr>
        <p:scale>
          <a:sx n="22" d="100"/>
          <a:sy n="22" d="100"/>
        </p:scale>
        <p:origin x="1744" y="96"/>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8/25/25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a:t>
            </a:r>
            <a:r>
              <a:rPr lang="en-US" sz="4101" noProof="0">
                <a:solidFill>
                  <a:schemeClr val="tx1">
                    <a:lumMod val="50000"/>
                    <a:lumOff val="50000"/>
                  </a:schemeClr>
                </a:solidFill>
                <a:latin typeface="Calibri" panose="020F0502020204030204" pitchFamily="34" charset="0"/>
                <a:cs typeface="Calibri" panose="020F0502020204030204" pitchFamily="34" charset="0"/>
              </a:rPr>
              <a:t>Conference 2025 </a:t>
            </a:r>
            <a:r>
              <a:rPr lang="en-US" sz="4101" noProof="0" dirty="0">
                <a:solidFill>
                  <a:schemeClr val="tx1">
                    <a:lumMod val="50000"/>
                    <a:lumOff val="50000"/>
                  </a:schemeClr>
                </a:solidFill>
                <a:latin typeface="Calibri" panose="020F0502020204030204" pitchFamily="34" charset="0"/>
                <a:cs typeface="Calibri" panose="020F0502020204030204" pitchFamily="34" charset="0"/>
              </a:rPr>
              <a:t>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8/25/25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8/25/25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8/25/25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rmAutofit/>
          </a:bodyPr>
          <a:lstStyle/>
          <a:p>
            <a:r>
              <a:rPr lang="en-IN" sz="9000" dirty="0"/>
              <a:t>MOSFET Channel Engineering And Scaling Study With Halo Implants Using COMSOL Multiphysics</a:t>
            </a:r>
            <a:endParaRPr lang="en-US" sz="9000" dirty="0"/>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dirty="0"/>
              <a:t>K. Sethia</a:t>
            </a:r>
            <a:r>
              <a:rPr lang="en-US" baseline="30000" dirty="0"/>
              <a:t>1</a:t>
            </a:r>
            <a:r>
              <a:rPr lang="en-US" dirty="0"/>
              <a:t> and D.A Fixel</a:t>
            </a:r>
            <a:r>
              <a:rPr lang="en-US" baseline="30000" dirty="0"/>
              <a:t>1</a:t>
            </a:r>
            <a:r>
              <a:rPr lang="en-US" dirty="0"/>
              <a:t> </a:t>
            </a:r>
            <a:br>
              <a:rPr lang="en-US" dirty="0"/>
            </a:br>
            <a:r>
              <a:rPr lang="en-US" baseline="30000" dirty="0"/>
              <a:t>1</a:t>
            </a:r>
            <a:r>
              <a:rPr lang="en-US" dirty="0"/>
              <a:t>Dept. of Engineering, Trinity College, Hartford, CT – 06106, USA</a:t>
            </a:r>
          </a:p>
        </p:txBody>
      </p:sp>
      <mc:AlternateContent xmlns:mc="http://schemas.openxmlformats.org/markup-compatibility/2006">
        <mc:Choice xmlns:a14="http://schemas.microsoft.com/office/drawing/2010/main"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9" y="21687824"/>
                <a:ext cx="16062185" cy="7228858"/>
              </a:xfrm>
            </p:spPr>
            <p:txBody>
              <a:bodyPr/>
              <a:lstStyle/>
              <a:p>
                <a:pPr>
                  <a:spcAft>
                    <a:spcPts val="704"/>
                  </a:spcAft>
                </a:pPr>
                <a:r>
                  <a:rPr lang="en-IN" sz="3900" dirty="0">
                    <a:cs typeface="Times New Roman" panose="02020603050405020304" pitchFamily="18" charset="0"/>
                  </a:rPr>
                  <a:t>A standard MOSFET was designed and simulated in COMSOL and then scaled using constant field scaling to preserve its electrical properties. To mitigate short channel effects, p-type halo implants with a peak doping concentration of </a:t>
                </a:r>
                <a14:m>
                  <m:oMath xmlns:m="http://schemas.openxmlformats.org/officeDocument/2006/math">
                    <m:r>
                      <a:rPr lang="en-US" sz="3900" i="1"/>
                      <m:t>1</m:t>
                    </m:r>
                    <m:r>
                      <a:rPr lang="en-US" sz="3900" b="0" i="1" smtClean="0"/>
                      <m:t> </m:t>
                    </m:r>
                    <m:r>
                      <a:rPr lang="en-US" sz="3900" b="0" i="1" smtClean="0"/>
                      <m:t>𝑥</m:t>
                    </m:r>
                    <m:r>
                      <a:rPr lang="en-US" sz="3900" b="0" i="1" smtClean="0"/>
                      <m:t> </m:t>
                    </m:r>
                    <m:sSup>
                      <m:sSupPr>
                        <m:ctrlPr>
                          <a:rPr lang="en-US" sz="3900" i="1" smtClean="0"/>
                        </m:ctrlPr>
                      </m:sSupPr>
                      <m:e>
                        <m:r>
                          <a:rPr lang="en-US" sz="3900" i="1"/>
                          <m:t>10</m:t>
                        </m:r>
                      </m:e>
                      <m:sup>
                        <m:r>
                          <a:rPr lang="en-US" sz="3900" i="1"/>
                          <m:t>19</m:t>
                        </m:r>
                      </m:sup>
                    </m:sSup>
                    <m:r>
                      <a:rPr lang="en-US" sz="3900" i="1"/>
                      <m:t>/</m:t>
                    </m:r>
                    <m:sSup>
                      <m:sSupPr>
                        <m:ctrlPr>
                          <a:rPr lang="en-US" sz="3900" i="1" smtClean="0"/>
                        </m:ctrlPr>
                      </m:sSupPr>
                      <m:e>
                        <m:r>
                          <a:rPr lang="en-US" sz="3900" b="0" i="1" smtClean="0"/>
                          <m:t>𝑐𝑚</m:t>
                        </m:r>
                      </m:e>
                      <m:sup>
                        <m:r>
                          <a:rPr lang="en-US" sz="3900" b="0" i="1" smtClean="0"/>
                          <m:t>3</m:t>
                        </m:r>
                      </m:sup>
                    </m:sSup>
                  </m:oMath>
                </a14:m>
                <a:r>
                  <a:rPr lang="en-IN" sz="3900" dirty="0">
                    <a:cs typeface="Times New Roman" panose="02020603050405020304" pitchFamily="18" charset="0"/>
                  </a:rPr>
                  <a:t> were introduced near the source and drain. Additionally another set of runs was conducted with a Lightly doped drain (LDD) region</a:t>
                </a:r>
                <a:br>
                  <a:rPr lang="en-IN" sz="3900" dirty="0">
                    <a:cs typeface="Times New Roman" panose="02020603050405020304" pitchFamily="18" charset="0"/>
                  </a:rPr>
                </a:br>
                <a:br>
                  <a:rPr lang="en-IN" sz="3900" dirty="0">
                    <a:cs typeface="Times New Roman" panose="02020603050405020304" pitchFamily="18" charset="0"/>
                  </a:rPr>
                </a:br>
                <a:r>
                  <a:rPr lang="en-US" sz="3900" dirty="0">
                    <a:ea typeface="Yu Mincho" panose="02020400000000000000" pitchFamily="18" charset="-128"/>
                    <a:cs typeface="Times New Roman" panose="02020603050405020304" pitchFamily="18" charset="0"/>
                  </a:rPr>
                  <a:t>The halo implant was assumed to have a </a:t>
                </a:r>
                <a:r>
                  <a:rPr lang="en-US" sz="3900" b="1" dirty="0">
                    <a:ea typeface="Yu Mincho" panose="02020400000000000000" pitchFamily="18" charset="-128"/>
                    <a:cs typeface="Times New Roman" panose="02020603050405020304" pitchFamily="18" charset="0"/>
                  </a:rPr>
                  <a:t>gaussian distribution. </a:t>
                </a:r>
                <a:r>
                  <a:rPr lang="en-US" sz="3900" dirty="0">
                    <a:ea typeface="Yu Mincho" panose="02020400000000000000" pitchFamily="18" charset="-128"/>
                    <a:cs typeface="Times New Roman" panose="02020603050405020304" pitchFamily="18" charset="0"/>
                  </a:rPr>
                  <a:t>The junction depth was calculated using the formula </a:t>
                </a:r>
                <a14:m>
                  <m:oMath xmlns:m="http://schemas.openxmlformats.org/officeDocument/2006/math">
                    <m:sSub>
                      <m:sSubPr>
                        <m:ctrlPr>
                          <a:rPr lang="en-US" sz="3900" i="1" smtClean="0">
                            <a:ea typeface="Yu Mincho" panose="02020400000000000000" pitchFamily="18" charset="-128"/>
                            <a:cs typeface="Arial" panose="020B0604020202020204" pitchFamily="34" charset="0"/>
                          </a:rPr>
                        </m:ctrlPr>
                      </m:sSubPr>
                      <m:e>
                        <m:r>
                          <a:rPr lang="en-US" sz="3900" b="0" i="1" smtClean="0">
                            <a:ea typeface="Yu Mincho" panose="02020400000000000000" pitchFamily="18" charset="-128"/>
                            <a:cs typeface="Arial" panose="020B0604020202020204" pitchFamily="34" charset="0"/>
                          </a:rPr>
                          <m:t>𝑋</m:t>
                        </m:r>
                      </m:e>
                      <m:sub>
                        <m:r>
                          <a:rPr lang="en-US" sz="3900" b="0" i="1" smtClean="0">
                            <a:ea typeface="Yu Mincho" panose="02020400000000000000" pitchFamily="18" charset="-128"/>
                            <a:cs typeface="Arial" panose="020B0604020202020204" pitchFamily="34" charset="0"/>
                          </a:rPr>
                          <m:t>𝑗</m:t>
                        </m:r>
                      </m:sub>
                    </m:sSub>
                    <m:r>
                      <a:rPr lang="en-US" sz="3900" b="0" i="1" smtClean="0">
                        <a:ea typeface="Yu Mincho" panose="02020400000000000000" pitchFamily="18" charset="-128"/>
                        <a:cs typeface="Arial" panose="020B0604020202020204" pitchFamily="34" charset="0"/>
                      </a:rPr>
                      <m:t>= </m:t>
                    </m:r>
                    <m:sSub>
                      <m:sSubPr>
                        <m:ctrlPr>
                          <a:rPr lang="en-US" sz="3900" b="0" i="1" smtClean="0">
                            <a:ea typeface="Yu Mincho" panose="02020400000000000000" pitchFamily="18" charset="-128"/>
                            <a:cs typeface="Arial" panose="020B0604020202020204" pitchFamily="34" charset="0"/>
                          </a:rPr>
                        </m:ctrlPr>
                      </m:sSubPr>
                      <m:e>
                        <m:r>
                          <a:rPr lang="en-US" sz="3900" b="0" i="1" smtClean="0">
                            <a:ea typeface="Yu Mincho" panose="02020400000000000000" pitchFamily="18" charset="-128"/>
                            <a:cs typeface="Arial" panose="020B0604020202020204" pitchFamily="34" charset="0"/>
                          </a:rPr>
                          <m:t>𝑅</m:t>
                        </m:r>
                      </m:e>
                      <m:sub>
                        <m:r>
                          <a:rPr lang="en-US" sz="3900" b="0" i="1" smtClean="0">
                            <a:ea typeface="Yu Mincho" panose="02020400000000000000" pitchFamily="18" charset="-128"/>
                            <a:cs typeface="Arial" panose="020B0604020202020204" pitchFamily="34" charset="0"/>
                          </a:rPr>
                          <m:t>𝑝</m:t>
                        </m:r>
                      </m:sub>
                    </m:sSub>
                    <m:r>
                      <a:rPr lang="en-US" sz="3900" b="1" dirty="0">
                        <a:ea typeface="Yu Mincho" panose="02020400000000000000" pitchFamily="18" charset="-128"/>
                        <a:cs typeface="Arial" panose="020B0604020202020204" pitchFamily="34" charset="0"/>
                      </a:rPr>
                      <m:t>±</m:t>
                    </m:r>
                    <m:r>
                      <a:rPr lang="en-US" sz="3900" b="1" i="0" dirty="0" smtClean="0">
                        <a:ea typeface="Yu Mincho" panose="02020400000000000000" pitchFamily="18" charset="-128"/>
                        <a:cs typeface="Arial" panose="020B0604020202020204" pitchFamily="34" charset="0"/>
                      </a:rPr>
                      <m:t> </m:t>
                    </m:r>
                    <m:r>
                      <a:rPr lang="en-US" sz="3900" b="1" i="1" dirty="0" smtClean="0">
                        <a:ea typeface="Cambria Math" panose="02040503050406030204" pitchFamily="18" charset="0"/>
                        <a:cs typeface="Arial" panose="020B0604020202020204" pitchFamily="34" charset="0"/>
                      </a:rPr>
                      <m:t>∆</m:t>
                    </m:r>
                    <m:sSub>
                      <m:sSubPr>
                        <m:ctrlPr>
                          <a:rPr lang="en-US" sz="3900" i="1">
                            <a:ea typeface="Yu Mincho" panose="02020400000000000000" pitchFamily="18" charset="-128"/>
                            <a:cs typeface="Arial" panose="020B0604020202020204" pitchFamily="34" charset="0"/>
                          </a:rPr>
                        </m:ctrlPr>
                      </m:sSubPr>
                      <m:e>
                        <m:r>
                          <a:rPr lang="en-US" sz="3900" i="1">
                            <a:ea typeface="Yu Mincho" panose="02020400000000000000" pitchFamily="18" charset="-128"/>
                            <a:cs typeface="Arial" panose="020B0604020202020204" pitchFamily="34" charset="0"/>
                          </a:rPr>
                          <m:t>𝑅</m:t>
                        </m:r>
                      </m:e>
                      <m:sub>
                        <m:r>
                          <a:rPr lang="en-US" sz="3900" i="1">
                            <a:ea typeface="Yu Mincho" panose="02020400000000000000" pitchFamily="18" charset="-128"/>
                            <a:cs typeface="Arial" panose="020B0604020202020204" pitchFamily="34" charset="0"/>
                          </a:rPr>
                          <m:t>𝑝</m:t>
                        </m:r>
                      </m:sub>
                    </m:sSub>
                    <m:r>
                      <a:rPr lang="en-US" sz="3900" i="1">
                        <a:ea typeface="Yu Mincho" panose="02020400000000000000" pitchFamily="18" charset="-128"/>
                        <a:cs typeface="Arial" panose="020B0604020202020204" pitchFamily="34" charset="0"/>
                      </a:rPr>
                      <m:t> </m:t>
                    </m:r>
                    <m:rad>
                      <m:radPr>
                        <m:degHide m:val="on"/>
                        <m:ctrlPr>
                          <a:rPr lang="en-US" sz="3900" i="1" smtClean="0">
                            <a:ea typeface="Yu Mincho" panose="02020400000000000000" pitchFamily="18" charset="-128"/>
                            <a:cs typeface="Arial" panose="020B0604020202020204" pitchFamily="34" charset="0"/>
                          </a:rPr>
                        </m:ctrlPr>
                      </m:radPr>
                      <m:deg/>
                      <m:e>
                        <m:r>
                          <a:rPr lang="en-US" sz="3900" b="0" i="1" smtClean="0">
                            <a:ea typeface="Yu Mincho" panose="02020400000000000000" pitchFamily="18" charset="-128"/>
                            <a:cs typeface="Arial" panose="020B0604020202020204" pitchFamily="34" charset="0"/>
                          </a:rPr>
                          <m:t>2</m:t>
                        </m:r>
                        <m:r>
                          <m:rPr>
                            <m:sty m:val="p"/>
                          </m:rPr>
                          <a:rPr lang="en-US" sz="3900" b="0" i="0" smtClean="0">
                            <a:ea typeface="Yu Mincho" panose="02020400000000000000" pitchFamily="18" charset="-128"/>
                            <a:cs typeface="Arial" panose="020B0604020202020204" pitchFamily="34" charset="0"/>
                          </a:rPr>
                          <m:t>ln</m:t>
                        </m:r>
                        <m:r>
                          <a:rPr lang="en-US" sz="3900" b="0" i="1" smtClean="0">
                            <a:ea typeface="Yu Mincho" panose="02020400000000000000" pitchFamily="18" charset="-128"/>
                            <a:cs typeface="Arial" panose="020B0604020202020204" pitchFamily="34" charset="0"/>
                          </a:rPr>
                          <m:t>(</m:t>
                        </m:r>
                      </m:e>
                    </m:rad>
                    <m:sSub>
                      <m:sSubPr>
                        <m:ctrlPr>
                          <a:rPr lang="en-US" sz="3900" i="1" smtClean="0">
                            <a:ea typeface="Yu Mincho" panose="02020400000000000000" pitchFamily="18" charset="-128"/>
                            <a:cs typeface="Arial" panose="020B0604020202020204" pitchFamily="34" charset="0"/>
                          </a:rPr>
                        </m:ctrlPr>
                      </m:sSubPr>
                      <m:e>
                        <m:r>
                          <a:rPr lang="en-US" sz="3900" b="0" i="1" smtClean="0">
                            <a:ea typeface="Yu Mincho" panose="02020400000000000000" pitchFamily="18" charset="-128"/>
                            <a:cs typeface="Arial" panose="020B0604020202020204" pitchFamily="34" charset="0"/>
                          </a:rPr>
                          <m:t>𝑁</m:t>
                        </m:r>
                      </m:e>
                      <m:sub>
                        <m:r>
                          <a:rPr lang="en-US" sz="3900" b="0" i="1" smtClean="0">
                            <a:ea typeface="Yu Mincho" panose="02020400000000000000" pitchFamily="18" charset="-128"/>
                            <a:cs typeface="Arial" panose="020B0604020202020204" pitchFamily="34" charset="0"/>
                          </a:rPr>
                          <m:t>𝑝</m:t>
                        </m:r>
                      </m:sub>
                    </m:sSub>
                    <m:r>
                      <a:rPr lang="en-US" sz="3900" b="0" i="1" smtClean="0">
                        <a:ea typeface="Yu Mincho" panose="02020400000000000000" pitchFamily="18" charset="-128"/>
                        <a:cs typeface="Arial" panose="020B0604020202020204" pitchFamily="34" charset="0"/>
                      </a:rPr>
                      <m:t>/</m:t>
                    </m:r>
                  </m:oMath>
                </a14:m>
                <a:r>
                  <a:rPr lang="en-US" sz="3900" dirty="0">
                    <a:ea typeface="Yu Mincho" panose="02020400000000000000" pitchFamily="18" charset="-128"/>
                    <a:cs typeface="Times New Roman" panose="02020603050405020304" pitchFamily="18" charset="0"/>
                  </a:rPr>
                  <a:t> </a:t>
                </a:r>
                <a14:m>
                  <m:oMath xmlns:m="http://schemas.openxmlformats.org/officeDocument/2006/math">
                    <m:sSub>
                      <m:sSubPr>
                        <m:ctrlPr>
                          <a:rPr lang="en-US" sz="3900" i="1">
                            <a:ea typeface="Yu Mincho" panose="02020400000000000000" pitchFamily="18" charset="-128"/>
                            <a:cs typeface="Arial" panose="020B0604020202020204" pitchFamily="34" charset="0"/>
                          </a:rPr>
                        </m:ctrlPr>
                      </m:sSubPr>
                      <m:e>
                        <m:r>
                          <a:rPr lang="en-US" sz="3900" i="1">
                            <a:ea typeface="Yu Mincho" panose="02020400000000000000" pitchFamily="18" charset="-128"/>
                            <a:cs typeface="Arial" panose="020B0604020202020204" pitchFamily="34" charset="0"/>
                          </a:rPr>
                          <m:t>𝑁</m:t>
                        </m:r>
                      </m:e>
                      <m:sub>
                        <m:r>
                          <a:rPr lang="en-US" sz="3900" b="0" i="1" smtClean="0">
                            <a:ea typeface="Yu Mincho" panose="02020400000000000000" pitchFamily="18" charset="-128"/>
                            <a:cs typeface="Arial" panose="020B0604020202020204" pitchFamily="34" charset="0"/>
                          </a:rPr>
                          <m:t>𝑏</m:t>
                        </m:r>
                      </m:sub>
                    </m:sSub>
                    <m:r>
                      <a:rPr lang="en-US" sz="3900" i="1">
                        <a:ea typeface="Yu Mincho" panose="02020400000000000000" pitchFamily="18" charset="-128"/>
                        <a:cs typeface="Arial" panose="020B0604020202020204" pitchFamily="34" charset="0"/>
                      </a:rPr>
                      <m:t> </m:t>
                    </m:r>
                    <m:r>
                      <a:rPr lang="en-US" sz="3900" b="0" i="1" smtClean="0">
                        <a:ea typeface="Yu Mincho" panose="02020400000000000000" pitchFamily="18" charset="-128"/>
                        <a:cs typeface="Arial" panose="020B0604020202020204" pitchFamily="34" charset="0"/>
                      </a:rPr>
                      <m:t>)</m:t>
                    </m:r>
                  </m:oMath>
                </a14:m>
                <a:r>
                  <a:rPr lang="en-US" sz="3900" b="1" dirty="0">
                    <a:ea typeface="Yu Mincho" panose="02020400000000000000" pitchFamily="18" charset="-128"/>
                    <a:cs typeface="Times New Roman" panose="02020603050405020304" pitchFamily="18" charset="0"/>
                  </a:rPr>
                  <a:t> where </a:t>
                </a:r>
                <a14:m>
                  <m:oMath xmlns:m="http://schemas.openxmlformats.org/officeDocument/2006/math">
                    <m:sSub>
                      <m:sSubPr>
                        <m:ctrlPr>
                          <a:rPr lang="en-US" sz="3900" i="1">
                            <a:ea typeface="Yu Mincho" panose="02020400000000000000" pitchFamily="18" charset="-128"/>
                            <a:cs typeface="Arial" panose="020B0604020202020204" pitchFamily="34" charset="0"/>
                          </a:rPr>
                        </m:ctrlPr>
                      </m:sSubPr>
                      <m:e>
                        <m:r>
                          <a:rPr lang="en-US" sz="3900" i="1">
                            <a:ea typeface="Yu Mincho" panose="02020400000000000000" pitchFamily="18" charset="-128"/>
                            <a:cs typeface="Arial" panose="020B0604020202020204" pitchFamily="34" charset="0"/>
                          </a:rPr>
                          <m:t>𝑋</m:t>
                        </m:r>
                      </m:e>
                      <m:sub>
                        <m:r>
                          <a:rPr lang="en-US" sz="3900" i="1">
                            <a:ea typeface="Yu Mincho" panose="02020400000000000000" pitchFamily="18" charset="-128"/>
                            <a:cs typeface="Arial" panose="020B0604020202020204" pitchFamily="34" charset="0"/>
                          </a:rPr>
                          <m:t>𝑗</m:t>
                        </m:r>
                      </m:sub>
                    </m:sSub>
                    <m:r>
                      <a:rPr lang="en-US" sz="3900" b="0" i="1" smtClean="0">
                        <a:ea typeface="Yu Mincho" panose="02020400000000000000" pitchFamily="18" charset="-128"/>
                        <a:cs typeface="Arial" panose="020B0604020202020204" pitchFamily="34" charset="0"/>
                      </a:rPr>
                      <m:t> </m:t>
                    </m:r>
                  </m:oMath>
                </a14:m>
                <a:r>
                  <a:rPr lang="en-US" sz="3900" dirty="0">
                    <a:ea typeface="Yu Mincho" panose="02020400000000000000" pitchFamily="18" charset="-128"/>
                    <a:cs typeface="Times New Roman" panose="02020603050405020304" pitchFamily="18" charset="0"/>
                  </a:rPr>
                  <a:t>is junction depth, </a:t>
                </a:r>
                <a14:m>
                  <m:oMath xmlns:m="http://schemas.openxmlformats.org/officeDocument/2006/math">
                    <m:sSub>
                      <m:sSubPr>
                        <m:ctrlPr>
                          <a:rPr lang="en-US" sz="3900" i="1">
                            <a:ea typeface="Yu Mincho" panose="02020400000000000000" pitchFamily="18" charset="-128"/>
                            <a:cs typeface="Arial" panose="020B0604020202020204" pitchFamily="34" charset="0"/>
                          </a:rPr>
                        </m:ctrlPr>
                      </m:sSubPr>
                      <m:e>
                        <m:r>
                          <a:rPr lang="en-US" sz="3900" i="1">
                            <a:ea typeface="Yu Mincho" panose="02020400000000000000" pitchFamily="18" charset="-128"/>
                            <a:cs typeface="Arial" panose="020B0604020202020204" pitchFamily="34" charset="0"/>
                          </a:rPr>
                          <m:t>𝑅</m:t>
                        </m:r>
                      </m:e>
                      <m:sub>
                        <m:r>
                          <a:rPr lang="en-US" sz="3900" i="1">
                            <a:ea typeface="Yu Mincho" panose="02020400000000000000" pitchFamily="18" charset="-128"/>
                            <a:cs typeface="Arial" panose="020B0604020202020204" pitchFamily="34" charset="0"/>
                          </a:rPr>
                          <m:t>𝑝</m:t>
                        </m:r>
                      </m:sub>
                    </m:sSub>
                  </m:oMath>
                </a14:m>
                <a:r>
                  <a:rPr lang="en-US" sz="3900" b="1" dirty="0">
                    <a:ea typeface="Yu Mincho" panose="02020400000000000000" pitchFamily="18" charset="-128"/>
                    <a:cs typeface="Times New Roman" panose="02020603050405020304" pitchFamily="18" charset="0"/>
                  </a:rPr>
                  <a:t> </a:t>
                </a:r>
                <a:r>
                  <a:rPr lang="en-US" sz="3900" dirty="0">
                    <a:ea typeface="Yu Mincho" panose="02020400000000000000" pitchFamily="18" charset="-128"/>
                    <a:cs typeface="Times New Roman" panose="02020603050405020304" pitchFamily="18" charset="0"/>
                  </a:rPr>
                  <a:t>is projected range, </a:t>
                </a:r>
                <a14:m>
                  <m:oMath xmlns:m="http://schemas.openxmlformats.org/officeDocument/2006/math">
                    <m:r>
                      <a:rPr lang="en-US" sz="3900" b="1" i="1" dirty="0">
                        <a:ea typeface="Cambria Math" panose="02040503050406030204" pitchFamily="18" charset="0"/>
                        <a:cs typeface="Arial" panose="020B0604020202020204" pitchFamily="34" charset="0"/>
                      </a:rPr>
                      <m:t>∆</m:t>
                    </m:r>
                    <m:sSub>
                      <m:sSubPr>
                        <m:ctrlPr>
                          <a:rPr lang="en-US" sz="3900" i="1">
                            <a:ea typeface="Yu Mincho" panose="02020400000000000000" pitchFamily="18" charset="-128"/>
                            <a:cs typeface="Arial" panose="020B0604020202020204" pitchFamily="34" charset="0"/>
                          </a:rPr>
                        </m:ctrlPr>
                      </m:sSubPr>
                      <m:e>
                        <m:r>
                          <a:rPr lang="en-US" sz="3900" i="1">
                            <a:ea typeface="Yu Mincho" panose="02020400000000000000" pitchFamily="18" charset="-128"/>
                            <a:cs typeface="Arial" panose="020B0604020202020204" pitchFamily="34" charset="0"/>
                          </a:rPr>
                          <m:t>𝑅</m:t>
                        </m:r>
                      </m:e>
                      <m:sub>
                        <m:r>
                          <a:rPr lang="en-US" sz="3900" i="1">
                            <a:ea typeface="Yu Mincho" panose="02020400000000000000" pitchFamily="18" charset="-128"/>
                            <a:cs typeface="Arial" panose="020B0604020202020204" pitchFamily="34" charset="0"/>
                          </a:rPr>
                          <m:t>𝑝</m:t>
                        </m:r>
                      </m:sub>
                    </m:sSub>
                  </m:oMath>
                </a14:m>
                <a:r>
                  <a:rPr lang="en-US" sz="3900" b="1" dirty="0">
                    <a:ea typeface="Yu Mincho" panose="02020400000000000000" pitchFamily="18" charset="-128"/>
                    <a:cs typeface="Times New Roman" panose="02020603050405020304" pitchFamily="18" charset="0"/>
                  </a:rPr>
                  <a:t> </a:t>
                </a:r>
                <a:r>
                  <a:rPr lang="en-US" sz="3900" dirty="0">
                    <a:ea typeface="Yu Mincho" panose="02020400000000000000" pitchFamily="18" charset="-128"/>
                    <a:cs typeface="Times New Roman" panose="02020603050405020304" pitchFamily="18" charset="0"/>
                  </a:rPr>
                  <a:t>is straggle of projected range, </a:t>
                </a:r>
                <a14:m>
                  <m:oMath xmlns:m="http://schemas.openxmlformats.org/officeDocument/2006/math">
                    <m:sSub>
                      <m:sSubPr>
                        <m:ctrlPr>
                          <a:rPr lang="en-US" sz="3900" i="1">
                            <a:ea typeface="Yu Mincho" panose="02020400000000000000" pitchFamily="18" charset="-128"/>
                            <a:cs typeface="Arial" panose="020B0604020202020204" pitchFamily="34" charset="0"/>
                          </a:rPr>
                        </m:ctrlPr>
                      </m:sSubPr>
                      <m:e>
                        <m:r>
                          <a:rPr lang="en-US" sz="3900" i="1">
                            <a:ea typeface="Yu Mincho" panose="02020400000000000000" pitchFamily="18" charset="-128"/>
                            <a:cs typeface="Arial" panose="020B0604020202020204" pitchFamily="34" charset="0"/>
                          </a:rPr>
                          <m:t>𝑁</m:t>
                        </m:r>
                      </m:e>
                      <m:sub>
                        <m:r>
                          <a:rPr lang="en-US" sz="3900" i="1">
                            <a:ea typeface="Yu Mincho" panose="02020400000000000000" pitchFamily="18" charset="-128"/>
                            <a:cs typeface="Arial" panose="020B0604020202020204" pitchFamily="34" charset="0"/>
                          </a:rPr>
                          <m:t>𝑝</m:t>
                        </m:r>
                      </m:sub>
                    </m:sSub>
                  </m:oMath>
                </a14:m>
                <a:r>
                  <a:rPr lang="en-US" sz="3900" b="1" dirty="0">
                    <a:ea typeface="Yu Mincho" panose="02020400000000000000" pitchFamily="18" charset="-128"/>
                    <a:cs typeface="Times New Roman" panose="02020603050405020304" pitchFamily="18" charset="0"/>
                  </a:rPr>
                  <a:t> </a:t>
                </a:r>
                <a:r>
                  <a:rPr lang="en-US" sz="3900" dirty="0">
                    <a:ea typeface="Yu Mincho" panose="02020400000000000000" pitchFamily="18" charset="-128"/>
                    <a:cs typeface="Times New Roman" panose="02020603050405020304" pitchFamily="18" charset="0"/>
                  </a:rPr>
                  <a:t>is peak doping and </a:t>
                </a:r>
                <a14:m>
                  <m:oMath xmlns:m="http://schemas.openxmlformats.org/officeDocument/2006/math">
                    <m:sSub>
                      <m:sSubPr>
                        <m:ctrlPr>
                          <a:rPr lang="en-US" sz="3900" i="1">
                            <a:ea typeface="Yu Mincho" panose="02020400000000000000" pitchFamily="18" charset="-128"/>
                            <a:cs typeface="Arial" panose="020B0604020202020204" pitchFamily="34" charset="0"/>
                          </a:rPr>
                        </m:ctrlPr>
                      </m:sSubPr>
                      <m:e>
                        <m:r>
                          <a:rPr lang="en-US" sz="3900" i="1">
                            <a:ea typeface="Yu Mincho" panose="02020400000000000000" pitchFamily="18" charset="-128"/>
                            <a:cs typeface="Arial" panose="020B0604020202020204" pitchFamily="34" charset="0"/>
                          </a:rPr>
                          <m:t>𝑁</m:t>
                        </m:r>
                      </m:e>
                      <m:sub>
                        <m:r>
                          <a:rPr lang="en-US" sz="3900" i="1">
                            <a:ea typeface="Yu Mincho" panose="02020400000000000000" pitchFamily="18" charset="-128"/>
                            <a:cs typeface="Arial" panose="020B0604020202020204" pitchFamily="34" charset="0"/>
                          </a:rPr>
                          <m:t>𝑏</m:t>
                        </m:r>
                      </m:sub>
                    </m:sSub>
                    <m:r>
                      <a:rPr lang="en-US" sz="3900" b="0" i="1" smtClean="0">
                        <a:ea typeface="Yu Mincho" panose="02020400000000000000" pitchFamily="18" charset="-128"/>
                        <a:cs typeface="Arial" panose="020B0604020202020204" pitchFamily="34" charset="0"/>
                      </a:rPr>
                      <m:t> </m:t>
                    </m:r>
                  </m:oMath>
                </a14:m>
                <a:r>
                  <a:rPr lang="en-US" sz="3900" dirty="0">
                    <a:ea typeface="Yu Mincho" panose="02020400000000000000" pitchFamily="18" charset="-128"/>
                    <a:cs typeface="Times New Roman" panose="02020603050405020304" pitchFamily="18" charset="0"/>
                  </a:rPr>
                  <a:t>is background doping. </a:t>
                </a:r>
                <a:br>
                  <a:rPr lang="en-US" sz="3900" dirty="0">
                    <a:ea typeface="Yu Mincho" panose="02020400000000000000" pitchFamily="18" charset="-128"/>
                    <a:cs typeface="Times New Roman" panose="02020603050405020304" pitchFamily="18" charset="0"/>
                  </a:rPr>
                </a:br>
                <a:br>
                  <a:rPr lang="en-US" sz="3900" b="1" dirty="0">
                    <a:ea typeface="Yu Mincho" panose="02020400000000000000" pitchFamily="18" charset="-128"/>
                    <a:cs typeface="Times New Roman" panose="02020603050405020304" pitchFamily="18" charset="0"/>
                  </a:rPr>
                </a:br>
                <a:r>
                  <a:rPr lang="en-US" sz="3900" b="1" dirty="0">
                    <a:ea typeface="Yu Mincho" panose="02020400000000000000" pitchFamily="18" charset="-128"/>
                    <a:cs typeface="Times New Roman" panose="02020603050405020304" pitchFamily="18" charset="0"/>
                  </a:rPr>
                  <a:t>Mesh Refinement – </a:t>
                </a:r>
                <a:r>
                  <a:rPr lang="en-US" sz="3900" dirty="0">
                    <a:ea typeface="Yu Mincho" panose="02020400000000000000" pitchFamily="18" charset="-128"/>
                    <a:cs typeface="Times New Roman" panose="02020603050405020304" pitchFamily="18" charset="0"/>
                  </a:rPr>
                  <a:t>The mesh was refined to meet accuracy requirements and detailed resolution near the junctions.</a:t>
                </a:r>
              </a:p>
              <a:p>
                <a:br>
                  <a:rPr lang="en-IN" dirty="0"/>
                </a:br>
                <a:br>
                  <a:rPr lang="en-IN" dirty="0"/>
                </a:br>
                <a:endParaRPr lang="en-US" b="1" dirty="0"/>
              </a:p>
            </p:txBody>
          </p:sp>
        </mc:Choice>
        <mc:Fallback>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xfrm>
                <a:off x="15655929" y="21687824"/>
                <a:ext cx="16062185" cy="7228858"/>
              </a:xfrm>
              <a:blipFill>
                <a:blip r:embed="rId2"/>
                <a:stretch>
                  <a:fillRect l="-1264" t="-2277" r="-1659" b="-4378"/>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r>
              <a:rPr lang="en-IN" sz="2600" dirty="0">
                <a:solidFill>
                  <a:schemeClr val="tx1"/>
                </a:solidFill>
              </a:rPr>
              <a:t>[1]D. </a:t>
            </a:r>
            <a:r>
              <a:rPr lang="en-IN" sz="2600" dirty="0" err="1">
                <a:solidFill>
                  <a:schemeClr val="tx1"/>
                </a:solidFill>
              </a:rPr>
              <a:t>Neamen</a:t>
            </a:r>
            <a:r>
              <a:rPr lang="en-IN" sz="2600" dirty="0">
                <a:solidFill>
                  <a:schemeClr val="tx1"/>
                </a:solidFill>
              </a:rPr>
              <a:t>, Semiconductor Physics and Devices. in Fourth Edition. </a:t>
            </a:r>
            <a:r>
              <a:rPr lang="en-IN" sz="2600" dirty="0" err="1">
                <a:solidFill>
                  <a:schemeClr val="tx1"/>
                </a:solidFill>
              </a:rPr>
              <a:t>Mcgraw</a:t>
            </a:r>
            <a:r>
              <a:rPr lang="en-IN" sz="2600" dirty="0">
                <a:solidFill>
                  <a:schemeClr val="tx1"/>
                </a:solidFill>
              </a:rPr>
              <a:t> Hill.</a:t>
            </a:r>
            <a:br>
              <a:rPr lang="en-IN" sz="2600" dirty="0">
                <a:solidFill>
                  <a:schemeClr val="tx1"/>
                </a:solidFill>
              </a:rPr>
            </a:br>
            <a:r>
              <a:rPr lang="en-IN" sz="2600" dirty="0">
                <a:solidFill>
                  <a:schemeClr val="tx1"/>
                </a:solidFill>
              </a:rPr>
              <a:t>[2]]S. K. Saha, ‘Effect of Statistical Dopant Fluctuations on Threshold Voltage of Emerging Devices’, IEEE J. Electron Devices Soc., vol. 9, pp. 985–994, 2021, </a:t>
            </a:r>
            <a:r>
              <a:rPr lang="en-IN" sz="2600" dirty="0" err="1">
                <a:solidFill>
                  <a:schemeClr val="tx1"/>
                </a:solidFill>
              </a:rPr>
              <a:t>doi</a:t>
            </a:r>
            <a:r>
              <a:rPr lang="en-IN" sz="2600" dirty="0">
                <a:solidFill>
                  <a:schemeClr val="tx1"/>
                </a:solidFill>
              </a:rPr>
              <a:t>: 10.1109/JEDS.2021.3120661.</a:t>
            </a:r>
            <a:br>
              <a:rPr lang="en-IN" sz="2600" dirty="0">
                <a:solidFill>
                  <a:schemeClr val="tx1"/>
                </a:solidFill>
              </a:rPr>
            </a:br>
            <a:r>
              <a:rPr lang="en-IN" sz="2600" dirty="0">
                <a:solidFill>
                  <a:schemeClr val="tx1"/>
                </a:solidFill>
              </a:rPr>
              <a:t>[3] </a:t>
            </a:r>
            <a:r>
              <a:rPr lang="en-US" sz="2600" dirty="0">
                <a:solidFill>
                  <a:schemeClr val="tx1"/>
                </a:solidFill>
              </a:rPr>
              <a:t>D. L. Critchlow, "</a:t>
            </a:r>
            <a:r>
              <a:rPr lang="en-US" sz="2600" dirty="0" err="1">
                <a:solidFill>
                  <a:schemeClr val="tx1"/>
                </a:solidFill>
              </a:rPr>
              <a:t>Mosfet</a:t>
            </a:r>
            <a:r>
              <a:rPr lang="en-US" sz="2600" dirty="0">
                <a:solidFill>
                  <a:schemeClr val="tx1"/>
                </a:solidFill>
              </a:rPr>
              <a:t> Scaling-the Driver of VLSI Technology," in Proceedings of the IEEE, vol. 87, no. 4, pp. 659-667, April 1999, </a:t>
            </a:r>
            <a:r>
              <a:rPr lang="en-US" sz="2600" dirty="0" err="1">
                <a:solidFill>
                  <a:schemeClr val="tx1"/>
                </a:solidFill>
              </a:rPr>
              <a:t>doi</a:t>
            </a:r>
            <a:r>
              <a:rPr lang="en-US" sz="2600" dirty="0">
                <a:solidFill>
                  <a:schemeClr val="tx1"/>
                </a:solidFill>
              </a:rPr>
              <a:t>: 10.1109/JPROC.1999.752521.</a:t>
            </a:r>
            <a:br>
              <a:rPr lang="en-US" sz="2600" dirty="0">
                <a:solidFill>
                  <a:schemeClr val="tx1"/>
                </a:solidFill>
              </a:rPr>
            </a:br>
            <a:r>
              <a:rPr lang="en-US" sz="2600" dirty="0">
                <a:solidFill>
                  <a:schemeClr val="tx1"/>
                </a:solidFill>
              </a:rPr>
              <a:t>[4] </a:t>
            </a:r>
            <a:r>
              <a:rPr lang="en-IN" sz="2600" dirty="0">
                <a:solidFill>
                  <a:schemeClr val="tx1"/>
                </a:solidFill>
              </a:rPr>
              <a:t>R.C. Jaeger, Introduction to microelectronic fabrication, Volume V, (1988). Reading, Massachusetts. Addison-Wesley, 1988.</a:t>
            </a:r>
            <a:endParaRPr lang="en-US" sz="2600" dirty="0">
              <a:solidFill>
                <a:schemeClr val="tx1"/>
              </a:solidFill>
            </a:endParaRPr>
          </a:p>
          <a:p>
            <a:endParaRPr lang="en-US" sz="2500" dirty="0"/>
          </a:p>
          <a:p>
            <a:br>
              <a:rPr lang="en-IN" sz="3600" dirty="0">
                <a:solidFill>
                  <a:srgbClr val="222222"/>
                </a:solidFill>
              </a:rPr>
            </a:br>
            <a:endParaRPr lang="en-IN" sz="3600" dirty="0">
              <a:solidFill>
                <a:srgbClr val="222222"/>
              </a:solidFill>
            </a:endParaRPr>
          </a:p>
          <a:p>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vert="horz" lIns="91440" tIns="45720" rIns="91440" bIns="45720" rtlCol="0" anchor="t">
            <a:noAutofit/>
          </a:bodyPr>
          <a:lstStyle/>
          <a:p>
            <a:r>
              <a:rPr lang="en-US" sz="6100" dirty="0">
                <a:latin typeface="Calibri"/>
                <a:ea typeface="Calibri"/>
                <a:cs typeface="Calibri"/>
              </a:rPr>
              <a:t>This study uses COMSOL Multiphysics simulations to show that p-type halo architecture in n-channel MOSFETs can be used to reduce subthreshold current and increase the threshold voltage.</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vert="horz" lIns="91440" tIns="45720" rIns="91440" bIns="45720" numCol="2" spcCol="914400" rtlCol="0" anchor="t">
            <a:noAutofit/>
          </a:bodyPr>
          <a:lstStyle/>
          <a:p>
            <a:r>
              <a:rPr lang="en-US" sz="4300" dirty="0"/>
              <a:t>As MOSFETs continue to scale to submicron sizes, managing subthreshold current and threshold voltage becomes extremely important. This study focuses on 2-D MOSFETs built using COMSOL Multiphysics with silicon substrate and p-type halo implants introduced near the source and drain. Different mobility models - </a:t>
            </a:r>
            <a:r>
              <a:rPr lang="en-IN" sz="4300" dirty="0"/>
              <a:t>Arora, Lombardi surface, and Caughey-Thomas were utilized to capture lattice scattering, surface scattering, and high-field effects. Electrical characteristics (Id-Vg and Id-</a:t>
            </a:r>
            <a:r>
              <a:rPr lang="en-IN" sz="4300" dirty="0" err="1"/>
              <a:t>Vd</a:t>
            </a:r>
            <a:r>
              <a:rPr lang="en-IN" sz="4300" dirty="0"/>
              <a:t>) plots were </a:t>
            </a:r>
            <a:r>
              <a:rPr lang="en-IN" sz="4300" dirty="0" err="1"/>
              <a:t>analyzed</a:t>
            </a:r>
            <a:r>
              <a:rPr lang="en-IN" sz="4300" dirty="0"/>
              <a:t> for MOSFETs of gate lengths 397 nm, 280 nm, 196 nm, and 140 nm, following constant-field scaling trends. The results indicated a significant reduction in terminal current below the threshold voltage for halo-doped devices, effectively reducing leakage current. Additionally, an increase in threshold voltage was observed for the halo-doped MOSFETs.</a:t>
            </a:r>
            <a:endParaRPr lang="en-US" sz="4300"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 </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196912" y="27272671"/>
            <a:ext cx="13776431" cy="1468347"/>
          </a:xfrm>
        </p:spPr>
        <p:txBody>
          <a:bodyPr/>
          <a:lstStyle/>
          <a:p>
            <a:r>
              <a:rPr lang="en-US" dirty="0"/>
              <a:t>Figure 1. Id-Vg for Halo vs Standard MOSFETs of different Gate Lengths to analyze Threshold Voltage</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sz="4300" b="1" dirty="0"/>
              <a:t>Increase in Threshold Voltage – </a:t>
            </a:r>
            <a:r>
              <a:rPr lang="en-US" sz="4300" dirty="0"/>
              <a:t>MOSFETs with Halo Implants showed a significant increase in threshold voltage compared to the standard MOSFETs. Fig 1. shows a threshold voltage comparison between standard MOSFETs and halo implants.</a:t>
            </a:r>
            <a:br>
              <a:rPr lang="en-US" sz="4300" dirty="0"/>
            </a:br>
            <a:br>
              <a:rPr lang="en-US" sz="4300" dirty="0"/>
            </a:br>
            <a:r>
              <a:rPr lang="en-US" sz="4300" b="1" dirty="0"/>
              <a:t>Reduction in Subthreshold current </a:t>
            </a:r>
            <a:r>
              <a:rPr lang="en-US" sz="4300" dirty="0"/>
              <a:t>– A significant reduction in subthreshold current was observed which indicates lower leakage currents which would contribute immensely to the energy efficiency. Fig 2a. and Fig 2b. show the subthreshold current (using Id-Vg plots) comparison between MOSFETs with and without halo implants, </a:t>
            </a:r>
            <a:r>
              <a:rPr lang="en-IN" sz="4400" dirty="0"/>
              <a:t>both in the presence and absence of an LDD region.</a:t>
            </a:r>
            <a:br>
              <a:rPr lang="en-US" sz="4300" dirty="0"/>
            </a:br>
            <a:endParaRPr lang="en-US" sz="4300" b="1"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a:t>Results</a:t>
            </a:r>
          </a:p>
        </p:txBody>
      </p:sp>
      <p:pic>
        <p:nvPicPr>
          <p:cNvPr id="24" name="Picture Placeholder 23">
            <a:extLst>
              <a:ext uri="{FF2B5EF4-FFF2-40B4-BE49-F238E27FC236}">
                <a16:creationId xmlns:a16="http://schemas.microsoft.com/office/drawing/2014/main" id="{B552F625-A95D-9942-EE8A-FB7CD8EC09B3}"/>
              </a:ext>
            </a:extLst>
          </p:cNvPr>
          <p:cNvPicPr>
            <a:picLocks noGrp="1" noChangeAspect="1"/>
          </p:cNvPicPr>
          <p:nvPr>
            <p:ph type="pic" sz="quarter" idx="34"/>
          </p:nvPr>
        </p:nvPicPr>
        <p:blipFill>
          <a:blip r:embed="rId3"/>
          <a:stretch>
            <a:fillRect/>
          </a:stretch>
        </p:blipFill>
        <p:spPr>
          <a:xfrm>
            <a:off x="16345406" y="29194988"/>
            <a:ext cx="8275661" cy="6659549"/>
          </a:xfrm>
          <a:prstGeom prst="rect">
            <a:avLst/>
          </a:prstGeo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dirty="0"/>
              <a:t>Figure 2a. Id-Vg plots for Halo vs Std MOSFET with LDD region </a:t>
            </a:r>
            <a:br>
              <a:rPr lang="en-US" dirty="0"/>
            </a:br>
            <a:r>
              <a:rPr lang="en-US" dirty="0"/>
              <a:t>Figure 2b. Id-Vg plots for Halo vs Std MOSFET without LDD region </a:t>
            </a:r>
            <a:br>
              <a:rPr lang="en-US" dirty="0"/>
            </a:br>
            <a:endParaRPr lang="en-US" dirty="0"/>
          </a:p>
        </p:txBody>
      </p:sp>
      <p:pic>
        <p:nvPicPr>
          <p:cNvPr id="35" name="Picture Placeholder 34">
            <a:extLst>
              <a:ext uri="{FF2B5EF4-FFF2-40B4-BE49-F238E27FC236}">
                <a16:creationId xmlns:a16="http://schemas.microsoft.com/office/drawing/2014/main" id="{19EC89B0-1F35-0378-6D18-D79D47842665}"/>
              </a:ext>
            </a:extLst>
          </p:cNvPr>
          <p:cNvPicPr>
            <a:picLocks noGrp="1" noChangeAspect="1"/>
          </p:cNvPicPr>
          <p:nvPr>
            <p:ph type="pic" sz="quarter" idx="31"/>
          </p:nvPr>
        </p:nvPicPr>
        <p:blipFill>
          <a:blip r:embed="rId4"/>
          <a:srcRect l="269" r="269"/>
          <a:stretch>
            <a:fillRect/>
          </a:stretch>
        </p:blipFill>
        <p:spPr>
          <a:prstGeom prst="rect">
            <a:avLst/>
          </a:prstGeom>
        </p:spPr>
      </p:pic>
      <p:pic>
        <p:nvPicPr>
          <p:cNvPr id="25" name="Picture 24">
            <a:extLst>
              <a:ext uri="{FF2B5EF4-FFF2-40B4-BE49-F238E27FC236}">
                <a16:creationId xmlns:a16="http://schemas.microsoft.com/office/drawing/2014/main" id="{A309EB9C-1D86-E43E-198A-E27F562A9422}"/>
              </a:ext>
            </a:extLst>
          </p:cNvPr>
          <p:cNvPicPr>
            <a:picLocks noChangeAspect="1"/>
          </p:cNvPicPr>
          <p:nvPr/>
        </p:nvPicPr>
        <p:blipFill>
          <a:blip r:embed="rId5"/>
          <a:stretch>
            <a:fillRect/>
          </a:stretch>
        </p:blipFill>
        <p:spPr>
          <a:xfrm>
            <a:off x="24621067" y="29055835"/>
            <a:ext cx="7662650" cy="6798702"/>
          </a:xfrm>
          <a:prstGeom prst="rect">
            <a:avLst/>
          </a:prstGeom>
        </p:spPr>
      </p:pic>
      <p:pic>
        <p:nvPicPr>
          <p:cNvPr id="32" name="Picture 31">
            <a:extLst>
              <a:ext uri="{FF2B5EF4-FFF2-40B4-BE49-F238E27FC236}">
                <a16:creationId xmlns:a16="http://schemas.microsoft.com/office/drawing/2014/main" id="{A8541619-8ABB-5866-047E-F8B4E3BF78D6}"/>
              </a:ext>
            </a:extLst>
          </p:cNvPr>
          <p:cNvPicPr>
            <a:picLocks noChangeAspect="1"/>
          </p:cNvPicPr>
          <p:nvPr/>
        </p:nvPicPr>
        <p:blipFill>
          <a:blip r:embed="rId6"/>
          <a:stretch>
            <a:fillRect/>
          </a:stretch>
        </p:blipFill>
        <p:spPr>
          <a:xfrm>
            <a:off x="0" y="1440712"/>
            <a:ext cx="14256878" cy="9340713"/>
          </a:xfrm>
          <a:prstGeom prst="rect">
            <a:avLst/>
          </a:prstGeom>
        </p:spPr>
      </p:pic>
      <p:pic>
        <p:nvPicPr>
          <p:cNvPr id="42" name="Picture Placeholder 41">
            <a:extLst>
              <a:ext uri="{FF2B5EF4-FFF2-40B4-BE49-F238E27FC236}">
                <a16:creationId xmlns:a16="http://schemas.microsoft.com/office/drawing/2014/main" id="{3585368F-51CE-272A-BF6C-D1B347F70722}"/>
              </a:ext>
            </a:extLst>
          </p:cNvPr>
          <p:cNvPicPr>
            <a:picLocks noGrp="1" noChangeAspect="1"/>
          </p:cNvPicPr>
          <p:nvPr>
            <p:ph type="pic" sz="quarter" idx="29"/>
          </p:nvPr>
        </p:nvPicPr>
        <p:blipFill>
          <a:blip r:embed="rId7">
            <a:extLst>
              <a:ext uri="{28A0092B-C50C-407E-A947-70E740481C1C}">
                <a14:useLocalDpi xmlns:a14="http://schemas.microsoft.com/office/drawing/2010/main" val="0"/>
              </a:ext>
            </a:extLst>
          </a:blip>
          <a:stretch>
            <a:fillRect/>
          </a:stretch>
        </p:blipFill>
        <p:spPr>
          <a:xfrm>
            <a:off x="2779526" y="20069943"/>
            <a:ext cx="10092411" cy="7314163"/>
          </a:xfrm>
        </p:spPr>
      </p:pic>
      <p:sp>
        <p:nvSpPr>
          <p:cNvPr id="43" name="TextBox 42">
            <a:extLst>
              <a:ext uri="{FF2B5EF4-FFF2-40B4-BE49-F238E27FC236}">
                <a16:creationId xmlns:a16="http://schemas.microsoft.com/office/drawing/2014/main" id="{0298B2A1-6722-20B8-42E6-70DCB0C7B495}"/>
              </a:ext>
            </a:extLst>
          </p:cNvPr>
          <p:cNvSpPr txBox="1"/>
          <p:nvPr/>
        </p:nvSpPr>
        <p:spPr>
          <a:xfrm>
            <a:off x="20463909" y="35891827"/>
            <a:ext cx="708471" cy="553998"/>
          </a:xfrm>
          <a:prstGeom prst="rect">
            <a:avLst/>
          </a:prstGeom>
          <a:noFill/>
        </p:spPr>
        <p:txBody>
          <a:bodyPr wrap="square" rtlCol="0">
            <a:spAutoFit/>
          </a:bodyPr>
          <a:lstStyle/>
          <a:p>
            <a:r>
              <a:rPr lang="en-US" sz="3000" dirty="0"/>
              <a:t>(a)</a:t>
            </a:r>
          </a:p>
        </p:txBody>
      </p:sp>
      <p:sp>
        <p:nvSpPr>
          <p:cNvPr id="46" name="TextBox 45">
            <a:extLst>
              <a:ext uri="{FF2B5EF4-FFF2-40B4-BE49-F238E27FC236}">
                <a16:creationId xmlns:a16="http://schemas.microsoft.com/office/drawing/2014/main" id="{BC9654CF-CAF6-BF00-2966-997907CD33AB}"/>
              </a:ext>
            </a:extLst>
          </p:cNvPr>
          <p:cNvSpPr txBox="1"/>
          <p:nvPr/>
        </p:nvSpPr>
        <p:spPr>
          <a:xfrm>
            <a:off x="28452392" y="35891827"/>
            <a:ext cx="679821" cy="553998"/>
          </a:xfrm>
          <a:prstGeom prst="rect">
            <a:avLst/>
          </a:prstGeom>
          <a:noFill/>
        </p:spPr>
        <p:txBody>
          <a:bodyPr wrap="square" rtlCol="0">
            <a:spAutoFit/>
          </a:bodyPr>
          <a:lstStyle/>
          <a:p>
            <a:r>
              <a:rPr lang="en-US" sz="3000" dirty="0"/>
              <a:t>(b)</a:t>
            </a:r>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6337</TotalTime>
  <Words>651</Words>
  <Application>Microsoft Macintosh PowerPoint</Application>
  <PresentationFormat>Custom</PresentationFormat>
  <Paragraphs>17</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Yu Mincho</vt:lpstr>
      <vt:lpstr>Arial</vt:lpstr>
      <vt:lpstr>Calibri</vt:lpstr>
      <vt:lpstr>Calibri Light</vt:lpstr>
      <vt:lpstr>Cambria Math</vt:lpstr>
      <vt:lpstr>Times New Roman</vt:lpstr>
      <vt:lpstr>Office Theme</vt:lpstr>
      <vt:lpstr>MOSFET Channel Engineering And Scaling Study With Halo Implants Using COMSOL Multiphysics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Sethia, Kushal (Student)</cp:lastModifiedBy>
  <cp:revision>108</cp:revision>
  <cp:lastPrinted>2023-01-06T15:48:30Z</cp:lastPrinted>
  <dcterms:created xsi:type="dcterms:W3CDTF">2023-01-03T14:57:49Z</dcterms:created>
  <dcterms:modified xsi:type="dcterms:W3CDTF">2025-08-29T17:20:17Z</dcterms:modified>
</cp:coreProperties>
</file>