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38" autoAdjust="0"/>
    <p:restoredTop sz="96405" autoAdjust="0"/>
  </p:normalViewPr>
  <p:slideViewPr>
    <p:cSldViewPr snapToGrid="0">
      <p:cViewPr varScale="1">
        <p:scale>
          <a:sx n="21" d="100"/>
          <a:sy n="21" d="100"/>
        </p:scale>
        <p:origin x="3378" y="90"/>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8/26/2025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a:t>
            </a:r>
            <a:r>
              <a:rPr lang="en-US" sz="4101" noProof="0">
                <a:solidFill>
                  <a:schemeClr val="tx1">
                    <a:lumMod val="50000"/>
                    <a:lumOff val="50000"/>
                  </a:schemeClr>
                </a:solidFill>
                <a:latin typeface="Calibri" panose="020F0502020204030204" pitchFamily="34" charset="0"/>
                <a:cs typeface="Calibri" panose="020F0502020204030204" pitchFamily="34" charset="0"/>
              </a:rPr>
              <a:t>Conference 2025 </a:t>
            </a:r>
            <a:r>
              <a:rPr lang="en-US" sz="4101" noProof="0" dirty="0">
                <a:solidFill>
                  <a:schemeClr val="tx1">
                    <a:lumMod val="50000"/>
                    <a:lumOff val="50000"/>
                  </a:schemeClr>
                </a:solidFill>
                <a:latin typeface="Calibri" panose="020F0502020204030204" pitchFamily="34" charset="0"/>
                <a:cs typeface="Calibri" panose="020F0502020204030204" pitchFamily="34" charset="0"/>
              </a:rPr>
              <a:t>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8/26/2025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8/26/2025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8/26/2025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8/26/2025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normAutofit/>
          </a:bodyPr>
          <a:lstStyle/>
          <a:p>
            <a:r>
              <a:rPr lang="en-US" sz="7200" dirty="0"/>
              <a:t>Modeling Pulsatile Flow Induced Surface Charge Disturbance in Flow Cytometry Sense Electrodes</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a:xfrm>
            <a:off x="14197297" y="10215754"/>
            <a:ext cx="17520817" cy="1984280"/>
          </a:xfrm>
        </p:spPr>
        <p:txBody>
          <a:bodyPr/>
          <a:lstStyle/>
          <a:p>
            <a:pPr>
              <a:lnSpc>
                <a:spcPts val="3600"/>
              </a:lnSpc>
              <a:spcBef>
                <a:spcPts val="2400"/>
              </a:spcBef>
            </a:pPr>
            <a:r>
              <a:rPr lang="en-US" sz="4000" dirty="0"/>
              <a:t>George Corrigan</a:t>
            </a:r>
            <a:r>
              <a:rPr lang="en-US" sz="4000" baseline="30000" dirty="0"/>
              <a:t>1,2</a:t>
            </a:r>
            <a:r>
              <a:rPr lang="en-US" sz="4000" dirty="0"/>
              <a:t>, Pavel Kornilovich</a:t>
            </a:r>
            <a:r>
              <a:rPr lang="en-US" sz="4000" baseline="30000" dirty="0"/>
              <a:t>1</a:t>
            </a:r>
            <a:r>
              <a:rPr lang="en-US" sz="4000" dirty="0"/>
              <a:t>, Mattew L. Johnston</a:t>
            </a:r>
            <a:r>
              <a:rPr lang="en-US" sz="4000" baseline="30000" dirty="0"/>
              <a:t>2</a:t>
            </a:r>
          </a:p>
          <a:p>
            <a:pPr>
              <a:lnSpc>
                <a:spcPts val="3600"/>
              </a:lnSpc>
              <a:spcBef>
                <a:spcPts val="1200"/>
              </a:spcBef>
            </a:pPr>
            <a:r>
              <a:rPr lang="en-US" sz="4000" dirty="0"/>
              <a:t>1. Hewlett Packard Inc, Corvallis, OR USA</a:t>
            </a:r>
          </a:p>
          <a:p>
            <a:pPr>
              <a:lnSpc>
                <a:spcPts val="3600"/>
              </a:lnSpc>
              <a:spcBef>
                <a:spcPts val="1200"/>
              </a:spcBef>
            </a:pPr>
            <a:r>
              <a:rPr lang="en-US" sz="4000" dirty="0"/>
              <a:t>2. Oregon State University, Corvallis, OR USA</a:t>
            </a:r>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nchor="ctr"/>
          <a:lstStyle/>
          <a:p>
            <a:r>
              <a:rPr lang="en-US" sz="4800" dirty="0"/>
              <a:t>A 2D micro-channel with two coplanar electrodes was filled with 1:1 electrolyte and subjected to an inlet velocity pulse using the Laminar Flow interface. All interior surfaces had no-slip boundary conditions  The Transport of Dilute Species interface was used to calculate concentration and model charge migration through coupling to the Electrostatics interface. Species concentration near the electrode surface, and electrode surface charge were plotted as a function of time. </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96912" y="39623894"/>
            <a:ext cx="15434125" cy="2315228"/>
          </a:xfrm>
        </p:spPr>
        <p:txBody>
          <a:bodyPr/>
          <a:lstStyle/>
          <a:p>
            <a:pPr>
              <a:spcBef>
                <a:spcPts val="600"/>
              </a:spcBef>
            </a:pPr>
            <a:r>
              <a:rPr lang="en-US" sz="2800" dirty="0"/>
              <a:t>1. Sun and H. Morgan, “Single-cell microfluidic impedance cytometry: a review,” Microfluidics and Nanofluidics, vol. 8, no. 4,pp. 423–443, 2010</a:t>
            </a:r>
          </a:p>
          <a:p>
            <a:pPr>
              <a:spcBef>
                <a:spcPts val="600"/>
              </a:spcBef>
            </a:pPr>
            <a:r>
              <a:rPr lang="en-US" sz="2800" dirty="0"/>
              <a:t>2. T. Sun, N. Green, and H. Morgan, “Analytical and numerical modeling methods for impedance analysis of single cells on-chip, ”Nano, vol. 03, 11 2011</a:t>
            </a:r>
          </a:p>
          <a:p>
            <a:pPr>
              <a:spcBef>
                <a:spcPts val="600"/>
              </a:spcBef>
            </a:pPr>
            <a:r>
              <a:rPr lang="en-US" sz="2800" dirty="0"/>
              <a:t>3. A. J. Bard and L. R. Faulkner, Electrochemical Methods: Fundamentals and Applications, New York: Wiley, 2nd ed., 2001</a:t>
            </a:r>
          </a:p>
          <a:p>
            <a:pPr>
              <a:spcBef>
                <a:spcPts val="600"/>
              </a:spcBef>
            </a:pPr>
            <a:endParaRPr lang="en-US" sz="2800"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sz="5600" dirty="0"/>
              <a:t>Impedance-based flow cytometry systems typically use smooth, continuous flow when measuring cell </a:t>
            </a:r>
            <a:r>
              <a:rPr lang="en-US" sz="4800" dirty="0"/>
              <a:t>characteristics</a:t>
            </a:r>
            <a:r>
              <a:rPr lang="en-US" sz="5600" dirty="0"/>
              <a:t>. This model explores the impact of discontinuous or pulsatile flow on sense electrode performance.</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a:xfrm>
            <a:off x="1649532" y="14842766"/>
            <a:ext cx="29615962" cy="5025060"/>
          </a:xfrm>
        </p:spPr>
        <p:txBody>
          <a:bodyPr/>
          <a:lstStyle/>
          <a:p>
            <a:r>
              <a:rPr lang="en-US" sz="4400" dirty="0"/>
              <a:t>When flow cytometry sense electrodes experience discontinuous or pulsatile surface flow, the capacitive double layer at the electrode surface is disturbed and its capacitance value is altered, creating significant measurement artifacts for impedance-based measurement systems. This paper shows how COMSOL multi-physics 2D modeling is used to demonstrate the effects of pulsatile flow on sense electrode performance by coupling the Electrostatics, Transport of Dilute Species, and Laminar Flow modules with the Time-domain solver. We show that a fluid velocity pulse applied at the inlet of a microfluidic channel disturbs the charge distribution in the double layer region, thereby altering the electrode surface charge density and effective double layer capacitance value. Parametric simulations reveal design techniques to minimize the impact of discontinuous flow on flow cytometry impedance measurements.</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Abstract</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nchor="ctr"/>
          <a:lstStyle/>
          <a:p>
            <a:r>
              <a:rPr lang="en-US" sz="3600" dirty="0"/>
              <a:t>Figure 1. Micro-Channel Flow Cytometer Impedance Sensor Response to Pulsatile Flow</a:t>
            </a:r>
          </a:p>
        </p:txBody>
      </p:sp>
      <p:pic>
        <p:nvPicPr>
          <p:cNvPr id="42" name="Picture Placeholder 41" descr="A logo of a university&#10;&#10;AI-generated content may be incorrect.">
            <a:extLst>
              <a:ext uri="{FF2B5EF4-FFF2-40B4-BE49-F238E27FC236}">
                <a16:creationId xmlns:a16="http://schemas.microsoft.com/office/drawing/2014/main" id="{FD3CFB99-ED14-BB34-AC4B-B4D304E7241F}"/>
              </a:ext>
            </a:extLst>
          </p:cNvPr>
          <p:cNvPicPr>
            <a:picLocks noGrp="1" noChangeAspect="1"/>
          </p:cNvPicPr>
          <p:nvPr>
            <p:ph type="pic" sz="quarter" idx="31"/>
          </p:nvPr>
        </p:nvPicPr>
        <p:blipFill>
          <a:blip r:embed="rId2">
            <a:extLst>
              <a:ext uri="{28A0092B-C50C-407E-A947-70E740481C1C}">
                <a14:useLocalDpi xmlns:a14="http://schemas.microsoft.com/office/drawing/2010/main" val="0"/>
              </a:ext>
            </a:extLst>
          </a:blip>
          <a:srcRect t="9223" b="9223"/>
          <a:stretch>
            <a:fillRect/>
          </a:stretch>
        </p:blipFill>
        <p:spPr/>
      </p:pic>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sz="4800" dirty="0"/>
              <a:t>We found strong correlation between fluid flow near the electrode surface and the charge disturbance that leads to impedance measurement artifacts. Results show that electrolyte concentration in the diffuse double layer region near the electrode surface is directly affected by fluid flow near the electrode surface. The relationship between surface charge and electrolyte concentration is modeled through the multi-physics coupling of the Transport of Dilute Species interface and the Electrostatics interface. Figure 2 shows the electrode surface charge response to a fluid velocity pulse applied to the inlet of the micro-channel.</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pic>
        <p:nvPicPr>
          <p:cNvPr id="37" name="Picture Placeholder 36" descr="A graph of a graph&#10;&#10;AI-generated content may be incorrect.">
            <a:extLst>
              <a:ext uri="{FF2B5EF4-FFF2-40B4-BE49-F238E27FC236}">
                <a16:creationId xmlns:a16="http://schemas.microsoft.com/office/drawing/2014/main" id="{73FDDC10-69FE-6F17-CF49-BBA04601E023}"/>
              </a:ext>
            </a:extLst>
          </p:cNvPr>
          <p:cNvPicPr>
            <a:picLocks noGrp="1" noChangeAspect="1"/>
          </p:cNvPicPr>
          <p:nvPr>
            <p:ph type="pic" sz="quarter" idx="34"/>
          </p:nvPr>
        </p:nvPicPr>
        <p:blipFill>
          <a:blip r:embed="rId3">
            <a:extLst>
              <a:ext uri="{28A0092B-C50C-407E-A947-70E740481C1C}">
                <a14:useLocalDpi xmlns:a14="http://schemas.microsoft.com/office/drawing/2010/main" val="0"/>
              </a:ext>
            </a:extLst>
          </a:blip>
          <a:srcRect t="4436" b="4436"/>
          <a:stretch>
            <a:fillRect/>
          </a:stretch>
        </p:blipFill>
        <p:spPr/>
      </p:pic>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nchor="ctr"/>
          <a:lstStyle/>
          <a:p>
            <a:r>
              <a:rPr lang="en-US" sz="3600" dirty="0"/>
              <a:t>Figure 2. Electrode Surface Charge Response to Fluid Channel Inlet Velocity Pulse</a:t>
            </a:r>
          </a:p>
        </p:txBody>
      </p:sp>
      <p:pic>
        <p:nvPicPr>
          <p:cNvPr id="24" name="Picture Placeholder 23" descr="A rainbow colored lines on a black background&#10;&#10;AI-generated content may be incorrect.">
            <a:extLst>
              <a:ext uri="{FF2B5EF4-FFF2-40B4-BE49-F238E27FC236}">
                <a16:creationId xmlns:a16="http://schemas.microsoft.com/office/drawing/2014/main" id="{7C6D827B-7F26-63F1-6AD3-A515476592B2}"/>
              </a:ext>
            </a:extLst>
          </p:cNvPr>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t="4615" b="4615"/>
          <a:stretch>
            <a:fillRect/>
          </a:stretch>
        </p:blipFill>
        <p:spPr/>
      </p:pic>
      <p:sp>
        <p:nvSpPr>
          <p:cNvPr id="38" name="TextBox 37">
            <a:extLst>
              <a:ext uri="{FF2B5EF4-FFF2-40B4-BE49-F238E27FC236}">
                <a16:creationId xmlns:a16="http://schemas.microsoft.com/office/drawing/2014/main" id="{B340D764-1EA1-8401-E882-CB7179CE88B0}"/>
              </a:ext>
            </a:extLst>
          </p:cNvPr>
          <p:cNvSpPr txBox="1"/>
          <p:nvPr/>
        </p:nvSpPr>
        <p:spPr>
          <a:xfrm>
            <a:off x="23738181" y="35783413"/>
            <a:ext cx="1943161" cy="646331"/>
          </a:xfrm>
          <a:prstGeom prst="rect">
            <a:avLst/>
          </a:prstGeom>
          <a:noFill/>
        </p:spPr>
        <p:txBody>
          <a:bodyPr wrap="none" rtlCol="0">
            <a:spAutoFit/>
          </a:bodyPr>
          <a:lstStyle/>
          <a:p>
            <a:r>
              <a:rPr lang="en-US" sz="3600" dirty="0"/>
              <a:t>Time (</a:t>
            </a:r>
            <a:r>
              <a:rPr lang="en-US" sz="3600" dirty="0" err="1">
                <a:latin typeface="Symbol" panose="05050102010706020507" pitchFamily="18" charset="2"/>
              </a:rPr>
              <a:t>m</a:t>
            </a:r>
            <a:r>
              <a:rPr lang="en-US" sz="3600" dirty="0" err="1"/>
              <a:t>s</a:t>
            </a:r>
            <a:r>
              <a:rPr lang="en-US" sz="3600" dirty="0"/>
              <a:t>)</a:t>
            </a:r>
          </a:p>
        </p:txBody>
      </p:sp>
      <p:pic>
        <p:nvPicPr>
          <p:cNvPr id="16" name="Picture Placeholder 15" descr="A graph showing the growth of a stock market&#10;&#10;AI-generated content may be incorrect.">
            <a:extLst>
              <a:ext uri="{FF2B5EF4-FFF2-40B4-BE49-F238E27FC236}">
                <a16:creationId xmlns:a16="http://schemas.microsoft.com/office/drawing/2014/main" id="{50A2FBA5-DF2E-233E-4A35-2FCBFF4DC759}"/>
              </a:ext>
            </a:extLst>
          </p:cNvPr>
          <p:cNvPicPr>
            <a:picLocks noGrp="1" noChangeAspect="1"/>
          </p:cNvPicPr>
          <p:nvPr>
            <p:ph type="pic" sz="quarter" idx="29"/>
          </p:nvPr>
        </p:nvPicPr>
        <p:blipFill>
          <a:blip r:embed="rId5">
            <a:extLst>
              <a:ext uri="{28A0092B-C50C-407E-A947-70E740481C1C}">
                <a14:useLocalDpi xmlns:a14="http://schemas.microsoft.com/office/drawing/2010/main" val="0"/>
              </a:ext>
            </a:extLst>
          </a:blip>
          <a:srcRect t="5146" b="5146"/>
          <a:stretch>
            <a:fillRect/>
          </a:stretch>
        </p:blipFill>
        <p:spPr/>
      </p:pic>
      <p:sp>
        <p:nvSpPr>
          <p:cNvPr id="18" name="TextBox 17">
            <a:extLst>
              <a:ext uri="{FF2B5EF4-FFF2-40B4-BE49-F238E27FC236}">
                <a16:creationId xmlns:a16="http://schemas.microsoft.com/office/drawing/2014/main" id="{52B8A9EA-FB89-D2D2-FE2A-A4FD72422C21}"/>
              </a:ext>
            </a:extLst>
          </p:cNvPr>
          <p:cNvSpPr txBox="1"/>
          <p:nvPr/>
        </p:nvSpPr>
        <p:spPr>
          <a:xfrm>
            <a:off x="6735700" y="26512973"/>
            <a:ext cx="1677062" cy="646331"/>
          </a:xfrm>
          <a:prstGeom prst="rect">
            <a:avLst/>
          </a:prstGeom>
          <a:noFill/>
        </p:spPr>
        <p:txBody>
          <a:bodyPr wrap="none" rtlCol="0">
            <a:spAutoFit/>
          </a:bodyPr>
          <a:lstStyle/>
          <a:p>
            <a:r>
              <a:rPr lang="en-US" sz="3600" dirty="0"/>
              <a:t>Time (s)</a:t>
            </a:r>
          </a:p>
        </p:txBody>
      </p:sp>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2864</TotalTime>
  <Words>513</Words>
  <Application>Microsoft Office PowerPoint</Application>
  <PresentationFormat>Custom</PresentationFormat>
  <Paragraphs>18</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Symbol</vt:lpstr>
      <vt:lpstr>Office Theme</vt:lpstr>
      <vt:lpstr>Modeling Pulsatile Flow Induced Surface Charge Disturbance in Flow Cytometry Sense Electrodes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Corrigan, George H</cp:lastModifiedBy>
  <cp:revision>119</cp:revision>
  <cp:lastPrinted>2023-01-06T15:48:30Z</cp:lastPrinted>
  <dcterms:created xsi:type="dcterms:W3CDTF">2023-01-03T14:57:49Z</dcterms:created>
  <dcterms:modified xsi:type="dcterms:W3CDTF">2025-08-27T03:52:43Z</dcterms:modified>
</cp:coreProperties>
</file>