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6"/>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1A623B-2A19-485C-9439-670B7E21585F}" v="13" dt="2025-08-27T23:17:00.0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73" autoAdjust="0"/>
    <p:restoredTop sz="96405" autoAdjust="0"/>
  </p:normalViewPr>
  <p:slideViewPr>
    <p:cSldViewPr snapToGrid="0">
      <p:cViewPr varScale="1">
        <p:scale>
          <a:sx n="18" d="100"/>
          <a:sy n="18" d="100"/>
        </p:scale>
        <p:origin x="2622" y="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tiff"/><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F5D846-DAA4-1FAB-86B2-456C82457C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509474-9A21-2288-A5A6-5C82B5DEB5D2}"/>
              </a:ext>
            </a:extLst>
          </p:cNvPr>
          <p:cNvSpPr>
            <a:spLocks noGrp="1"/>
          </p:cNvSpPr>
          <p:nvPr>
            <p:ph type="title"/>
          </p:nvPr>
        </p:nvSpPr>
        <p:spPr>
          <a:xfrm>
            <a:off x="14197441" y="1056916"/>
            <a:ext cx="17520673" cy="3907429"/>
          </a:xfrm>
        </p:spPr>
        <p:txBody>
          <a:bodyPr>
            <a:normAutofit/>
          </a:bodyPr>
          <a:lstStyle/>
          <a:p>
            <a:r>
              <a:rPr lang="en-US" sz="9000" dirty="0"/>
              <a:t>Modeling of Floating Zone in LHPG of Sapphire For Fiber Optics</a:t>
            </a:r>
          </a:p>
        </p:txBody>
      </p:sp>
      <p:sp>
        <p:nvSpPr>
          <p:cNvPr id="3" name="Content Placeholder 2">
            <a:extLst>
              <a:ext uri="{FF2B5EF4-FFF2-40B4-BE49-F238E27FC236}">
                <a16:creationId xmlns:a16="http://schemas.microsoft.com/office/drawing/2014/main" id="{B1F9D07F-08DD-0632-54EC-18ED80BF0A5C}"/>
              </a:ext>
            </a:extLst>
          </p:cNvPr>
          <p:cNvSpPr>
            <a:spLocks noGrp="1"/>
          </p:cNvSpPr>
          <p:nvPr>
            <p:ph sz="quarter" idx="10"/>
          </p:nvPr>
        </p:nvSpPr>
        <p:spPr/>
        <p:txBody>
          <a:bodyPr/>
          <a:lstStyle/>
          <a:p>
            <a:r>
              <a:rPr lang="en-US" dirty="0"/>
              <a:t>A. I. Gad, G. Maxwell, and M. Ovchinnikov</a:t>
            </a:r>
          </a:p>
          <a:p>
            <a:pPr>
              <a:spcBef>
                <a:spcPts val="1200"/>
              </a:spcBef>
            </a:pPr>
            <a:r>
              <a:rPr lang="en-US" dirty="0"/>
              <a:t>R &amp;D Division, Alcon Vision LLC, Lake Forest, CA, USA</a:t>
            </a:r>
          </a:p>
        </p:txBody>
      </p:sp>
      <p:sp>
        <p:nvSpPr>
          <p:cNvPr id="6" name="Text Placeholder 5">
            <a:extLst>
              <a:ext uri="{FF2B5EF4-FFF2-40B4-BE49-F238E27FC236}">
                <a16:creationId xmlns:a16="http://schemas.microsoft.com/office/drawing/2014/main" id="{06EAB448-6BA6-10D0-C286-46ECD216EBED}"/>
              </a:ext>
            </a:extLst>
          </p:cNvPr>
          <p:cNvSpPr>
            <a:spLocks noGrp="1"/>
          </p:cNvSpPr>
          <p:nvPr>
            <p:ph type="body" sz="quarter" idx="23"/>
          </p:nvPr>
        </p:nvSpPr>
        <p:spPr/>
        <p:txBody>
          <a:bodyPr/>
          <a:lstStyle/>
          <a:p>
            <a:r>
              <a:rPr lang="en-US" dirty="0"/>
              <a:t>The model begins with an initially assumed geometry featuring straight boundaries. The free surface is then determined by minimizing total energy using the Young-Laplace equation subject to either a mass or growth angle constrains. Next, the full Navier-Stokes equations are solved under applied feed and crystal velocities. Finally, the heat equation—incorporating phase-change interfaces—is coupled to compute the melting and solidification profiles.</a:t>
            </a:r>
          </a:p>
          <a:p>
            <a:r>
              <a:rPr lang="en-US" dirty="0"/>
              <a:t>An Arbitrary Lagrangian-Eulerian (ALE) approach is employed to resolve the unknown boundaries. This includes a “Moving Mesh” for tracking the free surface and “Deformed Geometry” for the melting and solidification fronts. The system evolves dynamically until a steady-state solution is reached.</a:t>
            </a:r>
          </a:p>
        </p:txBody>
      </p:sp>
      <p:sp>
        <p:nvSpPr>
          <p:cNvPr id="7" name="Text Placeholder 6">
            <a:extLst>
              <a:ext uri="{FF2B5EF4-FFF2-40B4-BE49-F238E27FC236}">
                <a16:creationId xmlns:a16="http://schemas.microsoft.com/office/drawing/2014/main" id="{3F561FED-E733-295D-E624-59356F97DF22}"/>
              </a:ext>
            </a:extLst>
          </p:cNvPr>
          <p:cNvSpPr>
            <a:spLocks noGrp="1"/>
          </p:cNvSpPr>
          <p:nvPr>
            <p:ph type="body" sz="quarter" idx="24"/>
          </p:nvPr>
        </p:nvSpPr>
        <p:spPr>
          <a:xfrm>
            <a:off x="1196912" y="39623894"/>
            <a:ext cx="22729888" cy="2658128"/>
          </a:xfrm>
        </p:spPr>
        <p:txBody>
          <a:bodyPr/>
          <a:lstStyle/>
          <a:p>
            <a:pPr marL="514350" lvl="0" indent="-514350">
              <a:spcBef>
                <a:spcPts val="1200"/>
              </a:spcBef>
              <a:buFont typeface="+mj-lt"/>
              <a:buAutoNum type="arabicPeriod"/>
            </a:pPr>
            <a:r>
              <a:rPr lang="en-US" dirty="0"/>
              <a:t>Dossa, Scott S., and Jeffrey J. Derby. "Modeling optical floating zone crystal growth in a high-pressure, single-lamp furnace." Journal of Crystal Growth 591 (2022): 126723.</a:t>
            </a:r>
          </a:p>
          <a:p>
            <a:pPr marL="514350" lvl="0" indent="-514350">
              <a:spcBef>
                <a:spcPts val="1200"/>
              </a:spcBef>
              <a:buFont typeface="+mj-lt"/>
              <a:buAutoNum type="arabicPeriod"/>
            </a:pPr>
            <a:r>
              <a:rPr lang="en-US" dirty="0"/>
              <a:t>Lan, Chung-Wen, and </a:t>
            </a:r>
            <a:r>
              <a:rPr lang="en-US" dirty="0" err="1"/>
              <a:t>Sindo</a:t>
            </a:r>
            <a:r>
              <a:rPr lang="en-US" dirty="0"/>
              <a:t> Kou. "Heat transfer, fluid flow and interface shapes in floating-zone crystal growth." Journal of crystal growth 108.1-2 (1991): 351-366.</a:t>
            </a:r>
          </a:p>
          <a:p>
            <a:pPr marL="514350" lvl="0" indent="-514350">
              <a:spcBef>
                <a:spcPts val="1200"/>
              </a:spcBef>
              <a:buFont typeface="+mj-lt"/>
              <a:buAutoNum type="arabicPeriod"/>
            </a:pPr>
            <a:r>
              <a:rPr lang="en-US" dirty="0"/>
              <a:t>Fejer, Martin Michael. "Single crystal fibers: Growth dynamics and nonlinear optical interactions." Stanford University, 1986.</a:t>
            </a:r>
          </a:p>
          <a:p>
            <a:endParaRPr lang="en-US" dirty="0"/>
          </a:p>
        </p:txBody>
      </p:sp>
      <p:sp>
        <p:nvSpPr>
          <p:cNvPr id="8" name="Content Placeholder 7">
            <a:extLst>
              <a:ext uri="{FF2B5EF4-FFF2-40B4-BE49-F238E27FC236}">
                <a16:creationId xmlns:a16="http://schemas.microsoft.com/office/drawing/2014/main" id="{D718F8F0-C9B4-8A09-4F51-8582FA73853A}"/>
              </a:ext>
            </a:extLst>
          </p:cNvPr>
          <p:cNvSpPr>
            <a:spLocks noGrp="1"/>
          </p:cNvSpPr>
          <p:nvPr>
            <p:ph sz="quarter" idx="26"/>
          </p:nvPr>
        </p:nvSpPr>
        <p:spPr>
          <a:xfrm>
            <a:off x="14249521" y="5389123"/>
            <a:ext cx="17520817" cy="4180360"/>
          </a:xfrm>
        </p:spPr>
        <p:txBody>
          <a:bodyPr/>
          <a:lstStyle/>
          <a:p>
            <a:r>
              <a:rPr lang="en-US" sz="5000" dirty="0"/>
              <a:t>Laser-Heated Pedestal Growth (LHPG) uses a focused laser beam to melt source material and grow single crystals, ideal for high melting point materials in clean environments. It enables tailored properties and produces uniform fibers and rods with excellent integrity.</a:t>
            </a:r>
          </a:p>
        </p:txBody>
      </p:sp>
      <p:sp>
        <p:nvSpPr>
          <p:cNvPr id="5" name="Text Placeholder 4">
            <a:extLst>
              <a:ext uri="{FF2B5EF4-FFF2-40B4-BE49-F238E27FC236}">
                <a16:creationId xmlns:a16="http://schemas.microsoft.com/office/drawing/2014/main" id="{7A76453A-193C-8029-3215-F800C2D8C258}"/>
              </a:ext>
            </a:extLst>
          </p:cNvPr>
          <p:cNvSpPr>
            <a:spLocks noGrp="1"/>
          </p:cNvSpPr>
          <p:nvPr>
            <p:ph type="body" sz="quarter" idx="18"/>
          </p:nvPr>
        </p:nvSpPr>
        <p:spPr/>
        <p:txBody>
          <a:bodyPr/>
          <a:lstStyle/>
          <a:p>
            <a:r>
              <a:rPr lang="en-US" dirty="0"/>
              <a:t>This work presents a Finite Element (FE) model for analyzing the steady-state sapphire molten zone formed via Laser-Heated Pedestal Growth (LHPG). The model couples incompressible fluid flow with heat transfer to simulate the molten zone, while heat transfer alone is applied to the seed and solidified regions.</a:t>
            </a:r>
          </a:p>
          <a:p>
            <a:r>
              <a:rPr lang="en-US" dirty="0"/>
              <a:t>The model accounts for phase change, mass transfer, buoyancy, and Marangoni effects. Solid sections are modeled as rigid bodies moving uniformly, and molten zone boundaries are tracked using an arbitrary Eulerian-Lagrangian method. Heat input is modeled with a far-field Gaussian temperature profile tailored to match the operating conditions. Simulations show strong agreement with experimental data in molten zone shape and size.</a:t>
            </a:r>
          </a:p>
        </p:txBody>
      </p:sp>
      <p:sp>
        <p:nvSpPr>
          <p:cNvPr id="9" name="Text Placeholder 8">
            <a:extLst>
              <a:ext uri="{FF2B5EF4-FFF2-40B4-BE49-F238E27FC236}">
                <a16:creationId xmlns:a16="http://schemas.microsoft.com/office/drawing/2014/main" id="{D06D11AA-64A1-D971-0E75-F91EF399F111}"/>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9BE3630D-AF6A-A004-558F-44D897FC688D}"/>
              </a:ext>
            </a:extLst>
          </p:cNvPr>
          <p:cNvSpPr>
            <a:spLocks noGrp="1"/>
          </p:cNvSpPr>
          <p:nvPr>
            <p:ph type="body" sz="quarter" idx="28"/>
          </p:nvPr>
        </p:nvSpPr>
        <p:spPr/>
        <p:txBody>
          <a:bodyPr/>
          <a:lstStyle/>
          <a:p>
            <a:r>
              <a:rPr lang="en-US" dirty="0"/>
              <a:t>Methodology</a:t>
            </a:r>
          </a:p>
        </p:txBody>
      </p:sp>
      <p:pic>
        <p:nvPicPr>
          <p:cNvPr id="25" name="Picture Placeholder 24" descr="A close-up of a liquid in a bottle&#10;&#10;AI-generated content may be incorrect.">
            <a:extLst>
              <a:ext uri="{FF2B5EF4-FFF2-40B4-BE49-F238E27FC236}">
                <a16:creationId xmlns:a16="http://schemas.microsoft.com/office/drawing/2014/main" id="{070A3AF9-957F-FF4C-7075-BEAC9C5A573F}"/>
              </a:ext>
            </a:extLst>
          </p:cNvPr>
          <p:cNvPicPr>
            <a:picLocks noGrp="1" noChangeAspect="1"/>
          </p:cNvPicPr>
          <p:nvPr>
            <p:ph type="pic" sz="quarter" idx="29"/>
          </p:nvPr>
        </p:nvPicPr>
        <p:blipFill>
          <a:blip r:embed="rId2">
            <a:extLst>
              <a:ext uri="{28A0092B-C50C-407E-A947-70E740481C1C}">
                <a14:useLocalDpi xmlns:a14="http://schemas.microsoft.com/office/drawing/2010/main" val="0"/>
              </a:ext>
            </a:extLst>
          </a:blip>
          <a:srcRect l="-4954" t="-2982" r="-127675" b="-2417"/>
          <a:stretch/>
        </p:blipFill>
        <p:spPr>
          <a:xfrm>
            <a:off x="1373894" y="20419041"/>
            <a:ext cx="13776431" cy="6286109"/>
          </a:xfrm>
        </p:spPr>
      </p:pic>
      <p:sp>
        <p:nvSpPr>
          <p:cNvPr id="12" name="Text Placeholder 11">
            <a:extLst>
              <a:ext uri="{FF2B5EF4-FFF2-40B4-BE49-F238E27FC236}">
                <a16:creationId xmlns:a16="http://schemas.microsoft.com/office/drawing/2014/main" id="{8E6CF505-2856-64BA-91BC-8AFB342D568B}"/>
              </a:ext>
            </a:extLst>
          </p:cNvPr>
          <p:cNvSpPr>
            <a:spLocks noGrp="1"/>
          </p:cNvSpPr>
          <p:nvPr>
            <p:ph type="body" sz="quarter" idx="30"/>
          </p:nvPr>
        </p:nvSpPr>
        <p:spPr/>
        <p:txBody>
          <a:bodyPr/>
          <a:lstStyle/>
          <a:p>
            <a:r>
              <a:rPr lang="en-US" dirty="0"/>
              <a:t>FIGURE 1. Shape of the molten zone (Experimental and as initially assumed in COMSOL’s 2D axi-symmetric model).</a:t>
            </a:r>
          </a:p>
        </p:txBody>
      </p:sp>
      <p:pic>
        <p:nvPicPr>
          <p:cNvPr id="23" name="Picture Placeholder 22" descr="A blue and black logo&#10;&#10;AI-generated content may be incorrect.">
            <a:extLst>
              <a:ext uri="{FF2B5EF4-FFF2-40B4-BE49-F238E27FC236}">
                <a16:creationId xmlns:a16="http://schemas.microsoft.com/office/drawing/2014/main" id="{7FC13C40-AB9C-E433-793E-B4D54B7191E9}"/>
              </a:ext>
            </a:extLst>
          </p:cNvPr>
          <p:cNvPicPr>
            <a:picLocks noGrp="1" noChangeAspect="1"/>
          </p:cNvPicPr>
          <p:nvPr>
            <p:ph type="pic" sz="quarter" idx="31"/>
          </p:nvPr>
        </p:nvPicPr>
        <p:blipFill>
          <a:blip r:embed="rId3">
            <a:extLst>
              <a:ext uri="{28A0092B-C50C-407E-A947-70E740481C1C}">
                <a14:useLocalDpi xmlns:a14="http://schemas.microsoft.com/office/drawing/2010/main" val="0"/>
              </a:ext>
            </a:extLst>
          </a:blip>
          <a:srcRect l="-1" t="-147" r="-1" b="-1002"/>
          <a:stretch/>
        </p:blipFill>
        <p:spPr>
          <a:xfrm>
            <a:off x="25144641" y="39623894"/>
            <a:ext cx="6315721" cy="2658128"/>
          </a:xfrm>
        </p:spPr>
      </p:pic>
      <p:sp>
        <p:nvSpPr>
          <p:cNvPr id="14" name="Text Placeholder 13">
            <a:extLst>
              <a:ext uri="{FF2B5EF4-FFF2-40B4-BE49-F238E27FC236}">
                <a16:creationId xmlns:a16="http://schemas.microsoft.com/office/drawing/2014/main" id="{433D0801-B347-58E0-4EF7-B6C0298A4B1F}"/>
              </a:ext>
            </a:extLst>
          </p:cNvPr>
          <p:cNvSpPr>
            <a:spLocks noGrp="1"/>
          </p:cNvSpPr>
          <p:nvPr>
            <p:ph type="body" sz="quarter" idx="32"/>
          </p:nvPr>
        </p:nvSpPr>
        <p:spPr/>
        <p:txBody>
          <a:bodyPr/>
          <a:lstStyle/>
          <a:p>
            <a:r>
              <a:rPr lang="en-US" dirty="0"/>
              <a:t>Results indicate that the Marangoni effect is the dominant driver of fluid motion, with tangential velocity at the free surface reaching nearly 1500 times the crystal pulling speed.</a:t>
            </a:r>
          </a:p>
          <a:p>
            <a:r>
              <a:rPr lang="en-US" dirty="0"/>
              <a:t>The highest temperature occurs at the free surface of the liquid phase, while in the solidified region, it drops sharply from 2300 K to 600 K within approximately 5 mm of the solidification front.</a:t>
            </a:r>
          </a:p>
          <a:p>
            <a:r>
              <a:rPr lang="en-US" dirty="0"/>
              <a:t>The model is currently being extended to compute thermal stresses in the solidified section and to predict final dimensions under arbitrary dynamic loading conditions.</a:t>
            </a:r>
          </a:p>
        </p:txBody>
      </p:sp>
      <p:sp>
        <p:nvSpPr>
          <p:cNvPr id="15" name="Text Placeholder 14">
            <a:extLst>
              <a:ext uri="{FF2B5EF4-FFF2-40B4-BE49-F238E27FC236}">
                <a16:creationId xmlns:a16="http://schemas.microsoft.com/office/drawing/2014/main" id="{AAB9E81C-AB7D-E1A1-AF5D-02E386254851}"/>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C77D897C-0722-4D4C-799F-DF0543832E79}"/>
              </a:ext>
            </a:extLst>
          </p:cNvPr>
          <p:cNvSpPr>
            <a:spLocks noGrp="1"/>
          </p:cNvSpPr>
          <p:nvPr>
            <p:ph type="body" sz="quarter" idx="35"/>
          </p:nvPr>
        </p:nvSpPr>
        <p:spPr/>
        <p:txBody>
          <a:bodyPr/>
          <a:lstStyle/>
          <a:p>
            <a:r>
              <a:rPr lang="en-US" dirty="0"/>
              <a:t>FIGURE 2. Final shape of the molten zone with temperature and velocity distributions displayed. Marangoni effect is shown to the right.</a:t>
            </a:r>
          </a:p>
        </p:txBody>
      </p:sp>
      <p:pic>
        <p:nvPicPr>
          <p:cNvPr id="31" name="Picture Placeholder 30" descr="A rainbow colored object on a black background&#10;&#10;AI-generated content may be incorrect.">
            <a:extLst>
              <a:ext uri="{FF2B5EF4-FFF2-40B4-BE49-F238E27FC236}">
                <a16:creationId xmlns:a16="http://schemas.microsoft.com/office/drawing/2014/main" id="{59A75CC0-D26B-6FCA-9D40-6C197B1574F7}"/>
              </a:ext>
            </a:extLst>
          </p:cNvPr>
          <p:cNvPicPr>
            <a:picLocks noGrp="1" noChangeAspect="1"/>
          </p:cNvPicPr>
          <p:nvPr>
            <p:ph type="pic" sz="quarter" idx="34"/>
          </p:nvPr>
        </p:nvPicPr>
        <p:blipFill>
          <a:blip r:embed="rId4">
            <a:extLst>
              <a:ext uri="{28A0092B-C50C-407E-A947-70E740481C1C}">
                <a14:useLocalDpi xmlns:a14="http://schemas.microsoft.com/office/drawing/2010/main" val="0"/>
              </a:ext>
            </a:extLst>
          </a:blip>
          <a:srcRect l="28571" t="30123" r="31021" b="27903"/>
          <a:stretch/>
        </p:blipFill>
        <p:spPr>
          <a:xfrm>
            <a:off x="2014848" y="842126"/>
            <a:ext cx="10483826" cy="10889808"/>
          </a:xfrm>
        </p:spPr>
      </p:pic>
      <p:grpSp>
        <p:nvGrpSpPr>
          <p:cNvPr id="39" name="Group 38">
            <a:extLst>
              <a:ext uri="{FF2B5EF4-FFF2-40B4-BE49-F238E27FC236}">
                <a16:creationId xmlns:a16="http://schemas.microsoft.com/office/drawing/2014/main" id="{15DB726E-A254-2951-28E4-EEABD7A799B5}"/>
              </a:ext>
            </a:extLst>
          </p:cNvPr>
          <p:cNvGrpSpPr/>
          <p:nvPr/>
        </p:nvGrpSpPr>
        <p:grpSpPr>
          <a:xfrm>
            <a:off x="17545431" y="29860932"/>
            <a:ext cx="6718300" cy="6506928"/>
            <a:chOff x="7759700" y="20214511"/>
            <a:chExt cx="6718300" cy="6506928"/>
          </a:xfrm>
        </p:grpSpPr>
        <p:pic>
          <p:nvPicPr>
            <p:cNvPr id="35" name="Picture 34" descr="A colorful gradient with black lines&#10;&#10;AI-generated content may be incorrect.">
              <a:extLst>
                <a:ext uri="{FF2B5EF4-FFF2-40B4-BE49-F238E27FC236}">
                  <a16:creationId xmlns:a16="http://schemas.microsoft.com/office/drawing/2014/main" id="{D12D73FC-EC01-3460-178C-3D32EAE2779E}"/>
                </a:ext>
              </a:extLst>
            </p:cNvPr>
            <p:cNvPicPr>
              <a:picLocks noChangeAspect="1"/>
            </p:cNvPicPr>
            <p:nvPr/>
          </p:nvPicPr>
          <p:blipFill>
            <a:blip r:embed="rId5">
              <a:extLst>
                <a:ext uri="{28A0092B-C50C-407E-A947-70E740481C1C}">
                  <a14:useLocalDpi xmlns:a14="http://schemas.microsoft.com/office/drawing/2010/main" val="0"/>
                </a:ext>
              </a:extLst>
            </a:blip>
            <a:srcRect r="21805"/>
            <a:stretch/>
          </p:blipFill>
          <p:spPr>
            <a:xfrm flipH="1">
              <a:off x="7759700" y="20214511"/>
              <a:ext cx="5088085" cy="6506928"/>
            </a:xfrm>
            <a:prstGeom prst="rect">
              <a:avLst/>
            </a:prstGeom>
          </p:spPr>
        </p:pic>
        <p:pic>
          <p:nvPicPr>
            <p:cNvPr id="37" name="Picture 36" descr="A blue and yellow gradient with black background&#10;&#10;AI-generated content may be incorrect.">
              <a:extLst>
                <a:ext uri="{FF2B5EF4-FFF2-40B4-BE49-F238E27FC236}">
                  <a16:creationId xmlns:a16="http://schemas.microsoft.com/office/drawing/2014/main" id="{828A3D8E-6100-C437-8C50-A00F21CD4DC9}"/>
                </a:ext>
              </a:extLst>
            </p:cNvPr>
            <p:cNvPicPr>
              <a:picLocks noChangeAspect="1"/>
            </p:cNvPicPr>
            <p:nvPr/>
          </p:nvPicPr>
          <p:blipFill>
            <a:blip r:embed="rId6">
              <a:extLst>
                <a:ext uri="{28A0092B-C50C-407E-A947-70E740481C1C}">
                  <a14:useLocalDpi xmlns:a14="http://schemas.microsoft.com/office/drawing/2010/main" val="0"/>
                </a:ext>
              </a:extLst>
            </a:blip>
            <a:srcRect r="21805"/>
            <a:stretch/>
          </p:blipFill>
          <p:spPr>
            <a:xfrm>
              <a:off x="9392059" y="20217254"/>
              <a:ext cx="5085941" cy="6504185"/>
            </a:xfrm>
            <a:prstGeom prst="rect">
              <a:avLst/>
            </a:prstGeom>
          </p:spPr>
        </p:pic>
      </p:grpSp>
      <p:grpSp>
        <p:nvGrpSpPr>
          <p:cNvPr id="81" name="Group 80">
            <a:extLst>
              <a:ext uri="{FF2B5EF4-FFF2-40B4-BE49-F238E27FC236}">
                <a16:creationId xmlns:a16="http://schemas.microsoft.com/office/drawing/2014/main" id="{740A1CFF-4894-72DC-CF84-CEBA68664A48}"/>
              </a:ext>
            </a:extLst>
          </p:cNvPr>
          <p:cNvGrpSpPr/>
          <p:nvPr/>
        </p:nvGrpSpPr>
        <p:grpSpPr>
          <a:xfrm>
            <a:off x="8552469" y="20630545"/>
            <a:ext cx="6293347" cy="5922093"/>
            <a:chOff x="8139512" y="20512557"/>
            <a:chExt cx="6293347" cy="5922093"/>
          </a:xfrm>
        </p:grpSpPr>
        <p:pic>
          <p:nvPicPr>
            <p:cNvPr id="67" name="Picture 66" descr="A blue and white triangle with a black background&#10;&#10;AI-generated content may be incorrect.">
              <a:extLst>
                <a:ext uri="{FF2B5EF4-FFF2-40B4-BE49-F238E27FC236}">
                  <a16:creationId xmlns:a16="http://schemas.microsoft.com/office/drawing/2014/main" id="{EFE54F12-2F83-6D62-5BF1-491E01BD855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10766" y="20512557"/>
              <a:ext cx="5922093" cy="5922093"/>
            </a:xfrm>
            <a:prstGeom prst="rect">
              <a:avLst/>
            </a:prstGeom>
          </p:spPr>
        </p:pic>
        <p:sp>
          <p:nvSpPr>
            <p:cNvPr id="68" name="Arrow: Down 67">
              <a:extLst>
                <a:ext uri="{FF2B5EF4-FFF2-40B4-BE49-F238E27FC236}">
                  <a16:creationId xmlns:a16="http://schemas.microsoft.com/office/drawing/2014/main" id="{3E23F355-AAB7-E045-8F9E-2B56093D34B4}"/>
                </a:ext>
              </a:extLst>
            </p:cNvPr>
            <p:cNvSpPr/>
            <p:nvPr/>
          </p:nvSpPr>
          <p:spPr>
            <a:xfrm rot="10800000">
              <a:off x="9499336" y="25424197"/>
              <a:ext cx="406313" cy="7359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Arrow: Down 68">
              <a:extLst>
                <a:ext uri="{FF2B5EF4-FFF2-40B4-BE49-F238E27FC236}">
                  <a16:creationId xmlns:a16="http://schemas.microsoft.com/office/drawing/2014/main" id="{FAE18BAA-75F4-A7BC-6B71-885770BCCB56}"/>
                </a:ext>
              </a:extLst>
            </p:cNvPr>
            <p:cNvSpPr/>
            <p:nvPr/>
          </p:nvSpPr>
          <p:spPr>
            <a:xfrm rot="10800000">
              <a:off x="9494997" y="20631048"/>
              <a:ext cx="406313" cy="7359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0" name="Picture 2" descr="Heat icon three arrow up symbol, new concept">
              <a:extLst>
                <a:ext uri="{FF2B5EF4-FFF2-40B4-BE49-F238E27FC236}">
                  <a16:creationId xmlns:a16="http://schemas.microsoft.com/office/drawing/2014/main" id="{74C0A09D-9C2A-6F5D-1B29-2930B1C4D89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14091147">
              <a:off x="12590010" y="22564200"/>
              <a:ext cx="1187213" cy="1187213"/>
            </a:xfrm>
            <a:prstGeom prst="rect">
              <a:avLst/>
            </a:prstGeom>
            <a:noFill/>
            <a:extLst>
              <a:ext uri="{909E8E84-426E-40DD-AFC4-6F175D3DCCD1}">
                <a14:hiddenFill xmlns:a14="http://schemas.microsoft.com/office/drawing/2010/main">
                  <a:solidFill>
                    <a:srgbClr val="FFFFFF"/>
                  </a:solidFill>
                </a14:hiddenFill>
              </a:ext>
            </a:extLst>
          </p:spPr>
        </p:pic>
        <p:sp>
          <p:nvSpPr>
            <p:cNvPr id="71" name="Text Placeholder 2">
              <a:extLst>
                <a:ext uri="{FF2B5EF4-FFF2-40B4-BE49-F238E27FC236}">
                  <a16:creationId xmlns:a16="http://schemas.microsoft.com/office/drawing/2014/main" id="{8C67A145-FEDE-0401-563D-958C4CF1C8EF}"/>
                </a:ext>
              </a:extLst>
            </p:cNvPr>
            <p:cNvSpPr txBox="1">
              <a:spLocks/>
            </p:cNvSpPr>
            <p:nvPr/>
          </p:nvSpPr>
          <p:spPr>
            <a:xfrm>
              <a:off x="12440712" y="22212472"/>
              <a:ext cx="1670938" cy="67079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rPr>
                <a:t>Heat input</a:t>
              </a:r>
            </a:p>
          </p:txBody>
        </p:sp>
        <p:sp>
          <p:nvSpPr>
            <p:cNvPr id="72" name="Text Placeholder 2">
              <a:extLst>
                <a:ext uri="{FF2B5EF4-FFF2-40B4-BE49-F238E27FC236}">
                  <a16:creationId xmlns:a16="http://schemas.microsoft.com/office/drawing/2014/main" id="{29078290-FAB6-568A-CCDE-AC1331FEF1EE}"/>
                </a:ext>
              </a:extLst>
            </p:cNvPr>
            <p:cNvSpPr txBox="1">
              <a:spLocks/>
            </p:cNvSpPr>
            <p:nvPr/>
          </p:nvSpPr>
          <p:spPr>
            <a:xfrm>
              <a:off x="9748442" y="20806683"/>
              <a:ext cx="1347848" cy="486642"/>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rPr>
                <a:t>Solid</a:t>
              </a:r>
            </a:p>
          </p:txBody>
        </p:sp>
        <p:sp>
          <p:nvSpPr>
            <p:cNvPr id="73" name="Text Placeholder 2">
              <a:extLst>
                <a:ext uri="{FF2B5EF4-FFF2-40B4-BE49-F238E27FC236}">
                  <a16:creationId xmlns:a16="http://schemas.microsoft.com/office/drawing/2014/main" id="{B926F633-A5A2-27CD-67AF-CA16220FA252}"/>
                </a:ext>
              </a:extLst>
            </p:cNvPr>
            <p:cNvSpPr txBox="1">
              <a:spLocks/>
            </p:cNvSpPr>
            <p:nvPr/>
          </p:nvSpPr>
          <p:spPr>
            <a:xfrm>
              <a:off x="10990721" y="25833029"/>
              <a:ext cx="1347848" cy="486642"/>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rPr>
                <a:t>Solid</a:t>
              </a:r>
            </a:p>
          </p:txBody>
        </p:sp>
        <p:sp>
          <p:nvSpPr>
            <p:cNvPr id="74" name="Text Placeholder 2">
              <a:extLst>
                <a:ext uri="{FF2B5EF4-FFF2-40B4-BE49-F238E27FC236}">
                  <a16:creationId xmlns:a16="http://schemas.microsoft.com/office/drawing/2014/main" id="{CB671C63-2C99-B4F7-9483-B6B02CB11881}"/>
                </a:ext>
              </a:extLst>
            </p:cNvPr>
            <p:cNvSpPr txBox="1">
              <a:spLocks/>
            </p:cNvSpPr>
            <p:nvPr/>
          </p:nvSpPr>
          <p:spPr>
            <a:xfrm>
              <a:off x="10288286" y="23319856"/>
              <a:ext cx="1347848" cy="486642"/>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Liquid</a:t>
              </a:r>
              <a:endParaRPr kumimoji="0" lang="en-US"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75" name="Text Placeholder 2">
              <a:extLst>
                <a:ext uri="{FF2B5EF4-FFF2-40B4-BE49-F238E27FC236}">
                  <a16:creationId xmlns:a16="http://schemas.microsoft.com/office/drawing/2014/main" id="{86D8BAD1-6928-25FC-8640-D0A84B1EC1B7}"/>
                </a:ext>
              </a:extLst>
            </p:cNvPr>
            <p:cNvSpPr txBox="1">
              <a:spLocks/>
            </p:cNvSpPr>
            <p:nvPr/>
          </p:nvSpPr>
          <p:spPr>
            <a:xfrm>
              <a:off x="9537882" y="21403504"/>
              <a:ext cx="2349317" cy="486642"/>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Solidification Line</a:t>
              </a:r>
              <a:endParaRPr kumimoji="0" lang="en-US"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76" name="Text Placeholder 2">
              <a:extLst>
                <a:ext uri="{FF2B5EF4-FFF2-40B4-BE49-F238E27FC236}">
                  <a16:creationId xmlns:a16="http://schemas.microsoft.com/office/drawing/2014/main" id="{5A8A50C4-D95F-09AA-9BEA-8A03B3D9E08A}"/>
                </a:ext>
              </a:extLst>
            </p:cNvPr>
            <p:cNvSpPr txBox="1">
              <a:spLocks/>
            </p:cNvSpPr>
            <p:nvPr/>
          </p:nvSpPr>
          <p:spPr>
            <a:xfrm>
              <a:off x="10578523" y="24981153"/>
              <a:ext cx="1760046" cy="486642"/>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Melting Line</a:t>
              </a:r>
              <a:endParaRPr kumimoji="0" lang="en-US"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77" name="Text Placeholder 2">
              <a:extLst>
                <a:ext uri="{FF2B5EF4-FFF2-40B4-BE49-F238E27FC236}">
                  <a16:creationId xmlns:a16="http://schemas.microsoft.com/office/drawing/2014/main" id="{301D1018-BD3C-07C9-6A07-443D2CC8F3B7}"/>
                </a:ext>
              </a:extLst>
            </p:cNvPr>
            <p:cNvSpPr txBox="1">
              <a:spLocks/>
            </p:cNvSpPr>
            <p:nvPr/>
          </p:nvSpPr>
          <p:spPr>
            <a:xfrm rot="3307582">
              <a:off x="11194190" y="23062398"/>
              <a:ext cx="1760046" cy="486642"/>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Free Line</a:t>
              </a:r>
              <a:endParaRPr kumimoji="0" lang="en-US"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78" name="Text Placeholder 2">
              <a:extLst>
                <a:ext uri="{FF2B5EF4-FFF2-40B4-BE49-F238E27FC236}">
                  <a16:creationId xmlns:a16="http://schemas.microsoft.com/office/drawing/2014/main" id="{D88724E0-7F9A-8172-C4AC-07E1DDF4F1ED}"/>
                </a:ext>
              </a:extLst>
            </p:cNvPr>
            <p:cNvSpPr txBox="1">
              <a:spLocks/>
            </p:cNvSpPr>
            <p:nvPr/>
          </p:nvSpPr>
          <p:spPr>
            <a:xfrm rot="16200000">
              <a:off x="8499690" y="23276911"/>
              <a:ext cx="2068339" cy="486642"/>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Symmetry Line</a:t>
              </a:r>
              <a:endParaRPr kumimoji="0" lang="en-US" i="0"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endParaRPr>
            </a:p>
          </p:txBody>
        </p:sp>
        <mc:AlternateContent xmlns:mc="http://schemas.openxmlformats.org/markup-compatibility/2006" xmlns:a14="http://schemas.microsoft.com/office/drawing/2010/main">
          <mc:Choice Requires="a14">
            <p:sp>
              <p:nvSpPr>
                <p:cNvPr id="79" name="Text Placeholder 2">
                  <a:extLst>
                    <a:ext uri="{FF2B5EF4-FFF2-40B4-BE49-F238E27FC236}">
                      <a16:creationId xmlns:a16="http://schemas.microsoft.com/office/drawing/2014/main" id="{60E10712-2066-11F5-D06E-B89537A7EC21}"/>
                    </a:ext>
                  </a:extLst>
                </p:cNvPr>
                <p:cNvSpPr txBox="1">
                  <a:spLocks/>
                </p:cNvSpPr>
                <p:nvPr/>
              </p:nvSpPr>
              <p:spPr>
                <a:xfrm>
                  <a:off x="8139512" y="25524105"/>
                  <a:ext cx="1489376" cy="761264"/>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i="0" u="none" strike="noStrike" kern="1200" cap="none" spc="0" normalizeH="0" baseline="0" noProof="0" dirty="0">
                      <a:ln>
                        <a:noFill/>
                      </a:ln>
                      <a:solidFill>
                        <a:schemeClr val="tx1"/>
                      </a:solidFill>
                      <a:effectLst/>
                      <a:uLnTx/>
                      <a:uFillTx/>
                      <a:latin typeface="+mn-lt"/>
                      <a:ea typeface="Open Sans" panose="020B0606030504020204" pitchFamily="34" charset="0"/>
                      <a:cs typeface="Open Sans" panose="020B0606030504020204" pitchFamily="34" charset="0"/>
                    </a:rPr>
                    <a:t>Feed</a:t>
                  </a:r>
                </a:p>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i="0" u="none" strike="noStrike" kern="1200" cap="none" spc="0" normalizeH="0" baseline="0" noProof="0" dirty="0">
                      <a:ln>
                        <a:noFill/>
                      </a:ln>
                      <a:solidFill>
                        <a:schemeClr val="tx1"/>
                      </a:solidFill>
                      <a:effectLst/>
                      <a:uLnTx/>
                      <a:uFillTx/>
                      <a:latin typeface="+mn-lt"/>
                      <a:ea typeface="Open Sans" panose="020B0606030504020204" pitchFamily="34" charset="0"/>
                      <a:cs typeface="Open Sans" panose="020B0606030504020204" pitchFamily="34" charset="0"/>
                    </a:rPr>
                    <a:t>(</a:t>
                  </a:r>
                  <a14:m>
                    <m:oMath xmlns:m="http://schemas.openxmlformats.org/officeDocument/2006/math">
                      <m:r>
                        <a:rPr kumimoji="0" lang="en-US" b="1" i="0"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𝐯</m:t>
                      </m:r>
                      <m:r>
                        <a:rPr kumimoji="0" lang="en-US" b="1"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m:t>
                      </m:r>
                      <m:sSub>
                        <m:sSubPr>
                          <m:ctrlPr>
                            <a:rPr kumimoji="0" lang="en-US"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ctrlPr>
                        </m:sSubPr>
                        <m:e>
                          <m:r>
                            <a:rPr kumimoji="0" lang="en-US" b="0"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𝑣</m:t>
                          </m:r>
                        </m:e>
                        <m:sub>
                          <m:r>
                            <a:rPr kumimoji="0" lang="en-US" b="0"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𝑖𝑛</m:t>
                          </m:r>
                        </m:sub>
                      </m:sSub>
                      <m:sSub>
                        <m:sSubPr>
                          <m:ctrlPr>
                            <a:rPr kumimoji="0" lang="en-US" b="1"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ctrlPr>
                        </m:sSubPr>
                        <m:e>
                          <m:r>
                            <a:rPr kumimoji="0" lang="en-US" b="1" i="0"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𝐞</m:t>
                          </m:r>
                        </m:e>
                        <m:sub>
                          <m:r>
                            <a:rPr kumimoji="0" lang="en-US" b="0"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𝑧</m:t>
                          </m:r>
                        </m:sub>
                      </m:sSub>
                    </m:oMath>
                  </a14:m>
                  <a:r>
                    <a:rPr kumimoji="0" lang="en-US" i="0" u="none" strike="noStrike" kern="1200" cap="none" spc="0" normalizeH="0" baseline="0" noProof="0" dirty="0">
                      <a:ln>
                        <a:noFill/>
                      </a:ln>
                      <a:solidFill>
                        <a:schemeClr val="tx1"/>
                      </a:solidFill>
                      <a:effectLst/>
                      <a:uLnTx/>
                      <a:uFillTx/>
                      <a:latin typeface="+mn-lt"/>
                      <a:ea typeface="Open Sans" panose="020B0606030504020204" pitchFamily="34" charset="0"/>
                      <a:cs typeface="Open Sans" panose="020B0606030504020204" pitchFamily="34" charset="0"/>
                    </a:rPr>
                    <a:t>)</a:t>
                  </a:r>
                </a:p>
              </p:txBody>
            </p:sp>
          </mc:Choice>
          <mc:Fallback xmlns="">
            <p:sp>
              <p:nvSpPr>
                <p:cNvPr id="79" name="Text Placeholder 2">
                  <a:extLst>
                    <a:ext uri="{FF2B5EF4-FFF2-40B4-BE49-F238E27FC236}">
                      <a16:creationId xmlns:a16="http://schemas.microsoft.com/office/drawing/2014/main" id="{17B63770-E050-8EE7-914D-D472C07D4441}"/>
                    </a:ext>
                  </a:extLst>
                </p:cNvPr>
                <p:cNvSpPr txBox="1">
                  <a:spLocks noRot="1" noChangeAspect="1" noMove="1" noResize="1" noEditPoints="1" noAdjustHandles="1" noChangeArrowheads="1" noChangeShapeType="1" noTextEdit="1"/>
                </p:cNvSpPr>
                <p:nvPr/>
              </p:nvSpPr>
              <p:spPr>
                <a:xfrm>
                  <a:off x="8139512" y="25524105"/>
                  <a:ext cx="1489376" cy="761264"/>
                </a:xfrm>
                <a:prstGeom prst="rect">
                  <a:avLst/>
                </a:prstGeom>
                <a:blipFill>
                  <a:blip r:embed="rId9"/>
                  <a:stretch>
                    <a:fillRect t="-7200" b="-32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0" name="Text Placeholder 2">
                  <a:extLst>
                    <a:ext uri="{FF2B5EF4-FFF2-40B4-BE49-F238E27FC236}">
                      <a16:creationId xmlns:a16="http://schemas.microsoft.com/office/drawing/2014/main" id="{B6EB68E1-5E0B-83C4-D21C-E8387009159D}"/>
                    </a:ext>
                  </a:extLst>
                </p:cNvPr>
                <p:cNvSpPr txBox="1">
                  <a:spLocks/>
                </p:cNvSpPr>
                <p:nvPr/>
              </p:nvSpPr>
              <p:spPr>
                <a:xfrm>
                  <a:off x="8163397" y="20554556"/>
                  <a:ext cx="1489376" cy="761264"/>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i="0" u="none" strike="noStrike" kern="1200" cap="none" spc="0" normalizeH="0" baseline="0" noProof="0" dirty="0">
                      <a:ln>
                        <a:noFill/>
                      </a:ln>
                      <a:solidFill>
                        <a:schemeClr val="tx1"/>
                      </a:solidFill>
                      <a:effectLst/>
                      <a:uLnTx/>
                      <a:uFillTx/>
                      <a:latin typeface="+mn-lt"/>
                      <a:ea typeface="Open Sans" panose="020B0606030504020204" pitchFamily="34" charset="0"/>
                      <a:cs typeface="Open Sans" panose="020B0606030504020204" pitchFamily="34" charset="0"/>
                    </a:rPr>
                    <a:t>Crystal</a:t>
                  </a:r>
                </a:p>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i="0" u="none" strike="noStrike" kern="1200" cap="none" spc="0" normalizeH="0" baseline="0" noProof="0" dirty="0">
                      <a:ln>
                        <a:noFill/>
                      </a:ln>
                      <a:solidFill>
                        <a:schemeClr val="tx1"/>
                      </a:solidFill>
                      <a:effectLst/>
                      <a:uLnTx/>
                      <a:uFillTx/>
                      <a:latin typeface="+mn-lt"/>
                      <a:ea typeface="Open Sans" panose="020B0606030504020204" pitchFamily="34" charset="0"/>
                      <a:cs typeface="Open Sans" panose="020B0606030504020204" pitchFamily="34" charset="0"/>
                    </a:rPr>
                    <a:t>(</a:t>
                  </a:r>
                  <a14:m>
                    <m:oMath xmlns:m="http://schemas.openxmlformats.org/officeDocument/2006/math">
                      <m:r>
                        <a:rPr kumimoji="0" lang="en-US" b="1" i="0"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𝐯</m:t>
                      </m:r>
                      <m:r>
                        <a:rPr kumimoji="0" lang="en-US" b="1"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m:t>
                      </m:r>
                      <m:sSub>
                        <m:sSubPr>
                          <m:ctrlPr>
                            <a:rPr kumimoji="0" lang="en-US"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ctrlPr>
                        </m:sSubPr>
                        <m:e>
                          <m:r>
                            <a:rPr kumimoji="0" lang="en-US" b="0"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𝑣</m:t>
                          </m:r>
                        </m:e>
                        <m:sub>
                          <m:r>
                            <a:rPr kumimoji="0" lang="en-US" b="0"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𝑜𝑢𝑡</m:t>
                          </m:r>
                        </m:sub>
                      </m:sSub>
                      <m:sSub>
                        <m:sSubPr>
                          <m:ctrlPr>
                            <a:rPr kumimoji="0" lang="en-US" b="1"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ctrlPr>
                        </m:sSubPr>
                        <m:e>
                          <m:r>
                            <a:rPr kumimoji="0" lang="en-US" b="1" i="0"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𝐞</m:t>
                          </m:r>
                        </m:e>
                        <m:sub>
                          <m:r>
                            <a:rPr kumimoji="0" lang="en-US" b="0" i="1" u="none" strike="noStrike" kern="1200" cap="none" spc="0" normalizeH="0" baseline="0" noProof="0" smtClean="0">
                              <a:ln>
                                <a:noFill/>
                              </a:ln>
                              <a:solidFill>
                                <a:schemeClr val="tx1"/>
                              </a:solidFill>
                              <a:effectLst/>
                              <a:uLnTx/>
                              <a:uFillTx/>
                              <a:latin typeface="Cambria Math" panose="02040503050406030204" pitchFamily="18" charset="0"/>
                              <a:ea typeface="Open Sans" panose="020B0606030504020204" pitchFamily="34" charset="0"/>
                              <a:cs typeface="Open Sans" panose="020B0606030504020204" pitchFamily="34" charset="0"/>
                            </a:rPr>
                            <m:t>𝑧</m:t>
                          </m:r>
                        </m:sub>
                      </m:sSub>
                    </m:oMath>
                  </a14:m>
                  <a:r>
                    <a:rPr kumimoji="0" lang="en-US" i="0" u="none" strike="noStrike" kern="1200" cap="none" spc="0" normalizeH="0" baseline="0" noProof="0" dirty="0">
                      <a:ln>
                        <a:noFill/>
                      </a:ln>
                      <a:solidFill>
                        <a:schemeClr val="tx1"/>
                      </a:solidFill>
                      <a:effectLst/>
                      <a:uLnTx/>
                      <a:uFillTx/>
                      <a:latin typeface="+mn-lt"/>
                      <a:ea typeface="Open Sans" panose="020B0606030504020204" pitchFamily="34" charset="0"/>
                      <a:cs typeface="Open Sans" panose="020B0606030504020204" pitchFamily="34" charset="0"/>
                    </a:rPr>
                    <a:t>)</a:t>
                  </a:r>
                </a:p>
              </p:txBody>
            </p:sp>
          </mc:Choice>
          <mc:Fallback xmlns="">
            <p:sp>
              <p:nvSpPr>
                <p:cNvPr id="80" name="Text Placeholder 2">
                  <a:extLst>
                    <a:ext uri="{FF2B5EF4-FFF2-40B4-BE49-F238E27FC236}">
                      <a16:creationId xmlns:a16="http://schemas.microsoft.com/office/drawing/2014/main" id="{A0099ED1-B8BF-B48D-0C31-59B6A1A0854B}"/>
                    </a:ext>
                  </a:extLst>
                </p:cNvPr>
                <p:cNvSpPr txBox="1">
                  <a:spLocks noRot="1" noChangeAspect="1" noMove="1" noResize="1" noEditPoints="1" noAdjustHandles="1" noChangeArrowheads="1" noChangeShapeType="1" noTextEdit="1"/>
                </p:cNvSpPr>
                <p:nvPr/>
              </p:nvSpPr>
              <p:spPr>
                <a:xfrm>
                  <a:off x="8163397" y="20554556"/>
                  <a:ext cx="1489376" cy="761264"/>
                </a:xfrm>
                <a:prstGeom prst="rect">
                  <a:avLst/>
                </a:prstGeom>
                <a:blipFill>
                  <a:blip r:embed="rId10"/>
                  <a:stretch>
                    <a:fillRect t="-7200" b="-3200"/>
                  </a:stretch>
                </a:blipFill>
              </p:spPr>
              <p:txBody>
                <a:bodyPr/>
                <a:lstStyle/>
                <a:p>
                  <a:r>
                    <a:rPr lang="en-US">
                      <a:noFill/>
                    </a:rPr>
                    <a:t> </a:t>
                  </a:r>
                </a:p>
              </p:txBody>
            </p:sp>
          </mc:Fallback>
        </mc:AlternateContent>
      </p:grpSp>
      <p:pic>
        <p:nvPicPr>
          <p:cNvPr id="85" name="Picture 84" descr="A graph of a function&#10;&#10;AI-generated content may be incorrect.">
            <a:extLst>
              <a:ext uri="{FF2B5EF4-FFF2-40B4-BE49-F238E27FC236}">
                <a16:creationId xmlns:a16="http://schemas.microsoft.com/office/drawing/2014/main" id="{A4454784-30FC-5EAF-3331-176C82B3298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4833554" y="29784732"/>
            <a:ext cx="7090293" cy="6384763"/>
          </a:xfrm>
          <a:prstGeom prst="rect">
            <a:avLst/>
          </a:prstGeom>
        </p:spPr>
      </p:pic>
    </p:spTree>
    <p:extLst>
      <p:ext uri="{BB962C8B-B14F-4D97-AF65-F5344CB8AC3E}">
        <p14:creationId xmlns:p14="http://schemas.microsoft.com/office/powerpoint/2010/main" val="226396860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a4e47c19-e68f-4046-bf94-918d2dcc81ee}" enabled="1" method="Standard" siteId="{34cd94b5-d86c-447f-8d9b-81b4ff94d329}" removed="0"/>
</clbl:labelList>
</file>

<file path=docProps/app.xml><?xml version="1.0" encoding="utf-8"?>
<Properties xmlns="http://schemas.openxmlformats.org/officeDocument/2006/extended-properties" xmlns:vt="http://schemas.openxmlformats.org/officeDocument/2006/docPropsVTypes">
  <Template>Office 2013 - 2022 Theme</Template>
  <TotalTime>1953</TotalTime>
  <Words>584</Words>
  <Application>Microsoft Office PowerPoint</Application>
  <PresentationFormat>Custom</PresentationFormat>
  <Paragraphs>31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Open Sans</vt:lpstr>
      <vt:lpstr>Office Theme</vt:lpstr>
      <vt:lpstr>Modeling of Floating Zone in LHPG of Sapphire For Fiber Optics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Paulina Slovenkai</cp:lastModifiedBy>
  <cp:revision>106</cp:revision>
  <cp:lastPrinted>2023-01-06T15:48:30Z</cp:lastPrinted>
  <dcterms:created xsi:type="dcterms:W3CDTF">2023-01-03T14:57:49Z</dcterms:created>
  <dcterms:modified xsi:type="dcterms:W3CDTF">2025-08-28T15:26:13Z</dcterms:modified>
</cp:coreProperties>
</file>