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6"/>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AA181F-7F15-498D-8B25-F61D5F02B6B2}" v="69" dt="2025-08-27T22:51:03.2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22" autoAdjust="0"/>
    <p:restoredTop sz="96405" autoAdjust="0"/>
  </p:normalViewPr>
  <p:slideViewPr>
    <p:cSldViewPr snapToGrid="0">
      <p:cViewPr varScale="1">
        <p:scale>
          <a:sx n="18" d="100"/>
          <a:sy n="18" d="100"/>
        </p:scale>
        <p:origin x="3294" y="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tiff"/><Relationship Id="rId21" Type="http://schemas.openxmlformats.org/officeDocument/2006/relationships/image" Target="../media/image20.png"/><Relationship Id="rId7" Type="http://schemas.openxmlformats.org/officeDocument/2006/relationships/image" Target="../media/image6.tiff"/><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2.xml"/><Relationship Id="rId6" Type="http://schemas.openxmlformats.org/officeDocument/2006/relationships/image" Target="../media/image5.tiff"/><Relationship Id="rId11" Type="http://schemas.openxmlformats.org/officeDocument/2006/relationships/image" Target="../media/image10.png"/><Relationship Id="rId5" Type="http://schemas.openxmlformats.org/officeDocument/2006/relationships/image" Target="../media/image4.tiff"/><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tiff"/><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FDF33-B084-CAFF-CC94-798A7CE3AC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28AE70-0498-DA0D-98D1-671D684AA40F}"/>
              </a:ext>
            </a:extLst>
          </p:cNvPr>
          <p:cNvSpPr>
            <a:spLocks noGrp="1"/>
          </p:cNvSpPr>
          <p:nvPr>
            <p:ph type="title"/>
          </p:nvPr>
        </p:nvSpPr>
        <p:spPr/>
        <p:txBody>
          <a:bodyPr>
            <a:normAutofit/>
          </a:bodyPr>
          <a:lstStyle/>
          <a:p>
            <a:r>
              <a:rPr lang="en-US" sz="9000" dirty="0"/>
              <a:t>Interaction between Laser-Induced Cavitation Bubble and Rigid/Elastoplastic Membranes</a:t>
            </a:r>
          </a:p>
        </p:txBody>
      </p:sp>
      <p:sp>
        <p:nvSpPr>
          <p:cNvPr id="3" name="Content Placeholder 2">
            <a:extLst>
              <a:ext uri="{FF2B5EF4-FFF2-40B4-BE49-F238E27FC236}">
                <a16:creationId xmlns:a16="http://schemas.microsoft.com/office/drawing/2014/main" id="{B52C0892-0B62-D6B6-8BD9-8D19C3207A39}"/>
              </a:ext>
            </a:extLst>
          </p:cNvPr>
          <p:cNvSpPr>
            <a:spLocks noGrp="1"/>
          </p:cNvSpPr>
          <p:nvPr>
            <p:ph sz="quarter" idx="10"/>
          </p:nvPr>
        </p:nvSpPr>
        <p:spPr/>
        <p:txBody>
          <a:bodyPr/>
          <a:lstStyle/>
          <a:p>
            <a:pPr>
              <a:spcBef>
                <a:spcPts val="1800"/>
              </a:spcBef>
            </a:pPr>
            <a:r>
              <a:rPr lang="en-US" dirty="0"/>
              <a:t>A. I. Gad, and M. Ovchinnikov</a:t>
            </a:r>
          </a:p>
          <a:p>
            <a:pPr>
              <a:spcBef>
                <a:spcPts val="1800"/>
              </a:spcBef>
            </a:pPr>
            <a:r>
              <a:rPr lang="en-US" dirty="0"/>
              <a:t>R &amp;D Division, Alcon Vision LLC, Lake Forest, CA, USA</a:t>
            </a:r>
          </a:p>
          <a:p>
            <a:endParaRPr lang="en-US" dirty="0"/>
          </a:p>
        </p:txBody>
      </p:sp>
      <p:sp>
        <p:nvSpPr>
          <p:cNvPr id="6" name="Text Placeholder 5">
            <a:extLst>
              <a:ext uri="{FF2B5EF4-FFF2-40B4-BE49-F238E27FC236}">
                <a16:creationId xmlns:a16="http://schemas.microsoft.com/office/drawing/2014/main" id="{BF2228F0-6257-162B-E989-3539AFEB658C}"/>
              </a:ext>
            </a:extLst>
          </p:cNvPr>
          <p:cNvSpPr>
            <a:spLocks noGrp="1"/>
          </p:cNvSpPr>
          <p:nvPr>
            <p:ph type="body" sz="quarter" idx="23"/>
          </p:nvPr>
        </p:nvSpPr>
        <p:spPr/>
        <p:txBody>
          <a:bodyPr/>
          <a:lstStyle/>
          <a:p>
            <a:r>
              <a:rPr lang="en-US" dirty="0"/>
              <a:t>Using COMSOL’s equation-based modeling, we construct 1D spherical, 2D axisymmetric, and 3D models to solve the compressible Euler equations coupled with the full IAPWS equation of state (EOS). These models compute density, momentum, and internal energy, from which pressure and temperature are derived using the EOS. To reduce the computational domain and focus on shockwave and bubble dynamics, a perfectly matched layer is placed at an appropriate distance from the fiber tip.</a:t>
            </a:r>
          </a:p>
          <a:p>
            <a:r>
              <a:rPr lang="en-US" dirty="0"/>
              <a:t>For FSI, we test various solid models—rigid, elastic, and elastoplastic—across multiple geometries. An experimental setup featuring high-speed Schlieren imaging, particle image velocimetry, and hydrophone sensors is used to validate and correlate the simulation results.</a:t>
            </a:r>
          </a:p>
        </p:txBody>
      </p:sp>
      <p:sp>
        <p:nvSpPr>
          <p:cNvPr id="7" name="Text Placeholder 6">
            <a:extLst>
              <a:ext uri="{FF2B5EF4-FFF2-40B4-BE49-F238E27FC236}">
                <a16:creationId xmlns:a16="http://schemas.microsoft.com/office/drawing/2014/main" id="{5104315B-5A29-7793-5671-8313FF615A8F}"/>
              </a:ext>
            </a:extLst>
          </p:cNvPr>
          <p:cNvSpPr>
            <a:spLocks noGrp="1"/>
          </p:cNvSpPr>
          <p:nvPr>
            <p:ph type="body" sz="quarter" idx="24"/>
          </p:nvPr>
        </p:nvSpPr>
        <p:spPr>
          <a:xfrm>
            <a:off x="1196912" y="39623894"/>
            <a:ext cx="21967888" cy="2315228"/>
          </a:xfrm>
        </p:spPr>
        <p:txBody>
          <a:bodyPr/>
          <a:lstStyle/>
          <a:p>
            <a:pPr>
              <a:spcBef>
                <a:spcPts val="1200"/>
              </a:spcBef>
            </a:pPr>
            <a:r>
              <a:rPr lang="en-US" dirty="0"/>
              <a:t>1. Wagner, Wolfgang, and Andreas </a:t>
            </a:r>
            <a:r>
              <a:rPr lang="en-US" dirty="0" err="1"/>
              <a:t>Pruß</a:t>
            </a:r>
            <a:r>
              <a:rPr lang="en-US" dirty="0"/>
              <a:t>. "The IAPWS formulation 1995 for the thermodynamic properties of ordinary water substance for general and scientific use." Journal of physical and chemical reference data 31.2 (2002): 387-535. </a:t>
            </a:r>
          </a:p>
          <a:p>
            <a:pPr>
              <a:spcBef>
                <a:spcPts val="1200"/>
              </a:spcBef>
            </a:pPr>
            <a:r>
              <a:rPr lang="en-US" dirty="0"/>
              <a:t>2. Ishii, Mamoru, and Takashi Hibiki. “Thermo-fluid dynamics of two-phase flow.” Springer Science &amp; Business Media, 2010. </a:t>
            </a:r>
          </a:p>
          <a:p>
            <a:pPr>
              <a:spcBef>
                <a:spcPts val="1200"/>
              </a:spcBef>
            </a:pPr>
            <a:r>
              <a:rPr lang="en-US" dirty="0"/>
              <a:t>3. Berenger, Jean-Pierre. "A perfectly matched layer for the absorption of electromagnetic waves." Journal of computational physics 114.2 (1994): 185-200.</a:t>
            </a:r>
          </a:p>
          <a:p>
            <a:endParaRPr lang="en-US" dirty="0"/>
          </a:p>
        </p:txBody>
      </p:sp>
      <p:sp>
        <p:nvSpPr>
          <p:cNvPr id="8" name="Content Placeholder 7">
            <a:extLst>
              <a:ext uri="{FF2B5EF4-FFF2-40B4-BE49-F238E27FC236}">
                <a16:creationId xmlns:a16="http://schemas.microsoft.com/office/drawing/2014/main" id="{574837B3-B044-9CE3-ED15-268D384DF0A7}"/>
              </a:ext>
            </a:extLst>
          </p:cNvPr>
          <p:cNvSpPr>
            <a:spLocks noGrp="1"/>
          </p:cNvSpPr>
          <p:nvPr>
            <p:ph sz="quarter" idx="26"/>
          </p:nvPr>
        </p:nvSpPr>
        <p:spPr/>
        <p:txBody>
          <a:bodyPr/>
          <a:lstStyle/>
          <a:p>
            <a:r>
              <a:rPr lang="en-US" sz="5000" dirty="0"/>
              <a:t>This study investigates how nanosecond-pulsed infrared lasers interact with water to produce rapid, localized energy deposition, triggering shock waves and vapor bubble formation. The violent expansion and collapse of these bubbles are central to applications requiring precise energy delivery in confined liquid environments.</a:t>
            </a:r>
          </a:p>
        </p:txBody>
      </p:sp>
      <p:sp>
        <p:nvSpPr>
          <p:cNvPr id="5" name="Text Placeholder 4">
            <a:extLst>
              <a:ext uri="{FF2B5EF4-FFF2-40B4-BE49-F238E27FC236}">
                <a16:creationId xmlns:a16="http://schemas.microsoft.com/office/drawing/2014/main" id="{9EBA973A-934F-965A-C7A6-A3CE097C3ACF}"/>
              </a:ext>
            </a:extLst>
          </p:cNvPr>
          <p:cNvSpPr>
            <a:spLocks noGrp="1"/>
          </p:cNvSpPr>
          <p:nvPr>
            <p:ph type="body" sz="quarter" idx="18"/>
          </p:nvPr>
        </p:nvSpPr>
        <p:spPr/>
        <p:txBody>
          <a:bodyPr/>
          <a:lstStyle/>
          <a:p>
            <a:r>
              <a:rPr lang="en-US" dirty="0"/>
              <a:t>We present a high-fidelity Finite Element model that simulates the full sequence of events following a nanosecond laser pulse in quiescent water, including shock wave generation, cavitation bubble expansion, and collapse.</a:t>
            </a:r>
          </a:p>
          <a:p>
            <a:r>
              <a:rPr lang="en-US" dirty="0"/>
              <a:t>The model examines bubble interactions with rigid boundaries and an elastoplastic aluminum membrane at varying distances from the laser source. Fluid dynamics are governed by the compressible Euler equations, with viscous and thermal diffusion neglected, and water’s thermodynamic behavior is described using the full IAPWS equation of state.</a:t>
            </a:r>
          </a:p>
          <a:p>
            <a:r>
              <a:rPr lang="en-US" dirty="0"/>
              <a:t>Phase change and bubble nucleation are modeled via the Homogeneous Equilibrium Model (HEM), assuming local thermodynamic equilibrium, which enables reasonably accurate, yet computationally efficient simulation compared to explicit interface tracking methods such as level set or phase field.</a:t>
            </a:r>
          </a:p>
        </p:txBody>
      </p:sp>
      <p:sp>
        <p:nvSpPr>
          <p:cNvPr id="9" name="Text Placeholder 8">
            <a:extLst>
              <a:ext uri="{FF2B5EF4-FFF2-40B4-BE49-F238E27FC236}">
                <a16:creationId xmlns:a16="http://schemas.microsoft.com/office/drawing/2014/main" id="{773BF78B-BC07-E177-D994-0F7D6B3F1F14}"/>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8A58ACAC-DBB1-124B-42F8-8CE84959860C}"/>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47D571A3-C2A5-F0E6-02A6-81AC820754FB}"/>
              </a:ext>
            </a:extLst>
          </p:cNvPr>
          <p:cNvSpPr>
            <a:spLocks noGrp="1"/>
          </p:cNvSpPr>
          <p:nvPr>
            <p:ph type="body" sz="quarter" idx="30"/>
          </p:nvPr>
        </p:nvSpPr>
        <p:spPr/>
        <p:txBody>
          <a:bodyPr/>
          <a:lstStyle/>
          <a:p>
            <a:r>
              <a:rPr lang="en-US" sz="3600" dirty="0"/>
              <a:t>FIGURE 1. Shockwave propagation as well as bubble collapse over time (Schlieren imaging and hydrophone reading).</a:t>
            </a:r>
          </a:p>
        </p:txBody>
      </p:sp>
      <p:sp>
        <p:nvSpPr>
          <p:cNvPr id="14" name="Text Placeholder 13">
            <a:extLst>
              <a:ext uri="{FF2B5EF4-FFF2-40B4-BE49-F238E27FC236}">
                <a16:creationId xmlns:a16="http://schemas.microsoft.com/office/drawing/2014/main" id="{90F66AE2-158D-74C1-D47F-03BF38E19C98}"/>
              </a:ext>
            </a:extLst>
          </p:cNvPr>
          <p:cNvSpPr>
            <a:spLocks noGrp="1"/>
          </p:cNvSpPr>
          <p:nvPr>
            <p:ph type="body" sz="quarter" idx="32"/>
          </p:nvPr>
        </p:nvSpPr>
        <p:spPr/>
        <p:txBody>
          <a:bodyPr/>
          <a:lstStyle/>
          <a:p>
            <a:r>
              <a:rPr lang="en-US" dirty="0"/>
              <a:t>Simulation results indicate that fluid near the optical fiber is swiftly driven into the supercritical regime, reaching pressures of few  gigapascals and temperatures of thousands of kelvins. This intense, localized energy input generates a steep-fronted shock wave, imparting significant radial momentum to the surrounding liquid. The resulting inertial effect forms a transient low-pressure zone, initiating cavitation bubble formation. The bubble expands until inertial forces subside, then collapses rapidly due to the pressure differential.</a:t>
            </a:r>
          </a:p>
          <a:p>
            <a:r>
              <a:rPr lang="en-US" dirty="0"/>
              <a:t>Upon interacting with an elastoplastic membrane, the model predicts a concentrated region of plastic strain, suggesting potential for permanent material damage. Most of the material damage corresponds to shockwaves and bubble collapses on the membranes.</a:t>
            </a:r>
          </a:p>
        </p:txBody>
      </p:sp>
      <p:sp>
        <p:nvSpPr>
          <p:cNvPr id="15" name="Text Placeholder 14">
            <a:extLst>
              <a:ext uri="{FF2B5EF4-FFF2-40B4-BE49-F238E27FC236}">
                <a16:creationId xmlns:a16="http://schemas.microsoft.com/office/drawing/2014/main" id="{FD86E34A-579B-17DA-0F1D-20E3F9E04A65}"/>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C72BD94D-9646-4AD9-2D1B-D20A70DB5754}"/>
              </a:ext>
            </a:extLst>
          </p:cNvPr>
          <p:cNvSpPr>
            <a:spLocks noGrp="1"/>
          </p:cNvSpPr>
          <p:nvPr>
            <p:ph type="body" sz="quarter" idx="35"/>
          </p:nvPr>
        </p:nvSpPr>
        <p:spPr>
          <a:xfrm>
            <a:off x="17604425" y="36681977"/>
            <a:ext cx="14224907" cy="1468347"/>
          </a:xfrm>
        </p:spPr>
        <p:txBody>
          <a:bodyPr/>
          <a:lstStyle/>
          <a:p>
            <a:r>
              <a:rPr lang="en-US" sz="3600" dirty="0"/>
              <a:t>FIGURE 2. COMSOL simulation of pressure waves and bubble dynamics (Left), and shockwave–bubble interaction with 25 µm aluminum membrane placed at 250 µm from the fiber (Right).</a:t>
            </a:r>
          </a:p>
        </p:txBody>
      </p:sp>
      <p:pic>
        <p:nvPicPr>
          <p:cNvPr id="24" name="Picture Placeholder 22" descr="A blue and black logo&#10;&#10;AI-generated content may be incorrect.">
            <a:extLst>
              <a:ext uri="{FF2B5EF4-FFF2-40B4-BE49-F238E27FC236}">
                <a16:creationId xmlns:a16="http://schemas.microsoft.com/office/drawing/2014/main" id="{1A56ADB5-CD77-B4EE-7CE8-FE2B437738AC}"/>
              </a:ext>
            </a:extLst>
          </p:cNvPr>
          <p:cNvPicPr>
            <a:picLocks noGrp="1" noChangeAspect="1"/>
          </p:cNvPicPr>
          <p:nvPr>
            <p:ph type="pic" sz="quarter" idx="31"/>
          </p:nvPr>
        </p:nvPicPr>
        <p:blipFill>
          <a:blip r:embed="rId2">
            <a:extLst>
              <a:ext uri="{28A0092B-C50C-407E-A947-70E740481C1C}">
                <a14:useLocalDpi xmlns:a14="http://schemas.microsoft.com/office/drawing/2010/main" val="0"/>
              </a:ext>
            </a:extLst>
          </a:blip>
          <a:srcRect t="-3716" b="-3955"/>
          <a:stretch/>
        </p:blipFill>
        <p:spPr>
          <a:xfrm>
            <a:off x="23732956" y="39415300"/>
            <a:ext cx="7661444" cy="3432554"/>
          </a:xfrm>
        </p:spPr>
      </p:pic>
      <p:grpSp>
        <p:nvGrpSpPr>
          <p:cNvPr id="25" name="Group 24">
            <a:extLst>
              <a:ext uri="{FF2B5EF4-FFF2-40B4-BE49-F238E27FC236}">
                <a16:creationId xmlns:a16="http://schemas.microsoft.com/office/drawing/2014/main" id="{1840A059-2668-5272-C387-CCFE70E4862C}"/>
              </a:ext>
            </a:extLst>
          </p:cNvPr>
          <p:cNvGrpSpPr>
            <a:grpSpLocks noChangeAspect="1"/>
          </p:cNvGrpSpPr>
          <p:nvPr/>
        </p:nvGrpSpPr>
        <p:grpSpPr>
          <a:xfrm>
            <a:off x="1357323" y="21063466"/>
            <a:ext cx="6351892" cy="5553520"/>
            <a:chOff x="3034106" y="1446692"/>
            <a:chExt cx="2863990" cy="2504014"/>
          </a:xfrm>
        </p:grpSpPr>
        <p:grpSp>
          <p:nvGrpSpPr>
            <p:cNvPr id="26" name="Group 25">
              <a:extLst>
                <a:ext uri="{FF2B5EF4-FFF2-40B4-BE49-F238E27FC236}">
                  <a16:creationId xmlns:a16="http://schemas.microsoft.com/office/drawing/2014/main" id="{50958823-C550-30C1-D9E7-19E1C6EEBAB7}"/>
                </a:ext>
              </a:extLst>
            </p:cNvPr>
            <p:cNvGrpSpPr/>
            <p:nvPr/>
          </p:nvGrpSpPr>
          <p:grpSpPr>
            <a:xfrm>
              <a:off x="3034106" y="1446692"/>
              <a:ext cx="2862717" cy="1477374"/>
              <a:chOff x="5942260" y="997988"/>
              <a:chExt cx="2862717" cy="1477374"/>
            </a:xfrm>
          </p:grpSpPr>
          <p:pic>
            <p:nvPicPr>
              <p:cNvPr id="40" name="Picture 39">
                <a:extLst>
                  <a:ext uri="{FF2B5EF4-FFF2-40B4-BE49-F238E27FC236}">
                    <a16:creationId xmlns:a16="http://schemas.microsoft.com/office/drawing/2014/main" id="{5619FD06-E3AE-0F02-283F-8A4DB6B90D5C}"/>
                  </a:ext>
                </a:extLst>
              </p:cNvPr>
              <p:cNvPicPr>
                <a:picLocks noChangeAspect="1"/>
              </p:cNvPicPr>
              <p:nvPr/>
            </p:nvPicPr>
            <p:blipFill rotWithShape="1">
              <a:blip r:embed="rId3">
                <a:extLst>
                  <a:ext uri="{28A0092B-C50C-407E-A947-70E740481C1C}">
                    <a14:useLocalDpi xmlns:a14="http://schemas.microsoft.com/office/drawing/2010/main" val="0"/>
                  </a:ext>
                </a:extLst>
              </a:blip>
              <a:srcRect l="9736" r="43355"/>
              <a:stretch/>
            </p:blipFill>
            <p:spPr>
              <a:xfrm>
                <a:off x="5944521" y="997988"/>
                <a:ext cx="2859505" cy="457200"/>
              </a:xfrm>
              <a:prstGeom prst="rect">
                <a:avLst/>
              </a:prstGeom>
            </p:spPr>
          </p:pic>
          <p:pic>
            <p:nvPicPr>
              <p:cNvPr id="42" name="Picture 41">
                <a:extLst>
                  <a:ext uri="{FF2B5EF4-FFF2-40B4-BE49-F238E27FC236}">
                    <a16:creationId xmlns:a16="http://schemas.microsoft.com/office/drawing/2014/main" id="{BD851C72-68FE-1ACE-48D8-77AFE67443F5}"/>
                  </a:ext>
                </a:extLst>
              </p:cNvPr>
              <p:cNvPicPr>
                <a:picLocks noChangeAspect="1"/>
              </p:cNvPicPr>
              <p:nvPr/>
            </p:nvPicPr>
            <p:blipFill rotWithShape="1">
              <a:blip r:embed="rId4">
                <a:extLst>
                  <a:ext uri="{28A0092B-C50C-407E-A947-70E740481C1C}">
                    <a14:useLocalDpi xmlns:a14="http://schemas.microsoft.com/office/drawing/2010/main" val="0"/>
                  </a:ext>
                </a:extLst>
              </a:blip>
              <a:srcRect l="9736" r="43355"/>
              <a:stretch/>
            </p:blipFill>
            <p:spPr>
              <a:xfrm>
                <a:off x="5945472" y="1502821"/>
                <a:ext cx="2859505" cy="457200"/>
              </a:xfrm>
              <a:prstGeom prst="rect">
                <a:avLst/>
              </a:prstGeom>
            </p:spPr>
          </p:pic>
          <p:pic>
            <p:nvPicPr>
              <p:cNvPr id="43" name="Picture 42">
                <a:extLst>
                  <a:ext uri="{FF2B5EF4-FFF2-40B4-BE49-F238E27FC236}">
                    <a16:creationId xmlns:a16="http://schemas.microsoft.com/office/drawing/2014/main" id="{8EDA8A80-6583-187E-232A-7866C8E1DD6B}"/>
                  </a:ext>
                </a:extLst>
              </p:cNvPr>
              <p:cNvPicPr>
                <a:picLocks noChangeAspect="1"/>
              </p:cNvPicPr>
              <p:nvPr/>
            </p:nvPicPr>
            <p:blipFill rotWithShape="1">
              <a:blip r:embed="rId5">
                <a:extLst>
                  <a:ext uri="{28A0092B-C50C-407E-A947-70E740481C1C}">
                    <a14:useLocalDpi xmlns:a14="http://schemas.microsoft.com/office/drawing/2010/main" val="0"/>
                  </a:ext>
                </a:extLst>
              </a:blip>
              <a:srcRect l="9736" r="43355"/>
              <a:stretch/>
            </p:blipFill>
            <p:spPr>
              <a:xfrm>
                <a:off x="5942260" y="2018162"/>
                <a:ext cx="2859505" cy="457200"/>
              </a:xfrm>
              <a:prstGeom prst="rect">
                <a:avLst/>
              </a:prstGeom>
            </p:spPr>
          </p:pic>
          <p:sp>
            <p:nvSpPr>
              <p:cNvPr id="45" name="TextBox 44">
                <a:extLst>
                  <a:ext uri="{FF2B5EF4-FFF2-40B4-BE49-F238E27FC236}">
                    <a16:creationId xmlns:a16="http://schemas.microsoft.com/office/drawing/2014/main" id="{001D734B-BFD5-BB1D-FBC3-BA19C3DEABC2}"/>
                  </a:ext>
                </a:extLst>
              </p:cNvPr>
              <p:cNvSpPr txBox="1"/>
              <p:nvPr/>
            </p:nvSpPr>
            <p:spPr>
              <a:xfrm>
                <a:off x="5947986" y="1001294"/>
                <a:ext cx="1283069" cy="215098"/>
              </a:xfrm>
              <a:prstGeom prst="rect">
                <a:avLst/>
              </a:prstGeom>
              <a:noFill/>
            </p:spPr>
            <p:txBody>
              <a:bodyPr wrap="none" rtlCol="0">
                <a:spAutoFit/>
              </a:bodyPr>
              <a:lstStyle/>
              <a:p>
                <a:r>
                  <a:rPr lang="en-US" sz="2500" dirty="0">
                    <a:solidFill>
                      <a:schemeClr val="bg1"/>
                    </a:solidFill>
                  </a:rPr>
                  <a:t>The Pulse </a:t>
                </a:r>
                <a:r>
                  <a:rPr lang="en-US" sz="2500" dirty="0">
                    <a:solidFill>
                      <a:schemeClr val="bg1"/>
                    </a:solidFill>
                    <a:latin typeface="Times New Roman" panose="02020603050405020304" pitchFamily="18" charset="0"/>
                    <a:cs typeface="Times New Roman" panose="02020603050405020304" pitchFamily="18" charset="0"/>
                  </a:rPr>
                  <a:t>→ </a:t>
                </a:r>
                <a:r>
                  <a:rPr lang="en-US" sz="2500" dirty="0">
                    <a:solidFill>
                      <a:schemeClr val="bg1"/>
                    </a:solidFill>
                  </a:rPr>
                  <a:t>0.82 </a:t>
                </a:r>
                <a:r>
                  <a:rPr lang="el-GR" sz="2500" dirty="0">
                    <a:solidFill>
                      <a:schemeClr val="bg1"/>
                    </a:solidFill>
                  </a:rPr>
                  <a:t>μ</a:t>
                </a:r>
                <a:r>
                  <a:rPr lang="en-US" sz="2500" dirty="0">
                    <a:solidFill>
                      <a:schemeClr val="bg1"/>
                    </a:solidFill>
                  </a:rPr>
                  <a:t>s</a:t>
                </a:r>
              </a:p>
            </p:txBody>
          </p:sp>
          <p:sp>
            <p:nvSpPr>
              <p:cNvPr id="47" name="TextBox 46">
                <a:extLst>
                  <a:ext uri="{FF2B5EF4-FFF2-40B4-BE49-F238E27FC236}">
                    <a16:creationId xmlns:a16="http://schemas.microsoft.com/office/drawing/2014/main" id="{E40B5331-2290-4AA2-4D02-715EFE985CB9}"/>
                  </a:ext>
                </a:extLst>
              </p:cNvPr>
              <p:cNvSpPr txBox="1"/>
              <p:nvPr/>
            </p:nvSpPr>
            <p:spPr>
              <a:xfrm>
                <a:off x="5946314" y="1501419"/>
                <a:ext cx="506809" cy="215098"/>
              </a:xfrm>
              <a:prstGeom prst="rect">
                <a:avLst/>
              </a:prstGeom>
              <a:noFill/>
            </p:spPr>
            <p:txBody>
              <a:bodyPr wrap="none" rtlCol="0">
                <a:spAutoFit/>
              </a:bodyPr>
              <a:lstStyle/>
              <a:p>
                <a:r>
                  <a:rPr lang="en-US" sz="2500" dirty="0">
                    <a:solidFill>
                      <a:schemeClr val="bg1"/>
                    </a:solidFill>
                  </a:rPr>
                  <a:t>6.59 </a:t>
                </a:r>
                <a:r>
                  <a:rPr lang="el-GR" sz="2500" dirty="0">
                    <a:solidFill>
                      <a:schemeClr val="bg1"/>
                    </a:solidFill>
                  </a:rPr>
                  <a:t>μ</a:t>
                </a:r>
                <a:r>
                  <a:rPr lang="en-US" sz="2500" dirty="0">
                    <a:solidFill>
                      <a:schemeClr val="bg1"/>
                    </a:solidFill>
                  </a:rPr>
                  <a:t>s</a:t>
                </a:r>
              </a:p>
            </p:txBody>
          </p:sp>
          <p:sp>
            <p:nvSpPr>
              <p:cNvPr id="48" name="TextBox 47">
                <a:extLst>
                  <a:ext uri="{FF2B5EF4-FFF2-40B4-BE49-F238E27FC236}">
                    <a16:creationId xmlns:a16="http://schemas.microsoft.com/office/drawing/2014/main" id="{C44DF991-EA75-2F17-B86C-49BF121FD9FB}"/>
                  </a:ext>
                </a:extLst>
              </p:cNvPr>
              <p:cNvSpPr txBox="1"/>
              <p:nvPr/>
            </p:nvSpPr>
            <p:spPr>
              <a:xfrm>
                <a:off x="5951257" y="2018162"/>
                <a:ext cx="506809" cy="215098"/>
              </a:xfrm>
              <a:prstGeom prst="rect">
                <a:avLst/>
              </a:prstGeom>
              <a:noFill/>
            </p:spPr>
            <p:txBody>
              <a:bodyPr wrap="none" rtlCol="0">
                <a:spAutoFit/>
              </a:bodyPr>
              <a:lstStyle/>
              <a:p>
                <a:r>
                  <a:rPr lang="en-US" sz="2500" dirty="0">
                    <a:solidFill>
                      <a:schemeClr val="bg1"/>
                    </a:solidFill>
                  </a:rPr>
                  <a:t>8.24 </a:t>
                </a:r>
                <a:r>
                  <a:rPr lang="el-GR" sz="2500" dirty="0">
                    <a:solidFill>
                      <a:schemeClr val="bg1"/>
                    </a:solidFill>
                  </a:rPr>
                  <a:t>μ</a:t>
                </a:r>
                <a:r>
                  <a:rPr lang="en-US" sz="2500" dirty="0">
                    <a:solidFill>
                      <a:schemeClr val="bg1"/>
                    </a:solidFill>
                  </a:rPr>
                  <a:t>s</a:t>
                </a:r>
              </a:p>
            </p:txBody>
          </p:sp>
        </p:grpSp>
        <p:grpSp>
          <p:nvGrpSpPr>
            <p:cNvPr id="27" name="Group 26">
              <a:extLst>
                <a:ext uri="{FF2B5EF4-FFF2-40B4-BE49-F238E27FC236}">
                  <a16:creationId xmlns:a16="http://schemas.microsoft.com/office/drawing/2014/main" id="{C52B7676-840C-B226-952D-F9D95F096378}"/>
                </a:ext>
              </a:extLst>
            </p:cNvPr>
            <p:cNvGrpSpPr/>
            <p:nvPr/>
          </p:nvGrpSpPr>
          <p:grpSpPr>
            <a:xfrm>
              <a:off x="3037318" y="2979422"/>
              <a:ext cx="2860778" cy="971284"/>
              <a:chOff x="2769716" y="5072747"/>
              <a:chExt cx="2860778" cy="971284"/>
            </a:xfrm>
          </p:grpSpPr>
          <p:pic>
            <p:nvPicPr>
              <p:cNvPr id="32" name="Picture 31">
                <a:extLst>
                  <a:ext uri="{FF2B5EF4-FFF2-40B4-BE49-F238E27FC236}">
                    <a16:creationId xmlns:a16="http://schemas.microsoft.com/office/drawing/2014/main" id="{748822B7-E42D-2B2E-0D72-F12DBD3A8589}"/>
                  </a:ext>
                </a:extLst>
              </p:cNvPr>
              <p:cNvPicPr>
                <a:picLocks noChangeAspect="1"/>
              </p:cNvPicPr>
              <p:nvPr/>
            </p:nvPicPr>
            <p:blipFill rotWithShape="1">
              <a:blip r:embed="rId6">
                <a:extLst>
                  <a:ext uri="{28A0092B-C50C-407E-A947-70E740481C1C}">
                    <a14:useLocalDpi xmlns:a14="http://schemas.microsoft.com/office/drawing/2010/main" val="0"/>
                  </a:ext>
                </a:extLst>
              </a:blip>
              <a:srcRect l="9736" r="43355"/>
              <a:stretch/>
            </p:blipFill>
            <p:spPr>
              <a:xfrm>
                <a:off x="2769716" y="5072747"/>
                <a:ext cx="2859505" cy="457200"/>
              </a:xfrm>
              <a:prstGeom prst="rect">
                <a:avLst/>
              </a:prstGeom>
            </p:spPr>
          </p:pic>
          <p:pic>
            <p:nvPicPr>
              <p:cNvPr id="34" name="Picture 33">
                <a:extLst>
                  <a:ext uri="{FF2B5EF4-FFF2-40B4-BE49-F238E27FC236}">
                    <a16:creationId xmlns:a16="http://schemas.microsoft.com/office/drawing/2014/main" id="{DBF19826-AE2E-8E4A-42AC-761F4CD331AC}"/>
                  </a:ext>
                </a:extLst>
              </p:cNvPr>
              <p:cNvPicPr>
                <a:picLocks noChangeAspect="1"/>
              </p:cNvPicPr>
              <p:nvPr/>
            </p:nvPicPr>
            <p:blipFill rotWithShape="1">
              <a:blip r:embed="rId7">
                <a:extLst>
                  <a:ext uri="{28A0092B-C50C-407E-A947-70E740481C1C}">
                    <a14:useLocalDpi xmlns:a14="http://schemas.microsoft.com/office/drawing/2010/main" val="0"/>
                  </a:ext>
                </a:extLst>
              </a:blip>
              <a:srcRect l="9736" r="43355"/>
              <a:stretch/>
            </p:blipFill>
            <p:spPr>
              <a:xfrm>
                <a:off x="2770989" y="5586831"/>
                <a:ext cx="2859505" cy="457200"/>
              </a:xfrm>
              <a:prstGeom prst="rect">
                <a:avLst/>
              </a:prstGeom>
            </p:spPr>
          </p:pic>
          <p:sp>
            <p:nvSpPr>
              <p:cNvPr id="37" name="TextBox 36">
                <a:extLst>
                  <a:ext uri="{FF2B5EF4-FFF2-40B4-BE49-F238E27FC236}">
                    <a16:creationId xmlns:a16="http://schemas.microsoft.com/office/drawing/2014/main" id="{C4E1638D-2A2F-BC74-C993-7D5F841F3C9D}"/>
                  </a:ext>
                </a:extLst>
              </p:cNvPr>
              <p:cNvSpPr txBox="1"/>
              <p:nvPr/>
            </p:nvSpPr>
            <p:spPr>
              <a:xfrm>
                <a:off x="2779204" y="5072747"/>
                <a:ext cx="1406577" cy="215098"/>
              </a:xfrm>
              <a:prstGeom prst="rect">
                <a:avLst/>
              </a:prstGeom>
              <a:noFill/>
            </p:spPr>
            <p:txBody>
              <a:bodyPr wrap="none" rtlCol="0">
                <a:spAutoFit/>
              </a:bodyPr>
              <a:lstStyle/>
              <a:p>
                <a:r>
                  <a:rPr lang="en-US" sz="2500" dirty="0">
                    <a:solidFill>
                      <a:schemeClr val="bg1"/>
                    </a:solidFill>
                  </a:rPr>
                  <a:t>1</a:t>
                </a:r>
                <a:r>
                  <a:rPr lang="en-US" sz="2500" baseline="30000" dirty="0">
                    <a:solidFill>
                      <a:schemeClr val="bg1"/>
                    </a:solidFill>
                  </a:rPr>
                  <a:t>st</a:t>
                </a:r>
                <a:r>
                  <a:rPr lang="en-US" sz="2500" dirty="0">
                    <a:solidFill>
                      <a:schemeClr val="bg1"/>
                    </a:solidFill>
                  </a:rPr>
                  <a:t> collapse </a:t>
                </a:r>
                <a:r>
                  <a:rPr lang="en-US" sz="2500" dirty="0">
                    <a:solidFill>
                      <a:schemeClr val="bg1"/>
                    </a:solidFill>
                    <a:latin typeface="Times New Roman" panose="02020603050405020304" pitchFamily="18" charset="0"/>
                    <a:cs typeface="Times New Roman" panose="02020603050405020304" pitchFamily="18" charset="0"/>
                  </a:rPr>
                  <a:t>→ </a:t>
                </a:r>
                <a:r>
                  <a:rPr lang="en-US" sz="2500" dirty="0">
                    <a:solidFill>
                      <a:schemeClr val="bg1"/>
                    </a:solidFill>
                  </a:rPr>
                  <a:t>0.15 ms</a:t>
                </a:r>
              </a:p>
            </p:txBody>
          </p:sp>
          <p:sp>
            <p:nvSpPr>
              <p:cNvPr id="39" name="TextBox 38">
                <a:extLst>
                  <a:ext uri="{FF2B5EF4-FFF2-40B4-BE49-F238E27FC236}">
                    <a16:creationId xmlns:a16="http://schemas.microsoft.com/office/drawing/2014/main" id="{36A279B0-C606-0528-41D9-173AEB677C82}"/>
                  </a:ext>
                </a:extLst>
              </p:cNvPr>
              <p:cNvSpPr txBox="1"/>
              <p:nvPr/>
            </p:nvSpPr>
            <p:spPr>
              <a:xfrm>
                <a:off x="2778390" y="5590404"/>
                <a:ext cx="1438726" cy="215098"/>
              </a:xfrm>
              <a:prstGeom prst="rect">
                <a:avLst/>
              </a:prstGeom>
              <a:noFill/>
            </p:spPr>
            <p:txBody>
              <a:bodyPr wrap="none" rtlCol="0">
                <a:spAutoFit/>
              </a:bodyPr>
              <a:lstStyle/>
              <a:p>
                <a:r>
                  <a:rPr lang="en-US" sz="2500" dirty="0">
                    <a:solidFill>
                      <a:schemeClr val="bg1"/>
                    </a:solidFill>
                  </a:rPr>
                  <a:t>2</a:t>
                </a:r>
                <a:r>
                  <a:rPr lang="en-US" sz="2500" baseline="30000" dirty="0">
                    <a:solidFill>
                      <a:schemeClr val="bg1"/>
                    </a:solidFill>
                  </a:rPr>
                  <a:t>nd</a:t>
                </a:r>
                <a:r>
                  <a:rPr lang="en-US" sz="2500" dirty="0">
                    <a:solidFill>
                      <a:schemeClr val="bg1"/>
                    </a:solidFill>
                  </a:rPr>
                  <a:t> collapse </a:t>
                </a:r>
                <a:r>
                  <a:rPr lang="en-US" sz="2500" dirty="0">
                    <a:solidFill>
                      <a:schemeClr val="bg1"/>
                    </a:solidFill>
                    <a:latin typeface="Times New Roman" panose="02020603050405020304" pitchFamily="18" charset="0"/>
                    <a:cs typeface="Times New Roman" panose="02020603050405020304" pitchFamily="18" charset="0"/>
                  </a:rPr>
                  <a:t>→ </a:t>
                </a:r>
                <a:r>
                  <a:rPr lang="en-US" sz="2500" dirty="0">
                    <a:solidFill>
                      <a:schemeClr val="bg1"/>
                    </a:solidFill>
                  </a:rPr>
                  <a:t>0.31 ms</a:t>
                </a:r>
              </a:p>
            </p:txBody>
          </p:sp>
        </p:grpSp>
      </p:grpSp>
      <p:grpSp>
        <p:nvGrpSpPr>
          <p:cNvPr id="60" name="Group 59">
            <a:extLst>
              <a:ext uri="{FF2B5EF4-FFF2-40B4-BE49-F238E27FC236}">
                <a16:creationId xmlns:a16="http://schemas.microsoft.com/office/drawing/2014/main" id="{A92ACCDA-4661-3039-FD12-42A6F7DB833F}"/>
              </a:ext>
            </a:extLst>
          </p:cNvPr>
          <p:cNvGrpSpPr/>
          <p:nvPr/>
        </p:nvGrpSpPr>
        <p:grpSpPr>
          <a:xfrm>
            <a:off x="8047027" y="20925113"/>
            <a:ext cx="6839499" cy="6045562"/>
            <a:chOff x="8047027" y="20836622"/>
            <a:chExt cx="6839499" cy="6045562"/>
          </a:xfrm>
        </p:grpSpPr>
        <p:pic>
          <p:nvPicPr>
            <p:cNvPr id="55" name="Picture 54">
              <a:extLst>
                <a:ext uri="{FF2B5EF4-FFF2-40B4-BE49-F238E27FC236}">
                  <a16:creationId xmlns:a16="http://schemas.microsoft.com/office/drawing/2014/main" id="{A50445FF-851E-14D1-EF55-4B76E8DE7BC8}"/>
                </a:ext>
              </a:extLst>
            </p:cNvPr>
            <p:cNvPicPr>
              <a:picLocks noChangeAspect="1"/>
            </p:cNvPicPr>
            <p:nvPr/>
          </p:nvPicPr>
          <p:blipFill>
            <a:blip r:embed="rId8"/>
            <a:srcRect r="7389"/>
            <a:stretch/>
          </p:blipFill>
          <p:spPr>
            <a:xfrm>
              <a:off x="8047027" y="20836622"/>
              <a:ext cx="6839499" cy="6045562"/>
            </a:xfrm>
            <a:prstGeom prst="rect">
              <a:avLst/>
            </a:prstGeom>
          </p:spPr>
        </p:pic>
        <p:grpSp>
          <p:nvGrpSpPr>
            <p:cNvPr id="59" name="Group 58">
              <a:extLst>
                <a:ext uri="{FF2B5EF4-FFF2-40B4-BE49-F238E27FC236}">
                  <a16:creationId xmlns:a16="http://schemas.microsoft.com/office/drawing/2014/main" id="{C588199B-6201-5537-CF53-09FC64CA354E}"/>
                </a:ext>
              </a:extLst>
            </p:cNvPr>
            <p:cNvGrpSpPr/>
            <p:nvPr/>
          </p:nvGrpSpPr>
          <p:grpSpPr>
            <a:xfrm>
              <a:off x="9839325" y="24503382"/>
              <a:ext cx="4276725" cy="410288"/>
              <a:chOff x="9839325" y="24503382"/>
              <a:chExt cx="4276725" cy="410288"/>
            </a:xfrm>
          </p:grpSpPr>
          <p:cxnSp>
            <p:nvCxnSpPr>
              <p:cNvPr id="57" name="Straight Arrow Connector 56">
                <a:extLst>
                  <a:ext uri="{FF2B5EF4-FFF2-40B4-BE49-F238E27FC236}">
                    <a16:creationId xmlns:a16="http://schemas.microsoft.com/office/drawing/2014/main" id="{47A24EFE-EC34-F38B-4A72-57F94275CE6B}"/>
                  </a:ext>
                </a:extLst>
              </p:cNvPr>
              <p:cNvCxnSpPr/>
              <p:nvPr/>
            </p:nvCxnSpPr>
            <p:spPr>
              <a:xfrm>
                <a:off x="9839325" y="24913670"/>
                <a:ext cx="427672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58" name="TextBox 57">
                <a:extLst>
                  <a:ext uri="{FF2B5EF4-FFF2-40B4-BE49-F238E27FC236}">
                    <a16:creationId xmlns:a16="http://schemas.microsoft.com/office/drawing/2014/main" id="{AE7E2079-94AD-772E-DAE1-9E9032852DA2}"/>
                  </a:ext>
                </a:extLst>
              </p:cNvPr>
              <p:cNvSpPr txBox="1"/>
              <p:nvPr/>
            </p:nvSpPr>
            <p:spPr>
              <a:xfrm>
                <a:off x="11540708" y="24503382"/>
                <a:ext cx="873957" cy="400110"/>
              </a:xfrm>
              <a:prstGeom prst="rect">
                <a:avLst/>
              </a:prstGeom>
              <a:noFill/>
            </p:spPr>
            <p:txBody>
              <a:bodyPr wrap="none" rtlCol="0">
                <a:spAutoFit/>
              </a:bodyPr>
              <a:lstStyle/>
              <a:p>
                <a:r>
                  <a:rPr lang="en-US" sz="2000" dirty="0"/>
                  <a:t>150 </a:t>
                </a:r>
                <a:r>
                  <a:rPr lang="el-GR" sz="2000" dirty="0"/>
                  <a:t>μ</a:t>
                </a:r>
                <a:r>
                  <a:rPr lang="en-US" sz="2000" dirty="0"/>
                  <a:t>s</a:t>
                </a:r>
              </a:p>
            </p:txBody>
          </p:sp>
        </p:grpSp>
      </p:grpSp>
      <p:pic>
        <p:nvPicPr>
          <p:cNvPr id="16" name="Picture Placeholder 15" descr="A circular object with a rainbow on it&#10;&#10;AI-generated content may be incorrect.">
            <a:extLst>
              <a:ext uri="{FF2B5EF4-FFF2-40B4-BE49-F238E27FC236}">
                <a16:creationId xmlns:a16="http://schemas.microsoft.com/office/drawing/2014/main" id="{4156F2C0-70A6-B91B-8ECA-2224AB50BF91}"/>
              </a:ext>
            </a:extLst>
          </p:cNvPr>
          <p:cNvPicPr>
            <a:picLocks noGrp="1" noChangeAspect="1"/>
          </p:cNvPicPr>
          <p:nvPr>
            <p:ph type="pic" sz="quarter" idx="11"/>
          </p:nvPr>
        </p:nvPicPr>
        <p:blipFill>
          <a:blip r:embed="rId9">
            <a:extLst>
              <a:ext uri="{28A0092B-C50C-407E-A947-70E740481C1C}">
                <a14:useLocalDpi xmlns:a14="http://schemas.microsoft.com/office/drawing/2010/main" val="0"/>
              </a:ext>
            </a:extLst>
          </a:blip>
          <a:srcRect l="10315" t="12341" r="13966" b="12075"/>
          <a:stretch/>
        </p:blipFill>
        <p:spPr>
          <a:xfrm>
            <a:off x="731520" y="-77738"/>
            <a:ext cx="12374880" cy="12352286"/>
          </a:xfrm>
        </p:spPr>
      </p:pic>
      <p:pic>
        <p:nvPicPr>
          <p:cNvPr id="18" name="Picture 17" descr="A circular object with a circular object in the middle">
            <a:extLst>
              <a:ext uri="{FF2B5EF4-FFF2-40B4-BE49-F238E27FC236}">
                <a16:creationId xmlns:a16="http://schemas.microsoft.com/office/drawing/2014/main" id="{6154EF77-8CBC-DF91-58EE-2B5AFA349F35}"/>
              </a:ext>
            </a:extLst>
          </p:cNvPr>
          <p:cNvPicPr>
            <a:picLocks noChangeAspect="1"/>
          </p:cNvPicPr>
          <p:nvPr/>
        </p:nvPicPr>
        <p:blipFill>
          <a:blip r:embed="rId10">
            <a:extLst>
              <a:ext uri="{28A0092B-C50C-407E-A947-70E740481C1C}">
                <a14:useLocalDpi xmlns:a14="http://schemas.microsoft.com/office/drawing/2010/main" val="0"/>
              </a:ext>
            </a:extLst>
          </a:blip>
          <a:srcRect l="19828" t="25889" b="25917"/>
          <a:stretch/>
        </p:blipFill>
        <p:spPr>
          <a:xfrm>
            <a:off x="17604425" y="29470128"/>
            <a:ext cx="4140449" cy="1645920"/>
          </a:xfrm>
          <a:prstGeom prst="rect">
            <a:avLst/>
          </a:prstGeom>
          <a:ln>
            <a:solidFill>
              <a:schemeClr val="tx1"/>
            </a:solidFill>
          </a:ln>
        </p:spPr>
      </p:pic>
      <p:pic>
        <p:nvPicPr>
          <p:cNvPr id="19" name="Picture 18" descr="A circular object with a rainbow colored circle&#10;&#10;AI-generated content may be incorrect.">
            <a:extLst>
              <a:ext uri="{FF2B5EF4-FFF2-40B4-BE49-F238E27FC236}">
                <a16:creationId xmlns:a16="http://schemas.microsoft.com/office/drawing/2014/main" id="{E6593D8A-CEE4-EA5A-3150-A8FD5984EE87}"/>
              </a:ext>
            </a:extLst>
          </p:cNvPr>
          <p:cNvPicPr>
            <a:picLocks noChangeAspect="1"/>
          </p:cNvPicPr>
          <p:nvPr/>
        </p:nvPicPr>
        <p:blipFill>
          <a:blip r:embed="rId11">
            <a:extLst>
              <a:ext uri="{28A0092B-C50C-407E-A947-70E740481C1C}">
                <a14:useLocalDpi xmlns:a14="http://schemas.microsoft.com/office/drawing/2010/main" val="0"/>
              </a:ext>
            </a:extLst>
          </a:blip>
          <a:srcRect l="19828" t="25890" b="25916"/>
          <a:stretch/>
        </p:blipFill>
        <p:spPr>
          <a:xfrm>
            <a:off x="17604425" y="31277679"/>
            <a:ext cx="4140449" cy="1645920"/>
          </a:xfrm>
          <a:prstGeom prst="rect">
            <a:avLst/>
          </a:prstGeom>
          <a:ln>
            <a:solidFill>
              <a:schemeClr val="tx1"/>
            </a:solidFill>
          </a:ln>
        </p:spPr>
      </p:pic>
      <p:pic>
        <p:nvPicPr>
          <p:cNvPr id="20" name="Picture 19" descr="A rainbow colored circle with a white stick&#10;&#10;AI-generated content may be incorrect.">
            <a:extLst>
              <a:ext uri="{FF2B5EF4-FFF2-40B4-BE49-F238E27FC236}">
                <a16:creationId xmlns:a16="http://schemas.microsoft.com/office/drawing/2014/main" id="{19D01195-E344-6F3C-474E-72AE41E5F345}"/>
              </a:ext>
            </a:extLst>
          </p:cNvPr>
          <p:cNvPicPr>
            <a:picLocks noChangeAspect="1"/>
          </p:cNvPicPr>
          <p:nvPr/>
        </p:nvPicPr>
        <p:blipFill>
          <a:blip r:embed="rId12">
            <a:extLst>
              <a:ext uri="{28A0092B-C50C-407E-A947-70E740481C1C}">
                <a14:useLocalDpi xmlns:a14="http://schemas.microsoft.com/office/drawing/2010/main" val="0"/>
              </a:ext>
            </a:extLst>
          </a:blip>
          <a:srcRect l="19828" t="25890" b="25916"/>
          <a:stretch/>
        </p:blipFill>
        <p:spPr>
          <a:xfrm>
            <a:off x="17604425" y="33066448"/>
            <a:ext cx="4140449" cy="1645920"/>
          </a:xfrm>
          <a:prstGeom prst="rect">
            <a:avLst/>
          </a:prstGeom>
          <a:ln>
            <a:solidFill>
              <a:schemeClr val="tx1"/>
            </a:solidFill>
          </a:ln>
        </p:spPr>
      </p:pic>
      <p:pic>
        <p:nvPicPr>
          <p:cNvPr id="21" name="Picture 20" descr="A rainbow colored circle with a white circle&#10;&#10;AI-generated content may be incorrect.">
            <a:extLst>
              <a:ext uri="{FF2B5EF4-FFF2-40B4-BE49-F238E27FC236}">
                <a16:creationId xmlns:a16="http://schemas.microsoft.com/office/drawing/2014/main" id="{777FC64A-04AA-30DD-8A59-FC264F820B40}"/>
              </a:ext>
            </a:extLst>
          </p:cNvPr>
          <p:cNvPicPr>
            <a:picLocks noChangeAspect="1"/>
          </p:cNvPicPr>
          <p:nvPr/>
        </p:nvPicPr>
        <p:blipFill>
          <a:blip r:embed="rId13">
            <a:extLst>
              <a:ext uri="{28A0092B-C50C-407E-A947-70E740481C1C}">
                <a14:useLocalDpi xmlns:a14="http://schemas.microsoft.com/office/drawing/2010/main" val="0"/>
              </a:ext>
            </a:extLst>
          </a:blip>
          <a:srcRect l="19828" t="25890" b="25916"/>
          <a:stretch/>
        </p:blipFill>
        <p:spPr>
          <a:xfrm>
            <a:off x="17604425" y="34828267"/>
            <a:ext cx="4140449" cy="1645920"/>
          </a:xfrm>
          <a:prstGeom prst="rect">
            <a:avLst/>
          </a:prstGeom>
          <a:ln>
            <a:solidFill>
              <a:schemeClr val="tx1"/>
            </a:solidFill>
          </a:ln>
        </p:spPr>
      </p:pic>
      <p:pic>
        <p:nvPicPr>
          <p:cNvPr id="22" name="Picture 21" descr="A rainbow colored circle with a white circle&#10;&#10;AI-generated content may be incorrect.">
            <a:extLst>
              <a:ext uri="{FF2B5EF4-FFF2-40B4-BE49-F238E27FC236}">
                <a16:creationId xmlns:a16="http://schemas.microsoft.com/office/drawing/2014/main" id="{77728087-1F62-BB75-BE33-CF86D2A4845A}"/>
              </a:ext>
            </a:extLst>
          </p:cNvPr>
          <p:cNvPicPr>
            <a:picLocks noChangeAspect="1"/>
          </p:cNvPicPr>
          <p:nvPr/>
        </p:nvPicPr>
        <p:blipFill>
          <a:blip r:embed="rId14">
            <a:extLst>
              <a:ext uri="{28A0092B-C50C-407E-A947-70E740481C1C}">
                <a14:useLocalDpi xmlns:a14="http://schemas.microsoft.com/office/drawing/2010/main" val="0"/>
              </a:ext>
            </a:extLst>
          </a:blip>
          <a:srcRect l="19828" t="25890" b="25916"/>
          <a:stretch/>
        </p:blipFill>
        <p:spPr>
          <a:xfrm>
            <a:off x="21868614" y="29470128"/>
            <a:ext cx="4140448" cy="1645920"/>
          </a:xfrm>
          <a:prstGeom prst="rect">
            <a:avLst/>
          </a:prstGeom>
          <a:ln>
            <a:solidFill>
              <a:schemeClr val="tx1"/>
            </a:solidFill>
          </a:ln>
        </p:spPr>
      </p:pic>
      <p:pic>
        <p:nvPicPr>
          <p:cNvPr id="28" name="Picture 27" descr="A close up of a device&#10;&#10;AI-generated content may be incorrect.">
            <a:extLst>
              <a:ext uri="{FF2B5EF4-FFF2-40B4-BE49-F238E27FC236}">
                <a16:creationId xmlns:a16="http://schemas.microsoft.com/office/drawing/2014/main" id="{03E60AF3-F6CD-2AB3-974F-4881CC817BE9}"/>
              </a:ext>
            </a:extLst>
          </p:cNvPr>
          <p:cNvPicPr>
            <a:picLocks noChangeAspect="1"/>
          </p:cNvPicPr>
          <p:nvPr/>
        </p:nvPicPr>
        <p:blipFill>
          <a:blip r:embed="rId15">
            <a:extLst>
              <a:ext uri="{28A0092B-C50C-407E-A947-70E740481C1C}">
                <a14:useLocalDpi xmlns:a14="http://schemas.microsoft.com/office/drawing/2010/main" val="0"/>
              </a:ext>
            </a:extLst>
          </a:blip>
          <a:srcRect l="19828" t="25890" b="25916"/>
          <a:stretch/>
        </p:blipFill>
        <p:spPr>
          <a:xfrm>
            <a:off x="21868614" y="31277679"/>
            <a:ext cx="4140448" cy="1645920"/>
          </a:xfrm>
          <a:prstGeom prst="rect">
            <a:avLst/>
          </a:prstGeom>
          <a:ln>
            <a:solidFill>
              <a:schemeClr val="tx1"/>
            </a:solidFill>
          </a:ln>
        </p:spPr>
      </p:pic>
      <p:pic>
        <p:nvPicPr>
          <p:cNvPr id="29" name="Picture 28" descr="A close-up of a device&#10;&#10;AI-generated content may be incorrect.">
            <a:extLst>
              <a:ext uri="{FF2B5EF4-FFF2-40B4-BE49-F238E27FC236}">
                <a16:creationId xmlns:a16="http://schemas.microsoft.com/office/drawing/2014/main" id="{BADBE1EA-F0D9-17F3-8F00-267AAB936514}"/>
              </a:ext>
            </a:extLst>
          </p:cNvPr>
          <p:cNvPicPr>
            <a:picLocks noChangeAspect="1"/>
          </p:cNvPicPr>
          <p:nvPr/>
        </p:nvPicPr>
        <p:blipFill>
          <a:blip r:embed="rId16">
            <a:extLst>
              <a:ext uri="{28A0092B-C50C-407E-A947-70E740481C1C}">
                <a14:useLocalDpi xmlns:a14="http://schemas.microsoft.com/office/drawing/2010/main" val="0"/>
              </a:ext>
            </a:extLst>
          </a:blip>
          <a:srcRect l="19828" t="25890" b="25916"/>
          <a:stretch/>
        </p:blipFill>
        <p:spPr>
          <a:xfrm>
            <a:off x="21868614" y="33054773"/>
            <a:ext cx="4140448" cy="1645920"/>
          </a:xfrm>
          <a:prstGeom prst="rect">
            <a:avLst/>
          </a:prstGeom>
          <a:ln>
            <a:solidFill>
              <a:schemeClr val="tx1"/>
            </a:solidFill>
          </a:ln>
        </p:spPr>
      </p:pic>
      <p:pic>
        <p:nvPicPr>
          <p:cNvPr id="30" name="Picture 29" descr="A rainbow colored circle with a white strip&#10;&#10;AI-generated content may be incorrect.">
            <a:extLst>
              <a:ext uri="{FF2B5EF4-FFF2-40B4-BE49-F238E27FC236}">
                <a16:creationId xmlns:a16="http://schemas.microsoft.com/office/drawing/2014/main" id="{D4807BB0-A235-E7B2-01FE-72A814C9386C}"/>
              </a:ext>
            </a:extLst>
          </p:cNvPr>
          <p:cNvPicPr>
            <a:picLocks noChangeAspect="1"/>
          </p:cNvPicPr>
          <p:nvPr/>
        </p:nvPicPr>
        <p:blipFill>
          <a:blip r:embed="rId17">
            <a:extLst>
              <a:ext uri="{28A0092B-C50C-407E-A947-70E740481C1C}">
                <a14:useLocalDpi xmlns:a14="http://schemas.microsoft.com/office/drawing/2010/main" val="0"/>
              </a:ext>
            </a:extLst>
          </a:blip>
          <a:srcRect l="19828" t="25890" b="25916"/>
          <a:stretch/>
        </p:blipFill>
        <p:spPr>
          <a:xfrm>
            <a:off x="21869212" y="34818242"/>
            <a:ext cx="4140447" cy="1645920"/>
          </a:xfrm>
          <a:prstGeom prst="rect">
            <a:avLst/>
          </a:prstGeom>
          <a:ln>
            <a:solidFill>
              <a:schemeClr val="tx1"/>
            </a:solidFill>
          </a:ln>
        </p:spPr>
      </p:pic>
      <p:pic>
        <p:nvPicPr>
          <p:cNvPr id="31" name="Picture 30" descr="A rainbow colored circle with a white rectangular object&#10;&#10;AI-generated content may be incorrect.">
            <a:extLst>
              <a:ext uri="{FF2B5EF4-FFF2-40B4-BE49-F238E27FC236}">
                <a16:creationId xmlns:a16="http://schemas.microsoft.com/office/drawing/2014/main" id="{55A9A38A-305E-B6F6-EDB6-3EB1BF8D43A0}"/>
              </a:ext>
            </a:extLst>
          </p:cNvPr>
          <p:cNvPicPr>
            <a:picLocks noChangeAspect="1"/>
          </p:cNvPicPr>
          <p:nvPr/>
        </p:nvPicPr>
        <p:blipFill>
          <a:blip r:embed="rId18">
            <a:extLst>
              <a:ext uri="{28A0092B-C50C-407E-A947-70E740481C1C}">
                <a14:useLocalDpi xmlns:a14="http://schemas.microsoft.com/office/drawing/2010/main" val="0"/>
              </a:ext>
            </a:extLst>
          </a:blip>
          <a:srcRect l="38895" r="17632"/>
          <a:stretch/>
        </p:blipFill>
        <p:spPr>
          <a:xfrm>
            <a:off x="30027299" y="33066448"/>
            <a:ext cx="1506579" cy="3465576"/>
          </a:xfrm>
          <a:prstGeom prst="rect">
            <a:avLst/>
          </a:prstGeom>
          <a:ln>
            <a:solidFill>
              <a:schemeClr val="tx1"/>
            </a:solidFill>
          </a:ln>
        </p:spPr>
      </p:pic>
      <p:pic>
        <p:nvPicPr>
          <p:cNvPr id="33" name="Picture 32" descr="A colorful circle with a circle and a circle with a circle&#10;&#10;AI-generated content may be incorrect.">
            <a:extLst>
              <a:ext uri="{FF2B5EF4-FFF2-40B4-BE49-F238E27FC236}">
                <a16:creationId xmlns:a16="http://schemas.microsoft.com/office/drawing/2014/main" id="{80DABE82-7D43-F4F3-076B-696EB5BE77BE}"/>
              </a:ext>
            </a:extLst>
          </p:cNvPr>
          <p:cNvPicPr>
            <a:picLocks noChangeAspect="1"/>
          </p:cNvPicPr>
          <p:nvPr/>
        </p:nvPicPr>
        <p:blipFill>
          <a:blip r:embed="rId19">
            <a:extLst>
              <a:ext uri="{28A0092B-C50C-407E-A947-70E740481C1C}">
                <a14:useLocalDpi xmlns:a14="http://schemas.microsoft.com/office/drawing/2010/main" val="0"/>
              </a:ext>
            </a:extLst>
          </a:blip>
          <a:srcRect l="38895" r="17632"/>
          <a:stretch/>
        </p:blipFill>
        <p:spPr>
          <a:xfrm>
            <a:off x="26612528" y="29470128"/>
            <a:ext cx="1506083" cy="3464436"/>
          </a:xfrm>
          <a:prstGeom prst="rect">
            <a:avLst/>
          </a:prstGeom>
          <a:ln>
            <a:solidFill>
              <a:schemeClr val="tx1"/>
            </a:solidFill>
          </a:ln>
        </p:spPr>
      </p:pic>
      <p:pic>
        <p:nvPicPr>
          <p:cNvPr id="35" name="Picture 34" descr="A close-up of a colorful circle&#10;&#10;AI-generated content may be incorrect.">
            <a:extLst>
              <a:ext uri="{FF2B5EF4-FFF2-40B4-BE49-F238E27FC236}">
                <a16:creationId xmlns:a16="http://schemas.microsoft.com/office/drawing/2014/main" id="{56266205-5593-D992-BC12-C7438112982D}"/>
              </a:ext>
            </a:extLst>
          </p:cNvPr>
          <p:cNvPicPr>
            <a:picLocks noChangeAspect="1"/>
          </p:cNvPicPr>
          <p:nvPr/>
        </p:nvPicPr>
        <p:blipFill>
          <a:blip r:embed="rId20">
            <a:extLst>
              <a:ext uri="{28A0092B-C50C-407E-A947-70E740481C1C}">
                <a14:useLocalDpi xmlns:a14="http://schemas.microsoft.com/office/drawing/2010/main" val="0"/>
              </a:ext>
            </a:extLst>
          </a:blip>
          <a:srcRect l="38895" r="17632"/>
          <a:stretch/>
        </p:blipFill>
        <p:spPr>
          <a:xfrm>
            <a:off x="28319914" y="29470128"/>
            <a:ext cx="1506083" cy="3464436"/>
          </a:xfrm>
          <a:prstGeom prst="rect">
            <a:avLst/>
          </a:prstGeom>
          <a:ln>
            <a:solidFill>
              <a:schemeClr val="tx1"/>
            </a:solidFill>
          </a:ln>
        </p:spPr>
      </p:pic>
      <p:pic>
        <p:nvPicPr>
          <p:cNvPr id="36" name="Picture 35" descr="A computer screen shot of a blue circle with a black circle&#10;&#10;AI-generated content may be incorrect.">
            <a:extLst>
              <a:ext uri="{FF2B5EF4-FFF2-40B4-BE49-F238E27FC236}">
                <a16:creationId xmlns:a16="http://schemas.microsoft.com/office/drawing/2014/main" id="{086E8C23-640D-FE65-1B9D-2F11C6807758}"/>
              </a:ext>
            </a:extLst>
          </p:cNvPr>
          <p:cNvPicPr>
            <a:picLocks noChangeAspect="1"/>
          </p:cNvPicPr>
          <p:nvPr/>
        </p:nvPicPr>
        <p:blipFill>
          <a:blip r:embed="rId21">
            <a:extLst>
              <a:ext uri="{28A0092B-C50C-407E-A947-70E740481C1C}">
                <a14:useLocalDpi xmlns:a14="http://schemas.microsoft.com/office/drawing/2010/main" val="0"/>
              </a:ext>
            </a:extLst>
          </a:blip>
          <a:srcRect l="38895" r="17632"/>
          <a:stretch/>
        </p:blipFill>
        <p:spPr>
          <a:xfrm>
            <a:off x="30027298" y="29461063"/>
            <a:ext cx="1506579" cy="3465576"/>
          </a:xfrm>
          <a:prstGeom prst="rect">
            <a:avLst/>
          </a:prstGeom>
          <a:ln>
            <a:solidFill>
              <a:schemeClr val="tx1"/>
            </a:solidFill>
          </a:ln>
        </p:spPr>
      </p:pic>
      <p:pic>
        <p:nvPicPr>
          <p:cNvPr id="38" name="Picture 37" descr="A close up of a colorful background&#10;&#10;AI-generated content may be incorrect.">
            <a:extLst>
              <a:ext uri="{FF2B5EF4-FFF2-40B4-BE49-F238E27FC236}">
                <a16:creationId xmlns:a16="http://schemas.microsoft.com/office/drawing/2014/main" id="{9AEDBB7C-069C-36E1-F9C6-0AF409CFB8CF}"/>
              </a:ext>
            </a:extLst>
          </p:cNvPr>
          <p:cNvPicPr>
            <a:picLocks noChangeAspect="1"/>
          </p:cNvPicPr>
          <p:nvPr/>
        </p:nvPicPr>
        <p:blipFill>
          <a:blip r:embed="rId22">
            <a:extLst>
              <a:ext uri="{28A0092B-C50C-407E-A947-70E740481C1C}">
                <a14:useLocalDpi xmlns:a14="http://schemas.microsoft.com/office/drawing/2010/main" val="0"/>
              </a:ext>
            </a:extLst>
          </a:blip>
          <a:srcRect l="38932" r="17595"/>
          <a:stretch/>
        </p:blipFill>
        <p:spPr>
          <a:xfrm>
            <a:off x="26612528" y="33054771"/>
            <a:ext cx="1506579" cy="3465576"/>
          </a:xfrm>
          <a:prstGeom prst="rect">
            <a:avLst/>
          </a:prstGeom>
          <a:ln>
            <a:solidFill>
              <a:schemeClr val="tx1"/>
            </a:solidFill>
          </a:ln>
        </p:spPr>
      </p:pic>
      <p:pic>
        <p:nvPicPr>
          <p:cNvPr id="41" name="Picture 40" descr="A close up of a tool&#10;&#10;AI-generated content may be incorrect.">
            <a:extLst>
              <a:ext uri="{FF2B5EF4-FFF2-40B4-BE49-F238E27FC236}">
                <a16:creationId xmlns:a16="http://schemas.microsoft.com/office/drawing/2014/main" id="{1FAFCA48-BF61-68BE-A1E2-55DDA5982468}"/>
              </a:ext>
            </a:extLst>
          </p:cNvPr>
          <p:cNvPicPr>
            <a:picLocks noChangeAspect="1"/>
          </p:cNvPicPr>
          <p:nvPr/>
        </p:nvPicPr>
        <p:blipFill>
          <a:blip r:embed="rId23">
            <a:alphaModFix/>
            <a:extLst>
              <a:ext uri="{28A0092B-C50C-407E-A947-70E740481C1C}">
                <a14:useLocalDpi xmlns:a14="http://schemas.microsoft.com/office/drawing/2010/main" val="0"/>
              </a:ext>
            </a:extLst>
          </a:blip>
          <a:srcRect l="38895" r="17632"/>
          <a:stretch/>
        </p:blipFill>
        <p:spPr>
          <a:xfrm>
            <a:off x="28319914" y="33068339"/>
            <a:ext cx="1506578" cy="3465576"/>
          </a:xfrm>
          <a:prstGeom prst="rect">
            <a:avLst/>
          </a:prstGeom>
          <a:ln>
            <a:solidFill>
              <a:schemeClr val="tx1"/>
            </a:solidFill>
          </a:ln>
        </p:spPr>
      </p:pic>
    </p:spTree>
    <p:extLst>
      <p:ext uri="{BB962C8B-B14F-4D97-AF65-F5344CB8AC3E}">
        <p14:creationId xmlns:p14="http://schemas.microsoft.com/office/powerpoint/2010/main" val="38360781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a4e47c19-e68f-4046-bf94-918d2dcc81ee}" enabled="1" method="Standard" siteId="{34cd94b5-d86c-447f-8d9b-81b4ff94d329}" removed="0"/>
</clbl:labelList>
</file>

<file path=docProps/app.xml><?xml version="1.0" encoding="utf-8"?>
<Properties xmlns="http://schemas.openxmlformats.org/officeDocument/2006/extended-properties" xmlns:vt="http://schemas.openxmlformats.org/officeDocument/2006/docPropsVTypes">
  <Template>Office 2013 - 2022 Theme</Template>
  <TotalTime>5764</TotalTime>
  <Words>637</Words>
  <Application>Microsoft Office PowerPoint</Application>
  <PresentationFormat>Custom</PresentationFormat>
  <Paragraphs>25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Interaction between Laser-Induced Cavitation Bubble and Rigid/Elastoplastic Membranes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Paulina Slovenkai</cp:lastModifiedBy>
  <cp:revision>106</cp:revision>
  <cp:lastPrinted>2023-01-06T15:48:30Z</cp:lastPrinted>
  <dcterms:created xsi:type="dcterms:W3CDTF">2023-01-03T14:57:49Z</dcterms:created>
  <dcterms:modified xsi:type="dcterms:W3CDTF">2025-08-28T15:35:03Z</dcterms:modified>
</cp:coreProperties>
</file>