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63" r:id="rId2"/>
    <p:sldId id="265" r:id="rId3"/>
    <p:sldId id="1342" r:id="rId4"/>
    <p:sldId id="1343" r:id="rId5"/>
    <p:sldId id="1329" r:id="rId6"/>
    <p:sldId id="1331" r:id="rId7"/>
    <p:sldId id="1338" r:id="rId8"/>
    <p:sldId id="1339" r:id="rId9"/>
    <p:sldId id="1341" r:id="rId10"/>
    <p:sldId id="1340" r:id="rId11"/>
    <p:sldId id="1335" r:id="rId12"/>
    <p:sldId id="1344" r:id="rId13"/>
    <p:sldId id="1336" r:id="rId14"/>
    <p:sldId id="134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HB/tqKes3q1c2dC97o6YHA==" hashData="o7Nc/2vk/n7bIdUaMeFeMBqPV84aew9nzORqlBxCgGQiQluurIYfWWzqvC41/IUuZc94LTSDVGlt5g0Dlfc+xQ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3"/>
    <a:srgbClr val="ED852F"/>
    <a:srgbClr val="8CC63F"/>
    <a:srgbClr val="006738"/>
    <a:srgbClr val="F8FB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4DE019-4BBD-6740-BF25-A0463BB40FD6}" v="7" dt="2025-08-29T21:11:12.8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6"/>
    <p:restoredTop sz="86803"/>
  </p:normalViewPr>
  <p:slideViewPr>
    <p:cSldViewPr snapToGrid="0">
      <p:cViewPr varScale="1">
        <p:scale>
          <a:sx n="110" d="100"/>
          <a:sy n="110" d="100"/>
        </p:scale>
        <p:origin x="9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2BEAB3-A1FD-794D-80D5-0D61578851AC}" type="datetimeFigureOut">
              <a:rPr lang="en-US" smtClean="0"/>
              <a:t>10/8/25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AC531-645C-4C46-B4B9-8ED5409C0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53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64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189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FBE78-4DE0-1233-6B8A-8ED181BBE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3A43A8-507F-ED34-2BCC-BDAFEDCB1D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1A1D93-6254-DD16-9040-CA89A75F28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0784C-9A96-2683-2EE3-71B6F08ECD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66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63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295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68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735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38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796D19-78DD-F096-65D2-5F204904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75538B-F3D7-3E3A-10B2-098AC077FD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FD906A-D101-0B8C-97AE-2407FFB08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613D2-3031-8E4F-0EBE-F4E3443AB5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C531-645C-4C46-B4B9-8ED5409C06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86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A0F42-D87D-13A1-2D0F-AD6458F59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5BB3AF-83A8-0FEF-5753-84A71891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E31F-D46B-604D-A1C7-21C86CB5289B}" type="datetime1">
              <a:rPr lang="en-US" smtClean="0"/>
              <a:t>10/8/25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62A22-F164-ABB8-D66F-14261959F0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90D9C-502D-86D4-AC06-4B64D9EC6ED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Copyright 2025 Jenike &amp; Johanson, all rights reserved.</a:t>
            </a:r>
          </a:p>
        </p:txBody>
      </p:sp>
      <p:pic>
        <p:nvPicPr>
          <p:cNvPr id="6" name="Picture 5" descr="A green and black logo&#10;&#10;Description automatically generated">
            <a:extLst>
              <a:ext uri="{FF2B5EF4-FFF2-40B4-BE49-F238E27FC236}">
                <a16:creationId xmlns:a16="http://schemas.microsoft.com/office/drawing/2014/main" id="{F0C18EA7-25AD-6889-2178-D2640A8C70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29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4CECD-60D6-9865-6F1A-DF8BC3205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67E12C-B7EB-90CB-C069-6001438858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734F9D-9B86-E8E6-8BAD-DFB7D584A4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08DFC0-4A19-52C7-2494-A94D4732B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AA4-D72D-6F4B-AAFD-117F4ACBF826}" type="datetime1">
              <a:rPr lang="en-US" smtClean="0"/>
              <a:t>10/8/25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459206-286C-C808-46EB-0286CF319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A green and black logo&#10;&#10;Description automatically generated">
            <a:extLst>
              <a:ext uri="{FF2B5EF4-FFF2-40B4-BE49-F238E27FC236}">
                <a16:creationId xmlns:a16="http://schemas.microsoft.com/office/drawing/2014/main" id="{E997677D-0FA7-127F-830A-B54CAC6B35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05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E4B45-066B-8360-494C-72EBC9E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35055F-8CDB-31D7-366D-625A22EE8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98F89-ABE0-E459-E830-B674AE823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F136-0154-A044-ADD5-E4F8F688A7B3}" type="datetime1">
              <a:rPr lang="en-US" smtClean="0"/>
              <a:t>10/8/25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DED59-9676-D6D5-30F3-4FE4FB9D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green and black logo&#10;&#10;Description automatically generated">
            <a:extLst>
              <a:ext uri="{FF2B5EF4-FFF2-40B4-BE49-F238E27FC236}">
                <a16:creationId xmlns:a16="http://schemas.microsoft.com/office/drawing/2014/main" id="{0519C31D-BB3D-507A-530E-01FE1ED1E1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63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EC11BC-25DC-E331-5532-E4A6EDC4D3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4198FF-A192-4703-E2A2-F3C8F79E1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FDB19-18FA-0812-94E1-12AD0A377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3BCCC-11DA-114D-B38B-609DFF6BE371}" type="datetime1">
              <a:rPr lang="en-US" smtClean="0"/>
              <a:t>10/8/25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98068-08FF-3636-7BA6-856D23D3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green and black logo&#10;&#10;Description automatically generated">
            <a:extLst>
              <a:ext uri="{FF2B5EF4-FFF2-40B4-BE49-F238E27FC236}">
                <a16:creationId xmlns:a16="http://schemas.microsoft.com/office/drawing/2014/main" id="{67496050-99A1-92AF-E88D-611182BF6E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0300637" y="4959166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56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36C77-94C3-D2ED-F579-3B05772AC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0367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8D2E64-3DD0-4668-9617-08FF9E3308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5164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23233B1-DDE8-78EC-D1DD-5C040563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E31F-D46B-604D-A1C7-21C86CB5289B}" type="datetime1">
              <a:rPr lang="en-US" smtClean="0"/>
              <a:t>10/8/25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5BB493D-5ED8-F5F7-4B03-DD13C4630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2025 Jenike &amp; Johanson, all rights reserved.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B8DD5D2-2177-CECD-C4A6-061745AD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green and black logo&#10;&#10;Description automatically generated">
            <a:extLst>
              <a:ext uri="{FF2B5EF4-FFF2-40B4-BE49-F238E27FC236}">
                <a16:creationId xmlns:a16="http://schemas.microsoft.com/office/drawing/2014/main" id="{F1063A54-877A-D5B1-E260-BD4CF8353A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03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8A0F-EA65-CBED-C858-24E5CA8F2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74702-3429-8A34-9EC2-C0285AB48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4B90F-9273-FB53-16CF-9B3136A82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BEDB3-3C39-8E4B-A82E-1EF1046C8079}" type="datetime1">
              <a:rPr lang="en-US" smtClean="0"/>
              <a:t>10/8/25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EF14E-1579-7133-7450-4D848CCEE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green and black logo&#10;&#10;Description automatically generated">
            <a:extLst>
              <a:ext uri="{FF2B5EF4-FFF2-40B4-BE49-F238E27FC236}">
                <a16:creationId xmlns:a16="http://schemas.microsoft.com/office/drawing/2014/main" id="{FE6C8757-3720-0931-688A-3791830619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46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18DA-7CE4-98CB-8C32-C0506A170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77044-04B3-3D69-5F3F-B6AA14089C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96D512-D4A7-4ABA-AC89-6F77495DC0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D59FE-D634-FE49-C337-1C3966927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266A-C37E-A14F-9225-4A6100FF4FE6}" type="datetime1">
              <a:rPr lang="en-US" smtClean="0"/>
              <a:t>10/8/25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9BFC9-D6A6-F296-6480-868E05AAA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A green and black logo&#10;&#10;Description automatically generated">
            <a:extLst>
              <a:ext uri="{FF2B5EF4-FFF2-40B4-BE49-F238E27FC236}">
                <a16:creationId xmlns:a16="http://schemas.microsoft.com/office/drawing/2014/main" id="{528953C3-8114-2EC7-D125-E95B7CBB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9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C7BF7-9DB6-AF0F-A7ED-E02DB155A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509121-F1A9-3AB4-89D6-011A6D6F4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D1073-5F3D-A24A-4974-FFD4D7979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4F4543-D638-1DE7-F214-C88003B9AD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7CB921-C6C1-51C2-56CC-B4B3F45181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80A3DB-F7DF-0976-C81B-9243F373E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7C68-7B62-F448-B583-B3615EBB5419}" type="datetime1">
              <a:rPr lang="en-US" smtClean="0"/>
              <a:t>10/8/25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D21BEF-3922-C582-F623-A86B8BA53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green and black logo&#10;&#10;Description automatically generated">
            <a:extLst>
              <a:ext uri="{FF2B5EF4-FFF2-40B4-BE49-F238E27FC236}">
                <a16:creationId xmlns:a16="http://schemas.microsoft.com/office/drawing/2014/main" id="{D186709E-5118-15B8-0105-9D6FE0BF85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138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E84C-6215-0368-0F92-B729D7A67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A1F5A-5A5A-3C7C-BA87-DD9A19D11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C131-7185-F74C-B28E-9E737CE0349C}" type="datetime1">
              <a:rPr lang="en-US" smtClean="0"/>
              <a:t>10/8/25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DAF8A-0CA0-3A81-0E52-D025A59EC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 descr="A green and black logo&#10;&#10;Description automatically generated">
            <a:extLst>
              <a:ext uri="{FF2B5EF4-FFF2-40B4-BE49-F238E27FC236}">
                <a16:creationId xmlns:a16="http://schemas.microsoft.com/office/drawing/2014/main" id="{4F95F2C3-2661-C874-11C7-78D93EF271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68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B309A51-F35B-5A46-A8E5-213776BB3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6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een and black logo&#10;&#10;Description automatically generated">
            <a:extLst>
              <a:ext uri="{FF2B5EF4-FFF2-40B4-BE49-F238E27FC236}">
                <a16:creationId xmlns:a16="http://schemas.microsoft.com/office/drawing/2014/main" id="{E9F2130B-7281-5769-F9F3-661FE35294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74FD51B3-8628-181F-5F75-B6A27D032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9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3B02C-6BC7-9DB3-60DC-15F9145C8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29AAE-A853-0D40-6229-0B51C1433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307FFF-5A8B-F5A5-8099-19E7396660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946B0C9-32D3-CA58-8042-18BD799FA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E31F-D46B-604D-A1C7-21C86CB5289B}" type="datetime1">
              <a:rPr lang="en-US" smtClean="0"/>
              <a:t>10/8/25</a:t>
            </a:fld>
            <a:endParaRPr lang="en-US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C2F43E4E-8CE1-0781-8F96-93F21D4C2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green and black logo&#10;&#10;Description automatically generated">
            <a:extLst>
              <a:ext uri="{FF2B5EF4-FFF2-40B4-BE49-F238E27FC236}">
                <a16:creationId xmlns:a16="http://schemas.microsoft.com/office/drawing/2014/main" id="{92E3C67C-C73D-C7F1-BDB9-26FD40F48F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897" y="136525"/>
            <a:ext cx="2632911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6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6CDEA6-4694-9EF9-E940-6CE21F2FC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F09F5-90B4-58C3-9C84-E79E43582A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1E31F-D46B-604D-A1C7-21C86CB5289B}" type="datetime1">
              <a:rPr lang="en-US" smtClean="0"/>
              <a:t>10/8/25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DD287-80DB-ED72-6634-064C546BD8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98D30-3876-3C4F-8203-151687239FE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05CB377-0C0B-8189-8FE1-E7E22CDD4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Copyright 2024 Jenike &amp; Johanson, all rights reserved.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FCA0751-6EC2-06FD-6EA9-6EA003CCE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75D22AE-14F2-7CC7-5A7B-33CA7CFA1A36}"/>
              </a:ext>
            </a:extLst>
          </p:cNvPr>
          <p:cNvCxnSpPr>
            <a:cxnSpLocks/>
          </p:cNvCxnSpPr>
          <p:nvPr userDrawn="1"/>
        </p:nvCxnSpPr>
        <p:spPr>
          <a:xfrm flipH="1">
            <a:off x="-4013" y="27897"/>
            <a:ext cx="12192000" cy="0"/>
          </a:xfrm>
          <a:prstGeom prst="line">
            <a:avLst/>
          </a:prstGeom>
          <a:ln w="63500">
            <a:solidFill>
              <a:srgbClr val="8CC6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50C43F-DE0B-D473-B600-96314630BD88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830103"/>
            <a:ext cx="12192000" cy="0"/>
          </a:xfrm>
          <a:prstGeom prst="line">
            <a:avLst/>
          </a:prstGeom>
          <a:ln w="63500">
            <a:solidFill>
              <a:srgbClr val="8CC6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30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ED852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4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sakirler@jenike.co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jpaternina@jenike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fsakirler@jenike.com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hyperlink" Target="mailto:jpaternina@jenike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yellow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1214636-BD62-F54B-4868-FDBD72D81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349" y="249585"/>
            <a:ext cx="7753350" cy="2819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C5B126-ECDC-F7E0-0D55-7054BABAF42D}"/>
              </a:ext>
            </a:extLst>
          </p:cNvPr>
          <p:cNvSpPr txBox="1"/>
          <p:nvPr/>
        </p:nvSpPr>
        <p:spPr>
          <a:xfrm>
            <a:off x="940705" y="3290673"/>
            <a:ext cx="1030256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ED852F"/>
                </a:solidFill>
                <a:latin typeface="+mj-lt"/>
                <a:ea typeface="+mj-ea"/>
                <a:cs typeface="+mj-cs"/>
              </a:rPr>
              <a:t>Mitigating Moisture Migration in Pharma: </a:t>
            </a:r>
            <a:br>
              <a:rPr lang="en-US" sz="4000" dirty="0">
                <a:solidFill>
                  <a:srgbClr val="ED852F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rgbClr val="ED852F"/>
                </a:solidFill>
                <a:latin typeface="+mj-lt"/>
                <a:ea typeface="+mj-ea"/>
                <a:cs typeface="+mj-cs"/>
              </a:rPr>
              <a:t>A Coupled COMSOL® and Experimental Approach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COMSOL Conference 2025, Boston, MA</a:t>
            </a:r>
            <a:br>
              <a:rPr lang="en-US" sz="2400" dirty="0"/>
            </a:br>
            <a:endParaRPr lang="en-US" sz="2400" dirty="0">
              <a:highlight>
                <a:srgbClr val="FFFF00"/>
              </a:highlight>
            </a:endParaRPr>
          </a:p>
          <a:p>
            <a:pPr algn="ctr"/>
            <a:r>
              <a:rPr lang="en-US" sz="2400" u="sng" dirty="0"/>
              <a:t>Fuat Sakirler, Ph.D</a:t>
            </a:r>
            <a:r>
              <a:rPr lang="en-US" sz="2400" dirty="0"/>
              <a:t>. &amp; Jairo Paternina</a:t>
            </a:r>
            <a:br>
              <a:rPr lang="en-US" sz="2400" dirty="0"/>
            </a:br>
            <a:r>
              <a:rPr lang="en-US" sz="2400">
                <a:hlinkClick r:id="rId3"/>
              </a:rPr>
              <a:t>fsakirler</a:t>
            </a:r>
            <a:r>
              <a:rPr lang="en-US" sz="2400" dirty="0">
                <a:hlinkClick r:id="rId3"/>
              </a:rPr>
              <a:t>@jenike.com</a:t>
            </a:r>
            <a:r>
              <a:rPr lang="en-US" sz="2400" dirty="0"/>
              <a:t> – </a:t>
            </a:r>
            <a:r>
              <a:rPr lang="en-US" sz="2400" dirty="0">
                <a:hlinkClick r:id="rId4"/>
              </a:rPr>
              <a:t>jpaternina@jenike.com</a:t>
            </a:r>
            <a:r>
              <a:rPr lang="en-US" sz="2400" dirty="0"/>
              <a:t>	</a:t>
            </a:r>
            <a:br>
              <a:rPr lang="en-US" sz="2400" dirty="0"/>
            </a:br>
            <a:r>
              <a:rPr lang="en-US" sz="2400" dirty="0" err="1"/>
              <a:t>Jenike</a:t>
            </a:r>
            <a:r>
              <a:rPr lang="en-US" sz="2400" dirty="0"/>
              <a:t> &amp; Johanson Inc., Tyngsboro, MA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35E72E3-2D11-0EFE-8ACB-B0608A4D97AD}"/>
              </a:ext>
            </a:extLst>
          </p:cNvPr>
          <p:cNvCxnSpPr>
            <a:cxnSpLocks/>
          </p:cNvCxnSpPr>
          <p:nvPr/>
        </p:nvCxnSpPr>
        <p:spPr>
          <a:xfrm flipH="1">
            <a:off x="0" y="6832721"/>
            <a:ext cx="12192000" cy="0"/>
          </a:xfrm>
          <a:prstGeom prst="line">
            <a:avLst/>
          </a:prstGeom>
          <a:ln w="63500">
            <a:solidFill>
              <a:srgbClr val="8CC6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9FB500C-46DE-3D26-7DED-84A5E453A8D2}"/>
              </a:ext>
            </a:extLst>
          </p:cNvPr>
          <p:cNvCxnSpPr>
            <a:cxnSpLocks/>
          </p:cNvCxnSpPr>
          <p:nvPr/>
        </p:nvCxnSpPr>
        <p:spPr>
          <a:xfrm flipH="1">
            <a:off x="-4013" y="27897"/>
            <a:ext cx="12192000" cy="0"/>
          </a:xfrm>
          <a:prstGeom prst="line">
            <a:avLst/>
          </a:prstGeom>
          <a:ln w="63500">
            <a:solidFill>
              <a:srgbClr val="8CC6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304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48A976-5E70-67B6-2224-6DD67A078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56BE6-2DD9-A4CC-95E1-8E48E9AB9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0A19F-3A64-C195-F2EE-9CE5CC9A1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78" y="1471209"/>
            <a:ext cx="4368800" cy="52386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>
                <a:solidFill>
                  <a:srgbClr val="ED852F"/>
                </a:solidFill>
              </a:rPr>
              <a:t>Measured material and flow properties</a:t>
            </a:r>
          </a:p>
          <a:p>
            <a:r>
              <a:rPr lang="en-US" sz="2400" dirty="0"/>
              <a:t>Water sorption isotherms</a:t>
            </a:r>
          </a:p>
          <a:p>
            <a:r>
              <a:rPr lang="en-US" sz="2400" dirty="0"/>
              <a:t>Diffusion kinetics</a:t>
            </a:r>
          </a:p>
          <a:p>
            <a:r>
              <a:rPr lang="en-US" sz="2400" dirty="0"/>
              <a:t>Particle characterization (size, shape, density)</a:t>
            </a:r>
          </a:p>
          <a:p>
            <a:r>
              <a:rPr lang="en-US" sz="2400" dirty="0"/>
              <a:t>Permeability</a:t>
            </a:r>
          </a:p>
          <a:p>
            <a:r>
              <a:rPr lang="en-US" sz="2400" dirty="0"/>
              <a:t>Wall friction</a:t>
            </a:r>
          </a:p>
          <a:p>
            <a:r>
              <a:rPr lang="en-US" sz="2400" dirty="0"/>
              <a:t>Cohesive strength</a:t>
            </a:r>
          </a:p>
          <a:p>
            <a:r>
              <a:rPr lang="en-US" sz="2400" dirty="0"/>
              <a:t>Bulk density</a:t>
            </a:r>
          </a:p>
          <a:p>
            <a:r>
              <a:rPr lang="en-US" sz="2400" dirty="0"/>
              <a:t>Compressibility</a:t>
            </a:r>
          </a:p>
          <a:p>
            <a:r>
              <a:rPr lang="en-US" sz="2400" dirty="0"/>
              <a:t>Thermal properties (thermal conductivity and specific heat capacity)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801B3A-9FE2-5745-1357-86E2AB11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0357" y="6344776"/>
            <a:ext cx="2743200" cy="365125"/>
          </a:xfrm>
        </p:spPr>
        <p:txBody>
          <a:bodyPr/>
          <a:lstStyle/>
          <a:p>
            <a:fld id="{2A098D30-3876-3C4F-8203-151687239FE6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Placeholder 22" descr="A diagram of a tube with a blue liquid&#10;&#10;AI-generated content may be incorrect.">
            <a:extLst>
              <a:ext uri="{FF2B5EF4-FFF2-40B4-BE49-F238E27FC236}">
                <a16:creationId xmlns:a16="http://schemas.microsoft.com/office/drawing/2014/main" id="{7D32C9DC-9F46-5AC8-3AA3-DF471064B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77078" y="3429000"/>
            <a:ext cx="823627" cy="2612917"/>
          </a:xfrm>
          <a:prstGeom prst="rect">
            <a:avLst/>
          </a:prstGeom>
        </p:spPr>
      </p:pic>
      <p:pic>
        <p:nvPicPr>
          <p:cNvPr id="9" name="Picture Placeholder 22" descr="A diagram of a tube with a blue liquid&#10;&#10;AI-generated content may be incorrect.">
            <a:extLst>
              <a:ext uri="{FF2B5EF4-FFF2-40B4-BE49-F238E27FC236}">
                <a16:creationId xmlns:a16="http://schemas.microsoft.com/office/drawing/2014/main" id="{6CABE8B1-42FC-6A1F-9A9E-BDC1271761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8188" y="2813276"/>
            <a:ext cx="3949699" cy="3896625"/>
          </a:xfrm>
          <a:prstGeom prst="rect">
            <a:avLst/>
          </a:prstGeom>
        </p:spPr>
      </p:pic>
      <p:pic>
        <p:nvPicPr>
          <p:cNvPr id="10" name="Picture 9" descr="A blue cylinder with purple tubes and arrows&#10;&#10;AI-generated content may be incorrect.">
            <a:extLst>
              <a:ext uri="{FF2B5EF4-FFF2-40B4-BE49-F238E27FC236}">
                <a16:creationId xmlns:a16="http://schemas.microsoft.com/office/drawing/2014/main" id="{D748E373-1A3A-54D4-BD53-0DEE36D49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16" t="1685" r="23060" b="11690"/>
          <a:stretch>
            <a:fillRect/>
          </a:stretch>
        </p:blipFill>
        <p:spPr>
          <a:xfrm>
            <a:off x="5369736" y="3180647"/>
            <a:ext cx="2408452" cy="30226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F4136CD-1780-AEC6-2274-18407C662124}"/>
              </a:ext>
            </a:extLst>
          </p:cNvPr>
          <p:cNvSpPr txBox="1">
            <a:spLocks/>
          </p:cNvSpPr>
          <p:nvPr/>
        </p:nvSpPr>
        <p:spPr>
          <a:xfrm>
            <a:off x="4477077" y="1499286"/>
            <a:ext cx="7606645" cy="1325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rgbClr val="7030A0"/>
                </a:solidFill>
              </a:rPr>
              <a:t>Comparison with experimental data demonstrates quantitative agreement to model predictions, thus validating its accuracy</a:t>
            </a:r>
          </a:p>
        </p:txBody>
      </p:sp>
    </p:spTree>
    <p:extLst>
      <p:ext uri="{BB962C8B-B14F-4D97-AF65-F5344CB8AC3E}">
        <p14:creationId xmlns:p14="http://schemas.microsoft.com/office/powerpoint/2010/main" val="492219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EC5C3-5361-217E-446E-4D0B67E5E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722"/>
            <a:ext cx="10515600" cy="1325563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A2DB81-4628-CBE9-AB18-22858FC9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11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08CCC00-DDC2-E25B-C6B5-163B0BF30960}"/>
              </a:ext>
            </a:extLst>
          </p:cNvPr>
          <p:cNvSpPr txBox="1">
            <a:spLocks/>
          </p:cNvSpPr>
          <p:nvPr/>
        </p:nvSpPr>
        <p:spPr>
          <a:xfrm>
            <a:off x="108278" y="1096651"/>
            <a:ext cx="6417782" cy="19813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Identified Moisture Hotspots: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Our validated model accurately predicted and mapped where moisture accumulates inside a bin, specifically driven from the top surface where powder is exposed to humid air from outside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93DFA0B-C93E-6506-52AA-7BD22D51CA1A}"/>
              </a:ext>
            </a:extLst>
          </p:cNvPr>
          <p:cNvSpPr txBox="1">
            <a:spLocks/>
          </p:cNvSpPr>
          <p:nvPr/>
        </p:nvSpPr>
        <p:spPr>
          <a:xfrm>
            <a:off x="6526060" y="1096650"/>
            <a:ext cx="5557662" cy="1854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Modeled Real-World Conditions: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We simulated the moisture transport under realistic storage conditions, tracking changes in water content, humidity, and temperature over time</a:t>
            </a:r>
          </a:p>
        </p:txBody>
      </p:sp>
      <p:pic>
        <p:nvPicPr>
          <p:cNvPr id="9" name="Picture Placeholder 15">
            <a:extLst>
              <a:ext uri="{FF2B5EF4-FFF2-40B4-BE49-F238E27FC236}">
                <a16:creationId xmlns:a16="http://schemas.microsoft.com/office/drawing/2014/main" id="{E563C640-3808-E4A3-328D-619F198E4A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" r="251"/>
          <a:stretch/>
        </p:blipFill>
        <p:spPr>
          <a:xfrm>
            <a:off x="487472" y="3109912"/>
            <a:ext cx="7412108" cy="34290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87E69E6-83C1-9EC8-D7FD-85FF1593B3B0}"/>
              </a:ext>
            </a:extLst>
          </p:cNvPr>
          <p:cNvSpPr txBox="1">
            <a:spLocks/>
          </p:cNvSpPr>
          <p:nvPr/>
        </p:nvSpPr>
        <p:spPr>
          <a:xfrm>
            <a:off x="8069557" y="3109911"/>
            <a:ext cx="4014165" cy="3611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Provided a Design Basis and Test Program:</a:t>
            </a:r>
            <a:br>
              <a:rPr lang="en-US" sz="2400" b="1" u="sng" dirty="0">
                <a:solidFill>
                  <a:srgbClr val="FF0000"/>
                </a:solidFill>
              </a:rPr>
            </a:br>
            <a:r>
              <a:rPr lang="en-US" sz="2400" dirty="0"/>
              <a:t>The simulation results offer a clear design basis for proactive measures, allowing us to optimize container and process designs to actively prevent moisture-induced degradation</a:t>
            </a:r>
          </a:p>
        </p:txBody>
      </p:sp>
    </p:spTree>
    <p:extLst>
      <p:ext uri="{BB962C8B-B14F-4D97-AF65-F5344CB8AC3E}">
        <p14:creationId xmlns:p14="http://schemas.microsoft.com/office/powerpoint/2010/main" val="147007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A56F8-9B2F-BBD6-93B7-8E9C04D12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0FB25-F451-027D-AEA5-63E2808A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722"/>
            <a:ext cx="10515600" cy="1325563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AAFBF-91B7-D2C8-FF7F-367BC2B14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12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1F25432-6D2C-A043-4D4F-782F09011F79}"/>
              </a:ext>
            </a:extLst>
          </p:cNvPr>
          <p:cNvSpPr txBox="1">
            <a:spLocks/>
          </p:cNvSpPr>
          <p:nvPr/>
        </p:nvSpPr>
        <p:spPr>
          <a:xfrm>
            <a:off x="108277" y="1067693"/>
            <a:ext cx="7246679" cy="1981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Active Moisture Control:</a:t>
            </a:r>
            <a:br>
              <a:rPr lang="en-US" sz="2400" dirty="0"/>
            </a:br>
            <a:r>
              <a:rPr lang="en-US" sz="2400" dirty="0"/>
              <a:t>Successfully demonstrated that introducing dry air or nitrogen (N2​) from the silo bottom effectively sweeps moisture upward through the porous powder bed, actively reducing moisture content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E153DCE-DCF0-4F67-E884-43A415B6D411}"/>
              </a:ext>
            </a:extLst>
          </p:cNvPr>
          <p:cNvSpPr txBox="1">
            <a:spLocks/>
          </p:cNvSpPr>
          <p:nvPr/>
        </p:nvSpPr>
        <p:spPr>
          <a:xfrm>
            <a:off x="7792279" y="1067693"/>
            <a:ext cx="4291444" cy="52886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Practical control method for industry: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The upward flow of dry gas prevents moisture accumulation in the predicted hotspots, offering a validated, active control strategy for mitigating caking risk during storage</a:t>
            </a:r>
          </a:p>
        </p:txBody>
      </p:sp>
      <p:pic>
        <p:nvPicPr>
          <p:cNvPr id="5" name="Picture 4" descr="A diagram of a cone&#10;&#10;AI-generated content may be incorrect.">
            <a:extLst>
              <a:ext uri="{FF2B5EF4-FFF2-40B4-BE49-F238E27FC236}">
                <a16:creationId xmlns:a16="http://schemas.microsoft.com/office/drawing/2014/main" id="{F8828681-D7FA-2160-9A37-6A3EF8735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77" y="3204930"/>
            <a:ext cx="7772400" cy="29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28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66C48-428A-A13C-3EEA-502213ED0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Key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802FD-5B23-BD08-52AA-95AA9BCA93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0937" y="1553227"/>
            <a:ext cx="8159663" cy="516824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Virtual Prototyping</a:t>
            </a:r>
            <a:r>
              <a:rPr lang="en-US" dirty="0"/>
              <a:t>: We used COMSOL Multiphysics® to rapidly test various bin designs and scenarios in a virtual environment, saving significant time and cost compared to physical prototyping</a:t>
            </a:r>
          </a:p>
          <a:p>
            <a:r>
              <a:rPr lang="en-US" b="1" dirty="0"/>
              <a:t>Enhanced Visualization</a:t>
            </a:r>
            <a:r>
              <a:rPr lang="en-US" dirty="0"/>
              <a:t>: Our model provided a clear visualization of moisture accumulation points—information that is difficult to obtain through experiments alone</a:t>
            </a:r>
          </a:p>
          <a:p>
            <a:r>
              <a:rPr lang="en-US" b="1" dirty="0"/>
              <a:t>Integrated Design Solutions</a:t>
            </a:r>
            <a:r>
              <a:rPr lang="en-US" dirty="0"/>
              <a:t>: By combining our model with </a:t>
            </a:r>
            <a:r>
              <a:rPr lang="en-US" dirty="0" err="1"/>
              <a:t>Jenike’s</a:t>
            </a:r>
            <a:r>
              <a:rPr lang="en-US" dirty="0"/>
              <a:t> methodology, we can design practical process conditions for manufacturing and optimize the shape and wall surfaces of bins. This ensures uniform "mass flow" and actively prevents moisture hotspots</a:t>
            </a:r>
          </a:p>
        </p:txBody>
      </p:sp>
      <p:pic>
        <p:nvPicPr>
          <p:cNvPr id="5" name="Picture Placeholder 18" descr="A rainbow colored container with metal stand&#10;&#10;AI-generated content may be incorrect.">
            <a:extLst>
              <a:ext uri="{FF2B5EF4-FFF2-40B4-BE49-F238E27FC236}">
                <a16:creationId xmlns:a16="http://schemas.microsoft.com/office/drawing/2014/main" id="{315E1394-203D-3409-4409-0FCA322070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18739" y="1875729"/>
            <a:ext cx="2843408" cy="3958225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F7E9A-EC65-2B1B-F261-99B72E026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A098D30-3876-3C4F-8203-151687239FE6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8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black logo&#10;&#10;AI-generated content may be incorrect.">
            <a:extLst>
              <a:ext uri="{FF2B5EF4-FFF2-40B4-BE49-F238E27FC236}">
                <a16:creationId xmlns:a16="http://schemas.microsoft.com/office/drawing/2014/main" id="{A6AAE4B5-14D3-997E-06BB-112DB2EB1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" y="1352805"/>
            <a:ext cx="7772400" cy="2813251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29DF228C-4B1F-9980-EE05-C39F2FC32636}"/>
              </a:ext>
            </a:extLst>
          </p:cNvPr>
          <p:cNvSpPr txBox="1">
            <a:spLocks/>
          </p:cNvSpPr>
          <p:nvPr/>
        </p:nvSpPr>
        <p:spPr>
          <a:xfrm>
            <a:off x="1524000" y="4844339"/>
            <a:ext cx="9144000" cy="1655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/>
              <a:t>Fuat Sakirler, Ph.D</a:t>
            </a:r>
            <a:r>
              <a:rPr lang="en-US" dirty="0"/>
              <a:t>. &amp; Jairo Paternina</a:t>
            </a:r>
            <a:br>
              <a:rPr lang="en-US" dirty="0"/>
            </a:br>
            <a:r>
              <a:rPr lang="en-US" dirty="0">
                <a:hlinkClick r:id="rId3"/>
              </a:rPr>
              <a:t>fsakirler@jenike.com</a:t>
            </a:r>
            <a:r>
              <a:rPr lang="en-US" dirty="0"/>
              <a:t> – </a:t>
            </a:r>
            <a:r>
              <a:rPr lang="en-US" dirty="0">
                <a:hlinkClick r:id="rId4"/>
              </a:rPr>
              <a:t>jpaternina@jenike.com</a:t>
            </a:r>
            <a:r>
              <a:rPr lang="en-US" dirty="0"/>
              <a:t>	</a:t>
            </a:r>
            <a:br>
              <a:rPr lang="en-US" dirty="0"/>
            </a:br>
            <a:r>
              <a:rPr lang="en-US" dirty="0" err="1"/>
              <a:t>Jenike</a:t>
            </a:r>
            <a:r>
              <a:rPr lang="en-US" dirty="0"/>
              <a:t> &amp; Johanson Inc., Tyngsboro, MA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8847EC-68F7-6281-FC25-248153950E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0600" y="1102121"/>
            <a:ext cx="2980568" cy="2980568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8F1F348-9A07-05E7-D30F-DB028DD42F68}"/>
              </a:ext>
            </a:extLst>
          </p:cNvPr>
          <p:cNvSpPr txBox="1">
            <a:spLocks/>
          </p:cNvSpPr>
          <p:nvPr/>
        </p:nvSpPr>
        <p:spPr>
          <a:xfrm>
            <a:off x="3581401" y="6422965"/>
            <a:ext cx="523602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>
                <a:solidFill>
                  <a:schemeClr val="bg1">
                    <a:lumMod val="50000"/>
                  </a:schemeClr>
                </a:solidFill>
              </a:rPr>
              <a:t>Copyright 2025 Jenike &amp; Johanson, all rights reserved.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933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F2D9D68-5D01-5D3A-B85C-CA4955AE2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Pharmaceutical products are highly sensitive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C954574-40C1-748B-C2D3-3EFCE5E1B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825623"/>
            <a:ext cx="7850190" cy="489585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Environmental conditions can cause damage to stability and flowability of active pharmaceutical ingredients (APIs) and excipients</a:t>
            </a:r>
          </a:p>
          <a:p>
            <a:pPr lvl="1"/>
            <a:r>
              <a:rPr lang="en-US" dirty="0"/>
              <a:t>Relative humidity (RH), temperature, light exposure and PH</a:t>
            </a:r>
          </a:p>
          <a:p>
            <a:r>
              <a:rPr lang="en-US" dirty="0"/>
              <a:t>Changes in </a:t>
            </a:r>
            <a:r>
              <a:rPr lang="en-US" b="1" dirty="0"/>
              <a:t>humidity</a:t>
            </a:r>
            <a:r>
              <a:rPr lang="en-US" dirty="0"/>
              <a:t> and </a:t>
            </a:r>
            <a:r>
              <a:rPr lang="en-US" b="1" dirty="0"/>
              <a:t>temperature</a:t>
            </a:r>
            <a:r>
              <a:rPr lang="en-US" dirty="0"/>
              <a:t> during storage can cause moisture to migrate (sometimes triggering phase transformations), leading to critical problems:</a:t>
            </a:r>
          </a:p>
          <a:p>
            <a:pPr lvl="1"/>
            <a:r>
              <a:rPr lang="en-US" dirty="0"/>
              <a:t>Degradation </a:t>
            </a:r>
          </a:p>
          <a:p>
            <a:pPr lvl="1"/>
            <a:r>
              <a:rPr lang="en-US" dirty="0"/>
              <a:t>Caking</a:t>
            </a:r>
          </a:p>
          <a:p>
            <a:pPr lvl="1"/>
            <a:r>
              <a:rPr lang="en-US" dirty="0"/>
              <a:t>Product instability</a:t>
            </a:r>
          </a:p>
          <a:p>
            <a:pPr lvl="1"/>
            <a:r>
              <a:rPr lang="en-US" dirty="0"/>
              <a:t>Loss in product efficacy</a:t>
            </a:r>
          </a:p>
          <a:p>
            <a:r>
              <a:rPr lang="en-US" dirty="0"/>
              <a:t>Ensuring the quality and longevity of drugs is paramount for patient safety and product </a:t>
            </a:r>
            <a:br>
              <a:rPr lang="en-US" dirty="0"/>
            </a:br>
            <a:r>
              <a:rPr lang="en-US" dirty="0"/>
              <a:t>reliability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762D9-4B48-0D78-5A26-D83BEAB20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6" descr="&#10;powder.jpg                                                     00039B39osx10.4                        87E65A20:">
            <a:extLst>
              <a:ext uri="{FF2B5EF4-FFF2-40B4-BE49-F238E27FC236}">
                <a16:creationId xmlns:a16="http://schemas.microsoft.com/office/drawing/2014/main" id="{AEE0CC84-B92E-8256-9181-E17D33D95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1600" y="2045825"/>
            <a:ext cx="23622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5F59ADEB-4777-59EE-FA8D-1C6DA1FEA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1599" y="4182137"/>
            <a:ext cx="2372625" cy="178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112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F790E-60BC-44DE-70B0-9A20DE66D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powder caking?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C31CEC-C1CD-9F93-136B-8A952BB72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A person holding a large white powder&#10;&#10;AI-generated content may be incorrect.">
            <a:extLst>
              <a:ext uri="{FF2B5EF4-FFF2-40B4-BE49-F238E27FC236}">
                <a16:creationId xmlns:a16="http://schemas.microsoft.com/office/drawing/2014/main" id="{F27200F9-043E-BE55-A6D1-EA5361FEB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85" y="1939996"/>
            <a:ext cx="3693271" cy="27181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762C7F-DE2A-F608-A739-D9EFE304E5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05435" y="1939996"/>
            <a:ext cx="3693271" cy="26874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5B5AB9C7-E31C-E929-FFB5-01A62D79F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590" y="5195618"/>
            <a:ext cx="10771210" cy="11044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7030A0"/>
                </a:solidFill>
              </a:rPr>
              <a:t>Powder caking is the undesired agglomeration and hardening of particles into consolidated lumps </a:t>
            </a:r>
          </a:p>
        </p:txBody>
      </p:sp>
      <p:pic>
        <p:nvPicPr>
          <p:cNvPr id="3" name="Picture 2" descr="A pile of snow&#10;&#10;Description automatically generated">
            <a:extLst>
              <a:ext uri="{FF2B5EF4-FFF2-40B4-BE49-F238E27FC236}">
                <a16:creationId xmlns:a16="http://schemas.microsoft.com/office/drawing/2014/main" id="{26F33D42-DA87-A79F-D36A-857294FA78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10600" y="1912611"/>
            <a:ext cx="3091707" cy="27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5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A5D3F-4B9C-1061-BC2A-44E2364F6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B1B2706-55EC-3AD5-533D-E0A7998B9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539" y="365125"/>
            <a:ext cx="9155575" cy="1325563"/>
          </a:xfrm>
        </p:spPr>
        <p:txBody>
          <a:bodyPr>
            <a:normAutofit/>
          </a:bodyPr>
          <a:lstStyle/>
          <a:p>
            <a:r>
              <a:rPr lang="en-US" dirty="0"/>
              <a:t>Critical factors for powder processing, storage, and transportation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91D6AF-3B90-8892-0CC4-19EC817E1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86103"/>
            <a:ext cx="4879696" cy="661790"/>
          </a:xfrm>
        </p:spPr>
        <p:txBody>
          <a:bodyPr>
            <a:normAutofit/>
          </a:bodyPr>
          <a:lstStyle/>
          <a:p>
            <a:r>
              <a:rPr lang="en-US" dirty="0"/>
              <a:t>Temperature &amp; humidity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F563AB-F110-8339-3E9C-27399274C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4</a:t>
            </a:fld>
            <a:endParaRPr lang="en-US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9C1C4D20-CDA7-D31B-F001-BD5E126D8C1F}"/>
              </a:ext>
            </a:extLst>
          </p:cNvPr>
          <p:cNvSpPr txBox="1">
            <a:spLocks/>
          </p:cNvSpPr>
          <p:nvPr/>
        </p:nvSpPr>
        <p:spPr>
          <a:xfrm>
            <a:off x="7066382" y="1786103"/>
            <a:ext cx="4228618" cy="661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Pressure/consolidation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0ACB6A-F9D8-099A-9C3C-E6FEBB7E5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9" y="2997843"/>
            <a:ext cx="5935779" cy="33585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2B2BF3-3CCF-82AC-A4BF-A31CDDF19CF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661" y="2603335"/>
            <a:ext cx="2907030" cy="3657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40CCCA-708D-B51E-2841-1ABF55F5693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8579" y="2603335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DE536-F2A4-ACDD-8F3D-678396D0F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328E8A2-ED94-113E-F9E7-548E97565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600" y="365125"/>
            <a:ext cx="8826500" cy="1325563"/>
          </a:xfrm>
        </p:spPr>
        <p:txBody>
          <a:bodyPr/>
          <a:lstStyle/>
          <a:p>
            <a:r>
              <a:rPr lang="en-US" dirty="0"/>
              <a:t>Moisture migration is a complex, multi-faceted problem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3A975B7-A0E3-965B-6C1C-AE0109D5B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1851025"/>
            <a:ext cx="7502218" cy="4351338"/>
          </a:xfrm>
        </p:spPr>
        <p:txBody>
          <a:bodyPr>
            <a:normAutofit/>
          </a:bodyPr>
          <a:lstStyle/>
          <a:p>
            <a:r>
              <a:rPr lang="en-US" dirty="0"/>
              <a:t>Traditional methods focus on environmental control, but don’t account for the physical handling of the powders themselves</a:t>
            </a:r>
          </a:p>
          <a:p>
            <a:r>
              <a:rPr lang="en-US" dirty="0"/>
              <a:t>The primary challenge faced by the presented study</a:t>
            </a:r>
          </a:p>
          <a:p>
            <a:pPr lvl="1"/>
            <a:r>
              <a:rPr lang="en-US" dirty="0"/>
              <a:t>Predicting moisture behavior inside a bin when ambient conditions are changing</a:t>
            </a:r>
          </a:p>
          <a:p>
            <a:pPr lvl="1"/>
            <a:r>
              <a:rPr lang="en-US" dirty="0"/>
              <a:t>Providing practical method to actively control it within the manufacturing process and/or during transport to manufacturing facilities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516617-B3C2-3D82-6C87-9D26221EA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329AC4F-9C1F-66C9-B3E7-C8EE331207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6579" y="1109269"/>
            <a:ext cx="1842935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1EC4017E-C570-61AA-B250-04D261F76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8806" y="3007320"/>
            <a:ext cx="1681294" cy="338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FFA887-815F-1088-446A-90F4791C9BCA}"/>
              </a:ext>
            </a:extLst>
          </p:cNvPr>
          <p:cNvSpPr txBox="1"/>
          <p:nvPr/>
        </p:nvSpPr>
        <p:spPr>
          <a:xfrm>
            <a:off x="10086420" y="3905836"/>
            <a:ext cx="1650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/>
              <a:t>Funnel flow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87B958-B0A1-A9DE-488D-31A99B77B473}"/>
              </a:ext>
            </a:extLst>
          </p:cNvPr>
          <p:cNvSpPr txBox="1"/>
          <p:nvPr/>
        </p:nvSpPr>
        <p:spPr>
          <a:xfrm>
            <a:off x="8039905" y="2465486"/>
            <a:ext cx="1449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/>
              <a:t>Mass flow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E07D76-6168-7FCA-B4BB-C34A810538FF}"/>
              </a:ext>
            </a:extLst>
          </p:cNvPr>
          <p:cNvSpPr txBox="1"/>
          <p:nvPr/>
        </p:nvSpPr>
        <p:spPr>
          <a:xfrm>
            <a:off x="8116713" y="4083446"/>
            <a:ext cx="1473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All material is in motion</a:t>
            </a:r>
          </a:p>
        </p:txBody>
      </p:sp>
    </p:spTree>
    <p:extLst>
      <p:ext uri="{BB962C8B-B14F-4D97-AF65-F5344CB8AC3E}">
        <p14:creationId xmlns:p14="http://schemas.microsoft.com/office/powerpoint/2010/main" val="13339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8F3BE-2E9B-BC8C-98C0-711C62AAB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941" y="304800"/>
            <a:ext cx="9201873" cy="1299366"/>
          </a:xfrm>
        </p:spPr>
        <p:txBody>
          <a:bodyPr>
            <a:normAutofit/>
          </a:bodyPr>
          <a:lstStyle/>
          <a:p>
            <a:r>
              <a:rPr lang="en-US" sz="4400" dirty="0"/>
              <a:t>Typical powder flow </a:t>
            </a:r>
            <a:br>
              <a:rPr lang="en-US" sz="4400" dirty="0"/>
            </a:br>
            <a:r>
              <a:rPr lang="en-US" sz="4400" dirty="0"/>
              <a:t>characterization tests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393A89-9E69-6A54-D796-F87EA1BE9A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752598"/>
            <a:ext cx="3932237" cy="4648202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Cohesive strength</a:t>
            </a:r>
            <a:r>
              <a:rPr lang="en-US" sz="2400" dirty="0">
                <a:solidFill>
                  <a:srgbClr val="0070C0"/>
                </a:solidFill>
              </a:rPr>
              <a:t>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Wall friction</a:t>
            </a:r>
            <a:r>
              <a:rPr lang="en-US" sz="2400" dirty="0">
                <a:solidFill>
                  <a:srgbClr val="0070C0"/>
                </a:solidFill>
              </a:rPr>
              <a:t>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Bulk density and Permeability</a:t>
            </a:r>
            <a:r>
              <a:rPr lang="en-US" sz="2400" dirty="0">
                <a:solidFill>
                  <a:srgbClr val="0070C0"/>
                </a:solidFill>
              </a:rPr>
              <a:t>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Segregation tests</a:t>
            </a:r>
            <a:r>
              <a:rPr lang="en-US" sz="2400" dirty="0">
                <a:solidFill>
                  <a:srgbClr val="0070C0"/>
                </a:solidFill>
              </a:rPr>
              <a:t>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Particle characterization (size, shape, density)</a:t>
            </a:r>
            <a:r>
              <a:rPr lang="en-US" sz="2400" dirty="0">
                <a:solidFill>
                  <a:srgbClr val="0070C0"/>
                </a:solidFill>
              </a:rPr>
              <a:t>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Moisture absorption/desorption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Tests on API, final blend, excipients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Containment and environmental controls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8E2A80-8229-D03E-41BB-17882640F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054ECEF8-4E20-46CA-C8B4-D554319CE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9087" y="3921918"/>
            <a:ext cx="29829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27" descr="FumeHood-Tester.JPG                                            0001414Eapple21                        BAB11A12:">
            <a:extLst>
              <a:ext uri="{FF2B5EF4-FFF2-40B4-BE49-F238E27FC236}">
                <a16:creationId xmlns:a16="http://schemas.microsoft.com/office/drawing/2014/main" id="{CC1D9B06-83FC-FA3A-9878-E8F46BC9F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2427" y="1752598"/>
            <a:ext cx="1828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FMSST_picture_05">
            <a:extLst>
              <a:ext uri="{FF2B5EF4-FFF2-40B4-BE49-F238E27FC236}">
                <a16:creationId xmlns:a16="http://schemas.microsoft.com/office/drawing/2014/main" id="{59626364-DEF8-F3FA-598F-E8C4B2B33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3677" y="1752598"/>
            <a:ext cx="17526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5AF5ACCB-F456-0A5A-A3B8-9AADC7224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501" y="1752598"/>
            <a:ext cx="1819275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74833F-E78F-304F-2F19-EFE0146B29D8}"/>
              </a:ext>
            </a:extLst>
          </p:cNvPr>
          <p:cNvSpPr txBox="1"/>
          <p:nvPr/>
        </p:nvSpPr>
        <p:spPr>
          <a:xfrm>
            <a:off x="396433" y="6450109"/>
            <a:ext cx="61172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*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If required, materials tested as a function of moisture</a:t>
            </a:r>
          </a:p>
        </p:txBody>
      </p:sp>
      <p:pic>
        <p:nvPicPr>
          <p:cNvPr id="12" name="Picture 11" descr="A close-up of a machine&#10;&#10;AI-generated content may be incorrect.">
            <a:extLst>
              <a:ext uri="{FF2B5EF4-FFF2-40B4-BE49-F238E27FC236}">
                <a16:creationId xmlns:a16="http://schemas.microsoft.com/office/drawing/2014/main" id="{85924F0D-9FCA-C55A-B42A-C28D6212D2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1201" y="3810320"/>
            <a:ext cx="1501349" cy="2468880"/>
          </a:xfrm>
          <a:prstGeom prst="rect">
            <a:avLst/>
          </a:prstGeom>
        </p:spPr>
      </p:pic>
      <p:pic>
        <p:nvPicPr>
          <p:cNvPr id="16" name="Picture 15" descr="A machine with a device&#10;&#10;AI-generated content may be incorrect.">
            <a:extLst>
              <a:ext uri="{FF2B5EF4-FFF2-40B4-BE49-F238E27FC236}">
                <a16:creationId xmlns:a16="http://schemas.microsoft.com/office/drawing/2014/main" id="{2D6B0DA2-B1B4-2D30-D3AA-3F98A1F384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1667" y="4185353"/>
            <a:ext cx="2697668" cy="19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605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CFDEA-2D9A-362F-EC79-585A9FB31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A40468-99C0-C3FA-D1CD-816574FA2C0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23852" y="63958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C29EF-864C-EE46-95A3-835AC7915509}" type="slidenum">
              <a:rPr lang="en-US" smtClean="0">
                <a:solidFill>
                  <a:schemeClr val="accent3"/>
                </a:solidFill>
              </a:rPr>
              <a:pPr/>
              <a:t>7</a:t>
            </a:fld>
            <a:endParaRPr lang="en-US">
              <a:solidFill>
                <a:schemeClr val="accent3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A34FB2D-73AC-015B-40A6-C199468523E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9919" y="229583"/>
            <a:ext cx="9352344" cy="954118"/>
          </a:xfrm>
        </p:spPr>
        <p:txBody>
          <a:bodyPr>
            <a:normAutofit/>
          </a:bodyPr>
          <a:lstStyle/>
          <a:p>
            <a:r>
              <a:rPr lang="en-US" dirty="0"/>
              <a:t>The role of moisture in powder caking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0FEB09E-8200-F347-33B2-1D7165FA5DF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0" y="1284270"/>
            <a:ext cx="6111875" cy="43513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DD6AAE-E0A3-7689-C526-E68F6C5D68D2}"/>
              </a:ext>
            </a:extLst>
          </p:cNvPr>
          <p:cNvSpPr txBox="1"/>
          <p:nvPr/>
        </p:nvSpPr>
        <p:spPr>
          <a:xfrm>
            <a:off x="663452" y="1419603"/>
            <a:ext cx="179353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–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 Desorption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–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 Adsorption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942F6C-B0BE-0318-F5F3-62C9803DBA3E}"/>
              </a:ext>
            </a:extLst>
          </p:cNvPr>
          <p:cNvSpPr txBox="1"/>
          <p:nvPr/>
        </p:nvSpPr>
        <p:spPr>
          <a:xfrm>
            <a:off x="2098055" y="1419603"/>
            <a:ext cx="3019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Isotherm curve @ 20°C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BE4BD2-67E5-D343-63AD-4BBC02BB6C95}"/>
              </a:ext>
            </a:extLst>
          </p:cNvPr>
          <p:cNvSpPr/>
          <p:nvPr/>
        </p:nvSpPr>
        <p:spPr>
          <a:xfrm>
            <a:off x="684731" y="4245038"/>
            <a:ext cx="1208411" cy="670140"/>
          </a:xfrm>
          <a:prstGeom prst="rect">
            <a:avLst/>
          </a:prstGeom>
          <a:solidFill>
            <a:srgbClr val="005493">
              <a:alpha val="70980"/>
            </a:srgb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Adsorbed regime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33C5A76-8853-2A9D-B31F-30E8740F2B73}"/>
              </a:ext>
            </a:extLst>
          </p:cNvPr>
          <p:cNvSpPr/>
          <p:nvPr/>
        </p:nvSpPr>
        <p:spPr>
          <a:xfrm>
            <a:off x="2390213" y="3574898"/>
            <a:ext cx="1973097" cy="670140"/>
          </a:xfrm>
          <a:prstGeom prst="rect">
            <a:avLst/>
          </a:prstGeom>
          <a:solidFill>
            <a:srgbClr val="005493">
              <a:alpha val="70980"/>
            </a:srgb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Capillary regime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B9F1D9F-0210-F6C0-12F2-D340DF99C30F}"/>
              </a:ext>
            </a:extLst>
          </p:cNvPr>
          <p:cNvSpPr/>
          <p:nvPr/>
        </p:nvSpPr>
        <p:spPr>
          <a:xfrm>
            <a:off x="3775684" y="2005398"/>
            <a:ext cx="1609859" cy="670140"/>
          </a:xfrm>
          <a:prstGeom prst="rect">
            <a:avLst/>
          </a:prstGeom>
          <a:solidFill>
            <a:srgbClr val="005493">
              <a:alpha val="70980"/>
            </a:srgb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Deliquescence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22C227E-A897-65F1-DB58-CDB40D086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060" y="3601540"/>
            <a:ext cx="3365500" cy="3060700"/>
          </a:xfrm>
          <a:prstGeom prst="rect">
            <a:avLst/>
          </a:prstGeom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EFB8E705-BF32-69AE-7ED4-B4F998571830}"/>
              </a:ext>
            </a:extLst>
          </p:cNvPr>
          <p:cNvSpPr txBox="1">
            <a:spLocks/>
          </p:cNvSpPr>
          <p:nvPr/>
        </p:nvSpPr>
        <p:spPr>
          <a:xfrm>
            <a:off x="6232676" y="1366352"/>
            <a:ext cx="5741350" cy="220854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Liquid bridge formation</a:t>
            </a:r>
            <a:r>
              <a:rPr lang="en-US" dirty="0"/>
              <a:t>: Capillary condensation leads to initial caking by accumulating in the small gap</a:t>
            </a:r>
          </a:p>
          <a:p>
            <a:r>
              <a:rPr lang="en-US" b="1" dirty="0"/>
              <a:t>Solid bridge formation</a:t>
            </a:r>
            <a:r>
              <a:rPr lang="en-US" dirty="0"/>
              <a:t>: As the liquid evaporates, the dissolved solute recrystallizes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1117D728-99F9-D214-AA05-4F98A396FEAA}"/>
              </a:ext>
            </a:extLst>
          </p:cNvPr>
          <p:cNvSpPr/>
          <p:nvPr/>
        </p:nvSpPr>
        <p:spPr>
          <a:xfrm>
            <a:off x="1867717" y="5887969"/>
            <a:ext cx="426009" cy="255499"/>
          </a:xfrm>
          <a:prstGeom prst="rightArrow">
            <a:avLst/>
          </a:prstGeom>
          <a:solidFill>
            <a:srgbClr val="005493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262A44C8-F378-6CE3-1D0C-FC7B85A1AC14}"/>
              </a:ext>
            </a:extLst>
          </p:cNvPr>
          <p:cNvSpPr/>
          <p:nvPr/>
        </p:nvSpPr>
        <p:spPr>
          <a:xfrm>
            <a:off x="3925681" y="5954933"/>
            <a:ext cx="426009" cy="255499"/>
          </a:xfrm>
          <a:prstGeom prst="rightArrow">
            <a:avLst/>
          </a:prstGeom>
          <a:solidFill>
            <a:srgbClr val="005493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1AD063FD-A539-C442-7EBA-FE1D691BD83C}"/>
              </a:ext>
            </a:extLst>
          </p:cNvPr>
          <p:cNvSpPr/>
          <p:nvPr/>
        </p:nvSpPr>
        <p:spPr>
          <a:xfrm>
            <a:off x="5636605" y="5949497"/>
            <a:ext cx="426009" cy="255499"/>
          </a:xfrm>
          <a:prstGeom prst="rightArrow">
            <a:avLst/>
          </a:prstGeom>
          <a:solidFill>
            <a:srgbClr val="005493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88F550C-D7A3-4515-CB65-C08FF747E3C4}"/>
              </a:ext>
            </a:extLst>
          </p:cNvPr>
          <p:cNvGrpSpPr/>
          <p:nvPr/>
        </p:nvGrpSpPr>
        <p:grpSpPr>
          <a:xfrm>
            <a:off x="2898841" y="5863133"/>
            <a:ext cx="477342" cy="485129"/>
            <a:chOff x="2898841" y="5863133"/>
            <a:chExt cx="477342" cy="485129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A88EF7BA-4E3F-B7D2-C255-C642A3B89881}"/>
                </a:ext>
              </a:extLst>
            </p:cNvPr>
            <p:cNvSpPr/>
            <p:nvPr/>
          </p:nvSpPr>
          <p:spPr>
            <a:xfrm rot="18164113">
              <a:off x="3050163" y="6117697"/>
              <a:ext cx="327578" cy="99184"/>
            </a:xfrm>
            <a:custGeom>
              <a:avLst/>
              <a:gdLst>
                <a:gd name="connsiteX0" fmla="*/ 0 w 472611"/>
                <a:gd name="connsiteY0" fmla="*/ 113015 h 179797"/>
                <a:gd name="connsiteX1" fmla="*/ 0 w 472611"/>
                <a:gd name="connsiteY1" fmla="*/ 113015 h 179797"/>
                <a:gd name="connsiteX2" fmla="*/ 35959 w 472611"/>
                <a:gd name="connsiteY2" fmla="*/ 138701 h 179797"/>
                <a:gd name="connsiteX3" fmla="*/ 82193 w 472611"/>
                <a:gd name="connsiteY3" fmla="*/ 154112 h 179797"/>
                <a:gd name="connsiteX4" fmla="*/ 107878 w 472611"/>
                <a:gd name="connsiteY4" fmla="*/ 164386 h 179797"/>
                <a:gd name="connsiteX5" fmla="*/ 143838 w 472611"/>
                <a:gd name="connsiteY5" fmla="*/ 169523 h 179797"/>
                <a:gd name="connsiteX6" fmla="*/ 169523 w 472611"/>
                <a:gd name="connsiteY6" fmla="*/ 174660 h 179797"/>
                <a:gd name="connsiteX7" fmla="*/ 205483 w 472611"/>
                <a:gd name="connsiteY7" fmla="*/ 179797 h 179797"/>
                <a:gd name="connsiteX8" fmla="*/ 236305 w 472611"/>
                <a:gd name="connsiteY8" fmla="*/ 174660 h 179797"/>
                <a:gd name="connsiteX9" fmla="*/ 261991 w 472611"/>
                <a:gd name="connsiteY9" fmla="*/ 169523 h 179797"/>
                <a:gd name="connsiteX10" fmla="*/ 303087 w 472611"/>
                <a:gd name="connsiteY10" fmla="*/ 169523 h 179797"/>
                <a:gd name="connsiteX11" fmla="*/ 472611 w 472611"/>
                <a:gd name="connsiteY11" fmla="*/ 164386 h 179797"/>
                <a:gd name="connsiteX12" fmla="*/ 421240 w 472611"/>
                <a:gd name="connsiteY12" fmla="*/ 56507 h 179797"/>
                <a:gd name="connsiteX13" fmla="*/ 287676 w 472611"/>
                <a:gd name="connsiteY13" fmla="*/ 35959 h 179797"/>
                <a:gd name="connsiteX14" fmla="*/ 220894 w 472611"/>
                <a:gd name="connsiteY14" fmla="*/ 5137 h 179797"/>
                <a:gd name="connsiteX15" fmla="*/ 179797 w 472611"/>
                <a:gd name="connsiteY15" fmla="*/ 0 h 179797"/>
                <a:gd name="connsiteX16" fmla="*/ 133564 w 472611"/>
                <a:gd name="connsiteY16" fmla="*/ 0 h 179797"/>
                <a:gd name="connsiteX17" fmla="*/ 113015 w 472611"/>
                <a:gd name="connsiteY17" fmla="*/ 0 h 179797"/>
                <a:gd name="connsiteX18" fmla="*/ 77056 w 472611"/>
                <a:gd name="connsiteY18" fmla="*/ 51370 h 179797"/>
                <a:gd name="connsiteX19" fmla="*/ 0 w 472611"/>
                <a:gd name="connsiteY19" fmla="*/ 113015 h 17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2611" h="179797">
                  <a:moveTo>
                    <a:pt x="0" y="113015"/>
                  </a:moveTo>
                  <a:lnTo>
                    <a:pt x="0" y="113015"/>
                  </a:lnTo>
                  <a:cubicBezTo>
                    <a:pt x="11986" y="121577"/>
                    <a:pt x="22989" y="131717"/>
                    <a:pt x="35959" y="138701"/>
                  </a:cubicBezTo>
                  <a:cubicBezTo>
                    <a:pt x="43376" y="142695"/>
                    <a:pt x="70779" y="149546"/>
                    <a:pt x="82193" y="154112"/>
                  </a:cubicBezTo>
                  <a:cubicBezTo>
                    <a:pt x="90755" y="157537"/>
                    <a:pt x="98932" y="162150"/>
                    <a:pt x="107878" y="164386"/>
                  </a:cubicBezTo>
                  <a:cubicBezTo>
                    <a:pt x="119625" y="167323"/>
                    <a:pt x="131894" y="167532"/>
                    <a:pt x="143838" y="169523"/>
                  </a:cubicBezTo>
                  <a:cubicBezTo>
                    <a:pt x="152450" y="170958"/>
                    <a:pt x="160911" y="173225"/>
                    <a:pt x="169523" y="174660"/>
                  </a:cubicBezTo>
                  <a:cubicBezTo>
                    <a:pt x="181467" y="176651"/>
                    <a:pt x="193496" y="178085"/>
                    <a:pt x="205483" y="179797"/>
                  </a:cubicBezTo>
                  <a:lnTo>
                    <a:pt x="236305" y="174660"/>
                  </a:lnTo>
                  <a:cubicBezTo>
                    <a:pt x="244896" y="173098"/>
                    <a:pt x="253285" y="170193"/>
                    <a:pt x="261991" y="169523"/>
                  </a:cubicBezTo>
                  <a:cubicBezTo>
                    <a:pt x="275649" y="168472"/>
                    <a:pt x="289388" y="169523"/>
                    <a:pt x="303087" y="169523"/>
                  </a:cubicBezTo>
                  <a:lnTo>
                    <a:pt x="472611" y="164386"/>
                  </a:lnTo>
                  <a:lnTo>
                    <a:pt x="421240" y="56507"/>
                  </a:lnTo>
                  <a:lnTo>
                    <a:pt x="287676" y="35959"/>
                  </a:lnTo>
                  <a:lnTo>
                    <a:pt x="220894" y="5137"/>
                  </a:lnTo>
                  <a:lnTo>
                    <a:pt x="179797" y="0"/>
                  </a:lnTo>
                  <a:lnTo>
                    <a:pt x="133564" y="0"/>
                  </a:lnTo>
                  <a:lnTo>
                    <a:pt x="113015" y="0"/>
                  </a:lnTo>
                  <a:lnTo>
                    <a:pt x="77056" y="51370"/>
                  </a:lnTo>
                  <a:lnTo>
                    <a:pt x="0" y="113015"/>
                  </a:ln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719E35D9-2572-F51D-C2B5-E38100D21DA6}"/>
                </a:ext>
              </a:extLst>
            </p:cNvPr>
            <p:cNvSpPr/>
            <p:nvPr/>
          </p:nvSpPr>
          <p:spPr>
            <a:xfrm>
              <a:off x="2898841" y="5879162"/>
              <a:ext cx="472611" cy="179797"/>
            </a:xfrm>
            <a:custGeom>
              <a:avLst/>
              <a:gdLst>
                <a:gd name="connsiteX0" fmla="*/ 0 w 472611"/>
                <a:gd name="connsiteY0" fmla="*/ 113015 h 179797"/>
                <a:gd name="connsiteX1" fmla="*/ 0 w 472611"/>
                <a:gd name="connsiteY1" fmla="*/ 113015 h 179797"/>
                <a:gd name="connsiteX2" fmla="*/ 35959 w 472611"/>
                <a:gd name="connsiteY2" fmla="*/ 138701 h 179797"/>
                <a:gd name="connsiteX3" fmla="*/ 82193 w 472611"/>
                <a:gd name="connsiteY3" fmla="*/ 154112 h 179797"/>
                <a:gd name="connsiteX4" fmla="*/ 107878 w 472611"/>
                <a:gd name="connsiteY4" fmla="*/ 164386 h 179797"/>
                <a:gd name="connsiteX5" fmla="*/ 143838 w 472611"/>
                <a:gd name="connsiteY5" fmla="*/ 169523 h 179797"/>
                <a:gd name="connsiteX6" fmla="*/ 169523 w 472611"/>
                <a:gd name="connsiteY6" fmla="*/ 174660 h 179797"/>
                <a:gd name="connsiteX7" fmla="*/ 205483 w 472611"/>
                <a:gd name="connsiteY7" fmla="*/ 179797 h 179797"/>
                <a:gd name="connsiteX8" fmla="*/ 236305 w 472611"/>
                <a:gd name="connsiteY8" fmla="*/ 174660 h 179797"/>
                <a:gd name="connsiteX9" fmla="*/ 261991 w 472611"/>
                <a:gd name="connsiteY9" fmla="*/ 169523 h 179797"/>
                <a:gd name="connsiteX10" fmla="*/ 303087 w 472611"/>
                <a:gd name="connsiteY10" fmla="*/ 169523 h 179797"/>
                <a:gd name="connsiteX11" fmla="*/ 472611 w 472611"/>
                <a:gd name="connsiteY11" fmla="*/ 164386 h 179797"/>
                <a:gd name="connsiteX12" fmla="*/ 421240 w 472611"/>
                <a:gd name="connsiteY12" fmla="*/ 56507 h 179797"/>
                <a:gd name="connsiteX13" fmla="*/ 287676 w 472611"/>
                <a:gd name="connsiteY13" fmla="*/ 35959 h 179797"/>
                <a:gd name="connsiteX14" fmla="*/ 220894 w 472611"/>
                <a:gd name="connsiteY14" fmla="*/ 5137 h 179797"/>
                <a:gd name="connsiteX15" fmla="*/ 179797 w 472611"/>
                <a:gd name="connsiteY15" fmla="*/ 0 h 179797"/>
                <a:gd name="connsiteX16" fmla="*/ 133564 w 472611"/>
                <a:gd name="connsiteY16" fmla="*/ 0 h 179797"/>
                <a:gd name="connsiteX17" fmla="*/ 113015 w 472611"/>
                <a:gd name="connsiteY17" fmla="*/ 0 h 179797"/>
                <a:gd name="connsiteX18" fmla="*/ 77056 w 472611"/>
                <a:gd name="connsiteY18" fmla="*/ 51370 h 179797"/>
                <a:gd name="connsiteX19" fmla="*/ 0 w 472611"/>
                <a:gd name="connsiteY19" fmla="*/ 113015 h 17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2611" h="179797">
                  <a:moveTo>
                    <a:pt x="0" y="113015"/>
                  </a:moveTo>
                  <a:lnTo>
                    <a:pt x="0" y="113015"/>
                  </a:lnTo>
                  <a:cubicBezTo>
                    <a:pt x="11986" y="121577"/>
                    <a:pt x="22989" y="131717"/>
                    <a:pt x="35959" y="138701"/>
                  </a:cubicBezTo>
                  <a:cubicBezTo>
                    <a:pt x="43376" y="142695"/>
                    <a:pt x="70779" y="149546"/>
                    <a:pt x="82193" y="154112"/>
                  </a:cubicBezTo>
                  <a:cubicBezTo>
                    <a:pt x="90755" y="157537"/>
                    <a:pt x="98932" y="162150"/>
                    <a:pt x="107878" y="164386"/>
                  </a:cubicBezTo>
                  <a:cubicBezTo>
                    <a:pt x="119625" y="167323"/>
                    <a:pt x="131894" y="167532"/>
                    <a:pt x="143838" y="169523"/>
                  </a:cubicBezTo>
                  <a:cubicBezTo>
                    <a:pt x="152450" y="170958"/>
                    <a:pt x="160911" y="173225"/>
                    <a:pt x="169523" y="174660"/>
                  </a:cubicBezTo>
                  <a:cubicBezTo>
                    <a:pt x="181467" y="176651"/>
                    <a:pt x="193496" y="178085"/>
                    <a:pt x="205483" y="179797"/>
                  </a:cubicBezTo>
                  <a:lnTo>
                    <a:pt x="236305" y="174660"/>
                  </a:lnTo>
                  <a:cubicBezTo>
                    <a:pt x="244896" y="173098"/>
                    <a:pt x="253285" y="170193"/>
                    <a:pt x="261991" y="169523"/>
                  </a:cubicBezTo>
                  <a:cubicBezTo>
                    <a:pt x="275649" y="168472"/>
                    <a:pt x="289388" y="169523"/>
                    <a:pt x="303087" y="169523"/>
                  </a:cubicBezTo>
                  <a:lnTo>
                    <a:pt x="472611" y="164386"/>
                  </a:lnTo>
                  <a:lnTo>
                    <a:pt x="421240" y="56507"/>
                  </a:lnTo>
                  <a:lnTo>
                    <a:pt x="287676" y="35959"/>
                  </a:lnTo>
                  <a:lnTo>
                    <a:pt x="220894" y="5137"/>
                  </a:lnTo>
                  <a:lnTo>
                    <a:pt x="179797" y="0"/>
                  </a:lnTo>
                  <a:lnTo>
                    <a:pt x="133564" y="0"/>
                  </a:lnTo>
                  <a:lnTo>
                    <a:pt x="113015" y="0"/>
                  </a:lnTo>
                  <a:lnTo>
                    <a:pt x="77056" y="51370"/>
                  </a:lnTo>
                  <a:lnTo>
                    <a:pt x="0" y="113015"/>
                  </a:ln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83902F1-64DD-BFCF-F26F-1974333294AE}"/>
                </a:ext>
              </a:extLst>
            </p:cNvPr>
            <p:cNvSpPr/>
            <p:nvPr/>
          </p:nvSpPr>
          <p:spPr>
            <a:xfrm>
              <a:off x="2902348" y="5863133"/>
              <a:ext cx="207653" cy="19157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F3C3F8E-5C6D-2208-C06E-F0FDD04774DD}"/>
                </a:ext>
              </a:extLst>
            </p:cNvPr>
            <p:cNvSpPr/>
            <p:nvPr/>
          </p:nvSpPr>
          <p:spPr>
            <a:xfrm>
              <a:off x="3168530" y="5958922"/>
              <a:ext cx="207653" cy="19157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25B91A7-D617-0E64-2077-9EB4A4D56439}"/>
                </a:ext>
              </a:extLst>
            </p:cNvPr>
            <p:cNvSpPr/>
            <p:nvPr/>
          </p:nvSpPr>
          <p:spPr>
            <a:xfrm>
              <a:off x="3026490" y="6156684"/>
              <a:ext cx="207653" cy="19157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6673CB5-FF3A-4C95-47DC-D177D4E9F382}"/>
              </a:ext>
            </a:extLst>
          </p:cNvPr>
          <p:cNvGrpSpPr/>
          <p:nvPr/>
        </p:nvGrpSpPr>
        <p:grpSpPr>
          <a:xfrm>
            <a:off x="935244" y="5848647"/>
            <a:ext cx="511483" cy="528242"/>
            <a:chOff x="935244" y="5848647"/>
            <a:chExt cx="511483" cy="52824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B224C0A-E0B2-3FE3-D9D5-A648AC0617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0548" y="5848647"/>
              <a:ext cx="210312" cy="2103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672DE53-2AF7-103A-F9A5-23CE84FDCB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30089" y="5960091"/>
              <a:ext cx="210312" cy="2103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1A0EDBA-783C-6009-4648-9E22E31C9B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3687" y="6149699"/>
              <a:ext cx="210312" cy="2103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D71E3D6-777D-6754-B56E-FB768A9F74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244" y="5848647"/>
              <a:ext cx="228600" cy="228600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AF5F6AE-58B8-3617-BAA4-1042BED9BB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18127" y="5953803"/>
              <a:ext cx="228600" cy="228600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42BF735-B1D5-7CAE-D595-37744BC5B9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3586" y="6148289"/>
              <a:ext cx="228600" cy="228600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6F68412-7256-ABF5-1A49-307450ECDDF5}"/>
              </a:ext>
            </a:extLst>
          </p:cNvPr>
          <p:cNvGrpSpPr/>
          <p:nvPr/>
        </p:nvGrpSpPr>
        <p:grpSpPr>
          <a:xfrm>
            <a:off x="4652952" y="5847875"/>
            <a:ext cx="419977" cy="474566"/>
            <a:chOff x="4652952" y="5847875"/>
            <a:chExt cx="419977" cy="474566"/>
          </a:xfrm>
        </p:grpSpPr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5C9CD778-FD02-614D-0655-2461068C8A07}"/>
                </a:ext>
              </a:extLst>
            </p:cNvPr>
            <p:cNvSpPr/>
            <p:nvPr/>
          </p:nvSpPr>
          <p:spPr>
            <a:xfrm rot="18164113">
              <a:off x="4767840" y="6042127"/>
              <a:ext cx="327578" cy="177473"/>
            </a:xfrm>
            <a:custGeom>
              <a:avLst/>
              <a:gdLst>
                <a:gd name="connsiteX0" fmla="*/ 0 w 472611"/>
                <a:gd name="connsiteY0" fmla="*/ 113015 h 179797"/>
                <a:gd name="connsiteX1" fmla="*/ 0 w 472611"/>
                <a:gd name="connsiteY1" fmla="*/ 113015 h 179797"/>
                <a:gd name="connsiteX2" fmla="*/ 35959 w 472611"/>
                <a:gd name="connsiteY2" fmla="*/ 138701 h 179797"/>
                <a:gd name="connsiteX3" fmla="*/ 82193 w 472611"/>
                <a:gd name="connsiteY3" fmla="*/ 154112 h 179797"/>
                <a:gd name="connsiteX4" fmla="*/ 107878 w 472611"/>
                <a:gd name="connsiteY4" fmla="*/ 164386 h 179797"/>
                <a:gd name="connsiteX5" fmla="*/ 143838 w 472611"/>
                <a:gd name="connsiteY5" fmla="*/ 169523 h 179797"/>
                <a:gd name="connsiteX6" fmla="*/ 169523 w 472611"/>
                <a:gd name="connsiteY6" fmla="*/ 174660 h 179797"/>
                <a:gd name="connsiteX7" fmla="*/ 205483 w 472611"/>
                <a:gd name="connsiteY7" fmla="*/ 179797 h 179797"/>
                <a:gd name="connsiteX8" fmla="*/ 236305 w 472611"/>
                <a:gd name="connsiteY8" fmla="*/ 174660 h 179797"/>
                <a:gd name="connsiteX9" fmla="*/ 261991 w 472611"/>
                <a:gd name="connsiteY9" fmla="*/ 169523 h 179797"/>
                <a:gd name="connsiteX10" fmla="*/ 303087 w 472611"/>
                <a:gd name="connsiteY10" fmla="*/ 169523 h 179797"/>
                <a:gd name="connsiteX11" fmla="*/ 472611 w 472611"/>
                <a:gd name="connsiteY11" fmla="*/ 164386 h 179797"/>
                <a:gd name="connsiteX12" fmla="*/ 421240 w 472611"/>
                <a:gd name="connsiteY12" fmla="*/ 56507 h 179797"/>
                <a:gd name="connsiteX13" fmla="*/ 287676 w 472611"/>
                <a:gd name="connsiteY13" fmla="*/ 35959 h 179797"/>
                <a:gd name="connsiteX14" fmla="*/ 220894 w 472611"/>
                <a:gd name="connsiteY14" fmla="*/ 5137 h 179797"/>
                <a:gd name="connsiteX15" fmla="*/ 179797 w 472611"/>
                <a:gd name="connsiteY15" fmla="*/ 0 h 179797"/>
                <a:gd name="connsiteX16" fmla="*/ 133564 w 472611"/>
                <a:gd name="connsiteY16" fmla="*/ 0 h 179797"/>
                <a:gd name="connsiteX17" fmla="*/ 113015 w 472611"/>
                <a:gd name="connsiteY17" fmla="*/ 0 h 179797"/>
                <a:gd name="connsiteX18" fmla="*/ 77056 w 472611"/>
                <a:gd name="connsiteY18" fmla="*/ 51370 h 179797"/>
                <a:gd name="connsiteX19" fmla="*/ 0 w 472611"/>
                <a:gd name="connsiteY19" fmla="*/ 113015 h 17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2611" h="179797">
                  <a:moveTo>
                    <a:pt x="0" y="113015"/>
                  </a:moveTo>
                  <a:lnTo>
                    <a:pt x="0" y="113015"/>
                  </a:lnTo>
                  <a:cubicBezTo>
                    <a:pt x="11986" y="121577"/>
                    <a:pt x="22989" y="131717"/>
                    <a:pt x="35959" y="138701"/>
                  </a:cubicBezTo>
                  <a:cubicBezTo>
                    <a:pt x="43376" y="142695"/>
                    <a:pt x="70779" y="149546"/>
                    <a:pt x="82193" y="154112"/>
                  </a:cubicBezTo>
                  <a:cubicBezTo>
                    <a:pt x="90755" y="157537"/>
                    <a:pt x="98932" y="162150"/>
                    <a:pt x="107878" y="164386"/>
                  </a:cubicBezTo>
                  <a:cubicBezTo>
                    <a:pt x="119625" y="167323"/>
                    <a:pt x="131894" y="167532"/>
                    <a:pt x="143838" y="169523"/>
                  </a:cubicBezTo>
                  <a:cubicBezTo>
                    <a:pt x="152450" y="170958"/>
                    <a:pt x="160911" y="173225"/>
                    <a:pt x="169523" y="174660"/>
                  </a:cubicBezTo>
                  <a:cubicBezTo>
                    <a:pt x="181467" y="176651"/>
                    <a:pt x="193496" y="178085"/>
                    <a:pt x="205483" y="179797"/>
                  </a:cubicBezTo>
                  <a:lnTo>
                    <a:pt x="236305" y="174660"/>
                  </a:lnTo>
                  <a:cubicBezTo>
                    <a:pt x="244896" y="173098"/>
                    <a:pt x="253285" y="170193"/>
                    <a:pt x="261991" y="169523"/>
                  </a:cubicBezTo>
                  <a:cubicBezTo>
                    <a:pt x="275649" y="168472"/>
                    <a:pt x="289388" y="169523"/>
                    <a:pt x="303087" y="169523"/>
                  </a:cubicBezTo>
                  <a:lnTo>
                    <a:pt x="472611" y="164386"/>
                  </a:lnTo>
                  <a:lnTo>
                    <a:pt x="421240" y="56507"/>
                  </a:lnTo>
                  <a:lnTo>
                    <a:pt x="287676" y="35959"/>
                  </a:lnTo>
                  <a:lnTo>
                    <a:pt x="220894" y="5137"/>
                  </a:lnTo>
                  <a:lnTo>
                    <a:pt x="179797" y="0"/>
                  </a:lnTo>
                  <a:lnTo>
                    <a:pt x="133564" y="0"/>
                  </a:lnTo>
                  <a:lnTo>
                    <a:pt x="113015" y="0"/>
                  </a:lnTo>
                  <a:lnTo>
                    <a:pt x="77056" y="51370"/>
                  </a:lnTo>
                  <a:lnTo>
                    <a:pt x="0" y="113015"/>
                  </a:ln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09537A2-5B02-AAAA-6AE1-36E843845CDC}"/>
                </a:ext>
              </a:extLst>
            </p:cNvPr>
            <p:cNvSpPr/>
            <p:nvPr/>
          </p:nvSpPr>
          <p:spPr>
            <a:xfrm>
              <a:off x="4691739" y="5863904"/>
              <a:ext cx="284135" cy="318499"/>
            </a:xfrm>
            <a:custGeom>
              <a:avLst/>
              <a:gdLst>
                <a:gd name="connsiteX0" fmla="*/ 0 w 472611"/>
                <a:gd name="connsiteY0" fmla="*/ 113015 h 179797"/>
                <a:gd name="connsiteX1" fmla="*/ 0 w 472611"/>
                <a:gd name="connsiteY1" fmla="*/ 113015 h 179797"/>
                <a:gd name="connsiteX2" fmla="*/ 35959 w 472611"/>
                <a:gd name="connsiteY2" fmla="*/ 138701 h 179797"/>
                <a:gd name="connsiteX3" fmla="*/ 82193 w 472611"/>
                <a:gd name="connsiteY3" fmla="*/ 154112 h 179797"/>
                <a:gd name="connsiteX4" fmla="*/ 107878 w 472611"/>
                <a:gd name="connsiteY4" fmla="*/ 164386 h 179797"/>
                <a:gd name="connsiteX5" fmla="*/ 143838 w 472611"/>
                <a:gd name="connsiteY5" fmla="*/ 169523 h 179797"/>
                <a:gd name="connsiteX6" fmla="*/ 169523 w 472611"/>
                <a:gd name="connsiteY6" fmla="*/ 174660 h 179797"/>
                <a:gd name="connsiteX7" fmla="*/ 205483 w 472611"/>
                <a:gd name="connsiteY7" fmla="*/ 179797 h 179797"/>
                <a:gd name="connsiteX8" fmla="*/ 236305 w 472611"/>
                <a:gd name="connsiteY8" fmla="*/ 174660 h 179797"/>
                <a:gd name="connsiteX9" fmla="*/ 261991 w 472611"/>
                <a:gd name="connsiteY9" fmla="*/ 169523 h 179797"/>
                <a:gd name="connsiteX10" fmla="*/ 303087 w 472611"/>
                <a:gd name="connsiteY10" fmla="*/ 169523 h 179797"/>
                <a:gd name="connsiteX11" fmla="*/ 472611 w 472611"/>
                <a:gd name="connsiteY11" fmla="*/ 164386 h 179797"/>
                <a:gd name="connsiteX12" fmla="*/ 421240 w 472611"/>
                <a:gd name="connsiteY12" fmla="*/ 56507 h 179797"/>
                <a:gd name="connsiteX13" fmla="*/ 287676 w 472611"/>
                <a:gd name="connsiteY13" fmla="*/ 35959 h 179797"/>
                <a:gd name="connsiteX14" fmla="*/ 220894 w 472611"/>
                <a:gd name="connsiteY14" fmla="*/ 5137 h 179797"/>
                <a:gd name="connsiteX15" fmla="*/ 179797 w 472611"/>
                <a:gd name="connsiteY15" fmla="*/ 0 h 179797"/>
                <a:gd name="connsiteX16" fmla="*/ 133564 w 472611"/>
                <a:gd name="connsiteY16" fmla="*/ 0 h 179797"/>
                <a:gd name="connsiteX17" fmla="*/ 113015 w 472611"/>
                <a:gd name="connsiteY17" fmla="*/ 0 h 179797"/>
                <a:gd name="connsiteX18" fmla="*/ 77056 w 472611"/>
                <a:gd name="connsiteY18" fmla="*/ 51370 h 179797"/>
                <a:gd name="connsiteX19" fmla="*/ 0 w 472611"/>
                <a:gd name="connsiteY19" fmla="*/ 113015 h 17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2611" h="179797">
                  <a:moveTo>
                    <a:pt x="0" y="113015"/>
                  </a:moveTo>
                  <a:lnTo>
                    <a:pt x="0" y="113015"/>
                  </a:lnTo>
                  <a:cubicBezTo>
                    <a:pt x="11986" y="121577"/>
                    <a:pt x="22989" y="131717"/>
                    <a:pt x="35959" y="138701"/>
                  </a:cubicBezTo>
                  <a:cubicBezTo>
                    <a:pt x="43376" y="142695"/>
                    <a:pt x="70779" y="149546"/>
                    <a:pt x="82193" y="154112"/>
                  </a:cubicBezTo>
                  <a:cubicBezTo>
                    <a:pt x="90755" y="157537"/>
                    <a:pt x="98932" y="162150"/>
                    <a:pt x="107878" y="164386"/>
                  </a:cubicBezTo>
                  <a:cubicBezTo>
                    <a:pt x="119625" y="167323"/>
                    <a:pt x="131894" y="167532"/>
                    <a:pt x="143838" y="169523"/>
                  </a:cubicBezTo>
                  <a:cubicBezTo>
                    <a:pt x="152450" y="170958"/>
                    <a:pt x="160911" y="173225"/>
                    <a:pt x="169523" y="174660"/>
                  </a:cubicBezTo>
                  <a:cubicBezTo>
                    <a:pt x="181467" y="176651"/>
                    <a:pt x="193496" y="178085"/>
                    <a:pt x="205483" y="179797"/>
                  </a:cubicBezTo>
                  <a:lnTo>
                    <a:pt x="236305" y="174660"/>
                  </a:lnTo>
                  <a:cubicBezTo>
                    <a:pt x="244896" y="173098"/>
                    <a:pt x="253285" y="170193"/>
                    <a:pt x="261991" y="169523"/>
                  </a:cubicBezTo>
                  <a:cubicBezTo>
                    <a:pt x="275649" y="168472"/>
                    <a:pt x="289388" y="169523"/>
                    <a:pt x="303087" y="169523"/>
                  </a:cubicBezTo>
                  <a:lnTo>
                    <a:pt x="472611" y="164386"/>
                  </a:lnTo>
                  <a:lnTo>
                    <a:pt x="421240" y="56507"/>
                  </a:lnTo>
                  <a:lnTo>
                    <a:pt x="287676" y="35959"/>
                  </a:lnTo>
                  <a:lnTo>
                    <a:pt x="220894" y="5137"/>
                  </a:lnTo>
                  <a:lnTo>
                    <a:pt x="179797" y="0"/>
                  </a:lnTo>
                  <a:lnTo>
                    <a:pt x="133564" y="0"/>
                  </a:lnTo>
                  <a:lnTo>
                    <a:pt x="113015" y="0"/>
                  </a:lnTo>
                  <a:lnTo>
                    <a:pt x="77056" y="51370"/>
                  </a:lnTo>
                  <a:lnTo>
                    <a:pt x="0" y="113015"/>
                  </a:ln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4B7CBC5-FB3E-172B-775D-B5FF61473D4E}"/>
                </a:ext>
              </a:extLst>
            </p:cNvPr>
            <p:cNvSpPr/>
            <p:nvPr/>
          </p:nvSpPr>
          <p:spPr>
            <a:xfrm>
              <a:off x="4652952" y="5847875"/>
              <a:ext cx="207653" cy="19157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D372A81-4089-7314-FA6E-B3E4D5BA3F5A}"/>
                </a:ext>
              </a:extLst>
            </p:cNvPr>
            <p:cNvSpPr/>
            <p:nvPr/>
          </p:nvSpPr>
          <p:spPr>
            <a:xfrm>
              <a:off x="4865276" y="5939285"/>
              <a:ext cx="207653" cy="19157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5ECB01F-D066-B0D9-6A41-9C0B55BA9DD9}"/>
                </a:ext>
              </a:extLst>
            </p:cNvPr>
            <p:cNvSpPr/>
            <p:nvPr/>
          </p:nvSpPr>
          <p:spPr>
            <a:xfrm>
              <a:off x="4768415" y="6130863"/>
              <a:ext cx="207653" cy="19157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9FACE-3EE1-0C7F-7ED4-DA99EC37E4A2}"/>
              </a:ext>
            </a:extLst>
          </p:cNvPr>
          <p:cNvGrpSpPr/>
          <p:nvPr/>
        </p:nvGrpSpPr>
        <p:grpSpPr>
          <a:xfrm>
            <a:off x="6275738" y="5843496"/>
            <a:ext cx="419977" cy="474566"/>
            <a:chOff x="6275738" y="5843496"/>
            <a:chExt cx="419977" cy="474566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95523C7B-91B6-8A35-E7D8-36662D499ED5}"/>
                </a:ext>
              </a:extLst>
            </p:cNvPr>
            <p:cNvSpPr/>
            <p:nvPr/>
          </p:nvSpPr>
          <p:spPr>
            <a:xfrm rot="18164113">
              <a:off x="6390626" y="6037748"/>
              <a:ext cx="327578" cy="177473"/>
            </a:xfrm>
            <a:custGeom>
              <a:avLst/>
              <a:gdLst>
                <a:gd name="connsiteX0" fmla="*/ 0 w 472611"/>
                <a:gd name="connsiteY0" fmla="*/ 113015 h 179797"/>
                <a:gd name="connsiteX1" fmla="*/ 0 w 472611"/>
                <a:gd name="connsiteY1" fmla="*/ 113015 h 179797"/>
                <a:gd name="connsiteX2" fmla="*/ 35959 w 472611"/>
                <a:gd name="connsiteY2" fmla="*/ 138701 h 179797"/>
                <a:gd name="connsiteX3" fmla="*/ 82193 w 472611"/>
                <a:gd name="connsiteY3" fmla="*/ 154112 h 179797"/>
                <a:gd name="connsiteX4" fmla="*/ 107878 w 472611"/>
                <a:gd name="connsiteY4" fmla="*/ 164386 h 179797"/>
                <a:gd name="connsiteX5" fmla="*/ 143838 w 472611"/>
                <a:gd name="connsiteY5" fmla="*/ 169523 h 179797"/>
                <a:gd name="connsiteX6" fmla="*/ 169523 w 472611"/>
                <a:gd name="connsiteY6" fmla="*/ 174660 h 179797"/>
                <a:gd name="connsiteX7" fmla="*/ 205483 w 472611"/>
                <a:gd name="connsiteY7" fmla="*/ 179797 h 179797"/>
                <a:gd name="connsiteX8" fmla="*/ 236305 w 472611"/>
                <a:gd name="connsiteY8" fmla="*/ 174660 h 179797"/>
                <a:gd name="connsiteX9" fmla="*/ 261991 w 472611"/>
                <a:gd name="connsiteY9" fmla="*/ 169523 h 179797"/>
                <a:gd name="connsiteX10" fmla="*/ 303087 w 472611"/>
                <a:gd name="connsiteY10" fmla="*/ 169523 h 179797"/>
                <a:gd name="connsiteX11" fmla="*/ 472611 w 472611"/>
                <a:gd name="connsiteY11" fmla="*/ 164386 h 179797"/>
                <a:gd name="connsiteX12" fmla="*/ 421240 w 472611"/>
                <a:gd name="connsiteY12" fmla="*/ 56507 h 179797"/>
                <a:gd name="connsiteX13" fmla="*/ 287676 w 472611"/>
                <a:gd name="connsiteY13" fmla="*/ 35959 h 179797"/>
                <a:gd name="connsiteX14" fmla="*/ 220894 w 472611"/>
                <a:gd name="connsiteY14" fmla="*/ 5137 h 179797"/>
                <a:gd name="connsiteX15" fmla="*/ 179797 w 472611"/>
                <a:gd name="connsiteY15" fmla="*/ 0 h 179797"/>
                <a:gd name="connsiteX16" fmla="*/ 133564 w 472611"/>
                <a:gd name="connsiteY16" fmla="*/ 0 h 179797"/>
                <a:gd name="connsiteX17" fmla="*/ 113015 w 472611"/>
                <a:gd name="connsiteY17" fmla="*/ 0 h 179797"/>
                <a:gd name="connsiteX18" fmla="*/ 77056 w 472611"/>
                <a:gd name="connsiteY18" fmla="*/ 51370 h 179797"/>
                <a:gd name="connsiteX19" fmla="*/ 0 w 472611"/>
                <a:gd name="connsiteY19" fmla="*/ 113015 h 17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2611" h="179797">
                  <a:moveTo>
                    <a:pt x="0" y="113015"/>
                  </a:moveTo>
                  <a:lnTo>
                    <a:pt x="0" y="113015"/>
                  </a:lnTo>
                  <a:cubicBezTo>
                    <a:pt x="11986" y="121577"/>
                    <a:pt x="22989" y="131717"/>
                    <a:pt x="35959" y="138701"/>
                  </a:cubicBezTo>
                  <a:cubicBezTo>
                    <a:pt x="43376" y="142695"/>
                    <a:pt x="70779" y="149546"/>
                    <a:pt x="82193" y="154112"/>
                  </a:cubicBezTo>
                  <a:cubicBezTo>
                    <a:pt x="90755" y="157537"/>
                    <a:pt x="98932" y="162150"/>
                    <a:pt x="107878" y="164386"/>
                  </a:cubicBezTo>
                  <a:cubicBezTo>
                    <a:pt x="119625" y="167323"/>
                    <a:pt x="131894" y="167532"/>
                    <a:pt x="143838" y="169523"/>
                  </a:cubicBezTo>
                  <a:cubicBezTo>
                    <a:pt x="152450" y="170958"/>
                    <a:pt x="160911" y="173225"/>
                    <a:pt x="169523" y="174660"/>
                  </a:cubicBezTo>
                  <a:cubicBezTo>
                    <a:pt x="181467" y="176651"/>
                    <a:pt x="193496" y="178085"/>
                    <a:pt x="205483" y="179797"/>
                  </a:cubicBezTo>
                  <a:lnTo>
                    <a:pt x="236305" y="174660"/>
                  </a:lnTo>
                  <a:cubicBezTo>
                    <a:pt x="244896" y="173098"/>
                    <a:pt x="253285" y="170193"/>
                    <a:pt x="261991" y="169523"/>
                  </a:cubicBezTo>
                  <a:cubicBezTo>
                    <a:pt x="275649" y="168472"/>
                    <a:pt x="289388" y="169523"/>
                    <a:pt x="303087" y="169523"/>
                  </a:cubicBezTo>
                  <a:lnTo>
                    <a:pt x="472611" y="164386"/>
                  </a:lnTo>
                  <a:lnTo>
                    <a:pt x="421240" y="56507"/>
                  </a:lnTo>
                  <a:lnTo>
                    <a:pt x="287676" y="35959"/>
                  </a:lnTo>
                  <a:lnTo>
                    <a:pt x="220894" y="5137"/>
                  </a:lnTo>
                  <a:lnTo>
                    <a:pt x="179797" y="0"/>
                  </a:lnTo>
                  <a:lnTo>
                    <a:pt x="133564" y="0"/>
                  </a:lnTo>
                  <a:lnTo>
                    <a:pt x="113015" y="0"/>
                  </a:lnTo>
                  <a:lnTo>
                    <a:pt x="77056" y="51370"/>
                  </a:lnTo>
                  <a:lnTo>
                    <a:pt x="0" y="1130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97B75957-0D2B-3222-1944-11A96D5A5BA7}"/>
                </a:ext>
              </a:extLst>
            </p:cNvPr>
            <p:cNvSpPr/>
            <p:nvPr/>
          </p:nvSpPr>
          <p:spPr>
            <a:xfrm>
              <a:off x="6314525" y="5859525"/>
              <a:ext cx="284135" cy="318499"/>
            </a:xfrm>
            <a:custGeom>
              <a:avLst/>
              <a:gdLst>
                <a:gd name="connsiteX0" fmla="*/ 0 w 472611"/>
                <a:gd name="connsiteY0" fmla="*/ 113015 h 179797"/>
                <a:gd name="connsiteX1" fmla="*/ 0 w 472611"/>
                <a:gd name="connsiteY1" fmla="*/ 113015 h 179797"/>
                <a:gd name="connsiteX2" fmla="*/ 35959 w 472611"/>
                <a:gd name="connsiteY2" fmla="*/ 138701 h 179797"/>
                <a:gd name="connsiteX3" fmla="*/ 82193 w 472611"/>
                <a:gd name="connsiteY3" fmla="*/ 154112 h 179797"/>
                <a:gd name="connsiteX4" fmla="*/ 107878 w 472611"/>
                <a:gd name="connsiteY4" fmla="*/ 164386 h 179797"/>
                <a:gd name="connsiteX5" fmla="*/ 143838 w 472611"/>
                <a:gd name="connsiteY5" fmla="*/ 169523 h 179797"/>
                <a:gd name="connsiteX6" fmla="*/ 169523 w 472611"/>
                <a:gd name="connsiteY6" fmla="*/ 174660 h 179797"/>
                <a:gd name="connsiteX7" fmla="*/ 205483 w 472611"/>
                <a:gd name="connsiteY7" fmla="*/ 179797 h 179797"/>
                <a:gd name="connsiteX8" fmla="*/ 236305 w 472611"/>
                <a:gd name="connsiteY8" fmla="*/ 174660 h 179797"/>
                <a:gd name="connsiteX9" fmla="*/ 261991 w 472611"/>
                <a:gd name="connsiteY9" fmla="*/ 169523 h 179797"/>
                <a:gd name="connsiteX10" fmla="*/ 303087 w 472611"/>
                <a:gd name="connsiteY10" fmla="*/ 169523 h 179797"/>
                <a:gd name="connsiteX11" fmla="*/ 472611 w 472611"/>
                <a:gd name="connsiteY11" fmla="*/ 164386 h 179797"/>
                <a:gd name="connsiteX12" fmla="*/ 421240 w 472611"/>
                <a:gd name="connsiteY12" fmla="*/ 56507 h 179797"/>
                <a:gd name="connsiteX13" fmla="*/ 287676 w 472611"/>
                <a:gd name="connsiteY13" fmla="*/ 35959 h 179797"/>
                <a:gd name="connsiteX14" fmla="*/ 220894 w 472611"/>
                <a:gd name="connsiteY14" fmla="*/ 5137 h 179797"/>
                <a:gd name="connsiteX15" fmla="*/ 179797 w 472611"/>
                <a:gd name="connsiteY15" fmla="*/ 0 h 179797"/>
                <a:gd name="connsiteX16" fmla="*/ 133564 w 472611"/>
                <a:gd name="connsiteY16" fmla="*/ 0 h 179797"/>
                <a:gd name="connsiteX17" fmla="*/ 113015 w 472611"/>
                <a:gd name="connsiteY17" fmla="*/ 0 h 179797"/>
                <a:gd name="connsiteX18" fmla="*/ 77056 w 472611"/>
                <a:gd name="connsiteY18" fmla="*/ 51370 h 179797"/>
                <a:gd name="connsiteX19" fmla="*/ 0 w 472611"/>
                <a:gd name="connsiteY19" fmla="*/ 113015 h 17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2611" h="179797">
                  <a:moveTo>
                    <a:pt x="0" y="113015"/>
                  </a:moveTo>
                  <a:lnTo>
                    <a:pt x="0" y="113015"/>
                  </a:lnTo>
                  <a:cubicBezTo>
                    <a:pt x="11986" y="121577"/>
                    <a:pt x="22989" y="131717"/>
                    <a:pt x="35959" y="138701"/>
                  </a:cubicBezTo>
                  <a:cubicBezTo>
                    <a:pt x="43376" y="142695"/>
                    <a:pt x="70779" y="149546"/>
                    <a:pt x="82193" y="154112"/>
                  </a:cubicBezTo>
                  <a:cubicBezTo>
                    <a:pt x="90755" y="157537"/>
                    <a:pt x="98932" y="162150"/>
                    <a:pt x="107878" y="164386"/>
                  </a:cubicBezTo>
                  <a:cubicBezTo>
                    <a:pt x="119625" y="167323"/>
                    <a:pt x="131894" y="167532"/>
                    <a:pt x="143838" y="169523"/>
                  </a:cubicBezTo>
                  <a:cubicBezTo>
                    <a:pt x="152450" y="170958"/>
                    <a:pt x="160911" y="173225"/>
                    <a:pt x="169523" y="174660"/>
                  </a:cubicBezTo>
                  <a:cubicBezTo>
                    <a:pt x="181467" y="176651"/>
                    <a:pt x="193496" y="178085"/>
                    <a:pt x="205483" y="179797"/>
                  </a:cubicBezTo>
                  <a:lnTo>
                    <a:pt x="236305" y="174660"/>
                  </a:lnTo>
                  <a:cubicBezTo>
                    <a:pt x="244896" y="173098"/>
                    <a:pt x="253285" y="170193"/>
                    <a:pt x="261991" y="169523"/>
                  </a:cubicBezTo>
                  <a:cubicBezTo>
                    <a:pt x="275649" y="168472"/>
                    <a:pt x="289388" y="169523"/>
                    <a:pt x="303087" y="169523"/>
                  </a:cubicBezTo>
                  <a:lnTo>
                    <a:pt x="472611" y="164386"/>
                  </a:lnTo>
                  <a:lnTo>
                    <a:pt x="421240" y="56507"/>
                  </a:lnTo>
                  <a:lnTo>
                    <a:pt x="287676" y="35959"/>
                  </a:lnTo>
                  <a:lnTo>
                    <a:pt x="220894" y="5137"/>
                  </a:lnTo>
                  <a:lnTo>
                    <a:pt x="179797" y="0"/>
                  </a:lnTo>
                  <a:lnTo>
                    <a:pt x="133564" y="0"/>
                  </a:lnTo>
                  <a:lnTo>
                    <a:pt x="113015" y="0"/>
                  </a:lnTo>
                  <a:lnTo>
                    <a:pt x="77056" y="51370"/>
                  </a:lnTo>
                  <a:lnTo>
                    <a:pt x="0" y="1130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5A57191-858B-7735-7682-18F3BF778688}"/>
                </a:ext>
              </a:extLst>
            </p:cNvPr>
            <p:cNvSpPr/>
            <p:nvPr/>
          </p:nvSpPr>
          <p:spPr>
            <a:xfrm>
              <a:off x="6275738" y="5843496"/>
              <a:ext cx="207653" cy="19157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C7E44E6-6E2B-FDE2-8669-DC5D483CD1CA}"/>
                </a:ext>
              </a:extLst>
            </p:cNvPr>
            <p:cNvSpPr/>
            <p:nvPr/>
          </p:nvSpPr>
          <p:spPr>
            <a:xfrm>
              <a:off x="6488062" y="5934906"/>
              <a:ext cx="207653" cy="19157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3AF3227-B121-ED38-A34C-FDCEA6AFD599}"/>
                </a:ext>
              </a:extLst>
            </p:cNvPr>
            <p:cNvSpPr/>
            <p:nvPr/>
          </p:nvSpPr>
          <p:spPr>
            <a:xfrm>
              <a:off x="6391201" y="6126484"/>
              <a:ext cx="207653" cy="19157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AD07486-FB0E-FF11-BAAA-FFB0C739BFA8}"/>
              </a:ext>
            </a:extLst>
          </p:cNvPr>
          <p:cNvSpPr txBox="1"/>
          <p:nvPr/>
        </p:nvSpPr>
        <p:spPr>
          <a:xfrm>
            <a:off x="5361154" y="6360019"/>
            <a:ext cx="8062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Drying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2DC032-53CB-02E0-1E29-6BD21A29965C}"/>
              </a:ext>
            </a:extLst>
          </p:cNvPr>
          <p:cNvSpPr txBox="1"/>
          <p:nvPr/>
        </p:nvSpPr>
        <p:spPr>
          <a:xfrm>
            <a:off x="3502836" y="6395831"/>
            <a:ext cx="12738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Dissolution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B0AFE68-C1BF-A02D-4ED9-F50DA1D959FF}"/>
              </a:ext>
            </a:extLst>
          </p:cNvPr>
          <p:cNvSpPr txBox="1"/>
          <p:nvPr/>
        </p:nvSpPr>
        <p:spPr>
          <a:xfrm>
            <a:off x="1252903" y="6205962"/>
            <a:ext cx="1669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Capillary condensation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9FBD93E-2077-8BF7-B818-B3C827B7F207}"/>
              </a:ext>
            </a:extLst>
          </p:cNvPr>
          <p:cNvCxnSpPr>
            <a:cxnSpLocks/>
          </p:cNvCxnSpPr>
          <p:nvPr/>
        </p:nvCxnSpPr>
        <p:spPr>
          <a:xfrm>
            <a:off x="4768415" y="3601540"/>
            <a:ext cx="8312" cy="1741169"/>
          </a:xfrm>
          <a:prstGeom prst="line">
            <a:avLst/>
          </a:prstGeom>
          <a:ln w="571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B5AD3AC-8CA6-AFF6-1800-D74336330EA6}"/>
              </a:ext>
            </a:extLst>
          </p:cNvPr>
          <p:cNvSpPr txBox="1"/>
          <p:nvPr/>
        </p:nvSpPr>
        <p:spPr>
          <a:xfrm>
            <a:off x="4469136" y="5373675"/>
            <a:ext cx="8062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CRH</a:t>
            </a:r>
            <a:endParaRPr lang="en-US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0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0" grpId="0" animBg="1"/>
      <p:bldP spid="13" grpId="0" animBg="1"/>
      <p:bldP spid="16" grpId="0" animBg="1"/>
      <p:bldP spid="18" grpId="0" animBg="1"/>
      <p:bldP spid="44" grpId="0"/>
      <p:bldP spid="45" grpId="0"/>
      <p:bldP spid="46" grpId="0"/>
      <p:bldP spid="2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8C6046-4CA1-7660-A44C-160B75C3C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1AE044-93BE-EE32-8417-F8C9A4DE7CE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3913" y="63589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C29EF-864C-EE46-95A3-835AC7915509}" type="slidenum">
              <a:rPr lang="en-US" smtClean="0">
                <a:solidFill>
                  <a:schemeClr val="accent3"/>
                </a:solidFill>
              </a:rPr>
              <a:pPr/>
              <a:t>8</a:t>
            </a:fld>
            <a:endParaRPr lang="en-US">
              <a:solidFill>
                <a:schemeClr val="accent3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3CCBFF6-E813-59C6-819D-02BFBF0052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7203" y="586400"/>
            <a:ext cx="6946900" cy="1325563"/>
          </a:xfrm>
        </p:spPr>
        <p:txBody>
          <a:bodyPr/>
          <a:lstStyle/>
          <a:p>
            <a:r>
              <a:rPr lang="en-US" dirty="0"/>
              <a:t>Caking test: Cohesive strength via </a:t>
            </a:r>
            <a:r>
              <a:rPr lang="en-US" dirty="0" err="1"/>
              <a:t>Jenike</a:t>
            </a:r>
            <a:r>
              <a:rPr lang="en-US" dirty="0"/>
              <a:t> shear test</a:t>
            </a:r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779ABC0B-7792-3F5E-36E4-BC2B2C2E4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059" y="1826265"/>
            <a:ext cx="6681054" cy="42976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41EE37-979E-587C-5F89-D2808D8AB7FF}"/>
              </a:ext>
            </a:extLst>
          </p:cNvPr>
          <p:cNvSpPr txBox="1"/>
          <p:nvPr/>
        </p:nvSpPr>
        <p:spPr>
          <a:xfrm>
            <a:off x="9175173" y="55238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B513A9-A131-088B-B606-E33BF272B1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2977" y="2934040"/>
            <a:ext cx="3730956" cy="2468880"/>
          </a:xfrm>
          <a:prstGeom prst="rect">
            <a:avLst/>
          </a:prstGeom>
          <a:ln w="25400">
            <a:solidFill>
              <a:srgbClr val="FF0000"/>
            </a:solidFill>
            <a:prstDash val="dash"/>
          </a:ln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201F257C-F861-2368-7849-C447E569D306}"/>
              </a:ext>
            </a:extLst>
          </p:cNvPr>
          <p:cNvSpPr txBox="1">
            <a:spLocks/>
          </p:cNvSpPr>
          <p:nvPr/>
        </p:nvSpPr>
        <p:spPr>
          <a:xfrm>
            <a:off x="202393" y="5402920"/>
            <a:ext cx="5243363" cy="132117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rgbClr val="7030A0"/>
                </a:solidFill>
              </a:rPr>
              <a:t>Caking strength is a function of time, stress, particle size, and 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7030A0"/>
                </a:solidFill>
              </a:rPr>
              <a:t>environmental conditions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BCFFA6-ADC2-D5CF-6325-3AB53AA612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300" y="2223329"/>
            <a:ext cx="3798620" cy="294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88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36C461-5856-30DA-442A-D19A4C3D0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1F43A-1A7E-C50F-A984-F41883924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676190" cy="912914"/>
          </a:xfrm>
        </p:spPr>
        <p:txBody>
          <a:bodyPr>
            <a:noAutofit/>
          </a:bodyPr>
          <a:lstStyle/>
          <a:p>
            <a:r>
              <a:rPr lang="en-US" dirty="0"/>
              <a:t>Considerations for modeling of moisture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7C224-1C26-39FE-7D72-4E0AF7B85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8D30-3876-3C4F-8203-151687239FE6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Placeholder 8" descr="A wireframe of a container&#10;&#10;AI-generated content may be incorrect.">
            <a:extLst>
              <a:ext uri="{FF2B5EF4-FFF2-40B4-BE49-F238E27FC236}">
                <a16:creationId xmlns:a16="http://schemas.microsoft.com/office/drawing/2014/main" id="{63B13CFA-415D-4D37-A2C7-D8CADEB1D1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95678" y="3518704"/>
            <a:ext cx="2086522" cy="3202771"/>
          </a:xfrm>
          <a:prstGeom prst="rect">
            <a:avLst/>
          </a:prstGeom>
          <a:noFill/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DB1E828-BEDE-B789-03CA-597F12CE6F3B}"/>
              </a:ext>
            </a:extLst>
          </p:cNvPr>
          <p:cNvSpPr txBox="1">
            <a:spLocks/>
          </p:cNvSpPr>
          <p:nvPr/>
        </p:nvSpPr>
        <p:spPr>
          <a:xfrm>
            <a:off x="344185" y="1620456"/>
            <a:ext cx="6117141" cy="51010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Transport of Diluted Species</a:t>
            </a:r>
          </a:p>
          <a:p>
            <a:pPr lvl="1"/>
            <a:r>
              <a:rPr lang="en-US" sz="2000" dirty="0"/>
              <a:t>Moisture transport in air</a:t>
            </a:r>
          </a:p>
          <a:p>
            <a:pPr lvl="2"/>
            <a:r>
              <a:rPr lang="en-US" sz="1400" dirty="0"/>
              <a:t>Water vapor concentration (and humidity)</a:t>
            </a:r>
          </a:p>
          <a:p>
            <a:pPr lvl="1"/>
            <a:r>
              <a:rPr lang="en-US" sz="2000" dirty="0"/>
              <a:t>Laminar or turbulent flow</a:t>
            </a:r>
          </a:p>
          <a:p>
            <a:pPr lvl="2"/>
            <a:r>
              <a:rPr lang="en-US" sz="1400" dirty="0"/>
              <a:t>Natural convection </a:t>
            </a:r>
          </a:p>
          <a:p>
            <a:pPr lvl="2"/>
            <a:r>
              <a:rPr lang="en-US" sz="1400" dirty="0"/>
              <a:t>Forced convection (e.g., inlet of purge gas)</a:t>
            </a:r>
          </a:p>
          <a:p>
            <a:r>
              <a:rPr lang="en-US" sz="2400" dirty="0"/>
              <a:t>Moisture transfer in porous media (via equation-based modeling)</a:t>
            </a:r>
          </a:p>
          <a:p>
            <a:pPr lvl="1"/>
            <a:r>
              <a:rPr lang="en-US" sz="2000" dirty="0"/>
              <a:t>Sorption/desorption including kinetics</a:t>
            </a:r>
          </a:p>
          <a:p>
            <a:pPr lvl="1"/>
            <a:r>
              <a:rPr lang="en-US" sz="2000" dirty="0"/>
              <a:t>Vapor diffusion and convection</a:t>
            </a:r>
          </a:p>
          <a:p>
            <a:r>
              <a:rPr lang="en-US" sz="2400" dirty="0"/>
              <a:t>Thermal effects</a:t>
            </a:r>
          </a:p>
          <a:p>
            <a:pPr lvl="1"/>
            <a:r>
              <a:rPr lang="en-US" sz="2000" dirty="0"/>
              <a:t>Latent heat (sorption/desorption) </a:t>
            </a:r>
          </a:p>
          <a:p>
            <a:pPr lvl="1"/>
            <a:r>
              <a:rPr lang="en-US" sz="2000" dirty="0"/>
              <a:t>Changes in ambient conditions</a:t>
            </a:r>
          </a:p>
          <a:p>
            <a:pPr lvl="1"/>
            <a:r>
              <a:rPr lang="en-US" sz="2000" dirty="0"/>
              <a:t>Buoyancy</a:t>
            </a:r>
          </a:p>
          <a:p>
            <a:r>
              <a:rPr lang="en-US" sz="2400" dirty="0"/>
              <a:t>Multiphysics couplings</a:t>
            </a:r>
          </a:p>
          <a:p>
            <a:pPr lvl="1"/>
            <a:r>
              <a:rPr lang="en-US" sz="2000" dirty="0" err="1"/>
              <a:t>Nonisothermal</a:t>
            </a:r>
            <a:r>
              <a:rPr lang="en-US" sz="2000" dirty="0"/>
              <a:t> flow</a:t>
            </a:r>
          </a:p>
          <a:p>
            <a:pPr lvl="1"/>
            <a:r>
              <a:rPr lang="en-US" sz="2000" dirty="0"/>
              <a:t>Mass transfer in porous media</a:t>
            </a:r>
          </a:p>
          <a:p>
            <a:pPr lvl="1"/>
            <a:r>
              <a:rPr lang="en-US" sz="2000" dirty="0"/>
              <a:t>Heat and moisture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8A4C9D-F466-21A8-6AB9-10ADB3D45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326" y="1130300"/>
            <a:ext cx="46863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30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enike Theme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738"/>
      </a:accent1>
      <a:accent2>
        <a:srgbClr val="8CC63F"/>
      </a:accent2>
      <a:accent3>
        <a:srgbClr val="7F7F7F"/>
      </a:accent3>
      <a:accent4>
        <a:srgbClr val="ED852F"/>
      </a:accent4>
      <a:accent5>
        <a:srgbClr val="5B9BD5"/>
      </a:accent5>
      <a:accent6>
        <a:srgbClr val="ECAA4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321EB0B0-1832-844A-84C4-A6A56840C774}" vid="{D89DDF9A-49F6-7B48-9660-804078C0718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5632</TotalTime>
  <Words>844</Words>
  <Application>Microsoft Macintosh PowerPoint</Application>
  <PresentationFormat>Widescreen</PresentationFormat>
  <Paragraphs>116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Pharmaceutical products are highly sensitive</vt:lpstr>
      <vt:lpstr>What is powder caking?</vt:lpstr>
      <vt:lpstr>Critical factors for powder processing, storage, and transportation</vt:lpstr>
      <vt:lpstr>Moisture migration is a complex, multi-faceted problem</vt:lpstr>
      <vt:lpstr>Typical powder flow  characterization tests</vt:lpstr>
      <vt:lpstr>The role of moisture in powder caking</vt:lpstr>
      <vt:lpstr>Caking test: Cohesive strength via Jenike shear test</vt:lpstr>
      <vt:lpstr>Considerations for modeling of moisture transport</vt:lpstr>
      <vt:lpstr>Model validation</vt:lpstr>
      <vt:lpstr>Results</vt:lpstr>
      <vt:lpstr>Results</vt:lpstr>
      <vt:lpstr>Key takeaways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Fuat Sakirler</dc:creator>
  <cp:lastModifiedBy>Fuat Sakirler</cp:lastModifiedBy>
  <cp:revision>29</cp:revision>
  <dcterms:created xsi:type="dcterms:W3CDTF">2025-08-13T13:22:59Z</dcterms:created>
  <dcterms:modified xsi:type="dcterms:W3CDTF">2025-10-09T03:16:01Z</dcterms:modified>
</cp:coreProperties>
</file>