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207" autoAdjust="0"/>
    <p:restoredTop sz="96283" autoAdjust="0"/>
  </p:normalViewPr>
  <p:slideViewPr>
    <p:cSldViewPr snapToGrid="0">
      <p:cViewPr varScale="1">
        <p:scale>
          <a:sx n="19" d="100"/>
          <a:sy n="19" d="100"/>
        </p:scale>
        <p:origin x="2244" y="12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8/29/2025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466863"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8/29/2025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Induced Voltage of Overhead De-energized Transmission Lines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a:t>Susan Han, Ph.D., CFEI</a:t>
            </a:r>
            <a:endParaRPr lang="en-US" baseline="30000" dirty="0"/>
          </a:p>
          <a:p>
            <a:pPr>
              <a:spcBef>
                <a:spcPts val="0"/>
              </a:spcBef>
            </a:pPr>
            <a:r>
              <a:rPr lang="en-US" dirty="0"/>
              <a:t>Electrical Engineering and Computer Science Practice, Exponent, Inc.</a:t>
            </a:r>
          </a:p>
          <a:p>
            <a:pPr>
              <a:spcBef>
                <a:spcPts val="0"/>
              </a:spcBef>
            </a:pPr>
            <a:endParaRPr lang="en-US" dirty="0"/>
          </a:p>
        </p:txBody>
      </p:sp>
      <p:pic>
        <p:nvPicPr>
          <p:cNvPr id="1116" name="Picture Placeholder 1115">
            <a:extLst>
              <a:ext uri="{FF2B5EF4-FFF2-40B4-BE49-F238E27FC236}">
                <a16:creationId xmlns:a16="http://schemas.microsoft.com/office/drawing/2014/main" id="{7D02B321-ABBF-ABC7-3ED1-191153FDE5C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7044" r="17044"/>
          <a:stretch/>
        </p:blipFill>
        <p:spPr>
          <a:xfrm>
            <a:off x="592703" y="668204"/>
            <a:ext cx="12557125" cy="12209463"/>
          </a:xfrm>
        </p:spPr>
      </p:pic>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The induced voltage on the de-energized transmission lines due to the emitted electric fields from nearby energized lines was modeled with</a:t>
                </a:r>
                <a:r>
                  <a:rPr lang="en-US" sz="4400" dirty="0"/>
                  <a:t>:</a:t>
                </a:r>
              </a:p>
              <a:p>
                <a:pPr/>
                <a14:m>
                  <m:oMathPara xmlns:m="http://schemas.openxmlformats.org/officeDocument/2006/math">
                    <m:oMathParaPr>
                      <m:jc m:val="centerGroup"/>
                    </m:oMathParaPr>
                    <m:oMath xmlns:m="http://schemas.openxmlformats.org/officeDocument/2006/math">
                      <m:r>
                        <m:rPr>
                          <m:sty m:val="p"/>
                        </m:rPr>
                        <a:rPr lang="de-DE" sz="4400">
                          <a:latin typeface="Cambria Math" panose="02040503050406030204" pitchFamily="18" charset="0"/>
                        </a:rPr>
                        <m:t>∇</m:t>
                      </m:r>
                      <m:r>
                        <a:rPr lang="de-DE" sz="4400" i="1" smtClean="0">
                          <a:latin typeface="Cambria Math" panose="02040503050406030204" pitchFamily="18" charset="0"/>
                          <a:ea typeface="Cambria Math" panose="02040503050406030204" pitchFamily="18" charset="0"/>
                        </a:rPr>
                        <m:t>∙</m:t>
                      </m:r>
                      <m:d>
                        <m:dPr>
                          <m:ctrlPr>
                            <a:rPr lang="de-DE" sz="4400" i="1">
                              <a:latin typeface="Cambria Math" panose="02040503050406030204" pitchFamily="18" charset="0"/>
                            </a:rPr>
                          </m:ctrlPr>
                        </m:dPr>
                        <m:e>
                          <m:r>
                            <a:rPr lang="en-US" sz="4400" b="0" i="1" smtClean="0">
                              <a:latin typeface="Cambria Math" panose="02040503050406030204" pitchFamily="18" charset="0"/>
                            </a:rPr>
                            <m:t>−</m:t>
                          </m:r>
                          <m:sSub>
                            <m:sSubPr>
                              <m:ctrlPr>
                                <a:rPr lang="en-US" sz="4400" b="0" i="1" smtClean="0">
                                  <a:latin typeface="Cambria Math" panose="02040503050406030204" pitchFamily="18" charset="0"/>
                                </a:rPr>
                              </m:ctrlPr>
                            </m:sSubPr>
                            <m:e>
                              <m:r>
                                <a:rPr lang="en-US" sz="4400" b="0" i="1" smtClean="0">
                                  <a:latin typeface="Cambria Math" panose="02040503050406030204" pitchFamily="18" charset="0"/>
                                  <a:ea typeface="Cambria Math" panose="02040503050406030204" pitchFamily="18" charset="0"/>
                                </a:rPr>
                                <m:t>𝜀</m:t>
                              </m:r>
                            </m:e>
                            <m:sub>
                              <m:r>
                                <a:rPr lang="en-US" sz="4400" b="0" i="1" smtClean="0">
                                  <a:latin typeface="Cambria Math" panose="02040503050406030204" pitchFamily="18" charset="0"/>
                                </a:rPr>
                                <m:t>0</m:t>
                              </m:r>
                            </m:sub>
                          </m:sSub>
                          <m:sSub>
                            <m:sSubPr>
                              <m:ctrlPr>
                                <a:rPr lang="en-US" sz="4400" i="1">
                                  <a:latin typeface="Cambria Math" panose="02040503050406030204" pitchFamily="18" charset="0"/>
                                </a:rPr>
                              </m:ctrlPr>
                            </m:sSubPr>
                            <m:e>
                              <m:r>
                                <a:rPr lang="en-US" sz="4400" i="1">
                                  <a:latin typeface="Cambria Math" panose="02040503050406030204" pitchFamily="18" charset="0"/>
                                  <a:ea typeface="Cambria Math" panose="02040503050406030204" pitchFamily="18" charset="0"/>
                                </a:rPr>
                                <m:t>𝜀</m:t>
                              </m:r>
                            </m:e>
                            <m:sub>
                              <m:r>
                                <a:rPr lang="en-US" sz="4400" b="0" i="1" smtClean="0">
                                  <a:latin typeface="Cambria Math" panose="02040503050406030204" pitchFamily="18" charset="0"/>
                                </a:rPr>
                                <m:t>𝑟</m:t>
                              </m:r>
                            </m:sub>
                          </m:sSub>
                          <m:r>
                            <m:rPr>
                              <m:sty m:val="p"/>
                            </m:rPr>
                            <a:rPr lang="de-DE" sz="4400">
                              <a:latin typeface="Cambria Math" panose="02040503050406030204" pitchFamily="18" charset="0"/>
                            </a:rPr>
                            <m:t>∇</m:t>
                          </m:r>
                          <m:r>
                            <m:rPr>
                              <m:sty m:val="p"/>
                            </m:rPr>
                            <a:rPr lang="en-US" sz="4400" b="0" i="0" smtClean="0">
                              <a:latin typeface="Cambria Math" panose="02040503050406030204" pitchFamily="18" charset="0"/>
                            </a:rPr>
                            <m:t>V</m:t>
                          </m:r>
                        </m:e>
                      </m:d>
                      <m:r>
                        <a:rPr lang="de-DE" sz="4400">
                          <a:latin typeface="Cambria Math" panose="02040503050406030204" pitchFamily="18" charset="0"/>
                        </a:rPr>
                        <m:t>=</m:t>
                      </m:r>
                      <m:r>
                        <m:rPr>
                          <m:sty m:val="p"/>
                        </m:rPr>
                        <a:rPr lang="el-GR" sz="4400" i="1" smtClean="0">
                          <a:latin typeface="Cambria Math" panose="02040503050406030204" pitchFamily="18" charset="0"/>
                          <a:ea typeface="Cambria Math" panose="02040503050406030204" pitchFamily="18" charset="0"/>
                        </a:rPr>
                        <m:t>ρ</m:t>
                      </m:r>
                    </m:oMath>
                  </m:oMathPara>
                </a14:m>
                <a:endParaRPr lang="en-US" sz="4400" dirty="0"/>
              </a:p>
              <a:p>
                <a:r>
                  <a:rPr lang="en-US" dirty="0"/>
                  <a:t>The induced voltage due to the emitted magnetic fields was modeled with ‘s law</a:t>
                </a:r>
              </a:p>
              <a:p>
                <a:pPr/>
                <a14:m>
                  <m:oMathPara xmlns:m="http://schemas.openxmlformats.org/officeDocument/2006/math">
                    <m:oMathParaPr>
                      <m:jc m:val="centerGroup"/>
                    </m:oMathParaPr>
                    <m:oMath xmlns:m="http://schemas.openxmlformats.org/officeDocument/2006/math">
                      <m:r>
                        <a:rPr lang="en-US" sz="4000" b="0" i="0" smtClean="0">
                          <a:latin typeface="Cambria Math" panose="02040503050406030204" pitchFamily="18" charset="0"/>
                        </a:rPr>
                        <m:t>(</m:t>
                      </m:r>
                      <m:r>
                        <m:rPr>
                          <m:sty m:val="p"/>
                        </m:rPr>
                        <a:rPr lang="en-US" sz="4000" b="0" i="0" smtClean="0">
                          <a:latin typeface="Cambria Math" panose="02040503050406030204" pitchFamily="18" charset="0"/>
                        </a:rPr>
                        <m:t>j</m:t>
                      </m:r>
                      <m:r>
                        <m:rPr>
                          <m:sty m:val="p"/>
                        </m:rPr>
                        <a:rPr lang="el-GR" sz="4000" b="0" i="1" smtClean="0">
                          <a:latin typeface="Cambria Math" panose="02040503050406030204" pitchFamily="18" charset="0"/>
                          <a:ea typeface="Cambria Math" panose="02040503050406030204" pitchFamily="18" charset="0"/>
                        </a:rPr>
                        <m:t>ω</m:t>
                      </m:r>
                      <m:r>
                        <a:rPr lang="en-US" sz="4000">
                          <a:latin typeface="Cambria Math" panose="02040503050406030204" pitchFamily="18" charset="0"/>
                        </a:rPr>
                        <m:t>𝜎</m:t>
                      </m:r>
                      <m:r>
                        <a:rPr lang="en-US" sz="4000" b="0" i="0" smtClean="0">
                          <a:latin typeface="Cambria Math" panose="02040503050406030204" pitchFamily="18" charset="0"/>
                        </a:rPr>
                        <m:t>−</m:t>
                      </m:r>
                      <m:sSup>
                        <m:sSupPr>
                          <m:ctrlPr>
                            <a:rPr lang="en-US" sz="4000" b="0" i="1" smtClean="0">
                              <a:latin typeface="Cambria Math" panose="02040503050406030204" pitchFamily="18" charset="0"/>
                            </a:rPr>
                          </m:ctrlPr>
                        </m:sSupPr>
                        <m:e>
                          <m:r>
                            <a:rPr lang="en-US" sz="4000" b="0" i="1" smtClean="0">
                              <a:latin typeface="Cambria Math" panose="02040503050406030204" pitchFamily="18" charset="0"/>
                              <a:ea typeface="Cambria Math" panose="02040503050406030204" pitchFamily="18" charset="0"/>
                            </a:rPr>
                            <m:t>𝜔</m:t>
                          </m:r>
                        </m:e>
                        <m:sup>
                          <m:r>
                            <a:rPr lang="en-US" sz="4000" b="0" i="1" smtClean="0">
                              <a:latin typeface="Cambria Math" panose="02040503050406030204" pitchFamily="18" charset="0"/>
                            </a:rPr>
                            <m:t>2</m:t>
                          </m:r>
                        </m:sup>
                      </m:sSup>
                      <m:sSub>
                        <m:sSubPr>
                          <m:ctrlPr>
                            <a:rPr lang="en-US" sz="4000" i="1">
                              <a:latin typeface="Cambria Math" panose="02040503050406030204" pitchFamily="18" charset="0"/>
                            </a:rPr>
                          </m:ctrlPr>
                        </m:sSubPr>
                        <m:e>
                          <m:r>
                            <a:rPr lang="en-US" sz="4000" i="1">
                              <a:latin typeface="Cambria Math" panose="02040503050406030204" pitchFamily="18" charset="0"/>
                              <a:ea typeface="Cambria Math" panose="02040503050406030204" pitchFamily="18" charset="0"/>
                            </a:rPr>
                            <m:t>𝜀</m:t>
                          </m:r>
                        </m:e>
                        <m:sub>
                          <m:r>
                            <a:rPr lang="en-US" sz="4000" i="1">
                              <a:latin typeface="Cambria Math" panose="02040503050406030204" pitchFamily="18" charset="0"/>
                            </a:rPr>
                            <m:t>0</m:t>
                          </m:r>
                        </m:sub>
                      </m:sSub>
                      <m:r>
                        <a:rPr lang="en-US" sz="4000" b="0" i="0" smtClean="0">
                          <a:latin typeface="Cambria Math" panose="02040503050406030204" pitchFamily="18" charset="0"/>
                        </a:rPr>
                        <m:t>)</m:t>
                      </m:r>
                      <m:r>
                        <m:rPr>
                          <m:sty m:val="p"/>
                        </m:rPr>
                        <a:rPr lang="en-US" sz="4000" b="0" i="0" smtClean="0">
                          <a:latin typeface="Cambria Math" panose="02040503050406030204" pitchFamily="18" charset="0"/>
                        </a:rPr>
                        <m:t>A</m:t>
                      </m:r>
                      <m:r>
                        <a:rPr lang="de-DE" sz="4000">
                          <a:latin typeface="Cambria Math" panose="02040503050406030204" pitchFamily="18" charset="0"/>
                        </a:rPr>
                        <m:t>+</m:t>
                      </m:r>
                      <m:r>
                        <m:rPr>
                          <m:sty m:val="p"/>
                        </m:rPr>
                        <a:rPr lang="de-DE" sz="4000">
                          <a:latin typeface="Cambria Math" panose="02040503050406030204" pitchFamily="18" charset="0"/>
                        </a:rPr>
                        <m:t>∇</m:t>
                      </m:r>
                      <m:r>
                        <a:rPr lang="de-DE" sz="4000">
                          <a:latin typeface="Cambria Math" panose="02040503050406030204" pitchFamily="18" charset="0"/>
                        </a:rPr>
                        <m:t>×</m:t>
                      </m:r>
                      <m:d>
                        <m:dPr>
                          <m:ctrlPr>
                            <a:rPr lang="de-DE" sz="4000" i="1">
                              <a:latin typeface="Cambria Math" panose="02040503050406030204" pitchFamily="18" charset="0"/>
                            </a:rPr>
                          </m:ctrlPr>
                        </m:dPr>
                        <m:e>
                          <m:f>
                            <m:fPr>
                              <m:ctrlPr>
                                <a:rPr lang="de-DE" sz="4000" i="1">
                                  <a:latin typeface="Cambria Math" panose="02040503050406030204" pitchFamily="18" charset="0"/>
                                </a:rPr>
                              </m:ctrlPr>
                            </m:fPr>
                            <m:num>
                              <m:r>
                                <a:rPr lang="de-DE" sz="4000">
                                  <a:latin typeface="Cambria Math" panose="02040503050406030204" pitchFamily="18" charset="0"/>
                                </a:rPr>
                                <m:t>1</m:t>
                              </m:r>
                            </m:num>
                            <m:den>
                              <m:r>
                                <a:rPr lang="de-DE" sz="4000">
                                  <a:latin typeface="Cambria Math" panose="02040503050406030204" pitchFamily="18" charset="0"/>
                                </a:rPr>
                                <m:t>𝜇</m:t>
                              </m:r>
                            </m:den>
                          </m:f>
                          <m:r>
                            <m:rPr>
                              <m:sty m:val="p"/>
                            </m:rPr>
                            <a:rPr lang="de-DE" sz="4000">
                              <a:latin typeface="Cambria Math" panose="02040503050406030204" pitchFamily="18" charset="0"/>
                            </a:rPr>
                            <m:t>∇</m:t>
                          </m:r>
                          <m:r>
                            <a:rPr lang="de-DE" sz="4000">
                              <a:latin typeface="Cambria Math" panose="02040503050406030204" pitchFamily="18" charset="0"/>
                            </a:rPr>
                            <m:t>×</m:t>
                          </m:r>
                          <m:r>
                            <a:rPr lang="de-DE" sz="4000">
                              <a:latin typeface="Cambria Math" panose="02040503050406030204" pitchFamily="18" charset="0"/>
                            </a:rPr>
                            <m:t>𝑨</m:t>
                          </m:r>
                        </m:e>
                      </m:d>
                      <m:r>
                        <a:rPr lang="de-DE" sz="4000">
                          <a:latin typeface="Cambria Math" panose="02040503050406030204" pitchFamily="18" charset="0"/>
                        </a:rPr>
                        <m:t>=</m:t>
                      </m:r>
                      <m:r>
                        <m:rPr>
                          <m:sty m:val="p"/>
                        </m:rPr>
                        <a:rPr lang="en-US" sz="4000" b="0" i="0" smtClean="0">
                          <a:latin typeface="Cambria Math" panose="02040503050406030204" pitchFamily="18" charset="0"/>
                        </a:rPr>
                        <m:t>J</m:t>
                      </m:r>
                    </m:oMath>
                  </m:oMathPara>
                </a14:m>
                <a:endParaRPr lang="en-US" sz="4000" dirty="0"/>
              </a:p>
              <a:p>
                <a:r>
                  <a:rPr lang="en-US" dirty="0"/>
                  <a:t>The distance between the energized and de-energized lines, phase configuration, height above ground level, and line angle were examined. </a:t>
                </a:r>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blipFill>
                <a:blip r:embed="rId3"/>
                <a:stretch>
                  <a:fillRect l="-1366" t="-2489" r="-683"/>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DengXian" panose="02010600030101010101" pitchFamily="2" charset="-122"/>
                <a:cs typeface="Times New Roman" panose="02020603050405020304" pitchFamily="18" charset="0"/>
              </a:rPr>
              <a:t>1. Golder Associates Inc. Induced Voltage and Current Report - A Review of Public Hazards Associated with High-Voltage Transmission Lines. Oregon Department of Energy. 073-99810-29 and 073-99810-31, 2013.</a:t>
            </a:r>
          </a:p>
          <a:p>
            <a:pPr marL="0" marR="0">
              <a:lnSpc>
                <a:spcPct val="107000"/>
              </a:lnSpc>
              <a:spcBef>
                <a:spcPts val="0"/>
              </a:spcBef>
              <a:spcAft>
                <a:spcPts val="800"/>
              </a:spcAft>
            </a:pPr>
            <a:r>
              <a:rPr lang="en-US" sz="1800" kern="100" dirty="0">
                <a:effectLst/>
                <a:latin typeface="Calibri" panose="020F0502020204030204" pitchFamily="34" charset="0"/>
                <a:ea typeface="DengXian" panose="02010600030101010101" pitchFamily="2" charset="-122"/>
                <a:cs typeface="Times New Roman" panose="02020603050405020304" pitchFamily="18" charset="0"/>
              </a:rPr>
              <a:t>2. Allen </a:t>
            </a:r>
            <a:r>
              <a:rPr lang="en-US" sz="1800" kern="100" dirty="0" err="1">
                <a:effectLst/>
                <a:latin typeface="Calibri" panose="020F0502020204030204" pitchFamily="34" charset="0"/>
                <a:ea typeface="DengXian" panose="02010600030101010101" pitchFamily="2" charset="-122"/>
                <a:cs typeface="Times New Roman" panose="02020603050405020304" pitchFamily="18" charset="0"/>
              </a:rPr>
              <a:t>Taflove</a:t>
            </a:r>
            <a:r>
              <a:rPr lang="en-US" sz="1800" kern="100" dirty="0">
                <a:effectLst/>
                <a:latin typeface="Calibri" panose="020F0502020204030204" pitchFamily="34" charset="0"/>
                <a:ea typeface="DengXian" panose="02010600030101010101" pitchFamily="2" charset="-122"/>
                <a:cs typeface="Times New Roman" panose="02020603050405020304" pitchFamily="18" charset="0"/>
              </a:rPr>
              <a:t>, Prediction Method For Buried Pipeline Voltages Due To 60 Hz AC Inductive Coupling. IEEE Transaction on Power Apparatus and Systems, Vol. PAS-98, No. 3, 1979.</a:t>
            </a:r>
          </a:p>
          <a:p>
            <a:pPr marL="0" marR="0">
              <a:lnSpc>
                <a:spcPct val="107000"/>
              </a:lnSpc>
              <a:spcBef>
                <a:spcPts val="0"/>
              </a:spcBef>
              <a:spcAft>
                <a:spcPts val="800"/>
              </a:spcAft>
            </a:pPr>
            <a:r>
              <a:rPr lang="en-US" sz="1800" kern="100" dirty="0">
                <a:effectLst/>
                <a:latin typeface="Calibri" panose="020F0502020204030204" pitchFamily="34" charset="0"/>
                <a:ea typeface="DengXian" panose="02010600030101010101" pitchFamily="2" charset="-122"/>
                <a:cs typeface="Times New Roman" panose="02020603050405020304" pitchFamily="18" charset="0"/>
              </a:rPr>
              <a:t>3. Xuan Wu, et al., Transient Analysis of Inductive Induced Voltage between Power Line and Nearby Pipeline. Electrical Power and Energy Systems. Vol. 84, No. 47-54, 2017.</a:t>
            </a:r>
          </a:p>
          <a:p>
            <a:pPr marL="0" marR="0">
              <a:lnSpc>
                <a:spcPct val="107000"/>
              </a:lnSpc>
              <a:spcBef>
                <a:spcPts val="0"/>
              </a:spcBef>
              <a:spcAft>
                <a:spcPts val="800"/>
              </a:spcAft>
            </a:pPr>
            <a:r>
              <a:rPr lang="en-US" sz="1800" kern="100" dirty="0">
                <a:effectLst/>
                <a:latin typeface="Calibri" panose="020F0502020204030204" pitchFamily="34" charset="0"/>
                <a:ea typeface="DengXian" panose="02010600030101010101" pitchFamily="2" charset="-122"/>
                <a:cs typeface="Times New Roman" panose="02020603050405020304" pitchFamily="18" charset="0"/>
              </a:rPr>
              <a:t>4. Mazen Abdel-Salam, Abdallah Al-</a:t>
            </a:r>
            <a:r>
              <a:rPr lang="en-US" sz="1800" kern="100" dirty="0" err="1">
                <a:effectLst/>
                <a:latin typeface="Calibri" panose="020F0502020204030204" pitchFamily="34" charset="0"/>
                <a:ea typeface="DengXian" panose="02010600030101010101" pitchFamily="2" charset="-122"/>
                <a:cs typeface="Times New Roman" panose="02020603050405020304" pitchFamily="18" charset="0"/>
              </a:rPr>
              <a:t>Shehri</a:t>
            </a:r>
            <a:r>
              <a:rPr lang="en-US" sz="1800" kern="100" dirty="0">
                <a:effectLst/>
                <a:latin typeface="Calibri" panose="020F0502020204030204" pitchFamily="34" charset="0"/>
                <a:ea typeface="DengXian" panose="02010600030101010101" pitchFamily="2" charset="-122"/>
                <a:cs typeface="Times New Roman" panose="02020603050405020304" pitchFamily="18" charset="0"/>
              </a:rPr>
              <a:t>. Induced Voltages on Fence Wires and Pipelines by AC Power Transmission Lines. Vol. 30, No. 2, 1994.</a:t>
            </a:r>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Investigate wildfire risks and public hazard by quantifying the voltages induced on de-energized lines from nearby energized lines under a public safety power shutoff situation</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728466"/>
            <a:ext cx="29615963" cy="4714120"/>
          </a:xfrm>
        </p:spPr>
        <p:txBody>
          <a:bodyPr/>
          <a:lstStyle/>
          <a:p>
            <a:r>
              <a:rPr lang="en-US" dirty="0"/>
              <a:t>The utility company may shut off power in the overhead transmission or distribution lines as a preventative measure against wildfire risks and to ensure public safety. However, the de-energized transmission lines can still carry energy due to induced voltage from the electric- and magnetic-fields emitted from nearby energized lines, which pose an ignition risk should they fall and contact combustible ground fuels.</a:t>
            </a:r>
          </a:p>
          <a:p>
            <a:r>
              <a:rPr lang="en-US" dirty="0"/>
              <a:t>This presentation discusses the use of COMSOL (Electrostatics, Boundary Elements and Magnetic Fields interfaces in the AC/DC module) to calculate voltages induced on de-energized lines from nearby energized lines. We started with a simplified model.  The induced voltage from the capacitive coupling effect is of orders of magnitude larger than that from the inductive effect. We then used  realistic transmission line configurations with two sets of energized and de-energized transmission lines, respectively. The predicted induced voltage can serve as an input to the electrical and thermal arcing models to calculate of the probability of ignition.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649531" y="13349766"/>
            <a:ext cx="29615963" cy="1302499"/>
          </a:xfrm>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Phase configuration and spatial arrangement of the realistic transmission lines and their 3D setup in COMSOL.</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Two straight parallel transmission lines were evaluated at various lengths and at varying distances (d) from each other and height (h) above ground. One of the lines is energized to 115 kV while the other is de-energized and floating. The induced voltage on the de-energized floating line is shown in Figure 2 for selected configurations. </a:t>
            </a:r>
          </a:p>
          <a:p>
            <a:r>
              <a:rPr lang="en-US" dirty="0"/>
              <a:t>As the distance between the two transmission lines decreases, the floating voltage on the de-energized line increases quickly. A similar trend in the floating voltage was observed as the distance from the transmission lines to the ground decreases. In most cases, the floating voltage is in the kilo-volts range and increases as the conductor lines extends.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6896215" y="36917461"/>
            <a:ext cx="14874123" cy="1055881"/>
          </a:xfrm>
        </p:spPr>
        <p:txBody>
          <a:bodyPr/>
          <a:lstStyle/>
          <a:p>
            <a:r>
              <a:rPr lang="en-US" sz="2800" dirty="0"/>
              <a:t>Figure 2. (a) Simplified transmission lines arrangement and visualization of the electric potential. (b) Visualization of the magnetic flux density around the energized line. (c) Floating voltage induced on a de-energized straight transmission line parallel with another transmission line energized to 115 kV. Various factors were investigated. </a:t>
            </a:r>
          </a:p>
        </p:txBody>
      </p:sp>
      <p:pic>
        <p:nvPicPr>
          <p:cNvPr id="1030" name="Picture 6" descr="Exponent-led Consortium Awarded Cyber Security Grant">
            <a:extLst>
              <a:ext uri="{FF2B5EF4-FFF2-40B4-BE49-F238E27FC236}">
                <a16:creationId xmlns:a16="http://schemas.microsoft.com/office/drawing/2014/main" id="{C6752CF7-60B3-1166-CE90-600C84CD777F}"/>
              </a:ext>
            </a:extLst>
          </p:cNvPr>
          <p:cNvPicPr>
            <a:picLocks noGrp="1" noChangeAspect="1" noChangeArrowheads="1"/>
          </p:cNvPicPr>
          <p:nvPr>
            <p:ph type="pic" sz="quarter" idx="31"/>
          </p:nvPr>
        </p:nvPicPr>
        <p:blipFill>
          <a:blip r:embed="rId4">
            <a:extLst>
              <a:ext uri="{28A0092B-C50C-407E-A947-70E740481C1C}">
                <a14:useLocalDpi xmlns:a14="http://schemas.microsoft.com/office/drawing/2010/main" val="0"/>
              </a:ext>
            </a:extLst>
          </a:blip>
          <a:srcRect l="937" r="93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082" name="Picture Placeholder 1081">
            <a:extLst>
              <a:ext uri="{FF2B5EF4-FFF2-40B4-BE49-F238E27FC236}">
                <a16:creationId xmlns:a16="http://schemas.microsoft.com/office/drawing/2014/main" id="{CE43DEC2-62D7-40C5-4E09-54A489C30BA1}"/>
              </a:ext>
            </a:extLst>
          </p:cNvPr>
          <p:cNvPicPr>
            <a:picLocks noGrp="1" noChangeAspect="1"/>
          </p:cNvPicPr>
          <p:nvPr>
            <p:ph type="pic" sz="quarter" idx="29"/>
          </p:nvPr>
        </p:nvPicPr>
        <p:blipFill>
          <a:blip r:embed="rId5">
            <a:extLst>
              <a:ext uri="{28A0092B-C50C-407E-A947-70E740481C1C}">
                <a14:useLocalDpi xmlns:a14="http://schemas.microsoft.com/office/drawing/2010/main" val="0"/>
              </a:ext>
            </a:extLst>
          </a:blip>
          <a:srcRect t="5184" b="9086"/>
          <a:stretch/>
        </p:blipFill>
        <p:spPr>
          <a:xfrm>
            <a:off x="1196912" y="20503563"/>
            <a:ext cx="13710909" cy="6147388"/>
          </a:xfrm>
          <a:prstGeom prst="rect">
            <a:avLst/>
          </a:prstGeom>
        </p:spPr>
      </p:pic>
      <p:pic>
        <p:nvPicPr>
          <p:cNvPr id="1114" name="Picture Placeholder 1113">
            <a:extLst>
              <a:ext uri="{FF2B5EF4-FFF2-40B4-BE49-F238E27FC236}">
                <a16:creationId xmlns:a16="http://schemas.microsoft.com/office/drawing/2014/main" id="{09DDFF08-74CB-B7BF-0FAD-B883B61B7221}"/>
              </a:ext>
            </a:extLst>
          </p:cNvPr>
          <p:cNvPicPr>
            <a:picLocks noGrp="1" noChangeAspect="1"/>
          </p:cNvPicPr>
          <p:nvPr>
            <p:ph type="pic" sz="quarter" idx="34"/>
          </p:nvPr>
        </p:nvPicPr>
        <p:blipFill>
          <a:blip r:embed="rId6"/>
          <a:srcRect l="1076" t="899" r="1830" b="899"/>
          <a:stretch/>
        </p:blipFill>
        <p:spPr>
          <a:xfrm>
            <a:off x="23163487" y="31330382"/>
            <a:ext cx="8827911" cy="4206240"/>
          </a:xfrm>
          <a:prstGeom prst="rect">
            <a:avLst/>
          </a:prstGeom>
        </p:spPr>
      </p:pic>
      <p:pic>
        <p:nvPicPr>
          <p:cNvPr id="21" name="Picture 20">
            <a:extLst>
              <a:ext uri="{FF2B5EF4-FFF2-40B4-BE49-F238E27FC236}">
                <a16:creationId xmlns:a16="http://schemas.microsoft.com/office/drawing/2014/main" id="{390CC917-5575-47AF-DEFD-35C5DEE91484}"/>
              </a:ext>
            </a:extLst>
          </p:cNvPr>
          <p:cNvPicPr>
            <a:picLocks noChangeAspect="1"/>
          </p:cNvPicPr>
          <p:nvPr/>
        </p:nvPicPr>
        <p:blipFill>
          <a:blip r:embed="rId7">
            <a:extLst>
              <a:ext uri="{28A0092B-C50C-407E-A947-70E740481C1C}">
                <a14:useLocalDpi xmlns:a14="http://schemas.microsoft.com/office/drawing/2010/main" val="0"/>
              </a:ext>
            </a:extLst>
          </a:blip>
          <a:srcRect t="6202" b="5982"/>
          <a:stretch/>
        </p:blipFill>
        <p:spPr>
          <a:xfrm>
            <a:off x="17116730" y="29052549"/>
            <a:ext cx="5826242" cy="4023360"/>
          </a:xfrm>
          <a:prstGeom prst="rect">
            <a:avLst/>
          </a:prstGeom>
        </p:spPr>
      </p:pic>
      <p:pic>
        <p:nvPicPr>
          <p:cNvPr id="23" name="Picture 22">
            <a:extLst>
              <a:ext uri="{FF2B5EF4-FFF2-40B4-BE49-F238E27FC236}">
                <a16:creationId xmlns:a16="http://schemas.microsoft.com/office/drawing/2014/main" id="{CDB1FD88-5A94-0750-2A96-9B7ECA3E6B17}"/>
              </a:ext>
            </a:extLst>
          </p:cNvPr>
          <p:cNvPicPr>
            <a:picLocks noChangeAspect="1"/>
          </p:cNvPicPr>
          <p:nvPr/>
        </p:nvPicPr>
        <p:blipFill>
          <a:blip r:embed="rId8">
            <a:extLst>
              <a:ext uri="{28A0092B-C50C-407E-A947-70E740481C1C}">
                <a14:useLocalDpi xmlns:a14="http://schemas.microsoft.com/office/drawing/2010/main" val="0"/>
              </a:ext>
            </a:extLst>
          </a:blip>
          <a:srcRect b="12331"/>
          <a:stretch/>
        </p:blipFill>
        <p:spPr>
          <a:xfrm>
            <a:off x="16896215" y="33305045"/>
            <a:ext cx="6267272" cy="3383280"/>
          </a:xfrm>
          <a:prstGeom prst="rect">
            <a:avLst/>
          </a:prstGeom>
        </p:spPr>
      </p:pic>
      <p:sp>
        <p:nvSpPr>
          <p:cNvPr id="24" name="TextBox 23">
            <a:extLst>
              <a:ext uri="{FF2B5EF4-FFF2-40B4-BE49-F238E27FC236}">
                <a16:creationId xmlns:a16="http://schemas.microsoft.com/office/drawing/2014/main" id="{A5947BFE-AD59-5AF6-764C-6400A908FC4C}"/>
              </a:ext>
            </a:extLst>
          </p:cNvPr>
          <p:cNvSpPr txBox="1"/>
          <p:nvPr/>
        </p:nvSpPr>
        <p:spPr>
          <a:xfrm>
            <a:off x="17233900" y="29052549"/>
            <a:ext cx="1083597" cy="461665"/>
          </a:xfrm>
          <a:prstGeom prst="rect">
            <a:avLst/>
          </a:prstGeom>
          <a:noFill/>
        </p:spPr>
        <p:txBody>
          <a:bodyPr wrap="square" rtlCol="0">
            <a:spAutoFit/>
          </a:bodyPr>
          <a:lstStyle/>
          <a:p>
            <a:r>
              <a:rPr lang="en-US" sz="2400" b="1" dirty="0"/>
              <a:t>(a)</a:t>
            </a:r>
          </a:p>
        </p:txBody>
      </p:sp>
      <p:sp>
        <p:nvSpPr>
          <p:cNvPr id="25" name="TextBox 24">
            <a:extLst>
              <a:ext uri="{FF2B5EF4-FFF2-40B4-BE49-F238E27FC236}">
                <a16:creationId xmlns:a16="http://schemas.microsoft.com/office/drawing/2014/main" id="{0AC15315-2E41-F775-196A-C846F05E62E2}"/>
              </a:ext>
            </a:extLst>
          </p:cNvPr>
          <p:cNvSpPr txBox="1"/>
          <p:nvPr/>
        </p:nvSpPr>
        <p:spPr>
          <a:xfrm>
            <a:off x="17233900" y="33583927"/>
            <a:ext cx="1083597" cy="461665"/>
          </a:xfrm>
          <a:prstGeom prst="rect">
            <a:avLst/>
          </a:prstGeom>
          <a:noFill/>
        </p:spPr>
        <p:txBody>
          <a:bodyPr wrap="square" rtlCol="0">
            <a:spAutoFit/>
          </a:bodyPr>
          <a:lstStyle/>
          <a:p>
            <a:r>
              <a:rPr lang="en-US" sz="2400" b="1" dirty="0"/>
              <a:t>(b)</a:t>
            </a:r>
          </a:p>
        </p:txBody>
      </p:sp>
      <p:sp>
        <p:nvSpPr>
          <p:cNvPr id="26" name="TextBox 25">
            <a:extLst>
              <a:ext uri="{FF2B5EF4-FFF2-40B4-BE49-F238E27FC236}">
                <a16:creationId xmlns:a16="http://schemas.microsoft.com/office/drawing/2014/main" id="{1C9D3257-79DB-49C5-7637-D973754D4A7D}"/>
              </a:ext>
            </a:extLst>
          </p:cNvPr>
          <p:cNvSpPr txBox="1"/>
          <p:nvPr/>
        </p:nvSpPr>
        <p:spPr>
          <a:xfrm>
            <a:off x="23070529" y="31317264"/>
            <a:ext cx="689357" cy="461665"/>
          </a:xfrm>
          <a:prstGeom prst="rect">
            <a:avLst/>
          </a:prstGeom>
          <a:noFill/>
        </p:spPr>
        <p:txBody>
          <a:bodyPr wrap="square" rtlCol="0">
            <a:spAutoFit/>
          </a:bodyPr>
          <a:lstStyle/>
          <a:p>
            <a:r>
              <a:rPr lang="en-US" sz="2400" b="1" dirty="0"/>
              <a:t>(c)</a:t>
            </a:r>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1352</TotalTime>
  <Words>654</Words>
  <Application>Microsoft Office PowerPoint</Application>
  <PresentationFormat>Custom</PresentationFormat>
  <Paragraphs>25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Induced Voltage of Overhead De-energized Transmission Lines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Susan Han</cp:lastModifiedBy>
  <cp:revision>126</cp:revision>
  <cp:lastPrinted>2023-01-06T15:48:30Z</cp:lastPrinted>
  <dcterms:created xsi:type="dcterms:W3CDTF">2023-01-03T14:57:49Z</dcterms:created>
  <dcterms:modified xsi:type="dcterms:W3CDTF">2025-08-29T18:08:42Z</dcterms:modified>
</cp:coreProperties>
</file>