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12" autoAdjust="0"/>
    <p:restoredTop sz="96190" autoAdjust="0"/>
  </p:normalViewPr>
  <p:slideViewPr>
    <p:cSldViewPr snapToGrid="0">
      <p:cViewPr>
        <p:scale>
          <a:sx n="49" d="100"/>
          <a:sy n="49" d="100"/>
        </p:scale>
        <p:origin x="40" y="-718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10/7/25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10/7/25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10/7/25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10/7/25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10/7/25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10/7/25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10/7/25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10/7/25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10/7/25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10/7/25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10/7/25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10/7/25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10/7/25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jp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647312"/>
            <a:ext cx="17520673" cy="3907429"/>
          </a:xfrm>
        </p:spPr>
        <p:txBody>
          <a:bodyPr/>
          <a:lstStyle/>
          <a:p>
            <a:r>
              <a:rPr lang="en-US" dirty="0"/>
              <a:t>Impact of Pressure and Fat Thickness on Tissue Biomechanics During Large Deformation</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8831480"/>
            <a:ext cx="17520817" cy="1984280"/>
          </a:xfrm>
        </p:spPr>
        <p:txBody>
          <a:bodyPr/>
          <a:lstStyle/>
          <a:p>
            <a:pPr>
              <a:spcBef>
                <a:spcPts val="0"/>
              </a:spcBef>
            </a:pPr>
            <a:r>
              <a:rPr lang="en-US" sz="3000" b="1" dirty="0"/>
              <a:t>E. Etim</a:t>
            </a:r>
            <a:r>
              <a:rPr lang="en-US" sz="3000" baseline="30000" dirty="0"/>
              <a:t>1</a:t>
            </a:r>
            <a:r>
              <a:rPr lang="en-US" sz="3000" dirty="0"/>
              <a:t>, B. Martinez</a:t>
            </a:r>
            <a:r>
              <a:rPr lang="en-US" sz="3000" baseline="30000" dirty="0"/>
              <a:t>2</a:t>
            </a:r>
            <a:r>
              <a:rPr lang="en-US" sz="3000" dirty="0"/>
              <a:t>, J. A. Cagua</a:t>
            </a:r>
            <a:r>
              <a:rPr lang="en-US" sz="3000" baseline="30000" dirty="0"/>
              <a:t>3</a:t>
            </a:r>
            <a:r>
              <a:rPr lang="en-US" sz="3000" dirty="0"/>
              <a:t>, E. Pinto-Rodriguez</a:t>
            </a:r>
            <a:r>
              <a:rPr lang="en-US" sz="3000" baseline="30000" dirty="0"/>
              <a:t>4</a:t>
            </a:r>
            <a:r>
              <a:rPr lang="en-US" sz="3000" dirty="0"/>
              <a:t>, J. Jimenez-Lozano</a:t>
            </a:r>
            <a:r>
              <a:rPr lang="en-US" sz="3000" baseline="30000" dirty="0"/>
              <a:t>5</a:t>
            </a:r>
            <a:r>
              <a:rPr lang="en-US" sz="3000" dirty="0"/>
              <a:t>, G. Frangineas</a:t>
            </a:r>
            <a:r>
              <a:rPr lang="en-US" sz="3000" baseline="30000" dirty="0"/>
              <a:t>5</a:t>
            </a:r>
            <a:r>
              <a:rPr lang="en-US" sz="3000" dirty="0"/>
              <a:t>, W. Franco</a:t>
            </a:r>
            <a:r>
              <a:rPr lang="en-US" sz="3000" baseline="30000" dirty="0"/>
              <a:t>1,6</a:t>
            </a:r>
          </a:p>
          <a:p>
            <a:pPr>
              <a:spcBef>
                <a:spcPts val="0"/>
              </a:spcBef>
            </a:pPr>
            <a:r>
              <a:rPr lang="en-US" sz="3000" dirty="0"/>
              <a:t>1. Department of Biomedical Engineering, University of Massachusetts Lowell, Lowell, MA, USA. </a:t>
            </a:r>
          </a:p>
          <a:p>
            <a:pPr>
              <a:spcBef>
                <a:spcPts val="0"/>
              </a:spcBef>
            </a:pPr>
            <a:r>
              <a:rPr lang="en-US" sz="3000" dirty="0"/>
              <a:t>2. Department of Chemistry, University of Puerto Rico at Mayaguez, Mayaguez, PR, USA. </a:t>
            </a:r>
          </a:p>
          <a:p>
            <a:pPr>
              <a:spcBef>
                <a:spcPts val="0"/>
              </a:spcBef>
            </a:pPr>
            <a:r>
              <a:rPr lang="en-US" sz="3000" dirty="0"/>
              <a:t>3. Department of Industrial Engineering, University of Puerto Rico, San Juan, PR, USA. </a:t>
            </a:r>
          </a:p>
          <a:p>
            <a:pPr>
              <a:spcBef>
                <a:spcPts val="0"/>
              </a:spcBef>
            </a:pPr>
            <a:r>
              <a:rPr lang="en-US" sz="3000" dirty="0"/>
              <a:t>4. Department of Mechanical Engineering, University of Massachusetts Lowell, Lowell, MA, USA. </a:t>
            </a:r>
          </a:p>
          <a:p>
            <a:pPr>
              <a:spcBef>
                <a:spcPts val="0"/>
              </a:spcBef>
            </a:pPr>
            <a:r>
              <a:rPr lang="en-US" sz="3000" dirty="0"/>
              <a:t>5. Allergan Aesthetics, AbbVie Inc., Irvine, CA, USA</a:t>
            </a:r>
          </a:p>
          <a:p>
            <a:pPr>
              <a:spcBef>
                <a:spcPts val="0"/>
              </a:spcBef>
            </a:pPr>
            <a:r>
              <a:rPr lang="en-US" sz="3000" dirty="0"/>
              <a:t>6. Department of Dermatology, University of Massachusetts Chan Medical School, Worcester, MA, USA. </a:t>
            </a:r>
          </a:p>
          <a:p>
            <a:pPr>
              <a:spcBef>
                <a:spcPts val="0"/>
              </a:spcBef>
            </a:pPr>
            <a:endParaRPr lang="en-US" sz="3000"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6824345" y="21294950"/>
            <a:ext cx="14893769" cy="6856707"/>
          </a:xfrm>
        </p:spPr>
        <p:txBody>
          <a:bodyPr/>
          <a:lstStyle/>
          <a:p>
            <a:pPr algn="just"/>
            <a:r>
              <a:rPr lang="en-US" dirty="0"/>
              <a:t>COMSOL’s Optimization Module was used to perform inverse calculations of tissue properties to match skin displacement at specific pressures and aperture sizes. The skin, fat, and muscle layers were modeled as incompressible, single-phase materials with strain energy density functions that describe their stress–strain relations. Two objective functions were applied: a squared relative error to fit properties at peak pressure (203.2 mmHg) and a least-squares objective to minimize error across seven pressure levels (31.75–203.2 mmHg). Skin was described using a polynomial formulation, fat with a single-parameter Mooney–Rivlin model, and muscle with an Ogden formulation. Suction was simulated for 16, 30, and 50 mm apertures under uniform pressure loading, with fixed outer boundaries and a roller constraint at the cup rim to restrict vertical displacement.</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spcBef>
                <a:spcPts val="0"/>
              </a:spcBef>
            </a:pPr>
            <a:r>
              <a:rPr lang="en-US" sz="2000" dirty="0"/>
              <a:t>1.Joodaki H, Panzer MB. Skin mechanical properties and modeling: A review. Proceedings of the Institution of Mechanical Engineers, Part H: Journal of Engineering in Medicine. 2018;232(4):323-343. ​</a:t>
            </a:r>
          </a:p>
          <a:p>
            <a:pPr>
              <a:spcBef>
                <a:spcPts val="0"/>
              </a:spcBef>
            </a:pPr>
            <a:r>
              <a:rPr lang="en-US" sz="2000" dirty="0"/>
              <a:t>2. </a:t>
            </a:r>
            <a:r>
              <a:rPr lang="en-US" sz="2000" dirty="0" err="1"/>
              <a:t>Tham</a:t>
            </a:r>
            <a:r>
              <a:rPr lang="en-US" sz="2000" dirty="0"/>
              <a:t> LM, Lee HP, Lu C. Cupping: from a biomechanical perspective. J </a:t>
            </a:r>
            <a:r>
              <a:rPr lang="en-US" sz="2000" dirty="0" err="1"/>
              <a:t>Biomech</a:t>
            </a:r>
            <a:r>
              <a:rPr lang="en-US" sz="2000" dirty="0"/>
              <a:t>. 2006;39(12):2183-93. </a:t>
            </a:r>
          </a:p>
          <a:p>
            <a:pPr>
              <a:spcBef>
                <a:spcPts val="0"/>
              </a:spcBef>
            </a:pPr>
            <a:endParaRPr lang="en-US" sz="20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4796739"/>
            <a:ext cx="17520817" cy="4180360"/>
          </a:xfrm>
        </p:spPr>
        <p:txBody>
          <a:bodyPr/>
          <a:lstStyle/>
          <a:p>
            <a:pPr algn="just"/>
            <a:r>
              <a:rPr lang="en-US" dirty="0"/>
              <a:t>We examine how the biomechanics of skin and fat vary with suction pressure, aperture size, and fat thickness to advance our understanding of tissue response in therapies that incorporate localized suction.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r>
              <a:rPr lang="en-US" dirty="0"/>
              <a:t>Suction pressure elevates skin, fat, and muscle to varying degrees, depending on the pressure and contact area, producing layer-specific stress responses. Computational modeling helps reveal these stress patterns, enabling better prediction of device effects and assessment of extreme loading conditions. </a:t>
            </a:r>
          </a:p>
          <a:p>
            <a:pPr algn="just"/>
            <a:r>
              <a:rPr lang="en-US" dirty="0"/>
              <a:t>Skin is a multilayered tissue comprising the epidermis, the collagen- and elastin-rich dermis, and the foam-like hypodermis (subcutaneous fat). The dermis deforms </a:t>
            </a:r>
            <a:r>
              <a:rPr lang="en-US" dirty="0" err="1"/>
              <a:t>anisotropically</a:t>
            </a:r>
            <a:r>
              <a:rPr lang="en-US" dirty="0"/>
              <a:t> due to fiber orientation, while the hypodermis behaves as an energy-absorbing layer because of its collagen matrix enclosing lipid-filled adipocytes. </a:t>
            </a:r>
          </a:p>
          <a:p>
            <a:pPr algn="just"/>
            <a:r>
              <a:rPr lang="en-US" dirty="0"/>
              <a:t>Although most mechanical characterization has used suction devices with apertures under 10 mm, clinical applications such as cupping therapy, laser-assisted PWS removal, and some cryolipolysis applicators often utilize larger apertures of 30–65 mm, underscoring the need to evaluate a broader range of loading geometries.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Skin and Fat Biomechanics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6824345" y="20099155"/>
            <a:ext cx="16062185" cy="1303795"/>
          </a:xfrm>
        </p:spPr>
        <p:txBody>
          <a:bodyPr/>
          <a:lstStyle/>
          <a:p>
            <a:r>
              <a:rPr lang="en-US" dirty="0"/>
              <a:t>Methodology </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652108"/>
            <a:ext cx="13776431" cy="1468347"/>
          </a:xfrm>
        </p:spPr>
        <p:txBody>
          <a:bodyPr/>
          <a:lstStyle/>
          <a:p>
            <a:r>
              <a:rPr lang="en-US" sz="1800" dirty="0"/>
              <a:t>Figure 1. (a) Deformation of skin under suction pressure with a 50 mm applicator at 203.2 mmHg. (b) Discretization of skin (2 mm), fat (4 mm), and muscle (10 mm) domains using mapped quadrilateral mesh.  A uniform pressure was applied to the skin surface along radius R (axisymmetric cross-section). A roller boundary condition was applied at the cup rim (3 mm), and a prescribed displacement of zero was enforced along the vertical boundary in the radial direction and at the bottom of the muscle layer in the axial direction. (c) Flowchart outlining the inverse method used to identify hyperelastic constants.</a:t>
            </a:r>
          </a:p>
        </p:txBody>
      </p:sp>
      <p:pic>
        <p:nvPicPr>
          <p:cNvPr id="134" name="Picture Placeholder 133" descr="A logo for a university&#10;&#10;Description automatically generated">
            <a:extLst>
              <a:ext uri="{FF2B5EF4-FFF2-40B4-BE49-F238E27FC236}">
                <a16:creationId xmlns:a16="http://schemas.microsoft.com/office/drawing/2014/main" id="{5EEB4174-BFC4-9E46-0FE9-8F0F6FFF42CF}"/>
              </a:ext>
            </a:extLst>
          </p:cNvPr>
          <p:cNvPicPr>
            <a:picLocks noGrp="1" noChangeAspect="1"/>
          </p:cNvPicPr>
          <p:nvPr>
            <p:ph type="pic" sz="quarter" idx="31"/>
          </p:nvPr>
        </p:nvPicPr>
        <p:blipFill>
          <a:blip r:embed="rId2">
            <a:extLst>
              <a:ext uri="{28A0092B-C50C-407E-A947-70E740481C1C}">
                <a14:useLocalDpi xmlns:a14="http://schemas.microsoft.com/office/drawing/2010/main" val="0"/>
              </a:ext>
            </a:extLst>
          </a:blip>
          <a:srcRect t="30876" b="30876"/>
          <a:stretch>
            <a:fillRect/>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649531" y="30573721"/>
            <a:ext cx="13775663" cy="7101577"/>
          </a:xfrm>
        </p:spPr>
        <p:txBody>
          <a:bodyPr/>
          <a:lstStyle/>
          <a:p>
            <a:pPr algn="just">
              <a:spcBef>
                <a:spcPts val="0"/>
              </a:spcBef>
            </a:pPr>
            <a:r>
              <a:rPr lang="en-US" b="1" dirty="0"/>
              <a:t>Parameter Estimation</a:t>
            </a:r>
            <a:r>
              <a:rPr lang="en-US" dirty="0"/>
              <a:t>: Properties from one aperture failed to generalize (50 mm fit: 15% error at 30 mm, &gt;40% at 16 mm); multi-pressure optimization reduced errors to 5–8%. </a:t>
            </a:r>
          </a:p>
          <a:p>
            <a:pPr algn="just">
              <a:spcBef>
                <a:spcPts val="0"/>
              </a:spcBef>
            </a:pPr>
            <a:r>
              <a:rPr lang="en-US" b="1" dirty="0"/>
              <a:t>Stress Distribution</a:t>
            </a:r>
            <a:r>
              <a:rPr lang="en-US" dirty="0"/>
              <a:t>: Peak stresses occurred in skin near suction center; compliant fat showed low stress but large deformation. </a:t>
            </a:r>
            <a:r>
              <a:rPr lang="en-US" b="1" dirty="0"/>
              <a:t>Muscle Response</a:t>
            </a:r>
            <a:r>
              <a:rPr lang="en-US" dirty="0"/>
              <a:t>: Muscle stresses were lower but broadly distributed, amplified with decreased fat thickness. </a:t>
            </a:r>
          </a:p>
          <a:p>
            <a:pPr algn="just">
              <a:spcBef>
                <a:spcPts val="0"/>
              </a:spcBef>
            </a:pPr>
            <a:r>
              <a:rPr lang="en-US" b="1" dirty="0"/>
              <a:t>Implications</a:t>
            </a:r>
            <a:r>
              <a:rPr lang="en-US" dirty="0"/>
              <a:t>: Tissue response variability risks under-treatment or damage with fixed settings. Quantified hyperelastic properties across apertures and thicknesses fill a critical knowledge gap, providing design parameters for optimized suction devices and enabling personalized treatment based on individual characteristics.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649531" y="29281783"/>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012032" y="36941125"/>
            <a:ext cx="14253462" cy="1468347"/>
          </a:xfrm>
        </p:spPr>
        <p:txBody>
          <a:bodyPr/>
          <a:lstStyle/>
          <a:p>
            <a:pPr>
              <a:spcBef>
                <a:spcPts val="0"/>
              </a:spcBef>
            </a:pPr>
            <a:r>
              <a:rPr lang="en-US" sz="1800" dirty="0"/>
              <a:t>Figure 2. (a) Experimentally measured and simulated pressure-displacement curves for a participant with 4 mm fat thickness using 50 mm (red), 30 mm (green), and 16 mm (blue) apertures. The continuous line is for the multi-pressure optimization and the dashed line is for the single pressure optimization. (b) Circumferential (blue), axial (orange), and shear (yellow) stress distributions at the mid-depth of the skin, fat, and muscle layers at a pressure of 203.2 mmHg. </a:t>
            </a:r>
          </a:p>
          <a:p>
            <a:endParaRPr lang="en-US" sz="1800" dirty="0"/>
          </a:p>
        </p:txBody>
      </p:sp>
      <p:pic>
        <p:nvPicPr>
          <p:cNvPr id="29" name="Picture Placeholder 28" descr="A rainbow colored object on a black background&#10;&#10;Description automatically generated">
            <a:extLst>
              <a:ext uri="{FF2B5EF4-FFF2-40B4-BE49-F238E27FC236}">
                <a16:creationId xmlns:a16="http://schemas.microsoft.com/office/drawing/2014/main" id="{ABD45965-F2D0-1353-3E13-6F1D8A5DB2B9}"/>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3179" r="13179"/>
          <a:stretch>
            <a:fillRect/>
          </a:stretch>
        </p:blipFill>
        <p:spPr/>
      </p:pic>
      <p:sp>
        <p:nvSpPr>
          <p:cNvPr id="85" name="TextBox 84">
            <a:extLst>
              <a:ext uri="{FF2B5EF4-FFF2-40B4-BE49-F238E27FC236}">
                <a16:creationId xmlns:a16="http://schemas.microsoft.com/office/drawing/2014/main" id="{B8633284-51B1-E74A-A955-997126DAEAA9}"/>
              </a:ext>
            </a:extLst>
          </p:cNvPr>
          <p:cNvSpPr txBox="1"/>
          <p:nvPr/>
        </p:nvSpPr>
        <p:spPr>
          <a:xfrm>
            <a:off x="8174182" y="28928291"/>
            <a:ext cx="184731" cy="369332"/>
          </a:xfrm>
          <a:prstGeom prst="rect">
            <a:avLst/>
          </a:prstGeom>
          <a:noFill/>
        </p:spPr>
        <p:txBody>
          <a:bodyPr wrap="none" rtlCol="0">
            <a:spAutoFit/>
          </a:bodyPr>
          <a:lstStyle/>
          <a:p>
            <a:endParaRPr lang="en-US" dirty="0"/>
          </a:p>
        </p:txBody>
      </p:sp>
      <p:pic>
        <p:nvPicPr>
          <p:cNvPr id="26" name="Picture Placeholder 25">
            <a:extLst>
              <a:ext uri="{FF2B5EF4-FFF2-40B4-BE49-F238E27FC236}">
                <a16:creationId xmlns:a16="http://schemas.microsoft.com/office/drawing/2014/main" id="{7BBBFD44-AC2B-C3B5-CA48-21B78BDB4896}"/>
              </a:ext>
            </a:extLst>
          </p:cNvPr>
          <p:cNvPicPr>
            <a:picLocks noGrp="1" noChangeAspect="1"/>
          </p:cNvPicPr>
          <p:nvPr>
            <p:ph type="pic" sz="quarter" idx="29"/>
          </p:nvPr>
        </p:nvPicPr>
        <p:blipFill>
          <a:blip r:embed="rId4">
            <a:extLst>
              <a:ext uri="{96DAC541-7B7A-43D3-8B79-37D633B846F1}">
                <asvg:svgBlip xmlns:asvg="http://schemas.microsoft.com/office/drawing/2016/SVG/main" r:embed="rId5"/>
              </a:ext>
            </a:extLst>
          </a:blip>
          <a:srcRect l="7777" r="43"/>
          <a:stretch/>
        </p:blipFill>
        <p:spPr>
          <a:xfrm>
            <a:off x="1196912" y="20080429"/>
            <a:ext cx="13414251" cy="7564216"/>
          </a:xfrm>
        </p:spPr>
      </p:pic>
      <p:pic>
        <p:nvPicPr>
          <p:cNvPr id="69" name="Picture Placeholder 68">
            <a:extLst>
              <a:ext uri="{FF2B5EF4-FFF2-40B4-BE49-F238E27FC236}">
                <a16:creationId xmlns:a16="http://schemas.microsoft.com/office/drawing/2014/main" id="{5F593573-D39B-8474-A742-887FC1B20BAB}"/>
              </a:ext>
            </a:extLst>
          </p:cNvPr>
          <p:cNvPicPr>
            <a:picLocks noGrp="1" noChangeAspect="1"/>
          </p:cNvPicPr>
          <p:nvPr>
            <p:ph type="pic" sz="quarter" idx="34"/>
          </p:nvPr>
        </p:nvPicPr>
        <p:blipFill>
          <a:blip r:embed="rId6">
            <a:extLst>
              <a:ext uri="{96DAC541-7B7A-43D3-8B79-37D633B846F1}">
                <asvg:svgBlip xmlns:asvg="http://schemas.microsoft.com/office/drawing/2016/SVG/main" r:embed="rId7"/>
              </a:ext>
            </a:extLst>
          </a:blip>
          <a:srcRect t="1637" b="1637"/>
          <a:stretch>
            <a:fillRect/>
          </a:stretch>
        </p:blipFill>
        <p:spPr>
          <a:xfrm>
            <a:off x="16876713" y="29303663"/>
            <a:ext cx="14893925" cy="763746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1926</TotalTime>
  <Words>871</Words>
  <Application>Microsoft Macintosh PowerPoint</Application>
  <PresentationFormat>Custom</PresentationFormat>
  <Paragraphs>23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Impact of Pressure and Fat Thickness on Tissue Biomechanics During Large Deformation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Etim, Edidiong N</cp:lastModifiedBy>
  <cp:revision>112</cp:revision>
  <cp:lastPrinted>2023-01-06T15:48:30Z</cp:lastPrinted>
  <dcterms:created xsi:type="dcterms:W3CDTF">2023-01-03T14:57:49Z</dcterms:created>
  <dcterms:modified xsi:type="dcterms:W3CDTF">2025-10-07T14:52:58Z</dcterms:modified>
</cp:coreProperties>
</file>