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64" r:id="rId2"/>
    <p:sldId id="277" r:id="rId3"/>
    <p:sldId id="279" r:id="rId4"/>
    <p:sldId id="281" r:id="rId5"/>
    <p:sldId id="301" r:id="rId6"/>
    <p:sldId id="269" r:id="rId7"/>
    <p:sldId id="283" r:id="rId8"/>
    <p:sldId id="273" r:id="rId9"/>
    <p:sldId id="274" r:id="rId10"/>
    <p:sldId id="275" r:id="rId11"/>
    <p:sldId id="280" r:id="rId12"/>
    <p:sldId id="284" r:id="rId13"/>
    <p:sldId id="270" r:id="rId14"/>
    <p:sldId id="304" r:id="rId15"/>
    <p:sldId id="306" r:id="rId16"/>
    <p:sldId id="305" r:id="rId17"/>
  </p:sldIdLst>
  <p:sldSz cx="12161838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F3"/>
    <a:srgbClr val="006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81905" autoAdjust="0"/>
  </p:normalViewPr>
  <p:slideViewPr>
    <p:cSldViewPr>
      <p:cViewPr varScale="1">
        <p:scale>
          <a:sx n="104" d="100"/>
          <a:sy n="104" d="100"/>
        </p:scale>
        <p:origin x="440" y="192"/>
      </p:cViewPr>
      <p:guideLst>
        <p:guide orient="horz" pos="2160"/>
        <p:guide pos="2880"/>
        <p:guide pos="3831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468" y="-10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43979" cy="465773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2" y="0"/>
            <a:ext cx="3043979" cy="465773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r">
              <a:defRPr sz="1200"/>
            </a:lvl1pPr>
          </a:lstStyle>
          <a:p>
            <a:fld id="{C94BF1D3-5036-4D1A-A3B2-025E6980F662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1739"/>
            <a:ext cx="3043979" cy="465773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2" y="8841739"/>
            <a:ext cx="3043979" cy="465773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r">
              <a:defRPr sz="1200"/>
            </a:lvl1pPr>
          </a:lstStyle>
          <a:p>
            <a:fld id="{8ADFC4BF-3D8E-45B9-B82B-E6BFDBB8B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90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0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/>
          <a:lstStyle>
            <a:lvl1pPr algn="r">
              <a:defRPr sz="1200"/>
            </a:lvl1pPr>
          </a:lstStyle>
          <a:p>
            <a:fld id="{FD852303-BCF1-4F7F-83D3-C9EE5BF074C9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698500"/>
            <a:ext cx="618807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8" tIns="46654" rIns="93308" bIns="466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08" tIns="46654" rIns="93308" bIns="466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1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 anchor="b"/>
          <a:lstStyle>
            <a:lvl1pPr algn="r">
              <a:defRPr sz="1200"/>
            </a:lvl1pPr>
          </a:lstStyle>
          <a:p>
            <a:fld id="{7D1D0D58-25A6-4377-805A-97D57715A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9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61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113F8-D8F3-7CE4-DC6F-96AC4DDF2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290751-DC17-A0BF-F115-3AAC887C55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7B981A-EF98-A27B-37AC-F414B29717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1409E-4805-32CF-7326-A5918B439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64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04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PWS (a birthmark caused by dilated, abnormal vessels/capillaries in the skin): Suction pressure helps increase blood flow and flatten skin for more effective blood flow.</a:t>
            </a:r>
          </a:p>
          <a:p>
            <a:r>
              <a:rPr lang="en-US" dirty="0"/>
              <a:t>Cryolipolysis (external non-invasive fat reduction): to pull in skin and fat before cooling, increases surface area and improves outcome </a:t>
            </a:r>
          </a:p>
          <a:p>
            <a:r>
              <a:rPr lang="en-US" dirty="0"/>
              <a:t>Cupping therapy (traditionally for pain relief and recovery): stimulate circulation and promote healing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8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8A13B-97CC-F47C-1023-8A844E039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3684F2-62C5-5C0E-003F-CD04FCE12D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AF874-91EF-96A8-49B8-BFA947BF22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Skin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Largest organ in the body in terms of surface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Purpose: defense, regulate body temperature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medical devices whether invasive or non invasive, knowing the biomechanical properties of skin is important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Mechanically complex due to its multiple layers</a:t>
            </a:r>
          </a:p>
          <a:p>
            <a:endParaRPr lang="en-US" dirty="0"/>
          </a:p>
          <a:p>
            <a:r>
              <a:rPr lang="en-US" dirty="0"/>
              <a:t>Hypodermis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Often known as subcutaneous fat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contains fat lobules, bigger blood vessels, nerves and connective tissues to connect skin to the fascia of muscles and bones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Below the hypodermis is the </a:t>
            </a:r>
          </a:p>
          <a:p>
            <a:endParaRPr lang="en-US" dirty="0"/>
          </a:p>
          <a:p>
            <a:r>
              <a:rPr lang="en-US" dirty="0"/>
              <a:t>Muscle</a:t>
            </a:r>
          </a:p>
          <a:p>
            <a:r>
              <a:rPr lang="en-US" dirty="0"/>
              <a:t>*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AAB2F-1D32-E512-A654-895E380DA9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51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A16FD-7734-7456-5DD1-8F0241D7F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C77596-C57B-9705-3F7F-D16756EA1E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427DBC-9788-C884-0B02-B6B38177CA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1C564-12DB-9353-794B-A232F96C33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32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23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05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1DBB0-A5A2-5D74-6561-29689CEA7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17C45F-7BC4-7018-14CF-6937AC7906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E8130-E07D-99D7-B5A5-C5180599D7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2815A-D2F5-F9B4-C026-A76DB31AA9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8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40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D0D58-25A6-4377-805A-97D57715AC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35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119" y="2286000"/>
            <a:ext cx="7162800" cy="1447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all" baseline="0">
                <a:solidFill>
                  <a:srgbClr val="0068B3"/>
                </a:solidFill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319" y="5943600"/>
            <a:ext cx="490031" cy="59055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itle + Sub Titl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119" y="1981200"/>
            <a:ext cx="7162800" cy="1447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119" y="3581400"/>
            <a:ext cx="7162800" cy="144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n-US" sz="2200" b="0" kern="1200" cap="all" baseline="0" dirty="0">
                <a:solidFill>
                  <a:srgbClr val="00C0F3"/>
                </a:solidFill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 Header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518319" y="3486912"/>
            <a:ext cx="1371600" cy="18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319" y="5943600"/>
            <a:ext cx="490031" cy="59055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eader + Sub Header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319" y="5943600"/>
            <a:ext cx="490031" cy="59055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F60988D-929E-44D9-88A2-7F58190E4E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6919" y="1752600"/>
            <a:ext cx="6248400" cy="4267200"/>
          </a:xfrm>
          <a:prstGeom prst="rect">
            <a:avLst/>
          </a:prstGeom>
        </p:spPr>
        <p:txBody>
          <a:bodyPr/>
          <a:lstStyle>
            <a:lvl1pPr>
              <a:buClr>
                <a:srgbClr val="0070C0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C0F3"/>
              </a:buClr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bg1">
                  <a:lumMod val="65000"/>
                </a:schemeClr>
              </a:buClr>
              <a:buSzPct val="65000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5096204F-6257-414C-A0D9-252F5529F5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14519" y="1143000"/>
            <a:ext cx="3200400" cy="5334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kumimoji="0" lang="en-US" sz="2200" b="0" i="0" u="none" strike="noStrike" kern="1200" cap="all" spc="0" normalizeH="0" baseline="0" dirty="0" smtClean="0">
                <a:ln>
                  <a:noFill/>
                </a:ln>
                <a:solidFill>
                  <a:srgbClr val="00C0F3"/>
                </a:solidFill>
                <a:effectLst/>
                <a:uLnTx/>
                <a:uFillTx/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9861574-1295-4C59-9A15-38FC1455C3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14519" y="152400"/>
            <a:ext cx="3201194" cy="914400"/>
          </a:xfrm>
          <a:prstGeom prst="rect">
            <a:avLst/>
          </a:prstGeom>
        </p:spPr>
        <p:txBody>
          <a:bodyPr anchor="b" anchorCtr="0"/>
          <a:lstStyle>
            <a:lvl1pPr marL="0" indent="0" algn="r">
              <a:buNone/>
              <a:defRPr sz="2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MAIN HEADER</a:t>
            </a:r>
          </a:p>
        </p:txBody>
      </p:sp>
    </p:spTree>
    <p:extLst>
      <p:ext uri="{BB962C8B-B14F-4D97-AF65-F5344CB8AC3E}">
        <p14:creationId xmlns:p14="http://schemas.microsoft.com/office/powerpoint/2010/main" val="224586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Template - Header + Sub Header w/ content on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746919" y="1143000"/>
            <a:ext cx="10668000" cy="533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kumimoji="0" lang="en-US" sz="2100" b="0" i="0" u="none" strike="noStrike" kern="1200" cap="all" spc="0" normalizeH="0" baseline="0" dirty="0" smtClean="0">
                <a:ln>
                  <a:noFill/>
                </a:ln>
                <a:solidFill>
                  <a:srgbClr val="00C0F3"/>
                </a:solidFill>
                <a:effectLst/>
                <a:uLnTx/>
                <a:uFillTx/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6919" y="228600"/>
            <a:ext cx="10668000" cy="838200"/>
          </a:xfrm>
          <a:prstGeom prst="rect">
            <a:avLst/>
          </a:prstGeom>
        </p:spPr>
        <p:txBody>
          <a:bodyPr anchor="b"/>
          <a:lstStyle>
            <a:lvl1pPr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Header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46919" y="1752600"/>
            <a:ext cx="10668000" cy="4267200"/>
          </a:xfrm>
          <a:prstGeom prst="rect">
            <a:avLst/>
          </a:prstGeom>
        </p:spPr>
        <p:txBody>
          <a:bodyPr/>
          <a:lstStyle>
            <a:lvl1pPr>
              <a:buClr>
                <a:srgbClr val="0070C0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C0F3"/>
              </a:buClr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bg1">
                  <a:lumMod val="65000"/>
                </a:schemeClr>
              </a:buClr>
              <a:buSzPct val="65000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395119" y="1124712"/>
            <a:ext cx="1371600" cy="18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420" y="6096000"/>
            <a:ext cx="3547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74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Template w/ Header + Sub Header on rig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420" y="6096000"/>
            <a:ext cx="3547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875B717-1786-403F-8150-BFA5166F63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14519" y="1143000"/>
            <a:ext cx="3200400" cy="5334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kumimoji="0" lang="en-US" sz="2200" b="0" i="0" u="none" strike="noStrike" kern="1200" cap="all" spc="0" normalizeH="0" baseline="0" dirty="0" smtClean="0">
                <a:ln>
                  <a:noFill/>
                </a:ln>
                <a:solidFill>
                  <a:srgbClr val="00C0F3"/>
                </a:solidFill>
                <a:effectLst/>
                <a:uLnTx/>
                <a:uFillTx/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301F18E-099C-4551-B21E-64440635CB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14519" y="228600"/>
            <a:ext cx="3200400" cy="838200"/>
          </a:xfrm>
          <a:prstGeom prst="rect">
            <a:avLst/>
          </a:prstGeom>
        </p:spPr>
        <p:txBody>
          <a:bodyPr anchor="b"/>
          <a:lstStyle>
            <a:lvl1pPr algn="r"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Header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2107A9E-A4E5-4DB0-A83A-DC48D8A86D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6919" y="1752600"/>
            <a:ext cx="10668000" cy="4267200"/>
          </a:xfrm>
          <a:prstGeom prst="rect">
            <a:avLst/>
          </a:prstGeom>
        </p:spPr>
        <p:txBody>
          <a:bodyPr/>
          <a:lstStyle>
            <a:lvl1pPr>
              <a:buClr>
                <a:srgbClr val="0070C0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C0F3"/>
              </a:buClr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bg1">
                  <a:lumMod val="65000"/>
                </a:schemeClr>
              </a:buClr>
              <a:buSzPct val="65000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88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template w/ Header and content on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6919" y="228600"/>
            <a:ext cx="10668000" cy="838200"/>
          </a:xfrm>
          <a:prstGeom prst="rect">
            <a:avLst/>
          </a:prstGeom>
        </p:spPr>
        <p:txBody>
          <a:bodyPr anchor="b"/>
          <a:lstStyle>
            <a:lvl1pPr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Header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46919" y="1295400"/>
            <a:ext cx="10668000" cy="4267200"/>
          </a:xfrm>
          <a:prstGeom prst="rect">
            <a:avLst/>
          </a:prstGeom>
        </p:spPr>
        <p:txBody>
          <a:bodyPr/>
          <a:lstStyle>
            <a:lvl1pPr>
              <a:buClr>
                <a:srgbClr val="0070C0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C0F3"/>
              </a:buClr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bg1">
                  <a:lumMod val="65000"/>
                </a:schemeClr>
              </a:buClr>
              <a:buSzPct val="65000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420" y="6096000"/>
            <a:ext cx="354724" cy="4572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78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66319" y="1828800"/>
            <a:ext cx="350520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n-US" sz="2200" b="0" kern="1200" cap="all" baseline="0" dirty="0">
                <a:solidFill>
                  <a:srgbClr val="00C0F3"/>
                </a:solidFill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 Header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15081" y="1752600"/>
            <a:ext cx="3399632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65919" y="304800"/>
            <a:ext cx="5257800" cy="12954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566319" y="2438400"/>
            <a:ext cx="3505200" cy="2667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6" indent="0">
              <a:buFontTx/>
              <a:buNone/>
              <a:defRPr sz="21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294" indent="0">
              <a:buFontTx/>
              <a:buNone/>
              <a:defRPr sz="21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440" indent="0">
              <a:buFontTx/>
              <a:buNone/>
              <a:defRPr sz="21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586" indent="0">
              <a:buFontTx/>
              <a:buNone/>
              <a:defRPr sz="21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319" y="5943600"/>
            <a:ext cx="490031" cy="59055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65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template - Header + Sub Header and Two Content field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608092" y="990600"/>
            <a:ext cx="10945654" cy="533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kumimoji="0" lang="en-US" sz="2200" b="0" i="0" u="none" strike="noStrike" kern="1200" cap="all" spc="0" normalizeH="0" baseline="0" dirty="0" smtClean="0">
                <a:ln>
                  <a:noFill/>
                </a:ln>
                <a:solidFill>
                  <a:srgbClr val="00C0F3"/>
                </a:solidFill>
                <a:effectLst/>
                <a:uLnTx/>
                <a:uFillTx/>
                <a:latin typeface="Century Gothic" panose="020B0502020202020204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5395119" y="972312"/>
            <a:ext cx="1371600" cy="18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08013" y="274638"/>
            <a:ext cx="10945812" cy="639762"/>
          </a:xfrm>
          <a:prstGeom prst="rect">
            <a:avLst/>
          </a:prstGeom>
        </p:spPr>
        <p:txBody>
          <a:bodyPr/>
          <a:lstStyle>
            <a:lvl1pPr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95313" y="1752600"/>
            <a:ext cx="5410200" cy="4572000"/>
          </a:xfrm>
          <a:prstGeom prst="rect">
            <a:avLst/>
          </a:prstGeom>
        </p:spPr>
        <p:txBody>
          <a:bodyPr wrap="square" lIns="91440" bIns="45720"/>
          <a:lstStyle>
            <a:lvl1pPr>
              <a:buClr>
                <a:srgbClr val="0068B3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B0F0"/>
              </a:buCl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6157119" y="1752600"/>
            <a:ext cx="5410200" cy="4572000"/>
          </a:xfrm>
          <a:prstGeom prst="rect">
            <a:avLst/>
          </a:prstGeom>
        </p:spPr>
        <p:txBody>
          <a:bodyPr/>
          <a:lstStyle>
            <a:lvl1pPr>
              <a:buClr>
                <a:srgbClr val="0068B3"/>
              </a:buCl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B0F0"/>
              </a:buCl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420" y="6096000"/>
            <a:ext cx="354724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75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template - Header and Two Content field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08013" y="274638"/>
            <a:ext cx="10945812" cy="639762"/>
          </a:xfrm>
          <a:prstGeom prst="rect">
            <a:avLst/>
          </a:prstGeom>
        </p:spPr>
        <p:txBody>
          <a:bodyPr/>
          <a:lstStyle>
            <a:lvl1pPr>
              <a:defRPr sz="2800" b="1" cap="all" baseline="0">
                <a:solidFill>
                  <a:srgbClr val="0068B3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95313" y="1143000"/>
            <a:ext cx="5410200" cy="5181600"/>
          </a:xfrm>
          <a:prstGeom prst="rect">
            <a:avLst/>
          </a:prstGeom>
        </p:spPr>
        <p:txBody>
          <a:bodyPr wrap="square" lIns="91440" bIns="45720"/>
          <a:lstStyle>
            <a:lvl1pPr>
              <a:buClr>
                <a:srgbClr val="0068B3"/>
              </a:buClr>
              <a:defRPr sz="26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B0F0"/>
              </a:buCl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6157119" y="1143000"/>
            <a:ext cx="5410200" cy="5181600"/>
          </a:xfrm>
          <a:prstGeom prst="rect">
            <a:avLst/>
          </a:prstGeom>
        </p:spPr>
        <p:txBody>
          <a:bodyPr/>
          <a:lstStyle>
            <a:lvl1pPr>
              <a:buClr>
                <a:srgbClr val="0068B3"/>
              </a:buCl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B0F0"/>
              </a:buCl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C0F3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43308" y="6400800"/>
            <a:ext cx="15466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i="1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Learning with Purpose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420" y="6096000"/>
            <a:ext cx="354724" cy="457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02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7003" y="5901071"/>
            <a:ext cx="911300" cy="820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880894" y="6356350"/>
            <a:ext cx="4000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rgbClr val="00C0F3"/>
                </a:solidFill>
              </a:defRPr>
            </a:lvl1pPr>
          </a:lstStyle>
          <a:p>
            <a:fld id="{0FA920F7-7227-4D6E-B7C6-AC05743CC8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2" r:id="rId3"/>
    <p:sldLayoutId id="2147483677" r:id="rId4"/>
    <p:sldLayoutId id="2147483683" r:id="rId5"/>
    <p:sldLayoutId id="2147483680" r:id="rId6"/>
    <p:sldLayoutId id="2147483661" r:id="rId7"/>
    <p:sldLayoutId id="2147483666" r:id="rId8"/>
    <p:sldLayoutId id="2147483681" r:id="rId9"/>
  </p:sldLayoutIdLst>
  <p:hf hdr="0" ftr="0" dt="0"/>
  <p:txStyles>
    <p:titleStyle>
      <a:lvl1pPr algn="ctr" defTabSz="91429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6.xml"/><Relationship Id="rId7" Type="http://schemas.microsoft.com/office/2007/relationships/hdphoto" Target="../media/hdphoto2.wdp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microsoft.com/office/2007/relationships/hdphoto" Target="../media/hdphoto1.wdp"/><Relationship Id="rId10" Type="http://schemas.openxmlformats.org/officeDocument/2006/relationships/image" Target="../media/image15.jpeg"/><Relationship Id="rId4" Type="http://schemas.openxmlformats.org/officeDocument/2006/relationships/image" Target="../media/image12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Impact of Pressure and Fat Thickness on Tissue Biomechanics During Large Suction Deformation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 Etim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B. Martinez, J. A.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Cagau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E. Pinto-Rodriguez, J. J. Lozano, G.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Frangineas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W. Franco</a:t>
            </a:r>
          </a:p>
          <a:p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" name="Picture 3" descr="A rainbow colored object on a black background&#10;&#10;Description automatically generated">
            <a:extLst>
              <a:ext uri="{FF2B5EF4-FFF2-40B4-BE49-F238E27FC236}">
                <a16:creationId xmlns:a16="http://schemas.microsoft.com/office/drawing/2014/main" id="{A3242378-E2B3-6B51-0A5A-49059F200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744" y="3048000"/>
            <a:ext cx="7772400" cy="519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5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61786-435B-4BF3-600C-59BC7F043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geometry and boundary conditions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D259FD-8EA8-ED01-C56B-436407248E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919" y="1121975"/>
            <a:ext cx="4346719" cy="4267200"/>
          </a:xfrm>
        </p:spPr>
        <p:txBody>
          <a:bodyPr/>
          <a:lstStyle/>
          <a:p>
            <a:r>
              <a:rPr lang="en-US" dirty="0"/>
              <a:t>Modeling Geometry</a:t>
            </a:r>
          </a:p>
          <a:p>
            <a:pPr lvl="1"/>
            <a:r>
              <a:rPr lang="en-US" dirty="0"/>
              <a:t>200 mm long domain with fixed skin and muscle thicknesses.</a:t>
            </a:r>
          </a:p>
          <a:p>
            <a:r>
              <a:rPr lang="en-US" dirty="0"/>
              <a:t>Boundary conditions</a:t>
            </a:r>
          </a:p>
          <a:p>
            <a:pPr lvl="1"/>
            <a:r>
              <a:rPr lang="en-US" dirty="0"/>
              <a:t>Uniform pressure along cross-section corresponding to radius</a:t>
            </a:r>
          </a:p>
          <a:p>
            <a:pPr lvl="1"/>
            <a:r>
              <a:rPr lang="en-US" dirty="0"/>
              <a:t>No friction between layers or surface with rim.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0C9E6-AA17-0139-C797-8064F795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16DADE-B187-E25D-EA63-DDBA0580745B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4DD5EB0-A0C7-8A94-3F14-0D15D7C81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3112" y="1468825"/>
            <a:ext cx="7683645" cy="9943540"/>
          </a:xfrm>
          <a:prstGeom prst="rect">
            <a:avLst/>
          </a:prstGeom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D329D57-3D84-5B6B-40E3-09AA948394C2}"/>
              </a:ext>
            </a:extLst>
          </p:cNvPr>
          <p:cNvSpPr txBox="1">
            <a:spLocks/>
          </p:cNvSpPr>
          <p:nvPr/>
        </p:nvSpPr>
        <p:spPr>
          <a:xfrm>
            <a:off x="363538" y="5029200"/>
            <a:ext cx="8509855" cy="2209800"/>
          </a:xfrm>
          <a:prstGeom prst="rect">
            <a:avLst/>
          </a:prstGeom>
        </p:spPr>
        <p:txBody>
          <a:bodyPr/>
          <a:lstStyle>
            <a:lvl1pPr marL="342860" indent="-342860" algn="l" defTabSz="914293" rtl="0" eaLnBrk="1" latinLnBrk="0" hangingPunct="1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  <a:defRPr sz="2600" kern="1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Clr>
                <a:srgbClr val="00C0F3"/>
              </a:buClr>
              <a:buFont typeface="Arial" pitchFamily="34" charset="0"/>
              <a:buChar char="–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Clr>
                <a:srgbClr val="00C0F3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itchFamily="34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65000"/>
              <a:buFont typeface="Arial" pitchFamily="34" charset="0"/>
              <a:buChar char="»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Discretization</a:t>
            </a:r>
          </a:p>
          <a:p>
            <a:pPr lvl="1"/>
            <a:r>
              <a:rPr lang="en-US" dirty="0"/>
              <a:t>Uniformly mapped quadrilateral mesh in each domain.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D030E4-5C45-AEE6-F722-8EC4BEE19A55}"/>
              </a:ext>
            </a:extLst>
          </p:cNvPr>
          <p:cNvSpPr txBox="1"/>
          <p:nvPr/>
        </p:nvSpPr>
        <p:spPr>
          <a:xfrm>
            <a:off x="10442916" y="2585789"/>
            <a:ext cx="579437" cy="338554"/>
          </a:xfrm>
          <a:prstGeom prst="rect">
            <a:avLst/>
          </a:prstGeom>
          <a:solidFill>
            <a:schemeClr val="tx1">
              <a:lumMod val="75000"/>
              <a:lumOff val="25000"/>
              <a:alpha val="56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9FC2B8-85F9-EECB-0D6E-2D64F95C0155}"/>
              </a:ext>
            </a:extLst>
          </p:cNvPr>
          <p:cNvSpPr txBox="1"/>
          <p:nvPr/>
        </p:nvSpPr>
        <p:spPr>
          <a:xfrm>
            <a:off x="10442916" y="2987814"/>
            <a:ext cx="579437" cy="338554"/>
          </a:xfrm>
          <a:prstGeom prst="rect">
            <a:avLst/>
          </a:prstGeom>
          <a:solidFill>
            <a:schemeClr val="bg2">
              <a:lumMod val="75000"/>
              <a:alpha val="56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7AC520-3124-DF2A-037A-F2C3D561D034}"/>
              </a:ext>
            </a:extLst>
          </p:cNvPr>
          <p:cNvSpPr txBox="1"/>
          <p:nvPr/>
        </p:nvSpPr>
        <p:spPr>
          <a:xfrm>
            <a:off x="10256836" y="3589614"/>
            <a:ext cx="914400" cy="338554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Muscle</a:t>
            </a:r>
          </a:p>
        </p:txBody>
      </p:sp>
    </p:spTree>
    <p:extLst>
      <p:ext uri="{BB962C8B-B14F-4D97-AF65-F5344CB8AC3E}">
        <p14:creationId xmlns:p14="http://schemas.microsoft.com/office/powerpoint/2010/main" val="2289203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49ECD-3ADB-5D1B-0A4B-15EB98556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58E2F-35D1-027D-DA9B-D6002883F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Hyperelastic property estimation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3057E-BA92-F543-DE25-1120828BD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21B70A9-14D2-0B17-E05C-CAC38B71599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746919" y="1752600"/>
                <a:ext cx="5867400" cy="4267200"/>
              </a:xfrm>
            </p:spPr>
            <p:txBody>
              <a:bodyPr/>
              <a:lstStyle/>
              <a:p>
                <a:r>
                  <a:rPr lang="en-US" b="0" dirty="0"/>
                  <a:t>Method 1: General Optimization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Single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342860" marR="0" lvl="0" indent="-342860" algn="l" defTabSz="914293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70C0"/>
                  </a:buClr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Method 2: Parameter Estimation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Multiple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 −</m:t>
                                          </m:r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21B70A9-14D2-0B17-E05C-CAC38B7159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46919" y="1752600"/>
                <a:ext cx="5867400" cy="4267200"/>
              </a:xfrm>
              <a:blipFill>
                <a:blip r:embed="rId3"/>
                <a:stretch>
                  <a:fillRect l="-1732" t="-1484" b="-14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12D39D38-F29B-6D9B-DEEC-46BA56B280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2919" y="1017814"/>
            <a:ext cx="7772400" cy="57367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177037-E84C-D19F-E27D-46B5EA7E8097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552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8EBA3-1048-D36A-D4E0-DE6722585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3" y="274638"/>
            <a:ext cx="10945812" cy="639762"/>
          </a:xfrm>
        </p:spPr>
        <p:txBody>
          <a:bodyPr>
            <a:normAutofit/>
          </a:bodyPr>
          <a:lstStyle/>
          <a:p>
            <a:r>
              <a:rPr lang="en-US" dirty="0"/>
              <a:t>Experimental displacement variation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5E47A-3D66-65AC-2F02-450CA283D86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80894" y="6356350"/>
            <a:ext cx="400050" cy="365125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0FA920F7-7227-4D6E-B7C6-AC05743CC8F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8" name="Picture 7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2D9550EB-3FF3-17C3-5A1E-CB0FF78B8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5" y="1623696"/>
            <a:ext cx="5562517" cy="4170696"/>
          </a:xfrm>
          <a:prstGeom prst="rect">
            <a:avLst/>
          </a:prstGeom>
        </p:spPr>
      </p:pic>
      <p:pic>
        <p:nvPicPr>
          <p:cNvPr id="10" name="Picture 9" descr="A graph of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DD00A1DD-071B-B2A8-6B60-1AD73401D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919" y="1510023"/>
            <a:ext cx="5366973" cy="40240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672409-90ED-EF05-EAD2-1D7C2DE741C6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25304D-2D67-8FCC-84DB-769F4ACA8254}"/>
              </a:ext>
            </a:extLst>
          </p:cNvPr>
          <p:cNvSpPr txBox="1"/>
          <p:nvPr/>
        </p:nvSpPr>
        <p:spPr>
          <a:xfrm>
            <a:off x="2674166" y="143903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50 mm aperture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F0FD14-5ED3-9048-2B60-B91135C53FE6}"/>
              </a:ext>
            </a:extLst>
          </p:cNvPr>
          <p:cNvSpPr txBox="1"/>
          <p:nvPr/>
        </p:nvSpPr>
        <p:spPr>
          <a:xfrm>
            <a:off x="8236683" y="143903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16 mm aperture </a:t>
            </a:r>
          </a:p>
        </p:txBody>
      </p:sp>
    </p:spTree>
    <p:extLst>
      <p:ext uri="{BB962C8B-B14F-4D97-AF65-F5344CB8AC3E}">
        <p14:creationId xmlns:p14="http://schemas.microsoft.com/office/powerpoint/2010/main" val="1038069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DA43B7F-B035-2B2D-C568-3BB4DD95AA78}"/>
              </a:ext>
            </a:extLst>
          </p:cNvPr>
          <p:cNvSpPr txBox="1"/>
          <p:nvPr/>
        </p:nvSpPr>
        <p:spPr>
          <a:xfrm>
            <a:off x="608092" y="990600"/>
            <a:ext cx="10945654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defTabSz="914293">
              <a:spcBef>
                <a:spcPct val="20000"/>
              </a:spcBef>
            </a:pPr>
            <a:endParaRPr kumimoji="0" lang="en-US" sz="2200" b="0" i="0" u="none" strike="noStrike" kern="1200" cap="all" spc="0" normalizeH="0" baseline="0" dirty="0">
              <a:ln>
                <a:noFill/>
              </a:ln>
              <a:solidFill>
                <a:srgbClr val="00C0F3"/>
              </a:solidFill>
              <a:effectLst/>
              <a:uLnTx/>
              <a:uFillTx/>
              <a:latin typeface="Century Gothic" panose="020B0502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7CF3B-FA76-7603-B285-BBA2A8157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3" y="274638"/>
            <a:ext cx="10945812" cy="639762"/>
          </a:xfrm>
        </p:spPr>
        <p:txBody>
          <a:bodyPr>
            <a:normAutofit/>
          </a:bodyPr>
          <a:lstStyle/>
          <a:p>
            <a:r>
              <a:rPr lang="en-US" b="1" kern="1200" cap="all" baseline="0" dirty="0">
                <a:latin typeface="Century Gothic" panose="020B0502020202020204" pitchFamily="34" charset="0"/>
                <a:ea typeface="+mj-ea"/>
                <a:cs typeface="+mj-cs"/>
              </a:rPr>
              <a:t>Multi value Vs Single value property identification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B7AA241-AFA2-673C-9A93-41BB76FCF67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228128" y="1524000"/>
                <a:ext cx="5876099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 material properties for skin, fat and muscle with both inverse methods were</a:t>
                </a:r>
              </a:p>
              <a:p>
                <a:pPr lvl="1"/>
                <a:r>
                  <a:rPr lang="en-US" sz="2000" b="0" dirty="0"/>
                  <a:t>Single: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𝑠𝑘𝑖𝑛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/>
                  <a:t>= 27582 Pa,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𝑠𝑘𝑖𝑛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= 4796432 Pa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10, </m:t>
                        </m:r>
                        <m:r>
                          <a:rPr lang="en-US" sz="20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𝑓𝑎𝑡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= 10.903 Pa</a:t>
                </a:r>
              </a:p>
              <a:p>
                <a:pPr lvl="1"/>
                <a:r>
                  <a:rPr lang="en-US" sz="2000" dirty="0"/>
                  <a:t>Multiple: </a:t>
                </a: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𝑠𝑘𝑖𝑛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/>
                  <a:t>= 40000 Pa,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𝑠𝑘𝑖𝑛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= 700000 Pa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10, </m:t>
                        </m:r>
                        <m:r>
                          <a:rPr lang="en-US" sz="20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𝑓𝑎𝑡</m:t>
                        </m:r>
                        <m:r>
                          <a:rPr lang="en-US" sz="20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= 17.175 Pa</a:t>
                </a:r>
              </a:p>
              <a:p>
                <a:pPr lvl="1"/>
                <a:endParaRPr 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Multi-pressure resulted in less than 10% error for all pressure points</a:t>
                </a:r>
              </a:p>
              <a:p>
                <a:r>
                  <a:rPr lang="en-US" sz="2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Single pressure had errors ranging up to 60%.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B7AA241-AFA2-673C-9A93-41BB76FCF6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228128" y="1524000"/>
                <a:ext cx="5876099" cy="4572000"/>
              </a:xfrm>
              <a:blipFill>
                <a:blip r:embed="rId3"/>
                <a:stretch>
                  <a:fillRect l="-1509" t="-1108" r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F73C9-9C68-F321-7610-896D00C4E6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80894" y="6356350"/>
            <a:ext cx="400050" cy="36512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600"/>
              </a:spcAft>
            </a:pPr>
            <a:fld id="{0FA920F7-7227-4D6E-B7C6-AC05743CC8F3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16" name="Picture 15" descr="A graph of a normalized curve&#10;&#10;Description automatically generated with medium confidence">
            <a:extLst>
              <a:ext uri="{FF2B5EF4-FFF2-40B4-BE49-F238E27FC236}">
                <a16:creationId xmlns:a16="http://schemas.microsoft.com/office/drawing/2014/main" id="{6CD35CD8-4EB4-35FD-8023-6BB016734C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0" y="1245268"/>
            <a:ext cx="6170519" cy="46361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4075DE-88C2-38A7-A942-288A94F00CBA}"/>
              </a:ext>
            </a:extLst>
          </p:cNvPr>
          <p:cNvSpPr txBox="1"/>
          <p:nvPr/>
        </p:nvSpPr>
        <p:spPr>
          <a:xfrm>
            <a:off x="1466469" y="1703800"/>
            <a:ext cx="167640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Multi-value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E9BDB3-8CCF-333E-6945-56D2266010DE}"/>
              </a:ext>
            </a:extLst>
          </p:cNvPr>
          <p:cNvSpPr txBox="1"/>
          <p:nvPr/>
        </p:nvSpPr>
        <p:spPr>
          <a:xfrm>
            <a:off x="1466469" y="1953901"/>
            <a:ext cx="167640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Single-value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1427D9-4516-1A02-BF0D-4849BDF0A6E1}"/>
              </a:ext>
            </a:extLst>
          </p:cNvPr>
          <p:cNvSpPr txBox="1"/>
          <p:nvPr/>
        </p:nvSpPr>
        <p:spPr>
          <a:xfrm>
            <a:off x="1466469" y="2250512"/>
            <a:ext cx="167640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Experimental</a:t>
            </a:r>
          </a:p>
        </p:txBody>
      </p:sp>
    </p:spTree>
    <p:extLst>
      <p:ext uri="{BB962C8B-B14F-4D97-AF65-F5344CB8AC3E}">
        <p14:creationId xmlns:p14="http://schemas.microsoft.com/office/powerpoint/2010/main" val="309919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FF3E5-1F9C-4F67-4375-993CA151A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ainbow colored object on a black background&#10;&#10;Description automatically generated">
            <a:extLst>
              <a:ext uri="{FF2B5EF4-FFF2-40B4-BE49-F238E27FC236}">
                <a16:creationId xmlns:a16="http://schemas.microsoft.com/office/drawing/2014/main" id="{BEEB102B-103F-4083-690C-6BAAEEE35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0481" y="2173538"/>
            <a:ext cx="7772400" cy="51954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ADB39C-3FC6-9865-7667-AAC149C4F865}"/>
              </a:ext>
            </a:extLst>
          </p:cNvPr>
          <p:cNvSpPr txBox="1"/>
          <p:nvPr/>
        </p:nvSpPr>
        <p:spPr>
          <a:xfrm>
            <a:off x="418056" y="1373438"/>
            <a:ext cx="2157663" cy="533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defTabSz="914293">
              <a:spcBef>
                <a:spcPct val="20000"/>
              </a:spcBef>
            </a:pPr>
            <a:endParaRPr kumimoji="0" lang="en-US" sz="2200" b="0" i="0" u="none" strike="noStrike" kern="1200" cap="all" spc="0" normalizeH="0" baseline="0" dirty="0">
              <a:ln>
                <a:noFill/>
              </a:ln>
              <a:solidFill>
                <a:srgbClr val="00C0F3"/>
              </a:solidFill>
              <a:effectLst/>
              <a:uLnTx/>
              <a:uFillTx/>
              <a:latin typeface="Century Gothic" panose="020B0502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4FB7F-4CA8-C2AB-B789-7A7BA765A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762" y="457200"/>
            <a:ext cx="4236557" cy="639762"/>
          </a:xfrm>
        </p:spPr>
        <p:txBody>
          <a:bodyPr>
            <a:normAutofit/>
          </a:bodyPr>
          <a:lstStyle/>
          <a:p>
            <a:r>
              <a:rPr lang="en-US" b="1" kern="1200" cap="all" baseline="0" dirty="0">
                <a:latin typeface="Century Gothic" panose="020B0502020202020204" pitchFamily="34" charset="0"/>
                <a:ea typeface="+mj-ea"/>
                <a:cs typeface="+mj-cs"/>
              </a:rPr>
              <a:t>Stress analysis in fat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ACD95-EC88-6596-6245-07978AAAAA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2762" y="1640138"/>
            <a:ext cx="3709737" cy="45720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Increase in normal stress with fat thickness while shear stress varies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30773-9BF6-9B4E-ABA9-8703CCD6D32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80894" y="6356350"/>
            <a:ext cx="400050" cy="36512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600"/>
              </a:spcAft>
            </a:pPr>
            <a:fld id="{0FA920F7-7227-4D6E-B7C6-AC05743CC8F3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AFADA0-5F1D-021C-05A3-F0AD2C4B9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6465" y="-91281"/>
            <a:ext cx="6477317" cy="704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179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A6E34-71C2-0BD8-868C-63DB4DB61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this important?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B3B56-80DF-4E1E-6483-8F810E5CFC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Device safety varies by person</a:t>
            </a:r>
            <a:r>
              <a:rPr lang="en-US" dirty="0"/>
              <a:t>: Tissue response variability can cause under-treatment or tissue damage with fixed pressure settings </a:t>
            </a:r>
          </a:p>
          <a:p>
            <a:r>
              <a:rPr lang="en-US" b="1" dirty="0"/>
              <a:t>Explains inconsistent complications</a:t>
            </a:r>
            <a:r>
              <a:rPr lang="en-US" dirty="0"/>
              <a:t>: Mechanical response depends on tissue composition and contact geometry, explaining unpredictable pressure injuries and bruising </a:t>
            </a:r>
          </a:p>
          <a:p>
            <a:r>
              <a:rPr lang="en-US" b="1" dirty="0"/>
              <a:t>Fills critical knowledge gap</a:t>
            </a:r>
            <a:r>
              <a:rPr lang="en-US" dirty="0"/>
              <a:t>: Quantified hyperelastic properties across aperture sizes and thicknesses provide design parameters for suction-based devices </a:t>
            </a:r>
          </a:p>
          <a:p>
            <a:r>
              <a:rPr lang="en-US" b="1" dirty="0"/>
              <a:t>Enables personalized treatment</a:t>
            </a:r>
            <a:r>
              <a:rPr lang="en-US" dirty="0"/>
              <a:t>: Relationships between fat thickness, aperture size, and hyperelastic properties allow adaptive suction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7C1BC-427D-75DB-BEC8-B5E85898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24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EA068C-E98C-C4F1-69BB-2C54A34114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6519" y="5275134"/>
            <a:ext cx="10668000" cy="533400"/>
          </a:xfrm>
        </p:spPr>
        <p:txBody>
          <a:bodyPr/>
          <a:lstStyle/>
          <a:p>
            <a:r>
              <a:rPr lang="en-US" sz="3200" dirty="0"/>
              <a:t>Questions?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08F1E0-4CF0-3985-F442-811A5180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9519" y="4414280"/>
            <a:ext cx="10668000" cy="838200"/>
          </a:xfrm>
        </p:spPr>
        <p:txBody>
          <a:bodyPr/>
          <a:lstStyle/>
          <a:p>
            <a:r>
              <a:rPr lang="en-US" sz="4800" dirty="0"/>
              <a:t>Thank you for listening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6FA4A-DDA9-C58D-1B1A-5876A4A5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COMSOL Conference 2025">
            <a:extLst>
              <a:ext uri="{FF2B5EF4-FFF2-40B4-BE49-F238E27FC236}">
                <a16:creationId xmlns:a16="http://schemas.microsoft.com/office/drawing/2014/main" id="{F2B7EE59-FA71-7348-77F0-25FB24D36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165"/>
            <a:ext cx="13135946" cy="689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11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FB793-81C1-DC28-328C-836E70F33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Lipo Cryo Lipolisis Fat Freeze Treatment">
            <a:extLst>
              <a:ext uri="{FF2B5EF4-FFF2-40B4-BE49-F238E27FC236}">
                <a16:creationId xmlns:a16="http://schemas.microsoft.com/office/drawing/2014/main" id="{BBD1087D-AEAE-0F01-1764-4715B8C44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404" y="1568105"/>
            <a:ext cx="4699000" cy="33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950CC0-7FC9-5F32-666C-019D93A61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use of Suction pressure in medical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FCD7D0-99FF-7AA7-FB2C-4D9471B0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078" name="Picture 6" descr="Figure 1">
            <a:extLst>
              <a:ext uri="{FF2B5EF4-FFF2-40B4-BE49-F238E27FC236}">
                <a16:creationId xmlns:a16="http://schemas.microsoft.com/office/drawing/2014/main" id="{D12C6D51-B7C8-3E54-6CE9-B6B4CBABF0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" t="7952" r="55282" b="1482"/>
          <a:stretch/>
        </p:blipFill>
        <p:spPr bwMode="auto">
          <a:xfrm>
            <a:off x="-103645" y="1075418"/>
            <a:ext cx="441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2506DF-C083-787C-26FC-46C14D656E37}"/>
              </a:ext>
            </a:extLst>
          </p:cNvPr>
          <p:cNvSpPr txBox="1"/>
          <p:nvPr/>
        </p:nvSpPr>
        <p:spPr>
          <a:xfrm>
            <a:off x="-77162" y="6581001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Aguilar et al 2011; Sarah M Aesthetics; </a:t>
            </a:r>
            <a:r>
              <a:rPr lang="en-US" sz="1200" dirty="0" err="1"/>
              <a:t>Cleaveland</a:t>
            </a:r>
            <a:r>
              <a:rPr lang="en-US" sz="1200" dirty="0"/>
              <a:t> Clinic 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2" name="Picture 10" descr="Provider placing cups on person’s back during cupping therapy.">
            <a:extLst>
              <a:ext uri="{FF2B5EF4-FFF2-40B4-BE49-F238E27FC236}">
                <a16:creationId xmlns:a16="http://schemas.microsoft.com/office/drawing/2014/main" id="{A1487517-2B6A-7AB7-EF16-18D4F1536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246" y="1872207"/>
            <a:ext cx="3563867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B0DA6C-821B-65EB-BF74-36423CC79DE4}"/>
              </a:ext>
            </a:extLst>
          </p:cNvPr>
          <p:cNvSpPr txBox="1"/>
          <p:nvPr/>
        </p:nvSpPr>
        <p:spPr>
          <a:xfrm>
            <a:off x="315455" y="5556965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Laser Treatment for Port Wine Stain Removal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866104-0807-4497-3A40-A6125B875816}"/>
              </a:ext>
            </a:extLst>
          </p:cNvPr>
          <p:cNvSpPr txBox="1"/>
          <p:nvPr/>
        </p:nvSpPr>
        <p:spPr>
          <a:xfrm>
            <a:off x="4315955" y="4944261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Cryolipolysis for Fat Reduction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C20538-EFD4-72A8-8E2B-BA6F24ECBE7A}"/>
              </a:ext>
            </a:extLst>
          </p:cNvPr>
          <p:cNvSpPr txBox="1"/>
          <p:nvPr/>
        </p:nvSpPr>
        <p:spPr>
          <a:xfrm>
            <a:off x="8580438" y="4910634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Cupping Therapy for Pain Relief and Recovery </a:t>
            </a:r>
          </a:p>
        </p:txBody>
      </p:sp>
    </p:spTree>
    <p:extLst>
      <p:ext uri="{BB962C8B-B14F-4D97-AF65-F5344CB8AC3E}">
        <p14:creationId xmlns:p14="http://schemas.microsoft.com/office/powerpoint/2010/main" val="267176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D12DD-1E4E-AC0C-42A7-A8F986560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ross Section, Layers of the Skin">
            <a:extLst>
              <a:ext uri="{FF2B5EF4-FFF2-40B4-BE49-F238E27FC236}">
                <a16:creationId xmlns:a16="http://schemas.microsoft.com/office/drawing/2014/main" id="{3E84F6A3-21D1-421F-3B8B-31C267F96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6"/>
          <a:stretch/>
        </p:blipFill>
        <p:spPr bwMode="auto">
          <a:xfrm>
            <a:off x="2240028" y="1752600"/>
            <a:ext cx="6052409" cy="531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3C148C-BE79-3305-DCD7-F3F6265A5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Biomechanical Properties of skin and fat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58818-F25B-0098-2C47-91F3FE6336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319" y="1295400"/>
            <a:ext cx="6794128" cy="4267200"/>
          </a:xfrm>
        </p:spPr>
        <p:txBody>
          <a:bodyPr/>
          <a:lstStyle/>
          <a:p>
            <a:r>
              <a:rPr lang="en-US" sz="2400" dirty="0"/>
              <a:t>Skin and fat exhibit nonlinear, anisotropic, and viscoelastic properties.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6171A-B7D5-D307-0EB3-55C4093A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44A27-AE54-DB07-EAF5-8D32D249A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2437" y="1058863"/>
            <a:ext cx="3385428" cy="27244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7A1F1A-0FEE-16BE-8B4B-92B5B558B0F7}"/>
              </a:ext>
            </a:extLst>
          </p:cNvPr>
          <p:cNvSpPr txBox="1"/>
          <p:nvPr/>
        </p:nvSpPr>
        <p:spPr>
          <a:xfrm>
            <a:off x="27391" y="660421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Yousef et al. 2024;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Chanda, 2018</a:t>
            </a:r>
          </a:p>
        </p:txBody>
      </p:sp>
    </p:spTree>
    <p:extLst>
      <p:ext uri="{BB962C8B-B14F-4D97-AF65-F5344CB8AC3E}">
        <p14:creationId xmlns:p14="http://schemas.microsoft.com/office/powerpoint/2010/main" val="4208717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DBE14-468D-CC26-153E-CA063B3BD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491EF-234F-BBE7-510C-00263498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modeling is a vital tool for predicting tissue response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E7C40-9435-04C4-0359-5DC6414119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319" y="1295400"/>
            <a:ext cx="8509854" cy="4267200"/>
          </a:xfrm>
        </p:spPr>
        <p:txBody>
          <a:bodyPr/>
          <a:lstStyle/>
          <a:p>
            <a:r>
              <a:rPr lang="en-US" sz="2400" dirty="0"/>
              <a:t>Computational models are useful in </a:t>
            </a:r>
          </a:p>
          <a:p>
            <a:pPr lvl="1"/>
            <a:r>
              <a:rPr lang="en-US" sz="2000" dirty="0"/>
              <a:t>Device design and optimization </a:t>
            </a:r>
          </a:p>
          <a:p>
            <a:pPr lvl="1"/>
            <a:r>
              <a:rPr lang="en-US" sz="2000" dirty="0"/>
              <a:t>Exploring anatomical variability</a:t>
            </a:r>
          </a:p>
          <a:p>
            <a:r>
              <a:rPr lang="en-US" sz="2400" dirty="0"/>
              <a:t>Current models used to characterize the mechanical properties of skin with suction pressure are limited to </a:t>
            </a:r>
          </a:p>
          <a:p>
            <a:pPr lvl="1"/>
            <a:r>
              <a:rPr lang="en-US" sz="2000" dirty="0"/>
              <a:t>Small aperture sizes  (&lt;10 mm) which mostly result in significant skin deformation and minimal fat deformations.</a:t>
            </a:r>
          </a:p>
          <a:p>
            <a:pPr lvl="1"/>
            <a:r>
              <a:rPr lang="en-US" sz="2000" dirty="0"/>
              <a:t>Non-clinical/ therapeutic pressures (under 90 mmHg / 3.54 inHg)</a:t>
            </a:r>
          </a:p>
          <a:p>
            <a:pPr lvl="1"/>
            <a:r>
              <a:rPr lang="en-US" sz="2000" dirty="0"/>
              <a:t>Skin only deformation with absence of fat layer</a:t>
            </a:r>
          </a:p>
          <a:p>
            <a:pPr lvl="1"/>
            <a:r>
              <a:rPr lang="en-US" sz="2000" dirty="0"/>
              <a:t>Not using patient fat thickness</a:t>
            </a:r>
          </a:p>
          <a:p>
            <a:pPr marL="457146" lvl="1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028B5-78E1-0AE6-B5A2-BEAA652B7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EF6C1-E09E-A74D-60BD-A7CE3A21D2AE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r>
              <a:rPr lang="en-US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Chanda, 2018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F1F1EA-A40C-E894-6F3F-9846E4348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8065" y="1323109"/>
            <a:ext cx="2009591" cy="308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92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C6E4A-0064-9785-B452-EB3945F19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investigating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14DF8-D5C4-6F9F-FB4B-C19AE361B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variability in the hyperelastic properties of skin and fat as a function of: </a:t>
            </a:r>
          </a:p>
          <a:p>
            <a:pPr lvl="1"/>
            <a:r>
              <a:rPr lang="en-US" dirty="0"/>
              <a:t>Clinically relevant aperture size</a:t>
            </a:r>
          </a:p>
          <a:p>
            <a:pPr lvl="1"/>
            <a:r>
              <a:rPr lang="en-US" dirty="0"/>
              <a:t>Clinically relevant loading pressure </a:t>
            </a:r>
          </a:p>
          <a:p>
            <a:pPr lvl="1"/>
            <a:r>
              <a:rPr lang="en-US" dirty="0"/>
              <a:t>Anatomically accurate fat thickness</a:t>
            </a:r>
          </a:p>
          <a:p>
            <a:pPr lvl="1"/>
            <a:endParaRPr lang="en-US" dirty="0"/>
          </a:p>
          <a:p>
            <a:r>
              <a:rPr lang="en-US" dirty="0"/>
              <a:t>To more accurately predict skin and fat mechanical response to different suction based devices.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02385-D733-B8A6-2B33-29D0EF3C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75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51AC4-B294-697E-CFBD-ACECB8FF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6246A-AFDE-211F-2AD2-79A6EFE34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6919" y="1295400"/>
            <a:ext cx="10073618" cy="4267200"/>
          </a:xfrm>
        </p:spPr>
        <p:txBody>
          <a:bodyPr/>
          <a:lstStyle/>
          <a:p>
            <a:r>
              <a:rPr lang="en-US" dirty="0"/>
              <a:t>Suction experiment on the forearm using vacuum pressure </a:t>
            </a:r>
          </a:p>
          <a:p>
            <a:pPr lvl="1"/>
            <a:r>
              <a:rPr lang="en-US" dirty="0"/>
              <a:t>IRB Protocol 24-131-FRA-XPD</a:t>
            </a:r>
          </a:p>
          <a:p>
            <a:r>
              <a:rPr lang="en-US" sz="2400" dirty="0"/>
              <a:t>Fat thickness was measured using ultrasound.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035BC-7A7A-69B2-EA48-E5117604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3515A5-C4AC-3489-79AC-813715F06202}"/>
              </a:ext>
            </a:extLst>
          </p:cNvPr>
          <p:cNvGrpSpPr/>
          <p:nvPr/>
        </p:nvGrpSpPr>
        <p:grpSpPr>
          <a:xfrm>
            <a:off x="6416104" y="4396609"/>
            <a:ext cx="5858643" cy="2461391"/>
            <a:chOff x="6914798" y="2867157"/>
            <a:chExt cx="4906488" cy="192860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DF3A0BE-8265-6DA0-D86B-B7EB78169F95}"/>
                </a:ext>
              </a:extLst>
            </p:cNvPr>
            <p:cNvGrpSpPr/>
            <p:nvPr/>
          </p:nvGrpSpPr>
          <p:grpSpPr>
            <a:xfrm>
              <a:off x="6914798" y="2867157"/>
              <a:ext cx="4906488" cy="1928604"/>
              <a:chOff x="6395485" y="2794740"/>
              <a:chExt cx="4906488" cy="192860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3FB5999-566D-B5D8-C201-703AA4E780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098166" y="2794740"/>
                <a:ext cx="1593777" cy="192860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81A6C4B-0CF8-7818-8B62-60CD727D28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-25000"/>
                        </a14:imgEffect>
                        <a14:imgEffect>
                          <a14:brightnessContrast bright="61000"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9683072" y="2794740"/>
                <a:ext cx="1618901" cy="1928604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D59F827-B2F4-F8F7-E74D-C30128499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395485" y="2794740"/>
                <a:ext cx="1711636" cy="1928604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0A8BF1-0E73-DA5D-8224-80406C849D4E}"/>
                </a:ext>
              </a:extLst>
            </p:cNvPr>
            <p:cNvSpPr txBox="1"/>
            <p:nvPr/>
          </p:nvSpPr>
          <p:spPr>
            <a:xfrm>
              <a:off x="7347039" y="43759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50 mm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2D4678-250C-D0B8-165E-85C3C84C90D7}"/>
                </a:ext>
              </a:extLst>
            </p:cNvPr>
            <p:cNvSpPr txBox="1"/>
            <p:nvPr/>
          </p:nvSpPr>
          <p:spPr>
            <a:xfrm>
              <a:off x="8998612" y="4394282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30 mm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F027D2-D3FB-F78F-2306-3BB8E534A358}"/>
                </a:ext>
              </a:extLst>
            </p:cNvPr>
            <p:cNvSpPr txBox="1"/>
            <p:nvPr/>
          </p:nvSpPr>
          <p:spPr>
            <a:xfrm>
              <a:off x="10592737" y="43759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16 mm</a:t>
              </a:r>
            </a:p>
          </p:txBody>
        </p:sp>
      </p:grpSp>
      <p:pic>
        <p:nvPicPr>
          <p:cNvPr id="16" name="Picture 15" descr="A person's arm with a cut in the middle of it&#10;&#10;Description automatically generated">
            <a:extLst>
              <a:ext uri="{FF2B5EF4-FFF2-40B4-BE49-F238E27FC236}">
                <a16:creationId xmlns:a16="http://schemas.microsoft.com/office/drawing/2014/main" id="{84C8FFE0-6112-3C12-4A5B-A488D3EB774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1468" r="20235"/>
          <a:stretch/>
        </p:blipFill>
        <p:spPr>
          <a:xfrm rot="5400000">
            <a:off x="8663036" y="2028666"/>
            <a:ext cx="1876006" cy="2413492"/>
          </a:xfrm>
          <a:prstGeom prst="rect">
            <a:avLst/>
          </a:prstGeom>
        </p:spPr>
      </p:pic>
      <p:pic>
        <p:nvPicPr>
          <p:cNvPr id="17" name="Participant 6_7884FB45-F257-4F1E-9106-DAF4C90A75D7.mp4">
            <a:hlinkClick r:id="" action="ppaction://media"/>
            <a:extLst>
              <a:ext uri="{FF2B5EF4-FFF2-40B4-BE49-F238E27FC236}">
                <a16:creationId xmlns:a16="http://schemas.microsoft.com/office/drawing/2014/main" id="{11A04FEF-8690-D648-B38A-04035964CC9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19163" y="2819400"/>
            <a:ext cx="5669185" cy="501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08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4ED19-F008-23A3-96DE-84726DB17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51F62-5EC6-797B-629A-1E0B1912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Governing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8664EFD-1571-B2D6-4CDB-2D77789CB9BC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75697" y="1295400"/>
                <a:ext cx="11191622" cy="4267200"/>
              </a:xfrm>
            </p:spPr>
            <p:txBody>
              <a:bodyPr/>
              <a:lstStyle/>
              <a:p>
                <a:r>
                  <a:rPr lang="en-US" dirty="0"/>
                  <a:t>We assume the tissues behave like a single-phase solid and incompressible</a:t>
                </a:r>
              </a:p>
              <a:p>
                <a:r>
                  <a:rPr lang="en-US" dirty="0"/>
                  <a:t>The governing equation is the transient momentum balance equation,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sz="2000" dirty="0"/>
                  <a:t>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/>
                  <a:t> is density, u is displacement, t is time, </a:t>
                </a:r>
                <a:r>
                  <a:rPr lang="en-US" sz="2000" i="1" dirty="0"/>
                  <a:t>F</a:t>
                </a:r>
                <a:r>
                  <a:rPr lang="en-US" sz="2000" dirty="0"/>
                  <a:t> is the deformation gradient,</a:t>
                </a:r>
                <a:r>
                  <a:rPr lang="en-US" sz="2000" i="1" dirty="0"/>
                  <a:t> S </a:t>
                </a:r>
                <a:r>
                  <a:rPr lang="en-US" sz="2000" dirty="0"/>
                  <a:t>is the second </a:t>
                </a:r>
                <a:r>
                  <a:rPr lang="en-US" sz="2000" dirty="0" err="1"/>
                  <a:t>Piola</a:t>
                </a:r>
                <a:r>
                  <a:rPr lang="en-US" sz="2000" dirty="0"/>
                  <a:t>-Kirchhoff stress tensor, and </a:t>
                </a:r>
                <a:r>
                  <a:rPr lang="en-US" sz="2000" i="1" dirty="0" err="1"/>
                  <a:t>F</a:t>
                </a:r>
                <a:r>
                  <a:rPr lang="en-US" sz="2000" i="1" baseline="-25000" dirty="0" err="1"/>
                  <a:t>v</a:t>
                </a:r>
                <a:r>
                  <a:rPr lang="en-US" sz="2000" dirty="0"/>
                  <a:t> are volume forces. </a:t>
                </a:r>
              </a:p>
              <a:p>
                <a:pPr lvl="1"/>
                <a:endParaRPr lang="en-US" sz="2000" dirty="0"/>
              </a:p>
              <a:p>
                <a:pPr marL="342860" marR="0" lvl="0" indent="-342860" algn="l" defTabSz="914293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70C0"/>
                  </a:buClr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The viscous behavior of the soft tissue layers were simulated using the stress-relaxation function based on the Prony series. </a:t>
                </a:r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8664EFD-1571-B2D6-4CDB-2D77789CB9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75697" y="1295400"/>
                <a:ext cx="11191622" cy="4267200"/>
              </a:xfrm>
              <a:blipFill>
                <a:blip r:embed="rId3"/>
                <a:stretch>
                  <a:fillRect l="-793" t="-1484" b="-4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66FAE-4B41-42F5-8F6D-1B986CFB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3E8EA-6ACE-ECC1-5748-227D70AF73BC}"/>
                  </a:ext>
                </a:extLst>
              </p:cNvPr>
              <p:cNvSpPr txBox="1"/>
              <p:nvPr/>
            </p:nvSpPr>
            <p:spPr>
              <a:xfrm>
                <a:off x="3760123" y="2514600"/>
                <a:ext cx="4422769" cy="7411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𝐹𝑆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3E8EA-6ACE-ECC1-5748-227D70AF7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123" y="2514600"/>
                <a:ext cx="4422769" cy="741100"/>
              </a:xfrm>
              <a:prstGeom prst="rect">
                <a:avLst/>
              </a:prstGeom>
              <a:blipFill>
                <a:blip r:embed="rId4"/>
                <a:stretch>
                  <a:fillRect b="-13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893DBB6-C952-A1E8-8164-47BE9A949028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287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A1C428-96EE-BEAF-2BFE-56107ACA2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Constitutive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344FA3C-D1F2-3BDF-81AD-F94962F8CB21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dirty="0"/>
                  <a:t>The material properties were chosen using strain energy density functions.</a:t>
                </a:r>
              </a:p>
              <a:p>
                <a:pPr lvl="1"/>
                <a:r>
                  <a:rPr lang="en-US" dirty="0"/>
                  <a:t>Mathematical expressions that relate the amount of energy stored per unit volume in a material when it is deformed. </a:t>
                </a:r>
              </a:p>
              <a:p>
                <a:pPr lvl="1"/>
                <a:r>
                  <a:rPr lang="en-US" dirty="0"/>
                  <a:t>The different expressions represent a different level of complexity. </a:t>
                </a:r>
              </a:p>
              <a:p>
                <a:r>
                  <a:rPr lang="en-US" dirty="0"/>
                  <a:t>The polynomial strain energy density function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dirty="0"/>
                  <a:t>) represents the strain energy density as a polynomial function.</a:t>
                </a:r>
              </a:p>
              <a:p>
                <a:pPr lvl="1"/>
                <a:r>
                  <a:rPr lang="en-US" i="1" dirty="0"/>
                  <a:t>c</a:t>
                </a:r>
                <a:r>
                  <a:rPr lang="en-US" baseline="-25000" dirty="0"/>
                  <a:t>10</a:t>
                </a:r>
                <a:r>
                  <a:rPr lang="en-US" dirty="0"/>
                  <a:t> and </a:t>
                </a:r>
                <a:r>
                  <a:rPr lang="en-US" i="1" dirty="0"/>
                  <a:t>c</a:t>
                </a:r>
                <a:r>
                  <a:rPr lang="en-US" baseline="-25000" dirty="0"/>
                  <a:t>11 </a:t>
                </a:r>
                <a:r>
                  <a:rPr lang="en-US" dirty="0"/>
                  <a:t>are material constants and </a:t>
                </a:r>
                <a:r>
                  <a:rPr lang="en-US" i="1" dirty="0"/>
                  <a:t>I</a:t>
                </a:r>
                <a:r>
                  <a:rPr lang="en-US" baseline="-25000" dirty="0"/>
                  <a:t>1</a:t>
                </a:r>
                <a:r>
                  <a:rPr lang="en-US" dirty="0"/>
                  <a:t> and </a:t>
                </a:r>
                <a:r>
                  <a:rPr lang="en-US" i="1" dirty="0"/>
                  <a:t>I</a:t>
                </a:r>
                <a:r>
                  <a:rPr lang="en-US" baseline="-25000" dirty="0"/>
                  <a:t>2</a:t>
                </a:r>
                <a:r>
                  <a:rPr lang="en-US" dirty="0"/>
                  <a:t> are the first and second strain invariants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344FA3C-D1F2-3BDF-81AD-F94962F8CB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3"/>
                <a:stretch>
                  <a:fillRect l="-951" t="-1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88BB81-2CBB-E47B-25F9-E4123EAE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5F4630-1D98-E71B-BFEF-64FEF877A088}"/>
                  </a:ext>
                </a:extLst>
              </p:cNvPr>
              <p:cNvSpPr txBox="1"/>
              <p:nvPr/>
            </p:nvSpPr>
            <p:spPr>
              <a:xfrm>
                <a:off x="3195003" y="4953000"/>
                <a:ext cx="6171882" cy="458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−3)(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−3)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5F4630-1D98-E71B-BFEF-64FEF877A0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003" y="4953000"/>
                <a:ext cx="6171882" cy="458844"/>
              </a:xfrm>
              <a:prstGeom prst="rect">
                <a:avLst/>
              </a:prstGeom>
              <a:blipFill>
                <a:blip r:embed="rId4"/>
                <a:stretch>
                  <a:fillRect r="-82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49DF0C-E37F-A8F8-4531-A4F7CACB0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D9E28-3CCA-3543-8501-C8478F54AC66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1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0D2BD-3595-1021-48FE-B98424C72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A2114-9342-1D2B-EB80-A6B1D758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Constitutive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B01D16D-0545-7555-BFCC-E1226596AB15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dirty="0"/>
                  <a:t>The Mooney-Rivlin strain energy density function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MR</m:t>
                        </m:r>
                      </m:sub>
                    </m:sSub>
                  </m:oMath>
                </a14:m>
                <a:r>
                  <a:rPr lang="en-US" dirty="0"/>
                  <a:t>) is a simplification of the polynomial strain energy density function</a:t>
                </a:r>
              </a:p>
              <a:p>
                <a:pPr lvl="1"/>
                <a:r>
                  <a:rPr lang="en-US" i="1" dirty="0"/>
                  <a:t>c</a:t>
                </a:r>
                <a:r>
                  <a:rPr lang="en-US" baseline="-25000" dirty="0"/>
                  <a:t>10</a:t>
                </a:r>
                <a:r>
                  <a:rPr lang="en-US" dirty="0"/>
                  <a:t> and </a:t>
                </a:r>
                <a:r>
                  <a:rPr lang="en-US" i="1" dirty="0"/>
                  <a:t>c</a:t>
                </a:r>
                <a:r>
                  <a:rPr lang="en-US" baseline="-25000" dirty="0"/>
                  <a:t>11 </a:t>
                </a:r>
                <a:r>
                  <a:rPr lang="en-US" dirty="0"/>
                  <a:t>are material constants and </a:t>
                </a:r>
                <a:r>
                  <a:rPr lang="en-US" i="1" dirty="0"/>
                  <a:t>I</a:t>
                </a:r>
                <a:r>
                  <a:rPr lang="en-US" baseline="-25000" dirty="0"/>
                  <a:t>1</a:t>
                </a:r>
                <a:r>
                  <a:rPr lang="en-US" dirty="0"/>
                  <a:t> and </a:t>
                </a:r>
                <a:r>
                  <a:rPr lang="en-US" i="1" dirty="0"/>
                  <a:t>I</a:t>
                </a:r>
                <a:r>
                  <a:rPr lang="en-US" baseline="-25000" dirty="0"/>
                  <a:t>2</a:t>
                </a:r>
                <a:r>
                  <a:rPr lang="en-US" dirty="0"/>
                  <a:t> are the first and second strain invariants.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Ogden strain energy density function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</m:oMath>
                </a14:m>
                <a:r>
                  <a:rPr lang="en-US" dirty="0"/>
                  <a:t>) uses a series of terms with different powers of the principal stretches.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N is the order,</a:t>
                </a:r>
                <a:r>
                  <a:rPr kumimoji="0" lang="en-US" b="0" u="none" strike="noStrike" kern="1200" cap="none" spc="0" normalizeH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</a:rPr>
                  <a:t> are</a:t>
                </a:r>
                <a:r>
                  <a:rPr kumimoji="0" lang="en-US" b="0" i="0" u="none" strike="noStrike" kern="1200" cap="none" spc="0" normalizeH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</a:rPr>
                  <a:t> principal stretches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is the shear modulus, and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the strain hardening component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B01D16D-0545-7555-BFCC-E1226596AB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3"/>
                <a:stretch>
                  <a:fillRect l="-951" t="-1780" r="-1546" b="-13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7B07A-F56F-5571-606C-15EF1B09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20F7-7227-4D6E-B7C6-AC05743CC8F3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C28C92-B0F6-B616-57C7-7DBE322D544A}"/>
                  </a:ext>
                </a:extLst>
              </p:cNvPr>
              <p:cNvSpPr txBox="1"/>
              <p:nvPr/>
            </p:nvSpPr>
            <p:spPr>
              <a:xfrm>
                <a:off x="4737380" y="3205381"/>
                <a:ext cx="3087127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MR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C28C92-B0F6-B616-57C7-7DBE322D5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380" y="3205381"/>
                <a:ext cx="3087127" cy="447238"/>
              </a:xfrm>
              <a:prstGeom prst="rect">
                <a:avLst/>
              </a:prstGeom>
              <a:blipFill>
                <a:blip r:embed="rId4"/>
                <a:stretch>
                  <a:fillRect l="-2041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57296C1-5CB2-941D-491C-C3F82D5FDA41}"/>
                  </a:ext>
                </a:extLst>
              </p:cNvPr>
              <p:cNvSpPr txBox="1"/>
              <p:nvPr/>
            </p:nvSpPr>
            <p:spPr>
              <a:xfrm>
                <a:off x="3642519" y="5012922"/>
                <a:ext cx="5073312" cy="6962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nary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800" dirty="0"/>
                  <a:t>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800" dirty="0"/>
                  <a:t>-3)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57296C1-5CB2-941D-491C-C3F82D5FD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519" y="5012922"/>
                <a:ext cx="5073312" cy="696216"/>
              </a:xfrm>
              <a:prstGeom prst="rect">
                <a:avLst/>
              </a:prstGeom>
              <a:blipFill>
                <a:blip r:embed="rId5"/>
                <a:stretch>
                  <a:fillRect l="-2750" t="-89286" r="-500" b="-1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A9A668-6CF0-CBB5-9F5C-644866E31E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0641A8-2E66-0F86-864E-DED6CFA387B3}"/>
              </a:ext>
            </a:extLst>
          </p:cNvPr>
          <p:cNvSpPr txBox="1"/>
          <p:nvPr/>
        </p:nvSpPr>
        <p:spPr>
          <a:xfrm>
            <a:off x="-15081" y="6582975"/>
            <a:ext cx="850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Etim et al., in preparation, 2025</a:t>
            </a:r>
            <a:endParaRPr lang="en-US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26053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new-template-academic.potx" id="{14BD037D-5701-4367-9443-43F3FD159F7A}" vid="{1EA14F1B-88DC-43A8-B88C-A9EB44FA2E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2712</TotalTime>
  <Words>1029</Words>
  <Application>Microsoft Macintosh PowerPoint</Application>
  <PresentationFormat>Custom</PresentationFormat>
  <Paragraphs>150</Paragraphs>
  <Slides>16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Century Gothic</vt:lpstr>
      <vt:lpstr>Times New Roman</vt:lpstr>
      <vt:lpstr>Verdana</vt:lpstr>
      <vt:lpstr>Blank</vt:lpstr>
      <vt:lpstr>Impact of Pressure and Fat Thickness on Tissue Biomechanics During Large Suction Deformation</vt:lpstr>
      <vt:lpstr>The use of Suction pressure in medical devices</vt:lpstr>
      <vt:lpstr>Biomechanical Properties of skin and fat</vt:lpstr>
      <vt:lpstr>Computational modeling is a vital tool for predicting tissue response</vt:lpstr>
      <vt:lpstr>What are we investigating</vt:lpstr>
      <vt:lpstr>Experimental methods</vt:lpstr>
      <vt:lpstr>Governing equation</vt:lpstr>
      <vt:lpstr>Constitutive relations</vt:lpstr>
      <vt:lpstr>Constitutive relations</vt:lpstr>
      <vt:lpstr>Modeling geometry and boundary conditions</vt:lpstr>
      <vt:lpstr>Hyperelastic property estimation </vt:lpstr>
      <vt:lpstr>Experimental displacement variation</vt:lpstr>
      <vt:lpstr>Multi value Vs Single value property identification</vt:lpstr>
      <vt:lpstr>Stress analysis in fat</vt:lpstr>
      <vt:lpstr>Why is this important?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Umass Lowell</dc:title>
  <dc:creator>Lyon1, Stephanie</dc:creator>
  <cp:lastModifiedBy>Etim, Edidiong N</cp:lastModifiedBy>
  <cp:revision>8</cp:revision>
  <cp:lastPrinted>2015-05-01T18:07:17Z</cp:lastPrinted>
  <dcterms:created xsi:type="dcterms:W3CDTF">2018-02-21T14:10:40Z</dcterms:created>
  <dcterms:modified xsi:type="dcterms:W3CDTF">2025-10-08T13:05:56Z</dcterms:modified>
</cp:coreProperties>
</file>