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2925" autoAdjust="0"/>
  </p:normalViewPr>
  <p:slideViewPr>
    <p:cSldViewPr snapToGrid="0">
      <p:cViewPr varScale="1">
        <p:scale>
          <a:sx n="17" d="100"/>
          <a:sy n="17" d="100"/>
        </p:scale>
        <p:origin x="2460" y="19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8/21/2025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a:t>
            </a:r>
            <a:r>
              <a:rPr lang="en-US" sz="4101" noProof="0">
                <a:solidFill>
                  <a:schemeClr val="tx1">
                    <a:lumMod val="50000"/>
                    <a:lumOff val="50000"/>
                  </a:schemeClr>
                </a:solidFill>
                <a:latin typeface="Calibri" panose="020F0502020204030204" pitchFamily="34" charset="0"/>
                <a:cs typeface="Calibri" panose="020F0502020204030204" pitchFamily="34" charset="0"/>
              </a:rPr>
              <a:t>Conference 2025 </a:t>
            </a:r>
            <a:r>
              <a:rPr lang="en-US" sz="4101" noProof="0" dirty="0">
                <a:solidFill>
                  <a:schemeClr val="tx1">
                    <a:lumMod val="50000"/>
                    <a:lumOff val="50000"/>
                  </a:schemeClr>
                </a:solidFill>
                <a:latin typeface="Calibri" panose="020F0502020204030204" pitchFamily="34" charset="0"/>
                <a:cs typeface="Calibri" panose="020F0502020204030204" pitchFamily="34" charset="0"/>
              </a:rPr>
              <a:t>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8/21/2025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4.tif"/><Relationship Id="rId5" Type="http://schemas.openxmlformats.org/officeDocument/2006/relationships/image" Target="../media/image3.emf"/><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4719953" y="1821516"/>
            <a:ext cx="17520673" cy="3907429"/>
          </a:xfrm>
        </p:spPr>
        <p:txBody>
          <a:bodyPr>
            <a:normAutofit fontScale="90000"/>
          </a:bodyPr>
          <a:lstStyle/>
          <a:p>
            <a:r>
              <a:rPr lang="en-US" sz="10700" dirty="0"/>
              <a:t>Fluidic analysis of shore-based seaweed farm design for sustainable seaweed aquaculture</a:t>
            </a:r>
            <a:br>
              <a:rPr lang="en-US" dirty="0"/>
            </a:br>
            <a:endParaRPr lang="en-US" dirty="0"/>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772032" y="8946119"/>
            <a:ext cx="17520817" cy="1984280"/>
          </a:xfrm>
        </p:spPr>
        <p:txBody>
          <a:bodyPr/>
          <a:lstStyle/>
          <a:p>
            <a:r>
              <a:rPr lang="en-US" dirty="0"/>
              <a:t>Roxanna Fridman</a:t>
            </a:r>
            <a:r>
              <a:rPr lang="en-US" baseline="30000" dirty="0"/>
              <a:t>1</a:t>
            </a:r>
            <a:r>
              <a:rPr lang="en-US" dirty="0"/>
              <a:t>, Roman Shugayev</a:t>
            </a:r>
            <a:r>
              <a:rPr lang="en-US" baseline="30000" dirty="0"/>
              <a:t>2</a:t>
            </a:r>
            <a:br>
              <a:rPr lang="en-US" dirty="0"/>
            </a:br>
            <a:r>
              <a:rPr lang="en-US" dirty="0"/>
              <a:t>1. Rosenstiel School of Marine, Atmospheric and Earth Science , University of Miami, Miami, USA. </a:t>
            </a:r>
            <a:br>
              <a:rPr lang="en-US" dirty="0"/>
            </a:br>
            <a:r>
              <a:rPr lang="en-US" dirty="0"/>
              <a:t>2. Electrical Engineering Department, University of Nevada Las Vegas, Las Vegas, USA</a:t>
            </a:r>
          </a:p>
        </p:txBody>
      </p:sp>
      <mc:AlternateContent xmlns:mc="http://schemas.openxmlformats.org/markup-compatibility/2006" xmlns:a14="http://schemas.microsoft.com/office/drawing/2010/main">
        <mc:Choice Requires="a14">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6457512" y="20758818"/>
                <a:ext cx="16062185" cy="6856707"/>
              </a:xfrm>
            </p:spPr>
            <p:txBody>
              <a:bodyPr/>
              <a:lstStyle/>
              <a:p>
                <a:r>
                  <a:rPr lang="en-US" dirty="0"/>
                  <a:t>To analyze different geometric arrangements of seaweed plants we have employed  2D Saint-</a:t>
                </a:r>
                <a:r>
                  <a:rPr lang="en-US" dirty="0" err="1"/>
                  <a:t>Venant</a:t>
                </a:r>
                <a:r>
                  <a:rPr lang="en-US" dirty="0"/>
                  <a:t> shallow water equations implemented in COMSOL PDE solver.  The Saint-</a:t>
                </a:r>
                <a:r>
                  <a:rPr lang="en-US" dirty="0" err="1"/>
                  <a:t>Venant</a:t>
                </a:r>
                <a:r>
                  <a:rPr lang="en-US" dirty="0"/>
                  <a:t> equations are derived from integrating the full Navier-Stocks equations with respect to depth. These equations apply when the horizontal length scale is much greater than the vertical length scale and are given by </a:t>
                </a:r>
              </a:p>
              <a:p>
                <a:r>
                  <a:rPr lang="en-US" sz="4800" dirty="0"/>
                  <a:t>                                                 </a:t>
                </a:r>
                <a14:m>
                  <m:oMath xmlns:m="http://schemas.openxmlformats.org/officeDocument/2006/math">
                    <m:f>
                      <m:fPr>
                        <m:ctrlPr>
                          <a:rPr lang="en-US" sz="4800" i="1">
                            <a:latin typeface="Cambria Math" panose="02040503050406030204" pitchFamily="18" charset="0"/>
                          </a:rPr>
                        </m:ctrlPr>
                      </m:fPr>
                      <m:num>
                        <m:r>
                          <a:rPr lang="en-US" sz="4800" i="1">
                            <a:latin typeface="Cambria Math" panose="02040503050406030204" pitchFamily="18" charset="0"/>
                          </a:rPr>
                          <m:t>𝛿</m:t>
                        </m:r>
                        <m:r>
                          <a:rPr lang="en-US" sz="4800" i="1">
                            <a:latin typeface="Cambria Math" panose="02040503050406030204" pitchFamily="18" charset="0"/>
                          </a:rPr>
                          <m:t>𝑧</m:t>
                        </m:r>
                      </m:num>
                      <m:den>
                        <m:r>
                          <a:rPr lang="en-US" sz="4800" i="1">
                            <a:latin typeface="Cambria Math" panose="02040503050406030204" pitchFamily="18" charset="0"/>
                          </a:rPr>
                          <m:t>𝛿</m:t>
                        </m:r>
                        <m:r>
                          <a:rPr lang="en-US" sz="4800" i="1">
                            <a:latin typeface="Cambria Math" panose="02040503050406030204" pitchFamily="18" charset="0"/>
                          </a:rPr>
                          <m:t>𝑡</m:t>
                        </m:r>
                      </m:den>
                    </m:f>
                    <m:r>
                      <a:rPr lang="en-US" sz="4800" i="1">
                        <a:latin typeface="Cambria Math" panose="02040503050406030204" pitchFamily="18" charset="0"/>
                      </a:rPr>
                      <m:t>+</m:t>
                    </m:r>
                    <m:r>
                      <m:rPr>
                        <m:sty m:val="p"/>
                      </m:rPr>
                      <a:rPr lang="en-US" sz="4800">
                        <a:latin typeface="Cambria Math" panose="02040503050406030204" pitchFamily="18" charset="0"/>
                      </a:rPr>
                      <m:t>∇</m:t>
                    </m:r>
                    <m:r>
                      <a:rPr lang="en-US" sz="4800" i="1">
                        <a:latin typeface="Cambria Math" panose="02040503050406030204" pitchFamily="18" charset="0"/>
                      </a:rPr>
                      <m:t>∙</m:t>
                    </m:r>
                    <m:d>
                      <m:dPr>
                        <m:ctrlPr>
                          <a:rPr lang="en-US" sz="4800" i="1">
                            <a:latin typeface="Cambria Math" panose="02040503050406030204" pitchFamily="18" charset="0"/>
                          </a:rPr>
                        </m:ctrlPr>
                      </m:dPr>
                      <m:e>
                        <m:r>
                          <a:rPr lang="en-US" sz="4800" i="1">
                            <a:latin typeface="Cambria Math" panose="02040503050406030204" pitchFamily="18" charset="0"/>
                          </a:rPr>
                          <m:t>𝑧</m:t>
                        </m:r>
                        <m:r>
                          <m:rPr>
                            <m:sty m:val="p"/>
                          </m:rPr>
                          <a:rPr lang="en-US" sz="4800">
                            <a:latin typeface="Cambria Math" panose="02040503050406030204" pitchFamily="18" charset="0"/>
                          </a:rPr>
                          <m:t>v</m:t>
                        </m:r>
                      </m:e>
                    </m:d>
                    <m:r>
                      <a:rPr lang="en-US" sz="4800" i="1">
                        <a:latin typeface="Cambria Math" panose="02040503050406030204" pitchFamily="18" charset="0"/>
                      </a:rPr>
                      <m:t>=0</m:t>
                    </m:r>
                  </m:oMath>
                </a14:m>
                <a:r>
                  <a:rPr lang="en-US" sz="4800" dirty="0"/>
                  <a:t>                                                          </a:t>
                </a:r>
              </a:p>
              <a:p>
                <a:r>
                  <a:rPr lang="en-US" dirty="0"/>
                  <a:t>                             </a:t>
                </a:r>
                <a14:m>
                  <m:oMath xmlns:m="http://schemas.openxmlformats.org/officeDocument/2006/math">
                    <m:f>
                      <m:fPr>
                        <m:ctrlPr>
                          <a:rPr lang="en-US" sz="4800" i="1">
                            <a:latin typeface="Cambria Math" panose="02040503050406030204" pitchFamily="18" charset="0"/>
                          </a:rPr>
                        </m:ctrlPr>
                      </m:fPr>
                      <m:num>
                        <m:r>
                          <a:rPr lang="en-US" sz="4800" i="1">
                            <a:latin typeface="Cambria Math" panose="02040503050406030204" pitchFamily="18" charset="0"/>
                          </a:rPr>
                          <m:t>𝛿</m:t>
                        </m:r>
                        <m:r>
                          <a:rPr lang="en-US" sz="4800" i="1">
                            <a:latin typeface="Cambria Math" panose="02040503050406030204" pitchFamily="18" charset="0"/>
                          </a:rPr>
                          <m:t>𝑣</m:t>
                        </m:r>
                      </m:num>
                      <m:den>
                        <m:r>
                          <a:rPr lang="en-US" sz="4800" i="1">
                            <a:latin typeface="Cambria Math" panose="02040503050406030204" pitchFamily="18" charset="0"/>
                          </a:rPr>
                          <m:t>𝛿</m:t>
                        </m:r>
                        <m:r>
                          <a:rPr lang="en-US" sz="4800" i="1">
                            <a:latin typeface="Cambria Math" panose="02040503050406030204" pitchFamily="18" charset="0"/>
                          </a:rPr>
                          <m:t>𝑡</m:t>
                        </m:r>
                      </m:den>
                    </m:f>
                    <m:r>
                      <a:rPr lang="en-US" sz="4800" i="1">
                        <a:latin typeface="Cambria Math" panose="02040503050406030204" pitchFamily="18" charset="0"/>
                      </a:rPr>
                      <m:t>+</m:t>
                    </m:r>
                    <m:d>
                      <m:dPr>
                        <m:ctrlPr>
                          <a:rPr lang="en-US" sz="4800" i="1">
                            <a:latin typeface="Cambria Math" panose="02040503050406030204" pitchFamily="18" charset="0"/>
                          </a:rPr>
                        </m:ctrlPr>
                      </m:dPr>
                      <m:e>
                        <m:r>
                          <m:rPr>
                            <m:nor/>
                          </m:rPr>
                          <a:rPr lang="en-US" sz="4800"/>
                          <m:t>v</m:t>
                        </m:r>
                        <m:r>
                          <a:rPr lang="en-US" sz="4800" i="1">
                            <a:latin typeface="Cambria Math" panose="02040503050406030204" pitchFamily="18" charset="0"/>
                          </a:rPr>
                          <m:t>∙</m:t>
                        </m:r>
                        <m:r>
                          <m:rPr>
                            <m:sty m:val="p"/>
                          </m:rPr>
                          <a:rPr lang="en-US" sz="4800">
                            <a:latin typeface="Cambria Math" panose="02040503050406030204" pitchFamily="18" charset="0"/>
                          </a:rPr>
                          <m:t>∇</m:t>
                        </m:r>
                      </m:e>
                    </m:d>
                    <m:r>
                      <m:rPr>
                        <m:sty m:val="p"/>
                      </m:rPr>
                      <a:rPr lang="en-US" sz="4800">
                        <a:latin typeface="Cambria Math" panose="02040503050406030204" pitchFamily="18" charset="0"/>
                      </a:rPr>
                      <m:t>v</m:t>
                    </m:r>
                    <m:r>
                      <a:rPr lang="en-US" sz="4800" i="1">
                        <a:latin typeface="Cambria Math" panose="02040503050406030204" pitchFamily="18" charset="0"/>
                      </a:rPr>
                      <m:t>=−</m:t>
                    </m:r>
                    <m:r>
                      <a:rPr lang="en-US" sz="4800" i="1">
                        <a:latin typeface="Cambria Math" panose="02040503050406030204" pitchFamily="18" charset="0"/>
                      </a:rPr>
                      <m:t>𝑔</m:t>
                    </m:r>
                    <m:r>
                      <m:rPr>
                        <m:sty m:val="p"/>
                      </m:rPr>
                      <a:rPr lang="en-US" sz="4800">
                        <a:latin typeface="Cambria Math" panose="02040503050406030204" pitchFamily="18" charset="0"/>
                      </a:rPr>
                      <m:t>∇</m:t>
                    </m:r>
                    <m:sSub>
                      <m:sSubPr>
                        <m:ctrlPr>
                          <a:rPr lang="en-US" sz="4800" i="1">
                            <a:latin typeface="Cambria Math" panose="02040503050406030204" pitchFamily="18" charset="0"/>
                          </a:rPr>
                        </m:ctrlPr>
                      </m:sSubPr>
                      <m:e>
                        <m:r>
                          <a:rPr lang="en-US" sz="4800" i="1">
                            <a:latin typeface="Cambria Math" panose="02040503050406030204" pitchFamily="18" charset="0"/>
                          </a:rPr>
                          <m:t>𝑧</m:t>
                        </m:r>
                      </m:e>
                      <m:sub>
                        <m:r>
                          <a:rPr lang="en-US" sz="4800" i="1">
                            <a:latin typeface="Cambria Math" panose="02040503050406030204" pitchFamily="18" charset="0"/>
                          </a:rPr>
                          <m:t>𝑠</m:t>
                        </m:r>
                      </m:sub>
                    </m:sSub>
                    <m:r>
                      <a:rPr lang="en-US" sz="4800" i="1">
                        <a:latin typeface="Cambria Math" panose="02040503050406030204" pitchFamily="18" charset="0"/>
                      </a:rPr>
                      <m:t>+</m:t>
                    </m:r>
                    <m:sSup>
                      <m:sSupPr>
                        <m:ctrlPr>
                          <a:rPr lang="en-US" sz="4800" i="1">
                            <a:latin typeface="Cambria Math" panose="02040503050406030204" pitchFamily="18" charset="0"/>
                          </a:rPr>
                        </m:ctrlPr>
                      </m:sSupPr>
                      <m:e>
                        <m:r>
                          <a:rPr lang="en-US" sz="4800" i="1">
                            <a:latin typeface="Cambria Math" panose="02040503050406030204" pitchFamily="18" charset="0"/>
                          </a:rPr>
                          <m:t>𝑧</m:t>
                        </m:r>
                      </m:e>
                      <m:sup>
                        <m:r>
                          <a:rPr lang="en-US" sz="4800" i="1">
                            <a:latin typeface="Cambria Math" panose="02040503050406030204" pitchFamily="18" charset="0"/>
                          </a:rPr>
                          <m:t>−1</m:t>
                        </m:r>
                      </m:sup>
                    </m:sSup>
                    <m:r>
                      <m:rPr>
                        <m:sty m:val="p"/>
                      </m:rPr>
                      <a:rPr lang="en-US" sz="4800">
                        <a:latin typeface="Cambria Math" panose="02040503050406030204" pitchFamily="18" charset="0"/>
                      </a:rPr>
                      <m:t>∇</m:t>
                    </m:r>
                    <m:r>
                      <a:rPr lang="en-US" sz="4800" i="1">
                        <a:latin typeface="Cambria Math" panose="02040503050406030204" pitchFamily="18" charset="0"/>
                      </a:rPr>
                      <m:t>∙</m:t>
                    </m:r>
                    <m:d>
                      <m:dPr>
                        <m:ctrlPr>
                          <a:rPr lang="en-US" sz="4800" i="1">
                            <a:latin typeface="Cambria Math" panose="02040503050406030204" pitchFamily="18" charset="0"/>
                          </a:rPr>
                        </m:ctrlPr>
                      </m:dPr>
                      <m:e>
                        <m:r>
                          <a:rPr lang="en-US" sz="4800" i="1">
                            <a:latin typeface="Cambria Math" panose="02040503050406030204" pitchFamily="18" charset="0"/>
                          </a:rPr>
                          <m:t>𝑧</m:t>
                        </m:r>
                        <m:r>
                          <a:rPr lang="en-US" sz="4800" i="1">
                            <a:latin typeface="Cambria Math" panose="02040503050406030204" pitchFamily="18" charset="0"/>
                          </a:rPr>
                          <m:t>𝜈</m:t>
                        </m:r>
                        <m:r>
                          <m:rPr>
                            <m:sty m:val="p"/>
                          </m:rPr>
                          <a:rPr lang="en-US" sz="4800">
                            <a:latin typeface="Cambria Math" panose="02040503050406030204" pitchFamily="18" charset="0"/>
                          </a:rPr>
                          <m:t>∇v</m:t>
                        </m:r>
                      </m:e>
                    </m:d>
                  </m:oMath>
                </a14:m>
                <a:r>
                  <a:rPr lang="en-US" sz="4800" dirty="0"/>
                  <a:t>  </a:t>
                </a:r>
              </a:p>
            </p:txBody>
          </p:sp>
        </mc:Choice>
        <mc:Fallback xmlns="">
          <p:sp>
            <p:nvSpPr>
              <p:cNvPr id="6" name="Text Placeholder 5">
                <a:extLst>
                  <a:ext uri="{FF2B5EF4-FFF2-40B4-BE49-F238E27FC236}">
                    <a16:creationId xmlns:a16="http://schemas.microsoft.com/office/drawing/2014/main" id="{231C6298-FDF9-47FA-8627-A8259918CF73}"/>
                  </a:ext>
                </a:extLst>
              </p:cNvPr>
              <p:cNvSpPr>
                <a:spLocks noGrp="1" noRot="1" noChangeAspect="1" noMove="1" noResize="1" noEditPoints="1" noAdjustHandles="1" noChangeArrowheads="1" noChangeShapeType="1" noTextEdit="1"/>
              </p:cNvSpPr>
              <p:nvPr>
                <p:ph type="body" sz="quarter" idx="23"/>
              </p:nvPr>
            </p:nvSpPr>
            <p:spPr>
              <a:xfrm>
                <a:off x="16457512" y="20758818"/>
                <a:ext cx="16062185" cy="6856707"/>
              </a:xfrm>
              <a:blipFill>
                <a:blip r:embed="rId2"/>
                <a:stretch>
                  <a:fillRect l="-1404" t="-2400" r="-569"/>
                </a:stretch>
              </a:blipFill>
            </p:spPr>
            <p:txBody>
              <a:bodyPr/>
              <a:lstStyle/>
              <a:p>
                <a:r>
                  <a:rPr lang="en-US">
                    <a:noFill/>
                  </a:rPr>
                  <a:t> </a:t>
                </a:r>
              </a:p>
            </p:txBody>
          </p:sp>
        </mc:Fallback>
      </mc:AlternateContent>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657755"/>
            <a:ext cx="15220541" cy="3153246"/>
          </a:xfrm>
        </p:spPr>
        <p:txBody>
          <a:bodyPr/>
          <a:lstStyle/>
          <a:p>
            <a:pPr>
              <a:spcBef>
                <a:spcPts val="600"/>
              </a:spcBef>
            </a:pPr>
            <a:r>
              <a:rPr lang="en-US" dirty="0"/>
              <a:t>[1] C.M. Duarte </a:t>
            </a:r>
            <a:r>
              <a:rPr lang="en-US" i="1" dirty="0"/>
              <a:t>et al.</a:t>
            </a:r>
            <a:r>
              <a:rPr lang="en-US" dirty="0"/>
              <a:t> "A seaweed aquaculture imperative to meet global sustainability targets", </a:t>
            </a:r>
            <a:r>
              <a:rPr lang="en-US" i="1" dirty="0"/>
              <a:t>Nature Sustainability</a:t>
            </a:r>
            <a:r>
              <a:rPr lang="en-US" dirty="0"/>
              <a:t>, 185-193, 2022.</a:t>
            </a:r>
          </a:p>
          <a:p>
            <a:pPr>
              <a:spcBef>
                <a:spcPts val="600"/>
              </a:spcBef>
            </a:pPr>
            <a:r>
              <a:rPr lang="en-US" dirty="0"/>
              <a:t>[2] C. Hurd, "Water motion, marine macroalgal physiology, and production." Journal of phycology 36, no. 3 (2000): 453-472.</a:t>
            </a:r>
          </a:p>
          <a:p>
            <a:pPr>
              <a:spcBef>
                <a:spcPts val="600"/>
              </a:spcBef>
            </a:pPr>
            <a:r>
              <a:rPr lang="en-US" dirty="0"/>
              <a:t>[3] P. Harrison and C. Hurd. "Nutrient physiology of seaweeds: application of concepts to aquaculture." Cah Biol Mar 42, no. 1-2 (2001): 71-82.</a:t>
            </a:r>
          </a:p>
          <a:p>
            <a:endParaRPr lang="en-US"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4772032" y="4998621"/>
            <a:ext cx="17520817" cy="4180360"/>
          </a:xfrm>
        </p:spPr>
        <p:txBody>
          <a:bodyPr/>
          <a:lstStyle/>
          <a:p>
            <a:r>
              <a:rPr lang="en-US" dirty="0"/>
              <a:t>Seaweed farming offers a pathway towards sustainable food source for growing human population. In the work we present modeling analysis of optimized shore-based seaweed farm topology. </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257647" y="14189626"/>
            <a:ext cx="29615963" cy="4714120"/>
          </a:xfrm>
        </p:spPr>
        <p:txBody>
          <a:bodyPr/>
          <a:lstStyle/>
          <a:p>
            <a:r>
              <a:rPr lang="en-US" dirty="0"/>
              <a:t>Recognized for its potential as a sustainable food source, seaweed farming has become pivotal in tackling future food security concerns, necessitating innovative solutions to achieve optimal, high-yield, and commercially viable production [1]. In this work address gaps in aquaculture seaweed farm design by investigating the correlation between farm geometry and the coastal water environment using COMSOL Multiphysics. Using 2D shallow water equations we perform comparison of important seaweed farm parameters such as wave height, wave velocity and turbidity between different geometrical arrangements of seaweed plants.  Our results show that the randomized rectangular patterns and checkerboard patterns offer highest turbidity [2] with maximum values exceeding by ~37% simplistic rectangular arrangements. These findings would pave the way for smart, high efficiency seaweed farm design and can lead to new sustainable solutions for scalable aquaculture</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a:xfrm>
            <a:off x="1257647" y="12887126"/>
            <a:ext cx="29615963" cy="1302499"/>
          </a:xfrm>
        </p:spPr>
        <p:txBody>
          <a:bodyPr/>
          <a:lstStyle/>
          <a:p>
            <a:r>
              <a:rPr lang="en-US"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a:xfrm>
            <a:off x="16457513" y="19455023"/>
            <a:ext cx="16062185" cy="1303795"/>
          </a:xfrm>
        </p:spPr>
        <p:txBody>
          <a:bodyPr/>
          <a:lstStyle/>
          <a:p>
            <a:r>
              <a:rPr lang="en-US" dirty="0"/>
              <a:t>Methodology</a:t>
            </a:r>
          </a:p>
        </p:txBody>
      </p:sp>
      <p:pic>
        <p:nvPicPr>
          <p:cNvPr id="51" name="Picture Placeholder 50">
            <a:extLst>
              <a:ext uri="{FF2B5EF4-FFF2-40B4-BE49-F238E27FC236}">
                <a16:creationId xmlns:a16="http://schemas.microsoft.com/office/drawing/2014/main" id="{12F365A0-FDC7-2279-463B-1AF134A51976}"/>
              </a:ext>
            </a:extLst>
          </p:cNvPr>
          <p:cNvPicPr>
            <a:picLocks noGrp="1" noChangeAspect="1"/>
          </p:cNvPicPr>
          <p:nvPr>
            <p:ph type="pic" sz="quarter" idx="29"/>
          </p:nvPr>
        </p:nvPicPr>
        <p:blipFill>
          <a:blip r:embed="rId3">
            <a:extLst>
              <a:ext uri="{28A0092B-C50C-407E-A947-70E740481C1C}">
                <a14:useLocalDpi xmlns:a14="http://schemas.microsoft.com/office/drawing/2010/main" val="0"/>
              </a:ext>
            </a:extLst>
          </a:blip>
          <a:srcRect t="2872" b="2872"/>
          <a:stretch>
            <a:fillRect/>
          </a:stretch>
        </p:blipFill>
        <p:spPr>
          <a:xfrm>
            <a:off x="1649531" y="19069011"/>
            <a:ext cx="13711238" cy="9169400"/>
          </a:xfrm>
        </p:spPr>
      </p:pic>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738063" y="28363620"/>
            <a:ext cx="13776431" cy="1468347"/>
          </a:xfrm>
        </p:spPr>
        <p:txBody>
          <a:bodyPr/>
          <a:lstStyle/>
          <a:p>
            <a:r>
              <a:rPr lang="en-US" dirty="0"/>
              <a:t>Figure 1. Comparison of wave velocity for different structures. Rectangular (a) Checkerboard (b) Randomized (c) Spiral (d) Geometry is shown on the background for clarity  </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96912" y="31339139"/>
            <a:ext cx="15434125" cy="7504688"/>
          </a:xfrm>
        </p:spPr>
        <p:txBody>
          <a:bodyPr/>
          <a:lstStyle/>
          <a:p>
            <a:r>
              <a:rPr lang="en-US" dirty="0"/>
              <a:t>One of the key flow parameters affecting nutrient absorption is water circulation and turbidity [2,3]. Turbidity greatly benefits the nutrient absorption by replenishing the diminished supply of the nutrients, increasing their dwell time, and consequently their adsorption to the plant surface [2]. Turbidity is proportional to the curl of the velocity field, ∇×v,  which we have computed from our transient solutions (Figure 2). Our results indicate the circulation of water flow around the plants can be greatly improved with smart design. In particular, going from simple rectangular geometry to randomized geometry allows us to gain 37% in maximum turbidity value while keeping the average values of turbidity relatively similar. These results can offer a pathway to designing aquaculture farms with improved yield for sustainable food production.</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a:xfrm>
            <a:off x="1196912" y="30041853"/>
            <a:ext cx="15362501" cy="1303795"/>
          </a:xfrm>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7545431" y="36228307"/>
            <a:ext cx="15372969" cy="1468347"/>
          </a:xfrm>
        </p:spPr>
        <p:txBody>
          <a:bodyPr/>
          <a:lstStyle/>
          <a:p>
            <a:r>
              <a:rPr lang="en-US" dirty="0"/>
              <a:t>Figure 2. Comparison of turbidity ( curl of velocity) for different structures. Rectangular (a) Checkerboard (b) Randomized (c) Spiral (d)</a:t>
            </a:r>
          </a:p>
          <a:p>
            <a:endParaRPr lang="en-US" dirty="0"/>
          </a:p>
        </p:txBody>
      </p:sp>
      <p:pic>
        <p:nvPicPr>
          <p:cNvPr id="43" name="Picture Placeholder 42">
            <a:extLst>
              <a:ext uri="{FF2B5EF4-FFF2-40B4-BE49-F238E27FC236}">
                <a16:creationId xmlns:a16="http://schemas.microsoft.com/office/drawing/2014/main" id="{104D212F-2198-32B3-46F7-08395E77158D}"/>
              </a:ext>
            </a:extLst>
          </p:cNvPr>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l="5393" r="5393"/>
          <a:stretch>
            <a:fillRect/>
          </a:stretch>
        </p:blipFill>
        <p:spPr>
          <a:xfrm>
            <a:off x="849084" y="182053"/>
            <a:ext cx="13414251" cy="12175479"/>
          </a:xfrm>
        </p:spPr>
      </p:pic>
      <p:pic>
        <p:nvPicPr>
          <p:cNvPr id="52" name="Picture Placeholder 24">
            <a:extLst>
              <a:ext uri="{FF2B5EF4-FFF2-40B4-BE49-F238E27FC236}">
                <a16:creationId xmlns:a16="http://schemas.microsoft.com/office/drawing/2014/main" id="{098464E7-8955-1D10-0188-4D2B65D7BBE5}"/>
              </a:ext>
            </a:extLst>
          </p:cNvPr>
          <p:cNvPicPr>
            <a:picLocks noGrp="1" noChangeAspect="1"/>
          </p:cNvPicPr>
          <p:nvPr>
            <p:ph type="pic" sz="quarter" idx="31"/>
          </p:nvPr>
        </p:nvPicPr>
        <p:blipFill rotWithShape="1">
          <a:blip r:embed="rId5">
            <a:extLst>
              <a:ext uri="{28A0092B-C50C-407E-A947-70E740481C1C}">
                <a14:useLocalDpi xmlns:a14="http://schemas.microsoft.com/office/drawing/2010/main" val="0"/>
              </a:ext>
            </a:extLst>
          </a:blip>
          <a:srcRect l="-5450" t="-91582" r="-7334" b="-89301"/>
          <a:stretch/>
        </p:blipFill>
        <p:spPr>
          <a:xfrm>
            <a:off x="18080622" y="38862488"/>
            <a:ext cx="13848701" cy="3153247"/>
          </a:xfrm>
          <a:prstGeom prst="rect">
            <a:avLst/>
          </a:prstGeom>
        </p:spPr>
      </p:pic>
      <p:pic>
        <p:nvPicPr>
          <p:cNvPr id="76" name="Picture Placeholder 75">
            <a:extLst>
              <a:ext uri="{FF2B5EF4-FFF2-40B4-BE49-F238E27FC236}">
                <a16:creationId xmlns:a16="http://schemas.microsoft.com/office/drawing/2014/main" id="{BB50D6C7-2093-8B82-D654-883FC57FEA10}"/>
              </a:ext>
            </a:extLst>
          </p:cNvPr>
          <p:cNvPicPr>
            <a:picLocks noGrp="1" noChangeAspect="1"/>
          </p:cNvPicPr>
          <p:nvPr>
            <p:ph type="pic" sz="quarter" idx="34"/>
          </p:nvPr>
        </p:nvPicPr>
        <p:blipFill>
          <a:blip r:embed="rId6">
            <a:extLst>
              <a:ext uri="{28A0092B-C50C-407E-A947-70E740481C1C}">
                <a14:useLocalDpi xmlns:a14="http://schemas.microsoft.com/office/drawing/2010/main" val="0"/>
              </a:ext>
            </a:extLst>
          </a:blip>
          <a:srcRect t="1191" b="1191"/>
          <a:stretch>
            <a:fillRect/>
          </a:stretch>
        </p:blipFill>
        <p:spPr>
          <a:xfrm>
            <a:off x="17175252" y="27630101"/>
            <a:ext cx="14880865" cy="8109572"/>
          </a:xfr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589</TotalTime>
  <Words>617</Words>
  <Application>Microsoft Office PowerPoint</Application>
  <PresentationFormat>Custom</PresentationFormat>
  <Paragraphs>16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Cambria Math</vt:lpstr>
      <vt:lpstr>Office Theme</vt:lpstr>
      <vt:lpstr>Fluidic analysis of shore-based seaweed farm design for sustainable seaweed aquaculture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Paulina Slovenkai</cp:lastModifiedBy>
  <cp:revision>108</cp:revision>
  <cp:lastPrinted>2023-01-06T15:48:30Z</cp:lastPrinted>
  <dcterms:created xsi:type="dcterms:W3CDTF">2023-01-03T14:57:49Z</dcterms:created>
  <dcterms:modified xsi:type="dcterms:W3CDTF">2025-08-21T11:54:17Z</dcterms:modified>
</cp:coreProperties>
</file>